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0" r:id="rId5"/>
    <p:sldId id="259"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228" autoAdjust="0"/>
  </p:normalViewPr>
  <p:slideViewPr>
    <p:cSldViewPr snapToGrid="0">
      <p:cViewPr varScale="1">
        <p:scale>
          <a:sx n="98" d="100"/>
          <a:sy n="98" d="100"/>
        </p:scale>
        <p:origin x="10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E1176-8037-491C-8E3C-7A93A5BB0C9B}" type="datetimeFigureOut">
              <a:rPr lang="en-AU" smtClean="0"/>
              <a:t>3/09/2017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3B4ED-54DA-4F98-9495-3E11009649B7}" type="slidenum">
              <a:rPr lang="en-AU" smtClean="0"/>
              <a:t>‹#›</a:t>
            </a:fld>
            <a:endParaRPr lang="en-AU"/>
          </a:p>
        </p:txBody>
      </p:sp>
    </p:spTree>
    <p:extLst>
      <p:ext uri="{BB962C8B-B14F-4D97-AF65-F5344CB8AC3E}">
        <p14:creationId xmlns:p14="http://schemas.microsoft.com/office/powerpoint/2010/main" val="198085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My</a:t>
            </a:r>
            <a:r>
              <a:rPr lang="en-AU" baseline="0" dirty="0"/>
              <a:t> name is Daniel Chambers and I work as a Senior Consultant for Readify. My twitter handle is up on the slide, so if you have questions or feedback, please feel free to tweet it to me.</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2</a:t>
            </a:fld>
            <a:endParaRPr lang="en-AU"/>
          </a:p>
        </p:txBody>
      </p:sp>
    </p:spTree>
    <p:extLst>
      <p:ext uri="{BB962C8B-B14F-4D97-AF65-F5344CB8AC3E}">
        <p14:creationId xmlns:p14="http://schemas.microsoft.com/office/powerpoint/2010/main" val="3019903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a:t>
            </a:r>
            <a:r>
              <a:rPr lang="en-AU" baseline="0" dirty="0"/>
              <a:t> wrapping up, we’ve seen today how we can apply functional techniques to solve day to day problems. Functional programming features are present in modern imperative languages, and new versions of these languages tend to bring more functional features.</a:t>
            </a:r>
          </a:p>
          <a:p>
            <a:r>
              <a:rPr lang="en-AU" baseline="0" dirty="0"/>
              <a:t>Functional techniques allow us to program at a higher level of abstraction. We program declaratively, stating what we want, rather than how to get what we want. We eliminate side effects and state from our code by programming with expressions rather than statements. This makes our code shorter, more readable, and more maintainable.</a:t>
            </a:r>
          </a:p>
          <a:p>
            <a:r>
              <a:rPr lang="en-AU" baseline="0" dirty="0"/>
              <a:t>The code does look different, but not impossibly so. It doesn’t take long before you’ll find it natural to read. It’s a similar step forward that an unstructured programmer took when he abandoned the </a:t>
            </a:r>
            <a:r>
              <a:rPr lang="en-AU" baseline="0" dirty="0" err="1"/>
              <a:t>goto</a:t>
            </a:r>
            <a:r>
              <a:rPr lang="en-AU" baseline="0" dirty="0"/>
              <a:t> for the for loop.</a:t>
            </a:r>
          </a:p>
          <a:p>
            <a:r>
              <a:rPr lang="en-AU" baseline="0" dirty="0"/>
              <a:t>Obviously there’s much more to functional programming than what we’ve seen here, but this is a great way to get started in your current codebase and reap real benefits. Once you get your toes wet, you’ll quickly realise that programming functionally isn’t so hard after all, and you’ll want more.</a:t>
            </a:r>
          </a:p>
          <a:p>
            <a:endParaRPr lang="en-AU" baseline="0" dirty="0"/>
          </a:p>
          <a:p>
            <a:r>
              <a:rPr lang="en-AU" baseline="0" dirty="0"/>
              <a:t>The slides and code for this are available on GitHub and if you have any questions, please ask, or you can catch me on Twitter. </a:t>
            </a:r>
          </a:p>
        </p:txBody>
      </p:sp>
      <p:sp>
        <p:nvSpPr>
          <p:cNvPr id="4" name="Slide Number Placeholder 3"/>
          <p:cNvSpPr>
            <a:spLocks noGrp="1"/>
          </p:cNvSpPr>
          <p:nvPr>
            <p:ph type="sldNum" sz="quarter" idx="10"/>
          </p:nvPr>
        </p:nvSpPr>
        <p:spPr/>
        <p:txBody>
          <a:bodyPr/>
          <a:lstStyle/>
          <a:p>
            <a:fld id="{91A3B4ED-54DA-4F98-9495-3E11009649B7}" type="slidenum">
              <a:rPr lang="en-AU" smtClean="0"/>
              <a:t>11</a:t>
            </a:fld>
            <a:endParaRPr lang="en-AU"/>
          </a:p>
        </p:txBody>
      </p:sp>
    </p:spTree>
    <p:extLst>
      <p:ext uri="{BB962C8B-B14F-4D97-AF65-F5344CB8AC3E}">
        <p14:creationId xmlns:p14="http://schemas.microsoft.com/office/powerpoint/2010/main" val="356237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Out of all the talks</a:t>
            </a:r>
            <a:r>
              <a:rPr lang="en-AU" baseline="0" dirty="0"/>
              <a:t> I’ve done so far, my most popular one is my talk introducing F# to .NET programmers. I love F#, and I think more people in the .NET space should use it to write clean and </a:t>
            </a:r>
            <a:r>
              <a:rPr lang="en-AU" baseline="0" dirty="0" err="1"/>
              <a:t>composable</a:t>
            </a:r>
            <a:r>
              <a:rPr lang="en-AU" baseline="0" dirty="0"/>
              <a:t> code.</a:t>
            </a:r>
          </a:p>
          <a:p>
            <a:endParaRPr lang="en-AU" baseline="0" dirty="0"/>
          </a:p>
          <a:p>
            <a:r>
              <a:rPr lang="en-AU" baseline="0" dirty="0"/>
              <a:t>So you might be wondering why I’m doing a talk on functional programming in C# and JavaScript, instead of in F#. The reality is that, whilst people love the look of F#, most people can’t just jump ship off what they’re coding in right now; this means C# and JavaScript. We’ve got years of investment in these code bases, and we can’t just chuck all of that away. I think </a:t>
            </a:r>
            <a:r>
              <a:rPr lang="en-AU" baseline="0" dirty="0" err="1"/>
              <a:t>Boromir</a:t>
            </a:r>
            <a:r>
              <a:rPr lang="en-AU" baseline="0" dirty="0"/>
              <a:t> says it best; one does not simply switch to F#.</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3</a:t>
            </a:fld>
            <a:endParaRPr lang="en-AU"/>
          </a:p>
        </p:txBody>
      </p:sp>
    </p:spTree>
    <p:extLst>
      <p:ext uri="{BB962C8B-B14F-4D97-AF65-F5344CB8AC3E}">
        <p14:creationId xmlns:p14="http://schemas.microsoft.com/office/powerpoint/2010/main" val="290362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people are </a:t>
            </a:r>
            <a:r>
              <a:rPr lang="en-AU" baseline="0" dirty="0"/>
              <a:t>scared off by functional programming, because it can be quite different from the typical imperative-style code that most people write in their day jobs. </a:t>
            </a:r>
          </a:p>
          <a:p>
            <a:r>
              <a:rPr lang="en-AU" baseline="0" dirty="0"/>
              <a:t>But what most people don’t realise is that they’ve doing little bits of functional programming for a while now because functional programming constructs have been stealthily added to C# and JavaScript for years. However, the problem is most people don’t use these features to the fullest extent that they could, and so when they see code that written in full blown functional programming style, they’re all like WTF.</a:t>
            </a:r>
          </a:p>
          <a:p>
            <a:endParaRPr lang="en-AU" baseline="0" dirty="0"/>
          </a:p>
          <a:p>
            <a:r>
              <a:rPr lang="en-AU" baseline="0" dirty="0"/>
              <a:t>So the aim of this talk is to show you how you can use the functional features of your language, together with functional libraries so that you can get some functional programming benefits now, in your day job. Then, once you’re used to this first level of functional programming, you’ll be naturally attracted to full blown functional programming languages like F# and techniques.</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4</a:t>
            </a:fld>
            <a:endParaRPr lang="en-AU"/>
          </a:p>
        </p:txBody>
      </p:sp>
    </p:spTree>
    <p:extLst>
      <p:ext uri="{BB962C8B-B14F-4D97-AF65-F5344CB8AC3E}">
        <p14:creationId xmlns:p14="http://schemas.microsoft.com/office/powerpoint/2010/main" val="353882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a:t>
            </a:r>
            <a:r>
              <a:rPr lang="en-AU" baseline="0" dirty="0"/>
              <a:t> a little bit of history to put functional programming in context.</a:t>
            </a:r>
          </a:p>
          <a:p>
            <a:endParaRPr lang="en-AU" baseline="0" dirty="0"/>
          </a:p>
          <a:p>
            <a:r>
              <a:rPr lang="en-AU" baseline="0" dirty="0"/>
              <a:t>In the beginning… there was unstructured programming, which used the </a:t>
            </a:r>
            <a:r>
              <a:rPr lang="en-AU" baseline="0" dirty="0" err="1"/>
              <a:t>goto</a:t>
            </a:r>
            <a:r>
              <a:rPr lang="en-AU" baseline="0" dirty="0"/>
              <a:t> statement to allow the developer to control the flow of the program. This allowed us to write programs that were a total mess.</a:t>
            </a:r>
          </a:p>
          <a:p>
            <a:endParaRPr lang="en-AU" baseline="0" dirty="0"/>
          </a:p>
          <a:p>
            <a:r>
              <a:rPr lang="en-AU" baseline="0" dirty="0"/>
              <a:t>Structured programming was introduced to kill off the </a:t>
            </a:r>
            <a:r>
              <a:rPr lang="en-AU" baseline="0" dirty="0" err="1"/>
              <a:t>goto</a:t>
            </a:r>
            <a:r>
              <a:rPr lang="en-AU" baseline="0" dirty="0"/>
              <a:t>. We lifted the level of abstraction up a notch by formalising looping into constructs like for and while loops. Procedures and subroutines were added to split code out and make it more easily reusable. Structured programming was an attempt to make the flow of control clear. This was a big step up from unstructured programming because it made the code much more easy to reason about because of the common control structures.</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Unfortunately, structured programming</a:t>
            </a:r>
            <a:r>
              <a:rPr lang="en-AU" baseline="0" dirty="0"/>
              <a:t> had a nasty flaw: global variables. Everyone here knows the pain of global variables and how code that uses them is extraordinarily hard to understand and reason about.</a:t>
            </a:r>
            <a:endParaRPr lang="en-AU" dirty="0"/>
          </a:p>
          <a:p>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5</a:t>
            </a:fld>
            <a:endParaRPr lang="en-AU"/>
          </a:p>
        </p:txBody>
      </p:sp>
    </p:spTree>
    <p:extLst>
      <p:ext uri="{BB962C8B-B14F-4D97-AF65-F5344CB8AC3E}">
        <p14:creationId xmlns:p14="http://schemas.microsoft.com/office/powerpoint/2010/main" val="299301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a:t>
            </a:r>
            <a:r>
              <a:rPr lang="en-AU" baseline="0" dirty="0"/>
              <a:t> solve this, object-oriented programming was created to kill off the global variable by providing language features to make it easy to encapsulate state. It did this by tying data and subroutines together into the concept of a class. It also made further steps towards code reuse by introducing inheritance and composition. Again, we lifted the level of abstraction up a notch with the aim to improve our ability to understand code and reason about it. This allowed the complexity of our software to jump up.</a:t>
            </a:r>
          </a:p>
          <a:p>
            <a:endParaRPr lang="en-AU" baseline="0" dirty="0"/>
          </a:p>
          <a:p>
            <a:r>
              <a:rPr lang="en-AU" baseline="0" dirty="0"/>
              <a:t>But as you probably know, there’s still issues with state management in OOP. While variables are local to classes, they are still variable and shared by everything in the class and possibly externally.</a:t>
            </a:r>
          </a:p>
          <a:p>
            <a:endParaRPr lang="en-AU" baseline="0" dirty="0"/>
          </a:p>
          <a:p>
            <a:r>
              <a:rPr lang="en-AU" baseline="0" dirty="0"/>
              <a:t>Functional programming takes it to the next level; its aim is to remove state altogether. State is variables whose values can change. We can remove state through judicious use of “pure functions”, which are functions that have no side effects and therefore always return the same output for the same input. This simplifies the code by eliminating moving parts, where the moving parts in your code are the variables. </a:t>
            </a:r>
          </a:p>
          <a:p>
            <a:r>
              <a:rPr lang="en-AU" baseline="0" dirty="0"/>
              <a:t>Functional programming lifts the level of abstraction further by treating functions as values, which makes reusing code trivially easy. This allows for the implementation of libraries that act as domain specific languages, making it so you can focus on writing your business logic rather than control logic. An example of such a library is LINQ, the domain of LINQ is sequences of values.</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6</a:t>
            </a:fld>
            <a:endParaRPr lang="en-AU"/>
          </a:p>
        </p:txBody>
      </p:sp>
    </p:spTree>
    <p:extLst>
      <p:ext uri="{BB962C8B-B14F-4D97-AF65-F5344CB8AC3E}">
        <p14:creationId xmlns:p14="http://schemas.microsoft.com/office/powerpoint/2010/main" val="16514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you’re probably wondering, “well don’t I</a:t>
            </a:r>
            <a:r>
              <a:rPr lang="en-AU" baseline="0" dirty="0"/>
              <a:t> need a functional programming language in order to do functional programming?” The answer is no!</a:t>
            </a:r>
          </a:p>
          <a:p>
            <a:r>
              <a:rPr lang="en-AU" baseline="0" dirty="0"/>
              <a:t>Erik Meijer, of LINQ and Reactive Extensions (Rx) fame, defines functional programming as “a style of programming where expressions are more important than statements”. This is a key point in understanding practical functional programming. Expressions take input and deliver a result, and we combine expressions to express a wider program. Expressions don’t have a side effect; they return a value.</a:t>
            </a:r>
          </a:p>
          <a:p>
            <a:r>
              <a:rPr lang="en-AU" baseline="0" dirty="0"/>
              <a:t>Statements are the antithesis of expressions and therefore functional programming; they have an implicit side effect against the global state and since we’re trying to eliminate state altogether, we need to get rid of statements and focus on expressions.</a:t>
            </a:r>
          </a:p>
          <a:p>
            <a:endParaRPr lang="en-AU" baseline="0" dirty="0"/>
          </a:p>
          <a:p>
            <a:r>
              <a:rPr lang="en-AU" baseline="0" dirty="0"/>
              <a:t>Functional programming languages make writing code solely in expressions easier by adding language features that help support this; and good news, some of those features have already been brought into the languages we use every day, such as C# and JavaScript. </a:t>
            </a:r>
          </a:p>
          <a:p>
            <a:endParaRPr lang="en-AU" baseline="0" dirty="0"/>
          </a:p>
          <a:p>
            <a:r>
              <a:rPr lang="en-AU" baseline="0" dirty="0"/>
              <a:t>Now let’s see how we can use our day to day languages to start doing a little bit of functional programming.</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7</a:t>
            </a:fld>
            <a:endParaRPr lang="en-AU"/>
          </a:p>
        </p:txBody>
      </p:sp>
    </p:spTree>
    <p:extLst>
      <p:ext uri="{BB962C8B-B14F-4D97-AF65-F5344CB8AC3E}">
        <p14:creationId xmlns:p14="http://schemas.microsoft.com/office/powerpoint/2010/main" val="247394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 3 introduced lambda</a:t>
            </a:r>
            <a:r>
              <a:rPr lang="en-AU" baseline="0" dirty="0"/>
              <a:t> expressions, which makes functions as first class values easy. This introduced a wave of functional programming libraries to be added to .NET. LINQ is the best known library. LINQ is basically functional programming sneaked into the language by stealth. So guess what, you’re already doing a bit of functional programming!</a:t>
            </a:r>
          </a:p>
          <a:p>
            <a:endParaRPr lang="en-AU" baseline="0" dirty="0"/>
          </a:p>
          <a:p>
            <a:r>
              <a:rPr lang="en-AU" baseline="0" dirty="0"/>
              <a:t>LINQ is really a set of higher order functions (that is, functions that take other functions as parameters) that let us deal with sequences of values using only expressions and no statements. It lets us eliminate side effects and variables from our code when we deal with sequences; and it allows us to write simpler and more readable code. </a:t>
            </a:r>
          </a:p>
          <a:p>
            <a:endParaRPr lang="en-AU" baseline="0" dirty="0"/>
          </a:p>
          <a:p>
            <a:r>
              <a:rPr lang="en-AU" baseline="0" dirty="0"/>
              <a:t>LINQ is typical of functional programming; it raises the level of abstraction when dealing with a domain. In this case the domain is sequences, and the library allows us to reuse code that has already been written to deal with sequences. This means that we can write business logic that states what we want, instead of how to get what we want. This style of declarative programming is easy to do when programming functionally.</a:t>
            </a:r>
          </a:p>
          <a:p>
            <a:r>
              <a:rPr lang="en-AU" baseline="0" dirty="0"/>
              <a:t>All functional programming languages will have a library like LINQ in them, however in order to sneak functional programming into .NET without scaring people, Microsoft used different function names to the functional norm. For example, in most functional programming libraries, Select is called Map. Aggregate is called Reduce or Fold. Any is called Exists.</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8</a:t>
            </a:fld>
            <a:endParaRPr lang="en-AU"/>
          </a:p>
        </p:txBody>
      </p:sp>
    </p:spTree>
    <p:extLst>
      <p:ext uri="{BB962C8B-B14F-4D97-AF65-F5344CB8AC3E}">
        <p14:creationId xmlns:p14="http://schemas.microsoft.com/office/powerpoint/2010/main" val="108993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So hopefully you’re starting to realise that functional programming isn’t a totally weird beast that seems terrifying. You’re already using it with libraries like LINQ. However, what I see when I look at most C# and JavaScript code is that people are dabbling a little in functional programming, but they could improve their code even more by fully embracing it.</a:t>
            </a:r>
          </a:p>
          <a:p>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9</a:t>
            </a:fld>
            <a:endParaRPr lang="en-AU"/>
          </a:p>
        </p:txBody>
      </p:sp>
    </p:spTree>
    <p:extLst>
      <p:ext uri="{BB962C8B-B14F-4D97-AF65-F5344CB8AC3E}">
        <p14:creationId xmlns:p14="http://schemas.microsoft.com/office/powerpoint/2010/main" val="721014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So let’s start looking at some practical code examples of how you could write your code more functionally to get rid of state, and make your code more readable and maintainable. This way you can start taking further steps down the functional programming path, and do so in your day job.</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10</a:t>
            </a:fld>
            <a:endParaRPr lang="en-AU"/>
          </a:p>
        </p:txBody>
      </p:sp>
    </p:spTree>
    <p:extLst>
      <p:ext uri="{BB962C8B-B14F-4D97-AF65-F5344CB8AC3E}">
        <p14:creationId xmlns:p14="http://schemas.microsoft.com/office/powerpoint/2010/main" val="109114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349964"/>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5057784"/>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934412"/>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9/3/2017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9/3/2017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9/3/2017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9/3/2017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9/3/2017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4800" dirty="0"/>
              <a:t>Functional Programming</a:t>
            </a:r>
          </a:p>
        </p:txBody>
      </p:sp>
      <p:sp>
        <p:nvSpPr>
          <p:cNvPr id="3" name="Subtitle 2"/>
          <p:cNvSpPr>
            <a:spLocks noGrp="1"/>
          </p:cNvSpPr>
          <p:nvPr>
            <p:ph type="subTitle" idx="1"/>
          </p:nvPr>
        </p:nvSpPr>
        <p:spPr/>
        <p:txBody>
          <a:bodyPr/>
          <a:lstStyle/>
          <a:p>
            <a:r>
              <a:rPr lang="en-AU" dirty="0"/>
              <a:t>For the everyman</a:t>
            </a:r>
          </a:p>
        </p:txBody>
      </p:sp>
      <p:pic>
        <p:nvPicPr>
          <p:cNvPr id="4" name="Picture 3"/>
          <p:cNvPicPr>
            <a:picLocks noChangeAspect="1"/>
          </p:cNvPicPr>
          <p:nvPr/>
        </p:nvPicPr>
        <p:blipFill>
          <a:blip r:embed="rId2"/>
          <a:stretch>
            <a:fillRect/>
          </a:stretch>
        </p:blipFill>
        <p:spPr>
          <a:xfrm>
            <a:off x="8809463" y="520872"/>
            <a:ext cx="2750021" cy="2750021"/>
          </a:xfrm>
          <a:prstGeom prst="rect">
            <a:avLst/>
          </a:prstGeom>
        </p:spPr>
      </p:pic>
      <p:sp>
        <p:nvSpPr>
          <p:cNvPr id="5" name="TextBox 4"/>
          <p:cNvSpPr txBox="1"/>
          <p:nvPr/>
        </p:nvSpPr>
        <p:spPr>
          <a:xfrm>
            <a:off x="1097280" y="576627"/>
            <a:ext cx="896399" cy="923330"/>
          </a:xfrm>
          <a:prstGeom prst="rect">
            <a:avLst/>
          </a:prstGeom>
          <a:noFill/>
        </p:spPr>
        <p:txBody>
          <a:bodyPr wrap="none" rtlCol="0">
            <a:spAutoFit/>
          </a:bodyPr>
          <a:lstStyle/>
          <a:p>
            <a:r>
              <a:rPr lang="en-AU" sz="5400" b="1" dirty="0">
                <a:solidFill>
                  <a:schemeClr val="accent2"/>
                </a:solidFill>
              </a:rPr>
              <a:t>C#</a:t>
            </a:r>
          </a:p>
        </p:txBody>
      </p:sp>
      <p:sp>
        <p:nvSpPr>
          <p:cNvPr id="6" name="TextBox 5"/>
          <p:cNvSpPr txBox="1"/>
          <p:nvPr/>
        </p:nvSpPr>
        <p:spPr>
          <a:xfrm>
            <a:off x="2441526" y="571170"/>
            <a:ext cx="740908" cy="923330"/>
          </a:xfrm>
          <a:prstGeom prst="rect">
            <a:avLst/>
          </a:prstGeom>
          <a:noFill/>
        </p:spPr>
        <p:txBody>
          <a:bodyPr wrap="none" rtlCol="0">
            <a:spAutoFit/>
          </a:bodyPr>
          <a:lstStyle/>
          <a:p>
            <a:r>
              <a:rPr lang="en-AU" sz="5400" b="1" dirty="0">
                <a:solidFill>
                  <a:srgbClr val="EA8B00"/>
                </a:solidFill>
              </a:rPr>
              <a:t>JS</a:t>
            </a:r>
          </a:p>
        </p:txBody>
      </p:sp>
      <p:sp>
        <p:nvSpPr>
          <p:cNvPr id="7" name="TextBox 6"/>
          <p:cNvSpPr txBox="1"/>
          <p:nvPr/>
        </p:nvSpPr>
        <p:spPr>
          <a:xfrm>
            <a:off x="1107157" y="1776596"/>
            <a:ext cx="4839786" cy="1631216"/>
          </a:xfrm>
          <a:prstGeom prst="rect">
            <a:avLst/>
          </a:prstGeom>
          <a:noFill/>
        </p:spPr>
        <p:txBody>
          <a:bodyPr wrap="none" rtlCol="0">
            <a:spAutoFit/>
          </a:bodyPr>
          <a:lstStyle/>
          <a:p>
            <a:r>
              <a:rPr lang="en-AU" sz="2000" dirty="0">
                <a:latin typeface="Consolas" panose="020B0609020204030204" pitchFamily="49" charset="0"/>
                <a:cs typeface="Consolas" panose="020B0609020204030204" pitchFamily="49" charset="0"/>
              </a:rPr>
              <a:t>code</a:t>
            </a:r>
          </a:p>
          <a:p>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OrderBy</a:t>
            </a:r>
            <a:r>
              <a:rPr lang="en-AU" sz="2000" dirty="0">
                <a:latin typeface="Consolas" panose="020B0609020204030204" pitchFamily="49" charset="0"/>
                <a:cs typeface="Consolas" panose="020B0609020204030204" pitchFamily="49" charset="0"/>
              </a:rPr>
              <a:t>(c =&gt; </a:t>
            </a:r>
            <a:r>
              <a:rPr lang="en-AU" sz="2000" dirty="0" err="1">
                <a:latin typeface="Consolas" panose="020B0609020204030204" pitchFamily="49" charset="0"/>
                <a:cs typeface="Consolas" panose="020B0609020204030204" pitchFamily="49" charset="0"/>
              </a:rPr>
              <a:t>c.LevelOfAwesome</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.Select(c =&gt; </a:t>
            </a:r>
            <a:r>
              <a:rPr lang="en-AU" sz="2000" dirty="0" err="1">
                <a:latin typeface="Consolas" panose="020B0609020204030204" pitchFamily="49" charset="0"/>
                <a:cs typeface="Consolas" panose="020B0609020204030204" pitchFamily="49" charset="0"/>
              </a:rPr>
              <a:t>c.Type</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.First()</a:t>
            </a:r>
          </a:p>
          <a:p>
            <a:r>
              <a:rPr lang="en-AU" sz="2000" dirty="0">
                <a:latin typeface="Consolas" panose="020B0609020204030204" pitchFamily="49" charset="0"/>
                <a:cs typeface="Consolas" panose="020B0609020204030204" pitchFamily="49" charset="0"/>
              </a:rPr>
              <a:t>  .Equals("Functional")</a:t>
            </a:r>
          </a:p>
        </p:txBody>
      </p:sp>
    </p:spTree>
    <p:extLst>
      <p:ext uri="{BB962C8B-B14F-4D97-AF65-F5344CB8AC3E}">
        <p14:creationId xmlns:p14="http://schemas.microsoft.com/office/powerpoint/2010/main" val="39042601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Code</a:t>
            </a:r>
          </a:p>
        </p:txBody>
      </p:sp>
      <p:pic>
        <p:nvPicPr>
          <p:cNvPr id="11266" name="Picture 2" descr="http://immix.co.za/wp-content/uploads/2014/11/code_matrix.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78163" y="2143125"/>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782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Conclusion</a:t>
            </a:r>
          </a:p>
        </p:txBody>
      </p:sp>
      <p:sp>
        <p:nvSpPr>
          <p:cNvPr id="3" name="Content Placeholder 2"/>
          <p:cNvSpPr>
            <a:spLocks noGrp="1"/>
          </p:cNvSpPr>
          <p:nvPr>
            <p:ph idx="1"/>
          </p:nvPr>
        </p:nvSpPr>
        <p:spPr>
          <a:xfrm>
            <a:off x="1097279" y="1823700"/>
            <a:ext cx="6008601" cy="4320890"/>
          </a:xfrm>
        </p:spPr>
        <p:txBody>
          <a:bodyPr>
            <a:normAutofit/>
          </a:bodyPr>
          <a:lstStyle/>
          <a:p>
            <a:r>
              <a:rPr lang="en-AU" sz="2400" dirty="0">
                <a:solidFill>
                  <a:schemeClr val="accent2">
                    <a:lumMod val="75000"/>
                  </a:schemeClr>
                </a:solidFill>
              </a:rPr>
              <a:t>Functional Programming</a:t>
            </a:r>
            <a:br>
              <a:rPr lang="en-AU" dirty="0"/>
            </a:br>
            <a:r>
              <a:rPr lang="en-AU" b="1" dirty="0"/>
              <a:t>Program with expressions</a:t>
            </a:r>
            <a:r>
              <a:rPr lang="en-AU" dirty="0"/>
              <a:t> rather than statements.</a:t>
            </a:r>
            <a:br>
              <a:rPr lang="en-AU" dirty="0"/>
            </a:br>
            <a:endParaRPr lang="en-AU" dirty="0"/>
          </a:p>
          <a:p>
            <a:r>
              <a:rPr lang="en-AU" sz="2400" dirty="0">
                <a:solidFill>
                  <a:schemeClr val="accent2">
                    <a:lumMod val="75000"/>
                  </a:schemeClr>
                </a:solidFill>
              </a:rPr>
              <a:t>Eliminate side effects</a:t>
            </a:r>
            <a:br>
              <a:rPr lang="en-AU" dirty="0"/>
            </a:br>
            <a:r>
              <a:rPr lang="en-AU" b="1" dirty="0"/>
              <a:t>State is the moving parts</a:t>
            </a:r>
            <a:r>
              <a:rPr lang="en-AU" dirty="0"/>
              <a:t> in your program. </a:t>
            </a:r>
            <a:r>
              <a:rPr lang="en-AU" b="1" dirty="0"/>
              <a:t>Remove it</a:t>
            </a:r>
            <a:r>
              <a:rPr lang="en-AU" dirty="0"/>
              <a:t> and simplify your code.</a:t>
            </a:r>
            <a:br>
              <a:rPr lang="en-AU" dirty="0"/>
            </a:br>
            <a:endParaRPr lang="en-AU" dirty="0"/>
          </a:p>
          <a:p>
            <a:r>
              <a:rPr lang="en-AU" sz="2400" dirty="0">
                <a:solidFill>
                  <a:schemeClr val="accent2">
                    <a:lumMod val="75000"/>
                  </a:schemeClr>
                </a:solidFill>
              </a:rPr>
              <a:t>Use FP libraries to lift the level of abstraction</a:t>
            </a:r>
            <a:br>
              <a:rPr lang="en-AU" dirty="0"/>
            </a:br>
            <a:r>
              <a:rPr lang="en-AU" b="1" dirty="0"/>
              <a:t>LINQ</a:t>
            </a:r>
            <a:r>
              <a:rPr lang="en-AU" dirty="0"/>
              <a:t>, </a:t>
            </a:r>
            <a:r>
              <a:rPr lang="en-AU" b="1" dirty="0"/>
              <a:t>Rx</a:t>
            </a:r>
            <a:r>
              <a:rPr lang="en-AU" dirty="0"/>
              <a:t>, </a:t>
            </a:r>
            <a:r>
              <a:rPr lang="en-AU" b="1" dirty="0" err="1"/>
              <a:t>Lodash</a:t>
            </a:r>
            <a:r>
              <a:rPr lang="en-AU" dirty="0"/>
              <a:t> and many more.</a:t>
            </a:r>
            <a:br>
              <a:rPr lang="en-AU" dirty="0"/>
            </a:br>
            <a:endParaRPr lang="en-AU" dirty="0"/>
          </a:p>
          <a:p>
            <a:r>
              <a:rPr lang="en-AU" sz="2400" dirty="0">
                <a:solidFill>
                  <a:srgbClr val="EA8B00"/>
                </a:solidFill>
              </a:rPr>
              <a:t>Get started today!</a:t>
            </a:r>
            <a:br>
              <a:rPr lang="en-AU" sz="2400" dirty="0">
                <a:solidFill>
                  <a:srgbClr val="EA8B00"/>
                </a:solidFill>
              </a:rPr>
            </a:br>
            <a:r>
              <a:rPr lang="en-AU" dirty="0"/>
              <a:t>Functional Programming really is for the every(wo)man.</a:t>
            </a:r>
            <a:endParaRPr lang="en-AU" sz="2400" dirty="0">
              <a:solidFill>
                <a:srgbClr val="EA8B00"/>
              </a:solidFill>
            </a:endParaRPr>
          </a:p>
        </p:txBody>
      </p:sp>
      <p:sp>
        <p:nvSpPr>
          <p:cNvPr id="4" name="TextBox 3"/>
          <p:cNvSpPr txBox="1"/>
          <p:nvPr/>
        </p:nvSpPr>
        <p:spPr>
          <a:xfrm>
            <a:off x="8646467" y="1845734"/>
            <a:ext cx="2509213" cy="1631216"/>
          </a:xfrm>
          <a:prstGeom prst="rect">
            <a:avLst/>
          </a:prstGeom>
          <a:noFill/>
        </p:spPr>
        <p:txBody>
          <a:bodyPr wrap="none" rtlCol="0">
            <a:spAutoFit/>
          </a:bodyPr>
          <a:lstStyle/>
          <a:p>
            <a:pPr algn="r"/>
            <a:r>
              <a:rPr lang="en-AU" sz="2000" b="1" dirty="0"/>
              <a:t>Twitter</a:t>
            </a:r>
            <a:br>
              <a:rPr lang="en-AU" sz="2000" b="1" dirty="0"/>
            </a:br>
            <a:r>
              <a:rPr lang="en-AU" sz="2000" dirty="0"/>
              <a:t>@</a:t>
            </a:r>
            <a:r>
              <a:rPr lang="en-AU" sz="2000" dirty="0" err="1"/>
              <a:t>danielchmbrs</a:t>
            </a:r>
            <a:endParaRPr lang="en-AU" sz="2000" dirty="0"/>
          </a:p>
          <a:p>
            <a:pPr algn="r"/>
            <a:endParaRPr lang="en-AU" sz="2000" dirty="0"/>
          </a:p>
          <a:p>
            <a:pPr algn="r"/>
            <a:r>
              <a:rPr lang="en-AU" sz="2000" b="1" dirty="0"/>
              <a:t>Slides and Code</a:t>
            </a:r>
          </a:p>
          <a:p>
            <a:pPr algn="r"/>
            <a:r>
              <a:rPr lang="en-AU" sz="2000" dirty="0"/>
              <a:t>bit.ly/</a:t>
            </a:r>
            <a:r>
              <a:rPr lang="en-AU" sz="2000" dirty="0" err="1"/>
              <a:t>fp</a:t>
            </a:r>
            <a:r>
              <a:rPr lang="en-AU" sz="2000" dirty="0"/>
              <a:t>-for-everyman</a:t>
            </a:r>
          </a:p>
        </p:txBody>
      </p:sp>
    </p:spTree>
    <p:extLst>
      <p:ext uri="{BB962C8B-B14F-4D97-AF65-F5344CB8AC3E}">
        <p14:creationId xmlns:p14="http://schemas.microsoft.com/office/powerpoint/2010/main" val="43718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Who </a:t>
            </a:r>
            <a:r>
              <a:rPr lang="en-AU" dirty="0" err="1"/>
              <a:t>dat</a:t>
            </a:r>
            <a:r>
              <a:rPr lang="en-AU" dirty="0"/>
              <a:t>?</a:t>
            </a:r>
          </a:p>
        </p:txBody>
      </p:sp>
      <p:sp>
        <p:nvSpPr>
          <p:cNvPr id="3" name="Content Placeholder 2"/>
          <p:cNvSpPr>
            <a:spLocks noGrp="1"/>
          </p:cNvSpPr>
          <p:nvPr>
            <p:ph idx="1"/>
          </p:nvPr>
        </p:nvSpPr>
        <p:spPr/>
        <p:txBody>
          <a:bodyPr/>
          <a:lstStyle/>
          <a:p>
            <a:r>
              <a:rPr lang="en-AU" sz="2800" dirty="0">
                <a:solidFill>
                  <a:schemeClr val="accent2">
                    <a:lumMod val="75000"/>
                  </a:schemeClr>
                </a:solidFill>
              </a:rPr>
              <a:t>Daniel Chambers</a:t>
            </a:r>
          </a:p>
          <a:p>
            <a:r>
              <a:rPr lang="en-AU" dirty="0"/>
              <a:t>               Senior Consultant at Readify</a:t>
            </a:r>
          </a:p>
          <a:p>
            <a:r>
              <a:rPr lang="en-AU" dirty="0"/>
              <a:t>               @</a:t>
            </a:r>
            <a:r>
              <a:rPr lang="en-AU" dirty="0" err="1"/>
              <a:t>danielchmbrs</a:t>
            </a:r>
            <a:endParaRPr lang="en-AU"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6030" y="2045705"/>
            <a:ext cx="2086702" cy="152450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1333813200"/>
              </p:ext>
            </p:extLst>
          </p:nvPr>
        </p:nvGraphicFramePr>
        <p:xfrm>
          <a:off x="4168417" y="3602996"/>
          <a:ext cx="3916126" cy="2374472"/>
        </p:xfrm>
        <a:graphic>
          <a:graphicData uri="http://schemas.openxmlformats.org/presentationml/2006/ole">
            <mc:AlternateContent xmlns:mc="http://schemas.openxmlformats.org/markup-compatibility/2006">
              <mc:Choice xmlns:v="urn:schemas-microsoft-com:vml" Requires="v">
                <p:oleObj spid="_x0000_s2075" name="Image" r:id="rId5" imgW="4964760" imgH="3009240" progId="Photoshop.Image.12">
                  <p:embed/>
                </p:oleObj>
              </mc:Choice>
              <mc:Fallback>
                <p:oleObj name="Image" r:id="rId5" imgW="4964760" imgH="3009240" progId="Photoshop.Image.12">
                  <p:embed/>
                  <p:pic>
                    <p:nvPicPr>
                      <p:cNvPr id="0" name=""/>
                      <p:cNvPicPr/>
                      <p:nvPr/>
                    </p:nvPicPr>
                    <p:blipFill>
                      <a:blip r:embed="rId6"/>
                      <a:stretch>
                        <a:fillRect/>
                      </a:stretch>
                    </p:blipFill>
                    <p:spPr>
                      <a:xfrm>
                        <a:off x="4168417" y="3602996"/>
                        <a:ext cx="3916126" cy="2374472"/>
                      </a:xfrm>
                      <a:prstGeom prst="rect">
                        <a:avLst/>
                      </a:prstGeom>
                    </p:spPr>
                  </p:pic>
                </p:oleObj>
              </mc:Fallback>
            </mc:AlternateContent>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8933" y="2438420"/>
            <a:ext cx="739078" cy="739078"/>
          </a:xfrm>
          <a:prstGeom prst="rect">
            <a:avLst/>
          </a:prstGeom>
        </p:spPr>
      </p:pic>
    </p:spTree>
    <p:extLst>
      <p:ext uri="{BB962C8B-B14F-4D97-AF65-F5344CB8AC3E}">
        <p14:creationId xmlns:p14="http://schemas.microsoft.com/office/powerpoint/2010/main" val="38515699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this talk?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548976"/>
            <a:ext cx="2669246" cy="2669246"/>
          </a:xfrm>
          <a:prstGeom prst="rect">
            <a:avLst/>
          </a:prstGeom>
        </p:spPr>
      </p:pic>
      <p:pic>
        <p:nvPicPr>
          <p:cNvPr id="3076" name="Picture 4" descr="http://i.imgur.com/BghvVN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5480" y="2406101"/>
            <a:ext cx="5410200"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709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25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this talk?</a:t>
            </a:r>
          </a:p>
        </p:txBody>
      </p:sp>
      <p:pic>
        <p:nvPicPr>
          <p:cNvPr id="4" name="Picture 2" descr="http://38.media.tumblr.com/tumblr_li935zmOzv1qafrh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63955" y="2368460"/>
            <a:ext cx="3325305" cy="312578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2.quickmeme.com/img/db/db4a3aa94640234452edc1371313d4037d2f38e8fc5d58cd380e2d9e5fdce6f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158" y="2209800"/>
            <a:ext cx="4531521" cy="328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364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5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History</a:t>
            </a:r>
          </a:p>
        </p:txBody>
      </p:sp>
      <p:sp>
        <p:nvSpPr>
          <p:cNvPr id="6" name="TextBox 5"/>
          <p:cNvSpPr txBox="1"/>
          <p:nvPr/>
        </p:nvSpPr>
        <p:spPr>
          <a:xfrm>
            <a:off x="1097280" y="2969722"/>
            <a:ext cx="2864887" cy="400110"/>
          </a:xfrm>
          <a:prstGeom prst="rect">
            <a:avLst/>
          </a:prstGeom>
          <a:noFill/>
        </p:spPr>
        <p:txBody>
          <a:bodyPr wrap="none" rtlCol="0">
            <a:spAutoFit/>
          </a:bodyPr>
          <a:lstStyle/>
          <a:p>
            <a:r>
              <a:rPr lang="en-AU" sz="2000" dirty="0" err="1">
                <a:solidFill>
                  <a:srgbClr val="0000FF"/>
                </a:solidFill>
                <a:latin typeface="Consolas" panose="020B0609020204030204" pitchFamily="49" charset="0"/>
                <a:cs typeface="Consolas" panose="020B0609020204030204" pitchFamily="49" charset="0"/>
              </a:rPr>
              <a:t>goto</a:t>
            </a:r>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aCompleteMess</a:t>
            </a:r>
            <a:r>
              <a:rPr lang="en-AU" sz="2000" dirty="0">
                <a:latin typeface="Consolas" panose="020B0609020204030204" pitchFamily="49" charset="0"/>
                <a:cs typeface="Consolas" panose="020B0609020204030204" pitchFamily="49" charset="0"/>
              </a:rPr>
              <a:t>;</a:t>
            </a:r>
          </a:p>
        </p:txBody>
      </p:sp>
      <p:sp>
        <p:nvSpPr>
          <p:cNvPr id="7" name="TextBox 6"/>
          <p:cNvSpPr txBox="1"/>
          <p:nvPr/>
        </p:nvSpPr>
        <p:spPr>
          <a:xfrm>
            <a:off x="6037269" y="3030086"/>
            <a:ext cx="4134465" cy="707886"/>
          </a:xfrm>
          <a:prstGeom prst="rect">
            <a:avLst/>
          </a:prstGeom>
          <a:noFill/>
        </p:spPr>
        <p:txBody>
          <a:bodyPr wrap="none" rtlCol="0">
            <a:spAutoFit/>
          </a:bodyPr>
          <a:lstStyle/>
          <a:p>
            <a:r>
              <a:rPr lang="en-AU" sz="2000" dirty="0">
                <a:solidFill>
                  <a:srgbClr val="0000FF"/>
                </a:solidFill>
                <a:latin typeface="Consolas" panose="020B0609020204030204" pitchFamily="49" charset="0"/>
                <a:cs typeface="Consolas" panose="020B0609020204030204" pitchFamily="49" charset="0"/>
              </a:rPr>
              <a:t>for</a:t>
            </a:r>
            <a:r>
              <a:rPr lang="en-AU" sz="2000" dirty="0">
                <a:latin typeface="Consolas" panose="020B0609020204030204" pitchFamily="49" charset="0"/>
                <a:cs typeface="Consolas" panose="020B0609020204030204" pitchFamily="49" charset="0"/>
              </a:rPr>
              <a:t> (</a:t>
            </a:r>
            <a:r>
              <a:rPr lang="en-AU" sz="2000" dirty="0" err="1">
                <a:solidFill>
                  <a:srgbClr val="0000FF"/>
                </a:solidFill>
                <a:latin typeface="Consolas" panose="020B0609020204030204" pitchFamily="49" charset="0"/>
                <a:cs typeface="Consolas" panose="020B0609020204030204" pitchFamily="49" charset="0"/>
              </a:rPr>
              <a:t>int</a:t>
            </a:r>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i</a:t>
            </a:r>
            <a:r>
              <a:rPr lang="en-AU" sz="2000" dirty="0">
                <a:latin typeface="Consolas" panose="020B0609020204030204" pitchFamily="49" charset="0"/>
                <a:cs typeface="Consolas" panose="020B0609020204030204" pitchFamily="49" charset="0"/>
              </a:rPr>
              <a:t> = 0; </a:t>
            </a:r>
            <a:r>
              <a:rPr lang="en-AU" sz="2000" dirty="0" err="1">
                <a:latin typeface="Consolas" panose="020B0609020204030204" pitchFamily="49" charset="0"/>
                <a:cs typeface="Consolas" panose="020B0609020204030204" pitchFamily="49" charset="0"/>
              </a:rPr>
              <a:t>i</a:t>
            </a:r>
            <a:r>
              <a:rPr lang="en-AU" sz="2000" dirty="0">
                <a:latin typeface="Consolas" panose="020B0609020204030204" pitchFamily="49" charset="0"/>
                <a:cs typeface="Consolas" panose="020B0609020204030204" pitchFamily="49" charset="0"/>
              </a:rPr>
              <a:t> &lt; 10; </a:t>
            </a:r>
            <a:r>
              <a:rPr lang="en-AU" sz="2000" dirty="0" err="1">
                <a:latin typeface="Consolas" panose="020B0609020204030204" pitchFamily="49" charset="0"/>
                <a:cs typeface="Consolas" panose="020B0609020204030204" pitchFamily="49" charset="0"/>
              </a:rPr>
              <a:t>i</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 }</a:t>
            </a:r>
          </a:p>
        </p:txBody>
      </p:sp>
      <p:sp>
        <p:nvSpPr>
          <p:cNvPr id="9" name="TextBox 8"/>
          <p:cNvSpPr txBox="1"/>
          <p:nvPr/>
        </p:nvSpPr>
        <p:spPr>
          <a:xfrm>
            <a:off x="6037268" y="5157906"/>
            <a:ext cx="3711272" cy="707886"/>
          </a:xfrm>
          <a:prstGeom prst="rect">
            <a:avLst/>
          </a:prstGeom>
          <a:noFill/>
        </p:spPr>
        <p:txBody>
          <a:bodyPr wrap="none" rtlCol="0">
            <a:spAutoFit/>
          </a:bodyPr>
          <a:lstStyle/>
          <a:p>
            <a:r>
              <a:rPr lang="en-AU" sz="2000" dirty="0">
                <a:solidFill>
                  <a:srgbClr val="0000FF"/>
                </a:solidFill>
                <a:latin typeface="Consolas" panose="020B0609020204030204" pitchFamily="49" charset="0"/>
                <a:cs typeface="Consolas" panose="020B0609020204030204" pitchFamily="49" charset="0"/>
              </a:rPr>
              <a:t>void </a:t>
            </a:r>
            <a:r>
              <a:rPr lang="en-AU" sz="2000" dirty="0">
                <a:latin typeface="Consolas" panose="020B0609020204030204" pitchFamily="49" charset="0"/>
                <a:cs typeface="Consolas" panose="020B0609020204030204" pitchFamily="49" charset="0"/>
              </a:rPr>
              <a:t>Subroutine(</a:t>
            </a:r>
            <a:r>
              <a:rPr lang="en-AU" sz="2000" dirty="0" err="1">
                <a:solidFill>
                  <a:srgbClr val="0000FF"/>
                </a:solidFill>
                <a:latin typeface="Consolas" panose="020B0609020204030204" pitchFamily="49" charset="0"/>
                <a:cs typeface="Consolas" panose="020B0609020204030204" pitchFamily="49" charset="0"/>
              </a:rPr>
              <a:t>int</a:t>
            </a:r>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arg</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 }</a:t>
            </a:r>
          </a:p>
        </p:txBody>
      </p:sp>
      <p:sp>
        <p:nvSpPr>
          <p:cNvPr id="10" name="TextBox 9"/>
          <p:cNvSpPr txBox="1"/>
          <p:nvPr/>
        </p:nvSpPr>
        <p:spPr>
          <a:xfrm>
            <a:off x="6037268" y="4093996"/>
            <a:ext cx="2582758" cy="707886"/>
          </a:xfrm>
          <a:prstGeom prst="rect">
            <a:avLst/>
          </a:prstGeom>
          <a:noFill/>
        </p:spPr>
        <p:txBody>
          <a:bodyPr wrap="none" rtlCol="0">
            <a:spAutoFit/>
          </a:bodyPr>
          <a:lstStyle/>
          <a:p>
            <a:r>
              <a:rPr lang="en-AU" sz="2000" dirty="0">
                <a:solidFill>
                  <a:srgbClr val="0000FF"/>
                </a:solidFill>
                <a:latin typeface="Consolas" panose="020B0609020204030204" pitchFamily="49" charset="0"/>
                <a:cs typeface="Consolas" panose="020B0609020204030204" pitchFamily="49" charset="0"/>
              </a:rPr>
              <a:t>while </a:t>
            </a:r>
            <a:r>
              <a:rPr lang="en-AU" sz="2000" dirty="0">
                <a:latin typeface="Consolas" panose="020B0609020204030204" pitchFamily="49" charset="0"/>
                <a:cs typeface="Consolas" panose="020B0609020204030204" pitchFamily="49" charset="0"/>
              </a:rPr>
              <a:t>(condition)</a:t>
            </a:r>
          </a:p>
          <a:p>
            <a:r>
              <a:rPr lang="en-AU" sz="2000" dirty="0">
                <a:latin typeface="Consolas" panose="020B0609020204030204" pitchFamily="49" charset="0"/>
                <a:cs typeface="Consolas" panose="020B0609020204030204" pitchFamily="49" charset="0"/>
              </a:rPr>
              <a:t>{ … }</a:t>
            </a:r>
          </a:p>
        </p:txBody>
      </p:sp>
      <p:sp>
        <p:nvSpPr>
          <p:cNvPr id="12" name="TextBox 11"/>
          <p:cNvSpPr txBox="1"/>
          <p:nvPr/>
        </p:nvSpPr>
        <p:spPr>
          <a:xfrm>
            <a:off x="6037268" y="2093384"/>
            <a:ext cx="3456203" cy="738664"/>
          </a:xfrm>
          <a:prstGeom prst="rect">
            <a:avLst/>
          </a:prstGeom>
          <a:noFill/>
        </p:spPr>
        <p:txBody>
          <a:bodyPr wrap="none" rtlCol="0">
            <a:spAutoFit/>
          </a:bodyPr>
          <a:lstStyle/>
          <a:p>
            <a:r>
              <a:rPr lang="en-AU" sz="2400" dirty="0">
                <a:solidFill>
                  <a:schemeClr val="accent2">
                    <a:lumMod val="75000"/>
                  </a:schemeClr>
                </a:solidFill>
              </a:rPr>
              <a:t>Structured Programming</a:t>
            </a:r>
          </a:p>
          <a:p>
            <a:r>
              <a:rPr lang="en-AU" i="1" dirty="0"/>
              <a:t>Goal:</a:t>
            </a:r>
            <a:r>
              <a:rPr lang="en-AU" dirty="0"/>
              <a:t> to make </a:t>
            </a:r>
            <a:r>
              <a:rPr lang="en-AU" b="1" dirty="0"/>
              <a:t>flow of control</a:t>
            </a:r>
            <a:r>
              <a:rPr lang="en-AU" dirty="0"/>
              <a:t> clear</a:t>
            </a:r>
          </a:p>
        </p:txBody>
      </p:sp>
      <p:sp>
        <p:nvSpPr>
          <p:cNvPr id="13" name="TextBox 12"/>
          <p:cNvSpPr txBox="1"/>
          <p:nvPr/>
        </p:nvSpPr>
        <p:spPr>
          <a:xfrm>
            <a:off x="1097280" y="2093384"/>
            <a:ext cx="3597973" cy="738664"/>
          </a:xfrm>
          <a:prstGeom prst="rect">
            <a:avLst/>
          </a:prstGeom>
          <a:noFill/>
        </p:spPr>
        <p:txBody>
          <a:bodyPr wrap="none" rtlCol="0">
            <a:spAutoFit/>
          </a:bodyPr>
          <a:lstStyle/>
          <a:p>
            <a:r>
              <a:rPr lang="en-AU" sz="2400" dirty="0">
                <a:solidFill>
                  <a:schemeClr val="accent2">
                    <a:lumMod val="75000"/>
                  </a:schemeClr>
                </a:solidFill>
              </a:rPr>
              <a:t>Unstructured Programming</a:t>
            </a:r>
          </a:p>
          <a:p>
            <a:r>
              <a:rPr lang="en-AU" i="1" dirty="0"/>
              <a:t>Goal:</a:t>
            </a:r>
            <a:r>
              <a:rPr lang="en-AU" dirty="0"/>
              <a:t> to make </a:t>
            </a:r>
            <a:r>
              <a:rPr lang="en-AU" b="1" dirty="0"/>
              <a:t>developers cry</a:t>
            </a:r>
            <a:endParaRPr lang="en-AU" dirty="0"/>
          </a:p>
        </p:txBody>
      </p:sp>
      <p:pic>
        <p:nvPicPr>
          <p:cNvPr id="4098" name="Picture 2" descr="http://i1096.photobucket.com/albums/g327/nightwinddsm/your-tears-are-delicious-cry-12926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226" y="3657348"/>
            <a:ext cx="1590080" cy="220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440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5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History</a:t>
            </a:r>
          </a:p>
        </p:txBody>
      </p:sp>
      <p:sp>
        <p:nvSpPr>
          <p:cNvPr id="4" name="TextBox 3"/>
          <p:cNvSpPr txBox="1"/>
          <p:nvPr/>
        </p:nvSpPr>
        <p:spPr>
          <a:xfrm>
            <a:off x="1097280" y="2972006"/>
            <a:ext cx="3608680" cy="2246769"/>
          </a:xfrm>
          <a:prstGeom prst="rect">
            <a:avLst/>
          </a:prstGeom>
          <a:noFill/>
        </p:spPr>
        <p:txBody>
          <a:bodyPr wrap="none" rtlCol="0">
            <a:spAutoFit/>
          </a:bodyPr>
          <a:lstStyle/>
          <a:p>
            <a:r>
              <a:rPr lang="en-AU" sz="2000" dirty="0">
                <a:solidFill>
                  <a:srgbClr val="0000FF"/>
                </a:solidFill>
                <a:latin typeface="Consolas" panose="020B0609020204030204" pitchFamily="49" charset="0"/>
                <a:cs typeface="Consolas" panose="020B0609020204030204" pitchFamily="49" charset="0"/>
              </a:rPr>
              <a:t>class </a:t>
            </a:r>
            <a:r>
              <a:rPr lang="en-AU" sz="2000" dirty="0">
                <a:solidFill>
                  <a:srgbClr val="2B91AF"/>
                </a:solidFill>
                <a:latin typeface="Consolas" panose="020B0609020204030204" pitchFamily="49" charset="0"/>
                <a:cs typeface="Consolas" panose="020B0609020204030204" pitchFamily="49" charset="0"/>
              </a:rPr>
              <a:t>Component</a:t>
            </a:r>
          </a:p>
          <a:p>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a:t>
            </a:r>
            <a:r>
              <a:rPr lang="en-AU" sz="2000" dirty="0">
                <a:solidFill>
                  <a:srgbClr val="0000FF"/>
                </a:solidFill>
                <a:latin typeface="Consolas" panose="020B0609020204030204" pitchFamily="49" charset="0"/>
                <a:cs typeface="Consolas" panose="020B0609020204030204" pitchFamily="49" charset="0"/>
              </a:rPr>
              <a:t>private</a:t>
            </a:r>
            <a:r>
              <a:rPr lang="en-AU" sz="2000" dirty="0">
                <a:latin typeface="Consolas" panose="020B0609020204030204" pitchFamily="49" charset="0"/>
                <a:cs typeface="Consolas" panose="020B0609020204030204" pitchFamily="49" charset="0"/>
              </a:rPr>
              <a:t> </a:t>
            </a:r>
            <a:r>
              <a:rPr lang="en-AU" sz="2000" dirty="0">
                <a:solidFill>
                  <a:srgbClr val="2B91AF"/>
                </a:solidFill>
                <a:latin typeface="Consolas" panose="020B0609020204030204" pitchFamily="49" charset="0"/>
                <a:cs typeface="Consolas" panose="020B0609020204030204" pitchFamily="49" charset="0"/>
              </a:rPr>
              <a:t>State</a:t>
            </a:r>
            <a:r>
              <a:rPr lang="en-AU" sz="2000" dirty="0">
                <a:latin typeface="Consolas" panose="020B0609020204030204" pitchFamily="49" charset="0"/>
                <a:cs typeface="Consolas" panose="020B0609020204030204" pitchFamily="49" charset="0"/>
              </a:rPr>
              <a:t> _state;</a:t>
            </a:r>
          </a:p>
          <a:p>
            <a:endParaRPr lang="en-AU" sz="2000" dirty="0">
              <a:latin typeface="Consolas" panose="020B0609020204030204" pitchFamily="49" charset="0"/>
              <a:cs typeface="Consolas" panose="020B0609020204030204" pitchFamily="49" charset="0"/>
            </a:endParaRPr>
          </a:p>
          <a:p>
            <a:r>
              <a:rPr lang="en-AU" sz="2000" dirty="0">
                <a:latin typeface="Consolas" panose="020B0609020204030204" pitchFamily="49" charset="0"/>
                <a:cs typeface="Consolas" panose="020B0609020204030204" pitchFamily="49" charset="0"/>
              </a:rPr>
              <a:t>	</a:t>
            </a:r>
            <a:r>
              <a:rPr lang="en-AU" sz="2000" dirty="0">
                <a:solidFill>
                  <a:srgbClr val="0000FF"/>
                </a:solidFill>
                <a:latin typeface="Consolas" panose="020B0609020204030204" pitchFamily="49" charset="0"/>
                <a:cs typeface="Consolas" panose="020B0609020204030204" pitchFamily="49" charset="0"/>
              </a:rPr>
              <a:t>virtual</a:t>
            </a:r>
            <a:r>
              <a:rPr lang="en-AU" sz="2000" dirty="0">
                <a:latin typeface="Consolas" panose="020B0609020204030204" pitchFamily="49" charset="0"/>
                <a:cs typeface="Consolas" panose="020B0609020204030204" pitchFamily="49" charset="0"/>
              </a:rPr>
              <a:t> </a:t>
            </a:r>
            <a:r>
              <a:rPr lang="en-AU" sz="2000" dirty="0">
                <a:solidFill>
                  <a:srgbClr val="0000FF"/>
                </a:solidFill>
                <a:latin typeface="Consolas" panose="020B0609020204030204" pitchFamily="49" charset="0"/>
                <a:cs typeface="Consolas" panose="020B0609020204030204" pitchFamily="49" charset="0"/>
              </a:rPr>
              <a:t>void</a:t>
            </a:r>
            <a:r>
              <a:rPr lang="en-AU" sz="2000" dirty="0">
                <a:latin typeface="Consolas" panose="020B0609020204030204" pitchFamily="49" charset="0"/>
                <a:cs typeface="Consolas" panose="020B0609020204030204" pitchFamily="49" charset="0"/>
              </a:rPr>
              <a:t> Work()</a:t>
            </a:r>
          </a:p>
          <a:p>
            <a:r>
              <a:rPr lang="en-AU" sz="2000" dirty="0">
                <a:latin typeface="Consolas" panose="020B0609020204030204" pitchFamily="49" charset="0"/>
                <a:cs typeface="Consolas" panose="020B0609020204030204" pitchFamily="49" charset="0"/>
              </a:rPr>
              <a:t>	{ … }</a:t>
            </a:r>
          </a:p>
          <a:p>
            <a:r>
              <a:rPr lang="en-AU" sz="2000" dirty="0">
                <a:latin typeface="Consolas" panose="020B0609020204030204" pitchFamily="49" charset="0"/>
                <a:cs typeface="Consolas" panose="020B0609020204030204" pitchFamily="49" charset="0"/>
              </a:rPr>
              <a:t>}</a:t>
            </a:r>
          </a:p>
        </p:txBody>
      </p:sp>
      <p:sp>
        <p:nvSpPr>
          <p:cNvPr id="5" name="TextBox 4"/>
          <p:cNvSpPr txBox="1"/>
          <p:nvPr/>
        </p:nvSpPr>
        <p:spPr>
          <a:xfrm>
            <a:off x="1097280" y="2097070"/>
            <a:ext cx="4934043" cy="738664"/>
          </a:xfrm>
          <a:prstGeom prst="rect">
            <a:avLst/>
          </a:prstGeom>
          <a:noFill/>
        </p:spPr>
        <p:txBody>
          <a:bodyPr wrap="none" rtlCol="0">
            <a:spAutoFit/>
          </a:bodyPr>
          <a:lstStyle/>
          <a:p>
            <a:r>
              <a:rPr lang="en-AU" sz="2400" dirty="0">
                <a:solidFill>
                  <a:schemeClr val="accent2">
                    <a:lumMod val="75000"/>
                  </a:schemeClr>
                </a:solidFill>
              </a:rPr>
              <a:t>Object-Oriented Programming</a:t>
            </a:r>
          </a:p>
          <a:p>
            <a:r>
              <a:rPr lang="en-AU" i="1" dirty="0"/>
              <a:t>Goal:</a:t>
            </a:r>
            <a:r>
              <a:rPr lang="en-AU" dirty="0"/>
              <a:t> to kill global variables by </a:t>
            </a:r>
            <a:r>
              <a:rPr lang="en-AU" b="1" dirty="0"/>
              <a:t>encapsulating state</a:t>
            </a:r>
            <a:endParaRPr lang="en-AU" dirty="0"/>
          </a:p>
        </p:txBody>
      </p:sp>
      <p:sp>
        <p:nvSpPr>
          <p:cNvPr id="6" name="TextBox 5"/>
          <p:cNvSpPr txBox="1"/>
          <p:nvPr/>
        </p:nvSpPr>
        <p:spPr>
          <a:xfrm>
            <a:off x="6221637" y="2972006"/>
            <a:ext cx="5583580" cy="1323439"/>
          </a:xfrm>
          <a:prstGeom prst="rect">
            <a:avLst/>
          </a:prstGeom>
          <a:noFill/>
        </p:spPr>
        <p:txBody>
          <a:bodyPr wrap="none" rtlCol="0">
            <a:spAutoFit/>
          </a:bodyPr>
          <a:lstStyle/>
          <a:p>
            <a:r>
              <a:rPr lang="en-AU" sz="2000" dirty="0">
                <a:latin typeface="Consolas" panose="020B0609020204030204" pitchFamily="49" charset="0"/>
                <a:cs typeface="Consolas" panose="020B0609020204030204" pitchFamily="49" charset="0"/>
              </a:rPr>
              <a:t>people</a:t>
            </a:r>
          </a:p>
          <a:p>
            <a:r>
              <a:rPr lang="en-AU" sz="2000" dirty="0">
                <a:latin typeface="Consolas" panose="020B0609020204030204" pitchFamily="49" charset="0"/>
                <a:cs typeface="Consolas" panose="020B0609020204030204" pitchFamily="49" charset="0"/>
              </a:rPr>
              <a:t>	.Where(p =&gt; </a:t>
            </a:r>
            <a:r>
              <a:rPr lang="en-AU" sz="2000" dirty="0" err="1">
                <a:latin typeface="Consolas" panose="020B0609020204030204" pitchFamily="49" charset="0"/>
                <a:cs typeface="Consolas" panose="020B0609020204030204" pitchFamily="49" charset="0"/>
              </a:rPr>
              <a:t>p.Name.StartsWith</a:t>
            </a:r>
            <a:r>
              <a:rPr lang="en-AU" sz="2000" dirty="0">
                <a:latin typeface="Consolas" panose="020B0609020204030204" pitchFamily="49" charset="0"/>
                <a:cs typeface="Consolas" panose="020B0609020204030204" pitchFamily="49" charset="0"/>
              </a:rPr>
              <a:t>("D"))</a:t>
            </a:r>
          </a:p>
          <a:p>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SelectMany</a:t>
            </a:r>
            <a:r>
              <a:rPr lang="en-AU" sz="2000" dirty="0">
                <a:latin typeface="Consolas" panose="020B0609020204030204" pitchFamily="49" charset="0"/>
                <a:cs typeface="Consolas" panose="020B0609020204030204" pitchFamily="49" charset="0"/>
              </a:rPr>
              <a:t>(p =&gt; </a:t>
            </a:r>
            <a:r>
              <a:rPr lang="en-AU" sz="2000" dirty="0" err="1">
                <a:latin typeface="Consolas" panose="020B0609020204030204" pitchFamily="49" charset="0"/>
                <a:cs typeface="Consolas" panose="020B0609020204030204" pitchFamily="49" charset="0"/>
              </a:rPr>
              <a:t>p.Children</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.Select(c =&gt; </a:t>
            </a:r>
            <a:r>
              <a:rPr lang="en-AU" sz="2000" dirty="0" err="1">
                <a:latin typeface="Consolas" panose="020B0609020204030204" pitchFamily="49" charset="0"/>
                <a:cs typeface="Consolas" panose="020B0609020204030204" pitchFamily="49" charset="0"/>
              </a:rPr>
              <a:t>c.Name</a:t>
            </a:r>
            <a:r>
              <a:rPr lang="en-AU" sz="2000" dirty="0">
                <a:latin typeface="Consolas" panose="020B0609020204030204" pitchFamily="49" charset="0"/>
                <a:cs typeface="Consolas" panose="020B0609020204030204" pitchFamily="49" charset="0"/>
              </a:rPr>
              <a:t>);</a:t>
            </a:r>
          </a:p>
        </p:txBody>
      </p:sp>
      <p:sp>
        <p:nvSpPr>
          <p:cNvPr id="7" name="TextBox 6"/>
          <p:cNvSpPr txBox="1"/>
          <p:nvPr/>
        </p:nvSpPr>
        <p:spPr>
          <a:xfrm>
            <a:off x="6221637" y="2097070"/>
            <a:ext cx="3246402" cy="738664"/>
          </a:xfrm>
          <a:prstGeom prst="rect">
            <a:avLst/>
          </a:prstGeom>
          <a:noFill/>
        </p:spPr>
        <p:txBody>
          <a:bodyPr wrap="none" rtlCol="0">
            <a:spAutoFit/>
          </a:bodyPr>
          <a:lstStyle/>
          <a:p>
            <a:r>
              <a:rPr lang="en-AU" sz="2400" dirty="0">
                <a:solidFill>
                  <a:schemeClr val="accent2">
                    <a:lumMod val="75000"/>
                  </a:schemeClr>
                </a:solidFill>
              </a:rPr>
              <a:t>Functional Programming</a:t>
            </a:r>
          </a:p>
          <a:p>
            <a:r>
              <a:rPr lang="en-AU" i="1" dirty="0"/>
              <a:t>Goal:</a:t>
            </a:r>
            <a:r>
              <a:rPr lang="en-AU" dirty="0"/>
              <a:t> to </a:t>
            </a:r>
            <a:r>
              <a:rPr lang="en-AU" b="1" dirty="0"/>
              <a:t>kill off state</a:t>
            </a:r>
            <a:endParaRPr lang="en-AU" dirty="0"/>
          </a:p>
        </p:txBody>
      </p:sp>
    </p:spTree>
    <p:extLst>
      <p:ext uri="{BB962C8B-B14F-4D97-AF65-F5344CB8AC3E}">
        <p14:creationId xmlns:p14="http://schemas.microsoft.com/office/powerpoint/2010/main" val="1861092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about functional-first languages?</a:t>
            </a:r>
          </a:p>
        </p:txBody>
      </p:sp>
      <p:pic>
        <p:nvPicPr>
          <p:cNvPr id="7170" name="Picture 2" descr="http://blog.jetbrains.com/wp-content/uploads/2014/06/Erik_Meijer_800x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793" y="2079910"/>
            <a:ext cx="2995217" cy="29952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03628" y="1971536"/>
            <a:ext cx="7692747" cy="738664"/>
          </a:xfrm>
          <a:prstGeom prst="rect">
            <a:avLst/>
          </a:prstGeom>
          <a:noFill/>
        </p:spPr>
        <p:txBody>
          <a:bodyPr wrap="none" rtlCol="0">
            <a:spAutoFit/>
          </a:bodyPr>
          <a:lstStyle/>
          <a:p>
            <a:r>
              <a:rPr lang="en-AU" sz="2400" dirty="0">
                <a:solidFill>
                  <a:schemeClr val="accent2">
                    <a:lumMod val="75000"/>
                  </a:schemeClr>
                </a:solidFill>
              </a:rPr>
              <a:t>Functional Programming</a:t>
            </a:r>
          </a:p>
          <a:p>
            <a:r>
              <a:rPr lang="en-AU" dirty="0"/>
              <a:t>A style of programming where </a:t>
            </a:r>
            <a:r>
              <a:rPr lang="en-AU" b="1" dirty="0"/>
              <a:t>expressions are more important than statements</a:t>
            </a:r>
          </a:p>
        </p:txBody>
      </p:sp>
      <p:sp>
        <p:nvSpPr>
          <p:cNvPr id="4" name="TextBox 3"/>
          <p:cNvSpPr txBox="1"/>
          <p:nvPr/>
        </p:nvSpPr>
        <p:spPr>
          <a:xfrm>
            <a:off x="1520820" y="5075127"/>
            <a:ext cx="2371162" cy="369332"/>
          </a:xfrm>
          <a:prstGeom prst="rect">
            <a:avLst/>
          </a:prstGeom>
          <a:noFill/>
        </p:spPr>
        <p:txBody>
          <a:bodyPr wrap="none" rtlCol="0">
            <a:spAutoFit/>
          </a:bodyPr>
          <a:lstStyle/>
          <a:p>
            <a:r>
              <a:rPr lang="en-AU" dirty="0"/>
              <a:t>Erik Meijer – LINQ &amp; Rx</a:t>
            </a:r>
          </a:p>
        </p:txBody>
      </p:sp>
      <p:sp>
        <p:nvSpPr>
          <p:cNvPr id="7" name="TextBox 6"/>
          <p:cNvSpPr txBox="1"/>
          <p:nvPr/>
        </p:nvSpPr>
        <p:spPr>
          <a:xfrm>
            <a:off x="4303628" y="3069686"/>
            <a:ext cx="4698722" cy="1015663"/>
          </a:xfrm>
          <a:prstGeom prst="rect">
            <a:avLst/>
          </a:prstGeom>
          <a:noFill/>
        </p:spPr>
        <p:txBody>
          <a:bodyPr wrap="none" rtlCol="0">
            <a:spAutoFit/>
          </a:bodyPr>
          <a:lstStyle/>
          <a:p>
            <a:r>
              <a:rPr lang="en-AU" sz="2000" dirty="0" err="1">
                <a:solidFill>
                  <a:srgbClr val="0000FF"/>
                </a:solidFill>
                <a:latin typeface="Consolas" panose="020B0609020204030204" pitchFamily="49" charset="0"/>
                <a:cs typeface="Consolas" panose="020B0609020204030204" pitchFamily="49" charset="0"/>
              </a:rPr>
              <a:t>var</a:t>
            </a:r>
            <a:r>
              <a:rPr lang="en-AU" sz="2000" dirty="0">
                <a:latin typeface="Consolas" panose="020B0609020204030204" pitchFamily="49" charset="0"/>
                <a:cs typeface="Consolas" panose="020B0609020204030204" pitchFamily="49" charset="0"/>
              </a:rPr>
              <a:t> result = a + b; </a:t>
            </a:r>
            <a:r>
              <a:rPr lang="en-AU" sz="2000" dirty="0">
                <a:solidFill>
                  <a:schemeClr val="accent2">
                    <a:lumMod val="75000"/>
                  </a:schemeClr>
                </a:solidFill>
                <a:latin typeface="Consolas" panose="020B0609020204030204" pitchFamily="49" charset="0"/>
                <a:cs typeface="Consolas" panose="020B0609020204030204" pitchFamily="49" charset="0"/>
              </a:rPr>
              <a:t>//Expression</a:t>
            </a:r>
          </a:p>
          <a:p>
            <a:endParaRPr lang="en-AU" sz="2000" dirty="0">
              <a:solidFill>
                <a:schemeClr val="accent2">
                  <a:lumMod val="75000"/>
                </a:schemeClr>
              </a:solidFill>
              <a:latin typeface="Consolas" panose="020B0609020204030204" pitchFamily="49" charset="0"/>
              <a:cs typeface="Consolas" panose="020B0609020204030204" pitchFamily="49" charset="0"/>
            </a:endParaRPr>
          </a:p>
          <a:p>
            <a:r>
              <a:rPr lang="en-AU" sz="2000" dirty="0">
                <a:latin typeface="Consolas" panose="020B0609020204030204" pitchFamily="49" charset="0"/>
                <a:cs typeface="Consolas" panose="020B0609020204030204" pitchFamily="49" charset="0"/>
              </a:rPr>
              <a:t>result += c;        </a:t>
            </a:r>
            <a:r>
              <a:rPr lang="en-AU" sz="2000" dirty="0">
                <a:solidFill>
                  <a:schemeClr val="accent2">
                    <a:lumMod val="75000"/>
                  </a:schemeClr>
                </a:solidFill>
                <a:latin typeface="Consolas" panose="020B0609020204030204" pitchFamily="49" charset="0"/>
                <a:cs typeface="Consolas" panose="020B0609020204030204" pitchFamily="49" charset="0"/>
              </a:rPr>
              <a:t>//Statement</a:t>
            </a:r>
          </a:p>
        </p:txBody>
      </p:sp>
    </p:spTree>
    <p:extLst>
      <p:ext uri="{BB962C8B-B14F-4D97-AF65-F5344CB8AC3E}">
        <p14:creationId xmlns:p14="http://schemas.microsoft.com/office/powerpoint/2010/main" val="119550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 &amp; LINQ</a:t>
            </a:r>
          </a:p>
        </p:txBody>
      </p:sp>
      <p:sp>
        <p:nvSpPr>
          <p:cNvPr id="3" name="Content Placeholder 2"/>
          <p:cNvSpPr>
            <a:spLocks noGrp="1"/>
          </p:cNvSpPr>
          <p:nvPr>
            <p:ph idx="1"/>
          </p:nvPr>
        </p:nvSpPr>
        <p:spPr>
          <a:xfrm>
            <a:off x="1097280" y="4683512"/>
            <a:ext cx="5002437" cy="1185582"/>
          </a:xfrm>
        </p:spPr>
        <p:txBody>
          <a:bodyPr>
            <a:normAutofit lnSpcReduction="10000"/>
          </a:bodyPr>
          <a:lstStyle/>
          <a:p>
            <a:pPr>
              <a:lnSpc>
                <a:spcPct val="120000"/>
              </a:lnSpc>
            </a:pPr>
            <a:r>
              <a:rPr lang="en-AU" dirty="0"/>
              <a:t>LINQ is a set of </a:t>
            </a:r>
            <a:r>
              <a:rPr lang="en-AU" b="1" dirty="0"/>
              <a:t>higher order functions</a:t>
            </a:r>
            <a:r>
              <a:rPr lang="en-AU" dirty="0"/>
              <a:t> that let us deal with </a:t>
            </a:r>
            <a:r>
              <a:rPr lang="en-AU" b="1" dirty="0"/>
              <a:t>sequences of values</a:t>
            </a:r>
            <a:r>
              <a:rPr lang="en-AU" dirty="0"/>
              <a:t> using </a:t>
            </a:r>
            <a:r>
              <a:rPr lang="en-AU" b="1" dirty="0"/>
              <a:t>only</a:t>
            </a:r>
            <a:r>
              <a:rPr lang="en-AU" dirty="0"/>
              <a:t> </a:t>
            </a:r>
            <a:r>
              <a:rPr lang="en-AU" b="1" dirty="0"/>
              <a:t>expressions</a:t>
            </a:r>
            <a:r>
              <a:rPr lang="en-AU" dirty="0"/>
              <a:t>.</a:t>
            </a:r>
          </a:p>
        </p:txBody>
      </p:sp>
      <p:pic>
        <p:nvPicPr>
          <p:cNvPr id="9218" name="Picture 2" descr="http://www.bytejacker.com/images/snakebo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640" y="1838092"/>
            <a:ext cx="2995220" cy="25933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429274705"/>
              </p:ext>
            </p:extLst>
          </p:nvPr>
        </p:nvGraphicFramePr>
        <p:xfrm>
          <a:off x="6400797" y="1838092"/>
          <a:ext cx="4754882" cy="4079240"/>
        </p:xfrm>
        <a:graphic>
          <a:graphicData uri="http://schemas.openxmlformats.org/drawingml/2006/table">
            <a:tbl>
              <a:tblPr firstRow="1" bandRow="1">
                <a:tableStyleId>{5C22544A-7EE6-4342-B048-85BDC9FD1C3A}</a:tableStyleId>
              </a:tblPr>
              <a:tblGrid>
                <a:gridCol w="2377441">
                  <a:extLst>
                    <a:ext uri="{9D8B030D-6E8A-4147-A177-3AD203B41FA5}">
                      <a16:colId xmlns:a16="http://schemas.microsoft.com/office/drawing/2014/main" val="20000"/>
                    </a:ext>
                  </a:extLst>
                </a:gridCol>
                <a:gridCol w="2377441">
                  <a:extLst>
                    <a:ext uri="{9D8B030D-6E8A-4147-A177-3AD203B41FA5}">
                      <a16:colId xmlns:a16="http://schemas.microsoft.com/office/drawing/2014/main" val="20001"/>
                    </a:ext>
                  </a:extLst>
                </a:gridCol>
              </a:tblGrid>
              <a:tr h="370840">
                <a:tc>
                  <a:txBody>
                    <a:bodyPr/>
                    <a:lstStyle/>
                    <a:p>
                      <a:r>
                        <a:rPr lang="en-AU"/>
                        <a:t>LINQ </a:t>
                      </a:r>
                      <a:r>
                        <a:rPr lang="en-AU" dirty="0"/>
                        <a:t>Name</a:t>
                      </a:r>
                    </a:p>
                  </a:txBody>
                  <a:tcPr/>
                </a:tc>
                <a:tc>
                  <a:txBody>
                    <a:bodyPr/>
                    <a:lstStyle/>
                    <a:p>
                      <a:r>
                        <a:rPr lang="en-AU" dirty="0"/>
                        <a:t>Other</a:t>
                      </a:r>
                      <a:r>
                        <a:rPr lang="en-AU" baseline="0" dirty="0"/>
                        <a:t> </a:t>
                      </a:r>
                      <a:r>
                        <a:rPr lang="en-AU" dirty="0"/>
                        <a:t>FP Name</a:t>
                      </a:r>
                      <a:r>
                        <a:rPr lang="en-AU" baseline="0" dirty="0"/>
                        <a:t>s</a:t>
                      </a:r>
                      <a:endParaRPr lang="en-AU" dirty="0"/>
                    </a:p>
                  </a:txBody>
                  <a:tcPr/>
                </a:tc>
                <a:extLst>
                  <a:ext uri="{0D108BD9-81ED-4DB2-BD59-A6C34878D82A}">
                    <a16:rowId xmlns:a16="http://schemas.microsoft.com/office/drawing/2014/main" val="10000"/>
                  </a:ext>
                </a:extLst>
              </a:tr>
              <a:tr h="370840">
                <a:tc>
                  <a:txBody>
                    <a:bodyPr/>
                    <a:lstStyle/>
                    <a:p>
                      <a:r>
                        <a:rPr lang="en-AU" dirty="0">
                          <a:latin typeface="Consolas" panose="020B0609020204030204" pitchFamily="49" charset="0"/>
                          <a:cs typeface="Consolas" panose="020B0609020204030204" pitchFamily="49" charset="0"/>
                        </a:rPr>
                        <a:t>Select</a:t>
                      </a:r>
                    </a:p>
                  </a:txBody>
                  <a:tcPr/>
                </a:tc>
                <a:tc>
                  <a:txBody>
                    <a:bodyPr/>
                    <a:lstStyle/>
                    <a:p>
                      <a:r>
                        <a:rPr lang="en-AU" dirty="0">
                          <a:latin typeface="Consolas" panose="020B0609020204030204" pitchFamily="49" charset="0"/>
                          <a:cs typeface="Consolas" panose="020B0609020204030204" pitchFamily="49" charset="0"/>
                        </a:rPr>
                        <a:t>Map</a:t>
                      </a:r>
                    </a:p>
                  </a:txBody>
                  <a:tcPr/>
                </a:tc>
                <a:extLst>
                  <a:ext uri="{0D108BD9-81ED-4DB2-BD59-A6C34878D82A}">
                    <a16:rowId xmlns:a16="http://schemas.microsoft.com/office/drawing/2014/main" val="10001"/>
                  </a:ext>
                </a:extLst>
              </a:tr>
              <a:tr h="370840">
                <a:tc>
                  <a:txBody>
                    <a:bodyPr/>
                    <a:lstStyle/>
                    <a:p>
                      <a:r>
                        <a:rPr lang="en-AU" dirty="0" err="1">
                          <a:latin typeface="Consolas" panose="020B0609020204030204" pitchFamily="49" charset="0"/>
                          <a:cs typeface="Consolas" panose="020B0609020204030204" pitchFamily="49" charset="0"/>
                        </a:rPr>
                        <a:t>SelectMany</a:t>
                      </a:r>
                      <a:endParaRPr lang="en-AU" dirty="0">
                        <a:latin typeface="Consolas" panose="020B0609020204030204" pitchFamily="49" charset="0"/>
                        <a:cs typeface="Consolas" panose="020B0609020204030204" pitchFamily="49" charset="0"/>
                      </a:endParaRPr>
                    </a:p>
                  </a:txBody>
                  <a:tcPr/>
                </a:tc>
                <a:tc>
                  <a:txBody>
                    <a:bodyPr/>
                    <a:lstStyle/>
                    <a:p>
                      <a:r>
                        <a:rPr lang="en-AU" dirty="0" err="1">
                          <a:latin typeface="Consolas" panose="020B0609020204030204" pitchFamily="49" charset="0"/>
                          <a:cs typeface="Consolas" panose="020B0609020204030204" pitchFamily="49" charset="0"/>
                        </a:rPr>
                        <a:t>FlatMap</a:t>
                      </a:r>
                      <a:r>
                        <a:rPr lang="en-AU" dirty="0">
                          <a:latin typeface="Consolas" panose="020B0609020204030204" pitchFamily="49" charset="0"/>
                          <a:cs typeface="Consolas" panose="020B0609020204030204" pitchFamily="49" charset="0"/>
                        </a:rPr>
                        <a:t>, Collect</a:t>
                      </a:r>
                    </a:p>
                  </a:txBody>
                  <a:tcPr/>
                </a:tc>
                <a:extLst>
                  <a:ext uri="{0D108BD9-81ED-4DB2-BD59-A6C34878D82A}">
                    <a16:rowId xmlns:a16="http://schemas.microsoft.com/office/drawing/2014/main" val="10002"/>
                  </a:ext>
                </a:extLst>
              </a:tr>
              <a:tr h="370840">
                <a:tc>
                  <a:txBody>
                    <a:bodyPr/>
                    <a:lstStyle/>
                    <a:p>
                      <a:r>
                        <a:rPr lang="en-AU" dirty="0">
                          <a:latin typeface="Consolas" panose="020B0609020204030204" pitchFamily="49" charset="0"/>
                          <a:cs typeface="Consolas" panose="020B0609020204030204" pitchFamily="49" charset="0"/>
                        </a:rPr>
                        <a:t>Where</a:t>
                      </a:r>
                    </a:p>
                  </a:txBody>
                  <a:tcPr/>
                </a:tc>
                <a:tc>
                  <a:txBody>
                    <a:bodyPr/>
                    <a:lstStyle/>
                    <a:p>
                      <a:r>
                        <a:rPr lang="en-AU" dirty="0">
                          <a:latin typeface="Consolas" panose="020B0609020204030204" pitchFamily="49" charset="0"/>
                          <a:cs typeface="Consolas" panose="020B0609020204030204" pitchFamily="49" charset="0"/>
                        </a:rPr>
                        <a:t>Filter</a:t>
                      </a:r>
                    </a:p>
                  </a:txBody>
                  <a:tcPr/>
                </a:tc>
                <a:extLst>
                  <a:ext uri="{0D108BD9-81ED-4DB2-BD59-A6C34878D82A}">
                    <a16:rowId xmlns:a16="http://schemas.microsoft.com/office/drawing/2014/main" val="10003"/>
                  </a:ext>
                </a:extLst>
              </a:tr>
              <a:tr h="370840">
                <a:tc>
                  <a:txBody>
                    <a:bodyPr/>
                    <a:lstStyle/>
                    <a:p>
                      <a:r>
                        <a:rPr lang="en-AU" dirty="0">
                          <a:latin typeface="Consolas" panose="020B0609020204030204" pitchFamily="49" charset="0"/>
                          <a:cs typeface="Consolas" panose="020B0609020204030204" pitchFamily="49" charset="0"/>
                        </a:rPr>
                        <a:t>Aggregate</a:t>
                      </a:r>
                    </a:p>
                  </a:txBody>
                  <a:tcPr/>
                </a:tc>
                <a:tc>
                  <a:txBody>
                    <a:bodyPr/>
                    <a:lstStyle/>
                    <a:p>
                      <a:r>
                        <a:rPr lang="en-AU" dirty="0">
                          <a:latin typeface="Consolas" panose="020B0609020204030204" pitchFamily="49" charset="0"/>
                          <a:cs typeface="Consolas" panose="020B0609020204030204" pitchFamily="49" charset="0"/>
                        </a:rPr>
                        <a:t>Reduce, Fold</a:t>
                      </a:r>
                    </a:p>
                  </a:txBody>
                  <a:tcPr/>
                </a:tc>
                <a:extLst>
                  <a:ext uri="{0D108BD9-81ED-4DB2-BD59-A6C34878D82A}">
                    <a16:rowId xmlns:a16="http://schemas.microsoft.com/office/drawing/2014/main" val="10004"/>
                  </a:ext>
                </a:extLst>
              </a:tr>
              <a:tr h="370840">
                <a:tc>
                  <a:txBody>
                    <a:bodyPr/>
                    <a:lstStyle/>
                    <a:p>
                      <a:r>
                        <a:rPr lang="en-AU" dirty="0" err="1">
                          <a:latin typeface="Consolas" panose="020B0609020204030204" pitchFamily="49" charset="0"/>
                          <a:cs typeface="Consolas" panose="020B0609020204030204" pitchFamily="49" charset="0"/>
                        </a:rPr>
                        <a:t>OrderBy</a:t>
                      </a:r>
                      <a:endParaRPr lang="en-AU" dirty="0">
                        <a:latin typeface="Consolas" panose="020B0609020204030204" pitchFamily="49" charset="0"/>
                        <a:cs typeface="Consolas" panose="020B0609020204030204" pitchFamily="49" charset="0"/>
                      </a:endParaRPr>
                    </a:p>
                  </a:txBody>
                  <a:tcPr/>
                </a:tc>
                <a:tc>
                  <a:txBody>
                    <a:bodyPr/>
                    <a:lstStyle/>
                    <a:p>
                      <a:r>
                        <a:rPr lang="en-AU" dirty="0" err="1">
                          <a:latin typeface="Consolas" panose="020B0609020204030204" pitchFamily="49" charset="0"/>
                          <a:cs typeface="Consolas" panose="020B0609020204030204" pitchFamily="49" charset="0"/>
                        </a:rPr>
                        <a:t>SortBy</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5"/>
                  </a:ext>
                </a:extLst>
              </a:tr>
              <a:tr h="370840">
                <a:tc>
                  <a:txBody>
                    <a:bodyPr/>
                    <a:lstStyle/>
                    <a:p>
                      <a:r>
                        <a:rPr lang="en-AU" dirty="0" err="1">
                          <a:latin typeface="Consolas" panose="020B0609020204030204" pitchFamily="49" charset="0"/>
                          <a:cs typeface="Consolas" panose="020B0609020204030204" pitchFamily="49" charset="0"/>
                        </a:rPr>
                        <a:t>ForEach</a:t>
                      </a:r>
                      <a:endParaRPr lang="en-AU" dirty="0">
                        <a:latin typeface="Consolas" panose="020B0609020204030204" pitchFamily="49" charset="0"/>
                        <a:cs typeface="Consolas" panose="020B0609020204030204" pitchFamily="49" charset="0"/>
                      </a:endParaRPr>
                    </a:p>
                  </a:txBody>
                  <a:tcPr/>
                </a:tc>
                <a:tc>
                  <a:txBody>
                    <a:bodyPr/>
                    <a:lstStyle/>
                    <a:p>
                      <a:r>
                        <a:rPr lang="en-AU" dirty="0" err="1">
                          <a:latin typeface="Consolas" panose="020B0609020204030204" pitchFamily="49" charset="0"/>
                          <a:cs typeface="Consolas" panose="020B0609020204030204" pitchFamily="49" charset="0"/>
                        </a:rPr>
                        <a:t>Iter</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6"/>
                  </a:ext>
                </a:extLst>
              </a:tr>
              <a:tr h="370840">
                <a:tc>
                  <a:txBody>
                    <a:bodyPr/>
                    <a:lstStyle/>
                    <a:p>
                      <a:r>
                        <a:rPr lang="en-AU" dirty="0">
                          <a:latin typeface="Consolas" panose="020B0609020204030204" pitchFamily="49" charset="0"/>
                          <a:cs typeface="Consolas" panose="020B0609020204030204" pitchFamily="49" charset="0"/>
                        </a:rPr>
                        <a:t>All</a:t>
                      </a:r>
                    </a:p>
                  </a:txBody>
                  <a:tcPr/>
                </a:tc>
                <a:tc>
                  <a:txBody>
                    <a:bodyPr/>
                    <a:lstStyle/>
                    <a:p>
                      <a:r>
                        <a:rPr lang="en-AU" dirty="0" err="1">
                          <a:latin typeface="Consolas" panose="020B0609020204030204" pitchFamily="49" charset="0"/>
                          <a:cs typeface="Consolas" panose="020B0609020204030204" pitchFamily="49" charset="0"/>
                        </a:rPr>
                        <a:t>ForAll</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7"/>
                  </a:ext>
                </a:extLst>
              </a:tr>
              <a:tr h="370840">
                <a:tc>
                  <a:txBody>
                    <a:bodyPr/>
                    <a:lstStyle/>
                    <a:p>
                      <a:r>
                        <a:rPr lang="en-AU" dirty="0">
                          <a:latin typeface="Consolas" panose="020B0609020204030204" pitchFamily="49" charset="0"/>
                          <a:cs typeface="Consolas" panose="020B0609020204030204" pitchFamily="49" charset="0"/>
                        </a:rPr>
                        <a:t>Any</a:t>
                      </a:r>
                    </a:p>
                  </a:txBody>
                  <a:tcPr/>
                </a:tc>
                <a:tc>
                  <a:txBody>
                    <a:bodyPr/>
                    <a:lstStyle/>
                    <a:p>
                      <a:r>
                        <a:rPr lang="en-AU" dirty="0">
                          <a:latin typeface="Consolas" panose="020B0609020204030204" pitchFamily="49" charset="0"/>
                          <a:cs typeface="Consolas" panose="020B0609020204030204" pitchFamily="49" charset="0"/>
                        </a:rPr>
                        <a:t>Exists</a:t>
                      </a:r>
                    </a:p>
                  </a:txBody>
                  <a:tcPr/>
                </a:tc>
                <a:extLst>
                  <a:ext uri="{0D108BD9-81ED-4DB2-BD59-A6C34878D82A}">
                    <a16:rowId xmlns:a16="http://schemas.microsoft.com/office/drawing/2014/main" val="10008"/>
                  </a:ext>
                </a:extLst>
              </a:tr>
              <a:tr h="370840">
                <a:tc>
                  <a:txBody>
                    <a:bodyPr/>
                    <a:lstStyle/>
                    <a:p>
                      <a:r>
                        <a:rPr lang="en-AU" dirty="0">
                          <a:latin typeface="Consolas" panose="020B0609020204030204" pitchFamily="49" charset="0"/>
                          <a:cs typeface="Consolas" panose="020B0609020204030204" pitchFamily="49" charset="0"/>
                        </a:rPr>
                        <a:t>First</a:t>
                      </a:r>
                    </a:p>
                  </a:txBody>
                  <a:tcPr/>
                </a:tc>
                <a:tc>
                  <a:txBody>
                    <a:bodyPr/>
                    <a:lstStyle/>
                    <a:p>
                      <a:r>
                        <a:rPr lang="en-AU" dirty="0">
                          <a:latin typeface="Consolas" panose="020B0609020204030204" pitchFamily="49" charset="0"/>
                          <a:cs typeface="Consolas" panose="020B0609020204030204" pitchFamily="49" charset="0"/>
                        </a:rPr>
                        <a:t>Find</a:t>
                      </a:r>
                    </a:p>
                  </a:txBody>
                  <a:tcPr/>
                </a:tc>
                <a:extLst>
                  <a:ext uri="{0D108BD9-81ED-4DB2-BD59-A6C34878D82A}">
                    <a16:rowId xmlns:a16="http://schemas.microsoft.com/office/drawing/2014/main" val="10009"/>
                  </a:ext>
                </a:extLst>
              </a:tr>
              <a:tr h="370840">
                <a:tc>
                  <a:txBody>
                    <a:bodyPr/>
                    <a:lstStyle/>
                    <a:p>
                      <a:r>
                        <a:rPr lang="en-AU" dirty="0">
                          <a:latin typeface="Consolas" panose="020B0609020204030204" pitchFamily="49" charset="0"/>
                          <a:cs typeface="Consolas" panose="020B0609020204030204" pitchFamily="49" charset="0"/>
                        </a:rPr>
                        <a:t>Skip</a:t>
                      </a:r>
                    </a:p>
                  </a:txBody>
                  <a:tcPr/>
                </a:tc>
                <a:tc>
                  <a:txBody>
                    <a:bodyPr/>
                    <a:lstStyle/>
                    <a:p>
                      <a:r>
                        <a:rPr lang="en-AU" dirty="0">
                          <a:latin typeface="Consolas" panose="020B0609020204030204" pitchFamily="49" charset="0"/>
                          <a:cs typeface="Consolas" panose="020B0609020204030204" pitchFamily="49" charset="0"/>
                        </a:rPr>
                        <a:t>Drop</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58537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25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FP is not scary – you’re doing it already!</a:t>
            </a:r>
          </a:p>
        </p:txBody>
      </p:sp>
      <p:pic>
        <p:nvPicPr>
          <p:cNvPr id="10242" name="Picture 2" descr="http://civicbeacon.com/files/2011/01/eabe1bb506are-me.jpg.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2244" y="2781299"/>
            <a:ext cx="4322213" cy="24420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cdn.meme.am/instances/500x/57822092.jpg"/>
          <p:cNvPicPr>
            <a:picLocks noChangeAspect="1" noChangeArrowheads="1"/>
          </p:cNvPicPr>
          <p:nvPr/>
        </p:nvPicPr>
        <p:blipFill rotWithShape="1">
          <a:blip r:embed="rId4">
            <a:extLst>
              <a:ext uri="{28A0092B-C50C-407E-A947-70E740481C1C}">
                <a14:useLocalDpi xmlns:a14="http://schemas.microsoft.com/office/drawing/2010/main" val="0"/>
              </a:ext>
            </a:extLst>
          </a:blip>
          <a:srcRect b="18723"/>
          <a:stretch/>
        </p:blipFill>
        <p:spPr bwMode="auto">
          <a:xfrm>
            <a:off x="7556610" y="2129625"/>
            <a:ext cx="3599070" cy="3745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43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25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1972</TotalTime>
  <Words>1891</Words>
  <Application>Microsoft Office PowerPoint</Application>
  <PresentationFormat>Widescreen</PresentationFormat>
  <Paragraphs>136</Paragraphs>
  <Slides>11</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Calibri</vt:lpstr>
      <vt:lpstr>Calibri Light</vt:lpstr>
      <vt:lpstr>Consolas</vt:lpstr>
      <vt:lpstr>Retrospect</vt:lpstr>
      <vt:lpstr>Image</vt:lpstr>
      <vt:lpstr>Functional Programming</vt:lpstr>
      <vt:lpstr>Who dat?</vt:lpstr>
      <vt:lpstr>Why this talk?</vt:lpstr>
      <vt:lpstr>Why this talk?</vt:lpstr>
      <vt:lpstr>History</vt:lpstr>
      <vt:lpstr>History</vt:lpstr>
      <vt:lpstr>What about functional-first languages?</vt:lpstr>
      <vt:lpstr>C# &amp; LINQ</vt:lpstr>
      <vt:lpstr>FP is not scary – you’re doing it already!</vt:lpstr>
      <vt:lpstr>Code</vt:lpstr>
      <vt:lpstr>Conclusion</vt:lpstr>
    </vt:vector>
  </TitlesOfParts>
  <Company>Readify Pty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Chambers</dc:creator>
  <cp:lastModifiedBy>Daniel Chambers</cp:lastModifiedBy>
  <cp:revision>47</cp:revision>
  <dcterms:created xsi:type="dcterms:W3CDTF">2015-07-18T09:05:45Z</dcterms:created>
  <dcterms:modified xsi:type="dcterms:W3CDTF">2017-09-03T09:22:43Z</dcterms:modified>
</cp:coreProperties>
</file>