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77" r:id="rId14"/>
    <p:sldId id="271" r:id="rId15"/>
    <p:sldId id="272" r:id="rId16"/>
    <p:sldId id="273" r:id="rId17"/>
    <p:sldId id="274" r:id="rId18"/>
    <p:sldId id="275" r:id="rId19"/>
    <p:sldId id="276" r:id="rId20"/>
    <p:sldId id="278" r:id="rId21"/>
    <p:sldId id="279" r:id="rId22"/>
    <p:sldId id="280" r:id="rId23"/>
    <p:sldId id="284" r:id="rId24"/>
    <p:sldId id="287" r:id="rId25"/>
    <p:sldId id="288" r:id="rId26"/>
    <p:sldId id="289" r:id="rId27"/>
    <p:sldId id="290" r:id="rId28"/>
    <p:sldId id="291" r:id="rId29"/>
    <p:sldId id="281" r:id="rId30"/>
    <p:sldId id="292" r:id="rId31"/>
    <p:sldId id="282" r:id="rId32"/>
    <p:sldId id="283"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9" autoAdjust="0"/>
    <p:restoredTop sz="77250" autoAdjust="0"/>
  </p:normalViewPr>
  <p:slideViewPr>
    <p:cSldViewPr snapToGrid="0">
      <p:cViewPr varScale="1">
        <p:scale>
          <a:sx n="90" d="100"/>
          <a:sy n="90" d="100"/>
        </p:scale>
        <p:origin x="1218"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B8C9B-70BE-4B8E-8FE1-B02F1152DC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A5BDED74-8B40-4FDB-9A25-5F5DB7BB8DAB}">
      <dgm:prSet phldrT="[Text]"/>
      <dgm:spPr/>
      <dgm:t>
        <a:bodyPr/>
        <a:lstStyle/>
        <a:p>
          <a:r>
            <a:rPr lang="en-AU" dirty="0" err="1" smtClean="0"/>
            <a:t>Composability</a:t>
          </a:r>
          <a:r>
            <a:rPr lang="en-AU" dirty="0" smtClean="0"/>
            <a:t>, Reusability</a:t>
          </a:r>
          <a:endParaRPr lang="en-AU" dirty="0"/>
        </a:p>
      </dgm:t>
    </dgm:pt>
    <dgm:pt modelId="{D1BC1C51-B03C-422D-BE5F-6774481B11BB}" type="parTrans" cxnId="{F40F31EC-3D21-4052-9D23-720322AB096B}">
      <dgm:prSet/>
      <dgm:spPr/>
      <dgm:t>
        <a:bodyPr/>
        <a:lstStyle/>
        <a:p>
          <a:endParaRPr lang="en-AU"/>
        </a:p>
      </dgm:t>
    </dgm:pt>
    <dgm:pt modelId="{D7A56E78-A8CC-4599-805E-B199A71CC038}" type="sibTrans" cxnId="{F40F31EC-3D21-4052-9D23-720322AB096B}">
      <dgm:prSet/>
      <dgm:spPr/>
      <dgm:t>
        <a:bodyPr/>
        <a:lstStyle/>
        <a:p>
          <a:endParaRPr lang="en-AU"/>
        </a:p>
      </dgm:t>
    </dgm:pt>
    <dgm:pt modelId="{6258BF94-A81C-4D9B-B82A-9E4837BC171B}">
      <dgm:prSet phldrT="[Text]"/>
      <dgm:spPr/>
      <dgm:t>
        <a:bodyPr/>
        <a:lstStyle/>
        <a:p>
          <a:r>
            <a:rPr lang="en-AU" dirty="0" smtClean="0"/>
            <a:t>Purity, Immutability</a:t>
          </a:r>
          <a:endParaRPr lang="en-AU" dirty="0"/>
        </a:p>
      </dgm:t>
    </dgm:pt>
    <dgm:pt modelId="{C12114FC-644F-4FDE-A4D0-506B38446BC9}" type="parTrans" cxnId="{47CEE88A-46BB-4D36-AABE-6802B8C90324}">
      <dgm:prSet/>
      <dgm:spPr/>
      <dgm:t>
        <a:bodyPr/>
        <a:lstStyle/>
        <a:p>
          <a:endParaRPr lang="en-AU"/>
        </a:p>
      </dgm:t>
    </dgm:pt>
    <dgm:pt modelId="{C02A84D6-B83C-4701-8E02-FAFCCCD1DA28}" type="sibTrans" cxnId="{47CEE88A-46BB-4D36-AABE-6802B8C90324}">
      <dgm:prSet/>
      <dgm:spPr/>
      <dgm:t>
        <a:bodyPr/>
        <a:lstStyle/>
        <a:p>
          <a:endParaRPr lang="en-AU"/>
        </a:p>
      </dgm:t>
    </dgm:pt>
    <dgm:pt modelId="{A35FD627-A7B8-4C9E-80E0-A1F782C8EDBA}">
      <dgm:prSet phldrT="[Text]"/>
      <dgm:spPr/>
      <dgm:t>
        <a:bodyPr/>
        <a:lstStyle/>
        <a:p>
          <a:r>
            <a:rPr lang="en-AU" dirty="0" smtClean="0"/>
            <a:t>Partial Application &amp; Pipelining</a:t>
          </a:r>
          <a:endParaRPr lang="en-AU" dirty="0"/>
        </a:p>
      </dgm:t>
    </dgm:pt>
    <dgm:pt modelId="{1C43BFD2-34F6-469B-AC78-3666F5DBB49F}" type="parTrans" cxnId="{EC36C127-45FF-4D84-A00A-ACEE79D8937A}">
      <dgm:prSet/>
      <dgm:spPr/>
      <dgm:t>
        <a:bodyPr/>
        <a:lstStyle/>
        <a:p>
          <a:endParaRPr lang="en-AU"/>
        </a:p>
      </dgm:t>
    </dgm:pt>
    <dgm:pt modelId="{7F81DB83-153A-4781-97D2-11A613C17074}" type="sibTrans" cxnId="{EC36C127-45FF-4D84-A00A-ACEE79D8937A}">
      <dgm:prSet/>
      <dgm:spPr/>
      <dgm:t>
        <a:bodyPr/>
        <a:lstStyle/>
        <a:p>
          <a:endParaRPr lang="en-AU"/>
        </a:p>
      </dgm:t>
    </dgm:pt>
    <dgm:pt modelId="{53CBF91D-5228-430D-8FD2-208A16FE70B2}">
      <dgm:prSet phldrT="[Text]"/>
      <dgm:spPr/>
      <dgm:t>
        <a:bodyPr/>
        <a:lstStyle/>
        <a:p>
          <a:r>
            <a:rPr lang="en-AU" dirty="0" smtClean="0"/>
            <a:t>Maintainability, Readability</a:t>
          </a:r>
          <a:endParaRPr lang="en-AU" dirty="0"/>
        </a:p>
      </dgm:t>
    </dgm:pt>
    <dgm:pt modelId="{64C4F604-7BD7-4EE3-A997-CDEB62D7DDC9}" type="parTrans" cxnId="{DD900CEA-9CC1-4463-BAF5-E39D1D1D7212}">
      <dgm:prSet/>
      <dgm:spPr/>
      <dgm:t>
        <a:bodyPr/>
        <a:lstStyle/>
        <a:p>
          <a:endParaRPr lang="en-AU"/>
        </a:p>
      </dgm:t>
    </dgm:pt>
    <dgm:pt modelId="{21DFD251-FC4A-4064-9B74-514E3DD2D718}" type="sibTrans" cxnId="{DD900CEA-9CC1-4463-BAF5-E39D1D1D7212}">
      <dgm:prSet/>
      <dgm:spPr/>
      <dgm:t>
        <a:bodyPr/>
        <a:lstStyle/>
        <a:p>
          <a:endParaRPr lang="en-AU"/>
        </a:p>
      </dgm:t>
    </dgm:pt>
    <dgm:pt modelId="{DF77C52E-8560-4425-BB06-AC20B4A85570}">
      <dgm:prSet phldrT="[Text]"/>
      <dgm:spPr/>
      <dgm:t>
        <a:bodyPr/>
        <a:lstStyle/>
        <a:p>
          <a:r>
            <a:rPr lang="en-AU" dirty="0" smtClean="0"/>
            <a:t>Purity, Immutability</a:t>
          </a:r>
          <a:endParaRPr lang="en-AU" dirty="0"/>
        </a:p>
      </dgm:t>
    </dgm:pt>
    <dgm:pt modelId="{DF7EAFDA-57E7-4B5D-BE80-1C7EAFC645F2}" type="parTrans" cxnId="{3D295D94-4ED8-4CF3-A679-E8C1B334C0D4}">
      <dgm:prSet/>
      <dgm:spPr/>
      <dgm:t>
        <a:bodyPr/>
        <a:lstStyle/>
        <a:p>
          <a:endParaRPr lang="en-AU"/>
        </a:p>
      </dgm:t>
    </dgm:pt>
    <dgm:pt modelId="{7A491AF7-AFF9-4F24-8B02-D3FBF4533A08}" type="sibTrans" cxnId="{3D295D94-4ED8-4CF3-A679-E8C1B334C0D4}">
      <dgm:prSet/>
      <dgm:spPr/>
      <dgm:t>
        <a:bodyPr/>
        <a:lstStyle/>
        <a:p>
          <a:endParaRPr lang="en-AU"/>
        </a:p>
      </dgm:t>
    </dgm:pt>
    <dgm:pt modelId="{0CACBCD3-4EBD-41BB-A528-CF601C218CEB}">
      <dgm:prSet phldrT="[Text]"/>
      <dgm:spPr/>
      <dgm:t>
        <a:bodyPr/>
        <a:lstStyle/>
        <a:p>
          <a:r>
            <a:rPr lang="en-AU" dirty="0" smtClean="0"/>
            <a:t>Partial Application &amp; Pipelining</a:t>
          </a:r>
          <a:endParaRPr lang="en-AU" dirty="0"/>
        </a:p>
      </dgm:t>
    </dgm:pt>
    <dgm:pt modelId="{28C6B443-0F62-49C3-B112-F42BFB292BA8}" type="parTrans" cxnId="{6AEAD68D-C894-410C-9688-8F3F33A52598}">
      <dgm:prSet/>
      <dgm:spPr/>
      <dgm:t>
        <a:bodyPr/>
        <a:lstStyle/>
        <a:p>
          <a:endParaRPr lang="en-AU"/>
        </a:p>
      </dgm:t>
    </dgm:pt>
    <dgm:pt modelId="{95DC0A70-F736-4A65-AFB1-456E2966CC61}" type="sibTrans" cxnId="{6AEAD68D-C894-410C-9688-8F3F33A52598}">
      <dgm:prSet/>
      <dgm:spPr/>
      <dgm:t>
        <a:bodyPr/>
        <a:lstStyle/>
        <a:p>
          <a:endParaRPr lang="en-AU"/>
        </a:p>
      </dgm:t>
    </dgm:pt>
    <dgm:pt modelId="{38733E80-C721-4304-ABD1-A19129479F86}">
      <dgm:prSet phldrT="[Text]"/>
      <dgm:spPr/>
      <dgm:t>
        <a:bodyPr/>
        <a:lstStyle/>
        <a:p>
          <a:r>
            <a:rPr lang="en-AU" dirty="0" smtClean="0"/>
            <a:t>Concurrency</a:t>
          </a:r>
          <a:endParaRPr lang="en-AU" dirty="0"/>
        </a:p>
      </dgm:t>
    </dgm:pt>
    <dgm:pt modelId="{469D2E2E-4D94-4692-8F41-FA051F837F3D}" type="parTrans" cxnId="{B2EFD981-37B1-4256-BF5F-A6A9DD400242}">
      <dgm:prSet/>
      <dgm:spPr/>
      <dgm:t>
        <a:bodyPr/>
        <a:lstStyle/>
        <a:p>
          <a:endParaRPr lang="en-AU"/>
        </a:p>
      </dgm:t>
    </dgm:pt>
    <dgm:pt modelId="{D3F62590-83F0-436F-806E-7121DF5F29FD}" type="sibTrans" cxnId="{B2EFD981-37B1-4256-BF5F-A6A9DD400242}">
      <dgm:prSet/>
      <dgm:spPr/>
      <dgm:t>
        <a:bodyPr/>
        <a:lstStyle/>
        <a:p>
          <a:endParaRPr lang="en-AU"/>
        </a:p>
      </dgm:t>
    </dgm:pt>
    <dgm:pt modelId="{2C56DB92-083E-4F38-800B-161FD69D10E1}">
      <dgm:prSet phldrT="[Text]"/>
      <dgm:spPr/>
      <dgm:t>
        <a:bodyPr/>
        <a:lstStyle/>
        <a:p>
          <a:r>
            <a:rPr lang="en-AU" dirty="0" smtClean="0"/>
            <a:t>Purity, Immutability</a:t>
          </a:r>
          <a:br>
            <a:rPr lang="en-AU" dirty="0" smtClean="0"/>
          </a:br>
          <a:endParaRPr lang="en-AU" dirty="0"/>
        </a:p>
      </dgm:t>
    </dgm:pt>
    <dgm:pt modelId="{49D58DEF-AFEF-4549-8F43-ABCDB36CDC76}" type="parTrans" cxnId="{1FE0D723-94AB-4C30-975D-9BCD1D39448F}">
      <dgm:prSet/>
      <dgm:spPr/>
      <dgm:t>
        <a:bodyPr/>
        <a:lstStyle/>
        <a:p>
          <a:endParaRPr lang="en-AU"/>
        </a:p>
      </dgm:t>
    </dgm:pt>
    <dgm:pt modelId="{5AABDE18-BF4E-4F51-9AC8-688F2D2F50CF}" type="sibTrans" cxnId="{1FE0D723-94AB-4C30-975D-9BCD1D39448F}">
      <dgm:prSet/>
      <dgm:spPr/>
      <dgm:t>
        <a:bodyPr/>
        <a:lstStyle/>
        <a:p>
          <a:endParaRPr lang="en-AU"/>
        </a:p>
      </dgm:t>
    </dgm:pt>
    <dgm:pt modelId="{7828F7D4-E88B-47E8-B8E2-541D55BDDD30}">
      <dgm:prSet phldrT="[Text]"/>
      <dgm:spPr/>
      <dgm:t>
        <a:bodyPr/>
        <a:lstStyle/>
        <a:p>
          <a:r>
            <a:rPr lang="en-AU" dirty="0" smtClean="0"/>
            <a:t>Reliability, Testability</a:t>
          </a:r>
          <a:endParaRPr lang="en-AU" dirty="0"/>
        </a:p>
      </dgm:t>
    </dgm:pt>
    <dgm:pt modelId="{296240DC-5452-4DB6-B5DB-02349905CC20}" type="parTrans" cxnId="{83009475-E1DC-439F-9079-2A7AE824782B}">
      <dgm:prSet/>
      <dgm:spPr/>
      <dgm:t>
        <a:bodyPr/>
        <a:lstStyle/>
        <a:p>
          <a:endParaRPr lang="en-AU"/>
        </a:p>
      </dgm:t>
    </dgm:pt>
    <dgm:pt modelId="{2F60BE01-8B4D-4042-A483-718CAF460D87}" type="sibTrans" cxnId="{83009475-E1DC-439F-9079-2A7AE824782B}">
      <dgm:prSet/>
      <dgm:spPr/>
      <dgm:t>
        <a:bodyPr/>
        <a:lstStyle/>
        <a:p>
          <a:endParaRPr lang="en-AU"/>
        </a:p>
      </dgm:t>
    </dgm:pt>
    <dgm:pt modelId="{2AA35D59-2870-4884-9089-A87705CD692B}">
      <dgm:prSet phldrT="[Text]"/>
      <dgm:spPr/>
      <dgm:t>
        <a:bodyPr/>
        <a:lstStyle/>
        <a:p>
          <a:r>
            <a:rPr lang="en-AU" dirty="0" smtClean="0"/>
            <a:t>Purity, Immutability</a:t>
          </a:r>
          <a:br>
            <a:rPr lang="en-AU" dirty="0" smtClean="0"/>
          </a:br>
          <a:endParaRPr lang="en-AU" dirty="0"/>
        </a:p>
      </dgm:t>
    </dgm:pt>
    <dgm:pt modelId="{972C2E8F-2BDC-44D2-9661-75B3B0E92616}" type="parTrans" cxnId="{53316E89-639C-4146-8957-FF5F86992553}">
      <dgm:prSet/>
      <dgm:spPr/>
      <dgm:t>
        <a:bodyPr/>
        <a:lstStyle/>
        <a:p>
          <a:endParaRPr lang="en-AU"/>
        </a:p>
      </dgm:t>
    </dgm:pt>
    <dgm:pt modelId="{D3597CFC-F41D-4793-8B64-0A2F3A83121D}" type="sibTrans" cxnId="{53316E89-639C-4146-8957-FF5F86992553}">
      <dgm:prSet/>
      <dgm:spPr/>
      <dgm:t>
        <a:bodyPr/>
        <a:lstStyle/>
        <a:p>
          <a:endParaRPr lang="en-AU"/>
        </a:p>
      </dgm:t>
    </dgm:pt>
    <dgm:pt modelId="{F91AE2E1-4A25-48B0-9D68-E8DFE7F93D84}">
      <dgm:prSet phldrT="[Text]"/>
      <dgm:spPr/>
      <dgm:t>
        <a:bodyPr/>
        <a:lstStyle/>
        <a:p>
          <a:r>
            <a:rPr lang="en-AU" dirty="0" smtClean="0"/>
            <a:t>Records</a:t>
          </a:r>
          <a:endParaRPr lang="en-AU" dirty="0"/>
        </a:p>
      </dgm:t>
    </dgm:pt>
    <dgm:pt modelId="{8CB53889-E331-4FD9-A1B8-7B5DFFF6B4BC}" type="parTrans" cxnId="{C58E5B6D-635B-4CB4-A00E-89F29506FD07}">
      <dgm:prSet/>
      <dgm:spPr/>
      <dgm:t>
        <a:bodyPr/>
        <a:lstStyle/>
        <a:p>
          <a:endParaRPr lang="en-AU"/>
        </a:p>
      </dgm:t>
    </dgm:pt>
    <dgm:pt modelId="{B52C5885-83DB-43BE-9722-6C85D69A9EBA}" type="sibTrans" cxnId="{C58E5B6D-635B-4CB4-A00E-89F29506FD07}">
      <dgm:prSet/>
      <dgm:spPr/>
      <dgm:t>
        <a:bodyPr/>
        <a:lstStyle/>
        <a:p>
          <a:endParaRPr lang="en-AU"/>
        </a:p>
      </dgm:t>
    </dgm:pt>
    <dgm:pt modelId="{79C13855-DA62-4832-A806-AF3BA778436D}">
      <dgm:prSet phldrT="[Text]"/>
      <dgm:spPr/>
      <dgm:t>
        <a:bodyPr/>
        <a:lstStyle/>
        <a:p>
          <a:r>
            <a:rPr lang="en-AU" dirty="0" smtClean="0"/>
            <a:t>Discriminated Unions</a:t>
          </a:r>
          <a:endParaRPr lang="en-AU" dirty="0"/>
        </a:p>
      </dgm:t>
    </dgm:pt>
    <dgm:pt modelId="{0D3519A8-27F8-4C08-9D93-3C4E3375980F}" type="parTrans" cxnId="{6BA51C2B-705A-424D-8FA3-6E864CDDF2FB}">
      <dgm:prSet/>
      <dgm:spPr/>
      <dgm:t>
        <a:bodyPr/>
        <a:lstStyle/>
        <a:p>
          <a:endParaRPr lang="en-AU"/>
        </a:p>
      </dgm:t>
    </dgm:pt>
    <dgm:pt modelId="{FC576645-3B78-4B41-BB8D-172AAA10D8A0}" type="sibTrans" cxnId="{6BA51C2B-705A-424D-8FA3-6E864CDDF2FB}">
      <dgm:prSet/>
      <dgm:spPr/>
      <dgm:t>
        <a:bodyPr/>
        <a:lstStyle/>
        <a:p>
          <a:endParaRPr lang="en-AU"/>
        </a:p>
      </dgm:t>
    </dgm:pt>
    <dgm:pt modelId="{0406341B-0CF1-4066-8C11-31B5B9264F06}">
      <dgm:prSet phldrT="[Text]"/>
      <dgm:spPr/>
      <dgm:t>
        <a:bodyPr/>
        <a:lstStyle/>
        <a:p>
          <a:r>
            <a:rPr lang="en-AU" dirty="0" smtClean="0"/>
            <a:t>Type Providers</a:t>
          </a:r>
          <a:endParaRPr lang="en-AU" dirty="0"/>
        </a:p>
      </dgm:t>
    </dgm:pt>
    <dgm:pt modelId="{40D26FAC-7089-4C81-B81B-33ABE9FC2C62}" type="parTrans" cxnId="{2F113647-0EFB-4CF4-8466-F48A63DB878E}">
      <dgm:prSet/>
      <dgm:spPr/>
      <dgm:t>
        <a:bodyPr/>
        <a:lstStyle/>
        <a:p>
          <a:endParaRPr lang="en-AU"/>
        </a:p>
      </dgm:t>
    </dgm:pt>
    <dgm:pt modelId="{44F8EADD-6810-4173-AAEF-50563F511E39}" type="sibTrans" cxnId="{2F113647-0EFB-4CF4-8466-F48A63DB878E}">
      <dgm:prSet/>
      <dgm:spPr/>
      <dgm:t>
        <a:bodyPr/>
        <a:lstStyle/>
        <a:p>
          <a:endParaRPr lang="en-AU"/>
        </a:p>
      </dgm:t>
    </dgm:pt>
    <dgm:pt modelId="{E69B1F89-5859-4B1E-94EB-C840E34EE524}">
      <dgm:prSet phldrT="[Text]"/>
      <dgm:spPr/>
      <dgm:t>
        <a:bodyPr/>
        <a:lstStyle/>
        <a:p>
          <a:r>
            <a:rPr lang="en-AU" dirty="0" smtClean="0"/>
            <a:t>Computation Expressions</a:t>
          </a:r>
          <a:endParaRPr lang="en-AU" dirty="0"/>
        </a:p>
      </dgm:t>
    </dgm:pt>
    <dgm:pt modelId="{BBB771C1-C2DC-4FB8-B2E6-058D3ECB9D2F}" type="parTrans" cxnId="{67E7E991-8423-437B-B12A-338431F0DC65}">
      <dgm:prSet/>
      <dgm:spPr/>
      <dgm:t>
        <a:bodyPr/>
        <a:lstStyle/>
        <a:p>
          <a:endParaRPr lang="en-AU"/>
        </a:p>
      </dgm:t>
    </dgm:pt>
    <dgm:pt modelId="{48732114-68D3-4136-B0A3-A5C1A4E02433}" type="sibTrans" cxnId="{67E7E991-8423-437B-B12A-338431F0DC65}">
      <dgm:prSet/>
      <dgm:spPr/>
      <dgm:t>
        <a:bodyPr/>
        <a:lstStyle/>
        <a:p>
          <a:endParaRPr lang="en-AU"/>
        </a:p>
      </dgm:t>
    </dgm:pt>
    <dgm:pt modelId="{78123B11-9DB4-4612-962B-F7BBEA418C4A}">
      <dgm:prSet phldrT="[Text]"/>
      <dgm:spPr/>
      <dgm:t>
        <a:bodyPr/>
        <a:lstStyle/>
        <a:p>
          <a:r>
            <a:rPr lang="en-AU" dirty="0" smtClean="0"/>
            <a:t>Active Patterns</a:t>
          </a:r>
          <a:endParaRPr lang="en-AU" dirty="0"/>
        </a:p>
      </dgm:t>
    </dgm:pt>
    <dgm:pt modelId="{D5BE5D86-A425-4476-835E-DFFF7F601053}" type="parTrans" cxnId="{AB69E880-F7B0-447C-B0C8-0CF85E256A51}">
      <dgm:prSet/>
      <dgm:spPr/>
      <dgm:t>
        <a:bodyPr/>
        <a:lstStyle/>
        <a:p>
          <a:endParaRPr lang="en-AU"/>
        </a:p>
      </dgm:t>
    </dgm:pt>
    <dgm:pt modelId="{D4F52463-9BC6-49F1-B9CA-FBAAE6EC3417}" type="sibTrans" cxnId="{AB69E880-F7B0-447C-B0C8-0CF85E256A51}">
      <dgm:prSet/>
      <dgm:spPr/>
      <dgm:t>
        <a:bodyPr/>
        <a:lstStyle/>
        <a:p>
          <a:endParaRPr lang="en-AU"/>
        </a:p>
      </dgm:t>
    </dgm:pt>
    <dgm:pt modelId="{ACF8B275-ABBD-446E-849B-985B69B1E0C0}">
      <dgm:prSet phldrT="[Text]"/>
      <dgm:spPr/>
      <dgm:t>
        <a:bodyPr/>
        <a:lstStyle/>
        <a:p>
          <a:r>
            <a:rPr lang="en-AU" dirty="0" smtClean="0"/>
            <a:t>Active Patterns</a:t>
          </a:r>
          <a:endParaRPr lang="en-AU" dirty="0"/>
        </a:p>
      </dgm:t>
    </dgm:pt>
    <dgm:pt modelId="{EFCFE9B9-C110-4437-AF28-CC98F032EDC3}" type="parTrans" cxnId="{6A111381-B07F-49E9-8336-1AB35906AAEE}">
      <dgm:prSet/>
      <dgm:spPr/>
      <dgm:t>
        <a:bodyPr/>
        <a:lstStyle/>
        <a:p>
          <a:endParaRPr lang="en-AU"/>
        </a:p>
      </dgm:t>
    </dgm:pt>
    <dgm:pt modelId="{AF3D0A1D-5F25-4D8C-B400-82D5E5643668}" type="sibTrans" cxnId="{6A111381-B07F-49E9-8336-1AB35906AAEE}">
      <dgm:prSet/>
      <dgm:spPr/>
      <dgm:t>
        <a:bodyPr/>
        <a:lstStyle/>
        <a:p>
          <a:endParaRPr lang="en-AU"/>
        </a:p>
      </dgm:t>
    </dgm:pt>
    <dgm:pt modelId="{CA4FF37C-87E0-4FA1-9D59-D2A94F9E71B3}">
      <dgm:prSet phldrT="[Text]"/>
      <dgm:spPr/>
      <dgm:t>
        <a:bodyPr/>
        <a:lstStyle/>
        <a:p>
          <a:r>
            <a:rPr lang="en-AU" dirty="0" smtClean="0"/>
            <a:t>Type Providers</a:t>
          </a:r>
          <a:endParaRPr lang="en-AU" dirty="0"/>
        </a:p>
      </dgm:t>
    </dgm:pt>
    <dgm:pt modelId="{8BCCC108-8BA8-4D4B-AC5F-8EBF14F56E9D}" type="parTrans" cxnId="{3FB31B92-40CC-4319-BFC0-C30BD2C68C20}">
      <dgm:prSet/>
      <dgm:spPr/>
      <dgm:t>
        <a:bodyPr/>
        <a:lstStyle/>
        <a:p>
          <a:endParaRPr lang="en-AU"/>
        </a:p>
      </dgm:t>
    </dgm:pt>
    <dgm:pt modelId="{C940FCCE-F1CD-40A4-A1B1-91145BF89F71}" type="sibTrans" cxnId="{3FB31B92-40CC-4319-BFC0-C30BD2C68C20}">
      <dgm:prSet/>
      <dgm:spPr/>
      <dgm:t>
        <a:bodyPr/>
        <a:lstStyle/>
        <a:p>
          <a:endParaRPr lang="en-AU"/>
        </a:p>
      </dgm:t>
    </dgm:pt>
    <dgm:pt modelId="{AE24DB7E-E68A-43CF-A2A3-AC41F8480966}">
      <dgm:prSet phldrT="[Text]"/>
      <dgm:spPr/>
      <dgm:t>
        <a:bodyPr/>
        <a:lstStyle/>
        <a:p>
          <a:r>
            <a:rPr lang="en-AU" dirty="0" smtClean="0"/>
            <a:t>Option Types</a:t>
          </a:r>
          <a:endParaRPr lang="en-AU" dirty="0"/>
        </a:p>
      </dgm:t>
    </dgm:pt>
    <dgm:pt modelId="{992944D3-14EB-46B2-9C65-E196F8AA4342}" type="parTrans" cxnId="{1191EC8D-72E2-4B40-A12F-6D7DBFE55485}">
      <dgm:prSet/>
      <dgm:spPr/>
      <dgm:t>
        <a:bodyPr/>
        <a:lstStyle/>
        <a:p>
          <a:endParaRPr lang="en-AU"/>
        </a:p>
      </dgm:t>
    </dgm:pt>
    <dgm:pt modelId="{9A4C0944-5996-410F-B5A2-76118D31406D}" type="sibTrans" cxnId="{1191EC8D-72E2-4B40-A12F-6D7DBFE55485}">
      <dgm:prSet/>
      <dgm:spPr/>
      <dgm:t>
        <a:bodyPr/>
        <a:lstStyle/>
        <a:p>
          <a:endParaRPr lang="en-AU"/>
        </a:p>
      </dgm:t>
    </dgm:pt>
    <dgm:pt modelId="{C2F4414D-B4C4-4A84-83EA-FEB20EF2D0C4}">
      <dgm:prSet phldrT="[Text]"/>
      <dgm:spPr/>
      <dgm:t>
        <a:bodyPr/>
        <a:lstStyle/>
        <a:p>
          <a:r>
            <a:rPr lang="en-AU" dirty="0" smtClean="0"/>
            <a:t>Discriminated Unions</a:t>
          </a:r>
          <a:endParaRPr lang="en-AU" dirty="0"/>
        </a:p>
      </dgm:t>
    </dgm:pt>
    <dgm:pt modelId="{20A0FB59-C278-4F1B-843B-CD1DBE70E5A2}" type="parTrans" cxnId="{14F43EA6-25E2-49F4-9BD6-CA5798B1F7D4}">
      <dgm:prSet/>
      <dgm:spPr/>
      <dgm:t>
        <a:bodyPr/>
        <a:lstStyle/>
        <a:p>
          <a:endParaRPr lang="en-AU"/>
        </a:p>
      </dgm:t>
    </dgm:pt>
    <dgm:pt modelId="{061483CA-FD17-47E3-9AAE-8839C598CBDE}" type="sibTrans" cxnId="{14F43EA6-25E2-49F4-9BD6-CA5798B1F7D4}">
      <dgm:prSet/>
      <dgm:spPr/>
      <dgm:t>
        <a:bodyPr/>
        <a:lstStyle/>
        <a:p>
          <a:endParaRPr lang="en-AU"/>
        </a:p>
      </dgm:t>
    </dgm:pt>
    <dgm:pt modelId="{13AEEE78-1922-484B-ACB6-46893B03992E}">
      <dgm:prSet phldrT="[Text]"/>
      <dgm:spPr/>
      <dgm:t>
        <a:bodyPr/>
        <a:lstStyle/>
        <a:p>
          <a:r>
            <a:rPr lang="en-AU" dirty="0" smtClean="0"/>
            <a:t>Records</a:t>
          </a:r>
          <a:endParaRPr lang="en-AU" dirty="0"/>
        </a:p>
      </dgm:t>
    </dgm:pt>
    <dgm:pt modelId="{5673FE6E-7926-486D-B1EF-34E41BAF7338}" type="parTrans" cxnId="{415603BF-637D-4769-A8F0-837178B4016A}">
      <dgm:prSet/>
      <dgm:spPr/>
      <dgm:t>
        <a:bodyPr/>
        <a:lstStyle/>
        <a:p>
          <a:endParaRPr lang="en-AU"/>
        </a:p>
      </dgm:t>
    </dgm:pt>
    <dgm:pt modelId="{70241D2B-62F4-46B1-8361-2AC285740156}" type="sibTrans" cxnId="{415603BF-637D-4769-A8F0-837178B4016A}">
      <dgm:prSet/>
      <dgm:spPr/>
      <dgm:t>
        <a:bodyPr/>
        <a:lstStyle/>
        <a:p>
          <a:endParaRPr lang="en-AU"/>
        </a:p>
      </dgm:t>
    </dgm:pt>
    <dgm:pt modelId="{16AD8217-3BD0-48A0-BEF7-A4FA4133C925}">
      <dgm:prSet phldrT="[Text]"/>
      <dgm:spPr/>
      <dgm:t>
        <a:bodyPr/>
        <a:lstStyle/>
        <a:p>
          <a:r>
            <a:rPr lang="en-AU" dirty="0" smtClean="0"/>
            <a:t>Option Types</a:t>
          </a:r>
          <a:endParaRPr lang="en-AU" dirty="0"/>
        </a:p>
      </dgm:t>
    </dgm:pt>
    <dgm:pt modelId="{575BE819-8115-4A20-AB36-798BD48EE3FC}" type="parTrans" cxnId="{A58F54C9-9FD6-4283-924A-F10F44397E0E}">
      <dgm:prSet/>
      <dgm:spPr/>
      <dgm:t>
        <a:bodyPr/>
        <a:lstStyle/>
        <a:p>
          <a:endParaRPr lang="en-AU"/>
        </a:p>
      </dgm:t>
    </dgm:pt>
    <dgm:pt modelId="{91E9CD75-F888-4543-8C32-F780B9DF02F1}" type="sibTrans" cxnId="{A58F54C9-9FD6-4283-924A-F10F44397E0E}">
      <dgm:prSet/>
      <dgm:spPr/>
      <dgm:t>
        <a:bodyPr/>
        <a:lstStyle/>
        <a:p>
          <a:endParaRPr lang="en-AU"/>
        </a:p>
      </dgm:t>
    </dgm:pt>
    <dgm:pt modelId="{AA51EFA2-712D-4232-A80D-47876653311D}">
      <dgm:prSet phldrT="[Text]"/>
      <dgm:spPr/>
      <dgm:t>
        <a:bodyPr/>
        <a:lstStyle/>
        <a:p>
          <a:endParaRPr lang="en-AU" dirty="0"/>
        </a:p>
      </dgm:t>
    </dgm:pt>
    <dgm:pt modelId="{64FCE519-9217-4384-A93C-7DCC38363761}" type="parTrans" cxnId="{06850AE4-430B-4690-9852-8F43FADD0BF8}">
      <dgm:prSet/>
      <dgm:spPr/>
      <dgm:t>
        <a:bodyPr/>
        <a:lstStyle/>
        <a:p>
          <a:endParaRPr lang="en-AU"/>
        </a:p>
      </dgm:t>
    </dgm:pt>
    <dgm:pt modelId="{082AF4F3-A809-4F79-B847-C8CA9417EB67}" type="sibTrans" cxnId="{06850AE4-430B-4690-9852-8F43FADD0BF8}">
      <dgm:prSet/>
      <dgm:spPr/>
      <dgm:t>
        <a:bodyPr/>
        <a:lstStyle/>
        <a:p>
          <a:endParaRPr lang="en-AU"/>
        </a:p>
      </dgm:t>
    </dgm:pt>
    <dgm:pt modelId="{9D0E995C-164A-4288-99C1-DC45AA2BE14C}">
      <dgm:prSet phldrT="[Text]"/>
      <dgm:spPr/>
      <dgm:t>
        <a:bodyPr/>
        <a:lstStyle/>
        <a:p>
          <a:endParaRPr lang="en-AU" dirty="0"/>
        </a:p>
      </dgm:t>
    </dgm:pt>
    <dgm:pt modelId="{5E075FD3-1939-4182-BEDA-6B927E937A13}" type="parTrans" cxnId="{4A816B0A-9F73-4B19-80B9-45236E0BEA9C}">
      <dgm:prSet/>
      <dgm:spPr/>
      <dgm:t>
        <a:bodyPr/>
        <a:lstStyle/>
        <a:p>
          <a:endParaRPr lang="en-AU"/>
        </a:p>
      </dgm:t>
    </dgm:pt>
    <dgm:pt modelId="{6F8AD76D-7900-4011-A1FD-0832EB4257A8}" type="sibTrans" cxnId="{4A816B0A-9F73-4B19-80B9-45236E0BEA9C}">
      <dgm:prSet/>
      <dgm:spPr/>
      <dgm:t>
        <a:bodyPr/>
        <a:lstStyle/>
        <a:p>
          <a:endParaRPr lang="en-AU"/>
        </a:p>
      </dgm:t>
    </dgm:pt>
    <dgm:pt modelId="{AAB3D994-E709-439F-9CEE-D8F011C5247A}">
      <dgm:prSet phldrT="[Text]"/>
      <dgm:spPr/>
      <dgm:t>
        <a:bodyPr/>
        <a:lstStyle/>
        <a:p>
          <a:endParaRPr lang="en-AU" dirty="0"/>
        </a:p>
      </dgm:t>
    </dgm:pt>
    <dgm:pt modelId="{021CFD18-3A85-462C-97BD-AA0448161715}" type="parTrans" cxnId="{66C89796-DAE5-4F2A-AD63-2C2FF52B0E10}">
      <dgm:prSet/>
      <dgm:spPr/>
      <dgm:t>
        <a:bodyPr/>
        <a:lstStyle/>
        <a:p>
          <a:endParaRPr lang="en-AU"/>
        </a:p>
      </dgm:t>
    </dgm:pt>
    <dgm:pt modelId="{A9D0EBB5-BE91-4B29-B2FF-6084984B2E9C}" type="sibTrans" cxnId="{66C89796-DAE5-4F2A-AD63-2C2FF52B0E10}">
      <dgm:prSet/>
      <dgm:spPr/>
      <dgm:t>
        <a:bodyPr/>
        <a:lstStyle/>
        <a:p>
          <a:endParaRPr lang="en-AU"/>
        </a:p>
      </dgm:t>
    </dgm:pt>
    <dgm:pt modelId="{8D15432A-5B62-41EA-B8D5-C6A812051112}">
      <dgm:prSet phldrT="[Text]"/>
      <dgm:spPr/>
      <dgm:t>
        <a:bodyPr/>
        <a:lstStyle/>
        <a:p>
          <a:endParaRPr lang="en-AU" dirty="0"/>
        </a:p>
      </dgm:t>
    </dgm:pt>
    <dgm:pt modelId="{9A9A811C-2ADA-45C4-BCCA-3615E8654CF4}" type="parTrans" cxnId="{D0717055-D7BE-4E10-BA95-709EEE87F49B}">
      <dgm:prSet/>
      <dgm:spPr/>
      <dgm:t>
        <a:bodyPr/>
        <a:lstStyle/>
        <a:p>
          <a:endParaRPr lang="en-AU"/>
        </a:p>
      </dgm:t>
    </dgm:pt>
    <dgm:pt modelId="{F4C95B30-A4CB-4978-BE72-8B63CB9E4649}" type="sibTrans" cxnId="{D0717055-D7BE-4E10-BA95-709EEE87F49B}">
      <dgm:prSet/>
      <dgm:spPr/>
      <dgm:t>
        <a:bodyPr/>
        <a:lstStyle/>
        <a:p>
          <a:endParaRPr lang="en-AU"/>
        </a:p>
      </dgm:t>
    </dgm:pt>
    <dgm:pt modelId="{4505837F-2EC1-4B03-B597-BE894A88B27B}">
      <dgm:prSet phldrT="[Text]"/>
      <dgm:spPr/>
      <dgm:t>
        <a:bodyPr/>
        <a:lstStyle/>
        <a:p>
          <a:endParaRPr lang="en-AU" dirty="0"/>
        </a:p>
      </dgm:t>
    </dgm:pt>
    <dgm:pt modelId="{C9C09EAC-1A55-4C22-AF48-33AFE5E9E1C3}" type="parTrans" cxnId="{6D1537F1-230E-4FB9-AD38-3BDF51E288E6}">
      <dgm:prSet/>
      <dgm:spPr/>
      <dgm:t>
        <a:bodyPr/>
        <a:lstStyle/>
        <a:p>
          <a:endParaRPr lang="en-AU"/>
        </a:p>
      </dgm:t>
    </dgm:pt>
    <dgm:pt modelId="{ACB62108-A073-4350-99CA-D8EEA18FCB1B}" type="sibTrans" cxnId="{6D1537F1-230E-4FB9-AD38-3BDF51E288E6}">
      <dgm:prSet/>
      <dgm:spPr/>
      <dgm:t>
        <a:bodyPr/>
        <a:lstStyle/>
        <a:p>
          <a:endParaRPr lang="en-AU"/>
        </a:p>
      </dgm:t>
    </dgm:pt>
    <dgm:pt modelId="{25DB4DB7-0B32-412F-B5FE-87D16AB8D256}">
      <dgm:prSet phldrT="[Text]"/>
      <dgm:spPr/>
      <dgm:t>
        <a:bodyPr/>
        <a:lstStyle/>
        <a:p>
          <a:endParaRPr lang="en-AU" dirty="0"/>
        </a:p>
      </dgm:t>
    </dgm:pt>
    <dgm:pt modelId="{F3C1F59C-32E7-48AB-9BC8-F7DFAA6CC511}" type="parTrans" cxnId="{9B2E6583-EFC4-482F-AE0A-16E65DA0247C}">
      <dgm:prSet/>
      <dgm:spPr/>
      <dgm:t>
        <a:bodyPr/>
        <a:lstStyle/>
        <a:p>
          <a:endParaRPr lang="en-AU"/>
        </a:p>
      </dgm:t>
    </dgm:pt>
    <dgm:pt modelId="{F63A80B9-1FCA-4E9D-A14B-ABEC907F9F72}" type="sibTrans" cxnId="{9B2E6583-EFC4-482F-AE0A-16E65DA0247C}">
      <dgm:prSet/>
      <dgm:spPr/>
      <dgm:t>
        <a:bodyPr/>
        <a:lstStyle/>
        <a:p>
          <a:endParaRPr lang="en-AU"/>
        </a:p>
      </dgm:t>
    </dgm:pt>
    <dgm:pt modelId="{9BA6B7B6-3596-4B1C-AC68-41AA4D0B8793}">
      <dgm:prSet phldrT="[Text]"/>
      <dgm:spPr/>
      <dgm:t>
        <a:bodyPr/>
        <a:lstStyle/>
        <a:p>
          <a:endParaRPr lang="en-AU" dirty="0"/>
        </a:p>
      </dgm:t>
    </dgm:pt>
    <dgm:pt modelId="{7F421E20-3ACC-4DF4-A9E8-1F613A51E862}" type="parTrans" cxnId="{AB1709F5-E267-4460-83F0-66539F607869}">
      <dgm:prSet/>
      <dgm:spPr/>
      <dgm:t>
        <a:bodyPr/>
        <a:lstStyle/>
        <a:p>
          <a:endParaRPr lang="en-AU"/>
        </a:p>
      </dgm:t>
    </dgm:pt>
    <dgm:pt modelId="{73744F2C-28D9-42A1-852E-BEC45B852C35}" type="sibTrans" cxnId="{AB1709F5-E267-4460-83F0-66539F607869}">
      <dgm:prSet/>
      <dgm:spPr/>
      <dgm:t>
        <a:bodyPr/>
        <a:lstStyle/>
        <a:p>
          <a:endParaRPr lang="en-AU"/>
        </a:p>
      </dgm:t>
    </dgm:pt>
    <dgm:pt modelId="{D051C42D-8847-4388-AA8B-DEEB4BFB525C}">
      <dgm:prSet phldrT="[Text]"/>
      <dgm:spPr/>
      <dgm:t>
        <a:bodyPr/>
        <a:lstStyle/>
        <a:p>
          <a:endParaRPr lang="en-AU" dirty="0"/>
        </a:p>
      </dgm:t>
    </dgm:pt>
    <dgm:pt modelId="{A68511EE-C4D7-4713-A40C-F33CB1B05C67}" type="parTrans" cxnId="{CAC8D8E2-9F1C-4867-A779-12F1F72C3BD2}">
      <dgm:prSet/>
      <dgm:spPr/>
      <dgm:t>
        <a:bodyPr/>
        <a:lstStyle/>
        <a:p>
          <a:endParaRPr lang="en-AU"/>
        </a:p>
      </dgm:t>
    </dgm:pt>
    <dgm:pt modelId="{DBF21129-232B-443F-81BA-DD2C1F3877DD}" type="sibTrans" cxnId="{CAC8D8E2-9F1C-4867-A779-12F1F72C3BD2}">
      <dgm:prSet/>
      <dgm:spPr/>
      <dgm:t>
        <a:bodyPr/>
        <a:lstStyle/>
        <a:p>
          <a:endParaRPr lang="en-AU"/>
        </a:p>
      </dgm:t>
    </dgm:pt>
    <dgm:pt modelId="{C0D26CC9-9B99-405E-B692-F751235F1176}">
      <dgm:prSet phldrT="[Text]"/>
      <dgm:spPr/>
      <dgm:t>
        <a:bodyPr/>
        <a:lstStyle/>
        <a:p>
          <a:r>
            <a:rPr lang="en-AU" dirty="0" smtClean="0"/>
            <a:t>Computation Expressions</a:t>
          </a:r>
          <a:endParaRPr lang="en-AU" dirty="0"/>
        </a:p>
      </dgm:t>
    </dgm:pt>
    <dgm:pt modelId="{A736FBBA-BA9B-4D77-8E51-83617642B5EB}" type="parTrans" cxnId="{EB1FE9F6-0AF6-4473-852D-DF5C113247B0}">
      <dgm:prSet/>
      <dgm:spPr/>
      <dgm:t>
        <a:bodyPr/>
        <a:lstStyle/>
        <a:p>
          <a:endParaRPr lang="en-AU"/>
        </a:p>
      </dgm:t>
    </dgm:pt>
    <dgm:pt modelId="{F68BE31A-7F3C-4115-A29D-7114F8C9F0C3}" type="sibTrans" cxnId="{EB1FE9F6-0AF6-4473-852D-DF5C113247B0}">
      <dgm:prSet/>
      <dgm:spPr/>
      <dgm:t>
        <a:bodyPr/>
        <a:lstStyle/>
        <a:p>
          <a:endParaRPr lang="en-AU"/>
        </a:p>
      </dgm:t>
    </dgm:pt>
    <dgm:pt modelId="{2AF7745A-340F-40DB-8D55-1B9290A5A9EF}">
      <dgm:prSet phldrT="[Text]"/>
      <dgm:spPr/>
      <dgm:t>
        <a:bodyPr/>
        <a:lstStyle/>
        <a:p>
          <a:endParaRPr lang="en-AU" dirty="0"/>
        </a:p>
      </dgm:t>
    </dgm:pt>
    <dgm:pt modelId="{7DFDCB61-B2D7-408C-96D3-C7C6B37269A7}" type="parTrans" cxnId="{206A794C-0455-4FDD-8C5B-9D5A51329857}">
      <dgm:prSet/>
      <dgm:spPr/>
      <dgm:t>
        <a:bodyPr/>
        <a:lstStyle/>
        <a:p>
          <a:endParaRPr lang="en-AU"/>
        </a:p>
      </dgm:t>
    </dgm:pt>
    <dgm:pt modelId="{E2D8D86F-7F1E-4B33-8ECD-352FE4EB9377}" type="sibTrans" cxnId="{206A794C-0455-4FDD-8C5B-9D5A51329857}">
      <dgm:prSet/>
      <dgm:spPr/>
      <dgm:t>
        <a:bodyPr/>
        <a:lstStyle/>
        <a:p>
          <a:endParaRPr lang="en-AU"/>
        </a:p>
      </dgm:t>
    </dgm:pt>
    <dgm:pt modelId="{B3E874E0-F0DC-476A-9007-72BD20F14686}">
      <dgm:prSet phldrT="[Text]"/>
      <dgm:spPr/>
      <dgm:t>
        <a:bodyPr/>
        <a:lstStyle/>
        <a:p>
          <a:endParaRPr lang="en-AU" dirty="0"/>
        </a:p>
      </dgm:t>
    </dgm:pt>
    <dgm:pt modelId="{196D84C7-CE23-4C52-A758-B76283CC2F43}" type="parTrans" cxnId="{C95D3C5C-101D-45E8-BC70-37FA484BE85C}">
      <dgm:prSet/>
      <dgm:spPr/>
      <dgm:t>
        <a:bodyPr/>
        <a:lstStyle/>
        <a:p>
          <a:endParaRPr lang="en-AU"/>
        </a:p>
      </dgm:t>
    </dgm:pt>
    <dgm:pt modelId="{1AD32E24-A03C-4DD9-A3E2-83B9DD9B1696}" type="sibTrans" cxnId="{C95D3C5C-101D-45E8-BC70-37FA484BE85C}">
      <dgm:prSet/>
      <dgm:spPr/>
      <dgm:t>
        <a:bodyPr/>
        <a:lstStyle/>
        <a:p>
          <a:endParaRPr lang="en-AU"/>
        </a:p>
      </dgm:t>
    </dgm:pt>
    <dgm:pt modelId="{E67E2285-1984-4A9B-8C12-CBEC50DBCD52}">
      <dgm:prSet phldrT="[Text]"/>
      <dgm:spPr/>
      <dgm:t>
        <a:bodyPr/>
        <a:lstStyle/>
        <a:p>
          <a:r>
            <a:rPr lang="en-AU" dirty="0" smtClean="0"/>
            <a:t>Tuples</a:t>
          </a:r>
          <a:endParaRPr lang="en-AU" dirty="0"/>
        </a:p>
      </dgm:t>
    </dgm:pt>
    <dgm:pt modelId="{13BCA06D-D439-4E8F-8070-9E77D1524D13}" type="parTrans" cxnId="{A0FB1C39-D275-409D-BE09-52C082D28294}">
      <dgm:prSet/>
      <dgm:spPr/>
      <dgm:t>
        <a:bodyPr/>
        <a:lstStyle/>
        <a:p>
          <a:endParaRPr lang="en-AU"/>
        </a:p>
      </dgm:t>
    </dgm:pt>
    <dgm:pt modelId="{A33E6F9A-F6EB-41D1-A9FA-0DAD639E2B79}" type="sibTrans" cxnId="{A0FB1C39-D275-409D-BE09-52C082D28294}">
      <dgm:prSet/>
      <dgm:spPr/>
      <dgm:t>
        <a:bodyPr/>
        <a:lstStyle/>
        <a:p>
          <a:endParaRPr lang="en-AU"/>
        </a:p>
      </dgm:t>
    </dgm:pt>
    <dgm:pt modelId="{1A2AE6A5-FA87-4CCB-8942-C1ED51BB60CE}">
      <dgm:prSet phldrT="[Text]"/>
      <dgm:spPr/>
      <dgm:t>
        <a:bodyPr/>
        <a:lstStyle/>
        <a:p>
          <a:r>
            <a:rPr lang="en-AU" dirty="0" smtClean="0"/>
            <a:t>Tuples</a:t>
          </a:r>
          <a:endParaRPr lang="en-AU" dirty="0"/>
        </a:p>
      </dgm:t>
    </dgm:pt>
    <dgm:pt modelId="{F806BC26-0E39-4DF7-8586-0D5BDED420F4}" type="parTrans" cxnId="{EC2BB012-BD32-407B-A2E0-51401049E99B}">
      <dgm:prSet/>
      <dgm:spPr/>
      <dgm:t>
        <a:bodyPr/>
        <a:lstStyle/>
        <a:p>
          <a:endParaRPr lang="en-AU"/>
        </a:p>
      </dgm:t>
    </dgm:pt>
    <dgm:pt modelId="{5DAD2890-2712-4E20-B3BD-3B21958E9681}" type="sibTrans" cxnId="{EC2BB012-BD32-407B-A2E0-51401049E99B}">
      <dgm:prSet/>
      <dgm:spPr/>
      <dgm:t>
        <a:bodyPr/>
        <a:lstStyle/>
        <a:p>
          <a:endParaRPr lang="en-AU"/>
        </a:p>
      </dgm:t>
    </dgm:pt>
    <dgm:pt modelId="{619D5021-F7AC-49F5-B5BD-9642461B0C05}">
      <dgm:prSet phldrT="[Text]"/>
      <dgm:spPr/>
      <dgm:t>
        <a:bodyPr/>
        <a:lstStyle/>
        <a:p>
          <a:endParaRPr lang="en-AU" dirty="0"/>
        </a:p>
      </dgm:t>
    </dgm:pt>
    <dgm:pt modelId="{973A5E7D-ADFC-4D65-AE5B-00F6FA2C18B9}" type="parTrans" cxnId="{8927D272-8C02-433C-8188-5D58F4378410}">
      <dgm:prSet/>
      <dgm:spPr/>
      <dgm:t>
        <a:bodyPr/>
        <a:lstStyle/>
        <a:p>
          <a:endParaRPr lang="en-AU"/>
        </a:p>
      </dgm:t>
    </dgm:pt>
    <dgm:pt modelId="{5AA8F9B4-8474-4D21-BDD5-B44D49FF27B8}" type="sibTrans" cxnId="{8927D272-8C02-433C-8188-5D58F4378410}">
      <dgm:prSet/>
      <dgm:spPr/>
      <dgm:t>
        <a:bodyPr/>
        <a:lstStyle/>
        <a:p>
          <a:endParaRPr lang="en-AU"/>
        </a:p>
      </dgm:t>
    </dgm:pt>
    <dgm:pt modelId="{A2A24DF1-009A-4BF1-972E-64C47D45D7B9}">
      <dgm:prSet phldrT="[Text]"/>
      <dgm:spPr/>
      <dgm:t>
        <a:bodyPr/>
        <a:lstStyle/>
        <a:p>
          <a:r>
            <a:rPr lang="en-AU" dirty="0" smtClean="0"/>
            <a:t>Active Patterns</a:t>
          </a:r>
          <a:endParaRPr lang="en-AU" dirty="0"/>
        </a:p>
      </dgm:t>
    </dgm:pt>
    <dgm:pt modelId="{01AA9EC2-C751-4553-B085-7D44D38423C9}" type="parTrans" cxnId="{2E82E774-21F3-4CC6-A199-785051AA5B6B}">
      <dgm:prSet/>
      <dgm:spPr/>
      <dgm:t>
        <a:bodyPr/>
        <a:lstStyle/>
        <a:p>
          <a:endParaRPr lang="en-AU"/>
        </a:p>
      </dgm:t>
    </dgm:pt>
    <dgm:pt modelId="{CDBD6AF8-AE16-40F0-A315-A0C0A8066101}" type="sibTrans" cxnId="{2E82E774-21F3-4CC6-A199-785051AA5B6B}">
      <dgm:prSet/>
      <dgm:spPr/>
      <dgm:t>
        <a:bodyPr/>
        <a:lstStyle/>
        <a:p>
          <a:endParaRPr lang="en-AU"/>
        </a:p>
      </dgm:t>
    </dgm:pt>
    <dgm:pt modelId="{27A828B3-9D39-4DAE-BBD1-47D330C16F32}">
      <dgm:prSet phldrT="[Text]"/>
      <dgm:spPr/>
      <dgm:t>
        <a:bodyPr/>
        <a:lstStyle/>
        <a:p>
          <a:endParaRPr lang="en-AU" dirty="0"/>
        </a:p>
      </dgm:t>
    </dgm:pt>
    <dgm:pt modelId="{0ABC74FA-89EE-4E0A-8F5F-318CD95DEE78}" type="parTrans" cxnId="{9D7F3F30-2C09-4F45-9A4D-292D325F018F}">
      <dgm:prSet/>
      <dgm:spPr/>
      <dgm:t>
        <a:bodyPr/>
        <a:lstStyle/>
        <a:p>
          <a:endParaRPr lang="en-AU"/>
        </a:p>
      </dgm:t>
    </dgm:pt>
    <dgm:pt modelId="{42A8ACF2-71AC-48BB-938F-EABC3C57677E}" type="sibTrans" cxnId="{9D7F3F30-2C09-4F45-9A4D-292D325F018F}">
      <dgm:prSet/>
      <dgm:spPr/>
      <dgm:t>
        <a:bodyPr/>
        <a:lstStyle/>
        <a:p>
          <a:endParaRPr lang="en-AU"/>
        </a:p>
      </dgm:t>
    </dgm:pt>
    <dgm:pt modelId="{60BD1592-E3F1-483D-862D-29EBD70981CA}">
      <dgm:prSet phldrT="[Text]"/>
      <dgm:spPr/>
      <dgm:t>
        <a:bodyPr/>
        <a:lstStyle/>
        <a:p>
          <a:r>
            <a:rPr lang="en-AU" dirty="0" smtClean="0"/>
            <a:t>Computation Expressions</a:t>
          </a:r>
          <a:endParaRPr lang="en-AU" dirty="0"/>
        </a:p>
      </dgm:t>
    </dgm:pt>
    <dgm:pt modelId="{F116609C-1E59-4074-B0C4-8C65640F8FF1}" type="parTrans" cxnId="{3993EEE6-8470-4ADE-8408-1BCCB4BA4F8A}">
      <dgm:prSet/>
      <dgm:spPr/>
      <dgm:t>
        <a:bodyPr/>
        <a:lstStyle/>
        <a:p>
          <a:endParaRPr lang="en-AU"/>
        </a:p>
      </dgm:t>
    </dgm:pt>
    <dgm:pt modelId="{41FD3307-984A-4304-8963-A74508C30BF0}" type="sibTrans" cxnId="{3993EEE6-8470-4ADE-8408-1BCCB4BA4F8A}">
      <dgm:prSet/>
      <dgm:spPr/>
      <dgm:t>
        <a:bodyPr/>
        <a:lstStyle/>
        <a:p>
          <a:endParaRPr lang="en-AU"/>
        </a:p>
      </dgm:t>
    </dgm:pt>
    <dgm:pt modelId="{82FCDCD2-1866-41FA-B943-2A3ED1CE7D81}">
      <dgm:prSet phldrT="[Text]"/>
      <dgm:spPr/>
      <dgm:t>
        <a:bodyPr/>
        <a:lstStyle/>
        <a:p>
          <a:endParaRPr lang="en-AU" dirty="0"/>
        </a:p>
      </dgm:t>
    </dgm:pt>
    <dgm:pt modelId="{2D0F2AE7-9100-48F8-9E20-58E05D85AA2B}" type="parTrans" cxnId="{EF429C1A-F53D-41CE-A3BB-D0ED4664B49D}">
      <dgm:prSet/>
      <dgm:spPr/>
      <dgm:t>
        <a:bodyPr/>
        <a:lstStyle/>
        <a:p>
          <a:endParaRPr lang="en-AU"/>
        </a:p>
      </dgm:t>
    </dgm:pt>
    <dgm:pt modelId="{9B1A09C4-E45B-4BE3-AACE-F931FB77C116}" type="sibTrans" cxnId="{EF429C1A-F53D-41CE-A3BB-D0ED4664B49D}">
      <dgm:prSet/>
      <dgm:spPr/>
      <dgm:t>
        <a:bodyPr/>
        <a:lstStyle/>
        <a:p>
          <a:endParaRPr lang="en-AU"/>
        </a:p>
      </dgm:t>
    </dgm:pt>
    <dgm:pt modelId="{072DDFBE-2F8A-4401-9781-1034E14F7CB9}">
      <dgm:prSet phldrT="[Text]"/>
      <dgm:spPr/>
      <dgm:t>
        <a:bodyPr/>
        <a:lstStyle/>
        <a:p>
          <a:r>
            <a:rPr lang="en-AU" dirty="0" smtClean="0"/>
            <a:t>Pattern Matching</a:t>
          </a:r>
          <a:endParaRPr lang="en-AU" dirty="0"/>
        </a:p>
      </dgm:t>
    </dgm:pt>
    <dgm:pt modelId="{C84A93EC-AF80-4587-96CA-8CDB385E73BC}" type="parTrans" cxnId="{340EDAEA-96B5-45F1-A4BE-EFD49CDA565D}">
      <dgm:prSet/>
      <dgm:spPr/>
      <dgm:t>
        <a:bodyPr/>
        <a:lstStyle/>
        <a:p>
          <a:endParaRPr lang="en-AU"/>
        </a:p>
      </dgm:t>
    </dgm:pt>
    <dgm:pt modelId="{822A8184-D204-4CF2-A5A7-498E8BAFE981}" type="sibTrans" cxnId="{340EDAEA-96B5-45F1-A4BE-EFD49CDA565D}">
      <dgm:prSet/>
      <dgm:spPr/>
      <dgm:t>
        <a:bodyPr/>
        <a:lstStyle/>
        <a:p>
          <a:endParaRPr lang="en-AU"/>
        </a:p>
      </dgm:t>
    </dgm:pt>
    <dgm:pt modelId="{33CCFC86-1F1E-440B-A462-E036DE559F33}">
      <dgm:prSet phldrT="[Text]"/>
      <dgm:spPr/>
      <dgm:t>
        <a:bodyPr/>
        <a:lstStyle/>
        <a:p>
          <a:r>
            <a:rPr lang="en-AU" dirty="0" smtClean="0"/>
            <a:t>Pattern Matching</a:t>
          </a:r>
          <a:endParaRPr lang="en-AU" dirty="0"/>
        </a:p>
      </dgm:t>
    </dgm:pt>
    <dgm:pt modelId="{CE4B0DDF-9501-4BE0-BEBE-B8BE1C981A63}" type="parTrans" cxnId="{E2D99D99-EB2D-449F-8A5A-BE6F8E36B6C8}">
      <dgm:prSet/>
      <dgm:spPr/>
      <dgm:t>
        <a:bodyPr/>
        <a:lstStyle/>
        <a:p>
          <a:endParaRPr lang="en-AU"/>
        </a:p>
      </dgm:t>
    </dgm:pt>
    <dgm:pt modelId="{4B365ECB-5AA6-4699-86D8-D491E943B631}" type="sibTrans" cxnId="{E2D99D99-EB2D-449F-8A5A-BE6F8E36B6C8}">
      <dgm:prSet/>
      <dgm:spPr/>
      <dgm:t>
        <a:bodyPr/>
        <a:lstStyle/>
        <a:p>
          <a:endParaRPr lang="en-AU"/>
        </a:p>
      </dgm:t>
    </dgm:pt>
    <dgm:pt modelId="{E92C24FD-C44C-4A98-AE43-D20727675B1C}">
      <dgm:prSet phldrT="[Text]"/>
      <dgm:spPr/>
      <dgm:t>
        <a:bodyPr/>
        <a:lstStyle/>
        <a:p>
          <a:endParaRPr lang="en-AU" dirty="0"/>
        </a:p>
      </dgm:t>
    </dgm:pt>
    <dgm:pt modelId="{6DF6E950-D6D1-4F92-BECB-40239B479F00}" type="parTrans" cxnId="{B702906C-CE5B-4E56-8F16-2D9316DE6AB2}">
      <dgm:prSet/>
      <dgm:spPr/>
      <dgm:t>
        <a:bodyPr/>
        <a:lstStyle/>
        <a:p>
          <a:endParaRPr lang="en-AU"/>
        </a:p>
      </dgm:t>
    </dgm:pt>
    <dgm:pt modelId="{762D2F73-8A06-4F2B-AC6C-AD8FE741559A}" type="sibTrans" cxnId="{B702906C-CE5B-4E56-8F16-2D9316DE6AB2}">
      <dgm:prSet/>
      <dgm:spPr/>
      <dgm:t>
        <a:bodyPr/>
        <a:lstStyle/>
        <a:p>
          <a:endParaRPr lang="en-AU"/>
        </a:p>
      </dgm:t>
    </dgm:pt>
    <dgm:pt modelId="{64121887-FD62-448C-ABBA-11D641884CBF}">
      <dgm:prSet phldrT="[Text]"/>
      <dgm:spPr/>
      <dgm:t>
        <a:bodyPr/>
        <a:lstStyle/>
        <a:p>
          <a:endParaRPr lang="en-AU" dirty="0"/>
        </a:p>
      </dgm:t>
    </dgm:pt>
    <dgm:pt modelId="{5C584CEA-7D74-4DEB-BBDE-9DA5BAB1A171}" type="parTrans" cxnId="{B678DFE0-7754-4E25-ADE1-D22C092B0F2C}">
      <dgm:prSet/>
      <dgm:spPr/>
      <dgm:t>
        <a:bodyPr/>
        <a:lstStyle/>
        <a:p>
          <a:endParaRPr lang="en-AU"/>
        </a:p>
      </dgm:t>
    </dgm:pt>
    <dgm:pt modelId="{369A037F-93B8-499E-A47D-A376E93625DA}" type="sibTrans" cxnId="{B678DFE0-7754-4E25-ADE1-D22C092B0F2C}">
      <dgm:prSet/>
      <dgm:spPr/>
      <dgm:t>
        <a:bodyPr/>
        <a:lstStyle/>
        <a:p>
          <a:endParaRPr lang="en-AU"/>
        </a:p>
      </dgm:t>
    </dgm:pt>
    <dgm:pt modelId="{157C95EB-6CB8-4D9C-8EE2-B1DAD5FA3434}" type="pres">
      <dgm:prSet presAssocID="{D8EB8C9B-70BE-4B8E-8FE1-B02F1152DC32}" presName="Name0" presStyleCnt="0">
        <dgm:presLayoutVars>
          <dgm:dir/>
          <dgm:animLvl val="lvl"/>
          <dgm:resizeHandles val="exact"/>
        </dgm:presLayoutVars>
      </dgm:prSet>
      <dgm:spPr/>
      <dgm:t>
        <a:bodyPr/>
        <a:lstStyle/>
        <a:p>
          <a:endParaRPr lang="en-AU"/>
        </a:p>
      </dgm:t>
    </dgm:pt>
    <dgm:pt modelId="{502E25FD-F630-47F8-9036-C9648708BA6A}" type="pres">
      <dgm:prSet presAssocID="{A5BDED74-8B40-4FDB-9A25-5F5DB7BB8DAB}" presName="composite" presStyleCnt="0"/>
      <dgm:spPr/>
    </dgm:pt>
    <dgm:pt modelId="{F576727B-59A7-4672-AA05-E6591F58669E}" type="pres">
      <dgm:prSet presAssocID="{A5BDED74-8B40-4FDB-9A25-5F5DB7BB8DAB}" presName="parTx" presStyleLbl="alignNode1" presStyleIdx="0" presStyleCnt="4">
        <dgm:presLayoutVars>
          <dgm:chMax val="0"/>
          <dgm:chPref val="0"/>
          <dgm:bulletEnabled val="1"/>
        </dgm:presLayoutVars>
      </dgm:prSet>
      <dgm:spPr/>
      <dgm:t>
        <a:bodyPr/>
        <a:lstStyle/>
        <a:p>
          <a:endParaRPr lang="en-AU"/>
        </a:p>
      </dgm:t>
    </dgm:pt>
    <dgm:pt modelId="{571CB343-E645-4418-9014-9658D15B2045}" type="pres">
      <dgm:prSet presAssocID="{A5BDED74-8B40-4FDB-9A25-5F5DB7BB8DAB}" presName="desTx" presStyleLbl="alignAccFollowNode1" presStyleIdx="0" presStyleCnt="4">
        <dgm:presLayoutVars>
          <dgm:bulletEnabled val="1"/>
        </dgm:presLayoutVars>
      </dgm:prSet>
      <dgm:spPr/>
      <dgm:t>
        <a:bodyPr/>
        <a:lstStyle/>
        <a:p>
          <a:endParaRPr lang="en-AU"/>
        </a:p>
      </dgm:t>
    </dgm:pt>
    <dgm:pt modelId="{2A9DBC86-97DA-4AB1-9E4A-2AA757E0675D}" type="pres">
      <dgm:prSet presAssocID="{D7A56E78-A8CC-4599-805E-B199A71CC038}" presName="space" presStyleCnt="0"/>
      <dgm:spPr/>
    </dgm:pt>
    <dgm:pt modelId="{0DE3171A-0337-4205-A8CE-094121B3FD67}" type="pres">
      <dgm:prSet presAssocID="{53CBF91D-5228-430D-8FD2-208A16FE70B2}" presName="composite" presStyleCnt="0"/>
      <dgm:spPr/>
    </dgm:pt>
    <dgm:pt modelId="{6B9F187C-D5F9-4943-BD48-6AD8ADDD0EFD}" type="pres">
      <dgm:prSet presAssocID="{53CBF91D-5228-430D-8FD2-208A16FE70B2}" presName="parTx" presStyleLbl="alignNode1" presStyleIdx="1" presStyleCnt="4">
        <dgm:presLayoutVars>
          <dgm:chMax val="0"/>
          <dgm:chPref val="0"/>
          <dgm:bulletEnabled val="1"/>
        </dgm:presLayoutVars>
      </dgm:prSet>
      <dgm:spPr/>
      <dgm:t>
        <a:bodyPr/>
        <a:lstStyle/>
        <a:p>
          <a:endParaRPr lang="en-AU"/>
        </a:p>
      </dgm:t>
    </dgm:pt>
    <dgm:pt modelId="{E8B8612E-BB12-4645-94D8-326AA673F172}" type="pres">
      <dgm:prSet presAssocID="{53CBF91D-5228-430D-8FD2-208A16FE70B2}" presName="desTx" presStyleLbl="alignAccFollowNode1" presStyleIdx="1" presStyleCnt="4">
        <dgm:presLayoutVars>
          <dgm:bulletEnabled val="1"/>
        </dgm:presLayoutVars>
      </dgm:prSet>
      <dgm:spPr/>
      <dgm:t>
        <a:bodyPr/>
        <a:lstStyle/>
        <a:p>
          <a:endParaRPr lang="en-AU"/>
        </a:p>
      </dgm:t>
    </dgm:pt>
    <dgm:pt modelId="{70ADA572-3566-4840-9BE7-9D5148C05A02}" type="pres">
      <dgm:prSet presAssocID="{21DFD251-FC4A-4064-9B74-514E3DD2D718}" presName="space" presStyleCnt="0"/>
      <dgm:spPr/>
    </dgm:pt>
    <dgm:pt modelId="{2C2D4124-E847-478B-82F4-9513967412D9}" type="pres">
      <dgm:prSet presAssocID="{7828F7D4-E88B-47E8-B8E2-541D55BDDD30}" presName="composite" presStyleCnt="0"/>
      <dgm:spPr/>
    </dgm:pt>
    <dgm:pt modelId="{EF88A0A3-F6FF-4A3F-A7BE-5F93A9D3461C}" type="pres">
      <dgm:prSet presAssocID="{7828F7D4-E88B-47E8-B8E2-541D55BDDD30}" presName="parTx" presStyleLbl="alignNode1" presStyleIdx="2" presStyleCnt="4">
        <dgm:presLayoutVars>
          <dgm:chMax val="0"/>
          <dgm:chPref val="0"/>
          <dgm:bulletEnabled val="1"/>
        </dgm:presLayoutVars>
      </dgm:prSet>
      <dgm:spPr/>
      <dgm:t>
        <a:bodyPr/>
        <a:lstStyle/>
        <a:p>
          <a:endParaRPr lang="en-AU"/>
        </a:p>
      </dgm:t>
    </dgm:pt>
    <dgm:pt modelId="{112A4D8A-180B-4E2E-A681-A3E6A5E6EC52}" type="pres">
      <dgm:prSet presAssocID="{7828F7D4-E88B-47E8-B8E2-541D55BDDD30}" presName="desTx" presStyleLbl="alignAccFollowNode1" presStyleIdx="2" presStyleCnt="4">
        <dgm:presLayoutVars>
          <dgm:bulletEnabled val="1"/>
        </dgm:presLayoutVars>
      </dgm:prSet>
      <dgm:spPr/>
      <dgm:t>
        <a:bodyPr/>
        <a:lstStyle/>
        <a:p>
          <a:endParaRPr lang="en-AU"/>
        </a:p>
      </dgm:t>
    </dgm:pt>
    <dgm:pt modelId="{49D82CD6-29BA-4AE9-9CC2-C0E148183A64}" type="pres">
      <dgm:prSet presAssocID="{2F60BE01-8B4D-4042-A483-718CAF460D87}" presName="space" presStyleCnt="0"/>
      <dgm:spPr/>
    </dgm:pt>
    <dgm:pt modelId="{5D0F4249-3829-4B4F-B3B5-08E3D232C2AB}" type="pres">
      <dgm:prSet presAssocID="{38733E80-C721-4304-ABD1-A19129479F86}" presName="composite" presStyleCnt="0"/>
      <dgm:spPr/>
    </dgm:pt>
    <dgm:pt modelId="{B63AF7CE-ABD1-43D0-8418-08E958519580}" type="pres">
      <dgm:prSet presAssocID="{38733E80-C721-4304-ABD1-A19129479F86}" presName="parTx" presStyleLbl="alignNode1" presStyleIdx="3" presStyleCnt="4">
        <dgm:presLayoutVars>
          <dgm:chMax val="0"/>
          <dgm:chPref val="0"/>
          <dgm:bulletEnabled val="1"/>
        </dgm:presLayoutVars>
      </dgm:prSet>
      <dgm:spPr/>
      <dgm:t>
        <a:bodyPr/>
        <a:lstStyle/>
        <a:p>
          <a:endParaRPr lang="en-AU"/>
        </a:p>
      </dgm:t>
    </dgm:pt>
    <dgm:pt modelId="{B9A8DE20-0505-4855-847A-A49319BC600B}" type="pres">
      <dgm:prSet presAssocID="{38733E80-C721-4304-ABD1-A19129479F86}" presName="desTx" presStyleLbl="alignAccFollowNode1" presStyleIdx="3" presStyleCnt="4">
        <dgm:presLayoutVars>
          <dgm:bulletEnabled val="1"/>
        </dgm:presLayoutVars>
      </dgm:prSet>
      <dgm:spPr/>
      <dgm:t>
        <a:bodyPr/>
        <a:lstStyle/>
        <a:p>
          <a:endParaRPr lang="en-AU"/>
        </a:p>
      </dgm:t>
    </dgm:pt>
  </dgm:ptLst>
  <dgm:cxnLst>
    <dgm:cxn modelId="{AB1709F5-E267-4460-83F0-66539F607869}" srcId="{38733E80-C721-4304-ABD1-A19129479F86}" destId="{9BA6B7B6-3596-4B1C-AC68-41AA4D0B8793}" srcOrd="4" destOrd="0" parTransId="{7F421E20-3ACC-4DF4-A9E8-1F613A51E862}" sibTransId="{73744F2C-28D9-42A1-852E-BEC45B852C35}"/>
    <dgm:cxn modelId="{3D295D94-4ED8-4CF3-A679-E8C1B334C0D4}" srcId="{53CBF91D-5228-430D-8FD2-208A16FE70B2}" destId="{DF77C52E-8560-4425-BB06-AC20B4A85570}" srcOrd="0" destOrd="0" parTransId="{DF7EAFDA-57E7-4B5D-BE80-1C7EAFC645F2}" sibTransId="{7A491AF7-AFF9-4F24-8B02-D3FBF4533A08}"/>
    <dgm:cxn modelId="{E2850710-6BF6-44CF-9A70-35B406AB1BAB}" type="presOf" srcId="{33CCFC86-1F1E-440B-A462-E036DE559F33}" destId="{E8B8612E-BB12-4645-94D8-326AA673F172}" srcOrd="0" destOrd="7" presId="urn:microsoft.com/office/officeart/2005/8/layout/hList1"/>
    <dgm:cxn modelId="{21227D79-7051-4DBF-BCB4-86E2B3675417}" type="presOf" srcId="{E67E2285-1984-4A9B-8C12-CBEC50DBCD52}" destId="{571CB343-E645-4418-9014-9658D15B2045}" srcOrd="0" destOrd="3" presId="urn:microsoft.com/office/officeart/2005/8/layout/hList1"/>
    <dgm:cxn modelId="{4A816B0A-9F73-4B19-80B9-45236E0BEA9C}" srcId="{7828F7D4-E88B-47E8-B8E2-541D55BDDD30}" destId="{9D0E995C-164A-4288-99C1-DC45AA2BE14C}" srcOrd="1" destOrd="0" parTransId="{5E075FD3-1939-4182-BEDA-6B927E937A13}" sibTransId="{6F8AD76D-7900-4011-A1FD-0832EB4257A8}"/>
    <dgm:cxn modelId="{2E82E774-21F3-4CC6-A199-785051AA5B6B}" srcId="{A5BDED74-8B40-4FDB-9A25-5F5DB7BB8DAB}" destId="{A2A24DF1-009A-4BF1-972E-64C47D45D7B9}" srcOrd="6" destOrd="0" parTransId="{01AA9EC2-C751-4553-B085-7D44D38423C9}" sibTransId="{CDBD6AF8-AE16-40F0-A315-A0C0A8066101}"/>
    <dgm:cxn modelId="{79A0CDAD-B661-4C3D-B34C-59ED70F4AC1D}" type="presOf" srcId="{82FCDCD2-1866-41FA-B943-2A3ED1CE7D81}" destId="{571CB343-E645-4418-9014-9658D15B2045}" srcOrd="0" destOrd="8" presId="urn:microsoft.com/office/officeart/2005/8/layout/hList1"/>
    <dgm:cxn modelId="{C95D3C5C-101D-45E8-BC70-37FA484BE85C}" srcId="{38733E80-C721-4304-ABD1-A19129479F86}" destId="{B3E874E0-F0DC-476A-9007-72BD20F14686}" srcOrd="8" destOrd="0" parTransId="{196D84C7-CE23-4C52-A758-B76283CC2F43}" sibTransId="{1AD32E24-A03C-4DD9-A3E2-83B9DD9B1696}"/>
    <dgm:cxn modelId="{A58F54C9-9FD6-4283-924A-F10F44397E0E}" srcId="{53CBF91D-5228-430D-8FD2-208A16FE70B2}" destId="{16AD8217-3BD0-48A0-BEF7-A4FA4133C925}" srcOrd="5" destOrd="0" parTransId="{575BE819-8115-4A20-AB36-798BD48EE3FC}" sibTransId="{91E9CD75-F888-4543-8C32-F780B9DF02F1}"/>
    <dgm:cxn modelId="{A8F5F1F8-FF12-4E16-AC88-27BD6E7CEC0A}" type="presOf" srcId="{78123B11-9DB4-4612-962B-F7BBEA418C4A}" destId="{E8B8612E-BB12-4645-94D8-326AA673F172}" srcOrd="0" destOrd="6" presId="urn:microsoft.com/office/officeart/2005/8/layout/hList1"/>
    <dgm:cxn modelId="{DE0E3113-3F23-4211-98F5-44D94DB41CFE}" type="presOf" srcId="{F91AE2E1-4A25-48B0-9D68-E8DFE7F93D84}" destId="{571CB343-E645-4418-9014-9658D15B2045}" srcOrd="0" destOrd="2" presId="urn:microsoft.com/office/officeart/2005/8/layout/hList1"/>
    <dgm:cxn modelId="{4095E16B-A3F4-4117-B7F1-5AFFCA2D9D80}" type="presOf" srcId="{ACF8B275-ABBD-446E-849B-985B69B1E0C0}" destId="{112A4D8A-180B-4E2E-A681-A3E6A5E6EC52}" srcOrd="0" destOrd="6" presId="urn:microsoft.com/office/officeart/2005/8/layout/hList1"/>
    <dgm:cxn modelId="{9D7F3F30-2C09-4F45-9A4D-292D325F018F}" srcId="{A5BDED74-8B40-4FDB-9A25-5F5DB7BB8DAB}" destId="{27A828B3-9D39-4DAE-BBD1-47D330C16F32}" srcOrd="5" destOrd="0" parTransId="{0ABC74FA-89EE-4E0A-8F5F-318CD95DEE78}" sibTransId="{42A8ACF2-71AC-48BB-938F-EABC3C57677E}"/>
    <dgm:cxn modelId="{DD900CEA-9CC1-4463-BAF5-E39D1D1D7212}" srcId="{D8EB8C9B-70BE-4B8E-8FE1-B02F1152DC32}" destId="{53CBF91D-5228-430D-8FD2-208A16FE70B2}" srcOrd="1" destOrd="0" parTransId="{64C4F604-7BD7-4EE3-A997-CDEB62D7DDC9}" sibTransId="{21DFD251-FC4A-4064-9B74-514E3DD2D718}"/>
    <dgm:cxn modelId="{F40F31EC-3D21-4052-9D23-720322AB096B}" srcId="{D8EB8C9B-70BE-4B8E-8FE1-B02F1152DC32}" destId="{A5BDED74-8B40-4FDB-9A25-5F5DB7BB8DAB}" srcOrd="0" destOrd="0" parTransId="{D1BC1C51-B03C-422D-BE5F-6774481B11BB}" sibTransId="{D7A56E78-A8CC-4599-805E-B199A71CC038}"/>
    <dgm:cxn modelId="{FFA63E22-9E89-4197-9435-B1042E914686}" type="presOf" srcId="{8D15432A-5B62-41EA-B8D5-C6A812051112}" destId="{B9A8DE20-0505-4855-847A-A49319BC600B}" srcOrd="0" destOrd="1" presId="urn:microsoft.com/office/officeart/2005/8/layout/hList1"/>
    <dgm:cxn modelId="{EA69D108-E347-4130-94B2-E2A79C870928}" type="presOf" srcId="{13AEEE78-1922-484B-ACB6-46893B03992E}" destId="{E8B8612E-BB12-4645-94D8-326AA673F172}" srcOrd="0" destOrd="2" presId="urn:microsoft.com/office/officeart/2005/8/layout/hList1"/>
    <dgm:cxn modelId="{D0717055-D7BE-4E10-BA95-709EEE87F49B}" srcId="{38733E80-C721-4304-ABD1-A19129479F86}" destId="{8D15432A-5B62-41EA-B8D5-C6A812051112}" srcOrd="1" destOrd="0" parTransId="{9A9A811C-2ADA-45C4-BCCA-3615E8654CF4}" sibTransId="{F4C95B30-A4CB-4978-BE72-8B63CB9E4649}"/>
    <dgm:cxn modelId="{2BB2E7D8-D694-4886-9D12-BAAA2BB859F6}" type="presOf" srcId="{38733E80-C721-4304-ABD1-A19129479F86}" destId="{B63AF7CE-ABD1-43D0-8418-08E958519580}" srcOrd="0" destOrd="0" presId="urn:microsoft.com/office/officeart/2005/8/layout/hList1"/>
    <dgm:cxn modelId="{C4CA2C38-CCA1-48D4-BEEA-F05FC719314B}" type="presOf" srcId="{0CACBCD3-4EBD-41BB-A528-CF601C218CEB}" destId="{E8B8612E-BB12-4645-94D8-326AA673F172}" srcOrd="0" destOrd="1" presId="urn:microsoft.com/office/officeart/2005/8/layout/hList1"/>
    <dgm:cxn modelId="{8677AB3B-0624-43E5-B5DE-93E91F0D85F2}" type="presOf" srcId="{7828F7D4-E88B-47E8-B8E2-541D55BDDD30}" destId="{EF88A0A3-F6FF-4A3F-A7BE-5F93A9D3461C}" srcOrd="0" destOrd="0" presId="urn:microsoft.com/office/officeart/2005/8/layout/hList1"/>
    <dgm:cxn modelId="{3993EEE6-8470-4ADE-8408-1BCCB4BA4F8A}" srcId="{A5BDED74-8B40-4FDB-9A25-5F5DB7BB8DAB}" destId="{60BD1592-E3F1-483D-862D-29EBD70981CA}" srcOrd="9" destOrd="0" parTransId="{F116609C-1E59-4074-B0C4-8C65640F8FF1}" sibTransId="{41FD3307-984A-4304-8963-A74508C30BF0}"/>
    <dgm:cxn modelId="{B678DFE0-7754-4E25-ADE1-D22C092B0F2C}" srcId="{38733E80-C721-4304-ABD1-A19129479F86}" destId="{64121887-FD62-448C-ABBA-11D641884CBF}" srcOrd="7" destOrd="0" parTransId="{5C584CEA-7D74-4DEB-BBDE-9DA5BAB1A171}" sibTransId="{369A037F-93B8-499E-A47D-A376E93625DA}"/>
    <dgm:cxn modelId="{6AEAD68D-C894-410C-9688-8F3F33A52598}" srcId="{53CBF91D-5228-430D-8FD2-208A16FE70B2}" destId="{0CACBCD3-4EBD-41BB-A528-CF601C218CEB}" srcOrd="1" destOrd="0" parTransId="{28C6B443-0F62-49C3-B112-F42BFB292BA8}" sibTransId="{95DC0A70-F736-4A65-AFB1-456E2966CC61}"/>
    <dgm:cxn modelId="{14F43EA6-25E2-49F4-9BD6-CA5798B1F7D4}" srcId="{A5BDED74-8B40-4FDB-9A25-5F5DB7BB8DAB}" destId="{C2F4414D-B4C4-4A84-83EA-FEB20EF2D0C4}" srcOrd="4" destOrd="0" parTransId="{20A0FB59-C278-4F1B-843B-CD1DBE70E5A2}" sibTransId="{061483CA-FD17-47E3-9AAE-8839C598CBDE}"/>
    <dgm:cxn modelId="{41AC8058-BFC6-4837-899B-7DD17D760529}" type="presOf" srcId="{1A2AE6A5-FA87-4CCB-8942-C1ED51BB60CE}" destId="{E8B8612E-BB12-4645-94D8-326AA673F172}" srcOrd="0" destOrd="3" presId="urn:microsoft.com/office/officeart/2005/8/layout/hList1"/>
    <dgm:cxn modelId="{CAC8D8E2-9F1C-4867-A779-12F1F72C3BD2}" srcId="{38733E80-C721-4304-ABD1-A19129479F86}" destId="{D051C42D-8847-4388-AA8B-DEEB4BFB525C}" srcOrd="5" destOrd="0" parTransId="{A68511EE-C4D7-4713-A40C-F33CB1B05C67}" sibTransId="{DBF21129-232B-443F-81BA-DD2C1F3877DD}"/>
    <dgm:cxn modelId="{9B2E6583-EFC4-482F-AE0A-16E65DA0247C}" srcId="{38733E80-C721-4304-ABD1-A19129479F86}" destId="{25DB4DB7-0B32-412F-B5FE-87D16AB8D256}" srcOrd="3" destOrd="0" parTransId="{F3C1F59C-32E7-48AB-9BC8-F7DFAA6CC511}" sibTransId="{F63A80B9-1FCA-4E9D-A14B-ABEC907F9F72}"/>
    <dgm:cxn modelId="{EC2BB012-BD32-407B-A2E0-51401049E99B}" srcId="{53CBF91D-5228-430D-8FD2-208A16FE70B2}" destId="{1A2AE6A5-FA87-4CCB-8942-C1ED51BB60CE}" srcOrd="3" destOrd="0" parTransId="{F806BC26-0E39-4DF7-8586-0D5BDED420F4}" sibTransId="{5DAD2890-2712-4E20-B3BD-3B21958E9681}"/>
    <dgm:cxn modelId="{67E7E991-8423-437B-B12A-338431F0DC65}" srcId="{53CBF91D-5228-430D-8FD2-208A16FE70B2}" destId="{E69B1F89-5859-4B1E-94EB-C840E34EE524}" srcOrd="9" destOrd="0" parTransId="{BBB771C1-C2DC-4FB8-B2E6-058D3ECB9D2F}" sibTransId="{48732114-68D3-4136-B0A3-A5C1A4E02433}"/>
    <dgm:cxn modelId="{6CEC42A2-A009-4CE3-A7AA-C07D40D3CE4D}" type="presOf" srcId="{619D5021-F7AC-49F5-B5BD-9642461B0C05}" destId="{112A4D8A-180B-4E2E-A681-A3E6A5E6EC52}" srcOrd="0" destOrd="4" presId="urn:microsoft.com/office/officeart/2005/8/layout/hList1"/>
    <dgm:cxn modelId="{201AE35A-613D-4347-884A-01B64518359B}" type="presOf" srcId="{A5BDED74-8B40-4FDB-9A25-5F5DB7BB8DAB}" destId="{F576727B-59A7-4672-AA05-E6591F58669E}" srcOrd="0" destOrd="0" presId="urn:microsoft.com/office/officeart/2005/8/layout/hList1"/>
    <dgm:cxn modelId="{3B2BE710-6839-4D86-8FDA-5A1C738FFC3A}" type="presOf" srcId="{25DB4DB7-0B32-412F-B5FE-87D16AB8D256}" destId="{B9A8DE20-0505-4855-847A-A49319BC600B}" srcOrd="0" destOrd="3" presId="urn:microsoft.com/office/officeart/2005/8/layout/hList1"/>
    <dgm:cxn modelId="{E2D99D99-EB2D-449F-8A5A-BE6F8E36B6C8}" srcId="{53CBF91D-5228-430D-8FD2-208A16FE70B2}" destId="{33CCFC86-1F1E-440B-A462-E036DE559F33}" srcOrd="7" destOrd="0" parTransId="{CE4B0DDF-9501-4BE0-BEBE-B8BE1C981A63}" sibTransId="{4B365ECB-5AA6-4699-86D8-D491E943B631}"/>
    <dgm:cxn modelId="{C9758F80-9710-474D-95BD-D3B5EA7CB225}" type="presOf" srcId="{79C13855-DA62-4832-A806-AF3BA778436D}" destId="{E8B8612E-BB12-4645-94D8-326AA673F172}" srcOrd="0" destOrd="4" presId="urn:microsoft.com/office/officeart/2005/8/layout/hList1"/>
    <dgm:cxn modelId="{3AB96212-1501-4D21-9382-9060433C2EF5}" type="presOf" srcId="{C2F4414D-B4C4-4A84-83EA-FEB20EF2D0C4}" destId="{571CB343-E645-4418-9014-9658D15B2045}" srcOrd="0" destOrd="4" presId="urn:microsoft.com/office/officeart/2005/8/layout/hList1"/>
    <dgm:cxn modelId="{B702906C-CE5B-4E56-8F16-2D9316DE6AB2}" srcId="{7828F7D4-E88B-47E8-B8E2-541D55BDDD30}" destId="{E92C24FD-C44C-4A98-AE43-D20727675B1C}" srcOrd="7" destOrd="0" parTransId="{6DF6E950-D6D1-4F92-BECB-40239B479F00}" sibTransId="{762D2F73-8A06-4F2B-AC6C-AD8FE741559A}"/>
    <dgm:cxn modelId="{AB69E880-F7B0-447C-B0C8-0CF85E256A51}" srcId="{53CBF91D-5228-430D-8FD2-208A16FE70B2}" destId="{78123B11-9DB4-4612-962B-F7BBEA418C4A}" srcOrd="6" destOrd="0" parTransId="{D5BE5D86-A425-4476-835E-DFFF7F601053}" sibTransId="{D4F52463-9BC6-49F1-B9CA-FBAAE6EC3417}"/>
    <dgm:cxn modelId="{166CA722-DAAF-4E9D-984E-619C0A651653}" type="presOf" srcId="{E92C24FD-C44C-4A98-AE43-D20727675B1C}" destId="{112A4D8A-180B-4E2E-A681-A3E6A5E6EC52}" srcOrd="0" destOrd="7" presId="urn:microsoft.com/office/officeart/2005/8/layout/hList1"/>
    <dgm:cxn modelId="{45D689C9-CD73-40DB-8BD6-AB6C7F84F8D7}" type="presOf" srcId="{AE24DB7E-E68A-43CF-A2A3-AC41F8480966}" destId="{112A4D8A-180B-4E2E-A681-A3E6A5E6EC52}" srcOrd="0" destOrd="5" presId="urn:microsoft.com/office/officeart/2005/8/layout/hList1"/>
    <dgm:cxn modelId="{7E976D37-CD3E-4C6D-9AE4-772284BA8046}" type="presOf" srcId="{6258BF94-A81C-4D9B-B82A-9E4837BC171B}" destId="{571CB343-E645-4418-9014-9658D15B2045}" srcOrd="0" destOrd="0" presId="urn:microsoft.com/office/officeart/2005/8/layout/hList1"/>
    <dgm:cxn modelId="{EC36C127-45FF-4D84-A00A-ACEE79D8937A}" srcId="{A5BDED74-8B40-4FDB-9A25-5F5DB7BB8DAB}" destId="{A35FD627-A7B8-4C9E-80E0-A1F782C8EDBA}" srcOrd="1" destOrd="0" parTransId="{1C43BFD2-34F6-469B-AC78-3666F5DBB49F}" sibTransId="{7F81DB83-153A-4781-97D2-11A613C17074}"/>
    <dgm:cxn modelId="{455ECE97-9AB4-4616-B3DF-C72A3EC4F0AE}" type="presOf" srcId="{0406341B-0CF1-4066-8C11-31B5B9264F06}" destId="{E8B8612E-BB12-4645-94D8-326AA673F172}" srcOrd="0" destOrd="8" presId="urn:microsoft.com/office/officeart/2005/8/layout/hList1"/>
    <dgm:cxn modelId="{E280D405-B056-4287-A34A-9BDF090E39E7}" type="presOf" srcId="{27A828B3-9D39-4DAE-BBD1-47D330C16F32}" destId="{571CB343-E645-4418-9014-9658D15B2045}" srcOrd="0" destOrd="5" presId="urn:microsoft.com/office/officeart/2005/8/layout/hList1"/>
    <dgm:cxn modelId="{4BD43678-9929-4785-BF85-1B50114104F1}" type="presOf" srcId="{2AF7745A-340F-40DB-8D55-1B9290A5A9EF}" destId="{B9A8DE20-0505-4855-847A-A49319BC600B}" srcOrd="0" destOrd="6" presId="urn:microsoft.com/office/officeart/2005/8/layout/hList1"/>
    <dgm:cxn modelId="{B2EFD981-37B1-4256-BF5F-A6A9DD400242}" srcId="{D8EB8C9B-70BE-4B8E-8FE1-B02F1152DC32}" destId="{38733E80-C721-4304-ABD1-A19129479F86}" srcOrd="3" destOrd="0" parTransId="{469D2E2E-4D94-4692-8F41-FA051F837F3D}" sibTransId="{D3F62590-83F0-436F-806E-7121DF5F29FD}"/>
    <dgm:cxn modelId="{53316E89-639C-4146-8957-FF5F86992553}" srcId="{7828F7D4-E88B-47E8-B8E2-541D55BDDD30}" destId="{2AA35D59-2870-4884-9089-A87705CD692B}" srcOrd="0" destOrd="0" parTransId="{972C2E8F-2BDC-44D2-9661-75B3B0E92616}" sibTransId="{D3597CFC-F41D-4793-8B64-0A2F3A83121D}"/>
    <dgm:cxn modelId="{75BE7DCA-8CFB-4D1C-A1E7-12781218A64E}" type="presOf" srcId="{AA51EFA2-712D-4232-A80D-47876653311D}" destId="{112A4D8A-180B-4E2E-A681-A3E6A5E6EC52}" srcOrd="0" destOrd="3" presId="urn:microsoft.com/office/officeart/2005/8/layout/hList1"/>
    <dgm:cxn modelId="{66C89796-DAE5-4F2A-AD63-2C2FF52B0E10}" srcId="{7828F7D4-E88B-47E8-B8E2-541D55BDDD30}" destId="{AAB3D994-E709-439F-9CEE-D8F011C5247A}" srcOrd="2" destOrd="0" parTransId="{021CFD18-3A85-462C-97BD-AA0448161715}" sibTransId="{A9D0EBB5-BE91-4B29-B2FF-6084984B2E9C}"/>
    <dgm:cxn modelId="{4293CBF4-B5AF-4F28-BD30-DEC8E0714D59}" type="presOf" srcId="{4505837F-2EC1-4B03-B597-BE894A88B27B}" destId="{B9A8DE20-0505-4855-847A-A49319BC600B}" srcOrd="0" destOrd="2" presId="urn:microsoft.com/office/officeart/2005/8/layout/hList1"/>
    <dgm:cxn modelId="{AE308702-294B-4F8F-88B8-23C2CDF2DAC6}" type="presOf" srcId="{CA4FF37C-87E0-4FA1-9D59-D2A94F9E71B3}" destId="{112A4D8A-180B-4E2E-A681-A3E6A5E6EC52}" srcOrd="0" destOrd="8" presId="urn:microsoft.com/office/officeart/2005/8/layout/hList1"/>
    <dgm:cxn modelId="{206A794C-0455-4FDD-8C5B-9D5A51329857}" srcId="{38733E80-C721-4304-ABD1-A19129479F86}" destId="{2AF7745A-340F-40DB-8D55-1B9290A5A9EF}" srcOrd="6" destOrd="0" parTransId="{7DFDCB61-B2D7-408C-96D3-C7C6B37269A7}" sibTransId="{E2D8D86F-7F1E-4B33-8ECD-352FE4EB9377}"/>
    <dgm:cxn modelId="{06850AE4-430B-4690-9852-8F43FADD0BF8}" srcId="{7828F7D4-E88B-47E8-B8E2-541D55BDDD30}" destId="{AA51EFA2-712D-4232-A80D-47876653311D}" srcOrd="3" destOrd="0" parTransId="{64FCE519-9217-4384-A93C-7DCC38363761}" sibTransId="{082AF4F3-A809-4F79-B847-C8CA9417EB67}"/>
    <dgm:cxn modelId="{63730DC8-2C30-4CEE-BE70-C214C61D27F4}" type="presOf" srcId="{A35FD627-A7B8-4C9E-80E0-A1F782C8EDBA}" destId="{571CB343-E645-4418-9014-9658D15B2045}" srcOrd="0" destOrd="1" presId="urn:microsoft.com/office/officeart/2005/8/layout/hList1"/>
    <dgm:cxn modelId="{AF48C528-1771-4286-A3DF-A40E2D0CAFA2}" type="presOf" srcId="{B3E874E0-F0DC-476A-9007-72BD20F14686}" destId="{B9A8DE20-0505-4855-847A-A49319BC600B}" srcOrd="0" destOrd="8" presId="urn:microsoft.com/office/officeart/2005/8/layout/hList1"/>
    <dgm:cxn modelId="{705B0D59-966E-4064-A53A-6476BE52FCBD}" type="presOf" srcId="{9D0E995C-164A-4288-99C1-DC45AA2BE14C}" destId="{112A4D8A-180B-4E2E-A681-A3E6A5E6EC52}" srcOrd="0" destOrd="1" presId="urn:microsoft.com/office/officeart/2005/8/layout/hList1"/>
    <dgm:cxn modelId="{1191EC8D-72E2-4B40-A12F-6D7DBFE55485}" srcId="{7828F7D4-E88B-47E8-B8E2-541D55BDDD30}" destId="{AE24DB7E-E68A-43CF-A2A3-AC41F8480966}" srcOrd="5" destOrd="0" parTransId="{992944D3-14EB-46B2-9C65-E196F8AA4342}" sibTransId="{9A4C0944-5996-410F-B5A2-76118D31406D}"/>
    <dgm:cxn modelId="{C30A83B4-1692-476D-8727-012CC789E6C9}" type="presOf" srcId="{60BD1592-E3F1-483D-862D-29EBD70981CA}" destId="{571CB343-E645-4418-9014-9658D15B2045}" srcOrd="0" destOrd="9" presId="urn:microsoft.com/office/officeart/2005/8/layout/hList1"/>
    <dgm:cxn modelId="{2F113647-0EFB-4CF4-8466-F48A63DB878E}" srcId="{53CBF91D-5228-430D-8FD2-208A16FE70B2}" destId="{0406341B-0CF1-4066-8C11-31B5B9264F06}" srcOrd="8" destOrd="0" parTransId="{40D26FAC-7089-4C81-B81B-33ABE9FC2C62}" sibTransId="{44F8EADD-6810-4173-AAEF-50563F511E39}"/>
    <dgm:cxn modelId="{F9851B77-7048-46A6-87E1-97FA6105E572}" type="presOf" srcId="{A2A24DF1-009A-4BF1-972E-64C47D45D7B9}" destId="{571CB343-E645-4418-9014-9658D15B2045}" srcOrd="0" destOrd="6" presId="urn:microsoft.com/office/officeart/2005/8/layout/hList1"/>
    <dgm:cxn modelId="{340EDAEA-96B5-45F1-A4BE-EFD49CDA565D}" srcId="{A5BDED74-8B40-4FDB-9A25-5F5DB7BB8DAB}" destId="{072DDFBE-2F8A-4401-9781-1034E14F7CB9}" srcOrd="7" destOrd="0" parTransId="{C84A93EC-AF80-4587-96CA-8CDB385E73BC}" sibTransId="{822A8184-D204-4CF2-A5A7-498E8BAFE981}"/>
    <dgm:cxn modelId="{A0FB1C39-D275-409D-BE09-52C082D28294}" srcId="{A5BDED74-8B40-4FDB-9A25-5F5DB7BB8DAB}" destId="{E67E2285-1984-4A9B-8C12-CBEC50DBCD52}" srcOrd="3" destOrd="0" parTransId="{13BCA06D-D439-4E8F-8070-9E77D1524D13}" sibTransId="{A33E6F9A-F6EB-41D1-A9FA-0DAD639E2B79}"/>
    <dgm:cxn modelId="{4DFA2429-1058-4FF9-BD52-45AAF77FC6E6}" type="presOf" srcId="{2AA35D59-2870-4884-9089-A87705CD692B}" destId="{112A4D8A-180B-4E2E-A681-A3E6A5E6EC52}" srcOrd="0" destOrd="0" presId="urn:microsoft.com/office/officeart/2005/8/layout/hList1"/>
    <dgm:cxn modelId="{6A111381-B07F-49E9-8336-1AB35906AAEE}" srcId="{7828F7D4-E88B-47E8-B8E2-541D55BDDD30}" destId="{ACF8B275-ABBD-446E-849B-985B69B1E0C0}" srcOrd="6" destOrd="0" parTransId="{EFCFE9B9-C110-4437-AF28-CC98F032EDC3}" sibTransId="{AF3D0A1D-5F25-4D8C-B400-82D5E5643668}"/>
    <dgm:cxn modelId="{6D1537F1-230E-4FB9-AD38-3BDF51E288E6}" srcId="{38733E80-C721-4304-ABD1-A19129479F86}" destId="{4505837F-2EC1-4B03-B597-BE894A88B27B}" srcOrd="2" destOrd="0" parTransId="{C9C09EAC-1A55-4C22-AF48-33AFE5E9E1C3}" sibTransId="{ACB62108-A073-4350-99CA-D8EEA18FCB1B}"/>
    <dgm:cxn modelId="{47CEE88A-46BB-4D36-AABE-6802B8C90324}" srcId="{A5BDED74-8B40-4FDB-9A25-5F5DB7BB8DAB}" destId="{6258BF94-A81C-4D9B-B82A-9E4837BC171B}" srcOrd="0" destOrd="0" parTransId="{C12114FC-644F-4FDE-A4D0-506B38446BC9}" sibTransId="{C02A84D6-B83C-4701-8E02-FAFCCCD1DA28}"/>
    <dgm:cxn modelId="{8BE45A79-10DC-403A-A90A-8AF8C0339D44}" type="presOf" srcId="{AAB3D994-E709-439F-9CEE-D8F011C5247A}" destId="{112A4D8A-180B-4E2E-A681-A3E6A5E6EC52}" srcOrd="0" destOrd="2" presId="urn:microsoft.com/office/officeart/2005/8/layout/hList1"/>
    <dgm:cxn modelId="{84AD0374-3F66-43AA-8B94-ACC0A27F411E}" type="presOf" srcId="{C0D26CC9-9B99-405E-B692-F751235F1176}" destId="{B9A8DE20-0505-4855-847A-A49319BC600B}" srcOrd="0" destOrd="9" presId="urn:microsoft.com/office/officeart/2005/8/layout/hList1"/>
    <dgm:cxn modelId="{3FB31B92-40CC-4319-BFC0-C30BD2C68C20}" srcId="{7828F7D4-E88B-47E8-B8E2-541D55BDDD30}" destId="{CA4FF37C-87E0-4FA1-9D59-D2A94F9E71B3}" srcOrd="8" destOrd="0" parTransId="{8BCCC108-8BA8-4D4B-AC5F-8EBF14F56E9D}" sibTransId="{C940FCCE-F1CD-40A4-A1B1-91145BF89F71}"/>
    <dgm:cxn modelId="{69E52E67-8C26-49A7-965B-9C4654EB2F8A}" type="presOf" srcId="{16AD8217-3BD0-48A0-BEF7-A4FA4133C925}" destId="{E8B8612E-BB12-4645-94D8-326AA673F172}" srcOrd="0" destOrd="5" presId="urn:microsoft.com/office/officeart/2005/8/layout/hList1"/>
    <dgm:cxn modelId="{F1C170AC-F7C1-4513-A90F-AA86111F347D}" type="presOf" srcId="{D8EB8C9B-70BE-4B8E-8FE1-B02F1152DC32}" destId="{157C95EB-6CB8-4D9C-8EE2-B1DAD5FA3434}" srcOrd="0" destOrd="0" presId="urn:microsoft.com/office/officeart/2005/8/layout/hList1"/>
    <dgm:cxn modelId="{6BA51C2B-705A-424D-8FA3-6E864CDDF2FB}" srcId="{53CBF91D-5228-430D-8FD2-208A16FE70B2}" destId="{79C13855-DA62-4832-A806-AF3BA778436D}" srcOrd="4" destOrd="0" parTransId="{0D3519A8-27F8-4C08-9D93-3C4E3375980F}" sibTransId="{FC576645-3B78-4B41-BB8D-172AAA10D8A0}"/>
    <dgm:cxn modelId="{AEC940F1-4D0F-4AA5-9241-63B0A93A63EC}" type="presOf" srcId="{072DDFBE-2F8A-4401-9781-1034E14F7CB9}" destId="{571CB343-E645-4418-9014-9658D15B2045}" srcOrd="0" destOrd="7" presId="urn:microsoft.com/office/officeart/2005/8/layout/hList1"/>
    <dgm:cxn modelId="{F1EFDFD5-4FCB-4189-A36A-CD8042406A99}" type="presOf" srcId="{53CBF91D-5228-430D-8FD2-208A16FE70B2}" destId="{6B9F187C-D5F9-4943-BD48-6AD8ADDD0EFD}" srcOrd="0" destOrd="0" presId="urn:microsoft.com/office/officeart/2005/8/layout/hList1"/>
    <dgm:cxn modelId="{1FE0D723-94AB-4C30-975D-9BCD1D39448F}" srcId="{38733E80-C721-4304-ABD1-A19129479F86}" destId="{2C56DB92-083E-4F38-800B-161FD69D10E1}" srcOrd="0" destOrd="0" parTransId="{49D58DEF-AFEF-4549-8F43-ABCDB36CDC76}" sibTransId="{5AABDE18-BF4E-4F51-9AC8-688F2D2F50CF}"/>
    <dgm:cxn modelId="{8927D272-8C02-433C-8188-5D58F4378410}" srcId="{7828F7D4-E88B-47E8-B8E2-541D55BDDD30}" destId="{619D5021-F7AC-49F5-B5BD-9642461B0C05}" srcOrd="4" destOrd="0" parTransId="{973A5E7D-ADFC-4D65-AE5B-00F6FA2C18B9}" sibTransId="{5AA8F9B4-8474-4D21-BDD5-B44D49FF27B8}"/>
    <dgm:cxn modelId="{0D737B6D-5D5A-4CBA-9D9F-00A6E650D1A0}" type="presOf" srcId="{E69B1F89-5859-4B1E-94EB-C840E34EE524}" destId="{E8B8612E-BB12-4645-94D8-326AA673F172}" srcOrd="0" destOrd="9" presId="urn:microsoft.com/office/officeart/2005/8/layout/hList1"/>
    <dgm:cxn modelId="{C58E5B6D-635B-4CB4-A00E-89F29506FD07}" srcId="{A5BDED74-8B40-4FDB-9A25-5F5DB7BB8DAB}" destId="{F91AE2E1-4A25-48B0-9D68-E8DFE7F93D84}" srcOrd="2" destOrd="0" parTransId="{8CB53889-E331-4FD9-A1B8-7B5DFFF6B4BC}" sibTransId="{B52C5885-83DB-43BE-9722-6C85D69A9EBA}"/>
    <dgm:cxn modelId="{83009475-E1DC-439F-9079-2A7AE824782B}" srcId="{D8EB8C9B-70BE-4B8E-8FE1-B02F1152DC32}" destId="{7828F7D4-E88B-47E8-B8E2-541D55BDDD30}" srcOrd="2" destOrd="0" parTransId="{296240DC-5452-4DB6-B5DB-02349905CC20}" sibTransId="{2F60BE01-8B4D-4042-A483-718CAF460D87}"/>
    <dgm:cxn modelId="{EB1FE9F6-0AF6-4473-852D-DF5C113247B0}" srcId="{38733E80-C721-4304-ABD1-A19129479F86}" destId="{C0D26CC9-9B99-405E-B692-F751235F1176}" srcOrd="9" destOrd="0" parTransId="{A736FBBA-BA9B-4D77-8E51-83617642B5EB}" sibTransId="{F68BE31A-7F3C-4115-A29D-7114F8C9F0C3}"/>
    <dgm:cxn modelId="{415603BF-637D-4769-A8F0-837178B4016A}" srcId="{53CBF91D-5228-430D-8FD2-208A16FE70B2}" destId="{13AEEE78-1922-484B-ACB6-46893B03992E}" srcOrd="2" destOrd="0" parTransId="{5673FE6E-7926-486D-B1EF-34E41BAF7338}" sibTransId="{70241D2B-62F4-46B1-8361-2AC285740156}"/>
    <dgm:cxn modelId="{44B52CCB-A9EA-42FF-9ED8-2C7EEC9D611C}" type="presOf" srcId="{64121887-FD62-448C-ABBA-11D641884CBF}" destId="{B9A8DE20-0505-4855-847A-A49319BC600B}" srcOrd="0" destOrd="7" presId="urn:microsoft.com/office/officeart/2005/8/layout/hList1"/>
    <dgm:cxn modelId="{EF429C1A-F53D-41CE-A3BB-D0ED4664B49D}" srcId="{A5BDED74-8B40-4FDB-9A25-5F5DB7BB8DAB}" destId="{82FCDCD2-1866-41FA-B943-2A3ED1CE7D81}" srcOrd="8" destOrd="0" parTransId="{2D0F2AE7-9100-48F8-9E20-58E05D85AA2B}" sibTransId="{9B1A09C4-E45B-4BE3-AACE-F931FB77C116}"/>
    <dgm:cxn modelId="{3EE4DE2D-88EF-41F9-BC57-232AEF624AD3}" type="presOf" srcId="{2C56DB92-083E-4F38-800B-161FD69D10E1}" destId="{B9A8DE20-0505-4855-847A-A49319BC600B}" srcOrd="0" destOrd="0" presId="urn:microsoft.com/office/officeart/2005/8/layout/hList1"/>
    <dgm:cxn modelId="{C91C77C3-69A0-4305-80EA-F873B11AA481}" type="presOf" srcId="{9BA6B7B6-3596-4B1C-AC68-41AA4D0B8793}" destId="{B9A8DE20-0505-4855-847A-A49319BC600B}" srcOrd="0" destOrd="4" presId="urn:microsoft.com/office/officeart/2005/8/layout/hList1"/>
    <dgm:cxn modelId="{4CDE663C-13FE-47B9-BE60-5492D7BFC27A}" type="presOf" srcId="{D051C42D-8847-4388-AA8B-DEEB4BFB525C}" destId="{B9A8DE20-0505-4855-847A-A49319BC600B}" srcOrd="0" destOrd="5" presId="urn:microsoft.com/office/officeart/2005/8/layout/hList1"/>
    <dgm:cxn modelId="{9472A45B-2E9C-42E4-A89B-8B6F58DF8AA8}" type="presOf" srcId="{DF77C52E-8560-4425-BB06-AC20B4A85570}" destId="{E8B8612E-BB12-4645-94D8-326AA673F172}" srcOrd="0" destOrd="0" presId="urn:microsoft.com/office/officeart/2005/8/layout/hList1"/>
    <dgm:cxn modelId="{D501CF53-147D-443E-8597-1583C771E86C}" type="presParOf" srcId="{157C95EB-6CB8-4D9C-8EE2-B1DAD5FA3434}" destId="{502E25FD-F630-47F8-9036-C9648708BA6A}" srcOrd="0" destOrd="0" presId="urn:microsoft.com/office/officeart/2005/8/layout/hList1"/>
    <dgm:cxn modelId="{252FFA0C-3054-4542-96EF-4B139952A736}" type="presParOf" srcId="{502E25FD-F630-47F8-9036-C9648708BA6A}" destId="{F576727B-59A7-4672-AA05-E6591F58669E}" srcOrd="0" destOrd="0" presId="urn:microsoft.com/office/officeart/2005/8/layout/hList1"/>
    <dgm:cxn modelId="{B662C2E1-45E1-4474-BD48-ED322126BBEF}" type="presParOf" srcId="{502E25FD-F630-47F8-9036-C9648708BA6A}" destId="{571CB343-E645-4418-9014-9658D15B2045}" srcOrd="1" destOrd="0" presId="urn:microsoft.com/office/officeart/2005/8/layout/hList1"/>
    <dgm:cxn modelId="{388F3C2D-1159-4A49-88B9-AD22709BB91B}" type="presParOf" srcId="{157C95EB-6CB8-4D9C-8EE2-B1DAD5FA3434}" destId="{2A9DBC86-97DA-4AB1-9E4A-2AA757E0675D}" srcOrd="1" destOrd="0" presId="urn:microsoft.com/office/officeart/2005/8/layout/hList1"/>
    <dgm:cxn modelId="{C04AB194-39AF-456A-BD30-673771FEB662}" type="presParOf" srcId="{157C95EB-6CB8-4D9C-8EE2-B1DAD5FA3434}" destId="{0DE3171A-0337-4205-A8CE-094121B3FD67}" srcOrd="2" destOrd="0" presId="urn:microsoft.com/office/officeart/2005/8/layout/hList1"/>
    <dgm:cxn modelId="{E1A469EC-D17A-4A7E-A5CB-3CC415ACE777}" type="presParOf" srcId="{0DE3171A-0337-4205-A8CE-094121B3FD67}" destId="{6B9F187C-D5F9-4943-BD48-6AD8ADDD0EFD}" srcOrd="0" destOrd="0" presId="urn:microsoft.com/office/officeart/2005/8/layout/hList1"/>
    <dgm:cxn modelId="{A59C9614-7932-4C6E-AAED-98272A30F10A}" type="presParOf" srcId="{0DE3171A-0337-4205-A8CE-094121B3FD67}" destId="{E8B8612E-BB12-4645-94D8-326AA673F172}" srcOrd="1" destOrd="0" presId="urn:microsoft.com/office/officeart/2005/8/layout/hList1"/>
    <dgm:cxn modelId="{14C9CA32-6B9E-4FDA-90BE-A06BA48B2A09}" type="presParOf" srcId="{157C95EB-6CB8-4D9C-8EE2-B1DAD5FA3434}" destId="{70ADA572-3566-4840-9BE7-9D5148C05A02}" srcOrd="3" destOrd="0" presId="urn:microsoft.com/office/officeart/2005/8/layout/hList1"/>
    <dgm:cxn modelId="{0D851168-C22C-4FAE-AEA8-5328BED8894B}" type="presParOf" srcId="{157C95EB-6CB8-4D9C-8EE2-B1DAD5FA3434}" destId="{2C2D4124-E847-478B-82F4-9513967412D9}" srcOrd="4" destOrd="0" presId="urn:microsoft.com/office/officeart/2005/8/layout/hList1"/>
    <dgm:cxn modelId="{56FA7DAC-46F2-48CB-B8AA-14BE140F03E0}" type="presParOf" srcId="{2C2D4124-E847-478B-82F4-9513967412D9}" destId="{EF88A0A3-F6FF-4A3F-A7BE-5F93A9D3461C}" srcOrd="0" destOrd="0" presId="urn:microsoft.com/office/officeart/2005/8/layout/hList1"/>
    <dgm:cxn modelId="{E1758402-DBCA-412D-823D-C77902E7E0EF}" type="presParOf" srcId="{2C2D4124-E847-478B-82F4-9513967412D9}" destId="{112A4D8A-180B-4E2E-A681-A3E6A5E6EC52}" srcOrd="1" destOrd="0" presId="urn:microsoft.com/office/officeart/2005/8/layout/hList1"/>
    <dgm:cxn modelId="{DC98F045-F4C1-4553-AC9A-6FF203C8D6EE}" type="presParOf" srcId="{157C95EB-6CB8-4D9C-8EE2-B1DAD5FA3434}" destId="{49D82CD6-29BA-4AE9-9CC2-C0E148183A64}" srcOrd="5" destOrd="0" presId="urn:microsoft.com/office/officeart/2005/8/layout/hList1"/>
    <dgm:cxn modelId="{389A85E3-2D9D-4E0D-AD44-15E77D95AAEB}" type="presParOf" srcId="{157C95EB-6CB8-4D9C-8EE2-B1DAD5FA3434}" destId="{5D0F4249-3829-4B4F-B3B5-08E3D232C2AB}" srcOrd="6" destOrd="0" presId="urn:microsoft.com/office/officeart/2005/8/layout/hList1"/>
    <dgm:cxn modelId="{21F9E170-1086-4D7D-BE2E-43847D9026BA}" type="presParOf" srcId="{5D0F4249-3829-4B4F-B3B5-08E3D232C2AB}" destId="{B63AF7CE-ABD1-43D0-8418-08E958519580}" srcOrd="0" destOrd="0" presId="urn:microsoft.com/office/officeart/2005/8/layout/hList1"/>
    <dgm:cxn modelId="{43C8AFE4-8555-431F-BFD6-F22590EDC6A7}" type="presParOf" srcId="{5D0F4249-3829-4B4F-B3B5-08E3D232C2AB}" destId="{B9A8DE20-0505-4855-847A-A49319BC600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ED088-CB73-4107-868E-F69C6F5AD21B}" type="datetimeFigureOut">
              <a:rPr lang="en-AU" smtClean="0"/>
              <a:t>6/08/2014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B6884-6D7F-4589-8E13-33351700A2CD}" type="slidenum">
              <a:rPr lang="en-AU" smtClean="0"/>
              <a:t>‹#›</a:t>
            </a:fld>
            <a:endParaRPr lang="en-AU"/>
          </a:p>
        </p:txBody>
      </p:sp>
    </p:spTree>
    <p:extLst>
      <p:ext uri="{BB962C8B-B14F-4D97-AF65-F5344CB8AC3E}">
        <p14:creationId xmlns:p14="http://schemas.microsoft.com/office/powerpoint/2010/main" val="215548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a:t>
            </a:r>
            <a:r>
              <a:rPr lang="en-AU" baseline="0" dirty="0" smtClean="0"/>
              <a:t> those of you who don’t know me, my name is Daniel Chambers and I work as a Senior Developer at Readify. My twitter handle is up on the slide, so if you’ve got any comments and feedback feel free to shoot it at me there.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a:t>
            </a:fld>
            <a:endParaRPr lang="en-AU"/>
          </a:p>
        </p:txBody>
      </p:sp>
    </p:spTree>
    <p:extLst>
      <p:ext uri="{BB962C8B-B14F-4D97-AF65-F5344CB8AC3E}">
        <p14:creationId xmlns:p14="http://schemas.microsoft.com/office/powerpoint/2010/main" val="188061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11:30 - The first statement</a:t>
            </a:r>
            <a:r>
              <a:rPr lang="en-AU" baseline="0" dirty="0" smtClean="0"/>
              <a:t> is how we create an instance of record in F#. You’ll notice the syntax is very descriptive, we can see the names of the properties we’re assigning. You’ll also note that nowhere have we mentioned the Game type. This is F# type inference at work. The compiler has figured out the type by looking at the names of the properties we’ve used. </a:t>
            </a:r>
          </a:p>
          <a:p>
            <a:r>
              <a:rPr lang="en-AU" baseline="0" dirty="0" smtClean="0"/>
              <a:t>Notice also the neat square bracket syntax for creating a list.</a:t>
            </a:r>
          </a:p>
          <a:p>
            <a:r>
              <a:rPr lang="en-AU" baseline="0" dirty="0" smtClean="0"/>
              <a:t>The second statement copies the first instance and modifies the Platforms property. F# automatically copies all the other properties for us. </a:t>
            </a:r>
          </a:p>
          <a:p>
            <a:r>
              <a:rPr lang="en-AU" baseline="0" dirty="0" smtClean="0"/>
              <a:t>The double colon operator is the “cons” operator which adds to the original list. Note that it does not change the original list; it creates a new list with the new platform added to it. This is because F# lists are immutable linked lists, which also means that new list can safely reuse the memory of the old list, without changing the old list.</a:t>
            </a:r>
          </a:p>
          <a:p>
            <a:r>
              <a:rPr lang="en-AU" dirty="0" smtClean="0"/>
              <a:t>So it’s pretty easy to see</a:t>
            </a:r>
            <a:r>
              <a:rPr lang="en-AU" baseline="0" dirty="0" smtClean="0"/>
              <a:t> F# makes it very easy to use immutable data structures. </a:t>
            </a:r>
            <a:endParaRPr lang="en-AU" dirty="0" smtClean="0"/>
          </a:p>
        </p:txBody>
      </p:sp>
      <p:sp>
        <p:nvSpPr>
          <p:cNvPr id="4" name="Slide Number Placeholder 3"/>
          <p:cNvSpPr>
            <a:spLocks noGrp="1"/>
          </p:cNvSpPr>
          <p:nvPr>
            <p:ph type="sldNum" sz="quarter" idx="10"/>
          </p:nvPr>
        </p:nvSpPr>
        <p:spPr/>
        <p:txBody>
          <a:bodyPr/>
          <a:lstStyle/>
          <a:p>
            <a:fld id="{E54B6884-6D7F-4589-8E13-33351700A2CD}" type="slidenum">
              <a:rPr lang="en-AU" smtClean="0"/>
              <a:t>11</a:t>
            </a:fld>
            <a:endParaRPr lang="en-AU"/>
          </a:p>
        </p:txBody>
      </p:sp>
    </p:spTree>
    <p:extLst>
      <p:ext uri="{BB962C8B-B14F-4D97-AF65-F5344CB8AC3E}">
        <p14:creationId xmlns:p14="http://schemas.microsoft.com/office/powerpoint/2010/main" val="292314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12:55 -</a:t>
            </a:r>
            <a:r>
              <a:rPr lang="en-AU" baseline="0" dirty="0" smtClean="0"/>
              <a:t> </a:t>
            </a:r>
            <a:r>
              <a:rPr lang="en-AU" dirty="0" smtClean="0"/>
              <a:t>We saw</a:t>
            </a:r>
            <a:r>
              <a:rPr lang="en-AU" baseline="0" dirty="0" smtClean="0"/>
              <a:t> an F# let binding on the previous slide.</a:t>
            </a:r>
            <a:r>
              <a:rPr lang="en-AU" dirty="0" smtClean="0"/>
              <a:t> You might have assumed that it was a variable</a:t>
            </a:r>
            <a:r>
              <a:rPr lang="en-AU" baseline="0" dirty="0" smtClean="0"/>
              <a:t> declaration. You could call it that, but it’s better to think of it as a binding of a name to a value. Why? Because by default, let bindings are immutable. If you try to mutate a let binding, the compiler will reject you.</a:t>
            </a:r>
          </a:p>
          <a:p>
            <a:r>
              <a:rPr lang="en-AU" baseline="0" dirty="0" smtClean="0"/>
              <a:t>Again note the lack of typing. In this instance the compiler has inferred the </a:t>
            </a:r>
            <a:r>
              <a:rPr lang="en-AU" baseline="0" dirty="0" err="1" smtClean="0"/>
              <a:t>int</a:t>
            </a:r>
            <a:r>
              <a:rPr lang="en-AU" baseline="0" dirty="0" smtClean="0"/>
              <a:t> type for </a:t>
            </a:r>
            <a:r>
              <a:rPr lang="en-AU" baseline="0" dirty="0" err="1" smtClean="0"/>
              <a:t>myTwo</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12</a:t>
            </a:fld>
            <a:endParaRPr lang="en-AU"/>
          </a:p>
        </p:txBody>
      </p:sp>
    </p:spTree>
    <p:extLst>
      <p:ext uri="{BB962C8B-B14F-4D97-AF65-F5344CB8AC3E}">
        <p14:creationId xmlns:p14="http://schemas.microsoft.com/office/powerpoint/2010/main" val="83618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13:30</a:t>
            </a:r>
            <a:r>
              <a:rPr lang="en-AU" baseline="0" dirty="0" smtClean="0"/>
              <a:t> - </a:t>
            </a:r>
            <a:r>
              <a:rPr lang="en-AU" dirty="0" smtClean="0"/>
              <a:t>Now you’ve heard me rant for a while about how easy immutability is to do in F#, but I haven’t yet given you a compelling example as to why you should care.</a:t>
            </a:r>
          </a:p>
          <a:p>
            <a:r>
              <a:rPr lang="en-AU" dirty="0" smtClean="0"/>
              <a:t>Well, one of the strengths of using immutable</a:t>
            </a:r>
            <a:r>
              <a:rPr lang="en-AU" baseline="0" dirty="0" smtClean="0"/>
              <a:t> data types is that it makes concurrency easier, because mutable state introduces the potential for race conditions in your code. If you have two threads changing each other’s data, they can change things at unexpected times and trip each other up, unless you are careful. With immutability in play, it is impossible for one thread to modify the state of another, so race conditions can be eliminated. </a:t>
            </a:r>
          </a:p>
          <a:p>
            <a:endParaRPr lang="en-AU" baseline="0" dirty="0" smtClean="0"/>
          </a:p>
          <a:p>
            <a:r>
              <a:rPr lang="en-AU" baseline="0" dirty="0" smtClean="0"/>
              <a:t>Here’s an example from my work at a client recently. We were writing a code generator in F#, and it was taking 14 seconds to generate a model of the classes we were going to generate. Because we were using immutable record types and our functions were pure, I could literally make a three character change to introduce parallel computations and bring the time taken down from 14 seconds to 6 for free. I didn’t need to think about threading and all that hard stuff, because I knew it was impossible for my parallel work streams to interfere with each other.</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13</a:t>
            </a:fld>
            <a:endParaRPr lang="en-AU"/>
          </a:p>
        </p:txBody>
      </p:sp>
    </p:spTree>
    <p:extLst>
      <p:ext uri="{BB962C8B-B14F-4D97-AF65-F5344CB8AC3E}">
        <p14:creationId xmlns:p14="http://schemas.microsoft.com/office/powerpoint/2010/main" val="191204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15:14 - You were probably</a:t>
            </a:r>
            <a:r>
              <a:rPr lang="en-AU" baseline="0" dirty="0" smtClean="0"/>
              <a:t> squinting at that code in the previous slide; that’s okay, it’s now time for us to look at function definitions.</a:t>
            </a:r>
          </a:p>
          <a:p>
            <a:r>
              <a:rPr lang="en-AU" baseline="0" dirty="0" smtClean="0"/>
              <a:t>Function definitions look like normal let bindings, but the binding name is followed by your parameters.  So the slide shows an addition function that takes parameters a and b and adds them.</a:t>
            </a:r>
          </a:p>
          <a:p>
            <a:r>
              <a:rPr lang="en-AU" baseline="0" dirty="0" smtClean="0"/>
              <a:t>Again, notice the lack of types. The F# compiler has inferred that because we’re adding things, we’re talking about integers and has inferred the type of our function to be one that takes two integers and returns an integer.</a:t>
            </a:r>
          </a:p>
          <a:p>
            <a:r>
              <a:rPr lang="en-AU" baseline="0" dirty="0" smtClean="0"/>
              <a:t>To invoke the function we simply pass parameters after the function name.</a:t>
            </a:r>
          </a:p>
          <a:p>
            <a:r>
              <a:rPr lang="en-AU" baseline="0" dirty="0" smtClean="0"/>
              <a:t>Also note that lack of curly braces to indicate block scoping. F# using whitespace indenting, so for the most part curly braces are gone. You might feel uncomfortable with this at first, but I guarantee you once you get used to it, it becomes natural and preferable.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14</a:t>
            </a:fld>
            <a:endParaRPr lang="en-AU"/>
          </a:p>
        </p:txBody>
      </p:sp>
    </p:spTree>
    <p:extLst>
      <p:ext uri="{BB962C8B-B14F-4D97-AF65-F5344CB8AC3E}">
        <p14:creationId xmlns:p14="http://schemas.microsoft.com/office/powerpoint/2010/main" val="274093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16:30 - If we think about it, the smallest definition of a function is something that takes one input and returns one output.</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F#, functions are curried – this</a:t>
            </a:r>
            <a:r>
              <a:rPr lang="en-AU" baseline="0" dirty="0" smtClean="0"/>
              <a:t> means functions are automatically reduced to their smallest definition: taking one input and returning one output.</a:t>
            </a:r>
            <a:endParaRPr lang="en-AU" dirty="0" smtClean="0"/>
          </a:p>
          <a:p>
            <a:r>
              <a:rPr lang="en-AU" dirty="0" smtClean="0"/>
              <a:t>So now lets take a look</a:t>
            </a:r>
            <a:r>
              <a:rPr lang="en-AU" baseline="0" dirty="0" smtClean="0"/>
              <a:t> at that weird type signature more carefully.</a:t>
            </a:r>
          </a:p>
          <a:p>
            <a:r>
              <a:rPr lang="en-AU" baseline="0" dirty="0" smtClean="0"/>
              <a:t>Add can be viewed as a function that takes an </a:t>
            </a:r>
            <a:r>
              <a:rPr lang="en-AU" baseline="0" dirty="0" err="1" smtClean="0"/>
              <a:t>int</a:t>
            </a:r>
            <a:r>
              <a:rPr lang="en-AU" baseline="0" dirty="0" smtClean="0"/>
              <a:t>, and returns a function that takes an </a:t>
            </a:r>
            <a:r>
              <a:rPr lang="en-AU" baseline="0" dirty="0" err="1" smtClean="0"/>
              <a:t>int</a:t>
            </a:r>
            <a:r>
              <a:rPr lang="en-AU" baseline="0" dirty="0" smtClean="0"/>
              <a:t> and returns an int.</a:t>
            </a:r>
          </a:p>
          <a:p>
            <a:r>
              <a:rPr lang="en-AU" baseline="0" dirty="0" smtClean="0"/>
              <a:t>This allows us to “partially apply” a function. So if we pass only the first parameter to the add function, it will return a function that takes the next parameter and returns the result. In the example, we create an increment function, by passing only one parameter to the add function, the value of 1, which produces a function that takes an integer and adds 1 to it.</a:t>
            </a:r>
          </a:p>
          <a:p>
            <a:r>
              <a:rPr lang="en-AU" baseline="0" dirty="0" smtClean="0"/>
              <a:t>We can use this partially applied function like any other function; here we use it to increment two.</a:t>
            </a:r>
            <a:endParaRPr lang="en-AU" dirty="0" smtClean="0"/>
          </a:p>
          <a:p>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15</a:t>
            </a:fld>
            <a:endParaRPr lang="en-AU"/>
          </a:p>
        </p:txBody>
      </p:sp>
    </p:spTree>
    <p:extLst>
      <p:ext uri="{BB962C8B-B14F-4D97-AF65-F5344CB8AC3E}">
        <p14:creationId xmlns:p14="http://schemas.microsoft.com/office/powerpoint/2010/main" val="210829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17:55 - We can also define</a:t>
            </a:r>
            <a:r>
              <a:rPr lang="en-AU" baseline="0" dirty="0" smtClean="0"/>
              <a:t> operators as functions. One very important operator in F# is the forward pipe operator. This is how it’s defined. The first parameter “</a:t>
            </a:r>
            <a:r>
              <a:rPr lang="en-AU" baseline="0" dirty="0" err="1" smtClean="0"/>
              <a:t>arg</a:t>
            </a:r>
            <a:r>
              <a:rPr lang="en-AU" baseline="0" dirty="0" smtClean="0"/>
              <a:t>” is what would appear on the left of the operator, and the </a:t>
            </a:r>
            <a:r>
              <a:rPr lang="en-AU" baseline="0" dirty="0" err="1" smtClean="0"/>
              <a:t>func</a:t>
            </a:r>
            <a:r>
              <a:rPr lang="en-AU" baseline="0" dirty="0" smtClean="0"/>
              <a:t> parameter is what would appear on the right of the operator. What the operator does is take the function you pass on the right of the operator and invoke it with the argument you pass it on the left.</a:t>
            </a:r>
          </a:p>
          <a:p>
            <a:r>
              <a:rPr lang="en-AU" baseline="0" dirty="0" smtClean="0"/>
              <a:t>You’ll again notice the complete lack of any types. F# has inferred the types, and it’s also </a:t>
            </a:r>
            <a:r>
              <a:rPr lang="en-AU" baseline="0" dirty="0" err="1" smtClean="0"/>
              <a:t>autogeneralised</a:t>
            </a:r>
            <a:r>
              <a:rPr lang="en-AU" baseline="0" dirty="0" smtClean="0"/>
              <a:t> them as generic types. </a:t>
            </a:r>
          </a:p>
          <a:p>
            <a:r>
              <a:rPr lang="en-AU" baseline="0" dirty="0" smtClean="0"/>
              <a:t>So what this operator allows you to do is to reorder functions invocations to put the last argument first. In this example we use the add function from before. We partially apply the add function, which produces a function that takes a single argument. We then use the pipe operator to invoke that function using the value of 1.</a:t>
            </a:r>
          </a:p>
          <a:p>
            <a:r>
              <a:rPr lang="en-AU" baseline="0" dirty="0" smtClean="0"/>
              <a:t>Now you’re probably wondering why you should care about this weird stuff.</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16</a:t>
            </a:fld>
            <a:endParaRPr lang="en-AU"/>
          </a:p>
        </p:txBody>
      </p:sp>
    </p:spTree>
    <p:extLst>
      <p:ext uri="{BB962C8B-B14F-4D97-AF65-F5344CB8AC3E}">
        <p14:creationId xmlns:p14="http://schemas.microsoft.com/office/powerpoint/2010/main" val="290345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19:45 - What this allows</a:t>
            </a:r>
            <a:r>
              <a:rPr lang="en-AU" baseline="0" dirty="0" smtClean="0"/>
              <a:t> you to do is compose functions together into a pipeline that processes data. You’ve probably done pipelining on the command line in </a:t>
            </a:r>
            <a:r>
              <a:rPr lang="en-AU" baseline="0" dirty="0" err="1" smtClean="0"/>
              <a:t>Powershell</a:t>
            </a:r>
            <a:r>
              <a:rPr lang="en-AU" baseline="0" dirty="0" smtClean="0"/>
              <a:t> and Bash, so you know how powerful it can be!</a:t>
            </a:r>
          </a:p>
          <a:p>
            <a:r>
              <a:rPr lang="en-AU" baseline="0" dirty="0" smtClean="0"/>
              <a:t>The example on the slide composes functions together to take a list of numbers, filter out all the odd numbers, convert each number to its word form, then combine all those words into a comma separated string.</a:t>
            </a:r>
          </a:p>
          <a:p>
            <a:r>
              <a:rPr lang="en-AU" dirty="0" smtClean="0"/>
              <a:t>First thing we do is open the Humanizer namespace, which is provided by the Humanizer</a:t>
            </a:r>
            <a:r>
              <a:rPr lang="en-AU" baseline="0" dirty="0" smtClean="0"/>
              <a:t> library, which will be converting our numbers to words.</a:t>
            </a:r>
            <a:endParaRPr lang="en-AU" dirty="0" smtClean="0"/>
          </a:p>
          <a:p>
            <a:r>
              <a:rPr lang="en-AU" baseline="0" dirty="0" smtClean="0"/>
              <a:t>We create an F# list of numbers between 1 and 15 using the square bracket syntax and sequence expression generate the numbers.</a:t>
            </a:r>
          </a:p>
          <a:p>
            <a:r>
              <a:rPr lang="en-AU" baseline="0" dirty="0" smtClean="0"/>
              <a:t>We partially apply the </a:t>
            </a:r>
            <a:r>
              <a:rPr lang="en-AU" baseline="0" dirty="0" err="1" smtClean="0"/>
              <a:t>Seq.filter</a:t>
            </a:r>
            <a:r>
              <a:rPr lang="en-AU" baseline="0" dirty="0" smtClean="0"/>
              <a:t> function, which will filter out all odd numbers. Note that = is comparison equals not assignment. </a:t>
            </a:r>
            <a:r>
              <a:rPr lang="en-AU" baseline="0" dirty="0" err="1" smtClean="0"/>
              <a:t>Seq</a:t>
            </a:r>
            <a:r>
              <a:rPr lang="en-AU" baseline="0" dirty="0" smtClean="0"/>
              <a:t> is short for Sequence and is used as an alias for </a:t>
            </a:r>
            <a:r>
              <a:rPr lang="en-AU" baseline="0" dirty="0" err="1" smtClean="0"/>
              <a:t>IEnumerable</a:t>
            </a:r>
            <a:r>
              <a:rPr lang="en-AU" baseline="0" dirty="0" smtClean="0"/>
              <a:t> in F#.</a:t>
            </a:r>
          </a:p>
          <a:p>
            <a:r>
              <a:rPr lang="en-AU" baseline="0" dirty="0" smtClean="0"/>
              <a:t>The forward pipeline operator will then invoke our partially applied function with the list. This will produce a filtered sequence, which is then fed into the map function. </a:t>
            </a:r>
            <a:r>
              <a:rPr lang="en-AU" baseline="0" dirty="0" err="1" smtClean="0"/>
              <a:t>Seq.map</a:t>
            </a:r>
            <a:r>
              <a:rPr lang="en-AU" baseline="0" dirty="0" smtClean="0"/>
              <a:t> is like Select in LINQ. It will convert each integer into its word string.</a:t>
            </a:r>
          </a:p>
          <a:p>
            <a:r>
              <a:rPr lang="en-AU" baseline="0" dirty="0" smtClean="0"/>
              <a:t>The fun syntax you see there is an F# lambda, which is conceptually similar to a C# lambda.</a:t>
            </a:r>
          </a:p>
          <a:p>
            <a:r>
              <a:rPr lang="en-AU" baseline="0" dirty="0" smtClean="0"/>
              <a:t>This then produces a sequence of words, which we will then feed into the reduce function. The reduce function is like Aggregate in LINQ, and will reduce a sequence of items down to a single one of those items. To do the reduction, we pass the partial application of the </a:t>
            </a:r>
            <a:r>
              <a:rPr lang="en-AU" baseline="0" dirty="0" err="1" smtClean="0"/>
              <a:t>sprintf</a:t>
            </a:r>
            <a:r>
              <a:rPr lang="en-AU" baseline="0" dirty="0" smtClean="0"/>
              <a:t> function.</a:t>
            </a:r>
          </a:p>
          <a:p>
            <a:r>
              <a:rPr lang="en-AU" baseline="0" dirty="0" err="1" smtClean="0"/>
              <a:t>sprintf</a:t>
            </a:r>
            <a:r>
              <a:rPr lang="en-AU" baseline="0" dirty="0" smtClean="0"/>
              <a:t> is like </a:t>
            </a:r>
            <a:r>
              <a:rPr lang="en-AU" baseline="0" dirty="0" err="1" smtClean="0"/>
              <a:t>String.Format</a:t>
            </a:r>
            <a:r>
              <a:rPr lang="en-AU" baseline="0" dirty="0" smtClean="0"/>
              <a:t> except strongly typed. There are two “%s” markers which means the compiler will expect a further two string arguments to be passed. Because we haven’t passed them, we produce a function that takes two string arguments, which is exactly what reduce needs.</a:t>
            </a:r>
          </a:p>
          <a:p>
            <a:r>
              <a:rPr lang="en-AU" baseline="0" dirty="0" smtClean="0"/>
              <a:t>This produces the string value you see at the bottom of the slide.</a:t>
            </a:r>
          </a:p>
          <a:p>
            <a:endParaRPr lang="en-AU" baseline="0" dirty="0" smtClean="0"/>
          </a:p>
          <a:p>
            <a:r>
              <a:rPr lang="en-AU" baseline="0" dirty="0" smtClean="0"/>
              <a:t>Notice the map and reduce functions. Functional programming is the originator of the famous Map Reduce concept!</a:t>
            </a:r>
          </a:p>
          <a:p>
            <a:r>
              <a:rPr lang="en-AU" baseline="0" dirty="0" smtClean="0"/>
              <a:t>Also look how clean the code is. There are no side effects, we have composed smaller functions into a larger whole and the data flow is obvious.</a:t>
            </a:r>
          </a:p>
          <a:p>
            <a:r>
              <a:rPr lang="en-AU" baseline="0" dirty="0" smtClean="0"/>
              <a:t>You can do a similar thing in C# using extension methods, however in F#, so long as you put the function parameter you want pipelined in as the last parameter, that function can be composed with any other functions in this nice syntactic style.</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17</a:t>
            </a:fld>
            <a:endParaRPr lang="en-AU"/>
          </a:p>
        </p:txBody>
      </p:sp>
    </p:spTree>
    <p:extLst>
      <p:ext uri="{BB962C8B-B14F-4D97-AF65-F5344CB8AC3E}">
        <p14:creationId xmlns:p14="http://schemas.microsoft.com/office/powerpoint/2010/main" val="2992499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23:40</a:t>
            </a:r>
            <a:r>
              <a:rPr lang="en-AU" baseline="0" dirty="0" smtClean="0"/>
              <a:t> - </a:t>
            </a:r>
            <a:r>
              <a:rPr lang="en-AU" dirty="0" smtClean="0"/>
              <a:t>Here’s a real world example of</a:t>
            </a:r>
            <a:r>
              <a:rPr lang="en-AU" baseline="0" dirty="0" smtClean="0"/>
              <a:t> function composition. This is taken from the integration tests of the </a:t>
            </a:r>
            <a:r>
              <a:rPr lang="en-AU" baseline="0" dirty="0" err="1" smtClean="0"/>
              <a:t>Fsharp.Azure</a:t>
            </a:r>
            <a:r>
              <a:rPr lang="en-AU" baseline="0" dirty="0" smtClean="0"/>
              <a:t> library and is used to insert a sequence of records into Azure table storage in parallel up to four batches at a time.</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You can see the clear flow of the data. We have some items, which we then pass one at a time to the Insert function, which produces an Insert Operation for that item. </a:t>
            </a:r>
            <a:r>
              <a:rPr lang="en-AU" baseline="0" dirty="0" err="1" smtClean="0"/>
              <a:t>Autobatch</a:t>
            </a:r>
            <a:r>
              <a:rPr lang="en-AU" baseline="0" dirty="0" smtClean="0"/>
              <a:t> then automatically groups those inserts up into batches of 100 to reduce the number of HTTP requests we make to table storage. </a:t>
            </a:r>
            <a:r>
              <a:rPr lang="en-AU" baseline="0" dirty="0" err="1" smtClean="0"/>
              <a:t>InTableAsBatchAsync</a:t>
            </a:r>
            <a:r>
              <a:rPr lang="en-AU" baseline="0" dirty="0" smtClean="0"/>
              <a:t> then takes those batches and prepare the </a:t>
            </a:r>
            <a:r>
              <a:rPr lang="en-AU" baseline="0" dirty="0" err="1" smtClean="0"/>
              <a:t>async</a:t>
            </a:r>
            <a:r>
              <a:rPr lang="en-AU" baseline="0" dirty="0" smtClean="0"/>
              <a:t> work that will insert those records into an Azure table. We then pass those </a:t>
            </a:r>
            <a:r>
              <a:rPr lang="en-AU" baseline="0" dirty="0" err="1" smtClean="0"/>
              <a:t>async</a:t>
            </a:r>
            <a:r>
              <a:rPr lang="en-AU" baseline="0" dirty="0" smtClean="0"/>
              <a:t> operations to parallel by degree, which prepares them to run in parallel but only four at a time, so we don’t flood table storage with hundreds of concurrent requests. We then run all those </a:t>
            </a:r>
            <a:r>
              <a:rPr lang="en-AU" baseline="0" dirty="0" err="1" smtClean="0"/>
              <a:t>async</a:t>
            </a:r>
            <a:r>
              <a:rPr lang="en-AU" baseline="0" dirty="0" smtClean="0"/>
              <a:t> operations synchronously and wait for the result and then concatenate all their results into a single sequence and return it.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We’ve expressed an incredible amount of work in a few short lines that read very easily. Such is the power of function composition using partial application of functions and the forward pipe operator.</a:t>
            </a:r>
            <a:endParaRPr lang="en-AU" dirty="0" smtClean="0"/>
          </a:p>
        </p:txBody>
      </p:sp>
      <p:sp>
        <p:nvSpPr>
          <p:cNvPr id="4" name="Slide Number Placeholder 3"/>
          <p:cNvSpPr>
            <a:spLocks noGrp="1"/>
          </p:cNvSpPr>
          <p:nvPr>
            <p:ph type="sldNum" sz="quarter" idx="10"/>
          </p:nvPr>
        </p:nvSpPr>
        <p:spPr/>
        <p:txBody>
          <a:bodyPr/>
          <a:lstStyle/>
          <a:p>
            <a:fld id="{EFAA338E-5E05-4C07-973F-0E0491F23888}" type="slidenum">
              <a:rPr lang="en-AU" smtClean="0"/>
              <a:t>18</a:t>
            </a:fld>
            <a:endParaRPr lang="en-AU"/>
          </a:p>
        </p:txBody>
      </p:sp>
    </p:spTree>
    <p:extLst>
      <p:ext uri="{BB962C8B-B14F-4D97-AF65-F5344CB8AC3E}">
        <p14:creationId xmlns:p14="http://schemas.microsoft.com/office/powerpoint/2010/main" val="418269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25:27</a:t>
            </a:r>
            <a:r>
              <a:rPr lang="en-AU" baseline="0" dirty="0" smtClean="0"/>
              <a:t> - </a:t>
            </a:r>
            <a:r>
              <a:rPr lang="en-AU" dirty="0" smtClean="0"/>
              <a:t>Let’s quickly look</a:t>
            </a:r>
            <a:r>
              <a:rPr lang="en-AU" baseline="0" dirty="0" smtClean="0"/>
              <a:t> at the equivalent C# code. Pretty gross really. </a:t>
            </a:r>
          </a:p>
          <a:p>
            <a:r>
              <a:rPr lang="en-AU" baseline="0" dirty="0" smtClean="0"/>
              <a:t>If you look closely, you’ll see I’ve used some LINQ in there. Skip, Take and Select. LINQ is functional programming, so you can imagine how much more disgusting this code could have been if I had written all that stuff imperatively as well.</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19</a:t>
            </a:fld>
            <a:endParaRPr lang="en-AU"/>
          </a:p>
        </p:txBody>
      </p:sp>
    </p:spTree>
    <p:extLst>
      <p:ext uri="{BB962C8B-B14F-4D97-AF65-F5344CB8AC3E}">
        <p14:creationId xmlns:p14="http://schemas.microsoft.com/office/powerpoint/2010/main" val="2984431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25:55 - Let’s look at another F# type of type. Tuples are a useful way of cheaply returning two or more things from a function. In C#, we’d probably try to use out parameters, or create a new class type, both of which can be verbose approaches when you just want to return two or more things! </a:t>
            </a:r>
          </a:p>
          <a:p>
            <a:r>
              <a:rPr lang="en-AU" baseline="0" dirty="0" smtClean="0"/>
              <a:t>The Tuple type exists in .NET, but it’s pretty useless in C# because the language doesn’t support it natively. In F# their use is built into the language and the libraries.</a:t>
            </a:r>
          </a:p>
          <a:p>
            <a:r>
              <a:rPr lang="en-AU" baseline="0" dirty="0" smtClean="0"/>
              <a:t>In F# the comma is used to </a:t>
            </a:r>
            <a:r>
              <a:rPr lang="en-AU" baseline="0" dirty="0" err="1" smtClean="0"/>
              <a:t>tuplise</a:t>
            </a:r>
            <a:r>
              <a:rPr lang="en-AU" baseline="0" dirty="0" smtClean="0"/>
              <a:t> two or more things together. For example, we can </a:t>
            </a:r>
            <a:r>
              <a:rPr lang="en-AU" baseline="0" dirty="0" err="1" smtClean="0"/>
              <a:t>tuplise</a:t>
            </a:r>
            <a:r>
              <a:rPr lang="en-AU" baseline="0" dirty="0" smtClean="0"/>
              <a:t> two strings together, which produces an instance of the type string star string, which is the F# notation for a tuple. </a:t>
            </a:r>
          </a:p>
          <a:p>
            <a:r>
              <a:rPr lang="en-AU" baseline="0" dirty="0" smtClean="0"/>
              <a:t>We can then decompose that tuple at will by using a comma on the left side of a let binding. So the </a:t>
            </a:r>
            <a:r>
              <a:rPr lang="en-AU" baseline="0" dirty="0" err="1" smtClean="0"/>
              <a:t>twoStrings</a:t>
            </a:r>
            <a:r>
              <a:rPr lang="en-AU" baseline="0" dirty="0" smtClean="0"/>
              <a:t> tuple is unrolled into </a:t>
            </a:r>
            <a:r>
              <a:rPr lang="en-AU" baseline="0" dirty="0" err="1" smtClean="0"/>
              <a:t>firstString</a:t>
            </a:r>
            <a:r>
              <a:rPr lang="en-AU" baseline="0" dirty="0" smtClean="0"/>
              <a:t> and </a:t>
            </a:r>
            <a:r>
              <a:rPr lang="en-AU" baseline="0" dirty="0" err="1" smtClean="0"/>
              <a:t>secondString</a:t>
            </a:r>
            <a:endParaRPr lang="en-AU" baseline="0" dirty="0" smtClean="0"/>
          </a:p>
          <a:p>
            <a:r>
              <a:rPr lang="en-AU" baseline="0" dirty="0" smtClean="0"/>
              <a:t>Here’s an example which finds all types that have more than five properties. We feed the types list into </a:t>
            </a:r>
            <a:r>
              <a:rPr lang="en-AU" baseline="0" dirty="0" err="1" smtClean="0"/>
              <a:t>Seq.map</a:t>
            </a:r>
            <a:r>
              <a:rPr lang="en-AU" baseline="0" dirty="0" smtClean="0"/>
              <a:t>, so for each type we create a tuple of the type name and the property count. Then in </a:t>
            </a:r>
            <a:r>
              <a:rPr lang="en-AU" baseline="0" dirty="0" err="1" smtClean="0"/>
              <a:t>Seq.filter</a:t>
            </a:r>
            <a:r>
              <a:rPr lang="en-AU" baseline="0" dirty="0" smtClean="0"/>
              <a:t> we decompose the tuple by using the comma directly in the function argument list. This is one of the ways F# makes it easy to use tuples. We then pass that sequence of tuples into </a:t>
            </a:r>
            <a:r>
              <a:rPr lang="en-AU" baseline="0" dirty="0" err="1" smtClean="0"/>
              <a:t>Map.ofSeq</a:t>
            </a:r>
            <a:r>
              <a:rPr lang="en-AU" baseline="0" dirty="0" smtClean="0"/>
              <a:t>, which creates an F# map (a dictionary).</a:t>
            </a:r>
          </a:p>
          <a:p>
            <a:r>
              <a:rPr lang="en-AU" baseline="0" dirty="0" smtClean="0"/>
              <a:t>Nice and clean.</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20</a:t>
            </a:fld>
            <a:endParaRPr lang="en-AU"/>
          </a:p>
        </p:txBody>
      </p:sp>
    </p:spTree>
    <p:extLst>
      <p:ext uri="{BB962C8B-B14F-4D97-AF65-F5344CB8AC3E}">
        <p14:creationId xmlns:p14="http://schemas.microsoft.com/office/powerpoint/2010/main" val="252304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0:30</a:t>
            </a:r>
            <a:r>
              <a:rPr lang="en-AU" baseline="0" dirty="0" smtClean="0"/>
              <a:t> - </a:t>
            </a:r>
            <a:r>
              <a:rPr lang="en-AU" dirty="0" smtClean="0"/>
              <a:t>Before we dive</a:t>
            </a:r>
            <a:r>
              <a:rPr lang="en-AU" baseline="0" dirty="0" smtClean="0"/>
              <a:t> into why F# is so awesome, we should first take a high level look at what are the sort of problems we have writing code as developers.</a:t>
            </a:r>
          </a:p>
          <a:p>
            <a:r>
              <a:rPr lang="en-AU" baseline="0" dirty="0" smtClean="0"/>
              <a:t>Firstly, we find it difficult to write code that’s </a:t>
            </a:r>
            <a:r>
              <a:rPr lang="en-AU" baseline="0" dirty="0" err="1" smtClean="0"/>
              <a:t>composable</a:t>
            </a:r>
            <a:r>
              <a:rPr lang="en-AU" baseline="0" dirty="0" smtClean="0"/>
              <a:t>. I’ve seen a lot of code in my time which is highly coupled and very difficult to change.</a:t>
            </a:r>
          </a:p>
          <a:p>
            <a:r>
              <a:rPr lang="en-AU" baseline="0" dirty="0" smtClean="0"/>
              <a:t>We find it difficult to write code that’s generic and reusable. I’m sure everyone in this room, including myself, has been guilty at some point of copy and paste coding, and then paying for it later when you have to change the same thing all over the place.</a:t>
            </a:r>
          </a:p>
          <a:p>
            <a:r>
              <a:rPr lang="en-AU" baseline="0" dirty="0" smtClean="0"/>
              <a:t>It’s really hard to write code that’s maintainable and readable. Sure, we understand it perfectly while we’re writing it, but the next guy reads it and his head explodes.</a:t>
            </a:r>
          </a:p>
          <a:p>
            <a:r>
              <a:rPr lang="en-AU" baseline="0" dirty="0" smtClean="0"/>
              <a:t>As developers, we want to deliver quality software; but sometimes it can be difficult to write code that’s reliable, and through continuous testing, stays reliable.</a:t>
            </a:r>
          </a:p>
          <a:p>
            <a:r>
              <a:rPr lang="en-AU" baseline="0" dirty="0" smtClean="0"/>
              <a:t>And of course, concurrency: with the rise of multiple cores in machines, performance can often only be gained by doing things in parallel. But it’s not just data processing that benefits from a better approach to concurrent programming. UIs fundamentally have to deal with concurrency, because we want UIs that don’t freeze while we process work in the background.</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3</a:t>
            </a:fld>
            <a:endParaRPr lang="en-AU"/>
          </a:p>
        </p:txBody>
      </p:sp>
    </p:spTree>
    <p:extLst>
      <p:ext uri="{BB962C8B-B14F-4D97-AF65-F5344CB8AC3E}">
        <p14:creationId xmlns:p14="http://schemas.microsoft.com/office/powerpoint/2010/main" val="237084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Discriminated unions are another F#</a:t>
            </a:r>
            <a:r>
              <a:rPr lang="en-AU" baseline="0" dirty="0" smtClean="0"/>
              <a:t> type of type. </a:t>
            </a:r>
            <a:r>
              <a:rPr lang="en-AU" dirty="0" smtClean="0"/>
              <a:t>They </a:t>
            </a:r>
            <a:r>
              <a:rPr lang="en-AU" baseline="0" dirty="0" smtClean="0"/>
              <a:t>are great when you need to represent a choice between multiple things. In C# we might create an class hierarchy, but in F# it is often better to use discriminated unions instead, especially for smaller hierarchies.</a:t>
            </a:r>
          </a:p>
          <a:p>
            <a:r>
              <a:rPr lang="en-AU" baseline="0" dirty="0" smtClean="0"/>
              <a:t>For example, we could model a choice of different contact details. A Phone Number, which is made up of an area code and a number, both strings, an Email address and a Twitter handle.</a:t>
            </a:r>
          </a:p>
          <a:p>
            <a:r>
              <a:rPr lang="en-AU" baseline="0" dirty="0" smtClean="0"/>
              <a:t>To creates instances of this discriminated union, we use the case names. On the slide we’ve got a list of </a:t>
            </a:r>
            <a:r>
              <a:rPr lang="en-AU" baseline="0" dirty="0" err="1" smtClean="0"/>
              <a:t>ContactDetails</a:t>
            </a:r>
            <a:r>
              <a:rPr lang="en-AU" baseline="0" dirty="0" smtClean="0"/>
              <a:t>.</a:t>
            </a:r>
          </a:p>
          <a:p>
            <a:r>
              <a:rPr lang="en-AU" baseline="0" dirty="0" smtClean="0"/>
              <a:t>To match against which case an instance is, we use match expressions. This is where we make F#’s static typing work for us: the above example hasn’t matched against the Twitter case, and the compiler will warn us that we’ve probably made a mistake. This helps us keep bugs out of our programs and can make it easier to refactor or extend. Imagine if I needed to add a new case to </a:t>
            </a:r>
            <a:r>
              <a:rPr lang="en-AU" baseline="0" dirty="0" err="1" smtClean="0"/>
              <a:t>ContactDetail</a:t>
            </a:r>
            <a:r>
              <a:rPr lang="en-AU" baseline="0" dirty="0" smtClean="0"/>
              <a:t>, say Address; the compiler would emit warnings everywhere where I’d need to handle that new type.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21</a:t>
            </a:fld>
            <a:endParaRPr lang="en-AU"/>
          </a:p>
        </p:txBody>
      </p:sp>
    </p:spTree>
    <p:extLst>
      <p:ext uri="{BB962C8B-B14F-4D97-AF65-F5344CB8AC3E}">
        <p14:creationId xmlns:p14="http://schemas.microsoft.com/office/powerpoint/2010/main" val="200595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30:10</a:t>
            </a:r>
            <a:r>
              <a:rPr lang="en-AU" baseline="0" dirty="0" smtClean="0"/>
              <a:t> - </a:t>
            </a:r>
            <a:r>
              <a:rPr lang="en-AU" dirty="0" smtClean="0"/>
              <a:t>Null references are a PITA.</a:t>
            </a:r>
            <a:r>
              <a:rPr lang="en-AU" baseline="0" dirty="0" smtClean="0"/>
              <a:t> Tony Hoare, the guy who invented them, calls them his billion dollar mistake. Nulls suck because they are forced upon you; every reference can be null at any time and you need to guard against it constantly. You’ve experienced </a:t>
            </a:r>
            <a:r>
              <a:rPr lang="en-AU" baseline="0" dirty="0" err="1" smtClean="0"/>
              <a:t>NullReferenceExceptions</a:t>
            </a:r>
            <a:r>
              <a:rPr lang="en-AU" baseline="0" dirty="0" smtClean="0"/>
              <a:t>, and know how annoying they are.</a:t>
            </a:r>
          </a:p>
          <a:p>
            <a:r>
              <a:rPr lang="en-AU" baseline="0" dirty="0" smtClean="0"/>
              <a:t>In F#, types cannot be null by default. For example, if we try to bind null as a the value for the game binding, the compiler will reject us. The colon Game notation is us forcing the type, since the compiler isn’t going to infer the Game for us if we try and use null.</a:t>
            </a:r>
          </a:p>
          <a:p>
            <a:r>
              <a:rPr lang="en-AU" baseline="0" dirty="0" smtClean="0"/>
              <a:t>If you want the concept of </a:t>
            </a:r>
            <a:r>
              <a:rPr lang="en-AU" baseline="0" dirty="0" err="1" smtClean="0"/>
              <a:t>nullability</a:t>
            </a:r>
            <a:r>
              <a:rPr lang="en-AU" baseline="0" dirty="0" smtClean="0"/>
              <a:t>, the presence of a value, or its absence, you need to explicitly state it. How you do this is through the Option type, which is a discriminated union.</a:t>
            </a:r>
          </a:p>
          <a:p>
            <a:r>
              <a:rPr lang="en-AU" baseline="0" dirty="0" smtClean="0"/>
              <a:t>The option type describes a choice: you either have Some value of T, or you have None.</a:t>
            </a:r>
          </a:p>
          <a:p>
            <a:r>
              <a:rPr lang="en-AU" baseline="0" dirty="0" smtClean="0"/>
              <a:t>Here’s an example function that uses the option type. It takes the Game record type we created earlier and if it is present prints out its name, and if its not present, prints out No game. Because we’ve matched against the option type by matching against Some and None, and used the Name property (</a:t>
            </a:r>
            <a:r>
              <a:rPr lang="en-AU" baseline="0" dirty="0" err="1" smtClean="0"/>
              <a:t>g.Name</a:t>
            </a:r>
            <a:r>
              <a:rPr lang="en-AU" baseline="0" dirty="0" smtClean="0"/>
              <a:t>), the compiler has inferred that </a:t>
            </a:r>
            <a:r>
              <a:rPr lang="en-AU" baseline="0" dirty="0" err="1" smtClean="0"/>
              <a:t>myGame</a:t>
            </a:r>
            <a:r>
              <a:rPr lang="en-AU" baseline="0" dirty="0" smtClean="0"/>
              <a:t> is of type Option of Game. And because we’re using match expressions, if we omit Some or None, the compiler will warn us, again strengthening program correctness.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22</a:t>
            </a:fld>
            <a:endParaRPr lang="en-AU"/>
          </a:p>
        </p:txBody>
      </p:sp>
    </p:spTree>
    <p:extLst>
      <p:ext uri="{BB962C8B-B14F-4D97-AF65-F5344CB8AC3E}">
        <p14:creationId xmlns:p14="http://schemas.microsoft.com/office/powerpoint/2010/main" val="1550127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32:44 - We all probably have places where we’ve copied and pasted the same conditional structure around in our code. In F#, a</a:t>
            </a:r>
            <a:r>
              <a:rPr lang="en-AU" dirty="0" smtClean="0"/>
              <a:t>ctive patterns let you isolate</a:t>
            </a:r>
            <a:r>
              <a:rPr lang="en-AU" baseline="0" dirty="0" smtClean="0"/>
              <a:t> and reuse conditional logic. This makes your code more readable, reusable and </a:t>
            </a:r>
            <a:r>
              <a:rPr lang="en-AU" baseline="0" dirty="0" err="1" smtClean="0"/>
              <a:t>composable</a:t>
            </a:r>
            <a:r>
              <a:rPr lang="en-AU" baseline="0" dirty="0" smtClean="0"/>
              <a:t>. It’s also more testable because you can test that conditional logic separately.</a:t>
            </a:r>
          </a:p>
          <a:p>
            <a:endParaRPr lang="en-AU" baseline="0" dirty="0" smtClean="0"/>
          </a:p>
          <a:p>
            <a:r>
              <a:rPr lang="en-AU" baseline="0" dirty="0" smtClean="0"/>
              <a:t>In the example on the slide, we’re defining an active pattern that takes a phone number and crudely figures out what type of number it is, Victorian, New South Wales, or Mobile. You can see the different cases are defined in between the pipe characters next to the let keyword. We then test the first two characters of the string and return which case it is.</a:t>
            </a:r>
          </a:p>
          <a:p>
            <a:endParaRPr lang="en-AU" baseline="0" dirty="0" smtClean="0"/>
          </a:p>
          <a:p>
            <a:r>
              <a:rPr lang="en-AU" baseline="0" dirty="0" smtClean="0"/>
              <a:t>To use this active pattern, we use match expressions against the different cases. So here we match against </a:t>
            </a:r>
            <a:r>
              <a:rPr lang="en-AU" baseline="0" dirty="0" err="1" smtClean="0"/>
              <a:t>MobileNo</a:t>
            </a:r>
            <a:r>
              <a:rPr lang="en-AU" baseline="0" dirty="0" smtClean="0"/>
              <a:t>, </a:t>
            </a:r>
            <a:r>
              <a:rPr lang="en-AU" baseline="0" dirty="0" err="1" smtClean="0"/>
              <a:t>VictorianNo</a:t>
            </a:r>
            <a:r>
              <a:rPr lang="en-AU" baseline="0" dirty="0" smtClean="0"/>
              <a:t> and </a:t>
            </a:r>
            <a:r>
              <a:rPr lang="en-AU" baseline="0" dirty="0" err="1" smtClean="0"/>
              <a:t>NewSouthWalesNo</a:t>
            </a:r>
            <a:r>
              <a:rPr lang="en-AU" baseline="0" dirty="0" smtClean="0"/>
              <a:t>. Like discriminated unions, the compiler will warn us if we miss one.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23</a:t>
            </a:fld>
            <a:endParaRPr lang="en-AU"/>
          </a:p>
        </p:txBody>
      </p:sp>
    </p:spTree>
    <p:extLst>
      <p:ext uri="{BB962C8B-B14F-4D97-AF65-F5344CB8AC3E}">
        <p14:creationId xmlns:p14="http://schemas.microsoft.com/office/powerpoint/2010/main" val="1039273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we’ve seen a few</a:t>
            </a:r>
            <a:r>
              <a:rPr lang="en-AU" baseline="0" dirty="0" smtClean="0"/>
              <a:t> uses of match expressions now, but we’ve been missing the bigger picture. In F#, match expressions are more than simple switch statements, because they can be combined with pattern matching to express powerful conditional constructs. Let’s start with some simple examples.</a:t>
            </a:r>
          </a:p>
          <a:p>
            <a:r>
              <a:rPr lang="en-AU" baseline="0" dirty="0" smtClean="0"/>
              <a:t>We can use pattern matching to match against literals, like strings, integers, </a:t>
            </a:r>
            <a:r>
              <a:rPr lang="en-AU" baseline="0" dirty="0" err="1" smtClean="0"/>
              <a:t>enums</a:t>
            </a:r>
            <a:r>
              <a:rPr lang="en-AU" baseline="0" dirty="0" smtClean="0"/>
              <a:t>. The underscore in the example will match anything, hence is placed last.</a:t>
            </a:r>
          </a:p>
          <a:p>
            <a:r>
              <a:rPr lang="en-AU" baseline="0" dirty="0" smtClean="0"/>
              <a:t>We can use pattern matching to decompose F# lists. Here we’ve matched against a list and bound the first element to the name “first” and the rest of the list to the name “rest”. This match will only be fulfilled if there are one or more items in the list. The second case of the match expression covers the other case: if the list is empty.</a:t>
            </a:r>
          </a:p>
          <a:p>
            <a:r>
              <a:rPr lang="en-AU" baseline="0" dirty="0" smtClean="0"/>
              <a:t>We’ve seen tuple decomposition before, but what I didn’t tell you at the time is that tuple decomposition is actually F# pattern matching.</a:t>
            </a:r>
          </a:p>
          <a:p>
            <a:r>
              <a:rPr lang="en-AU" baseline="0" dirty="0" smtClean="0"/>
              <a:t>The same applies for matching against discriminated unions and active patterns.</a:t>
            </a:r>
          </a:p>
          <a:p>
            <a:r>
              <a:rPr lang="en-AU" baseline="0" dirty="0" smtClean="0"/>
              <a:t>Because F# is statically typed, the compiler will warn us if we’ve written pattern matches that do not cover all the possible cases.</a:t>
            </a:r>
          </a:p>
        </p:txBody>
      </p:sp>
      <p:sp>
        <p:nvSpPr>
          <p:cNvPr id="4" name="Slide Number Placeholder 3"/>
          <p:cNvSpPr>
            <a:spLocks noGrp="1"/>
          </p:cNvSpPr>
          <p:nvPr>
            <p:ph type="sldNum" sz="quarter" idx="10"/>
          </p:nvPr>
        </p:nvSpPr>
        <p:spPr/>
        <p:txBody>
          <a:bodyPr/>
          <a:lstStyle/>
          <a:p>
            <a:fld id="{E54B6884-6D7F-4589-8E13-33351700A2CD}" type="slidenum">
              <a:rPr lang="en-AU" smtClean="0"/>
              <a:t>24</a:t>
            </a:fld>
            <a:endParaRPr lang="en-AU"/>
          </a:p>
        </p:txBody>
      </p:sp>
    </p:spTree>
    <p:extLst>
      <p:ext uri="{BB962C8B-B14F-4D97-AF65-F5344CB8AC3E}">
        <p14:creationId xmlns:p14="http://schemas.microsoft.com/office/powerpoint/2010/main" val="191808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far that’s looked like fancy switch statements, but what is it really</a:t>
            </a:r>
            <a:r>
              <a:rPr lang="en-AU" baseline="0" dirty="0" smtClean="0"/>
              <a:t> </a:t>
            </a:r>
            <a:r>
              <a:rPr lang="en-AU" dirty="0" smtClean="0"/>
              <a:t>that makes</a:t>
            </a:r>
            <a:r>
              <a:rPr lang="en-AU" baseline="0" dirty="0" smtClean="0"/>
              <a:t> pattern matching so powerful? Well, all of the pattern matches we’ve seen before can be combined and matched deeply into a data structure.</a:t>
            </a:r>
          </a:p>
          <a:p>
            <a:r>
              <a:rPr lang="en-AU" baseline="0" dirty="0" smtClean="0"/>
              <a:t>Here’s an example of us decomposing a tuple, doing a literal match against the first item, matching first against true and then again against false. We bind the second element to the name “x” and print it out.</a:t>
            </a:r>
          </a:p>
          <a:p>
            <a:r>
              <a:rPr lang="en-AU" baseline="0" dirty="0" smtClean="0"/>
              <a:t>Now let’s go deeper.</a:t>
            </a:r>
          </a:p>
          <a:p>
            <a:r>
              <a:rPr lang="en-AU" dirty="0" smtClean="0"/>
              <a:t>Imagine we’ve got a function called </a:t>
            </a:r>
            <a:r>
              <a:rPr lang="en-AU" dirty="0" err="1" smtClean="0"/>
              <a:t>tryParseName</a:t>
            </a:r>
            <a:r>
              <a:rPr lang="en-AU" dirty="0" smtClean="0"/>
              <a:t> that takes a string and identifies whether or not it contains a name.</a:t>
            </a:r>
            <a:r>
              <a:rPr lang="en-AU" baseline="0" dirty="0" smtClean="0"/>
              <a:t> If it does, it will return Some list of names, if it doesn’t it will return None.</a:t>
            </a:r>
          </a:p>
          <a:p>
            <a:r>
              <a:rPr lang="en-AU" baseline="0" dirty="0" smtClean="0"/>
              <a:t>In the first match case, we match for Some and then match against a list with two elements, the first of which is “Daniel” and the last of which we bind to the name “last”.</a:t>
            </a:r>
          </a:p>
          <a:p>
            <a:r>
              <a:rPr lang="en-AU" baseline="0" dirty="0" smtClean="0"/>
              <a:t>In the second case, we’ll do a similar match but now we’ll match against a list with three elements, the first being “Daniel” and the second two being bound to the names “middle” and “last”.</a:t>
            </a:r>
          </a:p>
          <a:p>
            <a:r>
              <a:rPr lang="en-AU" baseline="0" dirty="0" smtClean="0"/>
              <a:t>In the third case, we’ll match against a list where the first element is “Daniel” and then we’ll bind the rest of the elements to “</a:t>
            </a:r>
            <a:r>
              <a:rPr lang="en-AU" baseline="0" dirty="0" err="1" smtClean="0"/>
              <a:t>otherNames</a:t>
            </a:r>
            <a:r>
              <a:rPr lang="en-AU" baseline="0" dirty="0" smtClean="0"/>
              <a:t>”. When we print out, we print out the number of those remaining names.</a:t>
            </a:r>
          </a:p>
          <a:p>
            <a:r>
              <a:rPr lang="en-AU" baseline="0" dirty="0" smtClean="0"/>
              <a:t>In the fourth case we’ll match against any other list of names.</a:t>
            </a:r>
          </a:p>
          <a:p>
            <a:r>
              <a:rPr lang="en-AU" baseline="0" dirty="0" smtClean="0"/>
              <a:t>In the final case, we’ll match against None, in case </a:t>
            </a:r>
            <a:r>
              <a:rPr lang="en-AU" baseline="0" dirty="0" err="1" smtClean="0"/>
              <a:t>tryParseName</a:t>
            </a:r>
            <a:r>
              <a:rPr lang="en-AU" baseline="0" dirty="0" smtClean="0"/>
              <a:t> didn’t find any names.</a:t>
            </a:r>
          </a:p>
          <a:p>
            <a:r>
              <a:rPr lang="en-AU" baseline="0" dirty="0" smtClean="0"/>
              <a:t>So you can see that pattern matching is an extremely powerful construct that allows you to very tersely express conditional matches against data structures. </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25</a:t>
            </a:fld>
            <a:endParaRPr lang="en-AU"/>
          </a:p>
        </p:txBody>
      </p:sp>
    </p:spTree>
    <p:extLst>
      <p:ext uri="{BB962C8B-B14F-4D97-AF65-F5344CB8AC3E}">
        <p14:creationId xmlns:p14="http://schemas.microsoft.com/office/powerpoint/2010/main" val="753722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let’s look at a real world example.</a:t>
            </a:r>
            <a:r>
              <a:rPr lang="en-AU" baseline="0" dirty="0" smtClean="0"/>
              <a:t> This example is taken from the </a:t>
            </a:r>
            <a:r>
              <a:rPr lang="en-AU" baseline="0" dirty="0" err="1" smtClean="0"/>
              <a:t>FSharp.Azure</a:t>
            </a:r>
            <a:r>
              <a:rPr lang="en-AU" baseline="0" dirty="0" smtClean="0"/>
              <a:t> library and is from the part of the code that implements a simple LINQ-style expression tree parser that lets you write statically typed where queries against Azure table storage.</a:t>
            </a:r>
          </a:p>
          <a:p>
            <a:r>
              <a:rPr lang="en-AU" baseline="0" dirty="0" smtClean="0"/>
              <a:t>The code is an Active Pattern that takes an Expression and identifies whether it is a comparison operation. That means we’re looking for an expression that compares two things with a comparison binary operator. </a:t>
            </a:r>
          </a:p>
          <a:p>
            <a:r>
              <a:rPr lang="en-AU" baseline="0" dirty="0" smtClean="0"/>
              <a:t>The input parameter is an Expr. Expr is the F# version of the normal .NET Expression class that is used to model Expression Trees.</a:t>
            </a:r>
          </a:p>
          <a:p>
            <a:r>
              <a:rPr lang="en-AU" baseline="0" dirty="0" smtClean="0"/>
              <a:t>The code is a little overwhelming at first glance, so let’s hone in on the first match. We’re matching against a function call, where the function is the “equals” operator. The </a:t>
            </a:r>
            <a:r>
              <a:rPr lang="en-AU" baseline="0" dirty="0" err="1" smtClean="0"/>
              <a:t>SpecificCall</a:t>
            </a:r>
            <a:r>
              <a:rPr lang="en-AU" baseline="0" dirty="0" smtClean="0"/>
              <a:t> active pattern is a part of the F# libraries and will extract some data about that function call. The first two pieces of information we don’t care about, so we use the underscore to ignore them. The third piece of information is the list of parameters passed to the function. Since equals is a binary operator, it takes two things: a left and a right expression, which we’ve bound to the names left and right. We then return what we’ve found: </a:t>
            </a:r>
            <a:r>
              <a:rPr lang="en-AU" baseline="0" dirty="0" err="1" smtClean="0"/>
              <a:t>ie</a:t>
            </a:r>
            <a:r>
              <a:rPr lang="en-AU" baseline="0" dirty="0" smtClean="0"/>
              <a:t> that this an Equals comparison with a left and right expression.</a:t>
            </a:r>
          </a:p>
          <a:p>
            <a:r>
              <a:rPr lang="en-AU" baseline="0" dirty="0" smtClean="0"/>
              <a:t>You can see the other match cases cover the greater than, greater than or equals, less than, less than or equals and not equals operators. If the expression matches none of these, then we return None.</a:t>
            </a:r>
          </a:p>
          <a:p>
            <a:r>
              <a:rPr lang="en-AU" baseline="0" dirty="0" smtClean="0"/>
              <a:t>This sort of powerful pattern matching means that in just 100 lines of code, </a:t>
            </a:r>
            <a:r>
              <a:rPr lang="en-AU" baseline="0" dirty="0" err="1" smtClean="0"/>
              <a:t>FSharp.Azure</a:t>
            </a:r>
            <a:r>
              <a:rPr lang="en-AU" baseline="0" dirty="0" smtClean="0"/>
              <a:t> is able to implement a full LINQ-style expression tree parser for Azure table storage.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26</a:t>
            </a:fld>
            <a:endParaRPr lang="en-AU"/>
          </a:p>
        </p:txBody>
      </p:sp>
    </p:spTree>
    <p:extLst>
      <p:ext uri="{BB962C8B-B14F-4D97-AF65-F5344CB8AC3E}">
        <p14:creationId xmlns:p14="http://schemas.microsoft.com/office/powerpoint/2010/main" val="1163343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t>
            </a:r>
            <a:r>
              <a:rPr lang="en-AU" baseline="0" dirty="0" smtClean="0"/>
              <a:t> relatively recently gained the ability to write </a:t>
            </a:r>
            <a:r>
              <a:rPr lang="en-AU" baseline="0" dirty="0" err="1" smtClean="0"/>
              <a:t>async</a:t>
            </a:r>
            <a:r>
              <a:rPr lang="en-AU" baseline="0" dirty="0" smtClean="0"/>
              <a:t>/await-style code, and those of you who have used it would understand it makes your code much cleaner and easier to read. What most people don’t know is that F# actually did it first, way back in 2007.</a:t>
            </a:r>
          </a:p>
          <a:p>
            <a:r>
              <a:rPr lang="en-AU" baseline="0" dirty="0" smtClean="0"/>
              <a:t>The example up on the slide uses an </a:t>
            </a:r>
            <a:r>
              <a:rPr lang="en-AU" baseline="0" dirty="0" err="1" smtClean="0"/>
              <a:t>async</a:t>
            </a:r>
            <a:r>
              <a:rPr lang="en-AU" baseline="0" dirty="0" smtClean="0"/>
              <a:t> computation expression to asynchronously query Azure table storage using </a:t>
            </a:r>
            <a:r>
              <a:rPr lang="en-AU" baseline="0" dirty="0" err="1" smtClean="0"/>
              <a:t>FSharp.Azure</a:t>
            </a:r>
            <a:r>
              <a:rPr lang="en-AU" baseline="0" dirty="0" smtClean="0"/>
              <a:t> and print out all the names of games developed by 343 Industries.</a:t>
            </a:r>
          </a:p>
          <a:p>
            <a:r>
              <a:rPr lang="en-AU" baseline="0" dirty="0" smtClean="0"/>
              <a:t>The </a:t>
            </a:r>
            <a:r>
              <a:rPr lang="en-AU" baseline="0" dirty="0" err="1" smtClean="0"/>
              <a:t>async</a:t>
            </a:r>
            <a:r>
              <a:rPr lang="en-AU" baseline="0" dirty="0" smtClean="0"/>
              <a:t> curly braces denote the </a:t>
            </a:r>
            <a:r>
              <a:rPr lang="en-AU" baseline="0" dirty="0" err="1" smtClean="0"/>
              <a:t>async</a:t>
            </a:r>
            <a:r>
              <a:rPr lang="en-AU" baseline="0" dirty="0" smtClean="0"/>
              <a:t> computation expression. The first statement queries the “Game” table and finds all Games where the developer is set to “343 Industries”. The “less than at” symbol denotes an F# quotation, which are like C# expressions in that they generate an expression tree of the code written inside them. Of course, being F#, they’re much more powerful than C# expressions.</a:t>
            </a:r>
          </a:p>
          <a:p>
            <a:r>
              <a:rPr lang="en-AU" baseline="0" dirty="0" err="1" smtClean="0"/>
              <a:t>Query.where</a:t>
            </a:r>
            <a:r>
              <a:rPr lang="en-AU" baseline="0" dirty="0" smtClean="0"/>
              <a:t> is powered by that expression tree reading code we saw on the previous slide and will generate the appropriate filter query for table storage.</a:t>
            </a:r>
          </a:p>
          <a:p>
            <a:r>
              <a:rPr lang="en-AU" baseline="0" dirty="0" smtClean="0"/>
              <a:t>The let bang is like await in C# and will bind the results of the </a:t>
            </a:r>
            <a:r>
              <a:rPr lang="en-AU" baseline="0" dirty="0" err="1" smtClean="0"/>
              <a:t>async</a:t>
            </a:r>
            <a:r>
              <a:rPr lang="en-AU" baseline="0" dirty="0" smtClean="0"/>
              <a:t> query to the name “games” when they arrive. Once they’ve arrived, we will loop and print out the names of the games.</a:t>
            </a:r>
          </a:p>
          <a:p>
            <a:r>
              <a:rPr lang="en-AU" baseline="0" dirty="0" smtClean="0"/>
              <a:t>Unlike in C#, just evaluating an </a:t>
            </a:r>
            <a:r>
              <a:rPr lang="en-AU" baseline="0" dirty="0" err="1" smtClean="0"/>
              <a:t>async</a:t>
            </a:r>
            <a:r>
              <a:rPr lang="en-AU" baseline="0" dirty="0" smtClean="0"/>
              <a:t> expression doesn’t cause it to execute immediately. We need to kick it off, and we do this by piping it into </a:t>
            </a:r>
            <a:r>
              <a:rPr lang="en-AU" baseline="0" dirty="0" err="1" smtClean="0"/>
              <a:t>Async.RunSynchronously</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27</a:t>
            </a:fld>
            <a:endParaRPr lang="en-AU"/>
          </a:p>
        </p:txBody>
      </p:sp>
    </p:spTree>
    <p:extLst>
      <p:ext uri="{BB962C8B-B14F-4D97-AF65-F5344CB8AC3E}">
        <p14:creationId xmlns:p14="http://schemas.microsoft.com/office/powerpoint/2010/main" val="3490313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a:t>
            </a:r>
            <a:r>
              <a:rPr lang="en-AU" dirty="0" err="1" smtClean="0"/>
              <a:t>async</a:t>
            </a:r>
            <a:r>
              <a:rPr lang="en-AU" dirty="0" smtClean="0"/>
              <a:t> computation</a:t>
            </a:r>
            <a:r>
              <a:rPr lang="en-AU" baseline="0" dirty="0" smtClean="0"/>
              <a:t> expression is just one type of computation expression in F#. </a:t>
            </a:r>
            <a:r>
              <a:rPr lang="en-AU" dirty="0" smtClean="0"/>
              <a:t>Another type is the </a:t>
            </a:r>
            <a:r>
              <a:rPr lang="en-AU" dirty="0" err="1" smtClean="0"/>
              <a:t>seq</a:t>
            </a:r>
            <a:r>
              <a:rPr lang="en-AU" dirty="0" smtClean="0"/>
              <a:t> (or sequence) computation expression. The </a:t>
            </a:r>
            <a:r>
              <a:rPr lang="en-AU" dirty="0" err="1" smtClean="0"/>
              <a:t>seq</a:t>
            </a:r>
            <a:r>
              <a:rPr lang="en-AU" dirty="0" smtClean="0"/>
              <a:t> computation expression</a:t>
            </a:r>
            <a:r>
              <a:rPr lang="en-AU" baseline="0" dirty="0" smtClean="0"/>
              <a:t> lets you generate sequences of items. You might recognise it as similar to yield return in C#. </a:t>
            </a:r>
          </a:p>
          <a:p>
            <a:r>
              <a:rPr lang="en-AU" baseline="0" dirty="0" smtClean="0"/>
              <a:t>The code up on the slide re-implements a LINQ-style where function. It takes some predicate function (</a:t>
            </a:r>
            <a:r>
              <a:rPr lang="en-AU" baseline="0" dirty="0" err="1" smtClean="0"/>
              <a:t>ie</a:t>
            </a:r>
            <a:r>
              <a:rPr lang="en-AU" baseline="0" dirty="0" smtClean="0"/>
              <a:t> a function that is used to test each element in the sequence), and the sequence to filter. Inside a sequence expression, it loops over the sequence, testing each element with the predicate. If it matches the predicate, it yields it from the sequence.</a:t>
            </a:r>
          </a:p>
          <a:p>
            <a:endParaRPr lang="en-AU" baseline="0" dirty="0" smtClean="0"/>
          </a:p>
          <a:p>
            <a:r>
              <a:rPr lang="en-AU" baseline="0" dirty="0" smtClean="0"/>
              <a:t>Computation expressions show the beauty and power of F#. Both </a:t>
            </a:r>
            <a:r>
              <a:rPr lang="en-AU" baseline="0" dirty="0" err="1" smtClean="0"/>
              <a:t>async</a:t>
            </a:r>
            <a:r>
              <a:rPr lang="en-AU" baseline="0" dirty="0" smtClean="0"/>
              <a:t> and </a:t>
            </a:r>
            <a:r>
              <a:rPr lang="en-AU" baseline="0" dirty="0" err="1" smtClean="0"/>
              <a:t>seq</a:t>
            </a:r>
            <a:r>
              <a:rPr lang="en-AU" baseline="0" dirty="0" smtClean="0"/>
              <a:t> are actually similar constructs under the covers, so F# implements a generic “computation expression” construct and then in its libraries has </a:t>
            </a:r>
            <a:r>
              <a:rPr lang="en-AU" baseline="0" dirty="0" err="1" smtClean="0"/>
              <a:t>async</a:t>
            </a:r>
            <a:r>
              <a:rPr lang="en-AU" baseline="0" dirty="0" smtClean="0"/>
              <a:t> and </a:t>
            </a:r>
            <a:r>
              <a:rPr lang="en-AU" baseline="0" dirty="0" err="1" smtClean="0"/>
              <a:t>seq</a:t>
            </a:r>
            <a:r>
              <a:rPr lang="en-AU" baseline="0" dirty="0" smtClean="0"/>
              <a:t> implementations of computation expressions. You can write your own computation expressions, but that’s a topic for at least a whole presentation. C# in comparison has hardcoded the implementation of yield return and </a:t>
            </a:r>
            <a:r>
              <a:rPr lang="en-AU" baseline="0" dirty="0" err="1" smtClean="0"/>
              <a:t>async</a:t>
            </a:r>
            <a:r>
              <a:rPr lang="en-AU" baseline="0" dirty="0" smtClean="0"/>
              <a:t> into the compiler. If you decompile what C# generates, you can see similarities between yield return and </a:t>
            </a:r>
            <a:r>
              <a:rPr lang="en-AU" baseline="0" dirty="0" err="1" smtClean="0"/>
              <a:t>async</a:t>
            </a:r>
            <a:r>
              <a:rPr lang="en-AU" baseline="0" dirty="0" smtClean="0"/>
              <a:t>, but they are both different and closed features of the compiler. In F#, computation expressions are generic and open for extension.</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28</a:t>
            </a:fld>
            <a:endParaRPr lang="en-AU"/>
          </a:p>
        </p:txBody>
      </p:sp>
    </p:spTree>
    <p:extLst>
      <p:ext uri="{BB962C8B-B14F-4D97-AF65-F5344CB8AC3E}">
        <p14:creationId xmlns:p14="http://schemas.microsoft.com/office/powerpoint/2010/main" val="113563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34:35 - Type providers are components</a:t>
            </a:r>
            <a:r>
              <a:rPr lang="en-AU" baseline="0" dirty="0" smtClean="0"/>
              <a:t> that extend the compiler and introduce static types to things outside F#. For example, you can get type providers for regular expressions, XML, JSON, and SQL. Type providers help eliminate magic strings in your code and ensure that for example, when your regular expression changes, the code that uses it still works.</a:t>
            </a:r>
          </a:p>
          <a:p>
            <a:endParaRPr lang="en-AU" baseline="0" dirty="0" smtClean="0"/>
          </a:p>
          <a:p>
            <a:r>
              <a:rPr lang="en-AU" baseline="0" dirty="0" smtClean="0"/>
              <a:t>The best way to demonstrate this is in Visual Studio.</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29</a:t>
            </a:fld>
            <a:endParaRPr lang="en-AU"/>
          </a:p>
        </p:txBody>
      </p:sp>
    </p:spTree>
    <p:extLst>
      <p:ext uri="{BB962C8B-B14F-4D97-AF65-F5344CB8AC3E}">
        <p14:creationId xmlns:p14="http://schemas.microsoft.com/office/powerpoint/2010/main" val="51772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we just saw a small example of an F# Web Project. It’s very similar to C#; after all F# is still a .NET language. However, the out of the box tooling for doing ASP.NET</a:t>
            </a:r>
            <a:r>
              <a:rPr lang="en-AU" baseline="0" dirty="0" smtClean="0"/>
              <a:t> with F# is non-existent, so make sure you get the F# MVC 5, F# Web Item Templates and Visual F# Power Tools extensions for Visual Studio. They will add ASP.NET F# project templates and the ability to create and move folders in your F# projects. Hopefully now that Visual F# is open source, this stuff will start coming out of the box in the future.</a:t>
            </a:r>
          </a:p>
          <a:p>
            <a:endParaRPr lang="en-AU" baseline="0" dirty="0" smtClean="0"/>
          </a:p>
          <a:p>
            <a:r>
              <a:rPr lang="en-AU" baseline="0" dirty="0" smtClean="0"/>
              <a:t>Some people choose to take another route. They use a C# project to host the Web stuff and then call F# code from C#. This way you can avoid the tooling problems and still use F# for most things. You can decide where you want to draw the </a:t>
            </a:r>
            <a:r>
              <a:rPr lang="en-AU" baseline="0" smtClean="0"/>
              <a:t>line between </a:t>
            </a:r>
            <a:r>
              <a:rPr lang="en-AU" baseline="0" dirty="0" smtClean="0"/>
              <a:t>F# and C#. You might decide to do your controllers in C# and then call into F# code, or you might decide to do the controllers in F# and just use the C# project as a hosting project. Up to you.</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30</a:t>
            </a:fld>
            <a:endParaRPr lang="en-AU"/>
          </a:p>
        </p:txBody>
      </p:sp>
    </p:spTree>
    <p:extLst>
      <p:ext uri="{BB962C8B-B14F-4D97-AF65-F5344CB8AC3E}">
        <p14:creationId xmlns:p14="http://schemas.microsoft.com/office/powerpoint/2010/main" val="398123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2:20</a:t>
            </a:r>
            <a:r>
              <a:rPr lang="en-AU" baseline="0" dirty="0" smtClean="0"/>
              <a:t> - </a:t>
            </a:r>
            <a:r>
              <a:rPr lang="en-AU" dirty="0" smtClean="0"/>
              <a:t>Functional programming and</a:t>
            </a:r>
            <a:r>
              <a:rPr lang="en-AU" baseline="0" dirty="0" smtClean="0"/>
              <a:t> its techniques can offer us ways to help us solve these problems.</a:t>
            </a:r>
          </a:p>
          <a:p>
            <a:r>
              <a:rPr lang="en-AU" baseline="0" dirty="0" smtClean="0"/>
              <a:t>One of the fundamental pieces of functional programming is the ability to treat functions as first class objects. This means we can pass functions around like we pass data around. This allows us to more easily compose together reusable pieces of a program. </a:t>
            </a:r>
          </a:p>
          <a:p>
            <a:r>
              <a:rPr lang="en-AU" baseline="0" dirty="0" smtClean="0"/>
              <a:t>Partial application of functions, a technique we’ll get into a bit later, helps us write </a:t>
            </a:r>
            <a:r>
              <a:rPr lang="en-AU" baseline="0" dirty="0" err="1" smtClean="0"/>
              <a:t>composable</a:t>
            </a:r>
            <a:r>
              <a:rPr lang="en-AU" baseline="0" dirty="0" smtClean="0"/>
              <a:t>, reusable and readable code.</a:t>
            </a:r>
          </a:p>
          <a:p>
            <a:r>
              <a:rPr lang="en-AU" baseline="0" dirty="0" smtClean="0"/>
              <a:t>Another strong functional programming technique is the application of function determinism and purity. This basically means that a function should not have any side effects; if you call the function with some certain input, you always get the same output back again. Impure functions, which are what we </a:t>
            </a:r>
            <a:r>
              <a:rPr lang="en-AU" baseline="0" smtClean="0"/>
              <a:t>typically write, </a:t>
            </a:r>
            <a:r>
              <a:rPr lang="en-AU" baseline="0" dirty="0" smtClean="0"/>
              <a:t>depend on and modifies some global state and are therefore quite difficult to understand and maintain because it’s not instantly clear what the function will do unless you understand the complete state of everything that it touches and everything that shares that state.</a:t>
            </a:r>
          </a:p>
          <a:p>
            <a:r>
              <a:rPr lang="en-AU" baseline="0" dirty="0" smtClean="0"/>
              <a:t>When you write pure functions, you’ll find that you can make your data structures immutable, which can make your code more easily able to be concurrent.</a:t>
            </a:r>
          </a:p>
          <a:p>
            <a:r>
              <a:rPr lang="en-AU" baseline="0" dirty="0" smtClean="0"/>
              <a:t>When your functions are pure and your data structures are immutable, you’ll find your data can obey value semantics. This means the identity of an object is not the particular instance of the object, but is the value of the object itself. Just like two instances of the string “Hello” are the same, two objects with the same values set on their properties can be the same. This, coupled with immutability, makes comparing and caching objects trivial.</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4</a:t>
            </a:fld>
            <a:endParaRPr lang="en-AU"/>
          </a:p>
        </p:txBody>
      </p:sp>
    </p:spTree>
    <p:extLst>
      <p:ext uri="{BB962C8B-B14F-4D97-AF65-F5344CB8AC3E}">
        <p14:creationId xmlns:p14="http://schemas.microsoft.com/office/powerpoint/2010/main" val="81555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39:35 - So in conclusion,</a:t>
            </a:r>
            <a:r>
              <a:rPr lang="en-AU" baseline="0" dirty="0" smtClean="0"/>
              <a:t> I’ve shown off a lot of F# language features that help us with those programming problems I mentioned at the start. </a:t>
            </a:r>
            <a:r>
              <a:rPr lang="en-AU" baseline="0" dirty="0" err="1" smtClean="0"/>
              <a:t>Composability</a:t>
            </a:r>
            <a:r>
              <a:rPr lang="en-AU" baseline="0" dirty="0" smtClean="0"/>
              <a:t>, reusability, maintainability, readability, reliability, testability, concurrency.</a:t>
            </a:r>
          </a:p>
          <a:p>
            <a:r>
              <a:rPr lang="en-AU" baseline="0" dirty="0" smtClean="0"/>
              <a:t>What I like about F# is that the language is made up of these small building blocks that all together help you write programs that are more </a:t>
            </a:r>
            <a:r>
              <a:rPr lang="en-AU" baseline="0" dirty="0" err="1" smtClean="0"/>
              <a:t>composable</a:t>
            </a:r>
            <a:r>
              <a:rPr lang="en-AU" baseline="0" dirty="0" smtClean="0"/>
              <a:t>, readable, etc. I had trouble when making this slide to put the different features into the different boxes, because you really could make an argument that most of them belong in all the boxes!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31</a:t>
            </a:fld>
            <a:endParaRPr lang="en-AU"/>
          </a:p>
        </p:txBody>
      </p:sp>
    </p:spTree>
    <p:extLst>
      <p:ext uri="{BB962C8B-B14F-4D97-AF65-F5344CB8AC3E}">
        <p14:creationId xmlns:p14="http://schemas.microsoft.com/office/powerpoint/2010/main" val="3012038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Hopefully now that you’ve seen some F#, and seen how</a:t>
            </a:r>
            <a:r>
              <a:rPr lang="en-AU" baseline="0" dirty="0" smtClean="0"/>
              <a:t> clean and terse it is, and all the other cool features it has, you’ll want to go off and find out more about it.</a:t>
            </a:r>
            <a:endParaRPr lang="en-AU" dirty="0" smtClean="0"/>
          </a:p>
          <a:p>
            <a:r>
              <a:rPr lang="en-AU" dirty="0" smtClean="0"/>
              <a:t>So</a:t>
            </a:r>
            <a:r>
              <a:rPr lang="en-AU" baseline="0" dirty="0" smtClean="0"/>
              <a:t>, I highly recommend F# for Fun and Profit, which lays out F# and functional techniques in simple language. You can use an online F# compiler and tutorial system at tryfsharp.org, which lets you write, compile and run F# code in your browser. And fsharp.org has links to videos, guides and different libraries you can use.</a:t>
            </a:r>
          </a:p>
        </p:txBody>
      </p:sp>
      <p:sp>
        <p:nvSpPr>
          <p:cNvPr id="4" name="Slide Number Placeholder 3"/>
          <p:cNvSpPr>
            <a:spLocks noGrp="1"/>
          </p:cNvSpPr>
          <p:nvPr>
            <p:ph type="sldNum" sz="quarter" idx="10"/>
          </p:nvPr>
        </p:nvSpPr>
        <p:spPr/>
        <p:txBody>
          <a:bodyPr/>
          <a:lstStyle/>
          <a:p>
            <a:fld id="{E54B6884-6D7F-4589-8E13-33351700A2CD}" type="slidenum">
              <a:rPr lang="en-AU" smtClean="0"/>
              <a:t>32</a:t>
            </a:fld>
            <a:endParaRPr lang="en-AU"/>
          </a:p>
        </p:txBody>
      </p:sp>
    </p:spTree>
    <p:extLst>
      <p:ext uri="{BB962C8B-B14F-4D97-AF65-F5344CB8AC3E}">
        <p14:creationId xmlns:p14="http://schemas.microsoft.com/office/powerpoint/2010/main" val="2286470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33</a:t>
            </a:fld>
            <a:endParaRPr lang="en-AU"/>
          </a:p>
        </p:txBody>
      </p:sp>
    </p:spTree>
    <p:extLst>
      <p:ext uri="{BB962C8B-B14F-4D97-AF65-F5344CB8AC3E}">
        <p14:creationId xmlns:p14="http://schemas.microsoft.com/office/powerpoint/2010/main" val="425769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Functional programming sounds scary,</a:t>
            </a:r>
            <a:r>
              <a:rPr lang="en-AU" baseline="0" dirty="0" smtClean="0"/>
              <a:t> but the truth is we’ve been doing bits of it for a while now. Lambdas in C# as functions as first class objects. LINQ and RX are derived from functional techniques, as is </a:t>
            </a:r>
            <a:r>
              <a:rPr lang="en-AU" baseline="0" dirty="0" err="1" smtClean="0"/>
              <a:t>async</a:t>
            </a:r>
            <a:r>
              <a:rPr lang="en-AU" baseline="0" dirty="0" smtClean="0"/>
              <a:t>. In </a:t>
            </a:r>
            <a:r>
              <a:rPr lang="en-AU" baseline="0" dirty="0" err="1" smtClean="0"/>
              <a:t>Javascript</a:t>
            </a:r>
            <a:r>
              <a:rPr lang="en-AU" baseline="0" dirty="0" smtClean="0"/>
              <a:t>-land, functions are passed around all the time, and in Java-land Scala and </a:t>
            </a:r>
            <a:r>
              <a:rPr lang="en-AU" baseline="0" dirty="0" err="1" smtClean="0"/>
              <a:t>Clojure</a:t>
            </a:r>
            <a:r>
              <a:rPr lang="en-AU" baseline="0" dirty="0" smtClean="0"/>
              <a:t>, functional programming languages, are enjoying increased popularity and Java itself recently gained lambdas.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5</a:t>
            </a:fld>
            <a:endParaRPr lang="en-AU"/>
          </a:p>
        </p:txBody>
      </p:sp>
    </p:spTree>
    <p:extLst>
      <p:ext uri="{BB962C8B-B14F-4D97-AF65-F5344CB8AC3E}">
        <p14:creationId xmlns:p14="http://schemas.microsoft.com/office/powerpoint/2010/main" val="109219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5:50</a:t>
            </a:r>
            <a:r>
              <a:rPr lang="en-AU" baseline="0" dirty="0" smtClean="0"/>
              <a:t> - </a:t>
            </a:r>
            <a:r>
              <a:rPr lang="en-AU" dirty="0" smtClean="0"/>
              <a:t>So, now we get to F#. F#</a:t>
            </a:r>
            <a:r>
              <a:rPr lang="en-AU" baseline="0" dirty="0" smtClean="0"/>
              <a:t> is a general purpose functional language for .NET. This means it works with all the .NET libraries you’re used to, as well libraries that have been written specifically for F#.</a:t>
            </a:r>
          </a:p>
          <a:p>
            <a:r>
              <a:rPr lang="en-AU" baseline="0" dirty="0" smtClean="0"/>
              <a:t>F# is a statically typed language. The current hipster trend is to hate on static typing because it is “too hard” and “has too much plumbing and ceremony”. But the fact of the matter is, static typing instantly prevents an entire class of bugs from being in your code at a press of a button. It allows for easier refactoring and tooling support. You look at big companies developing complex and large code-bases and they choose statically typed languages. Microsoft invented </a:t>
            </a:r>
            <a:r>
              <a:rPr lang="en-AU" baseline="0" dirty="0" err="1" smtClean="0"/>
              <a:t>TypeScript</a:t>
            </a:r>
            <a:r>
              <a:rPr lang="en-AU" baseline="0" dirty="0" smtClean="0"/>
              <a:t> so their developers could work more easily and reliably in large </a:t>
            </a:r>
            <a:r>
              <a:rPr lang="en-AU" baseline="0" dirty="0" err="1" smtClean="0"/>
              <a:t>Javascript</a:t>
            </a:r>
            <a:r>
              <a:rPr lang="en-AU" baseline="0" dirty="0" smtClean="0"/>
              <a:t> codebases. Facebook invented the language “Hack” which adds static typing to PHP because they’re finding it too hard to maintain a dynamically typed code base.</a:t>
            </a:r>
          </a:p>
          <a:p>
            <a:r>
              <a:rPr lang="en-AU" baseline="0" dirty="0" smtClean="0"/>
              <a:t>Regardless, the criticisms of static typing are worth something. So F# supports type inference, which means most of the time you don’t need to specify types at all and the compiler just infers which types you mean from the context of what you’re writing. This removes the ceremony of static typing.</a:t>
            </a:r>
          </a:p>
          <a:p>
            <a:r>
              <a:rPr lang="en-AU" baseline="0" dirty="0" smtClean="0"/>
              <a:t>In addition to this, F# is auto-generalising. The simplest way to explain this is that it when it infers types, when it sees an opportunity to introduce .NET generics, it does. This means your code is more easily reusable across types.</a:t>
            </a:r>
          </a:p>
          <a:p>
            <a:r>
              <a:rPr lang="en-AU" baseline="0" dirty="0" smtClean="0"/>
              <a:t>F# is also immutable by default, which encourages you to program using the functional techniques we touched on before. Because immutability is a feature of the language, F# makes it easy to do.</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6</a:t>
            </a:fld>
            <a:endParaRPr lang="en-AU"/>
          </a:p>
        </p:txBody>
      </p:sp>
    </p:spTree>
    <p:extLst>
      <p:ext uri="{BB962C8B-B14F-4D97-AF65-F5344CB8AC3E}">
        <p14:creationId xmlns:p14="http://schemas.microsoft.com/office/powerpoint/2010/main" val="32114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7:10 - Unlike</a:t>
            </a:r>
            <a:r>
              <a:rPr lang="en-AU" baseline="0" dirty="0" smtClean="0"/>
              <a:t> in C#, where you’ve basically got classes, </a:t>
            </a:r>
            <a:r>
              <a:rPr lang="en-AU" baseline="0" dirty="0" err="1" smtClean="0"/>
              <a:t>structs</a:t>
            </a:r>
            <a:r>
              <a:rPr lang="en-AU" baseline="0" dirty="0" smtClean="0"/>
              <a:t> and delegates, in F# you’ve got a much richer set of types with which to describe your data and logic. These different types of types allow you to write cleaner code because the compiler can take care of the plumbing details around them for you.</a:t>
            </a:r>
          </a:p>
          <a:p>
            <a:r>
              <a:rPr lang="en-AU" baseline="0" dirty="0" smtClean="0"/>
              <a:t>So obviously, F# has functions. </a:t>
            </a:r>
          </a:p>
          <a:p>
            <a:r>
              <a:rPr lang="en-AU" baseline="0" dirty="0" smtClean="0"/>
              <a:t>It’s got record types, which are immutable data structures that have a set of properties.</a:t>
            </a:r>
          </a:p>
          <a:p>
            <a:r>
              <a:rPr lang="en-AU" baseline="0" dirty="0" smtClean="0"/>
              <a:t>Tuples are a cheap way of putting two or more things together and passing them around. </a:t>
            </a:r>
          </a:p>
          <a:p>
            <a:r>
              <a:rPr lang="en-AU" baseline="0" dirty="0" smtClean="0"/>
              <a:t>It’s got discriminated unions, which allows you describe a choice between different things as a data structure.</a:t>
            </a:r>
          </a:p>
          <a:p>
            <a:r>
              <a:rPr lang="en-AU" baseline="0" dirty="0" smtClean="0"/>
              <a:t>Active patterns allow you to isolate conditional logic</a:t>
            </a:r>
          </a:p>
          <a:p>
            <a:r>
              <a:rPr lang="en-AU" baseline="0" dirty="0" smtClean="0"/>
              <a:t>Class types are what we’re used to in C#</a:t>
            </a:r>
          </a:p>
          <a:p>
            <a:r>
              <a:rPr lang="en-AU" dirty="0" smtClean="0"/>
              <a:t>We’ll go into more detail on these</a:t>
            </a:r>
            <a:r>
              <a:rPr lang="en-AU" baseline="0" dirty="0" smtClean="0"/>
              <a:t> shortly.</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7</a:t>
            </a:fld>
            <a:endParaRPr lang="en-AU"/>
          </a:p>
        </p:txBody>
      </p:sp>
    </p:spTree>
    <p:extLst>
      <p:ext uri="{BB962C8B-B14F-4D97-AF65-F5344CB8AC3E}">
        <p14:creationId xmlns:p14="http://schemas.microsoft.com/office/powerpoint/2010/main" val="115324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8:15 - Let’s look at how we’d start doing immutability in C#.</a:t>
            </a:r>
          </a:p>
          <a:p>
            <a:r>
              <a:rPr lang="en-AU" dirty="0" smtClean="0"/>
              <a:t>Here’s a class</a:t>
            </a:r>
            <a:r>
              <a:rPr lang="en-AU" baseline="0" dirty="0" smtClean="0"/>
              <a:t> that represents a game. All the properties have private setters and are only set through the constructor. Once you create an instance of this class, you can’t change it.</a:t>
            </a:r>
          </a:p>
          <a:p>
            <a:r>
              <a:rPr lang="en-AU" baseline="0" dirty="0" smtClean="0"/>
              <a:t>Now let’s look at how we’d do the same thing in F#.</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8</a:t>
            </a:fld>
            <a:endParaRPr lang="en-AU"/>
          </a:p>
        </p:txBody>
      </p:sp>
    </p:spTree>
    <p:extLst>
      <p:ext uri="{BB962C8B-B14F-4D97-AF65-F5344CB8AC3E}">
        <p14:creationId xmlns:p14="http://schemas.microsoft.com/office/powerpoint/2010/main" val="1864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8:45 - Straight</a:t>
            </a:r>
            <a:r>
              <a:rPr lang="en-AU" baseline="0" dirty="0" smtClean="0"/>
              <a:t> away we can see the difference. Not only is the code cleaner and more readable, it’s also smaller.</a:t>
            </a:r>
          </a:p>
          <a:p>
            <a:r>
              <a:rPr lang="en-AU" baseline="0" dirty="0" smtClean="0"/>
              <a:t>What you see on the slide is the definition of an F# record type. A record type is basically a set of properties. It is immutable by default, so once you create an instance of a record type, you can’t modify it. F# will automatically implement </a:t>
            </a:r>
            <a:r>
              <a:rPr lang="en-AU" baseline="0" dirty="0" err="1" smtClean="0"/>
              <a:t>IEquatable</a:t>
            </a:r>
            <a:r>
              <a:rPr lang="en-AU" baseline="0" dirty="0" smtClean="0"/>
              <a:t> and </a:t>
            </a:r>
            <a:r>
              <a:rPr lang="en-AU" baseline="0" dirty="0" err="1" smtClean="0"/>
              <a:t>IComparable</a:t>
            </a:r>
            <a:r>
              <a:rPr lang="en-AU" baseline="0" dirty="0" smtClean="0"/>
              <a:t> for us, which means we get value semantics for our record types for free. In C# we have to write verbose implementations for equals and compare, and when we add properties, we have to remember to fix equals and compare.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9</a:t>
            </a:fld>
            <a:endParaRPr lang="en-AU"/>
          </a:p>
        </p:txBody>
      </p:sp>
    </p:spTree>
    <p:extLst>
      <p:ext uri="{BB962C8B-B14F-4D97-AF65-F5344CB8AC3E}">
        <p14:creationId xmlns:p14="http://schemas.microsoft.com/office/powerpoint/2010/main" val="240069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9:50 - One of the pain points of immutability</a:t>
            </a:r>
            <a:r>
              <a:rPr lang="en-AU" baseline="0" dirty="0" smtClean="0"/>
              <a:t> is what do you do when you want to change it? You can’t change it, so what you do it create a new instance and copy all the values across, making the changes as necessary. </a:t>
            </a:r>
          </a:p>
          <a:p>
            <a:r>
              <a:rPr lang="en-AU" baseline="0" dirty="0" smtClean="0"/>
              <a:t>Here’s how we’d do this in C#. We’re adding a new platform to the lists of platforms in this game. </a:t>
            </a:r>
          </a:p>
          <a:p>
            <a:r>
              <a:rPr lang="en-AU" baseline="0" dirty="0" smtClean="0"/>
              <a:t>As you can see, it’s pretty verbose and imagine what it’d be like if we had ten properties instead of four! We have to create a new list manually, copying the old platforms and adding the new one, then pass all the old values into the constructor of the new instance. Messy.</a:t>
            </a:r>
          </a:p>
          <a:p>
            <a:r>
              <a:rPr lang="en-AU" baseline="0" dirty="0" smtClean="0"/>
              <a:t>The other thing to note about this code is that when we pass the values into the first constructor, we can’t see the names of the properties we’re assigning. A lot of people use object initializers instead so their code is more readable, but we can’t do that because our properties have private setters!</a:t>
            </a:r>
          </a:p>
          <a:p>
            <a:r>
              <a:rPr lang="en-AU" baseline="0" dirty="0" smtClean="0"/>
              <a:t>Now let’s look at it in F#.</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10</a:t>
            </a:fld>
            <a:endParaRPr lang="en-AU"/>
          </a:p>
        </p:txBody>
      </p:sp>
    </p:spTree>
    <p:extLst>
      <p:ext uri="{BB962C8B-B14F-4D97-AF65-F5344CB8AC3E}">
        <p14:creationId xmlns:p14="http://schemas.microsoft.com/office/powerpoint/2010/main" val="197236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8/6/2014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a:t>
            </a:r>
            <a:endParaRPr lang="en-AU" dirty="0"/>
          </a:p>
        </p:txBody>
      </p:sp>
      <p:sp>
        <p:nvSpPr>
          <p:cNvPr id="3" name="Subtitle 2"/>
          <p:cNvSpPr>
            <a:spLocks noGrp="1"/>
          </p:cNvSpPr>
          <p:nvPr>
            <p:ph type="subTitle" idx="1"/>
          </p:nvPr>
        </p:nvSpPr>
        <p:spPr/>
        <p:txBody>
          <a:bodyPr/>
          <a:lstStyle/>
          <a:p>
            <a:r>
              <a:rPr lang="en-AU" dirty="0" smtClean="0"/>
              <a:t>Why you should give an F</a:t>
            </a:r>
            <a:endParaRPr lang="en-AU" dirty="0"/>
          </a:p>
        </p:txBody>
      </p:sp>
      <p:sp>
        <p:nvSpPr>
          <p:cNvPr id="4" name="Rectangle 3"/>
          <p:cNvSpPr>
            <a:spLocks noChangeArrowheads="1"/>
          </p:cNvSpPr>
          <p:nvPr/>
        </p:nvSpPr>
        <p:spPr bwMode="auto">
          <a:xfrm>
            <a:off x="1097280" y="628443"/>
            <a:ext cx="455765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type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PureRecord</a:t>
            </a:r>
            <a:r>
              <a:rPr lang="en-US" altLang="en-US" sz="2000" dirty="0">
                <a:solidFill>
                  <a:srgbClr val="000000"/>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000000"/>
                </a:solidFill>
                <a:latin typeface="Consolas" panose="020B0609020204030204" pitchFamily="49" charset="0"/>
                <a:cs typeface="Consolas" panose="020B0609020204030204" pitchFamily="49" charset="0"/>
              </a:rPr>
              <a:t>SuchPure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VeryClean</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2B91AF"/>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MuchComposition</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Wow </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bool</a:t>
            </a:r>
            <a:r>
              <a:rPr lang="en-US" altLang="en-US" sz="2000" dirty="0">
                <a:solidFill>
                  <a:srgbClr val="000000"/>
                </a:solidFill>
                <a:latin typeface="Consolas" panose="020B0609020204030204" pitchFamily="49" charset="0"/>
                <a:cs typeface="Consolas" panose="020B0609020204030204" pitchFamily="49" charset="0"/>
              </a:rPr>
              <a:t> }</a:t>
            </a:r>
            <a:endParaRPr lang="en-US" altLang="en-US" sz="2000" dirty="0">
              <a:latin typeface="Arial" panose="020B0604020202020204" pitchFamily="34" charset="0"/>
            </a:endParaRPr>
          </a:p>
        </p:txBody>
      </p:sp>
      <p:pic>
        <p:nvPicPr>
          <p:cNvPr id="5" name="Picture 5" descr="http://dogeclothing.com/wp-content/uploads/2014/02/doge-portrait-web-templ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906" y="189664"/>
            <a:ext cx="2508774" cy="250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1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“Modifying” an Immutable Type in C#</a:t>
            </a:r>
            <a:endParaRPr lang="en-AU" dirty="0"/>
          </a:p>
        </p:txBody>
      </p:sp>
      <p:sp>
        <p:nvSpPr>
          <p:cNvPr id="3" name="Content Placeholder 2"/>
          <p:cNvSpPr>
            <a:spLocks noGrp="1"/>
          </p:cNvSpPr>
          <p:nvPr>
            <p:ph idx="1"/>
          </p:nvPr>
        </p:nvSpPr>
        <p:spPr>
          <a:xfrm>
            <a:off x="1196410" y="1845734"/>
            <a:ext cx="9959269" cy="4307238"/>
          </a:xfrm>
        </p:spPr>
        <p:txBody>
          <a:bodyPr>
            <a:normAutofit/>
          </a:bodyPr>
          <a:lstStyle/>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game1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Halo </a:t>
            </a:r>
            <a:r>
              <a:rPr lang="en-AU" dirty="0" smtClean="0">
                <a:solidFill>
                  <a:srgbClr val="DC1414"/>
                </a:solidFill>
                <a:latin typeface="Consolas" panose="020B0609020204030204" pitchFamily="49" charset="0"/>
              </a:rPr>
              <a:t>5"</a:t>
            </a:r>
            <a:r>
              <a:rPr lang="en-AU" dirty="0" smtClean="0">
                <a:solidFill>
                  <a:srgbClr val="000000"/>
                </a:solidFill>
                <a:latin typeface="Consolas" panose="020B0609020204030204" pitchFamily="49" charset="0"/>
              </a:rPr>
              <a: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343 Industries"</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C81EFA"/>
                </a:solidFill>
                <a:latin typeface="Consolas" panose="020B0609020204030204" pitchFamily="49" charset="0"/>
              </a:rPr>
              <a:t>2015</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List&lt;</a:t>
            </a:r>
            <a:r>
              <a:rPr lang="en-AU" dirty="0">
                <a:solidFill>
                  <a:srgbClr val="0000FF"/>
                </a:solidFill>
                <a:latin typeface="Consolas" panose="020B0609020204030204" pitchFamily="49" charset="0"/>
              </a:rPr>
              <a:t>string</a:t>
            </a:r>
            <a:r>
              <a:rPr lang="en-AU" dirty="0">
                <a:solidFill>
                  <a:srgbClr val="000000"/>
                </a:solidFill>
                <a:latin typeface="Consolas" panose="020B0609020204030204" pitchFamily="49" charset="0"/>
              </a:rPr>
              <a:t>&gt; { </a:t>
            </a:r>
            <a:r>
              <a:rPr lang="en-AU" dirty="0">
                <a:solidFill>
                  <a:srgbClr val="DC1414"/>
                </a:solidFill>
                <a:latin typeface="Consolas" panose="020B0609020204030204" pitchFamily="49" charset="0"/>
              </a:rPr>
              <a:t>"Xbox One"</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p>
          <a:p>
            <a:endParaRPr lang="en-AU" dirty="0" smtClean="0">
              <a:solidFill>
                <a:srgbClr val="0000FF"/>
              </a:solidFill>
              <a:latin typeface="Consolas" panose="020B0609020204030204" pitchFamily="49" charset="0"/>
            </a:endParaRPr>
          </a:p>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newPlatforms</a:t>
            </a:r>
            <a:r>
              <a:rPr lang="en-AU" dirty="0">
                <a:solidFill>
                  <a:srgbClr val="000000"/>
                </a:solidFill>
                <a:latin typeface="Consolas" panose="020B0609020204030204" pitchFamily="49" charset="0"/>
              </a:rPr>
              <a:t> = </a:t>
            </a:r>
            <a:r>
              <a:rPr lang="en-AU" dirty="0">
                <a:solidFill>
                  <a:srgbClr val="0000FF"/>
                </a:solidFill>
                <a:latin typeface="Consolas" panose="020B0609020204030204" pitchFamily="49" charset="0"/>
              </a:rPr>
              <a:t>new</a:t>
            </a:r>
            <a:r>
              <a:rPr lang="en-AU" dirty="0">
                <a:solidFill>
                  <a:srgbClr val="000000"/>
                </a:solidFill>
                <a:latin typeface="Consolas" panose="020B0609020204030204" pitchFamily="49" charset="0"/>
              </a:rPr>
              <a:t> List&lt;</a:t>
            </a:r>
            <a:r>
              <a:rPr lang="en-AU" dirty="0">
                <a:solidFill>
                  <a:srgbClr val="0000FF"/>
                </a:solidFill>
                <a:latin typeface="Consolas" panose="020B0609020204030204" pitchFamily="49" charset="0"/>
              </a:rPr>
              <a:t>string</a:t>
            </a:r>
            <a:r>
              <a:rPr lang="en-AU" dirty="0">
                <a:solidFill>
                  <a:srgbClr val="000000"/>
                </a:solidFill>
                <a:latin typeface="Consolas" panose="020B0609020204030204" pitchFamily="49" charset="0"/>
              </a:rPr>
              <a:t>&gt;(game1.Platforms) { </a:t>
            </a:r>
            <a:r>
              <a:rPr lang="en-AU" dirty="0">
                <a:solidFill>
                  <a:srgbClr val="DC1414"/>
                </a:solidFill>
                <a:latin typeface="Consolas" panose="020B0609020204030204" pitchFamily="49" charset="0"/>
              </a:rPr>
              <a:t>"PC"</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p>
          <a:p>
            <a:endParaRPr lang="en-AU" dirty="0">
              <a:solidFill>
                <a:srgbClr val="000000"/>
              </a:solidFill>
              <a:latin typeface="Consolas" panose="020B0609020204030204" pitchFamily="49" charset="0"/>
            </a:endParaRPr>
          </a:p>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game2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Game(game1.Name, game1.Developer, game1.Year, </a:t>
            </a:r>
            <a:r>
              <a:rPr lang="en-AU" dirty="0" err="1">
                <a:solidFill>
                  <a:srgbClr val="000000"/>
                </a:solidFill>
                <a:latin typeface="Consolas" panose="020B0609020204030204" pitchFamily="49" charset="0"/>
              </a:rPr>
              <a:t>newPlatforms</a:t>
            </a:r>
            <a:r>
              <a:rPr lang="en-AU"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3749389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“Modifying” an F# Record Type</a:t>
            </a:r>
            <a:endParaRPr lang="en-AU" dirty="0"/>
          </a:p>
        </p:txBody>
      </p:sp>
      <p:sp>
        <p:nvSpPr>
          <p:cNvPr id="3" name="Content Placeholder 2"/>
          <p:cNvSpPr>
            <a:spLocks noGrp="1"/>
          </p:cNvSpPr>
          <p:nvPr>
            <p:ph idx="1"/>
          </p:nvPr>
        </p:nvSpPr>
        <p:spPr>
          <a:xfrm>
            <a:off x="1196410" y="1845734"/>
            <a:ext cx="9959269"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game1 =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Name = </a:t>
            </a:r>
            <a:r>
              <a:rPr lang="en-AU" dirty="0" smtClean="0">
                <a:solidFill>
                  <a:srgbClr val="DC1414"/>
                </a:solidFill>
                <a:latin typeface="Consolas" panose="020B0609020204030204" pitchFamily="49" charset="0"/>
              </a:rPr>
              <a:t>"Halo 5"</a:t>
            </a:r>
            <a:br>
              <a:rPr lang="en-AU" dirty="0" smtClean="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Developer = </a:t>
            </a:r>
            <a:r>
              <a:rPr lang="en-AU" dirty="0">
                <a:solidFill>
                  <a:srgbClr val="DC1414"/>
                </a:solidFill>
                <a:latin typeface="Consolas" panose="020B0609020204030204" pitchFamily="49" charset="0"/>
              </a:rPr>
              <a:t>"343 </a:t>
            </a:r>
            <a:r>
              <a:rPr lang="en-AU" dirty="0" smtClean="0">
                <a:solidFill>
                  <a:srgbClr val="DC1414"/>
                </a:solidFill>
                <a:latin typeface="Consolas" panose="020B0609020204030204" pitchFamily="49" charset="0"/>
              </a:rPr>
              <a:t>Industries"</a:t>
            </a:r>
            <a:br>
              <a:rPr lang="en-AU" dirty="0" smtClean="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Year = </a:t>
            </a:r>
            <a:r>
              <a:rPr lang="en-AU" dirty="0" smtClean="0">
                <a:solidFill>
                  <a:srgbClr val="C81EFA"/>
                </a:solidFill>
                <a:latin typeface="Consolas" panose="020B0609020204030204" pitchFamily="49" charset="0"/>
              </a:rPr>
              <a:t>2015</a:t>
            </a:r>
            <a:br>
              <a:rPr lang="en-AU" dirty="0" smtClean="0">
                <a:solidFill>
                  <a:srgbClr val="C81EFA"/>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Platforms = [ </a:t>
            </a:r>
            <a:r>
              <a:rPr lang="en-AU" dirty="0">
                <a:solidFill>
                  <a:srgbClr val="DC1414"/>
                </a:solidFill>
                <a:latin typeface="Consolas" panose="020B0609020204030204" pitchFamily="49" charset="0"/>
              </a:rPr>
              <a:t>"Xbox One"</a:t>
            </a:r>
            <a:r>
              <a:rPr lang="en-AU" dirty="0">
                <a:solidFill>
                  <a:srgbClr val="000000"/>
                </a:solidFill>
                <a:latin typeface="Consolas" panose="020B0609020204030204" pitchFamily="49" charset="0"/>
              </a:rPr>
              <a:t>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game2 = { game1 </a:t>
            </a:r>
            <a:r>
              <a:rPr lang="en-AU" dirty="0">
                <a:solidFill>
                  <a:srgbClr val="0000FF"/>
                </a:solidFill>
                <a:latin typeface="Consolas" panose="020B0609020204030204" pitchFamily="49" charset="0"/>
              </a:rPr>
              <a:t>with</a:t>
            </a:r>
            <a:r>
              <a:rPr lang="en-AU" dirty="0">
                <a:solidFill>
                  <a:srgbClr val="000000"/>
                </a:solidFill>
                <a:latin typeface="Consolas" panose="020B0609020204030204" pitchFamily="49" charset="0"/>
              </a:rPr>
              <a:t> Platforms = </a:t>
            </a:r>
            <a:r>
              <a:rPr lang="en-AU" dirty="0">
                <a:solidFill>
                  <a:srgbClr val="DC1414"/>
                </a:solidFill>
                <a:latin typeface="Consolas" panose="020B0609020204030204" pitchFamily="49" charset="0"/>
              </a:rPr>
              <a:t>"PC"</a:t>
            </a:r>
            <a:r>
              <a:rPr lang="en-AU" dirty="0">
                <a:solidFill>
                  <a:srgbClr val="000000"/>
                </a:solidFill>
                <a:latin typeface="Consolas" panose="020B0609020204030204" pitchFamily="49" charset="0"/>
              </a:rPr>
              <a:t> :: game1.Platforms }</a:t>
            </a:r>
            <a:endParaRPr lang="en-AU" dirty="0"/>
          </a:p>
        </p:txBody>
      </p:sp>
      <p:sp>
        <p:nvSpPr>
          <p:cNvPr id="4" name="Rectangle 3"/>
          <p:cNvSpPr/>
          <p:nvPr/>
        </p:nvSpPr>
        <p:spPr>
          <a:xfrm>
            <a:off x="1125855" y="1836208"/>
            <a:ext cx="4655820" cy="176424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5" name="Rectangle 4"/>
          <p:cNvSpPr/>
          <p:nvPr/>
        </p:nvSpPr>
        <p:spPr>
          <a:xfrm>
            <a:off x="3406140" y="2931583"/>
            <a:ext cx="2032635" cy="38311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6" name="Rectangle 5"/>
          <p:cNvSpPr/>
          <p:nvPr/>
        </p:nvSpPr>
        <p:spPr>
          <a:xfrm>
            <a:off x="1125855" y="3737398"/>
            <a:ext cx="8818245" cy="383117"/>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7010400" y="3737398"/>
            <a:ext cx="390525" cy="383117"/>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241726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4"/>
                                        </p:tgtEl>
                                      </p:cBhvr>
                                    </p:animEffect>
                                    <p:set>
                                      <p:cBhvr>
                                        <p:cTn id="7" dur="1" fill="hold">
                                          <p:stCondLst>
                                            <p:cond delay="24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5"/>
                                        </p:tgtEl>
                                      </p:cBhvr>
                                    </p:animEffect>
                                    <p:set>
                                      <p:cBhvr>
                                        <p:cTn id="15" dur="1" fill="hold">
                                          <p:stCondLst>
                                            <p:cond delay="249"/>
                                          </p:stCondLst>
                                        </p:cTn>
                                        <p:tgtEl>
                                          <p:spTgt spid="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50"/>
                                        <p:tgtEl>
                                          <p:spTgt spid="6"/>
                                        </p:tgtEl>
                                      </p:cBhvr>
                                    </p:animEffect>
                                    <p:set>
                                      <p:cBhvr>
                                        <p:cTn id="23" dur="1" fill="hold">
                                          <p:stCondLst>
                                            <p:cond delay="249"/>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 Binding Immutability</a:t>
            </a:r>
            <a:endParaRPr lang="en-AU" dirty="0"/>
          </a:p>
        </p:txBody>
      </p:sp>
      <p:sp>
        <p:nvSpPr>
          <p:cNvPr id="3" name="Content Placeholder 2"/>
          <p:cNvSpPr>
            <a:spLocks noGrp="1"/>
          </p:cNvSpPr>
          <p:nvPr>
            <p:ph idx="1"/>
          </p:nvPr>
        </p:nvSpPr>
        <p:spPr/>
        <p:txBody>
          <a:bodyPr/>
          <a:lstStyle/>
          <a:p>
            <a:pPr algn="ct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let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myTwo</a:t>
            </a:r>
            <a:r>
              <a:rPr lang="en-US" altLang="en-US" sz="2800" dirty="0">
                <a:solidFill>
                  <a:srgbClr val="000000"/>
                </a:solidFill>
                <a:latin typeface="Consolas" panose="020B0609020204030204" pitchFamily="49" charset="0"/>
                <a:cs typeface="Consolas" panose="020B0609020204030204" pitchFamily="49" charset="0"/>
              </a:rPr>
              <a:t> = 2</a:t>
            </a:r>
            <a:endPar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endParaRPr>
          </a:p>
          <a:p>
            <a:pPr algn="ctr" eaLnBrk="0" fontAlgn="base" hangingPunct="0">
              <a:spcBef>
                <a:spcPct val="0"/>
              </a:spcBef>
              <a:spcAft>
                <a:spcPct val="0"/>
              </a:spcAft>
            </a:pPr>
            <a:endPar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endParaRPr>
          </a:p>
          <a:p>
            <a:pPr algn="ctr" eaLnBrk="0" fontAlgn="base" hangingPunct="0">
              <a:spcBef>
                <a:spcPct val="0"/>
              </a:spcBef>
              <a:spcAft>
                <a:spcPct val="0"/>
              </a:spcAft>
            </a:pPr>
            <a:r>
              <a:rPr lang="en-US" altLang="en-US" sz="2800" u="wavyHeavy" dirty="0" err="1">
                <a:solidFill>
                  <a:srgbClr val="000000"/>
                </a:solidFill>
                <a:uFill>
                  <a:solidFill>
                    <a:srgbClr val="FF0000"/>
                  </a:solidFill>
                </a:uFill>
                <a:latin typeface="Consolas" panose="020B0609020204030204" pitchFamily="49" charset="0"/>
                <a:cs typeface="Consolas" panose="020B0609020204030204" pitchFamily="49" charset="0"/>
              </a:rPr>
              <a:t>myTwo</a:t>
            </a:r>
            <a:r>
              <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rPr>
              <a:t> &lt;- 3</a:t>
            </a:r>
            <a:br>
              <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rPr>
            </a:br>
            <a:r>
              <a:rPr lang="en-US" altLang="en-US" dirty="0" smtClean="0">
                <a:solidFill>
                  <a:srgbClr val="C00000"/>
                </a:solidFill>
                <a:uFill>
                  <a:solidFill>
                    <a:srgbClr val="FF0000"/>
                  </a:solidFill>
                </a:uFill>
                <a:cs typeface="Consolas" panose="020B0609020204030204" pitchFamily="49" charset="0"/>
              </a:rPr>
              <a:t>This </a:t>
            </a:r>
            <a:r>
              <a:rPr lang="en-US" altLang="en-US" dirty="0">
                <a:solidFill>
                  <a:srgbClr val="C00000"/>
                </a:solidFill>
                <a:uFill>
                  <a:solidFill>
                    <a:srgbClr val="FF0000"/>
                  </a:solidFill>
                </a:uFill>
                <a:cs typeface="Consolas" panose="020B0609020204030204" pitchFamily="49" charset="0"/>
              </a:rPr>
              <a:t>value is not mutable</a:t>
            </a:r>
          </a:p>
          <a:p>
            <a:endParaRPr lang="en-AU" dirty="0"/>
          </a:p>
        </p:txBody>
      </p:sp>
      <p:pic>
        <p:nvPicPr>
          <p:cNvPr id="7" name="Picture 6"/>
          <p:cNvPicPr>
            <a:picLocks noChangeAspect="1"/>
          </p:cNvPicPr>
          <p:nvPr/>
        </p:nvPicPr>
        <p:blipFill>
          <a:blip r:embed="rId3"/>
          <a:stretch>
            <a:fillRect/>
          </a:stretch>
        </p:blipFill>
        <p:spPr>
          <a:xfrm>
            <a:off x="5153489" y="4012708"/>
            <a:ext cx="1933432" cy="2171931"/>
          </a:xfrm>
          <a:prstGeom prst="rect">
            <a:avLst/>
          </a:prstGeom>
        </p:spPr>
      </p:pic>
    </p:spTree>
    <p:extLst>
      <p:ext uri="{BB962C8B-B14F-4D97-AF65-F5344CB8AC3E}">
        <p14:creationId xmlns:p14="http://schemas.microsoft.com/office/powerpoint/2010/main" val="284832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Immutability: Real World Benefits</a:t>
            </a:r>
            <a:endParaRPr lang="en-AU" dirty="0"/>
          </a:p>
        </p:txBody>
      </p:sp>
      <p:sp>
        <p:nvSpPr>
          <p:cNvPr id="3" name="Content Placeholder 2"/>
          <p:cNvSpPr>
            <a:spLocks noGrp="1"/>
          </p:cNvSpPr>
          <p:nvPr>
            <p:ph idx="1"/>
          </p:nvPr>
        </p:nvSpPr>
        <p:spPr>
          <a:xfrm>
            <a:off x="1200150" y="1845734"/>
            <a:ext cx="9955530" cy="1507066"/>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createModel</a:t>
            </a:r>
            <a:r>
              <a:rPr lang="en-AU" dirty="0" smtClean="0">
                <a:solidFill>
                  <a:srgbClr val="000000"/>
                </a:solidFill>
                <a:latin typeface="Consolas" panose="020B0609020204030204" pitchFamily="49" charset="0"/>
              </a:rPr>
              <a:t> metadata =</a:t>
            </a:r>
            <a:r>
              <a:rPr lang="en-AU" dirty="0" smtClean="0"/>
              <a:t/>
            </a:r>
            <a:br>
              <a:rPr lang="en-AU" dirty="0" smtClean="0"/>
            </a:b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metadata.Types</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map</a:t>
            </a:r>
            <a:r>
              <a:rPr lang="en-AU" dirty="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createClass</a:t>
            </a:r>
            <a:r>
              <a:rPr lang="en-AU" dirty="0">
                <a:solidFill>
                  <a:srgbClr val="000000"/>
                </a:solidFill>
                <a:latin typeface="Consolas" panose="020B0609020204030204" pitchFamily="49" charset="0"/>
              </a:rPr>
              <a:t> metadata)</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sortBy</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c -&gt; </a:t>
            </a:r>
            <a:r>
              <a:rPr lang="en-AU" dirty="0" err="1">
                <a:solidFill>
                  <a:srgbClr val="000000"/>
                </a:solidFill>
                <a:latin typeface="Consolas" panose="020B0609020204030204" pitchFamily="49" charset="0"/>
              </a:rPr>
              <a:t>c.ClassName</a:t>
            </a:r>
            <a:r>
              <a:rPr lang="en-AU" dirty="0">
                <a:solidFill>
                  <a:srgbClr val="000000"/>
                </a:solidFill>
                <a:latin typeface="Consolas" panose="020B0609020204030204" pitchFamily="49" charset="0"/>
              </a:rPr>
              <a:t>)</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toList</a:t>
            </a:r>
            <a:endParaRPr lang="en-AU" dirty="0">
              <a:solidFill>
                <a:srgbClr val="1201AD"/>
              </a:solidFill>
              <a:latin typeface="Consolas" panose="020B0609020204030204" pitchFamily="49" charset="0"/>
              <a:cs typeface="Consolas" panose="020B0609020204030204" pitchFamily="49" charset="0"/>
            </a:endParaRPr>
          </a:p>
        </p:txBody>
      </p:sp>
      <p:sp>
        <p:nvSpPr>
          <p:cNvPr id="4" name="TextBox 3"/>
          <p:cNvSpPr txBox="1"/>
          <p:nvPr/>
        </p:nvSpPr>
        <p:spPr>
          <a:xfrm>
            <a:off x="8898255" y="2276101"/>
            <a:ext cx="2257425" cy="646331"/>
          </a:xfrm>
          <a:prstGeom prst="rect">
            <a:avLst/>
          </a:prstGeom>
          <a:noFill/>
        </p:spPr>
        <p:txBody>
          <a:bodyPr wrap="square" rtlCol="0">
            <a:spAutoFit/>
          </a:bodyPr>
          <a:lstStyle/>
          <a:p>
            <a:pPr algn="r"/>
            <a:r>
              <a:rPr lang="en-AU" sz="3600" dirty="0" smtClean="0">
                <a:solidFill>
                  <a:srgbClr val="C00000"/>
                </a:solidFill>
              </a:rPr>
              <a:t>14 seconds</a:t>
            </a:r>
            <a:endParaRPr lang="en-AU" sz="3600" dirty="0">
              <a:solidFill>
                <a:srgbClr val="C00000"/>
              </a:solidFill>
            </a:endParaRPr>
          </a:p>
        </p:txBody>
      </p:sp>
      <p:sp>
        <p:nvSpPr>
          <p:cNvPr id="6" name="Content Placeholder 2"/>
          <p:cNvSpPr txBox="1">
            <a:spLocks/>
          </p:cNvSpPr>
          <p:nvPr/>
        </p:nvSpPr>
        <p:spPr>
          <a:xfrm>
            <a:off x="1200150" y="3783167"/>
            <a:ext cx="9955530" cy="15070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createModel</a:t>
            </a:r>
            <a:r>
              <a:rPr lang="en-AU" dirty="0" smtClean="0">
                <a:solidFill>
                  <a:srgbClr val="000000"/>
                </a:solidFill>
                <a:latin typeface="Consolas" panose="020B0609020204030204" pitchFamily="49" charset="0"/>
              </a:rPr>
              <a:t> metadata =</a:t>
            </a:r>
            <a:r>
              <a:rPr lang="en-AU" dirty="0" smtClean="0"/>
              <a:t/>
            </a:r>
            <a:br>
              <a:rPr lang="en-AU" dirty="0" smtClean="0"/>
            </a:b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metadata.Types</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map</a:t>
            </a: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createClass</a:t>
            </a:r>
            <a:r>
              <a:rPr lang="en-AU" dirty="0" smtClean="0">
                <a:solidFill>
                  <a:srgbClr val="000000"/>
                </a:solidFill>
                <a:latin typeface="Consolas" panose="020B0609020204030204" pitchFamily="49" charset="0"/>
              </a:rPr>
              <a:t> metadata)</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sortBy</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fun</a:t>
            </a:r>
            <a:r>
              <a:rPr lang="en-AU" dirty="0" smtClean="0">
                <a:solidFill>
                  <a:srgbClr val="000000"/>
                </a:solidFill>
                <a:latin typeface="Consolas" panose="020B0609020204030204" pitchFamily="49" charset="0"/>
              </a:rPr>
              <a:t> c -&gt; </a:t>
            </a:r>
            <a:r>
              <a:rPr lang="en-AU" dirty="0" err="1" smtClean="0">
                <a:solidFill>
                  <a:srgbClr val="000000"/>
                </a:solidFill>
                <a:latin typeface="Consolas" panose="020B0609020204030204" pitchFamily="49" charset="0"/>
              </a:rPr>
              <a:t>c.ClassName</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toList</a:t>
            </a:r>
            <a:endParaRPr lang="en-AU" dirty="0">
              <a:solidFill>
                <a:srgbClr val="1201AD"/>
              </a:solidFill>
              <a:latin typeface="Consolas" panose="020B0609020204030204" pitchFamily="49" charset="0"/>
              <a:cs typeface="Consolas" panose="020B0609020204030204" pitchFamily="49" charset="0"/>
            </a:endParaRPr>
          </a:p>
        </p:txBody>
      </p:sp>
      <p:sp>
        <p:nvSpPr>
          <p:cNvPr id="7" name="TextBox 6"/>
          <p:cNvSpPr txBox="1"/>
          <p:nvPr/>
        </p:nvSpPr>
        <p:spPr>
          <a:xfrm>
            <a:off x="8898255" y="4213534"/>
            <a:ext cx="2257425" cy="646331"/>
          </a:xfrm>
          <a:prstGeom prst="rect">
            <a:avLst/>
          </a:prstGeom>
          <a:noFill/>
        </p:spPr>
        <p:txBody>
          <a:bodyPr wrap="square" rtlCol="0">
            <a:spAutoFit/>
          </a:bodyPr>
          <a:lstStyle/>
          <a:p>
            <a:pPr algn="r"/>
            <a:r>
              <a:rPr lang="en-AU" sz="3600" dirty="0">
                <a:solidFill>
                  <a:schemeClr val="accent5"/>
                </a:solidFill>
              </a:rPr>
              <a:t>6</a:t>
            </a:r>
            <a:r>
              <a:rPr lang="en-AU" sz="3600" dirty="0" smtClean="0">
                <a:solidFill>
                  <a:schemeClr val="accent5"/>
                </a:solidFill>
              </a:rPr>
              <a:t> seconds</a:t>
            </a:r>
            <a:endParaRPr lang="en-AU" sz="3600" dirty="0">
              <a:solidFill>
                <a:schemeClr val="accent5"/>
              </a:solidFill>
            </a:endParaRPr>
          </a:p>
        </p:txBody>
      </p:sp>
      <p:grpSp>
        <p:nvGrpSpPr>
          <p:cNvPr id="9" name="Group 8"/>
          <p:cNvGrpSpPr/>
          <p:nvPr/>
        </p:nvGrpSpPr>
        <p:grpSpPr>
          <a:xfrm>
            <a:off x="1697354" y="5196840"/>
            <a:ext cx="6096000" cy="874289"/>
            <a:chOff x="1611629" y="4120515"/>
            <a:chExt cx="6096000" cy="874289"/>
          </a:xfrm>
        </p:grpSpPr>
        <p:sp>
          <p:nvSpPr>
            <p:cNvPr id="10" name="Rectangle 9"/>
            <p:cNvSpPr/>
            <p:nvPr/>
          </p:nvSpPr>
          <p:spPr>
            <a:xfrm>
              <a:off x="1611629" y="4625472"/>
              <a:ext cx="6096000" cy="369332"/>
            </a:xfrm>
            <a:prstGeom prst="rect">
              <a:avLst/>
            </a:prstGeom>
          </p:spPr>
          <p:txBody>
            <a:bodyPr>
              <a:spAutoFit/>
            </a:bodyPr>
            <a:lstStyle/>
            <a:p>
              <a:r>
                <a:rPr lang="en-AU" dirty="0" smtClean="0">
                  <a:solidFill>
                    <a:schemeClr val="accent5"/>
                  </a:solidFill>
                </a:rPr>
                <a:t>Change from </a:t>
              </a:r>
              <a:r>
                <a:rPr lang="en-AU" dirty="0" err="1" smtClean="0">
                  <a:solidFill>
                    <a:schemeClr val="accent5"/>
                  </a:solidFill>
                </a:rPr>
                <a:t>Seq</a:t>
              </a:r>
              <a:r>
                <a:rPr lang="en-AU" dirty="0" smtClean="0">
                  <a:solidFill>
                    <a:schemeClr val="accent5"/>
                  </a:solidFill>
                </a:rPr>
                <a:t> to </a:t>
              </a:r>
              <a:r>
                <a:rPr lang="en-AU" dirty="0" err="1" smtClean="0">
                  <a:solidFill>
                    <a:schemeClr val="accent5"/>
                  </a:solidFill>
                </a:rPr>
                <a:t>PSeq</a:t>
              </a:r>
              <a:endParaRPr lang="en-AU" dirty="0">
                <a:solidFill>
                  <a:schemeClr val="accent5"/>
                </a:solidFill>
              </a:endParaRPr>
            </a:p>
          </p:txBody>
        </p:sp>
        <p:cxnSp>
          <p:nvCxnSpPr>
            <p:cNvPr id="11" name="Straight Connector 10"/>
            <p:cNvCxnSpPr/>
            <p:nvPr/>
          </p:nvCxnSpPr>
          <p:spPr>
            <a:xfrm flipH="1">
              <a:off x="1943100" y="4120515"/>
              <a:ext cx="190500" cy="565783"/>
            </a:xfrm>
            <a:prstGeom prst="line">
              <a:avLst/>
            </a:prstGeom>
            <a:ln>
              <a:solidFill>
                <a:schemeClr val="accent5"/>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sp>
        <p:nvSpPr>
          <p:cNvPr id="12" name="Rectangle 11"/>
          <p:cNvSpPr/>
          <p:nvPr/>
        </p:nvSpPr>
        <p:spPr>
          <a:xfrm>
            <a:off x="885825" y="1737360"/>
            <a:ext cx="10753725" cy="204580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4499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 Definition</a:t>
            </a:r>
            <a:endParaRPr lang="en-AU" dirty="0"/>
          </a:p>
        </p:txBody>
      </p:sp>
      <p:sp>
        <p:nvSpPr>
          <p:cNvPr id="3" name="Content Placeholder 2"/>
          <p:cNvSpPr>
            <a:spLocks noGrp="1"/>
          </p:cNvSpPr>
          <p:nvPr>
            <p:ph idx="1"/>
          </p:nvPr>
        </p:nvSpPr>
        <p:spPr>
          <a:xfrm>
            <a:off x="1190625" y="1845734"/>
            <a:ext cx="9965054" cy="4023360"/>
          </a:xfrm>
        </p:spPr>
        <p:txBody>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a b =</a:t>
            </a:r>
            <a:br>
              <a:rPr lang="en-US" altLang="en-US" dirty="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 + </a:t>
            </a:r>
            <a:r>
              <a:rPr lang="en-US" altLang="en-US" dirty="0" smtClean="0">
                <a:solidFill>
                  <a:srgbClr val="000000"/>
                </a:solidFill>
                <a:latin typeface="Consolas" panose="020B0609020204030204" pitchFamily="49" charset="0"/>
                <a:cs typeface="Consolas" panose="020B0609020204030204" pitchFamily="49" charset="0"/>
              </a:rPr>
              <a:t>b</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a:solidFill>
                <a:srgbClr val="000000"/>
              </a:solidFill>
              <a:latin typeface="Consolas" panose="020B0609020204030204" pitchFamily="49" charset="0"/>
              <a:cs typeface="Consolas" panose="020B0609020204030204" pitchFamily="49" charset="0"/>
            </a:endParaRPr>
          </a:p>
          <a:p>
            <a:pPr marL="0" indent="0">
              <a:buNone/>
            </a:pPr>
            <a:r>
              <a:rPr lang="en-US" altLang="en-US" dirty="0" smtClean="0">
                <a:cs typeface="Consolas" panose="020B0609020204030204" pitchFamily="49" charset="0"/>
              </a:rPr>
              <a:t>Type of function is inferred:</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a:buNone/>
            </a:pPr>
            <a:r>
              <a:rPr lang="en-US" altLang="en-US" dirty="0" smtClean="0">
                <a:cs typeface="Consolas" panose="020B0609020204030204" pitchFamily="49" charset="0"/>
              </a:rPr>
              <a:t>Function invocation:</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2 1</a:t>
            </a:r>
            <a:endParaRPr lang="en-US" altLang="en-US"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3344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Partial Application</a:t>
            </a:r>
            <a:endParaRPr lang="en-AU" dirty="0"/>
          </a:p>
        </p:txBody>
      </p:sp>
      <p:sp>
        <p:nvSpPr>
          <p:cNvPr id="3" name="Content Placeholder 2"/>
          <p:cNvSpPr>
            <a:spLocks noGrp="1"/>
          </p:cNvSpPr>
          <p:nvPr>
            <p:ph idx="1"/>
          </p:nvPr>
        </p:nvSpPr>
        <p:spPr>
          <a:xfrm>
            <a:off x="1181100" y="1845734"/>
            <a:ext cx="9974580" cy="4023360"/>
          </a:xfr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a b =</a:t>
            </a:r>
            <a:br>
              <a:rPr lang="en-US" altLang="en-US" dirty="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 + b</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cs typeface="Consolas" panose="020B0609020204030204" pitchFamily="49" charset="0"/>
              </a:rPr>
              <a:t>Type: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-&gt; </a:t>
            </a:r>
            <a:r>
              <a:rPr lang="en-US" altLang="en-US" dirty="0" err="1">
                <a:solidFill>
                  <a:srgbClr val="000000"/>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increment</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1 </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cs typeface="Consolas" panose="020B0609020204030204" pitchFamily="49" charset="0"/>
              </a:rPr>
              <a:t>T</a:t>
            </a:r>
            <a:r>
              <a:rPr lang="en-US" altLang="en-US" dirty="0" smtClean="0">
                <a:solidFill>
                  <a:srgbClr val="000000"/>
                </a:solidFill>
                <a:cs typeface="Consolas" panose="020B0609020204030204" pitchFamily="49" charset="0"/>
              </a:rPr>
              <a:t>ype: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smtClean="0">
                <a:solidFill>
                  <a:srgbClr val="0000FF"/>
                </a:solidFill>
                <a:latin typeface="Consolas" panose="020B0609020204030204" pitchFamily="49" charset="0"/>
                <a:cs typeface="Consolas" panose="020B0609020204030204" pitchFamily="49" charset="0"/>
              </a:rPr>
              <a:t/>
            </a:r>
            <a:br>
              <a:rPr lang="en-US" altLang="en-US" dirty="0" smtClean="0">
                <a:solidFill>
                  <a:srgbClr val="0000FF"/>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a:t>
            </a:r>
            <a:r>
              <a:rPr lang="en-US" altLang="en-US" dirty="0">
                <a:solidFill>
                  <a:srgbClr val="1201AD"/>
                </a:solidFill>
                <a:latin typeface="Consolas" panose="020B0609020204030204" pitchFamily="49" charset="0"/>
                <a:cs typeface="Consolas" panose="020B0609020204030204" pitchFamily="49" charset="0"/>
              </a:rPr>
              <a:t>increment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2</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cs typeface="Consolas" panose="020B0609020204030204" pitchFamily="49" charset="0"/>
              </a:rPr>
              <a:t>Type:     </a:t>
            </a:r>
            <a:r>
              <a:rPr lang="en-US" altLang="en-US" dirty="0" err="1">
                <a:solidFill>
                  <a:srgbClr val="000000"/>
                </a:solidFill>
                <a:latin typeface="Consolas" panose="020B0609020204030204" pitchFamily="49" charset="0"/>
                <a:cs typeface="Consolas" panose="020B0609020204030204" pitchFamily="49" charset="0"/>
              </a:rPr>
              <a:t>int</a:t>
            </a:r>
            <a:endParaRPr lang="en-US" altLang="en-US" sz="4800" dirty="0">
              <a:solidFill>
                <a:schemeClr val="tx1"/>
              </a:solidFill>
              <a:latin typeface="Arial" panose="020B0604020202020204" pitchFamily="34" charset="0"/>
            </a:endParaRPr>
          </a:p>
        </p:txBody>
      </p:sp>
      <p:grpSp>
        <p:nvGrpSpPr>
          <p:cNvPr id="17" name="Group 16"/>
          <p:cNvGrpSpPr/>
          <p:nvPr/>
        </p:nvGrpSpPr>
        <p:grpSpPr>
          <a:xfrm>
            <a:off x="1860028" y="2662482"/>
            <a:ext cx="2568292" cy="648967"/>
            <a:chOff x="1479922" y="2662481"/>
            <a:chExt cx="2568292" cy="648967"/>
          </a:xfrm>
        </p:grpSpPr>
        <p:sp>
          <p:nvSpPr>
            <p:cNvPr id="5" name="Rectangle 4"/>
            <p:cNvSpPr/>
            <p:nvPr/>
          </p:nvSpPr>
          <p:spPr>
            <a:xfrm>
              <a:off x="1518078" y="2662481"/>
              <a:ext cx="6036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Rectangle 7"/>
            <p:cNvSpPr/>
            <p:nvPr/>
          </p:nvSpPr>
          <p:spPr>
            <a:xfrm>
              <a:off x="2496100" y="2662481"/>
              <a:ext cx="1552114"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TextBox 8"/>
            <p:cNvSpPr txBox="1"/>
            <p:nvPr/>
          </p:nvSpPr>
          <p:spPr>
            <a:xfrm>
              <a:off x="1479922" y="2942116"/>
              <a:ext cx="679994" cy="369332"/>
            </a:xfrm>
            <a:prstGeom prst="rect">
              <a:avLst/>
            </a:prstGeom>
            <a:noFill/>
          </p:spPr>
          <p:txBody>
            <a:bodyPr wrap="none" rtlCol="0">
              <a:spAutoFit/>
            </a:bodyPr>
            <a:lstStyle/>
            <a:p>
              <a:r>
                <a:rPr lang="en-AU" dirty="0">
                  <a:solidFill>
                    <a:schemeClr val="accent5"/>
                  </a:solidFill>
                </a:rPr>
                <a:t>input</a:t>
              </a:r>
            </a:p>
          </p:txBody>
        </p:sp>
        <p:sp>
          <p:nvSpPr>
            <p:cNvPr id="12" name="TextBox 11"/>
            <p:cNvSpPr txBox="1"/>
            <p:nvPr/>
          </p:nvSpPr>
          <p:spPr>
            <a:xfrm>
              <a:off x="2496100" y="2942116"/>
              <a:ext cx="1552114" cy="369332"/>
            </a:xfrm>
            <a:prstGeom prst="rect">
              <a:avLst/>
            </a:prstGeom>
            <a:noFill/>
          </p:spPr>
          <p:txBody>
            <a:bodyPr wrap="square" rtlCol="0">
              <a:spAutoFit/>
            </a:bodyPr>
            <a:lstStyle/>
            <a:p>
              <a:pPr algn="ctr"/>
              <a:r>
                <a:rPr lang="en-AU" dirty="0">
                  <a:solidFill>
                    <a:schemeClr val="accent2"/>
                  </a:solidFill>
                </a:rPr>
                <a:t>output</a:t>
              </a:r>
            </a:p>
          </p:txBody>
        </p:sp>
      </p:grpSp>
      <p:grpSp>
        <p:nvGrpSpPr>
          <p:cNvPr id="18" name="Group 17"/>
          <p:cNvGrpSpPr/>
          <p:nvPr/>
        </p:nvGrpSpPr>
        <p:grpSpPr>
          <a:xfrm>
            <a:off x="1923653" y="4137001"/>
            <a:ext cx="1812212" cy="648967"/>
            <a:chOff x="1543547" y="4137000"/>
            <a:chExt cx="1812212" cy="648967"/>
          </a:xfrm>
        </p:grpSpPr>
        <p:sp>
          <p:nvSpPr>
            <p:cNvPr id="13" name="Rectangle 12"/>
            <p:cNvSpPr/>
            <p:nvPr/>
          </p:nvSpPr>
          <p:spPr>
            <a:xfrm>
              <a:off x="1581703" y="4137000"/>
              <a:ext cx="6036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TextBox 13"/>
            <p:cNvSpPr txBox="1"/>
            <p:nvPr/>
          </p:nvSpPr>
          <p:spPr>
            <a:xfrm>
              <a:off x="1543547" y="4416635"/>
              <a:ext cx="679994" cy="369332"/>
            </a:xfrm>
            <a:prstGeom prst="rect">
              <a:avLst/>
            </a:prstGeom>
            <a:noFill/>
          </p:spPr>
          <p:txBody>
            <a:bodyPr wrap="none" rtlCol="0">
              <a:spAutoFit/>
            </a:bodyPr>
            <a:lstStyle/>
            <a:p>
              <a:r>
                <a:rPr lang="en-AU" dirty="0">
                  <a:solidFill>
                    <a:schemeClr val="accent5"/>
                  </a:solidFill>
                </a:rPr>
                <a:t>input</a:t>
              </a:r>
            </a:p>
          </p:txBody>
        </p:sp>
        <p:sp>
          <p:nvSpPr>
            <p:cNvPr id="15" name="Rectangle 14"/>
            <p:cNvSpPr/>
            <p:nvPr/>
          </p:nvSpPr>
          <p:spPr>
            <a:xfrm>
              <a:off x="2577482" y="4137000"/>
              <a:ext cx="538580"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6" name="TextBox 15"/>
            <p:cNvSpPr txBox="1"/>
            <p:nvPr/>
          </p:nvSpPr>
          <p:spPr>
            <a:xfrm>
              <a:off x="2337785" y="4416635"/>
              <a:ext cx="1017974" cy="369332"/>
            </a:xfrm>
            <a:prstGeom prst="rect">
              <a:avLst/>
            </a:prstGeom>
            <a:noFill/>
          </p:spPr>
          <p:txBody>
            <a:bodyPr wrap="square" rtlCol="0">
              <a:spAutoFit/>
            </a:bodyPr>
            <a:lstStyle/>
            <a:p>
              <a:pPr algn="ctr"/>
              <a:r>
                <a:rPr lang="en-AU" dirty="0">
                  <a:solidFill>
                    <a:schemeClr val="accent2"/>
                  </a:solidFill>
                </a:rPr>
                <a:t>output</a:t>
              </a:r>
            </a:p>
          </p:txBody>
        </p:sp>
      </p:grpSp>
    </p:spTree>
    <p:extLst>
      <p:ext uri="{BB962C8B-B14F-4D97-AF65-F5344CB8AC3E}">
        <p14:creationId xmlns:p14="http://schemas.microsoft.com/office/powerpoint/2010/main" val="1051995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Operators as Functions</a:t>
            </a:r>
            <a:endParaRPr lang="en-AU" dirty="0"/>
          </a:p>
        </p:txBody>
      </p:sp>
      <p:sp>
        <p:nvSpPr>
          <p:cNvPr id="3" name="Content Placeholder 2"/>
          <p:cNvSpPr>
            <a:spLocks noGrp="1"/>
          </p:cNvSpPr>
          <p:nvPr>
            <p:ph idx="1"/>
          </p:nvPr>
        </p:nvSpPr>
        <p:spPr>
          <a:xfrm>
            <a:off x="1190624" y="1845734"/>
            <a:ext cx="9965055" cy="4023360"/>
          </a:xfrm>
        </p:spPr>
        <p:txBody>
          <a:bodyPr/>
          <a:lstStyle/>
          <a:p>
            <a:pPr marL="0" indent="0">
              <a:buNone/>
            </a:pPr>
            <a:r>
              <a:rPr lang="en-US" altLang="en-US" dirty="0"/>
              <a:t>The forward pipe operator:</a:t>
            </a:r>
            <a:br>
              <a:rPr lang="en-US" altLang="en-US" dirty="0"/>
            </a:br>
            <a:r>
              <a:rPr lang="en-US" altLang="en-US" dirty="0" smtClean="0">
                <a:solidFill>
                  <a:srgbClr val="0000FF"/>
                </a:solidFill>
                <a:latin typeface="Consolas" panose="020B0609020204030204" pitchFamily="49" charset="0"/>
                <a:cs typeface="Consolas" panose="020B0609020204030204" pitchFamily="49" charset="0"/>
              </a:rPr>
              <a:t/>
            </a:r>
            <a:br>
              <a:rPr lang="en-US" altLang="en-US" dirty="0" smtClean="0">
                <a:solidFill>
                  <a:srgbClr val="0000FF"/>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000000"/>
                </a:solidFill>
                <a:latin typeface="Consolas" panose="020B0609020204030204" pitchFamily="49" charset="0"/>
                <a:cs typeface="Consolas" panose="020B0609020204030204" pitchFamily="49" charset="0"/>
              </a:rPr>
              <a:t>arg</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func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chemeClr val="bg1">
                    <a:lumMod val="50000"/>
                  </a:schemeClr>
                </a:solidFill>
                <a:latin typeface="Consolas" panose="020B0609020204030204" pitchFamily="49" charset="0"/>
                <a:cs typeface="Consolas" panose="020B0609020204030204" pitchFamily="49" charset="0"/>
              </a:rPr>
              <a:t>Type: </a:t>
            </a:r>
            <a:r>
              <a:rPr lang="pt-BR" dirty="0" smtClean="0">
                <a:solidFill>
                  <a:schemeClr val="bg1">
                    <a:lumMod val="50000"/>
                  </a:schemeClr>
                </a:solidFill>
                <a:latin typeface="Consolas" panose="020B0609020204030204" pitchFamily="49" charset="0"/>
                <a:cs typeface="Consolas" panose="020B0609020204030204" pitchFamily="49" charset="0"/>
              </a:rPr>
              <a:t>'a </a:t>
            </a:r>
            <a:r>
              <a:rPr lang="pt-BR" dirty="0">
                <a:solidFill>
                  <a:schemeClr val="bg1">
                    <a:lumMod val="50000"/>
                  </a:schemeClr>
                </a:solidFill>
                <a:latin typeface="Consolas" panose="020B0609020204030204" pitchFamily="49" charset="0"/>
                <a:cs typeface="Consolas" panose="020B0609020204030204" pitchFamily="49" charset="0"/>
              </a:rPr>
              <a:t>-&gt; </a:t>
            </a:r>
            <a:r>
              <a:rPr lang="pt-BR" dirty="0" smtClean="0">
                <a:solidFill>
                  <a:schemeClr val="bg1">
                    <a:lumMod val="50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'a -&gt; 'b) -&gt; 'b</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func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arg</a:t>
            </a:r>
            <a:endParaRPr lang="en-US" altLang="en-US" sz="4800" dirty="0">
              <a:solidFill>
                <a:schemeClr val="tx1"/>
              </a:solidFill>
              <a:latin typeface="Arial" panose="020B0604020202020204" pitchFamily="34" charset="0"/>
            </a:endParaRPr>
          </a:p>
          <a:p>
            <a:pPr marL="0" indent="0">
              <a:buNone/>
            </a:pPr>
            <a:r>
              <a:rPr lang="en-AU" dirty="0" smtClean="0"/>
              <a:t/>
            </a:r>
            <a:br>
              <a:rPr lang="en-AU" dirty="0" smtClean="0"/>
            </a:br>
            <a:r>
              <a:rPr lang="en-AU" dirty="0" smtClean="0"/>
              <a:t>Allows you to reorder function calls to put the last argument first:</a:t>
            </a:r>
            <a:br>
              <a:rPr lang="en-AU" dirty="0" smtClean="0"/>
            </a:br>
            <a:r>
              <a:rPr lang="en-AU" dirty="0" smtClean="0"/>
              <a:t/>
            </a:r>
            <a:br>
              <a:rPr lang="en-AU" dirty="0" smtClean="0"/>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1 |&gt;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2 </a:t>
            </a:r>
            <a:endParaRPr lang="en-US" altLang="en-US" sz="4800" dirty="0">
              <a:solidFill>
                <a:schemeClr val="tx1"/>
              </a:solidFill>
              <a:latin typeface="Arial" panose="020B0604020202020204" pitchFamily="34" charset="0"/>
            </a:endParaRPr>
          </a:p>
          <a:p>
            <a:pPr marL="0" indent="0">
              <a:buNone/>
            </a:pPr>
            <a:endParaRPr lang="en-AU" dirty="0" smtClean="0"/>
          </a:p>
          <a:p>
            <a:pPr marL="0" indent="0">
              <a:buNone/>
            </a:pPr>
            <a:endParaRPr lang="en-AU" dirty="0"/>
          </a:p>
        </p:txBody>
      </p:sp>
      <p:sp>
        <p:nvSpPr>
          <p:cNvPr id="7" name="Rectangle 6"/>
          <p:cNvSpPr/>
          <p:nvPr/>
        </p:nvSpPr>
        <p:spPr>
          <a:xfrm>
            <a:off x="3523137" y="3931988"/>
            <a:ext cx="834505"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TextBox 7"/>
          <p:cNvSpPr txBox="1"/>
          <p:nvPr/>
        </p:nvSpPr>
        <p:spPr>
          <a:xfrm>
            <a:off x="2821804" y="4238258"/>
            <a:ext cx="2423606" cy="646331"/>
          </a:xfrm>
          <a:prstGeom prst="rect">
            <a:avLst/>
          </a:prstGeom>
          <a:noFill/>
        </p:spPr>
        <p:txBody>
          <a:bodyPr wrap="square" rtlCol="0">
            <a:spAutoFit/>
          </a:bodyPr>
          <a:lstStyle/>
          <a:p>
            <a:pPr algn="ctr"/>
            <a:r>
              <a:rPr lang="en-AU" dirty="0">
                <a:solidFill>
                  <a:schemeClr val="accent5"/>
                </a:solidFill>
              </a:rPr>
              <a:t>Produces function </a:t>
            </a:r>
            <a:br>
              <a:rPr lang="en-AU" dirty="0">
                <a:solidFill>
                  <a:schemeClr val="accent5"/>
                </a:solidFill>
              </a:rPr>
            </a:b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latin typeface="Consolas" panose="020B0609020204030204" pitchFamily="49" charset="0"/>
                <a:cs typeface="Consolas" panose="020B0609020204030204" pitchFamily="49" charset="0"/>
              </a:rPr>
              <a:t> -&gt; </a:t>
            </a:r>
            <a:r>
              <a:rPr lang="en-AU" dirty="0" err="1">
                <a:solidFill>
                  <a:schemeClr val="accent5"/>
                </a:solidFill>
                <a:latin typeface="Consolas" panose="020B0609020204030204" pitchFamily="49" charset="0"/>
                <a:cs typeface="Consolas" panose="020B0609020204030204" pitchFamily="49" charset="0"/>
              </a:rPr>
              <a:t>int</a:t>
            </a:r>
            <a:endParaRPr lang="en-AU" dirty="0">
              <a:solidFill>
                <a:schemeClr val="accent5"/>
              </a:solidFill>
              <a:latin typeface="Consolas" panose="020B0609020204030204" pitchFamily="49" charset="0"/>
              <a:cs typeface="Consolas" panose="020B0609020204030204" pitchFamily="49" charset="0"/>
            </a:endParaRPr>
          </a:p>
        </p:txBody>
      </p:sp>
      <p:sp>
        <p:nvSpPr>
          <p:cNvPr id="9" name="Rectangle 8"/>
          <p:cNvSpPr/>
          <p:nvPr/>
        </p:nvSpPr>
        <p:spPr>
          <a:xfrm>
            <a:off x="3132523" y="3933469"/>
            <a:ext cx="3195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Freeform 11"/>
          <p:cNvSpPr/>
          <p:nvPr/>
        </p:nvSpPr>
        <p:spPr>
          <a:xfrm>
            <a:off x="3034777" y="4279038"/>
            <a:ext cx="97747" cy="797251"/>
          </a:xfrm>
          <a:custGeom>
            <a:avLst/>
            <a:gdLst>
              <a:gd name="connsiteX0" fmla="*/ 97747 w 97747"/>
              <a:gd name="connsiteY0" fmla="*/ 0 h 797251"/>
              <a:gd name="connsiteX1" fmla="*/ 93 w 97747"/>
              <a:gd name="connsiteY1" fmla="*/ 230819 h 797251"/>
              <a:gd name="connsiteX2" fmla="*/ 79992 w 97747"/>
              <a:gd name="connsiteY2" fmla="*/ 727969 h 797251"/>
              <a:gd name="connsiteX3" fmla="*/ 88870 w 97747"/>
              <a:gd name="connsiteY3" fmla="*/ 781235 h 797251"/>
            </a:gdLst>
            <a:ahLst/>
            <a:cxnLst>
              <a:cxn ang="0">
                <a:pos x="connsiteX0" y="connsiteY0"/>
              </a:cxn>
              <a:cxn ang="0">
                <a:pos x="connsiteX1" y="connsiteY1"/>
              </a:cxn>
              <a:cxn ang="0">
                <a:pos x="connsiteX2" y="connsiteY2"/>
              </a:cxn>
              <a:cxn ang="0">
                <a:pos x="connsiteX3" y="connsiteY3"/>
              </a:cxn>
            </a:cxnLst>
            <a:rect l="l" t="t" r="r" b="b"/>
            <a:pathLst>
              <a:path w="97747" h="797251">
                <a:moveTo>
                  <a:pt x="97747" y="0"/>
                </a:moveTo>
                <a:cubicBezTo>
                  <a:pt x="50399" y="54745"/>
                  <a:pt x="3052" y="109491"/>
                  <a:pt x="93" y="230819"/>
                </a:cubicBezTo>
                <a:cubicBezTo>
                  <a:pt x="-2866" y="352147"/>
                  <a:pt x="65196" y="636233"/>
                  <a:pt x="79992" y="727969"/>
                </a:cubicBezTo>
                <a:cubicBezTo>
                  <a:pt x="94788" y="819705"/>
                  <a:pt x="91829" y="800470"/>
                  <a:pt x="88870" y="7812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1752044" y="5039039"/>
            <a:ext cx="3298056" cy="369332"/>
          </a:xfrm>
          <a:prstGeom prst="rect">
            <a:avLst/>
          </a:prstGeom>
          <a:noFill/>
        </p:spPr>
        <p:txBody>
          <a:bodyPr wrap="square" rtlCol="0">
            <a:spAutoFit/>
          </a:bodyPr>
          <a:lstStyle/>
          <a:p>
            <a:pPr algn="ctr"/>
            <a:r>
              <a:rPr lang="en-AU" dirty="0">
                <a:solidFill>
                  <a:schemeClr val="accent2"/>
                </a:solidFill>
              </a:rPr>
              <a:t>Invokes </a:t>
            </a:r>
            <a:r>
              <a:rPr lang="en-AU" dirty="0">
                <a:solidFill>
                  <a:schemeClr val="accent5"/>
                </a:solidFill>
              </a:rPr>
              <a:t>(</a:t>
            </a: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latin typeface="Consolas" panose="020B0609020204030204" pitchFamily="49" charset="0"/>
                <a:cs typeface="Consolas" panose="020B0609020204030204" pitchFamily="49" charset="0"/>
              </a:rPr>
              <a:t> -&gt; </a:t>
            </a: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rPr>
              <a:t>)</a:t>
            </a:r>
            <a:r>
              <a:rPr lang="en-AU" dirty="0">
                <a:solidFill>
                  <a:schemeClr val="accent2"/>
                </a:solidFill>
              </a:rPr>
              <a:t> with 1</a:t>
            </a:r>
            <a:endParaRPr lang="en-AU" dirty="0">
              <a:solidFill>
                <a:schemeClr val="accent2"/>
              </a:solidFill>
              <a:latin typeface="Consolas" panose="020B0609020204030204" pitchFamily="49" charset="0"/>
              <a:cs typeface="Consolas" panose="020B0609020204030204" pitchFamily="49" charset="0"/>
            </a:endParaRPr>
          </a:p>
        </p:txBody>
      </p:sp>
      <p:pic>
        <p:nvPicPr>
          <p:cNvPr id="11269" name="Picture 5" descr="https://i.chzbgr.com/maxW500/4551489792/h09076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896" y="3931988"/>
            <a:ext cx="3410430" cy="227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22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5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269"/>
                                        </p:tgtEl>
                                        <p:attrNameLst>
                                          <p:attrName>style.visibility</p:attrName>
                                        </p:attrNameLst>
                                      </p:cBhvr>
                                      <p:to>
                                        <p:strVal val="visible"/>
                                      </p:to>
                                    </p:set>
                                    <p:animEffect transition="in" filter="fade">
                                      <p:cBhvr>
                                        <p:cTn id="36" dur="25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 Composition</a:t>
            </a:r>
            <a:endParaRPr lang="en-AU" dirty="0"/>
          </a:p>
        </p:txBody>
      </p:sp>
      <p:sp>
        <p:nvSpPr>
          <p:cNvPr id="3" name="Content Placeholder 2"/>
          <p:cNvSpPr>
            <a:spLocks noGrp="1"/>
          </p:cNvSpPr>
          <p:nvPr>
            <p:ph idx="1"/>
          </p:nvPr>
        </p:nvSpPr>
        <p:spPr>
          <a:xfrm>
            <a:off x="1190624" y="1845734"/>
            <a:ext cx="9965055" cy="4023360"/>
          </a:xfr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open</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Humanizer</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evenNumbersAsWords</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[ 1 .. 15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filter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FF"/>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 2 = 0</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err="1">
                <a:solidFill>
                  <a:srgbClr val="1201AD"/>
                </a:solidFill>
                <a:latin typeface="Consolas" panose="020B0609020204030204" pitchFamily="49" charset="0"/>
                <a:cs typeface="Consolas" panose="020B0609020204030204" pitchFamily="49" charset="0"/>
              </a:rPr>
              <a:t>ToWords</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reduce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sprintf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A31515"/>
                </a:solidFill>
                <a:latin typeface="Consolas" panose="020B0609020204030204" pitchFamily="49" charset="0"/>
                <a:cs typeface="Consolas" panose="020B0609020204030204" pitchFamily="49" charset="0"/>
              </a:rPr>
              <a:t>"%s, %s"</a:t>
            </a:r>
            <a:r>
              <a:rPr lang="en-US" altLang="en-US" dirty="0">
                <a:solidFill>
                  <a:srgbClr val="000000"/>
                </a:solidFill>
                <a:latin typeface="Consolas" panose="020B0609020204030204" pitchFamily="49" charset="0"/>
                <a:cs typeface="Consolas" panose="020B0609020204030204" pitchFamily="49" charset="0"/>
              </a:rPr>
              <a:t>)</a:t>
            </a:r>
            <a:endParaRPr lang="en-US" altLang="en-US" sz="4800" dirty="0">
              <a:solidFill>
                <a:schemeClr val="tx1"/>
              </a:solidFill>
              <a:latin typeface="Arial" panose="020B0604020202020204" pitchFamily="34" charset="0"/>
            </a:endParaRPr>
          </a:p>
          <a:p>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err="1" smtClean="0"/>
              <a:t>evenNumbersAsWords</a:t>
            </a:r>
            <a:r>
              <a:rPr lang="en-AU" dirty="0" smtClean="0"/>
              <a:t>:</a:t>
            </a:r>
            <a:br>
              <a:rPr lang="en-AU" dirty="0" smtClean="0"/>
            </a:br>
            <a:r>
              <a:rPr lang="en-AU" dirty="0"/>
              <a:t>"two, four, six, eight, ten, twelve, fourteen"</a:t>
            </a:r>
          </a:p>
        </p:txBody>
      </p:sp>
      <p:sp>
        <p:nvSpPr>
          <p:cNvPr id="5" name="Rectangle 2"/>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7" name="Rectangle 6"/>
          <p:cNvSpPr/>
          <p:nvPr/>
        </p:nvSpPr>
        <p:spPr>
          <a:xfrm>
            <a:off x="1143829" y="1845734"/>
            <a:ext cx="2059623"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TextBox 7"/>
          <p:cNvSpPr txBox="1"/>
          <p:nvPr/>
        </p:nvSpPr>
        <p:spPr>
          <a:xfrm>
            <a:off x="3254057" y="1845734"/>
            <a:ext cx="3343800" cy="369332"/>
          </a:xfrm>
          <a:prstGeom prst="rect">
            <a:avLst/>
          </a:prstGeom>
          <a:noFill/>
        </p:spPr>
        <p:txBody>
          <a:bodyPr wrap="none" rtlCol="0">
            <a:spAutoFit/>
          </a:bodyPr>
          <a:lstStyle/>
          <a:p>
            <a:r>
              <a:rPr lang="en-AU" dirty="0">
                <a:solidFill>
                  <a:schemeClr val="accent5"/>
                </a:solidFill>
              </a:rPr>
              <a:t>Opens the Humanizer namespace</a:t>
            </a:r>
          </a:p>
        </p:txBody>
      </p:sp>
      <p:sp>
        <p:nvSpPr>
          <p:cNvPr id="9" name="Rectangle 8"/>
          <p:cNvSpPr/>
          <p:nvPr/>
        </p:nvSpPr>
        <p:spPr>
          <a:xfrm>
            <a:off x="1837767" y="2655082"/>
            <a:ext cx="1649771"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0" name="TextBox 9"/>
          <p:cNvSpPr txBox="1"/>
          <p:nvPr/>
        </p:nvSpPr>
        <p:spPr>
          <a:xfrm>
            <a:off x="3487537" y="2648380"/>
            <a:ext cx="4162806" cy="369332"/>
          </a:xfrm>
          <a:prstGeom prst="rect">
            <a:avLst/>
          </a:prstGeom>
          <a:noFill/>
        </p:spPr>
        <p:txBody>
          <a:bodyPr wrap="none" rtlCol="0">
            <a:spAutoFit/>
          </a:bodyPr>
          <a:lstStyle/>
          <a:p>
            <a:r>
              <a:rPr lang="en-AU" dirty="0">
                <a:solidFill>
                  <a:schemeClr val="accent2"/>
                </a:solidFill>
              </a:rPr>
              <a:t>Creates an F# List with the integers 1 to 15</a:t>
            </a:r>
          </a:p>
        </p:txBody>
      </p:sp>
      <p:sp>
        <p:nvSpPr>
          <p:cNvPr id="11" name="Rectangle 10"/>
          <p:cNvSpPr/>
          <p:nvPr/>
        </p:nvSpPr>
        <p:spPr>
          <a:xfrm>
            <a:off x="2247618" y="2941419"/>
            <a:ext cx="4409214"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TextBox 11"/>
          <p:cNvSpPr txBox="1"/>
          <p:nvPr/>
        </p:nvSpPr>
        <p:spPr>
          <a:xfrm>
            <a:off x="6708590" y="2796218"/>
            <a:ext cx="2724735" cy="646331"/>
          </a:xfrm>
          <a:prstGeom prst="rect">
            <a:avLst/>
          </a:prstGeom>
          <a:noFill/>
        </p:spPr>
        <p:txBody>
          <a:bodyPr wrap="square" rtlCol="0">
            <a:spAutoFit/>
          </a:bodyPr>
          <a:lstStyle/>
          <a:p>
            <a:r>
              <a:rPr lang="en-AU" dirty="0">
                <a:solidFill>
                  <a:schemeClr val="accent5"/>
                </a:solidFill>
              </a:rPr>
              <a:t>Partial application of the </a:t>
            </a:r>
            <a:r>
              <a:rPr lang="en-AU" dirty="0" err="1">
                <a:solidFill>
                  <a:schemeClr val="accent5"/>
                </a:solidFill>
              </a:rPr>
              <a:t>Seq.filter</a:t>
            </a:r>
            <a:r>
              <a:rPr lang="en-AU" dirty="0">
                <a:solidFill>
                  <a:schemeClr val="accent5"/>
                </a:solidFill>
              </a:rPr>
              <a:t> function</a:t>
            </a:r>
          </a:p>
        </p:txBody>
      </p:sp>
      <p:sp>
        <p:nvSpPr>
          <p:cNvPr id="13" name="Rectangle 12"/>
          <p:cNvSpPr/>
          <p:nvPr/>
        </p:nvSpPr>
        <p:spPr>
          <a:xfrm>
            <a:off x="1837766" y="2948121"/>
            <a:ext cx="409852" cy="355928"/>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5" name="Freeform 14"/>
          <p:cNvSpPr/>
          <p:nvPr/>
        </p:nvSpPr>
        <p:spPr>
          <a:xfrm>
            <a:off x="2000201" y="2787587"/>
            <a:ext cx="288850" cy="360038"/>
          </a:xfrm>
          <a:custGeom>
            <a:avLst/>
            <a:gdLst>
              <a:gd name="connsiteX0" fmla="*/ 66908 w 288850"/>
              <a:gd name="connsiteY0" fmla="*/ 0 h 360038"/>
              <a:gd name="connsiteX1" fmla="*/ 13642 w 288850"/>
              <a:gd name="connsiteY1" fmla="*/ 310718 h 360038"/>
              <a:gd name="connsiteX2" fmla="*/ 288850 w 288850"/>
              <a:gd name="connsiteY2" fmla="*/ 355107 h 360038"/>
            </a:gdLst>
            <a:ahLst/>
            <a:cxnLst>
              <a:cxn ang="0">
                <a:pos x="connsiteX0" y="connsiteY0"/>
              </a:cxn>
              <a:cxn ang="0">
                <a:pos x="connsiteX1" y="connsiteY1"/>
              </a:cxn>
              <a:cxn ang="0">
                <a:pos x="connsiteX2" y="connsiteY2"/>
              </a:cxn>
            </a:cxnLst>
            <a:rect l="l" t="t" r="r" b="b"/>
            <a:pathLst>
              <a:path w="288850" h="360038">
                <a:moveTo>
                  <a:pt x="66908" y="0"/>
                </a:moveTo>
                <a:cubicBezTo>
                  <a:pt x="21780" y="125767"/>
                  <a:pt x="-23348" y="251534"/>
                  <a:pt x="13642" y="310718"/>
                </a:cubicBezTo>
                <a:cubicBezTo>
                  <a:pt x="50632" y="369902"/>
                  <a:pt x="169741" y="362504"/>
                  <a:pt x="288850" y="355107"/>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3383961" y="3227756"/>
            <a:ext cx="32138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8" name="TextBox 17"/>
          <p:cNvSpPr txBox="1"/>
          <p:nvPr/>
        </p:nvSpPr>
        <p:spPr>
          <a:xfrm>
            <a:off x="6597858" y="3234458"/>
            <a:ext cx="1205779" cy="369332"/>
          </a:xfrm>
          <a:prstGeom prst="rect">
            <a:avLst/>
          </a:prstGeom>
          <a:noFill/>
        </p:spPr>
        <p:txBody>
          <a:bodyPr wrap="none" rtlCol="0">
            <a:spAutoFit/>
          </a:bodyPr>
          <a:lstStyle/>
          <a:p>
            <a:r>
              <a:rPr lang="en-AU" dirty="0">
                <a:solidFill>
                  <a:schemeClr val="accent2"/>
                </a:solidFill>
              </a:rPr>
              <a:t>F# Lambda</a:t>
            </a:r>
          </a:p>
        </p:txBody>
      </p:sp>
      <p:sp>
        <p:nvSpPr>
          <p:cNvPr id="19" name="Rectangle 18"/>
          <p:cNvSpPr/>
          <p:nvPr/>
        </p:nvSpPr>
        <p:spPr>
          <a:xfrm>
            <a:off x="2840504" y="3272605"/>
            <a:ext cx="922241" cy="554455"/>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20" name="TextBox 19"/>
          <p:cNvSpPr txBox="1"/>
          <p:nvPr/>
        </p:nvSpPr>
        <p:spPr>
          <a:xfrm>
            <a:off x="2781071" y="3820358"/>
            <a:ext cx="1435778" cy="369332"/>
          </a:xfrm>
          <a:prstGeom prst="rect">
            <a:avLst/>
          </a:prstGeom>
          <a:noFill/>
        </p:spPr>
        <p:txBody>
          <a:bodyPr wrap="none" rtlCol="0">
            <a:spAutoFit/>
          </a:bodyPr>
          <a:lstStyle/>
          <a:p>
            <a:r>
              <a:rPr lang="en-AU" dirty="0">
                <a:solidFill>
                  <a:srgbClr val="C00000"/>
                </a:solidFill>
              </a:rPr>
              <a:t>Map Reduce!</a:t>
            </a:r>
          </a:p>
        </p:txBody>
      </p:sp>
      <p:sp>
        <p:nvSpPr>
          <p:cNvPr id="21" name="Rectangle 20"/>
          <p:cNvSpPr/>
          <p:nvPr/>
        </p:nvSpPr>
        <p:spPr>
          <a:xfrm>
            <a:off x="3833620" y="3505792"/>
            <a:ext cx="2556268"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2" name="TextBox 21"/>
          <p:cNvSpPr txBox="1"/>
          <p:nvPr/>
        </p:nvSpPr>
        <p:spPr>
          <a:xfrm>
            <a:off x="6375637" y="3488082"/>
            <a:ext cx="2783262" cy="369332"/>
          </a:xfrm>
          <a:prstGeom prst="rect">
            <a:avLst/>
          </a:prstGeom>
          <a:noFill/>
        </p:spPr>
        <p:txBody>
          <a:bodyPr wrap="none" rtlCol="0">
            <a:spAutoFit/>
          </a:bodyPr>
          <a:lstStyle/>
          <a:p>
            <a:r>
              <a:rPr lang="en-AU" dirty="0">
                <a:solidFill>
                  <a:schemeClr val="accent5"/>
                </a:solidFill>
              </a:rPr>
              <a:t>Partial application of </a:t>
            </a:r>
            <a:r>
              <a:rPr lang="en-AU" dirty="0" err="1">
                <a:solidFill>
                  <a:schemeClr val="accent5"/>
                </a:solidFill>
              </a:rPr>
              <a:t>sprintf</a:t>
            </a:r>
            <a:endParaRPr lang="en-AU" dirty="0">
              <a:solidFill>
                <a:schemeClr val="accent5"/>
              </a:solidFill>
            </a:endParaRPr>
          </a:p>
        </p:txBody>
      </p:sp>
    </p:spTree>
    <p:extLst>
      <p:ext uri="{BB962C8B-B14F-4D97-AF65-F5344CB8AC3E}">
        <p14:creationId xmlns:p14="http://schemas.microsoft.com/office/powerpoint/2010/main" val="115676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7"/>
                                        </p:tgtEl>
                                      </p:cBhvr>
                                    </p:animEffect>
                                    <p:set>
                                      <p:cBhvr>
                                        <p:cTn id="15" dur="1" fill="hold">
                                          <p:stCondLst>
                                            <p:cond delay="24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50"/>
                                        <p:tgtEl>
                                          <p:spTgt spid="8"/>
                                        </p:tgtEl>
                                      </p:cBhvr>
                                    </p:animEffect>
                                    <p:set>
                                      <p:cBhvr>
                                        <p:cTn id="18" dur="1" fill="hold">
                                          <p:stCondLst>
                                            <p:cond delay="24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250"/>
                                        <p:tgtEl>
                                          <p:spTgt spid="9"/>
                                        </p:tgtEl>
                                      </p:cBhvr>
                                    </p:animEffect>
                                    <p:set>
                                      <p:cBhvr>
                                        <p:cTn id="29" dur="1" fill="hold">
                                          <p:stCondLst>
                                            <p:cond delay="24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10"/>
                                        </p:tgtEl>
                                      </p:cBhvr>
                                    </p:animEffect>
                                    <p:set>
                                      <p:cBhvr>
                                        <p:cTn id="32" dur="1" fill="hold">
                                          <p:stCondLst>
                                            <p:cond delay="249"/>
                                          </p:stCondLst>
                                        </p:cTn>
                                        <p:tgtEl>
                                          <p:spTgt spid="1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5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25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50"/>
                                        <p:tgtEl>
                                          <p:spTgt spid="11"/>
                                        </p:tgtEl>
                                      </p:cBhvr>
                                    </p:animEffect>
                                    <p:set>
                                      <p:cBhvr>
                                        <p:cTn id="43" dur="1" fill="hold">
                                          <p:stCondLst>
                                            <p:cond delay="249"/>
                                          </p:stCondLst>
                                        </p:cTn>
                                        <p:tgtEl>
                                          <p:spTgt spid="1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50"/>
                                        <p:tgtEl>
                                          <p:spTgt spid="12"/>
                                        </p:tgtEl>
                                      </p:cBhvr>
                                    </p:animEffect>
                                    <p:set>
                                      <p:cBhvr>
                                        <p:cTn id="46" dur="1" fill="hold">
                                          <p:stCondLst>
                                            <p:cond delay="249"/>
                                          </p:stCondLst>
                                        </p:cTn>
                                        <p:tgtEl>
                                          <p:spTgt spid="12"/>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50"/>
                                        <p:tgtEl>
                                          <p:spTgt spid="15"/>
                                        </p:tgtEl>
                                      </p:cBhvr>
                                    </p:animEffect>
                                    <p:set>
                                      <p:cBhvr>
                                        <p:cTn id="60" dur="1" fill="hold">
                                          <p:stCondLst>
                                            <p:cond delay="249"/>
                                          </p:stCondLst>
                                        </p:cTn>
                                        <p:tgtEl>
                                          <p:spTgt spid="15"/>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25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25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6"/>
                                        </p:tgtEl>
                                      </p:cBhvr>
                                    </p:animEffect>
                                    <p:set>
                                      <p:cBhvr>
                                        <p:cTn id="71" dur="1" fill="hold">
                                          <p:stCondLst>
                                            <p:cond delay="249"/>
                                          </p:stCondLst>
                                        </p:cTn>
                                        <p:tgtEl>
                                          <p:spTgt spid="1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50"/>
                                        <p:tgtEl>
                                          <p:spTgt spid="18"/>
                                        </p:tgtEl>
                                      </p:cBhvr>
                                    </p:animEffect>
                                    <p:set>
                                      <p:cBhvr>
                                        <p:cTn id="74" dur="1" fill="hold">
                                          <p:stCondLst>
                                            <p:cond delay="249"/>
                                          </p:stCondLst>
                                        </p:cTn>
                                        <p:tgtEl>
                                          <p:spTgt spid="18"/>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25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25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250"/>
                                        <p:tgtEl>
                                          <p:spTgt spid="21"/>
                                        </p:tgtEl>
                                      </p:cBhvr>
                                    </p:animEffect>
                                    <p:set>
                                      <p:cBhvr>
                                        <p:cTn id="85" dur="1" fill="hold">
                                          <p:stCondLst>
                                            <p:cond delay="249"/>
                                          </p:stCondLst>
                                        </p:cTn>
                                        <p:tgtEl>
                                          <p:spTgt spid="21"/>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50"/>
                                        <p:tgtEl>
                                          <p:spTgt spid="22"/>
                                        </p:tgtEl>
                                      </p:cBhvr>
                                    </p:animEffect>
                                    <p:set>
                                      <p:cBhvr>
                                        <p:cTn id="88" dur="1" fill="hold">
                                          <p:stCondLst>
                                            <p:cond delay="249"/>
                                          </p:stCondLst>
                                        </p:cTn>
                                        <p:tgtEl>
                                          <p:spTgt spid="22"/>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5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10" grpId="0"/>
      <p:bldP spid="10" grpId="1"/>
      <p:bldP spid="11" grpId="0" animBg="1"/>
      <p:bldP spid="11" grpId="1" animBg="1"/>
      <p:bldP spid="12" grpId="0"/>
      <p:bldP spid="12" grpId="1"/>
      <p:bldP spid="13" grpId="0" animBg="1"/>
      <p:bldP spid="13" grpId="1" animBg="1"/>
      <p:bldP spid="15" grpId="0" animBg="1"/>
      <p:bldP spid="15" grpId="1" animBg="1"/>
      <p:bldP spid="16" grpId="0" animBg="1"/>
      <p:bldP spid="16" grpId="1" animBg="1"/>
      <p:bldP spid="18" grpId="0"/>
      <p:bldP spid="18" grpId="1"/>
      <p:bldP spid="19" grpId="0" animBg="1"/>
      <p:bldP spid="20" grpId="0"/>
      <p:bldP spid="21" grpId="0" animBg="1"/>
      <p:bldP spid="21" grpId="1" animBg="1"/>
      <p:bldP spid="22" grpId="0"/>
      <p:bldP spid="2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Example</a:t>
            </a:r>
            <a:endParaRPr lang="en-AU" dirty="0"/>
          </a:p>
        </p:txBody>
      </p:sp>
      <p:sp>
        <p:nvSpPr>
          <p:cNvPr id="3" name="Content Placeholder 2"/>
          <p:cNvSpPr>
            <a:spLocks noGrp="1"/>
          </p:cNvSpPr>
          <p:nvPr>
            <p:ph idx="1"/>
          </p:nvPr>
        </p:nvSpPr>
        <p:spPr>
          <a:xfrm>
            <a:off x="1181101" y="1845734"/>
            <a:ext cx="9407002" cy="4023360"/>
          </a:xfrm>
        </p:spPr>
        <p:txBody>
          <a:bodyPr/>
          <a:lstStyle/>
          <a:p>
            <a:pPr mar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1201AD"/>
                </a:solidFill>
                <a:latin typeface="Consolas" panose="020B0609020204030204" pitchFamily="49" charset="0"/>
                <a:cs typeface="Consolas" panose="020B0609020204030204" pitchFamily="49" charset="0"/>
              </a:rPr>
              <a:t>insertInParallel</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items</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items</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Insert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1201AD"/>
                </a:solidFill>
                <a:latin typeface="Consolas" panose="020B0609020204030204" pitchFamily="49" charset="0"/>
                <a:cs typeface="Consolas" panose="020B0609020204030204" pitchFamily="49" charset="0"/>
              </a:rPr>
              <a:t>autobatch</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inTableAsBatchAsync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tableClient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tableName</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Async</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ParallelByDegree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4</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2B91AF"/>
                </a:solidFill>
                <a:latin typeface="Consolas" panose="020B0609020204030204" pitchFamily="49" charset="0"/>
                <a:cs typeface="Consolas" panose="020B0609020204030204" pitchFamily="49" charset="0"/>
              </a:rPr>
              <a:t>Async</a:t>
            </a:r>
            <a:r>
              <a:rPr lang="en-US" altLang="en-US" dirty="0" err="1"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1201AD"/>
                </a:solidFill>
                <a:latin typeface="Consolas" panose="020B0609020204030204" pitchFamily="49" charset="0"/>
                <a:cs typeface="Consolas" panose="020B0609020204030204" pitchFamily="49" charset="0"/>
              </a:rPr>
              <a:t>RunSynchronously</a:t>
            </a:r>
            <a:r>
              <a:rPr lang="en-US" altLang="en-US" dirty="0" smtClean="0">
                <a:solidFill>
                  <a:srgbClr val="1201AD"/>
                </a:solidFill>
                <a:latin typeface="Consolas" panose="020B0609020204030204" pitchFamily="49" charset="0"/>
                <a:cs typeface="Consolas" panose="020B0609020204030204" pitchFamily="49" charset="0"/>
              </a:rPr>
              <a:t/>
            </a:r>
            <a:br>
              <a:rPr lang="en-US" altLang="en-US" dirty="0" smtClean="0">
                <a:solidFill>
                  <a:srgbClr val="1201AD"/>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2B91AF"/>
                </a:solidFill>
                <a:latin typeface="Consolas" panose="020B0609020204030204" pitchFamily="49" charset="0"/>
                <a:cs typeface="Consolas" panose="020B0609020204030204" pitchFamily="49" charset="0"/>
              </a:rPr>
              <a:t>Seq</a:t>
            </a:r>
            <a:r>
              <a:rPr lang="en-US" altLang="en-US" dirty="0" err="1"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1201AD"/>
                </a:solidFill>
                <a:latin typeface="Consolas" panose="020B0609020204030204" pitchFamily="49" charset="0"/>
                <a:cs typeface="Consolas" panose="020B0609020204030204" pitchFamily="49" charset="0"/>
              </a:rPr>
              <a:t>concat</a:t>
            </a:r>
            <a:r>
              <a:rPr lang="en-US" altLang="en-US" dirty="0" smtClean="0">
                <a:solidFill>
                  <a:srgbClr val="1201AD"/>
                </a:solidFill>
                <a:latin typeface="Consolas" panose="020B0609020204030204" pitchFamily="49" charset="0"/>
                <a:cs typeface="Consolas" panose="020B0609020204030204" pitchFamily="49" charset="0"/>
              </a:rPr>
              <a:t/>
            </a:r>
            <a:br>
              <a:rPr lang="en-US" altLang="en-US" dirty="0" smtClean="0">
                <a:solidFill>
                  <a:srgbClr val="1201AD"/>
                </a:solidFill>
                <a:latin typeface="Consolas" panose="020B0609020204030204" pitchFamily="49" charset="0"/>
                <a:cs typeface="Consolas" panose="020B0609020204030204" pitchFamily="49" charset="0"/>
              </a:rPr>
            </a:br>
            <a:endParaRPr lang="en-US" altLang="en-US" dirty="0" smtClean="0">
              <a:solidFill>
                <a:srgbClr val="1201AD"/>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smtClean="0">
                <a:solidFill>
                  <a:schemeClr val="tx1">
                    <a:lumMod val="50000"/>
                    <a:lumOff val="50000"/>
                  </a:schemeClr>
                </a:solidFill>
                <a:cs typeface="Consolas" panose="020B0609020204030204" pitchFamily="49" charset="0"/>
              </a:rPr>
              <a:t>Type:    </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string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&lt;'a&gt;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OperationResult</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&gt;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 </a:t>
            </a:r>
            <a:r>
              <a:rPr lang="en-US" altLang="en-US" dirty="0" smtClean="0">
                <a:solidFill>
                  <a:schemeClr val="tx1"/>
                </a:solidFill>
                <a:latin typeface="Consolas" panose="020B0609020204030204" pitchFamily="49" charset="0"/>
                <a:cs typeface="Consolas" panose="020B0609020204030204" pitchFamily="49" charset="0"/>
              </a:rPr>
              <a:t>results =</a:t>
            </a:r>
            <a:r>
              <a:rPr lang="en-US" altLang="en-US" dirty="0" smtClean="0">
                <a:solidFill>
                  <a:srgbClr val="0000FF"/>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someRecords</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a:solidFill>
                  <a:srgbClr val="1201AD"/>
                </a:solidFill>
                <a:latin typeface="Consolas" panose="020B0609020204030204" pitchFamily="49" charset="0"/>
                <a:cs typeface="Consolas" panose="020B0609020204030204" pitchFamily="49" charset="0"/>
              </a:rPr>
              <a:t>insertInParallel</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DC1414"/>
                </a:solidFill>
                <a:latin typeface="Consolas" panose="020B0609020204030204" pitchFamily="49" charset="0"/>
              </a:rPr>
              <a:t>"</a:t>
            </a:r>
            <a:r>
              <a:rPr lang="en-US" altLang="en-US" dirty="0" err="1" smtClean="0">
                <a:solidFill>
                  <a:srgbClr val="DC1414"/>
                </a:solidFill>
                <a:latin typeface="Consolas" panose="020B0609020204030204" pitchFamily="49" charset="0"/>
              </a:rPr>
              <a:t>MyTable</a:t>
            </a:r>
            <a:r>
              <a:rPr lang="en-US" altLang="en-US" dirty="0" smtClean="0">
                <a:solidFill>
                  <a:srgbClr val="DC1414"/>
                </a:solidFill>
                <a:latin typeface="Consolas" panose="020B0609020204030204" pitchFamily="49" charset="0"/>
              </a:rPr>
              <a:t>"</a:t>
            </a:r>
            <a:endParaRPr lang="en-US" altLang="en-US" dirty="0">
              <a:solidFill>
                <a:srgbClr val="DC1414"/>
              </a:solidFill>
              <a:latin typeface="Consolas" panose="020B0609020204030204" pitchFamily="49" charset="0"/>
            </a:endParaRPr>
          </a:p>
        </p:txBody>
      </p:sp>
      <p:pic>
        <p:nvPicPr>
          <p:cNvPr id="4100" name="Picture 4" descr="http://1.bp.blogspot.com/--zC7LZMjuBY/UksYAS0gPlI/AAAAAAAAClA/cC8mj2teobY/s1600/Screen+Shot+2013-10-01+at+1.44.04+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605" y="0"/>
            <a:ext cx="2494625" cy="248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182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Equivalent C#</a:t>
            </a:r>
            <a:endParaRPr lang="en-AU" dirty="0"/>
          </a:p>
        </p:txBody>
      </p:sp>
      <p:sp>
        <p:nvSpPr>
          <p:cNvPr id="3" name="Content Placeholder 2"/>
          <p:cNvSpPr>
            <a:spLocks noGrp="1"/>
          </p:cNvSpPr>
          <p:nvPr>
            <p:ph idx="1"/>
          </p:nvPr>
        </p:nvSpPr>
        <p:spPr>
          <a:xfrm>
            <a:off x="1181100" y="1845734"/>
            <a:ext cx="9974580" cy="4564592"/>
          </a:xfrm>
        </p:spPr>
        <p:txBody>
          <a:bodyPr>
            <a:noAutofit/>
          </a:bodyPr>
          <a:lstStyle/>
          <a:p>
            <a:pPr marL="0" indent="0">
              <a:spcBef>
                <a:spcPts val="0"/>
              </a:spcBef>
              <a:buNone/>
            </a:pPr>
            <a:r>
              <a:rPr lang="en-AU" sz="1300" dirty="0">
                <a:solidFill>
                  <a:srgbClr val="0000FF"/>
                </a:solidFill>
                <a:latin typeface="Consolas" panose="020B0609020204030204" pitchFamily="49" charset="0"/>
              </a:rPr>
              <a:t>public</a:t>
            </a:r>
            <a:r>
              <a:rPr lang="en-AU" sz="1300" dirty="0">
                <a:solidFill>
                  <a:srgbClr val="000000"/>
                </a:solidFill>
                <a:latin typeface="Consolas" panose="020B0609020204030204" pitchFamily="49" charset="0"/>
              </a:rPr>
              <a:t> </a:t>
            </a:r>
            <a:r>
              <a:rPr lang="en-AU" sz="1300" dirty="0" err="1" smtClean="0">
                <a:solidFill>
                  <a:srgbClr val="000000"/>
                </a:solidFill>
                <a:latin typeface="Consolas" panose="020B0609020204030204" pitchFamily="49" charset="0"/>
              </a:rPr>
              <a:t>IEnumerable</a:t>
            </a:r>
            <a:r>
              <a:rPr lang="en-AU" sz="1300" dirty="0" smtClean="0">
                <a:solidFill>
                  <a:srgbClr val="000000"/>
                </a:solidFill>
                <a:latin typeface="Consolas" panose="020B0609020204030204" pitchFamily="49" charset="0"/>
              </a:rPr>
              <a:t>&lt;</a:t>
            </a:r>
            <a:r>
              <a:rPr lang="en-AU" sz="1300" dirty="0" err="1" smtClean="0">
                <a:solidFill>
                  <a:srgbClr val="000000"/>
                </a:solidFill>
                <a:latin typeface="Consolas" panose="020B0609020204030204" pitchFamily="49" charset="0"/>
              </a:rPr>
              <a:t>TableResult</a:t>
            </a:r>
            <a:r>
              <a:rPr lang="en-AU" sz="1300" dirty="0" smtClean="0">
                <a:solidFill>
                  <a:srgbClr val="000000"/>
                </a:solidFill>
                <a:latin typeface="Consolas" panose="020B0609020204030204" pitchFamily="49" charset="0"/>
              </a:rPr>
              <a:t>&gt; </a:t>
            </a:r>
            <a:r>
              <a:rPr lang="en-AU" sz="1300" dirty="0" err="1" smtClean="0">
                <a:solidFill>
                  <a:srgbClr val="000000"/>
                </a:solidFill>
                <a:latin typeface="Consolas" panose="020B0609020204030204" pitchFamily="49" charset="0"/>
              </a:rPr>
              <a:t>InsertInParallel</a:t>
            </a:r>
            <a:r>
              <a:rPr lang="en-AU" sz="1300" dirty="0" smtClean="0">
                <a:solidFill>
                  <a:srgbClr val="000000"/>
                </a:solidFill>
                <a:latin typeface="Consolas" panose="020B0609020204030204" pitchFamily="49" charset="0"/>
              </a:rPr>
              <a:t>&lt;T&gt;(</a:t>
            </a:r>
            <a:r>
              <a:rPr lang="en-AU" sz="1300" dirty="0" err="1" smtClean="0">
                <a:solidFill>
                  <a:srgbClr val="000000"/>
                </a:solidFill>
                <a:latin typeface="Consolas" panose="020B0609020204030204" pitchFamily="49" charset="0"/>
              </a:rPr>
              <a:t>IEnumerable</a:t>
            </a:r>
            <a:r>
              <a:rPr lang="en-AU" sz="1300" dirty="0" smtClean="0">
                <a:solidFill>
                  <a:srgbClr val="000000"/>
                </a:solidFill>
                <a:latin typeface="Consolas" panose="020B0609020204030204" pitchFamily="49" charset="0"/>
              </a:rPr>
              <a:t>&lt;T</a:t>
            </a:r>
            <a:r>
              <a:rPr lang="en-AU" sz="1300" dirty="0">
                <a:solidFill>
                  <a:srgbClr val="000000"/>
                </a:solidFill>
                <a:latin typeface="Consolas" panose="020B0609020204030204" pitchFamily="49" charset="0"/>
              </a:rPr>
              <a:t>&gt; items, </a:t>
            </a:r>
            <a:r>
              <a:rPr lang="en-AU" sz="1300" dirty="0" smtClean="0">
                <a:solidFill>
                  <a:srgbClr val="0000FF"/>
                </a:solidFill>
                <a:latin typeface="Consolas" panose="020B0609020204030204" pitchFamily="49" charset="0"/>
              </a:rPr>
              <a:t>string</a:t>
            </a:r>
            <a:r>
              <a:rPr lang="en-AU" sz="1300" dirty="0" smtClean="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tableName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table = </a:t>
            </a:r>
            <a:r>
              <a:rPr lang="en-AU" sz="1300" dirty="0" err="1">
                <a:solidFill>
                  <a:srgbClr val="000000"/>
                </a:solidFill>
                <a:latin typeface="Consolas" panose="020B0609020204030204" pitchFamily="49" charset="0"/>
              </a:rPr>
              <a:t>TableClient.GetTableReference</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tableName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batches = </a:t>
            </a:r>
            <a:r>
              <a:rPr lang="en-AU" sz="1300" dirty="0" err="1" smtClean="0">
                <a:solidFill>
                  <a:srgbClr val="000000"/>
                </a:solidFill>
                <a:latin typeface="Consolas" panose="020B0609020204030204" pitchFamily="49" charset="0"/>
              </a:rPr>
              <a:t>Autobatch</a:t>
            </a:r>
            <a:r>
              <a:rPr lang="en-AU" sz="1300" dirty="0" smtClean="0">
                <a:solidFill>
                  <a:srgbClr val="000000"/>
                </a:solidFill>
                <a:latin typeface="Consolas" panose="020B0609020204030204" pitchFamily="49" charset="0"/>
              </a:rPr>
              <a:t>(items);</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   </a:t>
            </a:r>
            <a:r>
              <a:rPr lang="en-AU" sz="1300" dirty="0" smtClean="0">
                <a:solidFill>
                  <a:srgbClr val="000000"/>
                </a:solidFill>
                <a:latin typeface="Consolas" panose="020B0609020204030204" pitchFamily="49" charset="0"/>
              </a:rPr>
              <a:t> </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int</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Math.Ceiling</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batches.Count</a:t>
            </a:r>
            <a:r>
              <a:rPr lang="en-AU" sz="1300" dirty="0">
                <a:solidFill>
                  <a:srgbClr val="000000"/>
                </a:solidFill>
                <a:latin typeface="Consolas" panose="020B0609020204030204" pitchFamily="49" charset="0"/>
              </a:rPr>
              <a:t> / </a:t>
            </a:r>
            <a:r>
              <a:rPr lang="en-AU" sz="1300" dirty="0">
                <a:solidFill>
                  <a:srgbClr val="C81EFA"/>
                </a:solidFill>
                <a:latin typeface="Consolas" panose="020B0609020204030204" pitchFamily="49" charset="0"/>
              </a:rPr>
              <a:t>4d</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workChunks</a:t>
            </a:r>
            <a:r>
              <a:rPr lang="en-AU" sz="1300" dirty="0">
                <a:solidFill>
                  <a:srgbClr val="000000"/>
                </a:solidFill>
                <a:latin typeface="Consolas" panose="020B0609020204030204" pitchFamily="49" charset="0"/>
              </a:rPr>
              <a:t> = </a:t>
            </a:r>
            <a:r>
              <a:rPr lang="en-AU" sz="1300" dirty="0">
                <a:solidFill>
                  <a:srgbClr val="0000FF"/>
                </a:solidFill>
                <a:latin typeface="Consolas" panose="020B0609020204030204" pitchFamily="49" charset="0"/>
              </a:rPr>
              <a:t>new</a:t>
            </a:r>
            <a:r>
              <a:rPr lang="en-AU" sz="1300" dirty="0">
                <a:solidFill>
                  <a:srgbClr val="000000"/>
                </a:solidFill>
                <a:latin typeface="Consolas" panose="020B0609020204030204" pitchFamily="49" charset="0"/>
              </a:rPr>
              <a:t> List&lt;List&lt;</a:t>
            </a:r>
            <a:r>
              <a:rPr lang="en-AU" sz="1300" dirty="0" err="1">
                <a:solidFill>
                  <a:srgbClr val="000000"/>
                </a:solidFill>
                <a:latin typeface="Consolas" panose="020B0609020204030204" pitchFamily="49" charset="0"/>
              </a:rPr>
              <a:t>Func</a:t>
            </a:r>
            <a:r>
              <a:rPr lang="en-AU" sz="1300" dirty="0">
                <a:solidFill>
                  <a:srgbClr val="000000"/>
                </a:solidFill>
                <a:latin typeface="Consolas" panose="020B0609020204030204" pitchFamily="49" charset="0"/>
              </a:rPr>
              <a:t>&lt;Task&lt;</a:t>
            </a:r>
            <a:r>
              <a:rPr lang="en-AU" sz="1300" dirty="0" err="1">
                <a:solidFill>
                  <a:srgbClr val="000000"/>
                </a:solidFill>
                <a:latin typeface="Consolas" panose="020B0609020204030204" pitchFamily="49" charset="0"/>
              </a:rPr>
              <a:t>TableResult</a:t>
            </a:r>
            <a:r>
              <a:rPr lang="en-AU" sz="1300" dirty="0">
                <a:solidFill>
                  <a:srgbClr val="000000"/>
                </a:solidFill>
                <a:latin typeface="Consolas" panose="020B0609020204030204" pitchFamily="49" charset="0"/>
              </a:rPr>
              <a:t>&gt;&gt;&gt;();</a:t>
            </a:r>
          </a:p>
          <a:p>
            <a:pPr marL="0" indent="0">
              <a:spcBef>
                <a:spcPts val="0"/>
              </a:spcBef>
              <a:buNone/>
            </a:pPr>
            <a:r>
              <a:rPr lang="nn-NO" sz="1300" dirty="0">
                <a:solidFill>
                  <a:srgbClr val="000000"/>
                </a:solidFill>
                <a:latin typeface="Consolas" panose="020B0609020204030204" pitchFamily="49" charset="0"/>
              </a:rPr>
              <a:t>    </a:t>
            </a:r>
            <a:r>
              <a:rPr lang="nn-NO" sz="1300" dirty="0">
                <a:solidFill>
                  <a:srgbClr val="0000FF"/>
                </a:solidFill>
                <a:latin typeface="Consolas" panose="020B0609020204030204" pitchFamily="49" charset="0"/>
              </a:rPr>
              <a:t>for</a:t>
            </a:r>
            <a:r>
              <a:rPr lang="nn-NO" sz="1300" dirty="0">
                <a:solidFill>
                  <a:srgbClr val="000000"/>
                </a:solidFill>
                <a:latin typeface="Consolas" panose="020B0609020204030204" pitchFamily="49" charset="0"/>
              </a:rPr>
              <a:t> (</a:t>
            </a:r>
            <a:r>
              <a:rPr lang="nn-NO" sz="1300" dirty="0">
                <a:solidFill>
                  <a:srgbClr val="0000FF"/>
                </a:solidFill>
                <a:latin typeface="Consolas" panose="020B0609020204030204" pitchFamily="49" charset="0"/>
              </a:rPr>
              <a:t>var</a:t>
            </a:r>
            <a:r>
              <a:rPr lang="nn-NO" sz="1300" dirty="0">
                <a:solidFill>
                  <a:srgbClr val="000000"/>
                </a:solidFill>
                <a:latin typeface="Consolas" panose="020B0609020204030204" pitchFamily="49" charset="0"/>
              </a:rPr>
              <a:t> i = </a:t>
            </a:r>
            <a:r>
              <a:rPr lang="nn-NO" sz="1300" dirty="0">
                <a:solidFill>
                  <a:srgbClr val="C81EFA"/>
                </a:solidFill>
                <a:latin typeface="Consolas" panose="020B0609020204030204" pitchFamily="49" charset="0"/>
              </a:rPr>
              <a:t>0</a:t>
            </a:r>
            <a:r>
              <a:rPr lang="nn-NO" sz="1300" dirty="0">
                <a:solidFill>
                  <a:srgbClr val="000000"/>
                </a:solidFill>
                <a:latin typeface="Consolas" panose="020B0609020204030204" pitchFamily="49" charset="0"/>
              </a:rPr>
              <a:t>; i &lt; </a:t>
            </a:r>
            <a:r>
              <a:rPr lang="nn-NO" sz="1300" dirty="0">
                <a:solidFill>
                  <a:srgbClr val="C81EFA"/>
                </a:solidFill>
                <a:latin typeface="Consolas" panose="020B0609020204030204" pitchFamily="49" charset="0"/>
              </a:rPr>
              <a:t>4</a:t>
            </a:r>
            <a:r>
              <a:rPr lang="nn-NO" sz="1300" dirty="0">
                <a:solidFill>
                  <a:srgbClr val="000000"/>
                </a:solidFill>
                <a:latin typeface="Consolas" panose="020B0609020204030204" pitchFamily="49" charset="0"/>
              </a:rPr>
              <a:t>; i++)</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a:t>
            </a:r>
            <a:r>
              <a:rPr lang="en-AU" sz="1300" dirty="0">
                <a:solidFill>
                  <a:srgbClr val="000000"/>
                </a:solidFill>
                <a:latin typeface="Consolas" panose="020B0609020204030204" pitchFamily="49" charset="0"/>
              </a:rPr>
              <a:t> = </a:t>
            </a:r>
            <a:r>
              <a:rPr lang="en-AU" sz="1300" dirty="0">
                <a:solidFill>
                  <a:srgbClr val="0000FF"/>
                </a:solidFill>
                <a:latin typeface="Consolas" panose="020B0609020204030204" pitchFamily="49" charset="0"/>
              </a:rPr>
              <a:t>new</a:t>
            </a:r>
            <a:r>
              <a:rPr lang="en-AU" sz="1300" dirty="0">
                <a:solidFill>
                  <a:srgbClr val="000000"/>
                </a:solidFill>
                <a:latin typeface="Consolas" panose="020B0609020204030204" pitchFamily="49" charset="0"/>
              </a:rPr>
              <a:t> List&lt;</a:t>
            </a:r>
            <a:r>
              <a:rPr lang="en-AU" sz="1300" dirty="0" err="1">
                <a:solidFill>
                  <a:srgbClr val="000000"/>
                </a:solidFill>
                <a:latin typeface="Consolas" panose="020B0609020204030204" pitchFamily="49" charset="0"/>
              </a:rPr>
              <a:t>Func</a:t>
            </a:r>
            <a:r>
              <a:rPr lang="en-AU" sz="1300" dirty="0">
                <a:solidFill>
                  <a:srgbClr val="000000"/>
                </a:solidFill>
                <a:latin typeface="Consolas" panose="020B0609020204030204" pitchFamily="49" charset="0"/>
              </a:rPr>
              <a:t>&lt;Task&lt;</a:t>
            </a:r>
            <a:r>
              <a:rPr lang="en-AU" sz="1300" dirty="0" err="1">
                <a:solidFill>
                  <a:srgbClr val="000000"/>
                </a:solidFill>
                <a:latin typeface="Consolas" panose="020B0609020204030204" pitchFamily="49" charset="0"/>
              </a:rPr>
              <a:t>TableResult</a:t>
            </a:r>
            <a:r>
              <a:rPr lang="en-AU" sz="1300" dirty="0">
                <a:solidFill>
                  <a:srgbClr val="000000"/>
                </a:solidFill>
                <a:latin typeface="Consolas" panose="020B0609020204030204" pitchFamily="49" charset="0"/>
              </a:rPr>
              <a:t>&gt;&gt;();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batchesWindow</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batches.Skip</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i</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).Take(</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foreach</a:t>
            </a: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batch </a:t>
            </a:r>
            <a:r>
              <a:rPr lang="en-AU" sz="1300" dirty="0">
                <a:solidFill>
                  <a:srgbClr val="0000FF"/>
                </a:solidFill>
                <a:latin typeface="Consolas" panose="020B0609020204030204" pitchFamily="49" charset="0"/>
              </a:rPr>
              <a:t>in</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batchesWindow</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workChunk.Add</a:t>
            </a:r>
            <a:r>
              <a:rPr lang="en-AU" sz="1300" dirty="0">
                <a:solidFill>
                  <a:srgbClr val="000000"/>
                </a:solidFill>
                <a:latin typeface="Consolas" panose="020B0609020204030204" pitchFamily="49" charset="0"/>
              </a:rPr>
              <a:t>(() =&gt; </a:t>
            </a:r>
            <a:r>
              <a:rPr lang="en-AU" sz="1300" dirty="0" err="1">
                <a:solidFill>
                  <a:srgbClr val="000000"/>
                </a:solidFill>
                <a:latin typeface="Consolas" panose="020B0609020204030204" pitchFamily="49" charset="0"/>
              </a:rPr>
              <a:t>table.ExecuteBatchAsync</a:t>
            </a:r>
            <a:r>
              <a:rPr lang="en-AU" sz="1300" dirty="0">
                <a:solidFill>
                  <a:srgbClr val="000000"/>
                </a:solidFill>
                <a:latin typeface="Consolas" panose="020B0609020204030204" pitchFamily="49" charset="0"/>
              </a:rPr>
              <a:t>(batch));</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workChunks.Add</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workChunk</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tasks = </a:t>
            </a:r>
            <a:r>
              <a:rPr lang="en-AU" sz="1300" dirty="0" err="1">
                <a:solidFill>
                  <a:srgbClr val="000000"/>
                </a:solidFill>
                <a:latin typeface="Consolas" panose="020B0609020204030204" pitchFamily="49" charset="0"/>
              </a:rPr>
              <a:t>workChunks.Select</a:t>
            </a:r>
            <a:r>
              <a:rPr lang="en-AU" sz="1300" dirty="0">
                <a:solidFill>
                  <a:srgbClr val="000000"/>
                </a:solidFill>
                <a:latin typeface="Consolas" panose="020B0609020204030204" pitchFamily="49" charset="0"/>
              </a:rPr>
              <a:t>(c =&gt; </a:t>
            </a:r>
            <a:r>
              <a:rPr lang="en-AU" sz="1300" dirty="0" err="1">
                <a:solidFill>
                  <a:srgbClr val="000000"/>
                </a:solidFill>
                <a:latin typeface="Consolas" panose="020B0609020204030204" pitchFamily="49" charset="0"/>
              </a:rPr>
              <a:t>DoSequentiallyAsync</a:t>
            </a:r>
            <a:r>
              <a:rPr lang="en-AU" sz="1300" dirty="0">
                <a:solidFill>
                  <a:srgbClr val="000000"/>
                </a:solidFill>
                <a:latin typeface="Consolas" panose="020B0609020204030204" pitchFamily="49" charset="0"/>
              </a:rPr>
              <a:t>(c)).</a:t>
            </a:r>
            <a:r>
              <a:rPr lang="en-AU" sz="1300" dirty="0" err="1">
                <a:solidFill>
                  <a:srgbClr val="000000"/>
                </a:solidFill>
                <a:latin typeface="Consolas" panose="020B0609020204030204" pitchFamily="49" charset="0"/>
              </a:rPr>
              <a:t>ToList</a:t>
            </a:r>
            <a:r>
              <a:rPr lang="en-AU" sz="1300" dirty="0">
                <a:solidFill>
                  <a:srgbClr val="000000"/>
                </a:solidFill>
                <a:latin typeface="Consolas" panose="020B0609020204030204" pitchFamily="49" charset="0"/>
              </a:rPr>
              <a:t>();</a:t>
            </a:r>
          </a:p>
          <a:p>
            <a:pPr marL="0" indent="0">
              <a:spcBef>
                <a:spcPts val="0"/>
              </a:spcBef>
              <a:buNone/>
            </a:pPr>
            <a:r>
              <a:rPr lang="en-AU" sz="1300" dirty="0" smtClean="0">
                <a:solidFill>
                  <a:srgbClr val="000000"/>
                </a:solidFill>
                <a:latin typeface="Consolas" panose="020B0609020204030204" pitchFamily="49" charset="0"/>
              </a:rPr>
              <a:t>    </a:t>
            </a:r>
            <a:r>
              <a:rPr lang="en-AU" sz="1300" dirty="0" err="1" smtClean="0">
                <a:solidFill>
                  <a:srgbClr val="000000"/>
                </a:solidFill>
                <a:latin typeface="Consolas" panose="020B0609020204030204" pitchFamily="49" charset="0"/>
              </a:rPr>
              <a:t>Task.WaitAll</a:t>
            </a:r>
            <a:r>
              <a:rPr lang="en-AU" sz="1300" dirty="0" smtClean="0">
                <a:solidFill>
                  <a:srgbClr val="000000"/>
                </a:solidFill>
                <a:latin typeface="Consolas" panose="020B0609020204030204" pitchFamily="49" charset="0"/>
              </a:rPr>
              <a:t>(tasks);</a:t>
            </a:r>
          </a:p>
          <a:p>
            <a:pPr marL="0" indent="0">
              <a:spcBef>
                <a:spcPts val="0"/>
              </a:spcBef>
              <a:buNone/>
            </a:pPr>
            <a:r>
              <a:rPr lang="en-AU" sz="1300" dirty="0" smtClean="0">
                <a:solidFill>
                  <a:srgbClr val="000000"/>
                </a:solidFill>
                <a:latin typeface="Consolas" panose="020B0609020204030204" pitchFamily="49" charset="0"/>
              </a:rPr>
              <a:t>    </a:t>
            </a:r>
          </a:p>
          <a:p>
            <a:pPr marL="0" indent="0">
              <a:spcBef>
                <a:spcPts val="0"/>
              </a:spcBef>
              <a:buNone/>
            </a:pPr>
            <a:r>
              <a:rPr lang="en-AU" sz="1300" dirty="0" smtClean="0">
                <a:solidFill>
                  <a:srgbClr val="000000"/>
                </a:solidFill>
                <a:latin typeface="Consolas" panose="020B0609020204030204" pitchFamily="49" charset="0"/>
              </a:rPr>
              <a:t>    </a:t>
            </a:r>
            <a:r>
              <a:rPr lang="en-AU" sz="1300" dirty="0">
                <a:solidFill>
                  <a:srgbClr val="0000FF"/>
                </a:solidFill>
                <a:latin typeface="Consolas" panose="020B0609020204030204" pitchFamily="49" charset="0"/>
              </a:rPr>
              <a:t>return</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tasks.SelectMany</a:t>
            </a:r>
            <a:r>
              <a:rPr lang="en-AU" sz="1300" dirty="0">
                <a:solidFill>
                  <a:srgbClr val="000000"/>
                </a:solidFill>
                <a:latin typeface="Consolas" panose="020B0609020204030204" pitchFamily="49" charset="0"/>
              </a:rPr>
              <a:t>(t =&gt; </a:t>
            </a:r>
            <a:r>
              <a:rPr lang="en-AU" sz="1300" dirty="0" err="1">
                <a:solidFill>
                  <a:srgbClr val="000000"/>
                </a:solidFill>
                <a:latin typeface="Consolas" panose="020B0609020204030204" pitchFamily="49" charset="0"/>
              </a:rPr>
              <a:t>t.Result</a:t>
            </a:r>
            <a:r>
              <a:rPr lang="en-AU" sz="1300" dirty="0" smtClean="0">
                <a:solidFill>
                  <a:srgbClr val="000000"/>
                </a:solidFill>
                <a:latin typeface="Consolas" panose="020B0609020204030204" pitchFamily="49" charset="0"/>
              </a:rPr>
              <a:t>);</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a:t>
            </a:r>
            <a:endParaRPr lang="en-AU" sz="1300" dirty="0"/>
          </a:p>
        </p:txBody>
      </p:sp>
      <p:pic>
        <p:nvPicPr>
          <p:cNvPr id="2052" name="Picture 4" descr="http://s2.quickmeme.com/img/f7/f71beaed2b2a0d18a081fe28448c68ec43cc052c8c1539addfdaeede78e59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575" y="3467101"/>
            <a:ext cx="4003676" cy="2536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999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Who’s this guy?</a:t>
            </a:r>
            <a:endParaRPr lang="en-AU" dirty="0"/>
          </a:p>
        </p:txBody>
      </p:sp>
      <p:sp>
        <p:nvSpPr>
          <p:cNvPr id="3" name="Content Placeholder 2"/>
          <p:cNvSpPr>
            <a:spLocks noGrp="1"/>
          </p:cNvSpPr>
          <p:nvPr>
            <p:ph idx="1"/>
          </p:nvPr>
        </p:nvSpPr>
        <p:spPr/>
        <p:txBody>
          <a:bodyPr/>
          <a:lstStyle/>
          <a:p>
            <a:r>
              <a:rPr lang="en-AU" sz="2800" dirty="0">
                <a:solidFill>
                  <a:schemeClr val="tx2"/>
                </a:solidFill>
              </a:rPr>
              <a:t>Daniel Chambers</a:t>
            </a:r>
          </a:p>
          <a:p>
            <a:r>
              <a:rPr lang="en-AU" dirty="0" smtClean="0"/>
              <a:t>Senior Developer at Readify</a:t>
            </a:r>
          </a:p>
          <a:p>
            <a:r>
              <a:rPr lang="en-AU" dirty="0" smtClean="0"/>
              <a:t>@</a:t>
            </a:r>
            <a:r>
              <a:rPr lang="en-AU" dirty="0" err="1" smtClean="0"/>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181" y="1737360"/>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67916058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1068"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spTree>
    <p:extLst>
      <p:ext uri="{BB962C8B-B14F-4D97-AF65-F5344CB8AC3E}">
        <p14:creationId xmlns:p14="http://schemas.microsoft.com/office/powerpoint/2010/main" val="1472462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Tuples</a:t>
            </a:r>
            <a:endParaRPr lang="en-AU" dirty="0"/>
          </a:p>
        </p:txBody>
      </p:sp>
      <p:sp>
        <p:nvSpPr>
          <p:cNvPr id="3" name="Content Placeholder 2"/>
          <p:cNvSpPr>
            <a:spLocks noGrp="1"/>
          </p:cNvSpPr>
          <p:nvPr>
            <p:ph idx="1"/>
          </p:nvPr>
        </p:nvSpPr>
        <p:spPr>
          <a:xfrm>
            <a:off x="1187864" y="1845734"/>
            <a:ext cx="9967815"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twoStrings</a:t>
            </a:r>
            <a:r>
              <a:rPr lang="en-AU" dirty="0">
                <a:solidFill>
                  <a:srgbClr val="000000"/>
                </a:solidFill>
                <a:latin typeface="Consolas" panose="020B0609020204030204" pitchFamily="49" charset="0"/>
              </a:rPr>
              <a:t> = </a:t>
            </a:r>
            <a:r>
              <a:rPr lang="en-AU" dirty="0">
                <a:solidFill>
                  <a:srgbClr val="DC1414"/>
                </a:solidFill>
                <a:latin typeface="Consolas" panose="020B0609020204030204" pitchFamily="49" charset="0"/>
              </a:rPr>
              <a:t>"first string"</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"second </a:t>
            </a:r>
            <a:r>
              <a:rPr lang="en-AU" dirty="0" smtClean="0">
                <a:solidFill>
                  <a:srgbClr val="DC1414"/>
                </a:solidFill>
                <a:latin typeface="Consolas" panose="020B0609020204030204" pitchFamily="49" charset="0"/>
              </a:rPr>
              <a:t>string"</a:t>
            </a:r>
            <a:endParaRPr lang="en-AU" dirty="0" smtClean="0">
              <a:solidFill>
                <a:srgbClr val="000000"/>
              </a:solidFill>
              <a:latin typeface="Consolas" panose="020B0609020204030204" pitchFamily="49" charset="0"/>
            </a:endParaRPr>
          </a:p>
          <a:p>
            <a:pPr marL="0" indent="0">
              <a:buNone/>
            </a:pPr>
            <a:r>
              <a:rPr lang="en-US" altLang="en-US" dirty="0">
                <a:solidFill>
                  <a:schemeClr val="bg1">
                    <a:lumMod val="50000"/>
                  </a:schemeClr>
                </a:solidFill>
                <a:latin typeface="Consolas" panose="020B0609020204030204" pitchFamily="49" charset="0"/>
                <a:cs typeface="Consolas" panose="020B0609020204030204" pitchFamily="49" charset="0"/>
              </a:rPr>
              <a:t>Type: </a:t>
            </a:r>
            <a:r>
              <a:rPr lang="pt-BR" dirty="0" smtClean="0">
                <a:solidFill>
                  <a:schemeClr val="bg1">
                    <a:lumMod val="50000"/>
                  </a:schemeClr>
                </a:solidFill>
                <a:latin typeface="Consolas" panose="020B0609020204030204" pitchFamily="49" charset="0"/>
                <a:cs typeface="Consolas" panose="020B0609020204030204" pitchFamily="49" charset="0"/>
              </a:rPr>
              <a:t>string * string</a:t>
            </a:r>
            <a:r>
              <a:rPr lang="en-US" altLang="en-US" dirty="0">
                <a:solidFill>
                  <a:srgbClr val="000000"/>
                </a:solidFill>
                <a:latin typeface="Consolas" panose="020B0609020204030204" pitchFamily="49" charset="0"/>
                <a:cs typeface="Consolas" panose="020B0609020204030204" pitchFamily="49" charset="0"/>
              </a:rPr>
              <a:t/>
            </a:r>
            <a:br>
              <a:rPr lang="en-US" altLang="en-US" dirty="0">
                <a:solidFill>
                  <a:srgbClr val="000000"/>
                </a:solidFill>
                <a:latin typeface="Consolas" panose="020B0609020204030204" pitchFamily="49" charset="0"/>
                <a:cs typeface="Consolas" panose="020B0609020204030204" pitchFamily="49" charset="0"/>
              </a:rPr>
            </a:br>
            <a:endParaRPr lang="en-AU" dirty="0" smtClean="0">
              <a:solidFill>
                <a:srgbClr val="000000"/>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firstString</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secondString</a:t>
            </a:r>
            <a:r>
              <a:rPr lang="en-AU" dirty="0" smtClean="0">
                <a:solidFill>
                  <a:srgbClr val="000000"/>
                </a:solidFill>
                <a:latin typeface="Consolas" panose="020B0609020204030204" pitchFamily="49" charset="0"/>
              </a:rPr>
              <a:t> = </a:t>
            </a:r>
            <a:r>
              <a:rPr lang="en-AU" dirty="0" err="1" smtClean="0">
                <a:solidFill>
                  <a:srgbClr val="000000"/>
                </a:solidFill>
                <a:latin typeface="Consolas" panose="020B0609020204030204" pitchFamily="49" charset="0"/>
              </a:rPr>
              <a:t>twoStrings</a:t>
            </a:r>
            <a:endParaRPr lang="en-AU" dirty="0" smtClean="0">
              <a:solidFill>
                <a:srgbClr val="000000"/>
              </a:solidFill>
              <a:latin typeface="Consolas" panose="020B0609020204030204" pitchFamily="49" charset="0"/>
            </a:endParaRPr>
          </a:p>
          <a:p>
            <a:pPr marL="0" indent="0">
              <a:buNone/>
            </a:pPr>
            <a:endParaRPr lang="en-AU" dirty="0">
              <a:solidFill>
                <a:srgbClr val="000000"/>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typesWithMoreThan5Properties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types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map</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t -&gt; </a:t>
            </a:r>
            <a:r>
              <a:rPr lang="en-AU" dirty="0" err="1">
                <a:solidFill>
                  <a:srgbClr val="000000"/>
                </a:solidFill>
                <a:latin typeface="Consolas" panose="020B0609020204030204" pitchFamily="49" charset="0"/>
              </a:rPr>
              <a:t>t.Name</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t.Properties.Count</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filter</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(n, count) -&gt; count &gt; </a:t>
            </a:r>
            <a:r>
              <a:rPr lang="en-AU" dirty="0">
                <a:solidFill>
                  <a:srgbClr val="C81EFA"/>
                </a:solidFill>
                <a:latin typeface="Consolas" panose="020B0609020204030204" pitchFamily="49" charset="0"/>
              </a:rPr>
              <a:t>5</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smtClean="0">
                <a:solidFill>
                  <a:srgbClr val="2B91AF"/>
                </a:solidFill>
                <a:latin typeface="Consolas" panose="020B0609020204030204" pitchFamily="49" charset="0"/>
                <a:cs typeface="Consolas" panose="020B0609020204030204" pitchFamily="49" charset="0"/>
              </a:rPr>
              <a:t>Map</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ofSeq</a:t>
            </a:r>
            <a:endParaRPr lang="en-AU" dirty="0">
              <a:solidFill>
                <a:srgbClr val="1201AD"/>
              </a:solidFill>
              <a:latin typeface="Consolas" panose="020B0609020204030204" pitchFamily="49" charset="0"/>
              <a:cs typeface="Consolas" panose="020B0609020204030204" pitchFamily="49" charset="0"/>
            </a:endParaRPr>
          </a:p>
        </p:txBody>
      </p:sp>
      <p:sp>
        <p:nvSpPr>
          <p:cNvPr id="4" name="Rectangle 3"/>
          <p:cNvSpPr/>
          <p:nvPr/>
        </p:nvSpPr>
        <p:spPr>
          <a:xfrm>
            <a:off x="5437573" y="1845734"/>
            <a:ext cx="3195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5" name="TextBox 4"/>
          <p:cNvSpPr txBox="1"/>
          <p:nvPr/>
        </p:nvSpPr>
        <p:spPr>
          <a:xfrm>
            <a:off x="4789842" y="2201662"/>
            <a:ext cx="1615058" cy="369332"/>
          </a:xfrm>
          <a:prstGeom prst="rect">
            <a:avLst/>
          </a:prstGeom>
          <a:noFill/>
        </p:spPr>
        <p:txBody>
          <a:bodyPr wrap="none" rtlCol="0">
            <a:spAutoFit/>
          </a:bodyPr>
          <a:lstStyle/>
          <a:p>
            <a:r>
              <a:rPr lang="en-AU" dirty="0" smtClean="0">
                <a:solidFill>
                  <a:schemeClr val="accent2"/>
                </a:solidFill>
              </a:rPr>
              <a:t>Creates a Tuple</a:t>
            </a:r>
            <a:endParaRPr lang="en-AU" dirty="0">
              <a:solidFill>
                <a:schemeClr val="accent2"/>
              </a:solidFill>
            </a:endParaRPr>
          </a:p>
        </p:txBody>
      </p:sp>
      <p:sp>
        <p:nvSpPr>
          <p:cNvPr id="8" name="Rectangle 7"/>
          <p:cNvSpPr/>
          <p:nvPr/>
        </p:nvSpPr>
        <p:spPr>
          <a:xfrm>
            <a:off x="1676118" y="3026416"/>
            <a:ext cx="36578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TextBox 8"/>
          <p:cNvSpPr txBox="1"/>
          <p:nvPr/>
        </p:nvSpPr>
        <p:spPr>
          <a:xfrm>
            <a:off x="2361918" y="3382344"/>
            <a:ext cx="2286282" cy="369332"/>
          </a:xfrm>
          <a:prstGeom prst="rect">
            <a:avLst/>
          </a:prstGeom>
          <a:noFill/>
        </p:spPr>
        <p:txBody>
          <a:bodyPr wrap="square" rtlCol="0">
            <a:spAutoFit/>
          </a:bodyPr>
          <a:lstStyle/>
          <a:p>
            <a:r>
              <a:rPr lang="en-AU" dirty="0" smtClean="0">
                <a:solidFill>
                  <a:schemeClr val="accent5"/>
                </a:solidFill>
              </a:rPr>
              <a:t>Decomposes the tuple</a:t>
            </a:r>
            <a:endParaRPr lang="en-AU" dirty="0">
              <a:solidFill>
                <a:schemeClr val="accent5"/>
              </a:solidFill>
            </a:endParaRPr>
          </a:p>
        </p:txBody>
      </p:sp>
      <p:sp>
        <p:nvSpPr>
          <p:cNvPr id="11" name="Rectangle 10"/>
          <p:cNvSpPr/>
          <p:nvPr/>
        </p:nvSpPr>
        <p:spPr>
          <a:xfrm>
            <a:off x="4630043" y="4476910"/>
            <a:ext cx="3971031"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3" name="Rectangle 12"/>
          <p:cNvSpPr/>
          <p:nvPr/>
        </p:nvSpPr>
        <p:spPr>
          <a:xfrm>
            <a:off x="4342830" y="4763248"/>
            <a:ext cx="1505520"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72018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5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50"/>
                                        <p:tgtEl>
                                          <p:spTgt spid="11"/>
                                        </p:tgtEl>
                                      </p:cBhvr>
                                    </p:animEffect>
                                    <p:set>
                                      <p:cBhvr>
                                        <p:cTn id="42" dur="1" fill="hold">
                                          <p:stCondLst>
                                            <p:cond delay="249"/>
                                          </p:stCondLst>
                                        </p:cTn>
                                        <p:tgtEl>
                                          <p:spTgt spid="11"/>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8" grpId="0" animBg="1"/>
      <p:bldP spid="9" grpId="0"/>
      <p:bldP spid="11" grpId="0" animBg="1"/>
      <p:bldP spid="11" grpId="1"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Discriminated Unions</a:t>
            </a:r>
            <a:endParaRPr lang="en-AU" dirty="0"/>
          </a:p>
        </p:txBody>
      </p:sp>
      <p:sp>
        <p:nvSpPr>
          <p:cNvPr id="3" name="Content Placeholder 2"/>
          <p:cNvSpPr>
            <a:spLocks noGrp="1"/>
          </p:cNvSpPr>
          <p:nvPr>
            <p:ph idx="1"/>
          </p:nvPr>
        </p:nvSpPr>
        <p:spPr>
          <a:xfrm>
            <a:off x="1181100" y="1845733"/>
            <a:ext cx="9974580" cy="4497917"/>
          </a:xfrm>
        </p:spPr>
        <p:txBody>
          <a:bodyPr>
            <a:normAutofit lnSpcReduction="10000"/>
          </a:bodyPr>
          <a:lstStyle/>
          <a:p>
            <a:pPr marL="0" indent="0">
              <a:buNone/>
            </a:pPr>
            <a:r>
              <a:rPr lang="en-AU" dirty="0">
                <a:solidFill>
                  <a:srgbClr val="0000FF"/>
                </a:solidFill>
                <a:latin typeface="Consolas" panose="020B0609020204030204" pitchFamily="49" charset="0"/>
              </a:rPr>
              <a:t>type</a:t>
            </a:r>
            <a:r>
              <a:rPr lang="en-AU" dirty="0">
                <a:solidFill>
                  <a:srgbClr val="000000"/>
                </a:solidFill>
                <a:latin typeface="Consolas" panose="020B0609020204030204" pitchFamily="49" charset="0"/>
              </a:rPr>
              <a:t> </a:t>
            </a:r>
            <a:r>
              <a:rPr lang="en-AU" dirty="0" err="1">
                <a:solidFill>
                  <a:srgbClr val="2B91AF"/>
                </a:solidFill>
                <a:latin typeface="Consolas" panose="020B0609020204030204" pitchFamily="49" charset="0"/>
                <a:cs typeface="Consolas" panose="020B0609020204030204" pitchFamily="49" charset="0"/>
              </a:rPr>
              <a:t>ContactDetail</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PhoneNumber</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of</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areaCode</a:t>
            </a:r>
            <a:r>
              <a:rPr lang="en-AU" dirty="0">
                <a:solidFill>
                  <a:srgbClr val="000000"/>
                </a:solidFill>
                <a:latin typeface="Consolas" panose="020B0609020204030204" pitchFamily="49" charset="0"/>
              </a:rPr>
              <a:t> : string * number : </a:t>
            </a:r>
            <a:r>
              <a:rPr lang="en-AU" dirty="0" smtClean="0">
                <a:solidFill>
                  <a:srgbClr val="000000"/>
                </a:solidFill>
                <a:latin typeface="Consolas" panose="020B0609020204030204" pitchFamily="49" charset="0"/>
              </a:rPr>
              <a:t>string</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Email </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of</a:t>
            </a:r>
            <a:r>
              <a:rPr lang="en-AU" dirty="0" smtClean="0">
                <a:solidFill>
                  <a:srgbClr val="000000"/>
                </a:solidFill>
                <a:latin typeface="Consolas" panose="020B0609020204030204" pitchFamily="49" charset="0"/>
              </a:rPr>
              <a:t> string</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Twitter </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of</a:t>
            </a:r>
            <a:r>
              <a:rPr lang="en-AU" dirty="0" smtClean="0">
                <a:solidFill>
                  <a:srgbClr val="000000"/>
                </a:solidFill>
                <a:latin typeface="Consolas" panose="020B0609020204030204" pitchFamily="49" charset="0"/>
              </a:rPr>
              <a:t> string </a:t>
            </a:r>
          </a:p>
          <a:p>
            <a:pPr marL="0" indent="0">
              <a:buNone/>
            </a:pPr>
            <a:endParaRPr lang="en-AU" dirty="0">
              <a:solidFill>
                <a:srgbClr val="000000"/>
              </a:solidFill>
              <a:latin typeface="Consolas" panose="020B0609020204030204" pitchFamily="49" charset="0"/>
            </a:endParaRPr>
          </a:p>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contactDetails</a:t>
            </a:r>
            <a:r>
              <a:rPr lang="en-AU" dirty="0">
                <a:solidFill>
                  <a:srgbClr val="000000"/>
                </a:solidFill>
                <a:latin typeface="Consolas" panose="020B0609020204030204" pitchFamily="49" charset="0"/>
              </a:rPr>
              <a:t> =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Twitter </a:t>
            </a:r>
            <a:r>
              <a:rPr lang="en-AU" dirty="0">
                <a:solidFill>
                  <a:srgbClr val="DC1414"/>
                </a:solidFill>
                <a:latin typeface="Consolas" panose="020B0609020204030204" pitchFamily="49" charset="0"/>
              </a:rPr>
              <a:t>"@</a:t>
            </a:r>
            <a:r>
              <a:rPr lang="en-AU" dirty="0" err="1" smtClean="0">
                <a:solidFill>
                  <a:srgbClr val="DC1414"/>
                </a:solidFill>
                <a:latin typeface="Consolas" panose="020B0609020204030204" pitchFamily="49" charset="0"/>
              </a:rPr>
              <a:t>danielchmbrs</a:t>
            </a:r>
            <a:r>
              <a:rPr lang="en-AU" dirty="0" smtClean="0">
                <a:solidFill>
                  <a:srgbClr val="DC1414"/>
                </a:solidFill>
                <a:latin typeface="Consolas" panose="020B0609020204030204" pitchFamily="49" charset="0"/>
              </a:rPr>
              <a:t>"</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Email </a:t>
            </a:r>
            <a:r>
              <a:rPr lang="en-AU" dirty="0" smtClean="0">
                <a:solidFill>
                  <a:srgbClr val="DC1414"/>
                </a:solidFill>
                <a:latin typeface="Consolas" panose="020B0609020204030204" pitchFamily="49" charset="0"/>
              </a:rPr>
              <a:t>"daniel.chambers@readify.net"</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a:t>
            </a:r>
            <a:endParaRPr lang="en-AU" dirty="0">
              <a:solidFill>
                <a:srgbClr val="000000"/>
              </a:solidFill>
              <a:latin typeface="Consolas" panose="020B0609020204030204" pitchFamily="49" charset="0"/>
            </a:endParaRP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for</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in</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contactDetails</a:t>
            </a:r>
            <a:r>
              <a:rPr lang="en-AU" dirty="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do</a:t>
            </a:r>
            <a:br>
              <a:rPr lang="en-AU" dirty="0" smtClean="0">
                <a:solidFill>
                  <a:srgbClr val="0000FF"/>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match</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a:t>
            </a:r>
            <a:r>
              <a:rPr lang="en-AU" dirty="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br>
              <a:rPr lang="en-AU" dirty="0" smtClean="0">
                <a:solidFill>
                  <a:srgbClr val="0000FF"/>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PhoneNumber</a:t>
            </a:r>
            <a:r>
              <a:rPr lang="en-AU" dirty="0">
                <a:solidFill>
                  <a:srgbClr val="000000"/>
                </a:solidFill>
                <a:latin typeface="Consolas" panose="020B0609020204030204" pitchFamily="49" charset="0"/>
              </a:rPr>
              <a:t> (area, </a:t>
            </a:r>
            <a:r>
              <a:rPr lang="en-AU" dirty="0" err="1">
                <a:solidFill>
                  <a:srgbClr val="000000"/>
                </a:solidFill>
                <a:latin typeface="Consolas" panose="020B0609020204030204" pitchFamily="49" charset="0"/>
              </a:rPr>
              <a:t>num</a:t>
            </a:r>
            <a:r>
              <a:rPr lang="en-AU" dirty="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s) %s"</a:t>
            </a:r>
            <a:r>
              <a:rPr lang="en-AU" dirty="0">
                <a:solidFill>
                  <a:srgbClr val="000000"/>
                </a:solidFill>
                <a:latin typeface="Consolas" panose="020B0609020204030204" pitchFamily="49" charset="0"/>
              </a:rPr>
              <a:t> area </a:t>
            </a:r>
            <a:r>
              <a:rPr lang="en-AU" dirty="0" err="1" smtClean="0">
                <a:solidFill>
                  <a:srgbClr val="000000"/>
                </a:solidFill>
                <a:latin typeface="Consolas" panose="020B0609020204030204" pitchFamily="49" charset="0"/>
              </a:rPr>
              <a:t>num</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 Email e </a:t>
            </a:r>
            <a:r>
              <a:rPr lang="pt-BR" dirty="0" smtClean="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a:t>
            </a:r>
            <a:r>
              <a:rPr lang="pt-BR" dirty="0">
                <a:solidFill>
                  <a:srgbClr val="DC1414"/>
                </a:solidFill>
                <a:latin typeface="Consolas" panose="020B0609020204030204" pitchFamily="49" charset="0"/>
              </a:rPr>
              <a:t>s"</a:t>
            </a:r>
            <a:r>
              <a:rPr lang="pt-BR" dirty="0">
                <a:solidFill>
                  <a:srgbClr val="000000"/>
                </a:solidFill>
                <a:latin typeface="Consolas" panose="020B0609020204030204" pitchFamily="49" charset="0"/>
              </a:rPr>
              <a:t> e</a:t>
            </a:r>
            <a:endParaRPr lang="en-AU" dirty="0"/>
          </a:p>
        </p:txBody>
      </p:sp>
      <p:pic>
        <p:nvPicPr>
          <p:cNvPr id="2050" name="Picture 2" descr="http://www.ingeniouspress.com/wp-content/uploads/2014/06/cho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680" y="373806"/>
            <a:ext cx="4572000"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26179" y="5215706"/>
            <a:ext cx="1931521" cy="337370"/>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6" name="TextBox 5"/>
          <p:cNvSpPr txBox="1"/>
          <p:nvPr/>
        </p:nvSpPr>
        <p:spPr>
          <a:xfrm>
            <a:off x="6410695" y="4487812"/>
            <a:ext cx="5550622" cy="369332"/>
          </a:xfrm>
          <a:prstGeom prst="rect">
            <a:avLst/>
          </a:prstGeom>
          <a:noFill/>
        </p:spPr>
        <p:txBody>
          <a:bodyPr wrap="none" rtlCol="0">
            <a:spAutoFit/>
          </a:bodyPr>
          <a:lstStyle/>
          <a:p>
            <a:r>
              <a:rPr lang="en-AU" dirty="0" smtClean="0">
                <a:solidFill>
                  <a:srgbClr val="C00000"/>
                </a:solidFill>
              </a:rPr>
              <a:t>Warning: Incomplete pattern matches on this expression.</a:t>
            </a:r>
            <a:endParaRPr lang="en-AU" dirty="0">
              <a:solidFill>
                <a:srgbClr val="C00000"/>
              </a:solidFill>
            </a:endParaRPr>
          </a:p>
        </p:txBody>
      </p:sp>
      <p:sp>
        <p:nvSpPr>
          <p:cNvPr id="17" name="Freeform 16"/>
          <p:cNvSpPr/>
          <p:nvPr/>
        </p:nvSpPr>
        <p:spPr>
          <a:xfrm>
            <a:off x="3600450" y="4676775"/>
            <a:ext cx="2867025" cy="552450"/>
          </a:xfrm>
          <a:custGeom>
            <a:avLst/>
            <a:gdLst>
              <a:gd name="connsiteX0" fmla="*/ 0 w 2867025"/>
              <a:gd name="connsiteY0" fmla="*/ 552450 h 552450"/>
              <a:gd name="connsiteX1" fmla="*/ 514350 w 2867025"/>
              <a:gd name="connsiteY1" fmla="*/ 152400 h 552450"/>
              <a:gd name="connsiteX2" fmla="*/ 2867025 w 2867025"/>
              <a:gd name="connsiteY2" fmla="*/ 0 h 552450"/>
            </a:gdLst>
            <a:ahLst/>
            <a:cxnLst>
              <a:cxn ang="0">
                <a:pos x="connsiteX0" y="connsiteY0"/>
              </a:cxn>
              <a:cxn ang="0">
                <a:pos x="connsiteX1" y="connsiteY1"/>
              </a:cxn>
              <a:cxn ang="0">
                <a:pos x="connsiteX2" y="connsiteY2"/>
              </a:cxn>
            </a:cxnLst>
            <a:rect l="l" t="t" r="r" b="b"/>
            <a:pathLst>
              <a:path w="2867025" h="552450">
                <a:moveTo>
                  <a:pt x="0" y="552450"/>
                </a:moveTo>
                <a:cubicBezTo>
                  <a:pt x="18256" y="398462"/>
                  <a:pt x="36513" y="244475"/>
                  <a:pt x="514350" y="152400"/>
                </a:cubicBezTo>
                <a:cubicBezTo>
                  <a:pt x="992188" y="60325"/>
                  <a:pt x="1929606" y="30162"/>
                  <a:pt x="286702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6583680" y="2078883"/>
            <a:ext cx="226695"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0" name="TextBox 19"/>
          <p:cNvSpPr txBox="1"/>
          <p:nvPr/>
        </p:nvSpPr>
        <p:spPr>
          <a:xfrm>
            <a:off x="6347943" y="2439108"/>
            <a:ext cx="698167" cy="369332"/>
          </a:xfrm>
          <a:prstGeom prst="rect">
            <a:avLst/>
          </a:prstGeom>
          <a:noFill/>
        </p:spPr>
        <p:txBody>
          <a:bodyPr wrap="square" rtlCol="0">
            <a:spAutoFit/>
          </a:bodyPr>
          <a:lstStyle/>
          <a:p>
            <a:r>
              <a:rPr lang="en-AU" dirty="0" smtClean="0">
                <a:solidFill>
                  <a:schemeClr val="accent5"/>
                </a:solidFill>
              </a:rPr>
              <a:t>Tuple</a:t>
            </a:r>
            <a:endParaRPr lang="en-AU" dirty="0">
              <a:solidFill>
                <a:schemeClr val="accent5"/>
              </a:solidFill>
            </a:endParaRPr>
          </a:p>
        </p:txBody>
      </p:sp>
    </p:spTree>
    <p:extLst>
      <p:ext uri="{BB962C8B-B14F-4D97-AF65-F5344CB8AC3E}">
        <p14:creationId xmlns:p14="http://schemas.microsoft.com/office/powerpoint/2010/main" val="1236886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5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5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5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17" grpId="0" animBg="1"/>
      <p:bldP spid="1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Option Type – Death to nulls!</a:t>
            </a:r>
            <a:endParaRPr lang="en-AU" dirty="0"/>
          </a:p>
        </p:txBody>
      </p:sp>
      <p:sp>
        <p:nvSpPr>
          <p:cNvPr id="3" name="Content Placeholder 2"/>
          <p:cNvSpPr>
            <a:spLocks noGrp="1"/>
          </p:cNvSpPr>
          <p:nvPr>
            <p:ph idx="1"/>
          </p:nvPr>
        </p:nvSpPr>
        <p:spPr>
          <a:xfrm>
            <a:off x="1196410" y="1845734"/>
            <a:ext cx="9959269" cy="4023360"/>
          </a:xfrm>
        </p:spPr>
        <p:txBody>
          <a:bodyPr>
            <a:normAutofit/>
          </a:bodyPr>
          <a:lstStyle/>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2B91AF"/>
                </a:solidFill>
                <a:latin typeface="Consolas" panose="020B0609020204030204" pitchFamily="49" charset="0"/>
                <a:cs typeface="Consolas" panose="020B0609020204030204" pitchFamily="49" charset="0"/>
              </a:rPr>
              <a:t>Game</a:t>
            </a:r>
            <a:r>
              <a:rPr lang="en-AU" dirty="0">
                <a:solidFill>
                  <a:srgbClr val="000000"/>
                </a:solidFill>
                <a:latin typeface="Consolas" panose="020B0609020204030204" pitchFamily="49" charset="0"/>
              </a:rPr>
              <a:t> = </a:t>
            </a:r>
            <a:r>
              <a:rPr lang="en-AU" u="wavyHeavy" dirty="0" smtClean="0">
                <a:solidFill>
                  <a:srgbClr val="0000FF"/>
                </a:solidFill>
                <a:uFill>
                  <a:solidFill>
                    <a:srgbClr val="FF0000"/>
                  </a:solidFill>
                </a:uFill>
                <a:latin typeface="Consolas" panose="020B0609020204030204" pitchFamily="49" charset="0"/>
              </a:rPr>
              <a:t>null</a:t>
            </a:r>
            <a:r>
              <a:rPr lang="en-AU" dirty="0" smtClean="0">
                <a:solidFill>
                  <a:srgbClr val="0000FF"/>
                </a:solidFill>
                <a:uFill>
                  <a:solidFill>
                    <a:srgbClr val="FF0000"/>
                  </a:solidFill>
                </a:uFill>
                <a:latin typeface="Consolas" panose="020B0609020204030204" pitchFamily="49" charset="0"/>
              </a:rPr>
              <a:t>  </a:t>
            </a:r>
            <a:br>
              <a:rPr lang="en-AU" dirty="0" smtClean="0">
                <a:solidFill>
                  <a:srgbClr val="0000FF"/>
                </a:solidFill>
                <a:uFill>
                  <a:solidFill>
                    <a:srgbClr val="FF0000"/>
                  </a:solidFill>
                </a:uFill>
                <a:latin typeface="Consolas" panose="020B0609020204030204" pitchFamily="49" charset="0"/>
              </a:rPr>
            </a:br>
            <a:r>
              <a:rPr lang="en-AU" dirty="0" smtClean="0">
                <a:solidFill>
                  <a:srgbClr val="C00000"/>
                </a:solidFill>
              </a:rPr>
              <a:t>Error</a:t>
            </a:r>
            <a:r>
              <a:rPr lang="en-AU" dirty="0">
                <a:solidFill>
                  <a:srgbClr val="C00000"/>
                </a:solidFill>
              </a:rPr>
              <a:t>: The type “Game” does not have ‘null’ as a proper </a:t>
            </a:r>
            <a:r>
              <a:rPr lang="en-AU" dirty="0" smtClean="0">
                <a:solidFill>
                  <a:srgbClr val="C00000"/>
                </a:solidFill>
              </a:rPr>
              <a:t>value</a:t>
            </a:r>
            <a:endParaRPr lang="en-AU" u="wavyHeavy" dirty="0" smtClean="0">
              <a:solidFill>
                <a:srgbClr val="0000FF"/>
              </a:solidFill>
              <a:uFill>
                <a:solidFill>
                  <a:srgbClr val="FF0000"/>
                </a:solidFill>
              </a:uFill>
              <a:latin typeface="Consolas" panose="020B0609020204030204" pitchFamily="49" charset="0"/>
            </a:endParaRPr>
          </a:p>
          <a:p>
            <a:pPr marL="0" indent="0">
              <a:buNone/>
            </a:pPr>
            <a:endParaRPr lang="en-AU" u="wavyHeavy" dirty="0">
              <a:solidFill>
                <a:srgbClr val="0000FF"/>
              </a:solidFill>
              <a:uFill>
                <a:solidFill>
                  <a:srgbClr val="FF0000"/>
                </a:solidFill>
              </a:uFill>
              <a:latin typeface="Consolas" panose="020B0609020204030204" pitchFamily="49" charset="0"/>
            </a:endParaRPr>
          </a:p>
          <a:p>
            <a:pPr marL="0" indent="0">
              <a:buNone/>
            </a:pPr>
            <a:r>
              <a:rPr lang="en-AU" dirty="0">
                <a:solidFill>
                  <a:srgbClr val="0000FF"/>
                </a:solidFill>
                <a:latin typeface="Consolas" panose="020B0609020204030204" pitchFamily="49" charset="0"/>
              </a:rPr>
              <a:t>type</a:t>
            </a:r>
            <a:r>
              <a:rPr lang="en-AU" dirty="0">
                <a:solidFill>
                  <a:srgbClr val="000000"/>
                </a:solidFill>
                <a:latin typeface="Consolas" panose="020B0609020204030204" pitchFamily="49" charset="0"/>
              </a:rPr>
              <a:t> </a:t>
            </a:r>
            <a:r>
              <a:rPr lang="en-AU" dirty="0">
                <a:solidFill>
                  <a:srgbClr val="2B91AF"/>
                </a:solidFill>
                <a:latin typeface="Consolas" panose="020B0609020204030204" pitchFamily="49" charset="0"/>
                <a:cs typeface="Consolas" panose="020B0609020204030204" pitchFamily="49" charset="0"/>
              </a:rPr>
              <a:t>Option</a:t>
            </a:r>
            <a:r>
              <a:rPr lang="en-AU" dirty="0">
                <a:solidFill>
                  <a:srgbClr val="000000"/>
                </a:solidFill>
                <a:latin typeface="Consolas" panose="020B0609020204030204" pitchFamily="49" charset="0"/>
              </a:rPr>
              <a:t>&lt;'T&gt; =</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 Some </a:t>
            </a:r>
            <a:r>
              <a:rPr lang="en-AU" dirty="0">
                <a:solidFill>
                  <a:srgbClr val="0000FF"/>
                </a:solidFill>
                <a:latin typeface="Consolas" panose="020B0609020204030204" pitchFamily="49" charset="0"/>
              </a:rPr>
              <a:t>of</a:t>
            </a:r>
            <a:r>
              <a:rPr lang="en-AU" dirty="0">
                <a:solidFill>
                  <a:srgbClr val="000000"/>
                </a:solidFill>
                <a:latin typeface="Consolas" panose="020B0609020204030204" pitchFamily="49" charset="0"/>
              </a:rPr>
              <a:t> 'T</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 None</a:t>
            </a: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printGame</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match</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Some g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"Game: %s"</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g.Name</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None </a:t>
            </a:r>
            <a:r>
              <a:rPr lang="en-AU" dirty="0" smtClean="0">
                <a:solidFill>
                  <a:srgbClr val="000000"/>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"No Game!"</a:t>
            </a:r>
            <a:endParaRPr lang="en-AU" dirty="0"/>
          </a:p>
        </p:txBody>
      </p:sp>
      <p:sp>
        <p:nvSpPr>
          <p:cNvPr id="6" name="TextBox 5"/>
          <p:cNvSpPr txBox="1"/>
          <p:nvPr/>
        </p:nvSpPr>
        <p:spPr>
          <a:xfrm>
            <a:off x="4305300" y="4015859"/>
            <a:ext cx="1618328" cy="369332"/>
          </a:xfrm>
          <a:prstGeom prst="rect">
            <a:avLst/>
          </a:prstGeom>
          <a:noFill/>
        </p:spPr>
        <p:txBody>
          <a:bodyPr wrap="none" rtlCol="0">
            <a:spAutoFit/>
          </a:bodyPr>
          <a:lstStyle/>
          <a:p>
            <a:r>
              <a:rPr lang="en-AU" dirty="0" smtClean="0">
                <a:solidFill>
                  <a:schemeClr val="accent2"/>
                </a:solidFill>
              </a:rPr>
              <a:t>Option&lt;Game&gt;</a:t>
            </a:r>
            <a:endParaRPr lang="en-AU" dirty="0">
              <a:solidFill>
                <a:schemeClr val="accent2"/>
              </a:solidFill>
            </a:endParaRPr>
          </a:p>
        </p:txBody>
      </p:sp>
      <p:cxnSp>
        <p:nvCxnSpPr>
          <p:cNvPr id="8" name="Straight Arrow Connector 7"/>
          <p:cNvCxnSpPr/>
          <p:nvPr/>
        </p:nvCxnSpPr>
        <p:spPr>
          <a:xfrm flipH="1">
            <a:off x="3638550" y="4200525"/>
            <a:ext cx="666750" cy="352220"/>
          </a:xfrm>
          <a:prstGeom prst="straightConnector1">
            <a:avLst/>
          </a:prstGeom>
          <a:ln>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pic>
        <p:nvPicPr>
          <p:cNvPr id="3074" name="Picture 2" descr="crying girl sad - not another null REFERENCE EX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891" y="2657474"/>
            <a:ext cx="3319789" cy="331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72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Active Patterns</a:t>
            </a:r>
            <a:endParaRPr lang="en-AU" dirty="0"/>
          </a:p>
        </p:txBody>
      </p:sp>
      <p:sp>
        <p:nvSpPr>
          <p:cNvPr id="3" name="Content Placeholder 2"/>
          <p:cNvSpPr>
            <a:spLocks noGrp="1"/>
          </p:cNvSpPr>
          <p:nvPr>
            <p:ph idx="1"/>
          </p:nvPr>
        </p:nvSpPr>
        <p:spPr>
          <a:xfrm>
            <a:off x="1181100" y="1845734"/>
            <a:ext cx="9974580"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VictorianNo|NewSouthWalesNo|MobileNo</a:t>
            </a:r>
            <a:r>
              <a:rPr lang="en-AU" dirty="0">
                <a:solidFill>
                  <a:srgbClr val="000000"/>
                </a:solidFill>
                <a:latin typeface="Consolas" panose="020B0609020204030204" pitchFamily="49" charset="0"/>
              </a:rPr>
              <a:t>|) (number : </a:t>
            </a:r>
            <a:r>
              <a:rPr lang="en-AU" dirty="0">
                <a:solidFill>
                  <a:srgbClr val="2B91AF"/>
                </a:solidFill>
                <a:latin typeface="Consolas" panose="020B0609020204030204" pitchFamily="49" charset="0"/>
                <a:cs typeface="Consolas" panose="020B0609020204030204" pitchFamily="49" charset="0"/>
              </a:rPr>
              <a:t>string</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number.Substring</a:t>
            </a:r>
            <a:r>
              <a:rPr lang="en-AU" dirty="0" smtClean="0">
                <a:solidFill>
                  <a:srgbClr val="000000"/>
                </a:solidFill>
                <a:latin typeface="Consolas" panose="020B0609020204030204" pitchFamily="49" charset="0"/>
              </a:rPr>
              <a:t>(</a:t>
            </a:r>
            <a:r>
              <a:rPr lang="en-AU" dirty="0" smtClean="0">
                <a:solidFill>
                  <a:srgbClr val="C81EFA"/>
                </a:solidFill>
                <a:latin typeface="Consolas" panose="020B0609020204030204" pitchFamily="49" charset="0"/>
              </a:rPr>
              <a:t>0</a:t>
            </a:r>
            <a:r>
              <a:rPr lang="en-AU" dirty="0" smtClean="0">
                <a:solidFill>
                  <a:srgbClr val="000000"/>
                </a:solidFill>
                <a:latin typeface="Consolas" panose="020B0609020204030204" pitchFamily="49" charset="0"/>
              </a:rPr>
              <a:t>, </a:t>
            </a:r>
            <a:r>
              <a:rPr lang="en-AU" dirty="0" smtClean="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"03"</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VictorianNo</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"03"</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number.Substring</a:t>
            </a:r>
            <a:r>
              <a:rPr lang="en-AU" dirty="0">
                <a:solidFill>
                  <a:srgbClr val="000000"/>
                </a:solidFill>
                <a:latin typeface="Consolas" panose="020B0609020204030204" pitchFamily="49" charset="0"/>
              </a:rPr>
              <a:t>(</a:t>
            </a:r>
            <a:r>
              <a:rPr lang="en-AU" dirty="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"02"</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NewSouthWalesNo</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a:t>
            </a:r>
            <a:r>
              <a:rPr lang="en-AU" dirty="0" smtClean="0">
                <a:solidFill>
                  <a:srgbClr val="DC1414"/>
                </a:solidFill>
                <a:latin typeface="Consolas" panose="020B0609020204030204" pitchFamily="49" charset="0"/>
              </a:rPr>
              <a:t>02"</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number.Substring</a:t>
            </a:r>
            <a:r>
              <a:rPr lang="en-AU" dirty="0">
                <a:solidFill>
                  <a:srgbClr val="000000"/>
                </a:solidFill>
                <a:latin typeface="Consolas" panose="020B0609020204030204" pitchFamily="49" charset="0"/>
              </a:rPr>
              <a:t>(</a:t>
            </a:r>
            <a:r>
              <a:rPr lang="en-AU" dirty="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"04"</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MobileNo</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number</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other -&gt; </a:t>
            </a:r>
            <a:r>
              <a:rPr lang="en-AU" dirty="0" err="1">
                <a:solidFill>
                  <a:srgbClr val="1201AD"/>
                </a:solidFill>
                <a:latin typeface="Consolas" panose="020B0609020204030204" pitchFamily="49" charset="0"/>
                <a:cs typeface="Consolas" panose="020B0609020204030204" pitchFamily="49" charset="0"/>
              </a:rPr>
              <a:t>failwithf</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"Unknown area code %s"</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other</a:t>
            </a: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number = </a:t>
            </a:r>
            <a:r>
              <a:rPr lang="en-AU" dirty="0" smtClean="0">
                <a:solidFill>
                  <a:srgbClr val="DC1414"/>
                </a:solidFill>
                <a:latin typeface="Consolas" panose="020B0609020204030204" pitchFamily="49" charset="0"/>
              </a:rPr>
              <a:t>"0400343123"</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number </a:t>
            </a:r>
            <a:r>
              <a:rPr lang="en-AU" dirty="0" smtClean="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MobileNo num </a:t>
            </a:r>
            <a:r>
              <a:rPr lang="pt-BR" dirty="0" smtClean="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pt-BR" dirty="0">
                <a:solidFill>
                  <a:srgbClr val="DC1414"/>
                </a:solidFill>
                <a:latin typeface="Consolas" panose="020B0609020204030204" pitchFamily="49" charset="0"/>
              </a:rPr>
              <a:t>"Mobile: %s"</a:t>
            </a: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num</a:t>
            </a:r>
            <a:br>
              <a:rPr lang="pt-BR"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VictorianNo (area, num)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"Victorian: (%s) </a:t>
            </a:r>
            <a:r>
              <a:rPr lang="pt-BR" dirty="0">
                <a:solidFill>
                  <a:srgbClr val="DC1414"/>
                </a:solidFill>
                <a:latin typeface="Consolas" panose="020B0609020204030204" pitchFamily="49" charset="0"/>
              </a:rPr>
              <a:t>%</a:t>
            </a:r>
            <a:r>
              <a:rPr lang="pt-BR" dirty="0" smtClean="0">
                <a:solidFill>
                  <a:srgbClr val="DC1414"/>
                </a:solidFill>
                <a:latin typeface="Consolas" panose="020B0609020204030204" pitchFamily="49" charset="0"/>
              </a:rPr>
              <a:t>s"</a:t>
            </a:r>
            <a:r>
              <a:rPr lang="pt-BR" dirty="0" smtClean="0">
                <a:solidFill>
                  <a:srgbClr val="000000"/>
                </a:solidFill>
                <a:latin typeface="Consolas" panose="020B0609020204030204" pitchFamily="49" charset="0"/>
              </a:rPr>
              <a:t> area num</a:t>
            </a:r>
            <a:br>
              <a:rPr lang="pt-BR"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NewSouthWalesNo </a:t>
            </a:r>
            <a:r>
              <a:rPr lang="pt-BR" dirty="0">
                <a:solidFill>
                  <a:srgbClr val="000000"/>
                </a:solidFill>
                <a:latin typeface="Consolas" panose="020B0609020204030204" pitchFamily="49" charset="0"/>
              </a:rPr>
              <a:t>(area, num)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"NSW: </a:t>
            </a:r>
            <a:r>
              <a:rPr lang="pt-BR" dirty="0">
                <a:solidFill>
                  <a:srgbClr val="DC1414"/>
                </a:solidFill>
                <a:latin typeface="Consolas" panose="020B0609020204030204" pitchFamily="49" charset="0"/>
              </a:rPr>
              <a:t>(%s) %s"</a:t>
            </a:r>
            <a:r>
              <a:rPr lang="pt-BR" dirty="0">
                <a:solidFill>
                  <a:srgbClr val="000000"/>
                </a:solidFill>
                <a:latin typeface="Consolas" panose="020B0609020204030204" pitchFamily="49" charset="0"/>
              </a:rPr>
              <a:t> area num</a:t>
            </a:r>
            <a:br>
              <a:rPr lang="pt-BR" dirty="0">
                <a:solidFill>
                  <a:srgbClr val="000000"/>
                </a:solidFill>
                <a:latin typeface="Consolas" panose="020B0609020204030204" pitchFamily="49" charset="0"/>
              </a:rPr>
            </a:br>
            <a:endParaRPr lang="en-AU" dirty="0"/>
          </a:p>
        </p:txBody>
      </p:sp>
    </p:spTree>
    <p:extLst>
      <p:ext uri="{BB962C8B-B14F-4D97-AF65-F5344CB8AC3E}">
        <p14:creationId xmlns:p14="http://schemas.microsoft.com/office/powerpoint/2010/main" val="3585476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Pattern Matching</a:t>
            </a:r>
            <a:endParaRPr lang="en-AU" dirty="0"/>
          </a:p>
        </p:txBody>
      </p:sp>
      <p:sp>
        <p:nvSpPr>
          <p:cNvPr id="3" name="Content Placeholder 2"/>
          <p:cNvSpPr>
            <a:spLocks noGrp="1"/>
          </p:cNvSpPr>
          <p:nvPr>
            <p:ph idx="1"/>
          </p:nvPr>
        </p:nvSpPr>
        <p:spPr>
          <a:xfrm>
            <a:off x="1197204" y="1845733"/>
            <a:ext cx="9958476" cy="4639907"/>
          </a:xfrm>
        </p:spPr>
        <p:txBody>
          <a:bodyPr>
            <a:normAutofit lnSpcReduction="10000"/>
          </a:bodyPr>
          <a:lstStyle/>
          <a:p>
            <a:pPr marL="0" indent="0">
              <a:buNone/>
            </a:pP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str</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DC1414"/>
                </a:solidFill>
                <a:latin typeface="Consolas" panose="020B0609020204030204" pitchFamily="49" charset="0"/>
              </a:rPr>
              <a:t>"a"</a:t>
            </a:r>
            <a:r>
              <a:rPr lang="en-AU" dirty="0">
                <a:solidFill>
                  <a:srgbClr val="000000"/>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"Letter A"</a:t>
            </a:r>
            <a:br>
              <a:rPr lang="en-AU" dirty="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DC1414"/>
                </a:solidFill>
                <a:latin typeface="Consolas" panose="020B0609020204030204" pitchFamily="49" charset="0"/>
              </a:rPr>
              <a:t>"b"</a:t>
            </a:r>
            <a:r>
              <a:rPr lang="en-AU" dirty="0">
                <a:solidFill>
                  <a:srgbClr val="000000"/>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"Letter </a:t>
            </a:r>
            <a:r>
              <a:rPr lang="en-AU" dirty="0" smtClean="0">
                <a:solidFill>
                  <a:srgbClr val="DC1414"/>
                </a:solidFill>
                <a:latin typeface="Consolas" panose="020B0609020204030204" pitchFamily="49" charset="0"/>
              </a:rPr>
              <a:t>B"</a:t>
            </a:r>
            <a:br>
              <a:rPr lang="en-AU" dirty="0" smtClean="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_ </a:t>
            </a:r>
            <a:r>
              <a:rPr lang="en-AU" dirty="0" smtClean="0">
                <a:solidFill>
                  <a:srgbClr val="000000"/>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"Something </a:t>
            </a:r>
            <a:r>
              <a:rPr lang="en-AU" dirty="0" smtClean="0">
                <a:solidFill>
                  <a:srgbClr val="DC1414"/>
                </a:solidFill>
                <a:latin typeface="Consolas" panose="020B0609020204030204" pitchFamily="49" charset="0"/>
              </a:rPr>
              <a:t>else"</a:t>
            </a:r>
            <a:br>
              <a:rPr lang="en-AU" dirty="0" smtClean="0">
                <a:solidFill>
                  <a:srgbClr val="DC1414"/>
                </a:solidFill>
                <a:latin typeface="Consolas" panose="020B0609020204030204" pitchFamily="49" charset="0"/>
              </a:rPr>
            </a:br>
            <a:endParaRPr lang="en-AU" sz="1500" dirty="0">
              <a:solidFill>
                <a:srgbClr val="DC1414"/>
              </a:solidFill>
              <a:latin typeface="Consolas" panose="020B0609020204030204" pitchFamily="49" charset="0"/>
            </a:endParaRPr>
          </a:p>
          <a:p>
            <a:pPr marL="0" indent="0">
              <a:buNone/>
            </a:pPr>
            <a:r>
              <a:rPr lang="en-AU" dirty="0">
                <a:solidFill>
                  <a:srgbClr val="0000FF"/>
                </a:solidFill>
                <a:latin typeface="Consolas" panose="020B0609020204030204" pitchFamily="49" charset="0"/>
              </a:rPr>
              <a:t>match</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listOfThings</a:t>
            </a:r>
            <a:r>
              <a:rPr lang="en-AU" dirty="0">
                <a:solidFill>
                  <a:schemeClr val="tx1"/>
                </a:solidFill>
                <a:latin typeface="Consolas" panose="020B0609020204030204" pitchFamily="49" charset="0"/>
              </a:rPr>
              <a:t> </a:t>
            </a:r>
            <a:r>
              <a:rPr lang="en-AU" dirty="0">
                <a:solidFill>
                  <a:srgbClr val="0000FF"/>
                </a:solidFill>
                <a:latin typeface="Consolas" panose="020B0609020204030204" pitchFamily="49" charset="0"/>
              </a:rPr>
              <a:t>with</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first :: rest -&gt; </a:t>
            </a:r>
            <a:r>
              <a:rPr lang="en-AU" dirty="0" err="1" smtClean="0">
                <a:solidFill>
                  <a:srgbClr val="1201AD"/>
                </a:solidFill>
                <a:latin typeface="Consolas" panose="020B0609020204030204" pitchFamily="49" charset="0"/>
                <a:cs typeface="Consolas" panose="020B0609020204030204" pitchFamily="49" charset="0"/>
              </a:rPr>
              <a:t>printfn</a:t>
            </a:r>
            <a:r>
              <a:rPr lang="en-AU" dirty="0" smtClean="0">
                <a:solidFill>
                  <a:schemeClr val="tx1"/>
                </a:solidFill>
                <a:latin typeface="Consolas" panose="020B0609020204030204" pitchFamily="49" charset="0"/>
              </a:rPr>
              <a:t> </a:t>
            </a:r>
            <a:r>
              <a:rPr lang="en-AU" dirty="0">
                <a:solidFill>
                  <a:srgbClr val="DC1414"/>
                </a:solidFill>
                <a:latin typeface="Consolas" panose="020B0609020204030204" pitchFamily="49" charset="0"/>
              </a:rPr>
              <a:t>"1st: %A, Remaining: %</a:t>
            </a:r>
            <a:r>
              <a:rPr lang="en-AU" dirty="0" err="1">
                <a:solidFill>
                  <a:srgbClr val="DC1414"/>
                </a:solidFill>
                <a:latin typeface="Consolas" panose="020B0609020204030204" pitchFamily="49" charset="0"/>
              </a:rPr>
              <a:t>i</a:t>
            </a:r>
            <a:r>
              <a:rPr lang="en-AU" dirty="0">
                <a:solidFill>
                  <a:srgbClr val="DC1414"/>
                </a:solidFill>
                <a:latin typeface="Consolas" panose="020B0609020204030204" pitchFamily="49" charset="0"/>
              </a:rPr>
              <a:t>" </a:t>
            </a:r>
            <a:r>
              <a:rPr lang="en-AU" dirty="0">
                <a:solidFill>
                  <a:schemeClr val="tx1"/>
                </a:solidFill>
                <a:latin typeface="Consolas" panose="020B0609020204030204" pitchFamily="49" charset="0"/>
              </a:rPr>
              <a:t>first </a:t>
            </a:r>
            <a:r>
              <a:rPr lang="en-AU" dirty="0" err="1" smtClean="0">
                <a:solidFill>
                  <a:schemeClr val="tx1"/>
                </a:solidFill>
                <a:latin typeface="Consolas" panose="020B0609020204030204" pitchFamily="49" charset="0"/>
              </a:rPr>
              <a:t>rest.Length</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smtClean="0">
                <a:solidFill>
                  <a:schemeClr val="tx1"/>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chemeClr val="tx1"/>
                </a:solidFill>
                <a:latin typeface="Consolas" panose="020B0609020204030204" pitchFamily="49" charset="0"/>
              </a:rPr>
              <a:t> </a:t>
            </a:r>
            <a:r>
              <a:rPr lang="en-AU" dirty="0">
                <a:solidFill>
                  <a:srgbClr val="DC1414"/>
                </a:solidFill>
                <a:latin typeface="Consolas" panose="020B0609020204030204" pitchFamily="49" charset="0"/>
              </a:rPr>
              <a:t>"Empty list"</a:t>
            </a:r>
            <a:br>
              <a:rPr lang="en-AU" dirty="0">
                <a:solidFill>
                  <a:srgbClr val="DC1414"/>
                </a:solidFill>
                <a:latin typeface="Consolas" panose="020B0609020204030204" pitchFamily="49" charset="0"/>
              </a:rPr>
            </a:br>
            <a:endParaRPr lang="en-AU" sz="1500" dirty="0">
              <a:solidFill>
                <a:srgbClr val="DC1414"/>
              </a:solidFill>
              <a:latin typeface="Consolas" panose="020B0609020204030204" pitchFamily="49" charset="0"/>
            </a:endParaRPr>
          </a:p>
          <a:p>
            <a:pPr marL="0" indent="0">
              <a:buNone/>
            </a:pPr>
            <a:r>
              <a:rPr lang="en-AU" dirty="0">
                <a:solidFill>
                  <a:srgbClr val="0000FF"/>
                </a:solidFill>
                <a:latin typeface="Consolas" panose="020B0609020204030204" pitchFamily="49" charset="0"/>
              </a:rPr>
              <a:t>match</a:t>
            </a:r>
            <a:r>
              <a:rPr lang="en-AU" dirty="0">
                <a:solidFill>
                  <a:schemeClr val="tx1"/>
                </a:solidFill>
                <a:latin typeface="Consolas" panose="020B0609020204030204" pitchFamily="49" charset="0"/>
              </a:rPr>
              <a:t> tuple </a:t>
            </a:r>
            <a:r>
              <a:rPr lang="en-AU" dirty="0">
                <a:solidFill>
                  <a:srgbClr val="0000FF"/>
                </a:solidFill>
                <a:latin typeface="Consolas" panose="020B0609020204030204" pitchFamily="49" charset="0"/>
              </a:rPr>
              <a:t>with</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first, </a:t>
            </a:r>
            <a:r>
              <a:rPr lang="en-AU" dirty="0" smtClean="0">
                <a:solidFill>
                  <a:schemeClr val="tx1"/>
                </a:solidFill>
                <a:latin typeface="Consolas" panose="020B0609020204030204" pitchFamily="49" charset="0"/>
              </a:rPr>
              <a:t>second, third </a:t>
            </a:r>
            <a:r>
              <a:rPr lang="en-AU" dirty="0">
                <a:solidFill>
                  <a:schemeClr val="tx1"/>
                </a:solidFill>
                <a:latin typeface="Consolas" panose="020B0609020204030204" pitchFamily="49" charset="0"/>
              </a:rPr>
              <a:t>-&gt;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printfn</a:t>
            </a:r>
            <a:r>
              <a:rPr lang="en-AU" dirty="0" smtClean="0">
                <a:solidFill>
                  <a:schemeClr val="tx1"/>
                </a:solidFill>
                <a:latin typeface="Consolas" panose="020B0609020204030204" pitchFamily="49" charset="0"/>
              </a:rPr>
              <a:t> </a:t>
            </a:r>
            <a:r>
              <a:rPr lang="en-AU" dirty="0">
                <a:solidFill>
                  <a:srgbClr val="DC1414"/>
                </a:solidFill>
                <a:latin typeface="Consolas" panose="020B0609020204030204" pitchFamily="49" charset="0"/>
              </a:rPr>
              <a:t>"1st: %A, 2nd: %</a:t>
            </a:r>
            <a:r>
              <a:rPr lang="en-AU" dirty="0" smtClean="0">
                <a:solidFill>
                  <a:srgbClr val="DC1414"/>
                </a:solidFill>
                <a:latin typeface="Consolas" panose="020B0609020204030204" pitchFamily="49" charset="0"/>
              </a:rPr>
              <a:t>A, 3rd: %A" </a:t>
            </a:r>
            <a:r>
              <a:rPr lang="en-AU" dirty="0">
                <a:solidFill>
                  <a:schemeClr val="tx1"/>
                </a:solidFill>
                <a:latin typeface="Consolas" panose="020B0609020204030204" pitchFamily="49" charset="0"/>
              </a:rPr>
              <a:t>first </a:t>
            </a:r>
            <a:r>
              <a:rPr lang="en-AU" dirty="0" smtClean="0">
                <a:solidFill>
                  <a:schemeClr val="tx1"/>
                </a:solidFill>
                <a:latin typeface="Consolas" panose="020B0609020204030204" pitchFamily="49" charset="0"/>
              </a:rPr>
              <a:t>second third</a:t>
            </a:r>
            <a:br>
              <a:rPr lang="en-AU" dirty="0" smtClean="0">
                <a:solidFill>
                  <a:schemeClr val="tx1"/>
                </a:solidFill>
                <a:latin typeface="Consolas" panose="020B0609020204030204" pitchFamily="49" charset="0"/>
              </a:rPr>
            </a:br>
            <a:endParaRPr lang="en-AU" sz="1500" dirty="0" smtClean="0">
              <a:solidFill>
                <a:schemeClr val="tx1"/>
              </a:solidFill>
              <a:latin typeface="Consolas" panose="020B0609020204030204" pitchFamily="49" charset="0"/>
            </a:endParaRPr>
          </a:p>
          <a:p>
            <a:pPr marL="0" indent="0">
              <a:buNone/>
            </a:pPr>
            <a:r>
              <a:rPr lang="en-AU" sz="2100" dirty="0">
                <a:solidFill>
                  <a:srgbClr val="0000FF"/>
                </a:solidFill>
                <a:latin typeface="Consolas" panose="020B0609020204030204" pitchFamily="49" charset="0"/>
              </a:rPr>
              <a:t>match</a:t>
            </a:r>
            <a:r>
              <a:rPr lang="en-AU" dirty="0" smtClean="0">
                <a:solidFill>
                  <a:schemeClr val="tx1"/>
                </a:solidFill>
                <a:latin typeface="Consolas" panose="020B0609020204030204" pitchFamily="49" charset="0"/>
              </a:rPr>
              <a:t> </a:t>
            </a:r>
            <a:r>
              <a:rPr lang="en-AU" dirty="0" err="1" smtClean="0">
                <a:solidFill>
                  <a:schemeClr val="tx1"/>
                </a:solidFill>
                <a:latin typeface="Consolas" panose="020B0609020204030204" pitchFamily="49" charset="0"/>
              </a:rPr>
              <a:t>discriminatedUnion</a:t>
            </a:r>
            <a:r>
              <a:rPr lang="en-AU" dirty="0" smtClean="0">
                <a:solidFill>
                  <a:schemeClr val="tx1"/>
                </a:solidFill>
                <a:latin typeface="Consolas" panose="020B0609020204030204" pitchFamily="49" charset="0"/>
              </a:rPr>
              <a:t> </a:t>
            </a:r>
            <a:r>
              <a:rPr lang="en-AU" sz="2100" dirty="0">
                <a:solidFill>
                  <a:srgbClr val="0000FF"/>
                </a:solidFill>
                <a:latin typeface="Consolas" panose="020B0609020204030204" pitchFamily="49" charset="0"/>
              </a:rPr>
              <a:t>with</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Case1 x -&gt; </a:t>
            </a:r>
            <a:r>
              <a:rPr lang="en-AU" sz="2100" dirty="0" err="1">
                <a:solidFill>
                  <a:srgbClr val="1201AD"/>
                </a:solidFill>
                <a:latin typeface="Consolas" panose="020B0609020204030204" pitchFamily="49" charset="0"/>
                <a:cs typeface="Consolas" panose="020B0609020204030204" pitchFamily="49" charset="0"/>
              </a:rPr>
              <a:t>printfn</a:t>
            </a:r>
            <a:r>
              <a:rPr lang="en-AU" dirty="0" smtClean="0">
                <a:solidFill>
                  <a:schemeClr val="tx1"/>
                </a:solidFill>
                <a:latin typeface="Consolas" panose="020B0609020204030204" pitchFamily="49" charset="0"/>
              </a:rPr>
              <a:t> </a:t>
            </a:r>
            <a:r>
              <a:rPr lang="en-AU" sz="2100" dirty="0">
                <a:solidFill>
                  <a:srgbClr val="DC1414"/>
                </a:solidFill>
                <a:latin typeface="Consolas" panose="020B0609020204030204" pitchFamily="49" charset="0"/>
              </a:rPr>
              <a:t>"Case1: %A" x</a:t>
            </a:r>
            <a:br>
              <a:rPr lang="en-AU" sz="2100" dirty="0">
                <a:solidFill>
                  <a:srgbClr val="DC1414"/>
                </a:solidFill>
                <a:latin typeface="Consolas" panose="020B0609020204030204" pitchFamily="49" charset="0"/>
              </a:rPr>
            </a:br>
            <a:r>
              <a:rPr lang="en-AU" dirty="0" smtClean="0">
                <a:solidFill>
                  <a:schemeClr val="tx1"/>
                </a:solidFill>
                <a:latin typeface="Consolas" panose="020B0609020204030204" pitchFamily="49" charset="0"/>
              </a:rPr>
              <a:t>| Case2 x -&gt; </a:t>
            </a:r>
            <a:r>
              <a:rPr lang="en-AU" sz="2100" dirty="0" err="1">
                <a:solidFill>
                  <a:srgbClr val="1201AD"/>
                </a:solidFill>
                <a:latin typeface="Consolas" panose="020B0609020204030204" pitchFamily="49" charset="0"/>
                <a:cs typeface="Consolas" panose="020B0609020204030204" pitchFamily="49" charset="0"/>
              </a:rPr>
              <a:t>printfn</a:t>
            </a:r>
            <a:r>
              <a:rPr lang="en-AU" dirty="0">
                <a:solidFill>
                  <a:schemeClr val="tx1"/>
                </a:solidFill>
                <a:latin typeface="Consolas" panose="020B0609020204030204" pitchFamily="49" charset="0"/>
              </a:rPr>
              <a:t> </a:t>
            </a:r>
            <a:r>
              <a:rPr lang="en-AU" sz="2100" dirty="0">
                <a:solidFill>
                  <a:srgbClr val="DC1414"/>
                </a:solidFill>
                <a:latin typeface="Consolas" panose="020B0609020204030204" pitchFamily="49" charset="0"/>
              </a:rPr>
              <a:t>"Case2: %A" x</a:t>
            </a:r>
          </a:p>
        </p:txBody>
      </p:sp>
    </p:spTree>
    <p:extLst>
      <p:ext uri="{BB962C8B-B14F-4D97-AF65-F5344CB8AC3E}">
        <p14:creationId xmlns:p14="http://schemas.microsoft.com/office/powerpoint/2010/main" val="2095094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Deep Pattern Matching</a:t>
            </a:r>
            <a:endParaRPr lang="en-AU" dirty="0"/>
          </a:p>
        </p:txBody>
      </p:sp>
      <p:sp>
        <p:nvSpPr>
          <p:cNvPr id="3" name="Content Placeholder 2"/>
          <p:cNvSpPr>
            <a:spLocks noGrp="1"/>
          </p:cNvSpPr>
          <p:nvPr>
            <p:ph idx="1"/>
          </p:nvPr>
        </p:nvSpPr>
        <p:spPr>
          <a:xfrm>
            <a:off x="1197204" y="1845734"/>
            <a:ext cx="9958476" cy="4536212"/>
          </a:xfrm>
        </p:spPr>
        <p:txBody>
          <a:bodyPr>
            <a:normAutofit lnSpcReduction="10000"/>
          </a:bodyPr>
          <a:lstStyle/>
          <a:p>
            <a:pPr marL="0" indent="0">
              <a:spcBef>
                <a:spcPts val="200"/>
              </a:spcBef>
              <a:buNone/>
            </a:pPr>
            <a:r>
              <a:rPr lang="en-AU" dirty="0">
                <a:solidFill>
                  <a:srgbClr val="0000FF"/>
                </a:solidFill>
                <a:latin typeface="Consolas" panose="020B0609020204030204" pitchFamily="49" charset="0"/>
              </a:rPr>
              <a:t>match</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tuple </a:t>
            </a:r>
            <a:r>
              <a:rPr lang="en-AU" dirty="0">
                <a:solidFill>
                  <a:srgbClr val="0000FF"/>
                </a:solidFill>
                <a:latin typeface="Consolas" panose="020B0609020204030204" pitchFamily="49" charset="0"/>
              </a:rPr>
              <a:t>with</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true</a:t>
            </a:r>
            <a:r>
              <a:rPr lang="en-AU" dirty="0" smtClean="0">
                <a:solidFill>
                  <a:srgbClr val="000000"/>
                </a:solidFill>
                <a:latin typeface="Consolas" panose="020B0609020204030204" pitchFamily="49" charset="0"/>
              </a:rPr>
              <a:t>, x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"True: %A" </a:t>
            </a:r>
            <a:r>
              <a:rPr lang="en-AU" dirty="0">
                <a:solidFill>
                  <a:srgbClr val="000000"/>
                </a:solidFill>
                <a:latin typeface="Consolas" panose="020B0609020204030204" pitchFamily="49" charset="0"/>
              </a:rPr>
              <a:t>x</a:t>
            </a:r>
            <a:r>
              <a:rPr lang="en-AU" dirty="0">
                <a:solidFill>
                  <a:srgbClr val="DC1414"/>
                </a:solidFill>
                <a:latin typeface="Consolas" panose="020B0609020204030204" pitchFamily="49" charset="0"/>
              </a:rPr>
              <a:t/>
            </a:r>
            <a:br>
              <a:rPr lang="en-AU" dirty="0">
                <a:solidFill>
                  <a:srgbClr val="DC1414"/>
                </a:solidFill>
                <a:latin typeface="Consolas" panose="020B0609020204030204" pitchFamily="49" charset="0"/>
              </a:rPr>
            </a:b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false</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x </a:t>
            </a:r>
            <a:r>
              <a:rPr lang="en-AU" dirty="0">
                <a:solidFill>
                  <a:srgbClr val="000000"/>
                </a:solidFill>
                <a:latin typeface="Consolas" panose="020B0609020204030204" pitchFamily="49" charset="0"/>
              </a:rPr>
              <a:t>-&gt;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"False: %A" </a:t>
            </a:r>
            <a:r>
              <a:rPr lang="en-AU" dirty="0" smtClean="0">
                <a:solidFill>
                  <a:srgbClr val="000000"/>
                </a:solidFill>
                <a:latin typeface="Consolas" panose="020B0609020204030204" pitchFamily="49" charset="0"/>
              </a:rPr>
              <a:t>x</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endParaRPr lang="en-AU" dirty="0" smtClean="0">
              <a:solidFill>
                <a:srgbClr val="000000"/>
              </a:solidFill>
              <a:latin typeface="Consolas" panose="020B0609020204030204" pitchFamily="49" charset="0"/>
            </a:endParaRPr>
          </a:p>
          <a:p>
            <a:pPr marL="0" indent="0">
              <a:spcBef>
                <a:spcPts val="200"/>
              </a:spcBef>
              <a:buNone/>
            </a:pPr>
            <a:r>
              <a:rPr lang="en-AU" dirty="0" smtClean="0">
                <a:solidFill>
                  <a:srgbClr val="0000FF"/>
                </a:solidFill>
                <a:latin typeface="Consolas" panose="020B0609020204030204" pitchFamily="49" charset="0"/>
              </a:rPr>
              <a:t>let</a:t>
            </a:r>
            <a:r>
              <a:rPr lang="en-AU" dirty="0" smtClean="0">
                <a:solidFill>
                  <a:schemeClr val="tx1"/>
                </a:solidFill>
                <a:latin typeface="Consolas" panose="020B0609020204030204" pitchFamily="49" charset="0"/>
              </a:rPr>
              <a:t> names = </a:t>
            </a:r>
            <a:r>
              <a:rPr lang="en-AU" dirty="0" err="1" smtClean="0">
                <a:solidFill>
                  <a:schemeClr val="tx1"/>
                </a:solidFill>
                <a:latin typeface="Consolas" panose="020B0609020204030204" pitchFamily="49" charset="0"/>
              </a:rPr>
              <a:t>inputString</a:t>
            </a:r>
            <a:r>
              <a:rPr lang="en-AU" dirty="0" smtClean="0">
                <a:solidFill>
                  <a:schemeClr val="tx1"/>
                </a:solidFill>
                <a:latin typeface="Consolas" panose="020B0609020204030204" pitchFamily="49" charset="0"/>
              </a:rPr>
              <a:t> |&gt; </a:t>
            </a:r>
            <a:r>
              <a:rPr lang="en-AU" dirty="0" err="1" smtClean="0">
                <a:solidFill>
                  <a:schemeClr val="tx1"/>
                </a:solidFill>
                <a:latin typeface="Consolas" panose="020B0609020204030204" pitchFamily="49" charset="0"/>
              </a:rPr>
              <a:t>tryParseName</a:t>
            </a:r>
            <a:r>
              <a:rPr lang="en-AU" dirty="0" smtClean="0">
                <a:solidFill>
                  <a:srgbClr val="0000FF"/>
                </a:solidFill>
                <a:latin typeface="Consolas" panose="020B0609020204030204" pitchFamily="49" charset="0"/>
              </a:rPr>
              <a:t/>
            </a:r>
            <a:br>
              <a:rPr lang="en-AU" dirty="0" smtClean="0">
                <a:solidFill>
                  <a:srgbClr val="0000FF"/>
                </a:solidFill>
                <a:latin typeface="Consolas" panose="020B0609020204030204" pitchFamily="49" charset="0"/>
              </a:rPr>
            </a:b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names </a:t>
            </a:r>
            <a:r>
              <a:rPr lang="en-AU" dirty="0" smtClean="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chemeClr val="tx1"/>
                </a:solidFill>
                <a:latin typeface="Consolas" panose="020B0609020204030204" pitchFamily="49" charset="0"/>
              </a:rPr>
              <a:t>Some ([ </a:t>
            </a:r>
            <a:r>
              <a:rPr lang="en-AU" dirty="0" smtClean="0">
                <a:solidFill>
                  <a:srgbClr val="DC1414"/>
                </a:solidFill>
                <a:latin typeface="Consolas" panose="020B0609020204030204" pitchFamily="49" charset="0"/>
              </a:rPr>
              <a:t>"Daniel"</a:t>
            </a:r>
            <a:r>
              <a:rPr lang="en-AU" dirty="0" smtClean="0">
                <a:solidFill>
                  <a:srgbClr val="000000"/>
                </a:solidFill>
                <a:latin typeface="Consolas" panose="020B0609020204030204" pitchFamily="49" charset="0"/>
              </a:rPr>
              <a:t>; last ]) -&gt;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printfn</a:t>
            </a: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"Daniel with surname: %s" </a:t>
            </a:r>
            <a:r>
              <a:rPr lang="en-AU" dirty="0" smtClean="0">
                <a:solidFill>
                  <a:srgbClr val="000000"/>
                </a:solidFill>
                <a:latin typeface="Consolas" panose="020B0609020204030204" pitchFamily="49" charset="0"/>
              </a:rPr>
              <a:t>last</a:t>
            </a:r>
          </a:p>
          <a:p>
            <a:pPr marL="0" indent="0">
              <a:spcBef>
                <a:spcPts val="200"/>
              </a:spcBef>
              <a:buNone/>
            </a:pPr>
            <a:r>
              <a:rPr lang="en-AU" dirty="0" smtClean="0">
                <a:solidFill>
                  <a:srgbClr val="000000"/>
                </a:solidFill>
                <a:latin typeface="Consolas" panose="020B0609020204030204" pitchFamily="49" charset="0"/>
              </a:rPr>
              <a:t>| </a:t>
            </a:r>
            <a:r>
              <a:rPr lang="en-AU" dirty="0">
                <a:solidFill>
                  <a:schemeClr val="tx1"/>
                </a:solidFill>
                <a:latin typeface="Consolas" panose="020B0609020204030204" pitchFamily="49" charset="0"/>
              </a:rPr>
              <a:t>Some </a:t>
            </a:r>
            <a:r>
              <a:rPr lang="en-AU" dirty="0" smtClean="0">
                <a:solidFill>
                  <a:schemeClr val="tx1"/>
                </a:solidFill>
                <a:latin typeface="Consolas" panose="020B0609020204030204" pitchFamily="49" charset="0"/>
              </a:rPr>
              <a:t>(</a:t>
            </a:r>
            <a:r>
              <a:rPr lang="en-AU" dirty="0" smtClean="0">
                <a:solidFill>
                  <a:srgbClr val="000000"/>
                </a:solidFill>
                <a:latin typeface="Consolas" panose="020B0609020204030204" pitchFamily="49" charset="0"/>
              </a:rPr>
              <a:t>[ </a:t>
            </a:r>
            <a:r>
              <a:rPr lang="en-AU" dirty="0">
                <a:solidFill>
                  <a:srgbClr val="DC1414"/>
                </a:solidFill>
                <a:latin typeface="Consolas" panose="020B0609020204030204" pitchFamily="49" charset="0"/>
              </a:rPr>
              <a:t>"Daniel"</a:t>
            </a:r>
            <a:r>
              <a:rPr lang="en-AU" dirty="0" smtClean="0">
                <a:solidFill>
                  <a:srgbClr val="000000"/>
                </a:solidFill>
                <a:latin typeface="Consolas" panose="020B0609020204030204" pitchFamily="49" charset="0"/>
              </a:rPr>
              <a:t>; middle; last ]) -&gt;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printfn</a:t>
            </a:r>
            <a:r>
              <a:rPr lang="en-AU" dirty="0" smtClean="0">
                <a:solidFill>
                  <a:srgbClr val="000000"/>
                </a:solidFill>
                <a:latin typeface="Consolas" panose="020B0609020204030204" pitchFamily="49" charset="0"/>
              </a:rPr>
              <a:t> </a:t>
            </a:r>
            <a:r>
              <a:rPr lang="en-AU" dirty="0">
                <a:solidFill>
                  <a:srgbClr val="DC1414"/>
                </a:solidFill>
                <a:latin typeface="Consolas" panose="020B0609020204030204" pitchFamily="49" charset="0"/>
              </a:rPr>
              <a:t>"Daniel with two more names: %s and %s" </a:t>
            </a:r>
            <a:r>
              <a:rPr lang="en-AU" dirty="0" smtClean="0">
                <a:solidFill>
                  <a:srgbClr val="000000"/>
                </a:solidFill>
                <a:latin typeface="Consolas" panose="020B0609020204030204" pitchFamily="49" charset="0"/>
              </a:rPr>
              <a:t>middle last</a:t>
            </a:r>
          </a:p>
          <a:p>
            <a:pPr marL="0" indent="0">
              <a:spcBef>
                <a:spcPts val="200"/>
              </a:spcBef>
              <a:buNone/>
            </a:pPr>
            <a:r>
              <a:rPr lang="en-AU" dirty="0" smtClean="0">
                <a:solidFill>
                  <a:srgbClr val="000000"/>
                </a:solidFill>
                <a:latin typeface="Consolas" panose="020B0609020204030204" pitchFamily="49" charset="0"/>
              </a:rPr>
              <a:t>| </a:t>
            </a:r>
            <a:r>
              <a:rPr lang="en-AU" dirty="0">
                <a:solidFill>
                  <a:schemeClr val="tx1"/>
                </a:solidFill>
                <a:latin typeface="Consolas" panose="020B0609020204030204" pitchFamily="49" charset="0"/>
              </a:rPr>
              <a:t>Some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Daniel" </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otherNames</a:t>
            </a:r>
            <a:r>
              <a:rPr lang="en-AU" dirty="0">
                <a:solidFill>
                  <a:srgbClr val="000000"/>
                </a:solidFill>
                <a:latin typeface="Consolas" panose="020B0609020204030204" pitchFamily="49" charset="0"/>
              </a:rPr>
              <a:t>)</a:t>
            </a:r>
            <a:r>
              <a:rPr lang="en-AU" dirty="0" smtClean="0">
                <a:solidFill>
                  <a:srgbClr val="000000"/>
                </a:solidFill>
                <a:latin typeface="Consolas" panose="020B0609020204030204" pitchFamily="49" charset="0"/>
              </a:rPr>
              <a:t> -&gt;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printfn</a:t>
            </a:r>
            <a:r>
              <a:rPr lang="en-AU" dirty="0" smtClean="0">
                <a:solidFill>
                  <a:srgbClr val="000000"/>
                </a:solidFill>
                <a:latin typeface="Consolas" panose="020B0609020204030204" pitchFamily="49" charset="0"/>
              </a:rPr>
              <a:t> </a:t>
            </a:r>
            <a:r>
              <a:rPr lang="en-AU" dirty="0">
                <a:solidFill>
                  <a:srgbClr val="DC1414"/>
                </a:solidFill>
                <a:latin typeface="Consolas" panose="020B0609020204030204" pitchFamily="49" charset="0"/>
              </a:rPr>
              <a:t>"Daniel with %</a:t>
            </a:r>
            <a:r>
              <a:rPr lang="en-AU" dirty="0" err="1">
                <a:solidFill>
                  <a:srgbClr val="DC1414"/>
                </a:solidFill>
                <a:latin typeface="Consolas" panose="020B0609020204030204" pitchFamily="49" charset="0"/>
              </a:rPr>
              <a:t>i</a:t>
            </a:r>
            <a:r>
              <a:rPr lang="en-AU" dirty="0">
                <a:solidFill>
                  <a:srgbClr val="DC1414"/>
                </a:solidFill>
                <a:latin typeface="Consolas" panose="020B0609020204030204" pitchFamily="49" charset="0"/>
              </a:rPr>
              <a:t> </a:t>
            </a:r>
            <a:r>
              <a:rPr lang="en-AU" dirty="0" smtClean="0">
                <a:solidFill>
                  <a:srgbClr val="DC1414"/>
                </a:solidFill>
                <a:latin typeface="Consolas" panose="020B0609020204030204" pitchFamily="49" charset="0"/>
              </a:rPr>
              <a:t>other names</a:t>
            </a:r>
            <a:r>
              <a:rPr lang="en-AU" dirty="0">
                <a:solidFill>
                  <a:srgbClr val="DC1414"/>
                </a:solidFill>
                <a:latin typeface="Consolas" panose="020B0609020204030204" pitchFamily="49" charset="0"/>
              </a:rPr>
              <a:t>" </a:t>
            </a:r>
            <a:r>
              <a:rPr lang="en-AU" dirty="0" err="1" smtClean="0">
                <a:solidFill>
                  <a:srgbClr val="000000"/>
                </a:solidFill>
                <a:latin typeface="Consolas" panose="020B0609020204030204" pitchFamily="49" charset="0"/>
              </a:rPr>
              <a:t>otherNames.Length</a:t>
            </a:r>
            <a:endParaRPr lang="en-AU" dirty="0" smtClean="0">
              <a:solidFill>
                <a:srgbClr val="000000"/>
              </a:solidFill>
              <a:latin typeface="Consolas" panose="020B0609020204030204" pitchFamily="49" charset="0"/>
            </a:endParaRPr>
          </a:p>
          <a:p>
            <a:pPr marL="0" indent="0">
              <a:spcBef>
                <a:spcPts val="200"/>
              </a:spcBef>
              <a:buNone/>
            </a:pPr>
            <a:r>
              <a:rPr lang="en-AU" dirty="0" smtClean="0">
                <a:solidFill>
                  <a:srgbClr val="000000"/>
                </a:solidFill>
                <a:latin typeface="Consolas" panose="020B0609020204030204" pitchFamily="49" charset="0"/>
              </a:rPr>
              <a:t>| </a:t>
            </a:r>
            <a:r>
              <a:rPr lang="en-AU" dirty="0">
                <a:solidFill>
                  <a:schemeClr val="tx1"/>
                </a:solidFill>
                <a:latin typeface="Consolas" panose="020B0609020204030204" pitchFamily="49" charset="0"/>
              </a:rPr>
              <a:t>Some (</a:t>
            </a:r>
            <a:r>
              <a:rPr lang="en-AU" dirty="0" smtClean="0">
                <a:solidFill>
                  <a:srgbClr val="000000"/>
                </a:solidFill>
                <a:latin typeface="Consolas" panose="020B0609020204030204" pitchFamily="49" charset="0"/>
              </a:rPr>
              <a:t>names</a:t>
            </a:r>
            <a:r>
              <a:rPr lang="en-AU" dirty="0">
                <a:solidFill>
                  <a:srgbClr val="000000"/>
                </a:solidFill>
                <a:latin typeface="Consolas" panose="020B0609020204030204" pitchFamily="49" charset="0"/>
              </a:rPr>
              <a:t>)</a:t>
            </a:r>
            <a:r>
              <a:rPr lang="en-AU" dirty="0" smtClean="0">
                <a:solidFill>
                  <a:srgbClr val="000000"/>
                </a:solidFill>
                <a:latin typeface="Consolas" panose="020B0609020204030204" pitchFamily="49" charset="0"/>
              </a:rPr>
              <a:t> -&gt;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printfn</a:t>
            </a: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"Someone else with %</a:t>
            </a:r>
            <a:r>
              <a:rPr lang="en-AU" dirty="0" err="1" smtClean="0">
                <a:solidFill>
                  <a:srgbClr val="DC1414"/>
                </a:solidFill>
                <a:latin typeface="Consolas" panose="020B0609020204030204" pitchFamily="49" charset="0"/>
              </a:rPr>
              <a:t>i</a:t>
            </a:r>
            <a:r>
              <a:rPr lang="en-AU" dirty="0" smtClean="0">
                <a:solidFill>
                  <a:srgbClr val="DC1414"/>
                </a:solidFill>
                <a:latin typeface="Consolas" panose="020B0609020204030204" pitchFamily="49" charset="0"/>
              </a:rPr>
              <a:t> names" </a:t>
            </a:r>
            <a:r>
              <a:rPr lang="en-AU" dirty="0" err="1" smtClean="0">
                <a:solidFill>
                  <a:srgbClr val="000000"/>
                </a:solidFill>
                <a:latin typeface="Consolas" panose="020B0609020204030204" pitchFamily="49" charset="0"/>
              </a:rPr>
              <a:t>names.Length</a:t>
            </a:r>
            <a:endParaRPr lang="en-AU" dirty="0" smtClean="0">
              <a:solidFill>
                <a:srgbClr val="000000"/>
              </a:solidFill>
              <a:latin typeface="Consolas" panose="020B0609020204030204" pitchFamily="49" charset="0"/>
            </a:endParaRPr>
          </a:p>
          <a:p>
            <a:pPr marL="0" indent="0">
              <a:spcBef>
                <a:spcPts val="200"/>
              </a:spcBef>
              <a:buNone/>
            </a:pPr>
            <a:r>
              <a:rPr lang="en-AU" dirty="0" smtClean="0">
                <a:solidFill>
                  <a:srgbClr val="000000"/>
                </a:solidFill>
                <a:latin typeface="Consolas" panose="020B0609020204030204" pitchFamily="49" charset="0"/>
              </a:rPr>
              <a:t>| </a:t>
            </a:r>
            <a:r>
              <a:rPr lang="en-AU" dirty="0">
                <a:solidFill>
                  <a:schemeClr val="tx1"/>
                </a:solidFill>
                <a:latin typeface="Consolas" panose="020B0609020204030204" pitchFamily="49" charset="0"/>
              </a:rPr>
              <a:t>None</a:t>
            </a:r>
            <a:r>
              <a:rPr lang="en-AU" dirty="0" smtClean="0">
                <a:solidFill>
                  <a:srgbClr val="0000FF"/>
                </a:solidFill>
                <a:latin typeface="Consolas" panose="020B0609020204030204" pitchFamily="49" charset="0"/>
              </a:rPr>
              <a:t> </a:t>
            </a:r>
            <a:r>
              <a:rPr lang="en-AU" dirty="0" smtClean="0">
                <a:solidFill>
                  <a:srgbClr val="000000"/>
                </a:solidFill>
                <a:latin typeface="Consolas" panose="020B0609020204030204" pitchFamily="49" charset="0"/>
              </a:rPr>
              <a:t>-&gt;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printfn</a:t>
            </a: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"Nobody"</a:t>
            </a:r>
            <a:endParaRPr lang="en-AU" dirty="0">
              <a:solidFill>
                <a:srgbClr val="DC1414"/>
              </a:solidFill>
              <a:latin typeface="Consolas" panose="020B0609020204030204" pitchFamily="49" charset="0"/>
            </a:endParaRPr>
          </a:p>
        </p:txBody>
      </p:sp>
      <p:pic>
        <p:nvPicPr>
          <p:cNvPr id="4098" name="Picture 2" descr="http://s2.quickmeme.com/img/6b/6b8b3236f09f65ecccbdf9b42d8ccb662c2c6744c79b4219b16a3bef38a1da4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924" y="286602"/>
            <a:ext cx="2736277" cy="25708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51031" y="3093618"/>
            <a:ext cx="4574457" cy="369332"/>
          </a:xfrm>
          <a:prstGeom prst="rect">
            <a:avLst/>
          </a:prstGeom>
        </p:spPr>
        <p:txBody>
          <a:bodyPr wrap="none">
            <a:spAutoFit/>
          </a:bodyPr>
          <a:lstStyle/>
          <a:p>
            <a:r>
              <a:rPr lang="en-US" altLang="en-US" dirty="0">
                <a:solidFill>
                  <a:schemeClr val="tx1">
                    <a:lumMod val="50000"/>
                    <a:lumOff val="50000"/>
                  </a:schemeClr>
                </a:solidFill>
                <a:cs typeface="Consolas" panose="020B0609020204030204" pitchFamily="49" charset="0"/>
              </a:rPr>
              <a:t>Type:    </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string -&gt; string list option</a:t>
            </a:r>
            <a:endParaRPr lang="en-AU" dirty="0">
              <a:solidFill>
                <a:srgbClr val="000000"/>
              </a:solidFill>
              <a:latin typeface="Consolas" panose="020B0609020204030204" pitchFamily="49" charset="0"/>
            </a:endParaRPr>
          </a:p>
        </p:txBody>
      </p:sp>
      <p:cxnSp>
        <p:nvCxnSpPr>
          <p:cNvPr id="6" name="Straight Arrow Connector 5"/>
          <p:cNvCxnSpPr/>
          <p:nvPr/>
        </p:nvCxnSpPr>
        <p:spPr>
          <a:xfrm flipH="1" flipV="1">
            <a:off x="6717656" y="3033610"/>
            <a:ext cx="333375" cy="244674"/>
          </a:xfrm>
          <a:prstGeom prst="straightConnector1">
            <a:avLst/>
          </a:prstGeom>
          <a:ln>
            <a:solidFill>
              <a:schemeClr val="bg1">
                <a:lumMod val="50000"/>
              </a:schemeClr>
            </a:solidFill>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584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5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5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25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98"/>
                                        </p:tgtEl>
                                        <p:attrNameLst>
                                          <p:attrName>style.visibility</p:attrName>
                                        </p:attrNameLst>
                                      </p:cBhvr>
                                      <p:to>
                                        <p:strVal val="visible"/>
                                      </p:to>
                                    </p:set>
                                    <p:animEffect transition="in" filter="fade">
                                      <p:cBhvr>
                                        <p:cTn id="43" dur="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Pattern Matching in the Real World</a:t>
            </a:r>
            <a:endParaRPr lang="en-AU" dirty="0"/>
          </a:p>
        </p:txBody>
      </p:sp>
      <p:sp>
        <p:nvSpPr>
          <p:cNvPr id="3" name="Content Placeholder 2"/>
          <p:cNvSpPr>
            <a:spLocks noGrp="1"/>
          </p:cNvSpPr>
          <p:nvPr>
            <p:ph idx="1"/>
          </p:nvPr>
        </p:nvSpPr>
        <p:spPr>
          <a:xfrm>
            <a:off x="1197204" y="1845733"/>
            <a:ext cx="9958476" cy="4536213"/>
          </a:xfrm>
        </p:spPr>
        <p:txBody>
          <a:bodyPr>
            <a:normAutofit/>
          </a:bodyPr>
          <a:lstStyle/>
          <a:p>
            <a:pPr marL="0" indent="0">
              <a:buNone/>
            </a:pPr>
            <a:r>
              <a:rPr lang="en-AU" dirty="0">
                <a:solidFill>
                  <a:srgbClr val="0000FF"/>
                </a:solidFill>
                <a:latin typeface="Consolas" panose="020B0609020204030204" pitchFamily="49" charset="0"/>
              </a:rPr>
              <a:t>let</a:t>
            </a:r>
            <a:r>
              <a:rPr lang="en-AU" dirty="0">
                <a:solidFill>
                  <a:schemeClr val="tx1"/>
                </a:solidFill>
                <a:latin typeface="Consolas" panose="020B0609020204030204" pitchFamily="49" charset="0"/>
              </a:rPr>
              <a:t> </a:t>
            </a:r>
            <a:r>
              <a:rPr lang="en-AU" dirty="0">
                <a:solidFill>
                  <a:srgbClr val="0000FF"/>
                </a:solidFill>
                <a:latin typeface="Consolas" panose="020B0609020204030204" pitchFamily="49" charset="0"/>
              </a:rPr>
              <a:t>private</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|_|) (expr : </a:t>
            </a:r>
            <a:r>
              <a:rPr lang="en-AU" dirty="0">
                <a:solidFill>
                  <a:srgbClr val="2B91AF"/>
                </a:solidFill>
                <a:latin typeface="Consolas" panose="020B0609020204030204" pitchFamily="49" charset="0"/>
                <a:cs typeface="Consolas" panose="020B0609020204030204" pitchFamily="49" charset="0"/>
              </a:rPr>
              <a:t>Expr</a:t>
            </a:r>
            <a:r>
              <a:rPr lang="en-AU" dirty="0">
                <a:solidFill>
                  <a:schemeClr val="tx1"/>
                </a:solidFill>
                <a:latin typeface="Consolas" panose="020B0609020204030204" pitchFamily="49" charset="0"/>
              </a:rPr>
              <a:t>) </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rgbClr val="0000FF"/>
                </a:solidFill>
                <a:latin typeface="Consolas" panose="020B0609020204030204" pitchFamily="49" charset="0"/>
              </a:rPr>
              <a:t>match</a:t>
            </a:r>
            <a:r>
              <a:rPr lang="en-AU" dirty="0">
                <a:solidFill>
                  <a:schemeClr val="tx1"/>
                </a:solidFill>
                <a:latin typeface="Consolas" panose="020B0609020204030204" pitchFamily="49" charset="0"/>
              </a:rPr>
              <a:t> expr </a:t>
            </a:r>
            <a:r>
              <a:rPr lang="en-AU" dirty="0">
                <a:solidFill>
                  <a:srgbClr val="0000FF"/>
                </a:solidFill>
                <a:latin typeface="Consolas" panose="020B0609020204030204" pitchFamily="49" charset="0"/>
              </a:rPr>
              <a:t>with</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 @&gt; </a:t>
            </a:r>
            <a:r>
              <a:rPr lang="en-AU" dirty="0" smtClean="0">
                <a:solidFill>
                  <a:schemeClr val="tx1"/>
                </a:solidFill>
                <a:latin typeface="Consolas" panose="020B0609020204030204" pitchFamily="49" charset="0"/>
              </a:rPr>
              <a:t> (_, </a:t>
            </a:r>
            <a:r>
              <a:rPr lang="en-AU" dirty="0">
                <a:solidFill>
                  <a:schemeClr val="tx1"/>
                </a:solidFill>
                <a:latin typeface="Consolas" panose="020B0609020204030204" pitchFamily="49" charset="0"/>
              </a:rPr>
              <a:t>_, [left; right]) -&gt;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Equals,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(&gt;) @&gt; </a:t>
            </a:r>
            <a:r>
              <a:rPr lang="en-AU" dirty="0" smtClean="0">
                <a:solidFill>
                  <a:schemeClr val="tx1"/>
                </a:solidFill>
                <a:latin typeface="Consolas" panose="020B0609020204030204" pitchFamily="49" charset="0"/>
              </a:rPr>
              <a:t> (_, </a:t>
            </a:r>
            <a:r>
              <a:rPr lang="en-AU" dirty="0">
                <a:solidFill>
                  <a:schemeClr val="tx1"/>
                </a:solidFill>
                <a:latin typeface="Consolas" panose="020B0609020204030204" pitchFamily="49" charset="0"/>
              </a:rPr>
              <a:t>_, [left; right]) -&gt; </a:t>
            </a:r>
            <a:br>
              <a:rPr lang="en-AU" dirty="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GreaterThan</a:t>
            </a:r>
            <a:r>
              <a:rPr lang="en-AU" dirty="0">
                <a:solidFill>
                  <a:schemeClr val="tx1"/>
                </a:solidFill>
                <a:latin typeface="Consolas" panose="020B0609020204030204" pitchFamily="49" charset="0"/>
              </a:rPr>
              <a:t>,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(&gt;=) @&gt; (_, _, [left; right]) -&gt; </a:t>
            </a:r>
            <a:br>
              <a:rPr lang="en-AU" dirty="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GreaterThanOrEqual</a:t>
            </a:r>
            <a:r>
              <a:rPr lang="en-AU" dirty="0">
                <a:solidFill>
                  <a:schemeClr val="tx1"/>
                </a:solidFill>
                <a:latin typeface="Consolas" panose="020B0609020204030204" pitchFamily="49" charset="0"/>
              </a:rPr>
              <a:t>,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(&lt;) @&gt; </a:t>
            </a:r>
            <a:r>
              <a:rPr lang="en-AU" dirty="0" smtClean="0">
                <a:solidFill>
                  <a:schemeClr val="tx1"/>
                </a:solidFill>
                <a:latin typeface="Consolas" panose="020B0609020204030204" pitchFamily="49" charset="0"/>
              </a:rPr>
              <a:t> (_, </a:t>
            </a:r>
            <a:r>
              <a:rPr lang="en-AU" dirty="0">
                <a:solidFill>
                  <a:schemeClr val="tx1"/>
                </a:solidFill>
                <a:latin typeface="Consolas" panose="020B0609020204030204" pitchFamily="49" charset="0"/>
              </a:rPr>
              <a:t>_, [left; right]) -&gt;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LessThan</a:t>
            </a:r>
            <a:r>
              <a:rPr lang="en-AU" dirty="0">
                <a:solidFill>
                  <a:schemeClr val="tx1"/>
                </a:solidFill>
                <a:latin typeface="Consolas" panose="020B0609020204030204" pitchFamily="49" charset="0"/>
              </a:rPr>
              <a:t>,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(&lt;=) @&gt; (_, _, [left; right]) -&gt;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LessThanOrEqual</a:t>
            </a:r>
            <a:r>
              <a:rPr lang="en-AU" dirty="0">
                <a:solidFill>
                  <a:schemeClr val="tx1"/>
                </a:solidFill>
                <a:latin typeface="Consolas" panose="020B0609020204030204" pitchFamily="49" charset="0"/>
              </a:rPr>
              <a:t>,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SpecificCall</a:t>
            </a:r>
            <a:r>
              <a:rPr lang="en-AU" dirty="0">
                <a:solidFill>
                  <a:schemeClr val="tx1"/>
                </a:solidFill>
                <a:latin typeface="Consolas" panose="020B0609020204030204" pitchFamily="49" charset="0"/>
              </a:rPr>
              <a:t> &lt;@ (&lt;&gt;) @&gt; (_, _, [left; right]) -&gt;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Some </a:t>
            </a:r>
            <a:r>
              <a:rPr lang="en-AU" dirty="0">
                <a:solidFill>
                  <a:schemeClr val="tx1"/>
                </a:solidFill>
                <a:latin typeface="Consolas" panose="020B0609020204030204" pitchFamily="49" charset="0"/>
              </a:rPr>
              <a:t>(</a:t>
            </a:r>
            <a:r>
              <a:rPr lang="en-AU" dirty="0" err="1">
                <a:solidFill>
                  <a:schemeClr val="tx1"/>
                </a:solidFill>
                <a:latin typeface="Consolas" panose="020B0609020204030204" pitchFamily="49" charset="0"/>
              </a:rPr>
              <a:t>ComparisonOp</a:t>
            </a:r>
            <a:r>
              <a:rPr lang="en-AU" dirty="0">
                <a:solidFill>
                  <a:schemeClr val="tx1"/>
                </a:solidFill>
                <a:latin typeface="Consolas" panose="020B0609020204030204" pitchFamily="49" charset="0"/>
              </a:rPr>
              <a:t> </a:t>
            </a:r>
            <a:r>
              <a:rPr lang="en-AU" dirty="0" err="1">
                <a:solidFill>
                  <a:schemeClr val="tx1"/>
                </a:solidFill>
                <a:latin typeface="Consolas" panose="020B0609020204030204" pitchFamily="49" charset="0"/>
              </a:rPr>
              <a:t>NotEqual</a:t>
            </a:r>
            <a:r>
              <a:rPr lang="en-AU" dirty="0">
                <a:solidFill>
                  <a:schemeClr val="tx1"/>
                </a:solidFill>
                <a:latin typeface="Consolas" panose="020B0609020204030204" pitchFamily="49" charset="0"/>
              </a:rPr>
              <a:t>, left, right</a:t>
            </a:r>
            <a:r>
              <a:rPr lang="en-AU" dirty="0" smtClean="0">
                <a:solidFill>
                  <a:schemeClr val="tx1"/>
                </a:solidFill>
                <a:latin typeface="Consolas" panose="020B0609020204030204" pitchFamily="49" charset="0"/>
              </a:rPr>
              <a:t>)</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a:t>
            </a:r>
            <a:r>
              <a:rPr lang="en-AU" dirty="0">
                <a:solidFill>
                  <a:schemeClr val="tx1"/>
                </a:solidFill>
                <a:latin typeface="Consolas" panose="020B0609020204030204" pitchFamily="49" charset="0"/>
              </a:rPr>
              <a:t>| _ -&gt; </a:t>
            </a:r>
            <a:r>
              <a:rPr lang="en-AU" dirty="0" smtClean="0">
                <a:solidFill>
                  <a:schemeClr val="tx1"/>
                </a:solidFill>
                <a:latin typeface="Consolas" panose="020B0609020204030204" pitchFamily="49" charset="0"/>
              </a:rPr>
              <a:t/>
            </a:r>
            <a:br>
              <a:rPr lang="en-AU" dirty="0" smtClean="0">
                <a:solidFill>
                  <a:schemeClr val="tx1"/>
                </a:solidFill>
                <a:latin typeface="Consolas" panose="020B0609020204030204" pitchFamily="49" charset="0"/>
              </a:rPr>
            </a:br>
            <a:r>
              <a:rPr lang="en-AU" dirty="0" smtClean="0">
                <a:solidFill>
                  <a:schemeClr val="tx1"/>
                </a:solidFill>
                <a:latin typeface="Consolas" panose="020B0609020204030204" pitchFamily="49" charset="0"/>
              </a:rPr>
              <a:t>        None</a:t>
            </a:r>
            <a:endParaRPr lang="en-AU" dirty="0">
              <a:solidFill>
                <a:schemeClr val="tx1"/>
              </a:solidFill>
              <a:latin typeface="Consolas" panose="020B0609020204030204" pitchFamily="49" charset="0"/>
            </a:endParaRPr>
          </a:p>
        </p:txBody>
      </p:sp>
      <p:sp>
        <p:nvSpPr>
          <p:cNvPr id="13" name="Freeform 12"/>
          <p:cNvSpPr/>
          <p:nvPr/>
        </p:nvSpPr>
        <p:spPr>
          <a:xfrm>
            <a:off x="1197204" y="1845734"/>
            <a:ext cx="8384946" cy="4426112"/>
          </a:xfrm>
          <a:custGeom>
            <a:avLst/>
            <a:gdLst>
              <a:gd name="connsiteX0" fmla="*/ 574430 w 8384946"/>
              <a:gd name="connsiteY0" fmla="*/ 571631 h 4426112"/>
              <a:gd name="connsiteX1" fmla="*/ 574430 w 8384946"/>
              <a:gd name="connsiteY1" fmla="*/ 1131929 h 4426112"/>
              <a:gd name="connsiteX2" fmla="*/ 7641996 w 8384946"/>
              <a:gd name="connsiteY2" fmla="*/ 1131929 h 4426112"/>
              <a:gd name="connsiteX3" fmla="*/ 7641996 w 8384946"/>
              <a:gd name="connsiteY3" fmla="*/ 571631 h 4426112"/>
              <a:gd name="connsiteX4" fmla="*/ 0 w 8384946"/>
              <a:gd name="connsiteY4" fmla="*/ 0 h 4426112"/>
              <a:gd name="connsiteX5" fmla="*/ 8384946 w 8384946"/>
              <a:gd name="connsiteY5" fmla="*/ 0 h 4426112"/>
              <a:gd name="connsiteX6" fmla="*/ 8384946 w 8384946"/>
              <a:gd name="connsiteY6" fmla="*/ 4426112 h 4426112"/>
              <a:gd name="connsiteX7" fmla="*/ 0 w 8384946"/>
              <a:gd name="connsiteY7" fmla="*/ 4426112 h 442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4946" h="4426112">
                <a:moveTo>
                  <a:pt x="574430" y="571631"/>
                </a:moveTo>
                <a:lnTo>
                  <a:pt x="574430" y="1131929"/>
                </a:lnTo>
                <a:lnTo>
                  <a:pt x="7641996" y="1131929"/>
                </a:lnTo>
                <a:lnTo>
                  <a:pt x="7641996" y="571631"/>
                </a:lnTo>
                <a:close/>
                <a:moveTo>
                  <a:pt x="0" y="0"/>
                </a:moveTo>
                <a:lnTo>
                  <a:pt x="8384946" y="0"/>
                </a:lnTo>
                <a:lnTo>
                  <a:pt x="8384946" y="4426112"/>
                </a:lnTo>
                <a:lnTo>
                  <a:pt x="0" y="4426112"/>
                </a:lnTo>
                <a:close/>
              </a:path>
            </a:pathLst>
          </a:cu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9" name="Picture 7" descr="http://i3.kym-cdn.com/entries/icons/original/000/009/714/SEAL_OF_APPROV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258" y="2280179"/>
            <a:ext cx="2547187" cy="330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705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50"/>
                                        <p:tgtEl>
                                          <p:spTgt spid="13"/>
                                        </p:tgtEl>
                                      </p:cBhvr>
                                    </p:animEffect>
                                    <p:set>
                                      <p:cBhvr>
                                        <p:cTn id="12" dur="1" fill="hold">
                                          <p:stCondLst>
                                            <p:cond delay="24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9"/>
                                        </p:tgtEl>
                                        <p:attrNameLst>
                                          <p:attrName>style.visibility</p:attrName>
                                        </p:attrNameLst>
                                      </p:cBhvr>
                                      <p:to>
                                        <p:strVal val="visible"/>
                                      </p:to>
                                    </p:set>
                                    <p:animEffect transition="in" filter="fade">
                                      <p:cBhvr>
                                        <p:cTn id="17" dur="25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Async</a:t>
            </a:r>
            <a:r>
              <a:rPr lang="en-AU" dirty="0" smtClean="0"/>
              <a:t> Computation Expressions</a:t>
            </a:r>
            <a:endParaRPr lang="en-AU" dirty="0"/>
          </a:p>
        </p:txBody>
      </p:sp>
      <p:sp>
        <p:nvSpPr>
          <p:cNvPr id="3" name="Content Placeholder 2"/>
          <p:cNvSpPr>
            <a:spLocks noGrp="1"/>
          </p:cNvSpPr>
          <p:nvPr>
            <p:ph idx="1"/>
          </p:nvPr>
        </p:nvSpPr>
        <p:spPr>
          <a:xfrm>
            <a:off x="1181100" y="1845734"/>
            <a:ext cx="9974580" cy="4023360"/>
          </a:xfrm>
        </p:spPr>
        <p:txBody>
          <a:bodyPr>
            <a:noAutofit/>
          </a:bodyPr>
          <a:lstStyle/>
          <a:p>
            <a:pPr marL="0" indent="0">
              <a:buNone/>
            </a:pPr>
            <a:r>
              <a:rPr lang="en-AU" dirty="0" err="1">
                <a:solidFill>
                  <a:srgbClr val="0000FF"/>
                </a:solidFill>
                <a:latin typeface="Consolas" panose="020B0609020204030204" pitchFamily="49" charset="0"/>
              </a:rPr>
              <a:t>async</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games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a:solidFill>
                  <a:srgbClr val="2B91AF"/>
                </a:solidFill>
                <a:latin typeface="Consolas" panose="020B0609020204030204" pitchFamily="49" charset="0"/>
                <a:cs typeface="Consolas" panose="020B0609020204030204" pitchFamily="49" charset="0"/>
              </a:rPr>
              <a:t>Query</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all</a:t>
            </a:r>
            <a:r>
              <a:rPr lang="en-AU" dirty="0">
                <a:solidFill>
                  <a:srgbClr val="000000"/>
                </a:solidFill>
                <a:latin typeface="Consolas" panose="020B0609020204030204" pitchFamily="49" charset="0"/>
              </a:rPr>
              <a:t>&lt;</a:t>
            </a:r>
            <a:r>
              <a:rPr lang="en-AU" dirty="0">
                <a:solidFill>
                  <a:srgbClr val="2B91AF"/>
                </a:solidFill>
                <a:latin typeface="Consolas" panose="020B0609020204030204" pitchFamily="49" charset="0"/>
                <a:cs typeface="Consolas" panose="020B0609020204030204" pitchFamily="49" charset="0"/>
              </a:rPr>
              <a:t>Game</a:t>
            </a:r>
            <a:r>
              <a:rPr lang="en-AU" dirty="0" smtClean="0">
                <a:solidFill>
                  <a:srgbClr val="000000"/>
                </a:solidFill>
                <a:latin typeface="Consolas" panose="020B0609020204030204" pitchFamily="49" charset="0"/>
              </a:rPr>
              <a:t>&gt;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Query</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where</a:t>
            </a:r>
            <a:r>
              <a:rPr lang="en-AU" dirty="0">
                <a:solidFill>
                  <a:srgbClr val="000000"/>
                </a:solidFill>
                <a:latin typeface="Consolas" panose="020B0609020204030204" pitchFamily="49" charset="0"/>
              </a:rPr>
              <a:t> &lt;@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g s -&gt; </a:t>
            </a:r>
            <a:r>
              <a:rPr lang="en-AU" dirty="0" err="1">
                <a:solidFill>
                  <a:srgbClr val="000000"/>
                </a:solidFill>
                <a:latin typeface="Consolas" panose="020B0609020204030204" pitchFamily="49" charset="0"/>
              </a:rPr>
              <a:t>g.Developer</a:t>
            </a:r>
            <a:r>
              <a:rPr lang="en-AU" dirty="0">
                <a:solidFill>
                  <a:srgbClr val="000000"/>
                </a:solidFill>
                <a:latin typeface="Consolas" panose="020B0609020204030204" pitchFamily="49" charset="0"/>
              </a:rPr>
              <a:t> = </a:t>
            </a:r>
            <a:r>
              <a:rPr lang="en-AU" dirty="0">
                <a:solidFill>
                  <a:srgbClr val="DC1414"/>
                </a:solidFill>
                <a:latin typeface="Consolas" panose="020B0609020204030204" pitchFamily="49" charset="0"/>
              </a:rPr>
              <a:t>"343 Industries" </a:t>
            </a:r>
            <a:r>
              <a:rPr lang="en-AU" dirty="0" smtClean="0">
                <a:solidFill>
                  <a:srgbClr val="000000"/>
                </a:solidFill>
                <a:latin typeface="Consolas" panose="020B0609020204030204" pitchFamily="49" charset="0"/>
              </a:rPr>
              <a:t>@&gt;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1201AD"/>
                </a:solidFill>
                <a:latin typeface="Consolas" panose="020B0609020204030204" pitchFamily="49" charset="0"/>
                <a:cs typeface="Consolas" panose="020B0609020204030204" pitchFamily="49" charset="0"/>
              </a:rPr>
              <a:t>fromTableAsync</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"Game"</a:t>
            </a:r>
            <a:br>
              <a:rPr lang="en-AU" dirty="0">
                <a:solidFill>
                  <a:srgbClr val="DC1414"/>
                </a:solidFill>
                <a:latin typeface="Consolas" panose="020B0609020204030204" pitchFamily="49" charset="0"/>
              </a:rPr>
            </a:br>
            <a:endParaRPr lang="en-AU" dirty="0">
              <a:solidFill>
                <a:srgbClr val="DC1414"/>
              </a:solidFill>
              <a:latin typeface="Consolas" panose="020B0609020204030204" pitchFamily="49" charset="0"/>
            </a:endParaRPr>
          </a:p>
          <a:p>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for</a:t>
            </a:r>
            <a:r>
              <a:rPr lang="en-AU" dirty="0">
                <a:solidFill>
                  <a:srgbClr val="000000"/>
                </a:solidFill>
                <a:latin typeface="Consolas" panose="020B0609020204030204" pitchFamily="49" charset="0"/>
              </a:rPr>
              <a:t> game </a:t>
            </a:r>
            <a:r>
              <a:rPr lang="en-AU" dirty="0">
                <a:solidFill>
                  <a:srgbClr val="0000FF"/>
                </a:solidFill>
                <a:latin typeface="Consolas" panose="020B0609020204030204" pitchFamily="49" charset="0"/>
              </a:rPr>
              <a:t>in</a:t>
            </a:r>
            <a:r>
              <a:rPr lang="en-AU" dirty="0">
                <a:solidFill>
                  <a:srgbClr val="000000"/>
                </a:solidFill>
                <a:latin typeface="Consolas" panose="020B0609020204030204" pitchFamily="49" charset="0"/>
              </a:rPr>
              <a:t> games </a:t>
            </a:r>
            <a:r>
              <a:rPr lang="en-AU" dirty="0">
                <a:solidFill>
                  <a:srgbClr val="0000FF"/>
                </a:solidFill>
                <a:latin typeface="Consolas" panose="020B0609020204030204" pitchFamily="49" charset="0"/>
              </a:rPr>
              <a:t>do</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"Name: %s" </a:t>
            </a:r>
            <a:r>
              <a:rPr lang="en-AU" dirty="0" err="1" smtClean="0">
                <a:solidFill>
                  <a:srgbClr val="000000"/>
                </a:solidFill>
                <a:latin typeface="Consolas" panose="020B0609020204030204" pitchFamily="49" charset="0"/>
              </a:rPr>
              <a:t>game.Name</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Async</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RunSynchronously</a:t>
            </a:r>
            <a:endParaRPr lang="en-AU" dirty="0">
              <a:solidFill>
                <a:srgbClr val="1201AD"/>
              </a:solidFill>
              <a:latin typeface="Consolas" panose="020B0609020204030204" pitchFamily="49" charset="0"/>
              <a:cs typeface="Consolas" panose="020B0609020204030204" pitchFamily="49" charset="0"/>
            </a:endParaRPr>
          </a:p>
        </p:txBody>
      </p:sp>
      <p:sp>
        <p:nvSpPr>
          <p:cNvPr id="4" name="Rectangle 3"/>
          <p:cNvSpPr/>
          <p:nvPr/>
        </p:nvSpPr>
        <p:spPr>
          <a:xfrm>
            <a:off x="4371417" y="2664607"/>
            <a:ext cx="6668058"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5" name="TextBox 4"/>
          <p:cNvSpPr txBox="1"/>
          <p:nvPr/>
        </p:nvSpPr>
        <p:spPr>
          <a:xfrm>
            <a:off x="5668762" y="2295275"/>
            <a:ext cx="4347922" cy="369332"/>
          </a:xfrm>
          <a:prstGeom prst="rect">
            <a:avLst/>
          </a:prstGeom>
          <a:noFill/>
        </p:spPr>
        <p:txBody>
          <a:bodyPr wrap="none" rtlCol="0">
            <a:spAutoFit/>
          </a:bodyPr>
          <a:lstStyle/>
          <a:p>
            <a:r>
              <a:rPr lang="en-AU" dirty="0" smtClean="0">
                <a:solidFill>
                  <a:schemeClr val="accent2"/>
                </a:solidFill>
              </a:rPr>
              <a:t>F# Quotation (generates an expression tree)</a:t>
            </a:r>
            <a:endParaRPr lang="en-AU" dirty="0">
              <a:solidFill>
                <a:schemeClr val="accent2"/>
              </a:solidFill>
            </a:endParaRPr>
          </a:p>
        </p:txBody>
      </p:sp>
      <p:sp>
        <p:nvSpPr>
          <p:cNvPr id="6" name="Rectangle 5"/>
          <p:cNvSpPr/>
          <p:nvPr/>
        </p:nvSpPr>
        <p:spPr>
          <a:xfrm>
            <a:off x="1695168" y="2118421"/>
            <a:ext cx="638457"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TextBox 6"/>
          <p:cNvSpPr txBox="1"/>
          <p:nvPr/>
        </p:nvSpPr>
        <p:spPr>
          <a:xfrm>
            <a:off x="76200" y="2118421"/>
            <a:ext cx="1695168" cy="369332"/>
          </a:xfrm>
          <a:prstGeom prst="rect">
            <a:avLst/>
          </a:prstGeom>
          <a:noFill/>
        </p:spPr>
        <p:txBody>
          <a:bodyPr wrap="square" rtlCol="0">
            <a:spAutoFit/>
          </a:bodyPr>
          <a:lstStyle/>
          <a:p>
            <a:r>
              <a:rPr lang="en-AU" dirty="0" smtClean="0">
                <a:solidFill>
                  <a:schemeClr val="accent5"/>
                </a:solidFill>
              </a:rPr>
              <a:t>Similar to await</a:t>
            </a:r>
            <a:endParaRPr lang="en-AU" dirty="0">
              <a:solidFill>
                <a:schemeClr val="accent5"/>
              </a:solidFill>
            </a:endParaRPr>
          </a:p>
        </p:txBody>
      </p:sp>
      <p:sp>
        <p:nvSpPr>
          <p:cNvPr id="10" name="Rectangle 9"/>
          <p:cNvSpPr/>
          <p:nvPr/>
        </p:nvSpPr>
        <p:spPr>
          <a:xfrm>
            <a:off x="1118906" y="1856320"/>
            <a:ext cx="1152524"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Rectangle 11"/>
          <p:cNvSpPr/>
          <p:nvPr/>
        </p:nvSpPr>
        <p:spPr>
          <a:xfrm>
            <a:off x="1195106" y="4228045"/>
            <a:ext cx="300319"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835572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5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250"/>
                                        <p:tgtEl>
                                          <p:spTgt spid="4"/>
                                        </p:tgtEl>
                                      </p:cBhvr>
                                    </p:animEffect>
                                    <p:set>
                                      <p:cBhvr>
                                        <p:cTn id="29" dur="1" fill="hold">
                                          <p:stCondLst>
                                            <p:cond delay="24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5"/>
                                        </p:tgtEl>
                                      </p:cBhvr>
                                    </p:animEffect>
                                    <p:set>
                                      <p:cBhvr>
                                        <p:cTn id="32" dur="1" fill="hold">
                                          <p:stCondLst>
                                            <p:cond delay="249"/>
                                          </p:stCondLst>
                                        </p:cTn>
                                        <p:tgtEl>
                                          <p:spTgt spid="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5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7" grpId="0"/>
      <p:bldP spid="10" grpId="0" animBg="1"/>
      <p:bldP spid="10" grpId="1"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Computation Expressions</a:t>
            </a:r>
            <a:endParaRPr lang="en-AU" dirty="0"/>
          </a:p>
        </p:txBody>
      </p:sp>
      <p:sp>
        <p:nvSpPr>
          <p:cNvPr id="3" name="Content Placeholder 2"/>
          <p:cNvSpPr>
            <a:spLocks noGrp="1"/>
          </p:cNvSpPr>
          <p:nvPr>
            <p:ph idx="1"/>
          </p:nvPr>
        </p:nvSpPr>
        <p:spPr/>
        <p:txBody>
          <a:bodyPr>
            <a:normAutofit/>
          </a:bodyPr>
          <a:lstStyle/>
          <a:p>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a:solidFill>
                  <a:srgbClr val="1201AD"/>
                </a:solidFill>
                <a:latin typeface="Consolas" panose="020B0609020204030204" pitchFamily="49" charset="0"/>
                <a:cs typeface="Consolas" panose="020B0609020204030204" pitchFamily="49" charset="0"/>
              </a:rPr>
              <a:t>where</a:t>
            </a:r>
            <a:r>
              <a:rPr lang="en-AU" dirty="0">
                <a:solidFill>
                  <a:srgbClr val="000000"/>
                </a:solidFill>
                <a:latin typeface="Consolas" panose="020B0609020204030204" pitchFamily="49" charset="0"/>
              </a:rPr>
              <a:t> </a:t>
            </a:r>
            <a:r>
              <a:rPr lang="en-AU" dirty="0">
                <a:solidFill>
                  <a:srgbClr val="1201AD"/>
                </a:solidFill>
                <a:latin typeface="Consolas" panose="020B0609020204030204" pitchFamily="49" charset="0"/>
                <a:cs typeface="Consolas" panose="020B0609020204030204" pitchFamily="49" charset="0"/>
              </a:rPr>
              <a:t>predicate</a:t>
            </a:r>
            <a:r>
              <a:rPr lang="en-AU" dirty="0">
                <a:solidFill>
                  <a:srgbClr val="000000"/>
                </a:solidFill>
                <a:latin typeface="Consolas" panose="020B0609020204030204" pitchFamily="49" charset="0"/>
              </a:rPr>
              <a:t> sequence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err="1">
                <a:solidFill>
                  <a:srgbClr val="0000FF"/>
                </a:solidFill>
                <a:latin typeface="Consolas" panose="020B0609020204030204" pitchFamily="49" charset="0"/>
              </a:rPr>
              <a:t>seq</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for</a:t>
            </a:r>
            <a:r>
              <a:rPr lang="en-AU" dirty="0">
                <a:solidFill>
                  <a:srgbClr val="000000"/>
                </a:solidFill>
                <a:latin typeface="Consolas" panose="020B0609020204030204" pitchFamily="49" charset="0"/>
              </a:rPr>
              <a:t> x </a:t>
            </a:r>
            <a:r>
              <a:rPr lang="en-AU" dirty="0">
                <a:solidFill>
                  <a:srgbClr val="0000FF"/>
                </a:solidFill>
                <a:latin typeface="Consolas" panose="020B0609020204030204" pitchFamily="49" charset="0"/>
              </a:rPr>
              <a:t>in</a:t>
            </a:r>
            <a:r>
              <a:rPr lang="en-AU" dirty="0">
                <a:solidFill>
                  <a:srgbClr val="000000"/>
                </a:solidFill>
                <a:latin typeface="Consolas" panose="020B0609020204030204" pitchFamily="49" charset="0"/>
              </a:rPr>
              <a:t> sequence </a:t>
            </a:r>
            <a:r>
              <a:rPr lang="en-AU" dirty="0">
                <a:solidFill>
                  <a:srgbClr val="0000FF"/>
                </a:solidFill>
                <a:latin typeface="Consolas" panose="020B0609020204030204" pitchFamily="49" charset="0"/>
              </a:rPr>
              <a:t>do</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if</a:t>
            </a:r>
            <a:r>
              <a:rPr lang="en-AU" dirty="0">
                <a:solidFill>
                  <a:srgbClr val="000000"/>
                </a:solidFill>
                <a:latin typeface="Consolas" panose="020B0609020204030204" pitchFamily="49" charset="0"/>
              </a:rPr>
              <a:t> x |&gt; </a:t>
            </a:r>
            <a:r>
              <a:rPr lang="en-AU" dirty="0">
                <a:solidFill>
                  <a:srgbClr val="1201AD"/>
                </a:solidFill>
                <a:latin typeface="Consolas" panose="020B0609020204030204" pitchFamily="49" charset="0"/>
                <a:cs typeface="Consolas" panose="020B0609020204030204" pitchFamily="49" charset="0"/>
              </a:rPr>
              <a:t>predicate</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then</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yield</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x</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br>
              <a:rPr lang="en-AU" dirty="0" smtClean="0">
                <a:solidFill>
                  <a:srgbClr val="000000"/>
                </a:solidFill>
                <a:latin typeface="Consolas" panose="020B0609020204030204" pitchFamily="49" charset="0"/>
              </a:rPr>
            </a:br>
            <a:endParaRPr lang="en-AU" dirty="0" smtClean="0">
              <a:solidFill>
                <a:srgbClr val="000000"/>
              </a:solidFill>
              <a:latin typeface="Consolas" panose="020B0609020204030204" pitchFamily="49" charset="0"/>
            </a:endParaRPr>
          </a:p>
          <a:p>
            <a:r>
              <a:rPr lang="en-US" altLang="en-US" dirty="0" smtClean="0">
                <a:solidFill>
                  <a:schemeClr val="tx1">
                    <a:lumMod val="50000"/>
                    <a:lumOff val="50000"/>
                  </a:schemeClr>
                </a:solidFill>
                <a:cs typeface="Consolas" panose="020B0609020204030204" pitchFamily="49" charset="0"/>
              </a:rPr>
              <a:t>Type:    </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('a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bool</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&lt;'a&gt;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&lt;'a&gt;</a:t>
            </a:r>
            <a:endParaRPr lang="en-AU" dirty="0">
              <a:solidFill>
                <a:srgbClr val="000000"/>
              </a:solidFill>
              <a:latin typeface="Consolas" panose="020B0609020204030204" pitchFamily="49" charset="0"/>
            </a:endParaRPr>
          </a:p>
        </p:txBody>
      </p:sp>
      <p:pic>
        <p:nvPicPr>
          <p:cNvPr id="6147" name="Picture 3" descr="http://s2.quickmeme.com/img/ed/ed1d530c3894f49cfcf43b01a30c08c74f4131a579862139f689edaa671d4b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4556141"/>
            <a:ext cx="3768725" cy="161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4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2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 Providers</a:t>
            </a:r>
            <a:endParaRPr lang="en-AU" dirty="0"/>
          </a:p>
        </p:txBody>
      </p:sp>
      <p:sp>
        <p:nvSpPr>
          <p:cNvPr id="3" name="Content Placeholder 2"/>
          <p:cNvSpPr>
            <a:spLocks noGrp="1"/>
          </p:cNvSpPr>
          <p:nvPr>
            <p:ph idx="1"/>
          </p:nvPr>
        </p:nvSpPr>
        <p:spPr/>
        <p:txBody>
          <a:bodyPr/>
          <a:lstStyle/>
          <a:p>
            <a:r>
              <a:rPr lang="en-AU" dirty="0" smtClean="0"/>
              <a:t>Bring static types to things outside F#</a:t>
            </a:r>
          </a:p>
          <a:p>
            <a:r>
              <a:rPr lang="en-AU" dirty="0" smtClean="0"/>
              <a:t>Examples:</a:t>
            </a:r>
          </a:p>
          <a:p>
            <a:pPr lvl="1"/>
            <a:r>
              <a:rPr lang="en-AU" dirty="0" smtClean="0"/>
              <a:t>Regular Expressions</a:t>
            </a:r>
          </a:p>
          <a:p>
            <a:pPr lvl="1"/>
            <a:r>
              <a:rPr lang="en-AU" dirty="0" smtClean="0"/>
              <a:t>XML</a:t>
            </a:r>
          </a:p>
          <a:p>
            <a:pPr lvl="1"/>
            <a:r>
              <a:rPr lang="en-AU" dirty="0" smtClean="0"/>
              <a:t>JSON</a:t>
            </a:r>
          </a:p>
          <a:p>
            <a:pPr lvl="1"/>
            <a:r>
              <a:rPr lang="en-AU" dirty="0" smtClean="0"/>
              <a:t>SQL</a:t>
            </a:r>
          </a:p>
          <a:p>
            <a:r>
              <a:rPr lang="en-AU" dirty="0" smtClean="0"/>
              <a:t>Completely extensible</a:t>
            </a:r>
          </a:p>
        </p:txBody>
      </p:sp>
      <p:pic>
        <p:nvPicPr>
          <p:cNvPr id="2050" name="Picture 2" descr="http://i44.tinypic.com/2e16ed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186" y="1845734"/>
            <a:ext cx="3390494" cy="32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27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 can be difficult to write code that is</a:t>
            </a:r>
            <a:endParaRPr lang="en-AU" dirty="0"/>
          </a:p>
        </p:txBody>
      </p:sp>
      <p:sp>
        <p:nvSpPr>
          <p:cNvPr id="6" name="TextBox 5"/>
          <p:cNvSpPr txBox="1"/>
          <p:nvPr/>
        </p:nvSpPr>
        <p:spPr>
          <a:xfrm>
            <a:off x="1097280" y="1981497"/>
            <a:ext cx="1991251" cy="523220"/>
          </a:xfrm>
          <a:prstGeom prst="rect">
            <a:avLst/>
          </a:prstGeom>
          <a:noFill/>
        </p:spPr>
        <p:txBody>
          <a:bodyPr wrap="none" rtlCol="0">
            <a:spAutoFit/>
          </a:bodyPr>
          <a:lstStyle/>
          <a:p>
            <a:r>
              <a:rPr lang="en-AU" sz="2800" dirty="0" err="1"/>
              <a:t>Composable</a:t>
            </a:r>
            <a:endParaRPr lang="en-AU" sz="2800" dirty="0"/>
          </a:p>
        </p:txBody>
      </p:sp>
      <p:sp>
        <p:nvSpPr>
          <p:cNvPr id="7" name="TextBox 6"/>
          <p:cNvSpPr txBox="1"/>
          <p:nvPr/>
        </p:nvSpPr>
        <p:spPr>
          <a:xfrm>
            <a:off x="9653217" y="1981496"/>
            <a:ext cx="1502463" cy="523220"/>
          </a:xfrm>
          <a:prstGeom prst="rect">
            <a:avLst/>
          </a:prstGeom>
          <a:noFill/>
        </p:spPr>
        <p:txBody>
          <a:bodyPr wrap="none" rtlCol="0">
            <a:spAutoFit/>
          </a:bodyPr>
          <a:lstStyle/>
          <a:p>
            <a:r>
              <a:rPr lang="en-AU" sz="2800" dirty="0"/>
              <a:t>Reusable</a:t>
            </a:r>
          </a:p>
        </p:txBody>
      </p:sp>
      <p:sp>
        <p:nvSpPr>
          <p:cNvPr id="8" name="TextBox 7"/>
          <p:cNvSpPr txBox="1"/>
          <p:nvPr/>
        </p:nvSpPr>
        <p:spPr>
          <a:xfrm>
            <a:off x="4311496" y="2708264"/>
            <a:ext cx="3629968" cy="523220"/>
          </a:xfrm>
          <a:prstGeom prst="rect">
            <a:avLst/>
          </a:prstGeom>
          <a:noFill/>
        </p:spPr>
        <p:txBody>
          <a:bodyPr wrap="none" rtlCol="0">
            <a:spAutoFit/>
          </a:bodyPr>
          <a:lstStyle/>
          <a:p>
            <a:r>
              <a:rPr lang="en-AU" sz="2800" dirty="0"/>
              <a:t>Maintainable, Readable</a:t>
            </a:r>
          </a:p>
        </p:txBody>
      </p:sp>
      <p:sp>
        <p:nvSpPr>
          <p:cNvPr id="9" name="TextBox 8"/>
          <p:cNvSpPr txBox="1"/>
          <p:nvPr/>
        </p:nvSpPr>
        <p:spPr>
          <a:xfrm>
            <a:off x="1097280" y="3516209"/>
            <a:ext cx="2701252" cy="523220"/>
          </a:xfrm>
          <a:prstGeom prst="rect">
            <a:avLst/>
          </a:prstGeom>
          <a:noFill/>
        </p:spPr>
        <p:txBody>
          <a:bodyPr wrap="none" rtlCol="0">
            <a:spAutoFit/>
          </a:bodyPr>
          <a:lstStyle/>
          <a:p>
            <a:r>
              <a:rPr lang="en-AU" sz="2800" dirty="0"/>
              <a:t>Reliable, Testable</a:t>
            </a:r>
          </a:p>
        </p:txBody>
      </p:sp>
      <p:sp>
        <p:nvSpPr>
          <p:cNvPr id="10" name="TextBox 9"/>
          <p:cNvSpPr txBox="1"/>
          <p:nvPr/>
        </p:nvSpPr>
        <p:spPr>
          <a:xfrm>
            <a:off x="9331206" y="3516209"/>
            <a:ext cx="1824474" cy="523220"/>
          </a:xfrm>
          <a:prstGeom prst="rect">
            <a:avLst/>
          </a:prstGeom>
          <a:noFill/>
        </p:spPr>
        <p:txBody>
          <a:bodyPr wrap="none" rtlCol="0">
            <a:spAutoFit/>
          </a:bodyPr>
          <a:lstStyle/>
          <a:p>
            <a:r>
              <a:rPr lang="en-AU" sz="2800" dirty="0"/>
              <a:t>Concurrent</a:t>
            </a:r>
          </a:p>
        </p:txBody>
      </p:sp>
      <p:pic>
        <p:nvPicPr>
          <p:cNvPr id="3074" name="Picture 2" descr="http://japlanning.files.wordpress.com/2013/06/thumb-angry_mou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980" y="42023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52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ASP.NET Web Applications in F#</a:t>
            </a:r>
            <a:endParaRPr lang="en-AU" dirty="0"/>
          </a:p>
        </p:txBody>
      </p:sp>
      <p:sp>
        <p:nvSpPr>
          <p:cNvPr id="3" name="Content Placeholder 2"/>
          <p:cNvSpPr>
            <a:spLocks noGrp="1"/>
          </p:cNvSpPr>
          <p:nvPr>
            <p:ph idx="1"/>
          </p:nvPr>
        </p:nvSpPr>
        <p:spPr>
          <a:xfrm>
            <a:off x="1097280" y="1845734"/>
            <a:ext cx="5011289" cy="4023360"/>
          </a:xfrm>
        </p:spPr>
        <p:txBody>
          <a:bodyPr/>
          <a:lstStyle/>
          <a:p>
            <a:r>
              <a:rPr lang="en-AU" b="1" dirty="0" smtClean="0"/>
              <a:t>Full F# Web Project</a:t>
            </a:r>
          </a:p>
          <a:p>
            <a:r>
              <a:rPr lang="en-AU" dirty="0" smtClean="0"/>
              <a:t>Just like C#, except F#!</a:t>
            </a:r>
          </a:p>
          <a:p>
            <a:r>
              <a:rPr lang="en-AU" dirty="0" smtClean="0"/>
              <a:t>Use these Visual Studio Extensions:</a:t>
            </a:r>
            <a:endParaRPr lang="en-AU" dirty="0"/>
          </a:p>
          <a:p>
            <a:pPr lvl="1"/>
            <a:r>
              <a:rPr lang="en-AU" dirty="0" smtClean="0"/>
              <a:t>F# MVC 5</a:t>
            </a:r>
          </a:p>
          <a:p>
            <a:pPr lvl="1"/>
            <a:r>
              <a:rPr lang="en-AU" dirty="0" smtClean="0"/>
              <a:t>F# Web Item Templates</a:t>
            </a:r>
          </a:p>
          <a:p>
            <a:pPr lvl="1"/>
            <a:r>
              <a:rPr lang="en-AU" dirty="0" smtClean="0"/>
              <a:t>Visual F# Power Tools</a:t>
            </a:r>
            <a:endParaRPr lang="en-AU" dirty="0"/>
          </a:p>
          <a:p>
            <a:r>
              <a:rPr lang="en-AU" dirty="0" smtClean="0"/>
              <a:t>However, tooling can be flaky.</a:t>
            </a:r>
            <a:endParaRPr lang="en-AU" dirty="0"/>
          </a:p>
        </p:txBody>
      </p:sp>
      <p:sp>
        <p:nvSpPr>
          <p:cNvPr id="4" name="Content Placeholder 2"/>
          <p:cNvSpPr txBox="1">
            <a:spLocks/>
          </p:cNvSpPr>
          <p:nvPr/>
        </p:nvSpPr>
        <p:spPr>
          <a:xfrm>
            <a:off x="6144391" y="1845734"/>
            <a:ext cx="501128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b="1" dirty="0" smtClean="0"/>
              <a:t>C# Web Project, Reference F# Assembly</a:t>
            </a:r>
          </a:p>
          <a:p>
            <a:r>
              <a:rPr lang="en-AU" dirty="0" smtClean="0"/>
              <a:t>You decide where to draw the F#/C# line</a:t>
            </a:r>
          </a:p>
          <a:p>
            <a:pPr lvl="1"/>
            <a:r>
              <a:rPr lang="en-AU" dirty="0" smtClean="0"/>
              <a:t>C# Controllers + F# Everything Else</a:t>
            </a:r>
          </a:p>
          <a:p>
            <a:pPr lvl="1"/>
            <a:r>
              <a:rPr lang="en-AU" dirty="0" smtClean="0"/>
              <a:t>F# Controllers + F# Everything Else</a:t>
            </a:r>
          </a:p>
        </p:txBody>
      </p:sp>
    </p:spTree>
    <p:extLst>
      <p:ext uri="{BB962C8B-B14F-4D97-AF65-F5344CB8AC3E}">
        <p14:creationId xmlns:p14="http://schemas.microsoft.com/office/powerpoint/2010/main" val="5342905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5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5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5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 So Amaze, Much Win, Wow</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8510730"/>
              </p:ext>
            </p:extLst>
          </p:nvPr>
        </p:nvGraphicFramePr>
        <p:xfrm>
          <a:off x="1096963" y="1846263"/>
          <a:ext cx="10058400" cy="4402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5" descr="http://dogeclothing.com/wp-content/uploads/2014/02/doge-portrait-web-templa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2207" y="241151"/>
            <a:ext cx="1413474" cy="141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30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Find out more</a:t>
            </a:r>
            <a:endParaRPr lang="en-AU" dirty="0"/>
          </a:p>
        </p:txBody>
      </p:sp>
      <p:pic>
        <p:nvPicPr>
          <p:cNvPr id="3074" name="Picture 2" descr="F#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325" y="4547262"/>
            <a:ext cx="142875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37742" y="5499762"/>
            <a:ext cx="1141916" cy="369332"/>
          </a:xfrm>
          <a:prstGeom prst="rect">
            <a:avLst/>
          </a:prstGeom>
        </p:spPr>
        <p:txBody>
          <a:bodyPr wrap="none">
            <a:spAutoFit/>
          </a:bodyPr>
          <a:lstStyle/>
          <a:p>
            <a:r>
              <a:rPr lang="en-AU" dirty="0"/>
              <a:t>fsharp.org</a:t>
            </a:r>
          </a:p>
        </p:txBody>
      </p:sp>
      <p:pic>
        <p:nvPicPr>
          <p:cNvPr id="5" name="Picture 4"/>
          <p:cNvPicPr>
            <a:picLocks noChangeAspect="1"/>
          </p:cNvPicPr>
          <p:nvPr/>
        </p:nvPicPr>
        <p:blipFill>
          <a:blip r:embed="rId4"/>
          <a:stretch>
            <a:fillRect/>
          </a:stretch>
        </p:blipFill>
        <p:spPr>
          <a:xfrm>
            <a:off x="10023715" y="1845734"/>
            <a:ext cx="812844" cy="670240"/>
          </a:xfrm>
          <a:prstGeom prst="rect">
            <a:avLst/>
          </a:prstGeom>
        </p:spPr>
      </p:pic>
      <p:sp>
        <p:nvSpPr>
          <p:cNvPr id="6" name="Rectangle 5"/>
          <p:cNvSpPr/>
          <p:nvPr/>
        </p:nvSpPr>
        <p:spPr>
          <a:xfrm>
            <a:off x="9750167" y="2515974"/>
            <a:ext cx="1405513" cy="369332"/>
          </a:xfrm>
          <a:prstGeom prst="rect">
            <a:avLst/>
          </a:prstGeom>
        </p:spPr>
        <p:txBody>
          <a:bodyPr wrap="none">
            <a:spAutoFit/>
          </a:bodyPr>
          <a:lstStyle/>
          <a:p>
            <a:r>
              <a:rPr lang="en-AU" dirty="0"/>
              <a:t>tryfsharp.org</a:t>
            </a:r>
          </a:p>
        </p:txBody>
      </p:sp>
      <p:pic>
        <p:nvPicPr>
          <p:cNvPr id="7" name="Picture 6"/>
          <p:cNvPicPr>
            <a:picLocks noChangeAspect="1"/>
          </p:cNvPicPr>
          <p:nvPr/>
        </p:nvPicPr>
        <p:blipFill>
          <a:blip r:embed="rId5"/>
          <a:stretch>
            <a:fillRect/>
          </a:stretch>
        </p:blipFill>
        <p:spPr>
          <a:xfrm>
            <a:off x="1202055" y="1850877"/>
            <a:ext cx="2681734" cy="503676"/>
          </a:xfrm>
          <a:prstGeom prst="rect">
            <a:avLst/>
          </a:prstGeom>
        </p:spPr>
      </p:pic>
      <p:sp>
        <p:nvSpPr>
          <p:cNvPr id="8" name="Rectangle 7"/>
          <p:cNvSpPr/>
          <p:nvPr/>
        </p:nvSpPr>
        <p:spPr>
          <a:xfrm>
            <a:off x="1202055" y="2331308"/>
            <a:ext cx="2690737" cy="369332"/>
          </a:xfrm>
          <a:prstGeom prst="rect">
            <a:avLst/>
          </a:prstGeom>
        </p:spPr>
        <p:txBody>
          <a:bodyPr wrap="none">
            <a:spAutoFit/>
          </a:bodyPr>
          <a:lstStyle/>
          <a:p>
            <a:r>
              <a:rPr lang="en-AU" dirty="0"/>
              <a:t>fsharpforfunandprofit.com</a:t>
            </a:r>
          </a:p>
        </p:txBody>
      </p:sp>
    </p:spTree>
    <p:extLst>
      <p:ext uri="{BB962C8B-B14F-4D97-AF65-F5344CB8AC3E}">
        <p14:creationId xmlns:p14="http://schemas.microsoft.com/office/powerpoint/2010/main" val="2158266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pic>
        <p:nvPicPr>
          <p:cNvPr id="4098" name="Picture 2" descr="http://www.troll.me/images/chuck-norris/im-outta-bullet-points-any-question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86777" y="1846263"/>
            <a:ext cx="347877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18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 Techniques to the Rescue</a:t>
            </a:r>
            <a:endParaRPr lang="en-AU" dirty="0"/>
          </a:p>
        </p:txBody>
      </p:sp>
      <p:sp>
        <p:nvSpPr>
          <p:cNvPr id="3" name="Content Placeholder 2"/>
          <p:cNvSpPr>
            <a:spLocks noGrp="1"/>
          </p:cNvSpPr>
          <p:nvPr>
            <p:ph idx="1"/>
          </p:nvPr>
        </p:nvSpPr>
        <p:spPr/>
        <p:txBody>
          <a:bodyPr/>
          <a:lstStyle/>
          <a:p>
            <a:r>
              <a:rPr lang="en-AU" dirty="0" smtClean="0"/>
              <a:t>Functions as a first class entity</a:t>
            </a:r>
            <a:br>
              <a:rPr lang="en-AU" dirty="0" smtClean="0"/>
            </a:br>
            <a:r>
              <a:rPr lang="en-AU" dirty="0" smtClean="0"/>
              <a:t>- Passing a function like an object</a:t>
            </a:r>
            <a:br>
              <a:rPr lang="en-AU" dirty="0" smtClean="0"/>
            </a:br>
            <a:r>
              <a:rPr lang="en-AU" dirty="0" smtClean="0"/>
              <a:t>- Partial application</a:t>
            </a:r>
          </a:p>
          <a:p>
            <a:endParaRPr lang="en-AU" dirty="0" smtClean="0"/>
          </a:p>
          <a:p>
            <a:r>
              <a:rPr lang="en-AU" dirty="0" smtClean="0"/>
              <a:t>Function Determinism and Purity</a:t>
            </a:r>
            <a:r>
              <a:rPr lang="en-AU" dirty="0"/>
              <a:t/>
            </a:r>
            <a:br>
              <a:rPr lang="en-AU" dirty="0"/>
            </a:br>
            <a:r>
              <a:rPr lang="en-AU" dirty="0" smtClean="0"/>
              <a:t>- No side effects</a:t>
            </a:r>
            <a:br>
              <a:rPr lang="en-AU" dirty="0" smtClean="0"/>
            </a:br>
            <a:r>
              <a:rPr lang="en-AU" dirty="0" smtClean="0"/>
              <a:t>- Immutability</a:t>
            </a:r>
            <a:br>
              <a:rPr lang="en-AU" dirty="0" smtClean="0"/>
            </a:br>
            <a:r>
              <a:rPr lang="en-AU" dirty="0" smtClean="0"/>
              <a:t>- Value semantics</a:t>
            </a:r>
          </a:p>
        </p:txBody>
      </p:sp>
      <p:sp>
        <p:nvSpPr>
          <p:cNvPr id="4" name="Content Placeholder 2"/>
          <p:cNvSpPr txBox="1">
            <a:spLocks/>
          </p:cNvSpPr>
          <p:nvPr/>
        </p:nvSpPr>
        <p:spPr>
          <a:xfrm>
            <a:off x="8519604" y="1847210"/>
            <a:ext cx="263607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AU" dirty="0" err="1">
                <a:solidFill>
                  <a:schemeClr val="bg1">
                    <a:lumMod val="50000"/>
                  </a:schemeClr>
                </a:solidFill>
              </a:rPr>
              <a:t>Composable</a:t>
            </a:r>
            <a:endParaRPr lang="en-AU" dirty="0">
              <a:solidFill>
                <a:schemeClr val="bg1">
                  <a:lumMod val="50000"/>
                </a:schemeClr>
              </a:solidFill>
            </a:endParaRPr>
          </a:p>
          <a:p>
            <a:pPr algn="r">
              <a:spcBef>
                <a:spcPts val="1800"/>
              </a:spcBef>
              <a:spcAft>
                <a:spcPts val="600"/>
              </a:spcAft>
            </a:pPr>
            <a:r>
              <a:rPr lang="en-AU" dirty="0">
                <a:solidFill>
                  <a:schemeClr val="bg1">
                    <a:lumMod val="50000"/>
                  </a:schemeClr>
                </a:solidFill>
              </a:rPr>
              <a:t>Reusable</a:t>
            </a:r>
          </a:p>
          <a:p>
            <a:pPr algn="r">
              <a:spcBef>
                <a:spcPts val="2400"/>
              </a:spcBef>
              <a:spcAft>
                <a:spcPts val="1200"/>
              </a:spcAft>
            </a:pPr>
            <a:r>
              <a:rPr lang="en-AU" dirty="0">
                <a:solidFill>
                  <a:schemeClr val="bg1">
                    <a:lumMod val="50000"/>
                  </a:schemeClr>
                </a:solidFill>
              </a:rPr>
              <a:t>Maintainable, Readable</a:t>
            </a:r>
          </a:p>
          <a:p>
            <a:pPr algn="r"/>
            <a:r>
              <a:rPr lang="en-AU" dirty="0">
                <a:solidFill>
                  <a:schemeClr val="bg1">
                    <a:lumMod val="50000"/>
                  </a:schemeClr>
                </a:solidFill>
              </a:rPr>
              <a:t>Reliable, Testable</a:t>
            </a:r>
          </a:p>
          <a:p>
            <a:pPr algn="r"/>
            <a:r>
              <a:rPr lang="en-AU" dirty="0">
                <a:solidFill>
                  <a:schemeClr val="bg1">
                    <a:lumMod val="50000"/>
                  </a:schemeClr>
                </a:solidFill>
              </a:rPr>
              <a:t>Concurrent</a:t>
            </a:r>
          </a:p>
          <a:p>
            <a:pPr marL="0" indent="0" algn="r">
              <a:buNone/>
            </a:pPr>
            <a:endParaRPr lang="en-AU" dirty="0"/>
          </a:p>
        </p:txBody>
      </p:sp>
      <p:grpSp>
        <p:nvGrpSpPr>
          <p:cNvPr id="29" name="Group 28"/>
          <p:cNvGrpSpPr/>
          <p:nvPr/>
        </p:nvGrpSpPr>
        <p:grpSpPr>
          <a:xfrm>
            <a:off x="4844715" y="1926455"/>
            <a:ext cx="3801329" cy="1296137"/>
            <a:chOff x="4437360" y="1926454"/>
            <a:chExt cx="2558244" cy="1296137"/>
          </a:xfrm>
        </p:grpSpPr>
        <p:cxnSp>
          <p:nvCxnSpPr>
            <p:cNvPr id="6" name="Straight Connector 5"/>
            <p:cNvCxnSpPr/>
            <p:nvPr/>
          </p:nvCxnSpPr>
          <p:spPr>
            <a:xfrm>
              <a:off x="4438835" y="1926454"/>
              <a:ext cx="0" cy="798991"/>
            </a:xfrm>
            <a:prstGeom prst="line">
              <a:avLst/>
            </a:prstGeom>
            <a:effectLst/>
          </p:spPr>
          <p:style>
            <a:lnRef idx="3">
              <a:schemeClr val="accent5"/>
            </a:lnRef>
            <a:fillRef idx="0">
              <a:schemeClr val="accent5"/>
            </a:fillRef>
            <a:effectRef idx="2">
              <a:schemeClr val="accent5"/>
            </a:effectRef>
            <a:fontRef idx="minor">
              <a:schemeClr val="tx1"/>
            </a:fontRef>
          </p:style>
        </p:cxnSp>
        <p:cxnSp>
          <p:nvCxnSpPr>
            <p:cNvPr id="7" name="Straight Connector 6"/>
            <p:cNvCxnSpPr/>
            <p:nvPr/>
          </p:nvCxnSpPr>
          <p:spPr>
            <a:xfrm flipH="1">
              <a:off x="4438835" y="2006353"/>
              <a:ext cx="2556769" cy="310719"/>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 name="Straight Connector 9"/>
            <p:cNvCxnSpPr/>
            <p:nvPr/>
          </p:nvCxnSpPr>
          <p:spPr>
            <a:xfrm flipH="1" flipV="1">
              <a:off x="4438836" y="2317071"/>
              <a:ext cx="2556768" cy="248574"/>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flipH="1" flipV="1">
              <a:off x="4437360" y="2315597"/>
              <a:ext cx="2558244" cy="906994"/>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grpSp>
        <p:nvGrpSpPr>
          <p:cNvPr id="30" name="Group 29"/>
          <p:cNvGrpSpPr/>
          <p:nvPr/>
        </p:nvGrpSpPr>
        <p:grpSpPr>
          <a:xfrm>
            <a:off x="4844716" y="3222592"/>
            <a:ext cx="3801329" cy="1207363"/>
            <a:chOff x="4433587" y="3222591"/>
            <a:chExt cx="1967324" cy="1207363"/>
          </a:xfrm>
        </p:grpSpPr>
        <p:cxnSp>
          <p:nvCxnSpPr>
            <p:cNvPr id="15" name="Straight Connector 14"/>
            <p:cNvCxnSpPr/>
            <p:nvPr/>
          </p:nvCxnSpPr>
          <p:spPr>
            <a:xfrm>
              <a:off x="4435061" y="3381734"/>
              <a:ext cx="0" cy="1048220"/>
            </a:xfrm>
            <a:prstGeom prst="line">
              <a:avLst/>
            </a:prstGeom>
            <a:ln>
              <a:solidFill>
                <a:schemeClr val="accent2"/>
              </a:solidFill>
            </a:ln>
            <a:effectLst/>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flipH="1">
              <a:off x="4435062" y="3222591"/>
              <a:ext cx="1965849" cy="696552"/>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 name="Straight Connector 16"/>
            <p:cNvCxnSpPr/>
            <p:nvPr/>
          </p:nvCxnSpPr>
          <p:spPr>
            <a:xfrm flipH="1">
              <a:off x="4435062" y="3790107"/>
              <a:ext cx="1965849" cy="129035"/>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 name="Straight Connector 17"/>
            <p:cNvCxnSpPr/>
            <p:nvPr/>
          </p:nvCxnSpPr>
          <p:spPr>
            <a:xfrm flipH="1" flipV="1">
              <a:off x="4433587" y="3917668"/>
              <a:ext cx="1967324" cy="280812"/>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pic>
        <p:nvPicPr>
          <p:cNvPr id="4098" name="Picture 2" descr="http://global3.memecdn.com/new-meme-i-got-this-shit_o_200146.jpg"/>
          <p:cNvPicPr>
            <a:picLocks noChangeAspect="1" noChangeArrowheads="1"/>
          </p:cNvPicPr>
          <p:nvPr/>
        </p:nvPicPr>
        <p:blipFill rotWithShape="1">
          <a:blip r:embed="rId3">
            <a:extLst>
              <a:ext uri="{28A0092B-C50C-407E-A947-70E740481C1C}">
                <a14:useLocalDpi xmlns:a14="http://schemas.microsoft.com/office/drawing/2010/main" val="0"/>
              </a:ext>
            </a:extLst>
          </a:blip>
          <a:srcRect l="17353" t="14758" r="26258" b="10261"/>
          <a:stretch/>
        </p:blipFill>
        <p:spPr bwMode="auto">
          <a:xfrm>
            <a:off x="5238922" y="4840293"/>
            <a:ext cx="1437331" cy="149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80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 programming is already among us</a:t>
            </a:r>
            <a:endParaRPr lang="en-AU" dirty="0"/>
          </a:p>
        </p:txBody>
      </p:sp>
      <p:sp>
        <p:nvSpPr>
          <p:cNvPr id="3" name="Content Placeholder 2"/>
          <p:cNvSpPr>
            <a:spLocks noGrp="1"/>
          </p:cNvSpPr>
          <p:nvPr>
            <p:ph idx="1"/>
          </p:nvPr>
        </p:nvSpPr>
        <p:spPr/>
        <p:txBody>
          <a:bodyPr/>
          <a:lstStyle/>
          <a:p>
            <a:r>
              <a:rPr lang="en-AU" dirty="0" smtClean="0"/>
              <a:t>Lambdas in C#</a:t>
            </a:r>
          </a:p>
          <a:p>
            <a:r>
              <a:rPr lang="en-AU" dirty="0" smtClean="0"/>
              <a:t>LINQ</a:t>
            </a:r>
          </a:p>
          <a:p>
            <a:r>
              <a:rPr lang="en-AU" dirty="0" smtClean="0"/>
              <a:t>RX</a:t>
            </a:r>
          </a:p>
          <a:p>
            <a:r>
              <a:rPr lang="en-AU" dirty="0" err="1" smtClean="0"/>
              <a:t>Async</a:t>
            </a:r>
            <a:r>
              <a:rPr lang="en-AU" dirty="0" smtClean="0"/>
              <a:t> &amp; the TPL</a:t>
            </a:r>
          </a:p>
          <a:p>
            <a:r>
              <a:rPr lang="en-AU" dirty="0" err="1" smtClean="0"/>
              <a:t>Javascript</a:t>
            </a:r>
            <a:r>
              <a:rPr lang="en-AU" dirty="0" smtClean="0"/>
              <a:t> functions</a:t>
            </a:r>
          </a:p>
          <a:p>
            <a:r>
              <a:rPr lang="en-AU" dirty="0" smtClean="0"/>
              <a:t>Scala, </a:t>
            </a:r>
            <a:r>
              <a:rPr lang="en-AU" dirty="0" err="1" smtClean="0"/>
              <a:t>Clojure</a:t>
            </a:r>
            <a:endParaRPr lang="en-AU" dirty="0"/>
          </a:p>
        </p:txBody>
      </p:sp>
      <p:pic>
        <p:nvPicPr>
          <p:cNvPr id="5122" name="Picture 2" descr="What If I Told You Meme - what if i told you you are already doing some functional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832" y="1845734"/>
            <a:ext cx="4361848" cy="436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29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Language</a:t>
            </a:r>
            <a:endParaRPr lang="en-AU" dirty="0"/>
          </a:p>
        </p:txBody>
      </p:sp>
      <p:sp>
        <p:nvSpPr>
          <p:cNvPr id="3" name="Content Placeholder 2"/>
          <p:cNvSpPr>
            <a:spLocks noGrp="1"/>
          </p:cNvSpPr>
          <p:nvPr>
            <p:ph idx="1"/>
          </p:nvPr>
        </p:nvSpPr>
        <p:spPr/>
        <p:txBody>
          <a:bodyPr/>
          <a:lstStyle/>
          <a:p>
            <a:r>
              <a:rPr lang="en-AU" dirty="0" smtClean="0"/>
              <a:t>General Purpose Functional Language for .NET</a:t>
            </a:r>
            <a:r>
              <a:rPr lang="en-AU" dirty="0"/>
              <a:t/>
            </a:r>
            <a:br>
              <a:rPr lang="en-AU" dirty="0"/>
            </a:br>
            <a:endParaRPr lang="en-AU" dirty="0"/>
          </a:p>
          <a:p>
            <a:r>
              <a:rPr lang="en-AU" dirty="0" smtClean="0"/>
              <a:t>Statically Typed</a:t>
            </a:r>
          </a:p>
          <a:p>
            <a:r>
              <a:rPr lang="en-AU" dirty="0" smtClean="0"/>
              <a:t>Type Inference</a:t>
            </a:r>
          </a:p>
          <a:p>
            <a:r>
              <a:rPr lang="en-AU" dirty="0" smtClean="0"/>
              <a:t>Auto-generalisation</a:t>
            </a:r>
          </a:p>
          <a:p>
            <a:r>
              <a:rPr lang="en-AU" dirty="0" smtClean="0"/>
              <a:t>Immutable by default</a:t>
            </a:r>
            <a:endParaRPr lang="en-AU" dirty="0"/>
          </a:p>
        </p:txBody>
      </p:sp>
      <p:pic>
        <p:nvPicPr>
          <p:cNvPr id="4098" name="Picture 2" descr="http://static.fjcdn.com/comments/Is+that+a+new+meme+I+see+_1f55c127487a661e2a172943fb751e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41879"/>
            <a:ext cx="4373880" cy="290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34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Types of Types</a:t>
            </a:r>
            <a:endParaRPr lang="en-AU" dirty="0"/>
          </a:p>
        </p:txBody>
      </p:sp>
      <p:sp>
        <p:nvSpPr>
          <p:cNvPr id="3" name="Content Placeholder 2"/>
          <p:cNvSpPr>
            <a:spLocks noGrp="1"/>
          </p:cNvSpPr>
          <p:nvPr>
            <p:ph idx="1"/>
          </p:nvPr>
        </p:nvSpPr>
        <p:spPr/>
        <p:txBody>
          <a:bodyPr/>
          <a:lstStyle/>
          <a:p>
            <a:r>
              <a:rPr lang="en-AU" dirty="0" smtClean="0"/>
              <a:t>Functions</a:t>
            </a:r>
          </a:p>
          <a:p>
            <a:r>
              <a:rPr lang="en-AU" dirty="0" smtClean="0"/>
              <a:t>Record Types</a:t>
            </a:r>
          </a:p>
          <a:p>
            <a:r>
              <a:rPr lang="en-AU" dirty="0" smtClean="0"/>
              <a:t>Tuples</a:t>
            </a:r>
          </a:p>
          <a:p>
            <a:r>
              <a:rPr lang="en-AU" dirty="0" smtClean="0"/>
              <a:t>Discriminated Unions</a:t>
            </a:r>
          </a:p>
          <a:p>
            <a:r>
              <a:rPr lang="en-AU" dirty="0" smtClean="0"/>
              <a:t>Active Patterns</a:t>
            </a:r>
          </a:p>
          <a:p>
            <a:r>
              <a:rPr lang="en-AU" dirty="0"/>
              <a:t>Class Types</a:t>
            </a:r>
          </a:p>
          <a:p>
            <a:endParaRPr lang="en-AU" dirty="0"/>
          </a:p>
        </p:txBody>
      </p:sp>
      <p:pic>
        <p:nvPicPr>
          <p:cNvPr id="3076" name="Picture 4" descr="http://weknowmemes.com/generator/uploads/generated/g13319130915795060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042" y="1845734"/>
            <a:ext cx="3224638" cy="265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55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Immutability in C#</a:t>
            </a:r>
            <a:endParaRPr lang="en-AU" dirty="0"/>
          </a:p>
        </p:txBody>
      </p:sp>
      <p:sp>
        <p:nvSpPr>
          <p:cNvPr id="5" name="Content Placeholder 4"/>
          <p:cNvSpPr>
            <a:spLocks noGrp="1"/>
          </p:cNvSpPr>
          <p:nvPr>
            <p:ph idx="1"/>
          </p:nvPr>
        </p:nvSpPr>
        <p:spPr>
          <a:xfrm>
            <a:off x="1196410" y="1845734"/>
            <a:ext cx="10118222" cy="4023360"/>
          </a:xfrm>
        </p:spPr>
        <p:txBody>
          <a:bodyPr>
            <a:normAutofit lnSpcReduction="10000"/>
          </a:bodyPr>
          <a:lstStyle/>
          <a:p>
            <a:pPr marL="0" lvl="0" indent="0" defTabSz="457200">
              <a:lnSpc>
                <a:spcPct val="100000"/>
              </a:lnSpc>
              <a:spcBef>
                <a:spcPts val="0"/>
              </a:spcBef>
              <a:spcAft>
                <a:spcPts val="0"/>
              </a:spcAft>
              <a:buClrTx/>
              <a:buSzTx/>
              <a:buNone/>
            </a:pP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class</a:t>
            </a:r>
            <a:r>
              <a:rPr lang="en-AU" sz="1800" dirty="0">
                <a:solidFill>
                  <a:srgbClr val="000000"/>
                </a:solidFill>
                <a:latin typeface="Consolas" panose="020B0609020204030204" pitchFamily="49" charset="0"/>
              </a:rPr>
              <a:t> </a:t>
            </a:r>
            <a:r>
              <a:rPr lang="en-AU" sz="1800" dirty="0" smtClean="0">
                <a:solidFill>
                  <a:srgbClr val="000000"/>
                </a:solidFill>
                <a:latin typeface="Consolas" panose="020B0609020204030204" pitchFamily="49" charset="0"/>
              </a:rPr>
              <a:t>Game </a:t>
            </a:r>
          </a:p>
          <a:p>
            <a:pPr marL="0" lvl="0" indent="0" defTabSz="457200">
              <a:lnSpc>
                <a:spcPct val="100000"/>
              </a:lnSpc>
              <a:spcBef>
                <a:spcPts val="0"/>
              </a:spcBef>
              <a:spcAft>
                <a:spcPts val="0"/>
              </a:spcAft>
              <a:buClrTx/>
              <a:buSzTx/>
              <a:buNone/>
            </a:pPr>
            <a:r>
              <a:rPr lang="en-AU" sz="1800" dirty="0" smtClean="0">
                <a:solidFill>
                  <a:srgbClr val="000000"/>
                </a:solidFill>
                <a:latin typeface="Consolas" panose="020B0609020204030204" pitchFamily="49" charset="0"/>
              </a:rPr>
              <a:t>{</a:t>
            </a:r>
            <a:endParaRPr lang="en-AU" sz="1800" dirty="0">
              <a:solidFill>
                <a:srgbClr val="000000"/>
              </a:solidFill>
              <a:latin typeface="Consolas" panose="020B0609020204030204" pitchFamily="49" charset="0"/>
            </a:endParaRP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Name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Developer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err="1">
                <a:solidFill>
                  <a:srgbClr val="0000FF"/>
                </a:solidFill>
                <a:latin typeface="Consolas" panose="020B0609020204030204" pitchFamily="49" charset="0"/>
              </a:rPr>
              <a:t>int</a:t>
            </a:r>
            <a:r>
              <a:rPr lang="en-AU" sz="1800" dirty="0">
                <a:solidFill>
                  <a:srgbClr val="000000"/>
                </a:solidFill>
                <a:latin typeface="Consolas" panose="020B0609020204030204" pitchFamily="49" charset="0"/>
              </a:rPr>
              <a:t> Year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IReadOnlyCollection</a:t>
            </a:r>
            <a:r>
              <a:rPr lang="en-AU" sz="1800" dirty="0">
                <a:solidFill>
                  <a:srgbClr val="000000"/>
                </a:solidFill>
                <a:latin typeface="Consolas" panose="020B0609020204030204" pitchFamily="49" charset="0"/>
              </a:rPr>
              <a:t>&lt;</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&gt; Platforms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Game(</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name,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developer, </a:t>
            </a:r>
            <a:r>
              <a:rPr lang="en-AU" sz="1800" dirty="0" err="1">
                <a:solidFill>
                  <a:srgbClr val="0000FF"/>
                </a:solidFill>
                <a:latin typeface="Consolas" panose="020B0609020204030204" pitchFamily="49" charset="0"/>
              </a:rPr>
              <a:t>int</a:t>
            </a:r>
            <a:r>
              <a:rPr lang="en-AU" sz="1800" dirty="0">
                <a:solidFill>
                  <a:srgbClr val="000000"/>
                </a:solidFill>
                <a:latin typeface="Consolas" panose="020B0609020204030204" pitchFamily="49" charset="0"/>
              </a:rPr>
              <a:t> year, List&lt;</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&gt; platforms)</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Name = name;</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Developer = developer;</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Year = year;</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Platforms = </a:t>
            </a:r>
            <a:r>
              <a:rPr lang="en-AU" sz="1800" dirty="0" err="1">
                <a:solidFill>
                  <a:srgbClr val="000000"/>
                </a:solidFill>
                <a:latin typeface="Consolas" panose="020B0609020204030204" pitchFamily="49" charset="0"/>
              </a:rPr>
              <a:t>platforms.AsReadOnly</a:t>
            </a:r>
            <a:r>
              <a:rPr lang="en-AU" sz="1800" dirty="0">
                <a:solidFill>
                  <a:srgbClr val="000000"/>
                </a:solidFill>
                <a:latin typeface="Consolas" panose="020B0609020204030204" pitchFamily="49" charset="0"/>
              </a:rPr>
              <a:t>();</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smtClean="0">
                <a:solidFill>
                  <a:srgbClr val="000000"/>
                </a:solidFill>
                <a:latin typeface="Consolas" panose="020B0609020204030204" pitchFamily="49" charset="0"/>
              </a:rPr>
              <a:t>}</a:t>
            </a:r>
          </a:p>
          <a:p>
            <a:pPr marL="0" lvl="0" indent="0" defTabSz="457200">
              <a:lnSpc>
                <a:spcPct val="100000"/>
              </a:lnSpc>
              <a:spcBef>
                <a:spcPts val="0"/>
              </a:spcBef>
              <a:spcAft>
                <a:spcPts val="0"/>
              </a:spcAft>
              <a:buClrTx/>
              <a:buSzTx/>
              <a:buNone/>
            </a:pPr>
            <a:endParaRPr lang="en-AU" sz="1800" dirty="0">
              <a:solidFill>
                <a:srgbClr val="000000"/>
              </a:solidFill>
              <a:latin typeface="Consolas" panose="020B0609020204030204" pitchFamily="49" charset="0"/>
            </a:endParaRPr>
          </a:p>
          <a:p>
            <a:pPr marL="0" lvl="0" indent="0" defTabSz="457200">
              <a:lnSpc>
                <a:spcPct val="100000"/>
              </a:lnSpc>
              <a:spcBef>
                <a:spcPts val="0"/>
              </a:spcBef>
              <a:spcAft>
                <a:spcPts val="0"/>
              </a:spcAft>
              <a:buClrTx/>
              <a:buSzTx/>
              <a:buNone/>
            </a:pPr>
            <a:endParaRPr lang="en-AU" sz="1800" dirty="0">
              <a:solidFill>
                <a:prstClr val="black"/>
              </a:solidFill>
            </a:endParaRPr>
          </a:p>
        </p:txBody>
      </p:sp>
    </p:spTree>
    <p:extLst>
      <p:ext uri="{BB962C8B-B14F-4D97-AF65-F5344CB8AC3E}">
        <p14:creationId xmlns:p14="http://schemas.microsoft.com/office/powerpoint/2010/main" val="2903974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Record Types in F#</a:t>
            </a:r>
            <a:br>
              <a:rPr lang="en-AU" dirty="0" smtClean="0"/>
            </a:br>
            <a:r>
              <a:rPr lang="en-AU" sz="2400" dirty="0" smtClean="0"/>
              <a:t>Immutable by Default</a:t>
            </a:r>
            <a:endParaRPr lang="en-AU" sz="2400" dirty="0"/>
          </a:p>
        </p:txBody>
      </p:sp>
      <p:sp>
        <p:nvSpPr>
          <p:cNvPr id="3" name="Content Placeholder 2"/>
          <p:cNvSpPr>
            <a:spLocks noGrp="1"/>
          </p:cNvSpPr>
          <p:nvPr>
            <p:ph idx="1"/>
          </p:nvPr>
        </p:nvSpPr>
        <p:spPr>
          <a:xfrm>
            <a:off x="1196410" y="1845734"/>
            <a:ext cx="9959269" cy="4023360"/>
          </a:xfrm>
        </p:spPr>
        <p:txBody>
          <a:bodyPr>
            <a:normAutofit/>
          </a:bodyPr>
          <a:lstStyle/>
          <a:p>
            <a:pPr marL="0" lvl="0" indent="0" defTabSz="457200">
              <a:lnSpc>
                <a:spcPct val="100000"/>
              </a:lnSpc>
              <a:spcBef>
                <a:spcPts val="0"/>
              </a:spcBef>
              <a:spcAft>
                <a:spcPts val="0"/>
              </a:spcAft>
              <a:buClrTx/>
              <a:buSzTx/>
              <a:buNone/>
            </a:pPr>
            <a:r>
              <a:rPr lang="en-AU" dirty="0" smtClean="0">
                <a:solidFill>
                  <a:srgbClr val="0000FF"/>
                </a:solidFill>
                <a:latin typeface="Consolas" panose="020B0609020204030204" pitchFamily="49" charset="0"/>
              </a:rPr>
              <a:t>type</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 =</a:t>
            </a:r>
          </a:p>
          <a:p>
            <a:pPr marL="0" lvl="0" indent="0" defTabSz="457200">
              <a:lnSpc>
                <a:spcPct val="100000"/>
              </a:lnSpc>
              <a:spcBef>
                <a:spcPts val="0"/>
              </a:spcBef>
              <a:spcAft>
                <a:spcPts val="0"/>
              </a:spcAft>
              <a:buClrTx/>
              <a:buSzTx/>
              <a:buNone/>
            </a:pPr>
            <a:r>
              <a:rPr lang="en-AU" dirty="0" smtClean="0">
                <a:solidFill>
                  <a:srgbClr val="000000"/>
                </a:solidFill>
                <a:latin typeface="Consolas" panose="020B0609020204030204" pitchFamily="49" charset="0"/>
              </a:rPr>
              <a:t>    { Name      : </a:t>
            </a:r>
            <a:r>
              <a:rPr lang="en-AU" dirty="0">
                <a:solidFill>
                  <a:srgbClr val="0000FF"/>
                </a:solidFill>
                <a:latin typeface="Consolas" panose="020B0609020204030204" pitchFamily="49" charset="0"/>
              </a:rPr>
              <a:t>string</a:t>
            </a: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Developer : </a:t>
            </a:r>
            <a:r>
              <a:rPr lang="en-AU" dirty="0">
                <a:solidFill>
                  <a:srgbClr val="0000FF"/>
                </a:solidFill>
                <a:latin typeface="Consolas" panose="020B0609020204030204" pitchFamily="49" charset="0"/>
              </a:rPr>
              <a:t>string</a:t>
            </a: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Year      : </a:t>
            </a:r>
            <a:r>
              <a:rPr lang="en-AU" dirty="0" err="1">
                <a:solidFill>
                  <a:srgbClr val="0000FF"/>
                </a:solidFill>
                <a:latin typeface="Consolas" panose="020B0609020204030204" pitchFamily="49" charset="0"/>
              </a:rPr>
              <a:t>int</a:t>
            </a:r>
            <a:endParaRPr lang="en-AU" dirty="0">
              <a:solidFill>
                <a:srgbClr val="0000FF"/>
              </a:solidFill>
              <a:latin typeface="Consolas" panose="020B0609020204030204" pitchFamily="49" charset="0"/>
            </a:endParaRP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Platforms : </a:t>
            </a:r>
            <a:r>
              <a:rPr lang="en-AU" dirty="0">
                <a:solidFill>
                  <a:srgbClr val="0000FF"/>
                </a:solidFill>
                <a:latin typeface="Consolas" panose="020B0609020204030204" pitchFamily="49" charset="0"/>
              </a:rPr>
              <a:t>string list </a:t>
            </a:r>
            <a:r>
              <a:rPr lang="en-AU"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790551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3080</TotalTime>
  <Words>7016</Words>
  <Application>Microsoft Office PowerPoint</Application>
  <PresentationFormat>Widescreen</PresentationFormat>
  <Paragraphs>418</Paragraphs>
  <Slides>33</Slides>
  <Notes>32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Calibri Light</vt:lpstr>
      <vt:lpstr>Consolas</vt:lpstr>
      <vt:lpstr>Retrospect</vt:lpstr>
      <vt:lpstr>Image</vt:lpstr>
      <vt:lpstr>F#</vt:lpstr>
      <vt:lpstr>Who’s this guy?</vt:lpstr>
      <vt:lpstr>It can be difficult to write code that is</vt:lpstr>
      <vt:lpstr>Functional Techniques to the Rescue</vt:lpstr>
      <vt:lpstr>Functional programming is already among us</vt:lpstr>
      <vt:lpstr>F# Language</vt:lpstr>
      <vt:lpstr>F# Types of Types</vt:lpstr>
      <vt:lpstr>Immutability in C#</vt:lpstr>
      <vt:lpstr>Record Types in F# Immutable by Default</vt:lpstr>
      <vt:lpstr>“Modifying” an Immutable Type in C#</vt:lpstr>
      <vt:lpstr>“Modifying” an F# Record Type</vt:lpstr>
      <vt:lpstr>Let Binding Immutability</vt:lpstr>
      <vt:lpstr>Immutability: Real World Benefits</vt:lpstr>
      <vt:lpstr>Function Definition</vt:lpstr>
      <vt:lpstr>Partial Application</vt:lpstr>
      <vt:lpstr>Operators as Functions</vt:lpstr>
      <vt:lpstr>Function Composition</vt:lpstr>
      <vt:lpstr>Real World Example</vt:lpstr>
      <vt:lpstr>Equivalent C#</vt:lpstr>
      <vt:lpstr>F# Tuples</vt:lpstr>
      <vt:lpstr>Discriminated Unions</vt:lpstr>
      <vt:lpstr>F# Option Type – Death to nulls!</vt:lpstr>
      <vt:lpstr>Active Patterns</vt:lpstr>
      <vt:lpstr>Basic Pattern Matching</vt:lpstr>
      <vt:lpstr>Deep Pattern Matching</vt:lpstr>
      <vt:lpstr>Pattern Matching in the Real World</vt:lpstr>
      <vt:lpstr>Async Computation Expressions</vt:lpstr>
      <vt:lpstr>Sequence Computation Expressions</vt:lpstr>
      <vt:lpstr>Type Providers</vt:lpstr>
      <vt:lpstr>ASP.NET Web Applications in F#</vt:lpstr>
      <vt:lpstr>F# - So Amaze, Much Win, Wow</vt:lpstr>
      <vt:lpstr>Find out more</vt:lpstr>
      <vt:lpstr>Questions</vt:lpstr>
    </vt:vector>
  </TitlesOfParts>
  <Company>Readify Pty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Daniel Chambers</dc:creator>
  <cp:lastModifiedBy>Daniel Chambers</cp:lastModifiedBy>
  <cp:revision>115</cp:revision>
  <dcterms:created xsi:type="dcterms:W3CDTF">2014-06-28T15:52:07Z</dcterms:created>
  <dcterms:modified xsi:type="dcterms:W3CDTF">2014-08-06T13:27:31Z</dcterms:modified>
</cp:coreProperties>
</file>