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92" r:id="rId3"/>
    <p:sldId id="257"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81" r:id="rId22"/>
    <p:sldId id="280" r:id="rId23"/>
    <p:sldId id="282" r:id="rId24"/>
    <p:sldId id="288" r:id="rId25"/>
    <p:sldId id="283" r:id="rId26"/>
    <p:sldId id="290"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528A"/>
    <a:srgbClr val="453A62"/>
    <a:srgbClr val="8F4E8B"/>
    <a:srgbClr val="55A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735" autoAdjust="0"/>
  </p:normalViewPr>
  <p:slideViewPr>
    <p:cSldViewPr snapToGrid="0">
      <p:cViewPr varScale="1">
        <p:scale>
          <a:sx n="100" d="100"/>
          <a:sy n="100" d="100"/>
        </p:scale>
        <p:origin x="936"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4226A-802F-43F8-A0E8-870A13CD8DF4}" type="datetimeFigureOut">
              <a:rPr lang="en-AU" smtClean="0"/>
              <a:t>12/08/2016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382BB-83C1-4F1A-9379-A0426EB02514}" type="slidenum">
              <a:rPr lang="en-AU" smtClean="0"/>
              <a:t>‹#›</a:t>
            </a:fld>
            <a:endParaRPr lang="en-AU"/>
          </a:p>
        </p:txBody>
      </p:sp>
    </p:spTree>
    <p:extLst>
      <p:ext uri="{BB962C8B-B14F-4D97-AF65-F5344CB8AC3E}">
        <p14:creationId xmlns:p14="http://schemas.microsoft.com/office/powerpoint/2010/main" val="1981441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Good afternoon everyone and thanks</a:t>
            </a:r>
            <a:r>
              <a:rPr lang="en-AU" baseline="0" dirty="0"/>
              <a:t> for coming and of course a big thank you to DDD Melbourne’s sponsors.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a:t>
            </a:fld>
            <a:endParaRPr lang="en-AU"/>
          </a:p>
        </p:txBody>
      </p:sp>
    </p:spTree>
    <p:extLst>
      <p:ext uri="{BB962C8B-B14F-4D97-AF65-F5344CB8AC3E}">
        <p14:creationId xmlns:p14="http://schemas.microsoft.com/office/powerpoint/2010/main" val="99420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with November’s hackathon result giving</a:t>
            </a:r>
            <a:r>
              <a:rPr lang="en-AU" baseline="0" dirty="0"/>
              <a:t> us confidence in Haskell’s suitability for our application, in December we made a decision to start a proper port to Haskell based on the code we wrote in the Hackathon. Keep in mind that we were porting a </a:t>
            </a:r>
            <a:r>
              <a:rPr lang="en-AU" baseline="0" dirty="0" err="1"/>
              <a:t>microservice</a:t>
            </a:r>
            <a:r>
              <a:rPr lang="en-AU" baseline="0" dirty="0"/>
              <a:t>, so we’re not talking about porting a huge 5 year old monolith codebase. </a:t>
            </a:r>
          </a:p>
          <a:p>
            <a:endParaRPr lang="en-AU" baseline="0" dirty="0"/>
          </a:p>
          <a:p>
            <a:r>
              <a:rPr lang="en-AU" baseline="0" dirty="0"/>
              <a:t>We performed the development in parallel with the F# version so we could continue adding minor features to the v1 prototype system. Not all developers were on the Haskell port at this point. However, by the end of January, all developers had moved across to the Haskell port effort and by late March we were ready to run the system in dry run mode and compare its results with the v1 system to make sure that it did the same things. </a:t>
            </a:r>
          </a:p>
          <a:p>
            <a:endParaRPr lang="en-AU" baseline="0" dirty="0"/>
          </a:p>
          <a:p>
            <a:r>
              <a:rPr lang="en-AU" baseline="0" dirty="0"/>
              <a:t>That went successfully, so in early April we switched over to the v2 Haskell system and switched v1 into dry run mode so we could continue to monitor. We bravely made the switchover on a Friday afternoon, and half expected to see issues over the weekend, but the new Haskell system hummed along perfectly. In May we finally decommissioned the v1 system and deleted all its servers.</a:t>
            </a:r>
          </a:p>
          <a:p>
            <a:endParaRPr lang="en-AU" baseline="0" dirty="0"/>
          </a:p>
          <a:p>
            <a:r>
              <a:rPr lang="en-AU" baseline="0" dirty="0"/>
              <a:t>Success! Haskell in production, using immutable infrastructure based on AWS ECS, Docker and Linux. Our deployment times are around five minutes, and we’re in full continuous delivery mode where every commit to master </a:t>
            </a:r>
            <a:r>
              <a:rPr lang="en-AU" baseline="0" dirty="0" err="1"/>
              <a:t>autodeploys</a:t>
            </a:r>
            <a:r>
              <a:rPr lang="en-AU" baseline="0" dirty="0"/>
              <a:t> to production. We were all Haskell beginners when we started, and now we’re probably Haskell intermediates. None of us are super Haskell experts, but that hasn’t stopped us from shipping good, useful software.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11</a:t>
            </a:fld>
            <a:endParaRPr lang="en-AU"/>
          </a:p>
        </p:txBody>
      </p:sp>
    </p:spTree>
    <p:extLst>
      <p:ext uri="{BB962C8B-B14F-4D97-AF65-F5344CB8AC3E}">
        <p14:creationId xmlns:p14="http://schemas.microsoft.com/office/powerpoint/2010/main" val="764089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you’re probably thinking, that’s cool, but what’s it</a:t>
            </a:r>
            <a:r>
              <a:rPr lang="en-AU" baseline="0" dirty="0"/>
              <a:t> really like to code in Haskell?</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12</a:t>
            </a:fld>
            <a:endParaRPr lang="en-AU"/>
          </a:p>
        </p:txBody>
      </p:sp>
    </p:spTree>
    <p:extLst>
      <p:ext uri="{BB962C8B-B14F-4D97-AF65-F5344CB8AC3E}">
        <p14:creationId xmlns:p14="http://schemas.microsoft.com/office/powerpoint/2010/main" val="227607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Haskell is a statically typed language. This means it has a type system that is enforced and checked by the compiler at compile time. As a consequence, Haskell forces you to write code that is correct and rejects code that is not, unlike a dynamically typed language which leaves type correctness checks until runtime. While this may seem arduous as you write code in comparison to a dynamically typed language, what it means is you spend much </a:t>
            </a:r>
            <a:r>
              <a:rPr lang="en-AU" dirty="0" err="1"/>
              <a:t>much</a:t>
            </a:r>
            <a:r>
              <a:rPr lang="en-AU" dirty="0"/>
              <a:t> less type debugging errors at runtime. It’s somewhat an in-joke that with Haskell, “if it compiles, it probably works” but we’ve found that to be the case far more often than not. </a:t>
            </a:r>
          </a:p>
          <a:p>
            <a:endParaRPr lang="en-AU" dirty="0"/>
          </a:p>
          <a:p>
            <a:r>
              <a:rPr lang="en-AU" dirty="0"/>
              <a:t>As an example, we had a new team member join the team and learn Haskell, and on while working on his first major pull request, after he made all his changes he got everything to compile, ran the tests and everything passed. He was so surprised that nothing was broken, he didn’t believe it and went back to check that everything was okay in the tests. It was.</a:t>
            </a:r>
          </a:p>
          <a:p>
            <a:endParaRPr lang="en-AU" dirty="0"/>
          </a:p>
          <a:p>
            <a:r>
              <a:rPr lang="en-AU" dirty="0"/>
              <a:t>Static typing means that you can express your program constraints in terms of types and have them automatically checked by the compiler, rather than manually by you in unit tests. Haskell has many common types already implemented, ready for you to use. One example is the Maybe type (which F# people will recognise as the Option type), which allows you to indicate that a value may or may not exist at runtime. This one type eliminates a whole class of bugs that are people’s favourite: the </a:t>
            </a:r>
            <a:r>
              <a:rPr lang="en-AU" dirty="0" err="1"/>
              <a:t>NullReferenceException</a:t>
            </a:r>
            <a:r>
              <a:rPr lang="en-AU" dirty="0"/>
              <a:t>. The Maybe type allows you to opt into “</a:t>
            </a:r>
            <a:r>
              <a:rPr lang="en-AU" dirty="0" err="1"/>
              <a:t>nullness</a:t>
            </a:r>
            <a:r>
              <a:rPr lang="en-AU" dirty="0"/>
              <a:t>” and forces the developer to deal with it properly. This is opposed to the usual approach of allowing nulls everywhere and having to manually write checks to “opt</a:t>
            </a:r>
            <a:r>
              <a:rPr lang="en-AU" baseline="0" dirty="0"/>
              <a:t> out” of </a:t>
            </a:r>
            <a:r>
              <a:rPr lang="en-AU" baseline="0" dirty="0" err="1"/>
              <a:t>nullness</a:t>
            </a:r>
            <a:r>
              <a:rPr lang="en-AU" baseline="0" dirty="0"/>
              <a:t>.</a:t>
            </a:r>
            <a:endParaRPr lang="en-AU" dirty="0"/>
          </a:p>
          <a:p>
            <a:endParaRPr lang="en-AU" dirty="0"/>
          </a:p>
          <a:p>
            <a:r>
              <a:rPr lang="en-AU" dirty="0"/>
              <a:t>The </a:t>
            </a:r>
            <a:r>
              <a:rPr lang="en-AU" dirty="0" err="1"/>
              <a:t>NonEmpty</a:t>
            </a:r>
            <a:r>
              <a:rPr lang="en-AU" dirty="0"/>
              <a:t> type is a list that must have at least one item in it. This</a:t>
            </a:r>
            <a:r>
              <a:rPr lang="en-AU" baseline="0" dirty="0"/>
              <a:t> helps get rid of </a:t>
            </a:r>
            <a:r>
              <a:rPr lang="en-AU" dirty="0"/>
              <a:t>APIs that take a List but throw if you don’t have anything in the list. </a:t>
            </a:r>
            <a:r>
              <a:rPr lang="en-AU" dirty="0" err="1"/>
              <a:t>NonEmpty</a:t>
            </a:r>
            <a:r>
              <a:rPr lang="en-AU" dirty="0"/>
              <a:t> makes sure that this is enforced by the compiler and handled correctly by the developer. It is impossible to create a </a:t>
            </a:r>
            <a:r>
              <a:rPr lang="en-AU" dirty="0" err="1"/>
              <a:t>NonEmpty</a:t>
            </a:r>
            <a:r>
              <a:rPr lang="en-AU" dirty="0"/>
              <a:t> list that has nothing in it, so you know in the code that you never</a:t>
            </a:r>
            <a:r>
              <a:rPr lang="en-AU" baseline="0" dirty="0"/>
              <a:t> need to manually write those checks.</a:t>
            </a:r>
            <a:endParaRPr lang="en-AU" dirty="0"/>
          </a:p>
          <a:p>
            <a:endParaRPr lang="en-AU" dirty="0"/>
          </a:p>
          <a:p>
            <a:r>
              <a:rPr lang="en-AU" dirty="0"/>
              <a:t>Types often describe what a function does, which means they actually act as a form of documentation</a:t>
            </a:r>
            <a:r>
              <a:rPr lang="en-AU" baseline="0" dirty="0"/>
              <a:t> for the </a:t>
            </a:r>
            <a:r>
              <a:rPr lang="en-AU" dirty="0"/>
              <a:t>code. For example, take a look at the zip function type signature that is on the slide; what does that function do? Well, when you understand Haskell types, you can see that it’s a function that takes two lists (List is the square brackets), one of “a” values, one</a:t>
            </a:r>
            <a:r>
              <a:rPr lang="en-AU" baseline="0" dirty="0"/>
              <a:t> of “b” values,</a:t>
            </a:r>
            <a:r>
              <a:rPr lang="en-AU" dirty="0"/>
              <a:t> and returns a list of tuples made of up “a” and “b” values (tuple</a:t>
            </a:r>
            <a:r>
              <a:rPr lang="en-AU" baseline="0" dirty="0"/>
              <a:t>s is the parenthesis and comma)</a:t>
            </a:r>
            <a:r>
              <a:rPr lang="en-AU" dirty="0"/>
              <a:t>. “a” and “b” are type parameters, so they can be any type, an </a:t>
            </a:r>
            <a:r>
              <a:rPr lang="en-AU" dirty="0" err="1"/>
              <a:t>Int</a:t>
            </a:r>
            <a:r>
              <a:rPr lang="en-AU" dirty="0"/>
              <a:t>, String, whatever. Just by looking at this type signature, we can infer that this function combines</a:t>
            </a:r>
            <a:r>
              <a:rPr lang="en-AU" baseline="0" dirty="0"/>
              <a:t> those two lists into a single list by zipping together each element pair into a tuple</a:t>
            </a:r>
            <a:r>
              <a:rPr lang="en-AU" dirty="0"/>
              <a:t>.</a:t>
            </a:r>
          </a:p>
        </p:txBody>
      </p:sp>
      <p:sp>
        <p:nvSpPr>
          <p:cNvPr id="4" name="Slide Number Placeholder 3"/>
          <p:cNvSpPr>
            <a:spLocks noGrp="1"/>
          </p:cNvSpPr>
          <p:nvPr>
            <p:ph type="sldNum" sz="quarter" idx="10"/>
          </p:nvPr>
        </p:nvSpPr>
        <p:spPr/>
        <p:txBody>
          <a:bodyPr/>
          <a:lstStyle/>
          <a:p>
            <a:fld id="{736382BB-83C1-4F1A-9379-A0426EB02514}" type="slidenum">
              <a:rPr lang="en-AU" smtClean="0"/>
              <a:t>13</a:t>
            </a:fld>
            <a:endParaRPr lang="en-AU"/>
          </a:p>
        </p:txBody>
      </p:sp>
    </p:spTree>
    <p:extLst>
      <p:ext uri="{BB962C8B-B14F-4D97-AF65-F5344CB8AC3E}">
        <p14:creationId xmlns:p14="http://schemas.microsoft.com/office/powerpoint/2010/main" val="4255981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descriptiveness that the type system provides gives unexpected benefits. The Haskell ecosystem has a search engine called </a:t>
            </a:r>
            <a:r>
              <a:rPr lang="en-AU" dirty="0" err="1"/>
              <a:t>Hoogle</a:t>
            </a:r>
            <a:r>
              <a:rPr lang="en-AU" dirty="0"/>
              <a:t> which allows you to search for functions by their type signatures. Let’s try an example. </a:t>
            </a:r>
          </a:p>
          <a:p>
            <a:r>
              <a:rPr lang="en-AU" dirty="0"/>
              <a:t>Imagine we want a function that takes a list and transforms each element and also filters the list at the same time. F# people might recognise this as the “choose” function, but we initially didn’t know what the equivalent was in Haskell</a:t>
            </a:r>
            <a:r>
              <a:rPr lang="en-AU" baseline="0" dirty="0"/>
              <a:t> when we did our port</a:t>
            </a:r>
            <a:r>
              <a:rPr lang="en-AU" dirty="0"/>
              <a:t>. Enter </a:t>
            </a:r>
            <a:r>
              <a:rPr lang="en-AU" dirty="0" err="1"/>
              <a:t>Hoogle</a:t>
            </a:r>
            <a:r>
              <a:rPr lang="en-AU" dirty="0"/>
              <a:t>! We wrote out the type signature for the function. The first parameter is a function that transforms each element a to b, and optionally can discard them, which the Maybe type represents (Maybe we’ll keep the element or not). The second parameter is the input list of “</a:t>
            </a:r>
            <a:r>
              <a:rPr lang="en-AU" dirty="0" err="1"/>
              <a:t>a”s</a:t>
            </a:r>
            <a:r>
              <a:rPr lang="en-AU" dirty="0"/>
              <a:t>, and the return type is a list of transformed “</a:t>
            </a:r>
            <a:r>
              <a:rPr lang="en-AU" dirty="0" err="1"/>
              <a:t>b”s</a:t>
            </a:r>
            <a:r>
              <a:rPr lang="en-AU" dirty="0"/>
              <a:t>.</a:t>
            </a:r>
          </a:p>
          <a:p>
            <a:endParaRPr lang="en-AU" dirty="0"/>
          </a:p>
          <a:p>
            <a:r>
              <a:rPr lang="en-AU" dirty="0"/>
              <a:t>When we put this into </a:t>
            </a:r>
            <a:r>
              <a:rPr lang="en-AU" dirty="0" err="1"/>
              <a:t>Hoogle</a:t>
            </a:r>
            <a:r>
              <a:rPr lang="en-AU" dirty="0"/>
              <a:t>, it immediately returns a set of matching functions and right at the top is the one we want: the </a:t>
            </a:r>
            <a:r>
              <a:rPr lang="en-AU" dirty="0" err="1"/>
              <a:t>mapMaybe</a:t>
            </a:r>
            <a:r>
              <a:rPr lang="en-AU" dirty="0"/>
              <a:t> function from the </a:t>
            </a:r>
            <a:r>
              <a:rPr lang="en-AU" dirty="0" err="1"/>
              <a:t>Data.Maybe</a:t>
            </a:r>
            <a:r>
              <a:rPr lang="en-AU" dirty="0"/>
              <a:t> module. That’s pretty cool!</a:t>
            </a:r>
          </a:p>
          <a:p>
            <a:endParaRPr lang="en-AU" dirty="0"/>
          </a:p>
          <a:p>
            <a:r>
              <a:rPr lang="en-AU" dirty="0" err="1"/>
              <a:t>Hoogle</a:t>
            </a:r>
            <a:r>
              <a:rPr lang="en-AU" dirty="0"/>
              <a:t> is incredibly useful to see whether there’s a function out there that does what you need, rather than you implementing it yourself. A lot of the time, you’ll be able to pull in a library that does what you want. It’s also super useful when you’re learning and you don’t know where all the basic functions are. You can just ask </a:t>
            </a:r>
            <a:r>
              <a:rPr lang="en-AU" dirty="0" err="1"/>
              <a:t>Hoogle</a:t>
            </a:r>
            <a:r>
              <a:rPr lang="en-AU" dirty="0"/>
              <a:t>, “I</a:t>
            </a:r>
            <a:r>
              <a:rPr lang="en-AU" baseline="0" dirty="0"/>
              <a:t> need a function that does ‘this’”, and it gives you a list of matching functions.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14</a:t>
            </a:fld>
            <a:endParaRPr lang="en-AU"/>
          </a:p>
        </p:txBody>
      </p:sp>
    </p:spTree>
    <p:extLst>
      <p:ext uri="{BB962C8B-B14F-4D97-AF65-F5344CB8AC3E}">
        <p14:creationId xmlns:p14="http://schemas.microsoft.com/office/powerpoint/2010/main" val="3915671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is no mutability in Haskell, every value is immutable.</a:t>
            </a:r>
            <a:r>
              <a:rPr lang="en-AU" baseline="0" dirty="0"/>
              <a:t> There is no mutable flag that you can turn on, like in F#. This means your functions are guaranteed to be pure, which means that when those functions are given the same input values they will always return the same output values, and additionally they can’t modify their input values (</a:t>
            </a:r>
            <a:r>
              <a:rPr lang="en-AU" baseline="0" dirty="0" err="1"/>
              <a:t>ie</a:t>
            </a:r>
            <a:r>
              <a:rPr lang="en-AU" baseline="0" dirty="0"/>
              <a:t> no side effects allowed). Because this is enforced by the compiler, you gain additional trust in the functions that you are calling. You no longer have to worry about what a function will do when you pass it something; you don’t need to dig inside it to make sure it’s not doing something dirty. The guarantee of function purity ensures this for you.</a:t>
            </a:r>
          </a:p>
          <a:p>
            <a:endParaRPr lang="en-AU" baseline="0" dirty="0"/>
          </a:p>
          <a:p>
            <a:r>
              <a:rPr lang="en-AU" baseline="0" dirty="0"/>
              <a:t>When functions can’t have side effects, this means that your pure code cannot have invisible global mutable state. This makes it much easier to reason about the code because you can see its inputs in function signatures, and know that it’s not reading and writing state in some magic static variable somewhere, the likes of which you might find in an OO code base. When your code is easier to reason about, it is more maintainable.</a:t>
            </a:r>
          </a:p>
          <a:p>
            <a:endParaRPr lang="en-AU" baseline="0" dirty="0"/>
          </a:p>
          <a:p>
            <a:r>
              <a:rPr lang="en-AU" baseline="0" dirty="0"/>
              <a:t>When our functions are pure and have no side effects, testing them becomes much easier because the results of function calls are naturally reproducible. You also don’t need to worry about that classic unit testing mistake where tests share state and then when they are run in a different order, they suddenly start failing. That sort of thing is prevented in Haskell by purity and immutability.</a:t>
            </a:r>
          </a:p>
          <a:p>
            <a:endParaRPr lang="en-AU" baseline="0" dirty="0"/>
          </a:p>
          <a:p>
            <a:r>
              <a:rPr lang="en-AU" baseline="0" dirty="0"/>
              <a:t>Dealing with concurrency is also simplified by the elimination of mutability. The classic race condition where two threads read and write the same state and trip over each other in unexpected and non-deterministic ways is not possible when mutable state is not allowed. The programmer is forced to more cleanly split and join parallel processes.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15</a:t>
            </a:fld>
            <a:endParaRPr lang="en-AU"/>
          </a:p>
        </p:txBody>
      </p:sp>
    </p:spTree>
    <p:extLst>
      <p:ext uri="{BB962C8B-B14F-4D97-AF65-F5344CB8AC3E}">
        <p14:creationId xmlns:p14="http://schemas.microsoft.com/office/powerpoint/2010/main" val="224821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Purity</a:t>
            </a:r>
            <a:r>
              <a:rPr lang="en-AU" baseline="0" dirty="0"/>
              <a:t> is all well and good, but your program is useless unless it can actually do some side effects and affect the real world. So if Haskell’s so pure, how do we manage impurity? A function for getting the current time is a good simple example. On the slide is a function that takes unit (</a:t>
            </a:r>
            <a:r>
              <a:rPr lang="en-AU" baseline="0" dirty="0" err="1"/>
              <a:t>eg</a:t>
            </a:r>
            <a:r>
              <a:rPr lang="en-AU" baseline="0" dirty="0"/>
              <a:t> void) and returns the current time. However, this function is impossible in Haskell since for that function to return a different </a:t>
            </a:r>
            <a:r>
              <a:rPr lang="en-AU" baseline="0" dirty="0" err="1"/>
              <a:t>UTCTime</a:t>
            </a:r>
            <a:r>
              <a:rPr lang="en-AU" baseline="0" dirty="0"/>
              <a:t> each time it is called with the same input value (unit), it would have to violate purity.</a:t>
            </a:r>
          </a:p>
          <a:p>
            <a:endParaRPr lang="en-AU" baseline="0" dirty="0"/>
          </a:p>
          <a:p>
            <a:r>
              <a:rPr lang="en-AU" baseline="0" dirty="0"/>
              <a:t>This is where Haskell’s IO monad comes in. The IO monad allows us to write impure code in a pure way. So our </a:t>
            </a:r>
            <a:r>
              <a:rPr lang="en-AU" baseline="0" dirty="0" err="1"/>
              <a:t>getCurrentTime</a:t>
            </a:r>
            <a:r>
              <a:rPr lang="en-AU" baseline="0" dirty="0"/>
              <a:t> function would look like this instead; it would return an IO of </a:t>
            </a:r>
            <a:r>
              <a:rPr lang="en-AU" baseline="0" dirty="0" err="1"/>
              <a:t>UTCTime</a:t>
            </a:r>
            <a:r>
              <a:rPr lang="en-AU" baseline="0" dirty="0"/>
              <a:t>. In fact, because of purity, that function would always have to return the same value anyway, so we can drop the input parameter and just have a value instead of a function, and that value is of type IO of </a:t>
            </a:r>
            <a:r>
              <a:rPr lang="en-AU" baseline="0" dirty="0" err="1"/>
              <a:t>UTCTime</a:t>
            </a:r>
            <a:r>
              <a:rPr lang="en-AU" baseline="0" dirty="0"/>
              <a:t>.</a:t>
            </a:r>
          </a:p>
          <a:p>
            <a:endParaRPr lang="en-AU" baseline="0" dirty="0"/>
          </a:p>
          <a:p>
            <a:r>
              <a:rPr lang="en-AU" baseline="0" dirty="0"/>
              <a:t>So how can we use this? Well, let’s write something that calculates the current time plus 10 seconds. To do this, we can use the “bind” operator, which allows us to hook a function up to receive the value “inside” the IO. Here’s we’re using a lambda function that will take the current time value and add 10 seconds to it. This lambda function itself is still pure code. Given the same time, it’ll still return the same value. The IO type in the signature is a big signal to the developer that there’s impure stuff going on in this code, which is a bonus for the code readability.</a:t>
            </a:r>
          </a:p>
          <a:p>
            <a:endParaRPr lang="en-AU" baseline="0" dirty="0"/>
          </a:p>
          <a:p>
            <a:r>
              <a:rPr lang="en-AU" baseline="0" dirty="0"/>
              <a:t>IO values are just potential values; to actually run them and see them do IO, we need to hook them up to the real world. We can do this by hooking them up the program’s main entry point. In this case up on the slide, we’ve got a little program that reads the current time, adds 10 seconds to it, and then prints that to the console and quits.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16</a:t>
            </a:fld>
            <a:endParaRPr lang="en-AU"/>
          </a:p>
        </p:txBody>
      </p:sp>
    </p:spTree>
    <p:extLst>
      <p:ext uri="{BB962C8B-B14F-4D97-AF65-F5344CB8AC3E}">
        <p14:creationId xmlns:p14="http://schemas.microsoft.com/office/powerpoint/2010/main" val="2472456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we can now affect the real world by using the IO monad.</a:t>
            </a:r>
            <a:r>
              <a:rPr lang="en-AU" baseline="0" dirty="0"/>
              <a:t> However, this doesn’t mean we want to do our entire program inside IO. What we want to achieve is the majority of our code to be written outside of IO in a pure fashion, and then we connect its edges up to the real world with a little IO. In other words we want to push our IO to the edges of our application. This makes our code a lot easier to test and reason about.</a:t>
            </a:r>
          </a:p>
          <a:p>
            <a:endParaRPr lang="en-AU" baseline="0" dirty="0"/>
          </a:p>
          <a:p>
            <a:r>
              <a:rPr lang="en-AU" baseline="0" dirty="0"/>
              <a:t>Here’s a micro example of how we could cut our previous code up in order to keep the IO bits separate from the actual program logic. Notice how we’ve pulled our pure lambda out into a separate function. We can test and reason about that easily now. </a:t>
            </a:r>
          </a:p>
          <a:p>
            <a:endParaRPr lang="en-AU" baseline="0" dirty="0"/>
          </a:p>
          <a:p>
            <a:r>
              <a:rPr lang="en-AU" baseline="0" dirty="0"/>
              <a:t>Seeing the IO type on functions and values is an instant indication that some sort of side effects are going on in that code. This makes the division between impure and pure code very obvious and not a nasty surprise to the developer.</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17</a:t>
            </a:fld>
            <a:endParaRPr lang="en-AU"/>
          </a:p>
        </p:txBody>
      </p:sp>
    </p:spTree>
    <p:extLst>
      <p:ext uri="{BB962C8B-B14F-4D97-AF65-F5344CB8AC3E}">
        <p14:creationId xmlns:p14="http://schemas.microsoft.com/office/powerpoint/2010/main" val="1919126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nice thing about programming</a:t>
            </a:r>
            <a:r>
              <a:rPr lang="en-AU" baseline="0" dirty="0"/>
              <a:t> in Haskell is that Haskell is a functional-first language. </a:t>
            </a:r>
            <a:r>
              <a:rPr lang="en-AU" dirty="0"/>
              <a:t>Often other functional languages</a:t>
            </a:r>
            <a:r>
              <a:rPr lang="en-AU" baseline="0" dirty="0"/>
              <a:t> come with the baggage of the non-FP platforms they’re built on. For example, Scala doesn’t support mutually recursive functions because the JVM doesn’t have tail calls. This means that recursion, which is a key functional technique, needs to be handled with care and often worked around with a technique called trampolining. F# doesn’t support higher-</a:t>
            </a:r>
            <a:r>
              <a:rPr lang="en-AU" baseline="0" dirty="0" err="1"/>
              <a:t>kinded</a:t>
            </a:r>
            <a:r>
              <a:rPr lang="en-AU" baseline="0" dirty="0"/>
              <a:t> types, because .NET’s generics system doesn’t support them. Haskell’s runtime was built with functional programming in mind and doesn’t have either of these two limitations.</a:t>
            </a:r>
          </a:p>
          <a:p>
            <a:endParaRPr lang="en-AU" baseline="0" dirty="0"/>
          </a:p>
          <a:p>
            <a:r>
              <a:rPr lang="en-AU" baseline="0" dirty="0"/>
              <a:t>Haskell’s runtime includes a special garbage collector that is built to handle the generation and collection of lots of garbage. Because everything’s immutable in Haskell, a lot of intermediate garbage values are created in typical programs. Haskell’s garbage collector can take advantage of the guarantees that function purity provides and uses techniques that ensure that lots of garbage that’s generated then discarded in a short amount of time costs very little to dispose of.</a:t>
            </a:r>
          </a:p>
          <a:p>
            <a:endParaRPr lang="en-AU" baseline="0" dirty="0"/>
          </a:p>
          <a:p>
            <a:r>
              <a:rPr lang="en-AU" baseline="0" dirty="0"/>
              <a:t>Haskell has a language feature called </a:t>
            </a:r>
            <a:r>
              <a:rPr lang="en-AU" baseline="0" dirty="0" err="1"/>
              <a:t>newtypes</a:t>
            </a:r>
            <a:r>
              <a:rPr lang="en-AU" baseline="0" dirty="0"/>
              <a:t> that allow you create wrappers around types that are effectively erased at compile time so you get them for free at runtime. As an example, you might make a </a:t>
            </a:r>
            <a:r>
              <a:rPr lang="en-AU" baseline="0" dirty="0" err="1"/>
              <a:t>newtype</a:t>
            </a:r>
            <a:r>
              <a:rPr lang="en-AU" baseline="0" dirty="0"/>
              <a:t> wrapper around a String for Email addresses. In F#, that wrapper type would incur a memory allocation and garbage collection cost, but in Haskell wanting to do that is so common that they’ve specifically optimised for it.</a:t>
            </a:r>
          </a:p>
          <a:p>
            <a:endParaRPr lang="en-AU" baseline="0" dirty="0"/>
          </a:p>
          <a:p>
            <a:r>
              <a:rPr lang="en-AU" baseline="0" dirty="0"/>
              <a:t>One of the advantages of using F# is that you can lean on the entire of the .NET ecosystem for libraries. The downside of this is that often you’ll be dealing with OO-style libraries that love their mutability, when you’d rather deal with an FP-style library that uses functional types like Option and works in an immutable fashion. In Haskell, all the libraries are functional and immutable, so you don’t have to compromise.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18</a:t>
            </a:fld>
            <a:endParaRPr lang="en-AU"/>
          </a:p>
        </p:txBody>
      </p:sp>
    </p:spTree>
    <p:extLst>
      <p:ext uri="{BB962C8B-B14F-4D97-AF65-F5344CB8AC3E}">
        <p14:creationId xmlns:p14="http://schemas.microsoft.com/office/powerpoint/2010/main" val="95999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learning curve of Haskell is one of it’s disadvantages. Learning a language</a:t>
            </a:r>
            <a:r>
              <a:rPr lang="en-AU" baseline="0" dirty="0"/>
              <a:t> like </a:t>
            </a:r>
            <a:r>
              <a:rPr lang="en-AU" dirty="0"/>
              <a:t>F#</a:t>
            </a:r>
            <a:r>
              <a:rPr lang="en-AU" baseline="0" dirty="0"/>
              <a:t> is easier because it’s a hybrid language with OO, which let’s you lean on your previous knowledge as you adopt and get used to the new functional bits. Because Haskell enforces purity and immutability, and is a lazy language, writing real programs in it can be quite different to other languages. This means there’s can be a lot of upfront learning that you need to do to learn how to do things in a pure functional way. However, we shouldn’t be surprised that this is the case, and it’s unfair to compare it in the same way as you might compare a C# developer picking up JavaScript. While C# and JavaScript have their differences, the syntax is still C-based and they’re still both imperative, mutable, strict-evaluation languages. Haskell is much more different, in that it’s not C-based, is functional, immutable and has lazy evaluation; so naturally things are going to be different!</a:t>
            </a:r>
          </a:p>
          <a:p>
            <a:endParaRPr lang="en-AU" baseline="0" dirty="0"/>
          </a:p>
          <a:p>
            <a:r>
              <a:rPr lang="en-AU" baseline="0" dirty="0"/>
              <a:t>Another perspective on this is that learning functional programming properly is actually easier in Haskell, because the whole language is geared for it and so libraries and examples are always done in a pure functional style. Of course, because pure FP is quite different to imperative programming, it’ll take a bit of learning to adjust, but you’ll come out with a more sound understanding of FP at the end.</a:t>
            </a:r>
          </a:p>
          <a:p>
            <a:endParaRPr lang="en-AU" baseline="0" dirty="0"/>
          </a:p>
          <a:p>
            <a:r>
              <a:rPr lang="en-AU" baseline="0" dirty="0"/>
              <a:t>Real Haskell programs require you to pick up many different functional concepts, such as Functors, </a:t>
            </a:r>
            <a:r>
              <a:rPr lang="en-AU" baseline="0" dirty="0" err="1"/>
              <a:t>Applicatives</a:t>
            </a:r>
            <a:r>
              <a:rPr lang="en-AU" baseline="0" dirty="0"/>
              <a:t>, Monad (of which there are many, such as IO, State, Maybe, Either, Reader, Writer), Monad Transformers and Foldable. There’s lots of new things to learn, but all of them are helpful abstractions that soon become as familiar as the strategy pattern is in OO. Don’t try to reach for your OO abstractions; instead think about what problem they’re originally solving and find out how that’s solved using functional techniques instead. For example, in FP dependency injection is just function composition.</a:t>
            </a:r>
          </a:p>
          <a:p>
            <a:endParaRPr lang="en-AU" baseline="0" dirty="0"/>
          </a:p>
          <a:p>
            <a:r>
              <a:rPr lang="en-AU" baseline="0" dirty="0"/>
              <a:t>It is important to realise that getting over Haskell’s learning curve is absolutely an achievable task. While concepts like monads and functors sound scary, you don’t need to be a genius or a maths guy to understand them. There are plenty of good tutorials online and books to read that explain what they are, how they work and why you’d used them. I’ll recommend a few at the end. These abstractions aren’t just academic and learning them is an investment that pays off, as they allow you to write declarative code that has minimal plumbing and that expresses intention. Haskell is a very deep language; don’t measure your progress by seeing how far you are away from knowing everything; instead focus on whether you know what you need to </a:t>
            </a:r>
            <a:r>
              <a:rPr lang="en-AU" baseline="0" dirty="0" err="1"/>
              <a:t>to</a:t>
            </a:r>
            <a:r>
              <a:rPr lang="en-AU" baseline="0" dirty="0"/>
              <a:t> solve your problems.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19</a:t>
            </a:fld>
            <a:endParaRPr lang="en-AU"/>
          </a:p>
        </p:txBody>
      </p:sp>
    </p:spTree>
    <p:extLst>
      <p:ext uri="{BB962C8B-B14F-4D97-AF65-F5344CB8AC3E}">
        <p14:creationId xmlns:p14="http://schemas.microsoft.com/office/powerpoint/2010/main" val="2425033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Tooling is one of</a:t>
            </a:r>
            <a:r>
              <a:rPr lang="en-AU" baseline="0" dirty="0"/>
              <a:t> Haskell’s weaker areas. It doesn’t have the profusion of IDEs, profilers, and other tooling that an ecosystem like .NET or Java has. However, Haskell has got a lot better over the last few years. Managing different versions of the Haskell compiler and library versions used to be painful in the past. Developers who use </a:t>
            </a:r>
            <a:r>
              <a:rPr lang="en-AU" baseline="0" dirty="0" err="1"/>
              <a:t>NodeJS</a:t>
            </a:r>
            <a:r>
              <a:rPr lang="en-AU" baseline="0" dirty="0"/>
              <a:t> are probably familiar with issues like </a:t>
            </a:r>
            <a:r>
              <a:rPr lang="en-AU" baseline="0" dirty="0" err="1"/>
              <a:t>NodeJS</a:t>
            </a:r>
            <a:r>
              <a:rPr lang="en-AU" baseline="0" dirty="0"/>
              <a:t> runtime versions, libraries with clashing versions, globally installed libraries and tools clashing between projects.</a:t>
            </a:r>
          </a:p>
          <a:p>
            <a:endParaRPr lang="en-AU" baseline="0" dirty="0"/>
          </a:p>
          <a:p>
            <a:r>
              <a:rPr lang="en-AU" baseline="0" dirty="0"/>
              <a:t>However, in Haskell-land these sorts of issues have been solved with a tool called Stack. Stack is a relatively new tool in the Haskell ecosystem and it has rocketed to popularity. Stack is a bit like NVM and NPM combined. It downloads the Haskell compiler and the libraries your project needs, and manages building and testing your code.</a:t>
            </a:r>
          </a:p>
          <a:p>
            <a:endParaRPr lang="en-AU" baseline="0" dirty="0"/>
          </a:p>
          <a:p>
            <a:r>
              <a:rPr lang="en-AU" baseline="0" dirty="0"/>
              <a:t>Stack eliminates versioning and dependency hell by fixing the versions of the compiler and libraries in a branch called an LTS. You tie your Haskell project to a particular LTS version, and Stack automatically acquires the correct version of the compiler, and uses the correct versions of libraries that all work together. The Stack maintainers regularly release new LTSs to include newer library and compiler versions, and they’ve already done the work to make sure everything works together properly. You never need to resolve another version conflict yourself again. You can work on two projects that use two different LTSs and Stack manages the versioning for you transparently.</a:t>
            </a:r>
          </a:p>
          <a:p>
            <a:endParaRPr lang="en-AU" baseline="0" dirty="0"/>
          </a:p>
          <a:p>
            <a:r>
              <a:rPr lang="en-AU" baseline="0" dirty="0"/>
              <a:t>Stack has also made cross platform development just work. I remember playing with Haskell before Stack existed and getting things to work on Windows was painful, with some packages not even compiling. This time around, with Stack, I’ve had no issues, and we have </a:t>
            </a:r>
            <a:r>
              <a:rPr lang="en-AU" baseline="0" dirty="0" err="1"/>
              <a:t>devs</a:t>
            </a:r>
            <a:r>
              <a:rPr lang="en-AU" baseline="0" dirty="0"/>
              <a:t> on </a:t>
            </a:r>
            <a:r>
              <a:rPr lang="en-AU" baseline="0" dirty="0" err="1"/>
              <a:t>MacOS</a:t>
            </a:r>
            <a:r>
              <a:rPr lang="en-AU" baseline="0" dirty="0"/>
              <a:t> as well, plus we build and run on Linux for CI and production.</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Haskell may not have a Visual Studio or IntelliJ</a:t>
            </a:r>
            <a:r>
              <a:rPr lang="en-AU" baseline="0" dirty="0"/>
              <a:t> equivalent, but that doesn’t mean it’s bereft of editors. The IDE-Haskell set of Atom plugins makes Atom a competent Haskell editor. It has syntax highlighting, autocomplete, errors, warnings, </a:t>
            </a:r>
            <a:r>
              <a:rPr lang="en-AU" baseline="0" dirty="0" err="1"/>
              <a:t>linting</a:t>
            </a:r>
            <a:r>
              <a:rPr lang="en-AU" baseline="0" dirty="0"/>
              <a:t> and hover-over type information.</a:t>
            </a:r>
          </a:p>
        </p:txBody>
      </p:sp>
      <p:sp>
        <p:nvSpPr>
          <p:cNvPr id="4" name="Slide Number Placeholder 3"/>
          <p:cNvSpPr>
            <a:spLocks noGrp="1"/>
          </p:cNvSpPr>
          <p:nvPr>
            <p:ph type="sldNum" sz="quarter" idx="10"/>
          </p:nvPr>
        </p:nvSpPr>
        <p:spPr/>
        <p:txBody>
          <a:bodyPr/>
          <a:lstStyle/>
          <a:p>
            <a:fld id="{736382BB-83C1-4F1A-9379-A0426EB02514}" type="slidenum">
              <a:rPr lang="en-AU" smtClean="0"/>
              <a:t>20</a:t>
            </a:fld>
            <a:endParaRPr lang="en-AU"/>
          </a:p>
        </p:txBody>
      </p:sp>
    </p:spTree>
    <p:extLst>
      <p:ext uri="{BB962C8B-B14F-4D97-AF65-F5344CB8AC3E}">
        <p14:creationId xmlns:p14="http://schemas.microsoft.com/office/powerpoint/2010/main" val="164842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 name is Daniel Chambers and I’m a Senior Consultant at</a:t>
            </a:r>
            <a:r>
              <a:rPr lang="en-AU" baseline="0" dirty="0"/>
              <a:t> Readify. I’m currently working at SEEK and my team and I are writing and shipping software in Haskell.</a:t>
            </a:r>
          </a:p>
          <a:p>
            <a:endParaRPr lang="en-AU" baseline="0" dirty="0"/>
          </a:p>
          <a:p>
            <a:r>
              <a:rPr lang="en-AU" baseline="0" dirty="0"/>
              <a:t>Today I’m going to talk to you about the journey my team and I made from writing software in F# to writing software in Haskell. I’m not going drown you in a lot of Haskell code today and try to melt your brain. What I want you all to take away from this presentation is why we chose Haskell, why you might want to choose Haskell for future projects and to dispel the myth that Haskell is only academic and no good for solving real world business problems.</a:t>
            </a:r>
          </a:p>
          <a:p>
            <a:endParaRPr lang="en-AU" baseline="0" dirty="0"/>
          </a:p>
          <a:p>
            <a:r>
              <a:rPr lang="en-AU" baseline="0" dirty="0"/>
              <a:t>Let me give you a little context about the team at SEEK; SEEK has historically been writing and shipping software in .NET and over the last few years has been making the shift to the cloud and AWS. They’ve also been focussing hard on modern development practices like CI and CD and have been moving towards shipping smaller </a:t>
            </a:r>
            <a:r>
              <a:rPr lang="en-AU" baseline="0" dirty="0" err="1"/>
              <a:t>composable</a:t>
            </a:r>
            <a:r>
              <a:rPr lang="en-AU" baseline="0" dirty="0"/>
              <a:t> pieces of software faster and more reliably. They’ve been building new software as </a:t>
            </a:r>
            <a:r>
              <a:rPr lang="en-AU" baseline="0" dirty="0" err="1"/>
              <a:t>microservices</a:t>
            </a:r>
            <a:r>
              <a:rPr lang="en-AU" baseline="0" dirty="0"/>
              <a:t> and teams are given some autonomy to choose the best technologies that are fit for purpose and allow them to solve their customers problems in the most effective way.</a:t>
            </a:r>
          </a:p>
          <a:p>
            <a:endParaRPr lang="en-AU" baseline="0" dirty="0"/>
          </a:p>
          <a:p>
            <a:r>
              <a:rPr lang="en-AU" baseline="0" dirty="0"/>
              <a:t>My team works on internal software that processes job advertisements, evaluates them against many different business rules, and shuffles them between internal systems. SEEK is the market leader in Australia and so as you can imagine we deal with large amounts of data.</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3</a:t>
            </a:fld>
            <a:endParaRPr lang="en-AU"/>
          </a:p>
        </p:txBody>
      </p:sp>
    </p:spTree>
    <p:extLst>
      <p:ext uri="{BB962C8B-B14F-4D97-AF65-F5344CB8AC3E}">
        <p14:creationId xmlns:p14="http://schemas.microsoft.com/office/powerpoint/2010/main" val="1161154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do</a:t>
            </a:r>
            <a:r>
              <a:rPr lang="en-AU" baseline="0" dirty="0"/>
              <a:t> a quick demo of how easy it is to get a Haskell project started.</a:t>
            </a:r>
          </a:p>
          <a:p>
            <a:endParaRPr lang="en-AU" baseline="0" dirty="0"/>
          </a:p>
          <a:p>
            <a:r>
              <a:rPr lang="en-AU" baseline="0" dirty="0"/>
              <a:t>stack new </a:t>
            </a:r>
            <a:r>
              <a:rPr lang="en-AU" baseline="0" dirty="0" err="1"/>
              <a:t>ndc</a:t>
            </a:r>
            <a:r>
              <a:rPr lang="en-AU" baseline="0" dirty="0"/>
              <a:t>-project</a:t>
            </a:r>
          </a:p>
          <a:p>
            <a:r>
              <a:rPr lang="en-AU" baseline="0" dirty="0"/>
              <a:t>cd </a:t>
            </a:r>
            <a:r>
              <a:rPr lang="en-AU" baseline="0" dirty="0" err="1"/>
              <a:t>ndc</a:t>
            </a:r>
            <a:r>
              <a:rPr lang="en-AU" baseline="0" dirty="0"/>
              <a:t>-project</a:t>
            </a:r>
            <a:br>
              <a:rPr lang="en-AU" baseline="0" dirty="0"/>
            </a:br>
            <a:r>
              <a:rPr lang="en-AU" baseline="0" dirty="0"/>
              <a:t>stack setup</a:t>
            </a:r>
            <a:br>
              <a:rPr lang="en-AU" baseline="0" dirty="0"/>
            </a:br>
            <a:endParaRPr lang="en-AU" baseline="0" dirty="0"/>
          </a:p>
          <a:p>
            <a:r>
              <a:rPr lang="en-AU" baseline="0" dirty="0"/>
              <a:t>Show cabal file</a:t>
            </a:r>
          </a:p>
          <a:p>
            <a:endParaRPr lang="en-AU" baseline="0" dirty="0"/>
          </a:p>
          <a:p>
            <a:r>
              <a:rPr lang="en-AU" baseline="0" dirty="0"/>
              <a:t>Write hello world in </a:t>
            </a:r>
            <a:r>
              <a:rPr lang="en-AU" baseline="0" dirty="0" err="1"/>
              <a:t>Main.hs</a:t>
            </a:r>
            <a:endParaRPr lang="en-AU" baseline="0" dirty="0"/>
          </a:p>
          <a:p>
            <a:endParaRPr lang="en-AU" baseline="0" dirty="0"/>
          </a:p>
          <a:p>
            <a:r>
              <a:rPr lang="en-AU" baseline="0" dirty="0"/>
              <a:t>stack build</a:t>
            </a:r>
          </a:p>
          <a:p>
            <a:r>
              <a:rPr lang="en-AU" baseline="0" dirty="0"/>
              <a:t>stack exec </a:t>
            </a:r>
            <a:r>
              <a:rPr lang="en-AU" baseline="0" dirty="0" err="1"/>
              <a:t>ndc</a:t>
            </a:r>
            <a:r>
              <a:rPr lang="en-AU" baseline="0" dirty="0"/>
              <a:t>-project-exe</a:t>
            </a:r>
            <a:br>
              <a:rPr lang="en-AU" baseline="0" dirty="0"/>
            </a:br>
            <a:r>
              <a:rPr lang="en-AU" baseline="0" dirty="0"/>
              <a:t>stack install </a:t>
            </a:r>
            <a:r>
              <a:rPr lang="en-AU" baseline="0" dirty="0" err="1"/>
              <a:t>ndc</a:t>
            </a:r>
            <a:r>
              <a:rPr lang="en-AU" baseline="0" dirty="0"/>
              <a:t>-project-exe</a:t>
            </a:r>
          </a:p>
        </p:txBody>
      </p:sp>
      <p:sp>
        <p:nvSpPr>
          <p:cNvPr id="4" name="Slide Number Placeholder 3"/>
          <p:cNvSpPr>
            <a:spLocks noGrp="1"/>
          </p:cNvSpPr>
          <p:nvPr>
            <p:ph type="sldNum" sz="quarter" idx="10"/>
          </p:nvPr>
        </p:nvSpPr>
        <p:spPr/>
        <p:txBody>
          <a:bodyPr/>
          <a:lstStyle/>
          <a:p>
            <a:fld id="{736382BB-83C1-4F1A-9379-A0426EB02514}" type="slidenum">
              <a:rPr lang="en-AU" smtClean="0"/>
              <a:t>21</a:t>
            </a:fld>
            <a:endParaRPr lang="en-AU"/>
          </a:p>
        </p:txBody>
      </p:sp>
    </p:spTree>
    <p:extLst>
      <p:ext uri="{BB962C8B-B14F-4D97-AF65-F5344CB8AC3E}">
        <p14:creationId xmlns:p14="http://schemas.microsoft.com/office/powerpoint/2010/main" val="2822427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Haskell is a lazy language, as opposed to the traditionally strict</a:t>
            </a:r>
            <a:r>
              <a:rPr lang="en-AU" baseline="0" dirty="0"/>
              <a:t> languages we normally use. This means you can write code in what appears to be an inefficient way from a strict language point of view, but since Haskell only evaluates what is necessary when it is actually needed, your code executes efficiently.</a:t>
            </a:r>
          </a:p>
          <a:p>
            <a:endParaRPr lang="en-AU" baseline="0" dirty="0"/>
          </a:p>
          <a:p>
            <a:r>
              <a:rPr lang="en-AU" baseline="0" dirty="0"/>
              <a:t>Laziness helps you subtly all over the place when writing Haskell. A simple example is the use of the </a:t>
            </a:r>
            <a:r>
              <a:rPr lang="en-AU" baseline="0" dirty="0" err="1"/>
              <a:t>fromMaybe</a:t>
            </a:r>
            <a:r>
              <a:rPr lang="en-AU" baseline="0" dirty="0"/>
              <a:t> function. </a:t>
            </a:r>
            <a:r>
              <a:rPr lang="en-AU" baseline="0" dirty="0" err="1"/>
              <a:t>fromMaybe</a:t>
            </a:r>
            <a:r>
              <a:rPr lang="en-AU" baseline="0" dirty="0"/>
              <a:t> takes a Maybe value and a </a:t>
            </a:r>
            <a:r>
              <a:rPr lang="en-AU" baseline="0" dirty="0" err="1"/>
              <a:t>fallback</a:t>
            </a:r>
            <a:r>
              <a:rPr lang="en-AU" baseline="0" dirty="0"/>
              <a:t> value and returns Maybe value if it exists, or the </a:t>
            </a:r>
            <a:r>
              <a:rPr lang="en-AU" baseline="0" dirty="0" err="1"/>
              <a:t>fallback</a:t>
            </a:r>
            <a:r>
              <a:rPr lang="en-AU" baseline="0" dirty="0"/>
              <a:t> value is the Maybe is Nothing. So the examples on the slide show that when Just Value is provided, </a:t>
            </a:r>
            <a:r>
              <a:rPr lang="en-AU" baseline="0" dirty="0" err="1"/>
              <a:t>fromMaybe</a:t>
            </a:r>
            <a:r>
              <a:rPr lang="en-AU" baseline="0" dirty="0"/>
              <a:t> returns Value, but when Nothing is provided, the </a:t>
            </a:r>
            <a:r>
              <a:rPr lang="en-AU" baseline="0" dirty="0" err="1"/>
              <a:t>Fallback</a:t>
            </a:r>
            <a:r>
              <a:rPr lang="en-AU" baseline="0" dirty="0"/>
              <a:t> value is returned.</a:t>
            </a:r>
          </a:p>
          <a:p>
            <a:endParaRPr lang="en-AU" baseline="0" dirty="0"/>
          </a:p>
          <a:p>
            <a:r>
              <a:rPr lang="en-AU" baseline="0" dirty="0"/>
              <a:t>To demonstrate laziness on the slide we’re using </a:t>
            </a:r>
            <a:r>
              <a:rPr lang="en-AU" baseline="0" dirty="0" err="1"/>
              <a:t>fromMaybe</a:t>
            </a:r>
            <a:r>
              <a:rPr lang="en-AU" baseline="0" dirty="0"/>
              <a:t>, and in a strict language, that </a:t>
            </a:r>
            <a:r>
              <a:rPr lang="en-AU" baseline="0" dirty="0" err="1"/>
              <a:t>expensiveValue</a:t>
            </a:r>
            <a:r>
              <a:rPr lang="en-AU" baseline="0" dirty="0"/>
              <a:t> would be evaluated before being passed to </a:t>
            </a:r>
            <a:r>
              <a:rPr lang="en-AU" baseline="0" dirty="0" err="1"/>
              <a:t>fromMaybe</a:t>
            </a:r>
            <a:r>
              <a:rPr lang="en-AU" baseline="0" dirty="0"/>
              <a:t>. So you’d pay the cost of calculating that </a:t>
            </a:r>
            <a:r>
              <a:rPr lang="en-AU" baseline="0" dirty="0" err="1"/>
              <a:t>fallback</a:t>
            </a:r>
            <a:r>
              <a:rPr lang="en-AU" baseline="0" dirty="0"/>
              <a:t> value even if it wasn’t going to be used. In Haskell, expressions are only evaluated when their value is required, so the millionth prime would only be returned if the Maybe was Nothing.</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Laziness means you can write code more declaratively in a way that reads more cleanly, and only the parts that are needed are actually run.</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22</a:t>
            </a:fld>
            <a:endParaRPr lang="en-AU"/>
          </a:p>
        </p:txBody>
      </p:sp>
    </p:spTree>
    <p:extLst>
      <p:ext uri="{BB962C8B-B14F-4D97-AF65-F5344CB8AC3E}">
        <p14:creationId xmlns:p14="http://schemas.microsoft.com/office/powerpoint/2010/main" val="2662134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However, laziness is a double</a:t>
            </a:r>
            <a:r>
              <a:rPr lang="en-AU" baseline="0" dirty="0"/>
              <a:t> edged sword. You gain execution efficiencies, but you can also get cut by a new type of memory leak: space leaks. This is where, because of laziness, you may retain things in memory longer than you expect because the code that would otherwise decide to drop that memory hasn’t actually run yet.</a:t>
            </a:r>
          </a:p>
          <a:p>
            <a:endParaRPr lang="en-AU" dirty="0"/>
          </a:p>
          <a:p>
            <a:r>
              <a:rPr lang="en-AU" dirty="0"/>
              <a:t>We had</a:t>
            </a:r>
            <a:r>
              <a:rPr lang="en-AU" baseline="0" dirty="0"/>
              <a:t> an issue where we loaded a lot of jobs from a CSV data source and put them in a map. Each CSV row contained far more information than we actually needed, so we only stored a few small columns in our record, which you can see on the slide. However, our program used a lot of memory for no apparent reason, even though we were keeping only a few fields from each row. You can see the chart the Haskell memory profiler generated for us on the slide.</a:t>
            </a:r>
          </a:p>
          <a:p>
            <a:endParaRPr lang="en-AU" baseline="0" dirty="0"/>
          </a:p>
          <a:p>
            <a:r>
              <a:rPr lang="en-AU" baseline="0" dirty="0"/>
              <a:t>What was happening was that each CSV row was being read in for parsing. However, when we set the properties on our records (such as </a:t>
            </a:r>
            <a:r>
              <a:rPr lang="en-AU" baseline="0" dirty="0" err="1"/>
              <a:t>jobId</a:t>
            </a:r>
            <a:r>
              <a:rPr lang="en-AU" baseline="0" dirty="0"/>
              <a:t>), the actual parsing of the row in memory to get our couple of fields was lazy. So until we actually needed the values of the properties on </a:t>
            </a:r>
            <a:r>
              <a:rPr lang="en-AU" baseline="0" dirty="0" err="1"/>
              <a:t>SeekJob</a:t>
            </a:r>
            <a:r>
              <a:rPr lang="en-AU" baseline="0" dirty="0"/>
              <a:t> (assigning them doesn’t count), parsing wasn’t done and so the memory holding what needed to be parsed was kept around. So the whole CSV was effectively kept in memory.</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23</a:t>
            </a:fld>
            <a:endParaRPr lang="en-AU"/>
          </a:p>
        </p:txBody>
      </p:sp>
    </p:spTree>
    <p:extLst>
      <p:ext uri="{BB962C8B-B14F-4D97-AF65-F5344CB8AC3E}">
        <p14:creationId xmlns:p14="http://schemas.microsoft.com/office/powerpoint/2010/main" val="3387361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a:t>
            </a:r>
            <a:r>
              <a:rPr lang="en-AU" baseline="0" dirty="0"/>
              <a:t> fixed this by forcing strictness on each </a:t>
            </a:r>
            <a:r>
              <a:rPr lang="en-AU" baseline="0" dirty="0" err="1"/>
              <a:t>SeekJob</a:t>
            </a:r>
            <a:r>
              <a:rPr lang="en-AU" baseline="0" dirty="0"/>
              <a:t> as we created it, which forced the evaluation of the parsing logic, which now complete, dropped the CSV row from memory. As you can see, we went from over a gigabyte in memory usage, down to around 180MB.</a:t>
            </a:r>
          </a:p>
          <a:p>
            <a:endParaRPr lang="en-AU" baseline="0" dirty="0"/>
          </a:p>
          <a:p>
            <a:r>
              <a:rPr lang="en-AU" baseline="0" dirty="0"/>
              <a:t>In my mind, this is the biggest downside of Haskell. Laziness, while often useful, also sometimes makes it hard to reason about the execution time and memory usage of code, so you need to keep an eye on it so you aren’t in for any surprises when you’re dealing with a large dataset or high load. However, I think it’s fair to say that for any application that will experience high load you should always be testing it under that load, so that requirement isn’t an unusual burden.</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24</a:t>
            </a:fld>
            <a:endParaRPr lang="en-AU"/>
          </a:p>
        </p:txBody>
      </p:sp>
    </p:spTree>
    <p:extLst>
      <p:ext uri="{BB962C8B-B14F-4D97-AF65-F5344CB8AC3E}">
        <p14:creationId xmlns:p14="http://schemas.microsoft.com/office/powerpoint/2010/main" val="42787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project is heavily unit tested.</a:t>
            </a:r>
            <a:r>
              <a:rPr lang="en-AU" baseline="0" dirty="0"/>
              <a:t> The results of our work affect the candidate experience for millions of job seekers across Australia and New Zealand, so it needs to be correct! We also practice continuous deployment, so a commit to master automatically deploys to production, and our test suite is a part of what gives us the confidence that our changes are okay to ship. Haskell also has the first-class </a:t>
            </a:r>
            <a:r>
              <a:rPr lang="en-AU" baseline="0" dirty="0" err="1"/>
              <a:t>QuickCheck</a:t>
            </a:r>
            <a:r>
              <a:rPr lang="en-AU" baseline="0" dirty="0"/>
              <a:t> library that lets you write property tests. Property testing is where you assert properties about your code and the test will automatically generate data to feed your code and test that that property holds for hundreds of different permutations of input.</a:t>
            </a:r>
          </a:p>
          <a:p>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Scott Wlaschin has a great set of articles on his website that is super useful as an introduction to property based testing; you should definitely check out that series.</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r>
              <a:rPr lang="en-AU" baseline="0" dirty="0"/>
              <a:t>We’ve used this technique at the unit level, but also at the entire program level, where we’ve generated input data for the program and then asserted that for each piece of input data, we expect one or more log entries to be outputted for it. We’ve become so confident in our test coverage, our team’s QA sacked himself and moved to a different team who needed his help more than we did.</a:t>
            </a:r>
          </a:p>
          <a:p>
            <a:endParaRPr lang="en-AU" baseline="0" dirty="0"/>
          </a:p>
        </p:txBody>
      </p:sp>
      <p:sp>
        <p:nvSpPr>
          <p:cNvPr id="4" name="Slide Number Placeholder 3"/>
          <p:cNvSpPr>
            <a:spLocks noGrp="1"/>
          </p:cNvSpPr>
          <p:nvPr>
            <p:ph type="sldNum" sz="quarter" idx="10"/>
          </p:nvPr>
        </p:nvSpPr>
        <p:spPr/>
        <p:txBody>
          <a:bodyPr/>
          <a:lstStyle/>
          <a:p>
            <a:fld id="{736382BB-83C1-4F1A-9379-A0426EB02514}" type="slidenum">
              <a:rPr lang="en-AU" smtClean="0"/>
              <a:t>25</a:t>
            </a:fld>
            <a:endParaRPr lang="en-AU"/>
          </a:p>
        </p:txBody>
      </p:sp>
    </p:spTree>
    <p:extLst>
      <p:ext uri="{BB962C8B-B14F-4D97-AF65-F5344CB8AC3E}">
        <p14:creationId xmlns:p14="http://schemas.microsoft.com/office/powerpoint/2010/main" val="1460312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So what sort of applications are good in Haskell? Well, any time you’re wanting to do some data parsing and processing, Haskell’s a great choice. It’s declarative style and great parsing libraries make that sort of problem a pleasure to solve.</a:t>
            </a:r>
          </a:p>
          <a:p>
            <a:r>
              <a:rPr lang="en-AU" baseline="0" dirty="0"/>
              <a:t>Any program with complex algorithms is going to be great to write in Haskell as you can easily write DSLs to make the code understandable and the type system and stellar testing capabilities make ensuring correctness easy.</a:t>
            </a:r>
          </a:p>
          <a:p>
            <a:r>
              <a:rPr lang="en-AU" baseline="0" dirty="0"/>
              <a:t>Programs that consume web services or are web services are well supported in Haskell. There are great libraries available for dealing with HTTP and JSON.</a:t>
            </a:r>
          </a:p>
          <a:p>
            <a:r>
              <a:rPr lang="en-AU" baseline="0" dirty="0"/>
              <a:t>Scripts and command-line programs are great to write in Haskell. Scripts can often grow out of control, but Haskell’s static typing and its type inference helps keep your scripts correct but still concise. Haskell also has the best command line argument parser library I’ve ever used.</a:t>
            </a:r>
          </a:p>
          <a:p>
            <a:endParaRPr lang="en-AU" baseline="0" dirty="0"/>
          </a:p>
          <a:p>
            <a:r>
              <a:rPr lang="en-AU" baseline="0" dirty="0"/>
              <a:t>However, Haskell is not suited for everything (yet). SQL Databases are a surprising weak point. If you’re wanting to use </a:t>
            </a:r>
            <a:r>
              <a:rPr lang="en-AU" baseline="0" dirty="0" err="1"/>
              <a:t>PostgresSQL</a:t>
            </a:r>
            <a:r>
              <a:rPr lang="en-AU" baseline="0" dirty="0"/>
              <a:t>, you’ll be fine, but major databases like SQL Server and Oracle have some support but apparently it’s not perfect. We haven’t had to use SQL databases on our project, so this hasn’t been a problem for us.</a:t>
            </a:r>
          </a:p>
          <a:p>
            <a:r>
              <a:rPr lang="en-AU" baseline="0" dirty="0"/>
              <a:t>GUI desktop applications are also not Haskell’s forte. There are libraries that help you write GTK apps, but forget about WPF and XAML.</a:t>
            </a:r>
          </a:p>
          <a:p>
            <a:endParaRPr lang="en-AU" baseline="0" dirty="0"/>
          </a:p>
          <a:p>
            <a:r>
              <a:rPr lang="en-AU" baseline="0" dirty="0"/>
              <a:t>The “State of the Haskell Ecosystem” document that Gabriel Gonzales keeps up to date on GitHub is a good place to look to see whether your particular problem is well suited to Haskell.</a:t>
            </a:r>
          </a:p>
        </p:txBody>
      </p:sp>
      <p:sp>
        <p:nvSpPr>
          <p:cNvPr id="4" name="Slide Number Placeholder 3"/>
          <p:cNvSpPr>
            <a:spLocks noGrp="1"/>
          </p:cNvSpPr>
          <p:nvPr>
            <p:ph type="sldNum" sz="quarter" idx="10"/>
          </p:nvPr>
        </p:nvSpPr>
        <p:spPr/>
        <p:txBody>
          <a:bodyPr/>
          <a:lstStyle/>
          <a:p>
            <a:fld id="{736382BB-83C1-4F1A-9379-A0426EB02514}" type="slidenum">
              <a:rPr lang="en-AU" smtClean="0"/>
              <a:t>26</a:t>
            </a:fld>
            <a:endParaRPr lang="en-AU"/>
          </a:p>
        </p:txBody>
      </p:sp>
    </p:spTree>
    <p:extLst>
      <p:ext uri="{BB962C8B-B14F-4D97-AF65-F5344CB8AC3E}">
        <p14:creationId xmlns:p14="http://schemas.microsoft.com/office/powerpoint/2010/main" val="1773142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want to learn Haskell, I highly</a:t>
            </a:r>
            <a:r>
              <a:rPr lang="en-AU" baseline="0" dirty="0"/>
              <a:t> </a:t>
            </a:r>
            <a:r>
              <a:rPr lang="en-AU" dirty="0"/>
              <a:t>recommend</a:t>
            </a:r>
            <a:r>
              <a:rPr lang="en-AU" baseline="0" dirty="0"/>
              <a:t> the Haskell Programming from First Principles book. It starts from the beginning, goes into sufficient detail and doesn’t gloss over things, and has exercises that you can do if you want to cement concepts in your head. At SEEK we’re running a internal weekly lunchtime reading group where we go over the answers to the exercises from the book.</a:t>
            </a:r>
          </a:p>
          <a:p>
            <a:endParaRPr lang="en-AU" baseline="0" dirty="0"/>
          </a:p>
          <a:p>
            <a:r>
              <a:rPr lang="en-AU" baseline="0" dirty="0"/>
              <a:t>Learn You a Haskell for Great Good is book you can read for free online, so if you’re looking for a free alternative, that’s a good one to look at. However, it does contain some </a:t>
            </a:r>
            <a:r>
              <a:rPr lang="en-AU" baseline="0" dirty="0" err="1"/>
              <a:t>mathsy</a:t>
            </a:r>
            <a:r>
              <a:rPr lang="en-AU" baseline="0" dirty="0"/>
              <a:t> bits, which can be a little confusing to those unfamiliar.</a:t>
            </a:r>
          </a:p>
          <a:p>
            <a:endParaRPr lang="en-AU" baseline="0" dirty="0"/>
          </a:p>
          <a:p>
            <a:r>
              <a:rPr lang="en-AU" baseline="0" dirty="0"/>
              <a:t>Maybe Haskell is a small book that has some pragmatic examples of why you should care about FP and Haskell. The Haskell </a:t>
            </a:r>
            <a:r>
              <a:rPr lang="en-AU" baseline="0" dirty="0" err="1"/>
              <a:t>subreddit</a:t>
            </a:r>
            <a:r>
              <a:rPr lang="en-AU" baseline="0" dirty="0"/>
              <a:t> is a good place to ask questions and see what’s going on in the community. Obviously Stack Overflow is good too. Also Gabriel Gonzalez’s blog, Haskell for All is a good one to follow.</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27</a:t>
            </a:fld>
            <a:endParaRPr lang="en-AU"/>
          </a:p>
        </p:txBody>
      </p:sp>
    </p:spTree>
    <p:extLst>
      <p:ext uri="{BB962C8B-B14F-4D97-AF65-F5344CB8AC3E}">
        <p14:creationId xmlns:p14="http://schemas.microsoft.com/office/powerpoint/2010/main" val="3862666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hopefully</a:t>
            </a:r>
            <a:r>
              <a:rPr lang="en-AU" baseline="0" dirty="0"/>
              <a:t> I’ve convinced you to take a look at Haskell and to realise that Haskell isn’t that scary when you take the time to learn it properly. None of the team at SEEK had any experience in Haskell when we started our project, and now we’re shipping Haskell code to AWS in production. We think that Haskell is an awesome language in which to write clean, pure, immutable code, and I encourage people who love functional programming to investigate it for themselves.</a:t>
            </a:r>
          </a:p>
          <a:p>
            <a:endParaRPr lang="en-AU" baseline="0" dirty="0"/>
          </a:p>
          <a:p>
            <a:r>
              <a:rPr lang="en-AU" baseline="0" dirty="0"/>
              <a:t>I’ve put the slides and code up on GitHub, the link is up on the slide. I’m on Twitter so feel free to contact me there or if you see me around at the conference. I’m happy to take any questions now if you’ve got some.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28</a:t>
            </a:fld>
            <a:endParaRPr lang="en-AU"/>
          </a:p>
        </p:txBody>
      </p:sp>
    </p:spTree>
    <p:extLst>
      <p:ext uri="{BB962C8B-B14F-4D97-AF65-F5344CB8AC3E}">
        <p14:creationId xmlns:p14="http://schemas.microsoft.com/office/powerpoint/2010/main" val="68609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Functional programming is a great fit for this type of data processing problem. </a:t>
            </a:r>
            <a:r>
              <a:rPr lang="en-AU" dirty="0"/>
              <a:t>For the first version of our software, we were in experimental mode, so we needed to be able to get a functioning</a:t>
            </a:r>
            <a:r>
              <a:rPr lang="en-AU" baseline="0" dirty="0"/>
              <a:t> </a:t>
            </a:r>
            <a:r>
              <a:rPr lang="en-AU" dirty="0"/>
              <a:t>prototype</a:t>
            </a:r>
            <a:r>
              <a:rPr lang="en-AU" baseline="0" dirty="0"/>
              <a:t> out quickly in order to test the waters. SEEK’s historical background is in .NET so F# was a natural fit for us. At the inception of the project, there was only one developer and we wanted to avoid rebuilding internal libraries and just reuse existing company code where possible. We had familiar tooling in Visual Studio, we could lean on our existing .NET knowledge, and F#’s mix of FP and OO made learning easier for us. F# is a great language and it allowed us to quickly ship our prototype.</a:t>
            </a:r>
          </a:p>
        </p:txBody>
      </p:sp>
      <p:sp>
        <p:nvSpPr>
          <p:cNvPr id="4" name="Slide Number Placeholder 3"/>
          <p:cNvSpPr>
            <a:spLocks noGrp="1"/>
          </p:cNvSpPr>
          <p:nvPr>
            <p:ph type="sldNum" sz="quarter" idx="10"/>
          </p:nvPr>
        </p:nvSpPr>
        <p:spPr/>
        <p:txBody>
          <a:bodyPr/>
          <a:lstStyle/>
          <a:p>
            <a:fld id="{736382BB-83C1-4F1A-9379-A0426EB02514}" type="slidenum">
              <a:rPr lang="en-AU" smtClean="0"/>
              <a:t>4</a:t>
            </a:fld>
            <a:endParaRPr lang="en-AU"/>
          </a:p>
        </p:txBody>
      </p:sp>
    </p:spTree>
    <p:extLst>
      <p:ext uri="{BB962C8B-B14F-4D97-AF65-F5344CB8AC3E}">
        <p14:creationId xmlns:p14="http://schemas.microsoft.com/office/powerpoint/2010/main" val="314114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After we had proven out our</a:t>
            </a:r>
            <a:r>
              <a:rPr lang="en-AU" baseline="0" dirty="0"/>
              <a:t> project with our F# prototype, the </a:t>
            </a:r>
            <a:r>
              <a:rPr lang="en-AU" dirty="0"/>
              <a:t>next step was to </a:t>
            </a:r>
            <a:r>
              <a:rPr lang="en-AU" dirty="0" err="1"/>
              <a:t>productionalise</a:t>
            </a:r>
            <a:r>
              <a:rPr lang="en-AU" dirty="0"/>
              <a:t> it. That meant</a:t>
            </a:r>
            <a:r>
              <a:rPr lang="en-AU" baseline="0" dirty="0"/>
              <a:t> we needed to keep in line with SEEK’s focus on continuous integration and continuous delivery. We needed to be able to ship early, ship fast, measure the impact of our changes and react to them swiftly. Our application design was guided by </a:t>
            </a:r>
            <a:r>
              <a:rPr lang="en-AU" baseline="0" dirty="0" err="1"/>
              <a:t>Heroku’s</a:t>
            </a:r>
            <a:r>
              <a:rPr lang="en-AU" baseline="0" dirty="0"/>
              <a:t> 12 Factor App Methodology and we wanted our deployments to use immutable infrastructure.</a:t>
            </a:r>
          </a:p>
          <a:p>
            <a:endParaRPr lang="en-AU" baseline="0" dirty="0"/>
          </a:p>
          <a:p>
            <a:r>
              <a:rPr lang="en-AU" baseline="0" dirty="0"/>
              <a:t>Immutable infrastructure is where your servers are stateless and can be torn down and stood up again at a moments notice without risk of data or configuration loss. This simplifies application scaling and testing, as it’s easy to simply spin up new servers reproducibly. It avoids the mutable server rot situation where you end up with snowflake servers that hold implicit configuration and data and have to be fixed when something goes wrong. With immutable servers, if something goes wrong, you simply throw the server away and trivially stand up a new one. This is great in a cloud-first world where scaling up and down and running on commodity hardware that may fail is a fact of life. </a:t>
            </a:r>
          </a:p>
          <a:p>
            <a:endParaRPr lang="en-AU" baseline="0" dirty="0"/>
          </a:p>
          <a:p>
            <a:r>
              <a:rPr lang="en-AU" baseline="0" dirty="0"/>
              <a:t>SEEK is heavily invested into AWS as a cloud provider. AWS’s strength is in Infrastructure as a Service, as opposed to Azure which focusses on Platform as a Service. AWS is also focussed on Linux and it’s support for Windows is second class in comparison to Azure. Our F# app being a .NET app, we ran it on Windows Server and ran into AWS issues like lack of Windows support for Elastic Beanstalk Worker Roles and smaller annoyances like logs written with the wrong line endings. Because we wanted immutable infrastructure, throwing away Windows VMs and starting new ones on every deployment was slow and we ended up with 20 minute deployment times. For people on Azure, its PaaS offerings overcome a lot of these issues for you and we wanted a PaaS-like experience on AWS.</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5</a:t>
            </a:fld>
            <a:endParaRPr lang="en-AU"/>
          </a:p>
        </p:txBody>
      </p:sp>
    </p:spTree>
    <p:extLst>
      <p:ext uri="{BB962C8B-B14F-4D97-AF65-F5344CB8AC3E}">
        <p14:creationId xmlns:p14="http://schemas.microsoft.com/office/powerpoint/2010/main" val="93293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teams having the most success</a:t>
            </a:r>
            <a:r>
              <a:rPr lang="en-AU" baseline="0" dirty="0"/>
              <a:t> around SEEK in terms of being able to deploy and scale quickly, reliably and immutably were the ones using Docker. Docker and container technology allows you to have immutable infrastructure and reproducible deployments as your app is isolated from the host machine inside a container, which is immutable and thrown away after execution. Unfortunately, Docker containers are only supported on Linux. Windows Server 2016 will support them in the future, but it certainly wasn’t ready for us at the towards the end of 2015. So we investigated whether we could take our F# .NET codebase and run it in a Docker container on Linux using Mono, orchestrated by Amazon’s ECS.</a:t>
            </a:r>
          </a:p>
          <a:p>
            <a:endParaRPr lang="en-AU" baseline="0" dirty="0"/>
          </a:p>
          <a:p>
            <a:r>
              <a:rPr lang="en-AU" dirty="0"/>
              <a:t>Unfortunately</a:t>
            </a:r>
            <a:r>
              <a:rPr lang="en-AU" baseline="0" dirty="0"/>
              <a:t> we had horrific reliability issues with Mono and F#. The Mono runtime would inconsistently but regularly crash on us with segmentation faults, which destroyed the reliability of our system. It was strange because it seemed like when we searched about online that nobody else in the Mono &amp; F# community was having these problems. We tried different versions of Mono, stables, betas, alphas, some better than others but we were never able to fully resolve the problem. We found that different Linux kernels made it worse, so when Amazon upgraded their ECS VM images to Linux Kernel 4.1 we started crashing 90% of the time. We also ran into annoying differences in the Mono implementation of the .NET BCL. For example </a:t>
            </a:r>
            <a:r>
              <a:rPr lang="en-AU" baseline="0" dirty="0" err="1"/>
              <a:t>ParseUri</a:t>
            </a:r>
            <a:r>
              <a:rPr lang="en-AU" baseline="0" dirty="0"/>
              <a:t> is different on Mono than on .NET and will fail and accept different URIs. We looked at .NET Core, which is new and shiny and cross platform, but unfortunately F# support was only just beginning to be worked on when we looked at it at the end of 2015.</a:t>
            </a:r>
          </a:p>
          <a:p>
            <a:endParaRPr lang="en-AU" baseline="0" dirty="0"/>
          </a:p>
          <a:p>
            <a:r>
              <a:rPr lang="en-AU" baseline="0" dirty="0"/>
              <a:t>So at this point we started to look at Haskell to see if it would be able to suit our needs as an alternative functional programming platform that runs on Linux.</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6</a:t>
            </a:fld>
            <a:endParaRPr lang="en-AU"/>
          </a:p>
        </p:txBody>
      </p:sp>
    </p:spTree>
    <p:extLst>
      <p:ext uri="{BB962C8B-B14F-4D97-AF65-F5344CB8AC3E}">
        <p14:creationId xmlns:p14="http://schemas.microsoft.com/office/powerpoint/2010/main" val="343277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on the pros side, Haskell is functional. In fact, you can’t get any more functional than Haskell. </a:t>
            </a:r>
          </a:p>
          <a:p>
            <a:r>
              <a:rPr lang="en-AU" dirty="0"/>
              <a:t>It’s statically typed, and</a:t>
            </a:r>
            <a:r>
              <a:rPr lang="en-AU" baseline="0" dirty="0"/>
              <a:t> has a very capable type inference engine meaning that we can get static types without the ceremony sometimes found in other languages. </a:t>
            </a:r>
          </a:p>
          <a:p>
            <a:r>
              <a:rPr lang="en-AU" baseline="0" dirty="0"/>
              <a:t>Haskell is guaranteed pure and immutable. There is no such thing as mutable variables you can turn on, like in F#.</a:t>
            </a:r>
          </a:p>
          <a:p>
            <a:r>
              <a:rPr lang="en-AU" baseline="0" dirty="0"/>
              <a:t>It’s cross-platform and supports Windows, OSX and Linux</a:t>
            </a:r>
          </a:p>
          <a:p>
            <a:r>
              <a:rPr lang="en-AU" baseline="0" dirty="0"/>
              <a:t>It has an active community, who seem to hang out on </a:t>
            </a:r>
            <a:r>
              <a:rPr lang="en-AU" baseline="0" dirty="0" err="1"/>
              <a:t>Reddit</a:t>
            </a:r>
            <a:r>
              <a:rPr lang="en-AU" baseline="0" dirty="0"/>
              <a:t>, IRC, Slack and Stack Overflow.</a:t>
            </a:r>
          </a:p>
          <a:p>
            <a:r>
              <a:rPr lang="en-AU" baseline="0" dirty="0"/>
              <a:t>It has </a:t>
            </a:r>
            <a:r>
              <a:rPr lang="en-AU" baseline="0" dirty="0" err="1"/>
              <a:t>Hoogle</a:t>
            </a:r>
            <a:r>
              <a:rPr lang="en-AU" baseline="0" dirty="0"/>
              <a:t>, which is a type-driven search engine. We’ll see this in action later, and it’s super cool.</a:t>
            </a:r>
          </a:p>
          <a:p>
            <a:r>
              <a:rPr lang="en-AU" baseline="0" dirty="0"/>
              <a:t>It affords simple deployment since Haskell executables are statically linked and so can be easily deployed by simply copying them.</a:t>
            </a:r>
          </a:p>
          <a:p>
            <a:r>
              <a:rPr lang="en-AU" baseline="0" dirty="0"/>
              <a:t>The language is lazy, unlike most other languages that are strict. This means things aren’t evaluated until their value is really needed, which on the face of it, seems efficient.</a:t>
            </a:r>
          </a:p>
          <a:p>
            <a:endParaRPr lang="en-AU" baseline="0" dirty="0"/>
          </a:p>
          <a:p>
            <a:r>
              <a:rPr lang="en-AU" baseline="0" dirty="0"/>
              <a:t>On the cons side, Haskell has a reputation for being a research language; we weren’t really sure what to think there; is this a bad thing?</a:t>
            </a:r>
          </a:p>
          <a:p>
            <a:r>
              <a:rPr lang="en-AU" baseline="0" dirty="0"/>
              <a:t>Enforced purity and immutability seemed hard to us; what if we needed an escape hatch?</a:t>
            </a:r>
          </a:p>
          <a:p>
            <a:r>
              <a:rPr lang="en-AU" baseline="0" dirty="0"/>
              <a:t>Haskell itself seemed like a hard language, with many things for us to learn in order to be productive.</a:t>
            </a:r>
          </a:p>
          <a:p>
            <a:r>
              <a:rPr lang="en-AU" baseline="0" dirty="0"/>
              <a:t>Haskell’s tooling seemed pretty weak in comparison to .NET and the JVM, both of which have </a:t>
            </a:r>
            <a:r>
              <a:rPr lang="en-AU" baseline="0" dirty="0" err="1"/>
              <a:t>JetBrains</a:t>
            </a:r>
            <a:r>
              <a:rPr lang="en-AU" baseline="0" dirty="0"/>
              <a:t> making incredible refactoring and performance tools.</a:t>
            </a:r>
          </a:p>
          <a:p>
            <a:r>
              <a:rPr lang="en-AU" baseline="0" dirty="0"/>
              <a:t>Even though Haskell’s community was active, it was less popular than an ecosystem like JVM. We might need to blaze more trails.</a:t>
            </a:r>
          </a:p>
          <a:p>
            <a:r>
              <a:rPr lang="en-AU" baseline="0" dirty="0"/>
              <a:t>Laziness was very different to normal strictness we didn’t really know what to expect when working in a completely different execution model.</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7</a:t>
            </a:fld>
            <a:endParaRPr lang="en-AU"/>
          </a:p>
        </p:txBody>
      </p:sp>
    </p:spTree>
    <p:extLst>
      <p:ext uri="{BB962C8B-B14F-4D97-AF65-F5344CB8AC3E}">
        <p14:creationId xmlns:p14="http://schemas.microsoft.com/office/powerpoint/2010/main" val="110865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November, SEEK held its biannual</a:t>
            </a:r>
            <a:r>
              <a:rPr lang="en-AU" baseline="0" dirty="0"/>
              <a:t> internal Hackathon where employees are encouraged to experiment and try out ideas they’ve had. So the team decided to give Haskell a shot by porting the core logic of our application from F# to Haskell. At the time there were four </a:t>
            </a:r>
            <a:r>
              <a:rPr lang="en-AU" baseline="0" dirty="0" err="1"/>
              <a:t>devs</a:t>
            </a:r>
            <a:r>
              <a:rPr lang="en-AU" baseline="0" dirty="0"/>
              <a:t> on the team and none of us had written a line of real Haskell outside of toy exercises before. We split the application into three pieces, one of us investigated how to make HTTP requests, two of us on porting key business logic, and the last guy on how to read our input data from CSVs from Amazon S3.</a:t>
            </a:r>
          </a:p>
          <a:p>
            <a:endParaRPr lang="en-AU" baseline="0" dirty="0"/>
          </a:p>
          <a:p>
            <a:r>
              <a:rPr lang="en-AU" baseline="0" dirty="0"/>
              <a:t>There was a lot for us to learn, but our F# experience served us well, and we mainly just focused on how to do the same thing we’d done in F# in Haskell. That led us to doing some stylistic things we later learned are not </a:t>
            </a:r>
            <a:r>
              <a:rPr lang="en-AU" baseline="0" dirty="0" err="1"/>
              <a:t>Haskellish</a:t>
            </a:r>
            <a:r>
              <a:rPr lang="en-AU" baseline="0" dirty="0"/>
              <a:t>, but it was a good on-ramp, and it showed that our general functional knowledge was transferrable.</a:t>
            </a:r>
          </a:p>
          <a:p>
            <a:endParaRPr lang="en-AU" baseline="0" dirty="0"/>
          </a:p>
          <a:p>
            <a:r>
              <a:rPr lang="en-AU" baseline="0" dirty="0"/>
              <a:t>Now, this is not to say there were no challenges doing the port. Haskell has a long history and many libraries available. One that bit us pretty hard was regular expressions. We expected to be to able to copy paste our </a:t>
            </a:r>
            <a:r>
              <a:rPr lang="en-AU" baseline="0" dirty="0" err="1"/>
              <a:t>regexs</a:t>
            </a:r>
            <a:r>
              <a:rPr lang="en-AU" baseline="0" dirty="0"/>
              <a:t> across, but it turned out that there’s a whole bunch of different regex libraries. The Haskell community often tends to present all options and let you figure out what’s best, which is pretty hard when you’re new. Here’s a case in point from the documentation. “New users may feel overwhelmed with the various options that are available to them.” You don’t say? We ended up having to try each one until we found one that worked for us, which was a bit frustrating.</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8</a:t>
            </a:fld>
            <a:endParaRPr lang="en-AU"/>
          </a:p>
        </p:txBody>
      </p:sp>
    </p:spTree>
    <p:extLst>
      <p:ext uri="{BB962C8B-B14F-4D97-AF65-F5344CB8AC3E}">
        <p14:creationId xmlns:p14="http://schemas.microsoft.com/office/powerpoint/2010/main" val="214365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Another challenge was interpreting Haskell compiler</a:t>
            </a:r>
            <a:r>
              <a:rPr lang="en-AU" baseline="0" dirty="0"/>
              <a:t> errors. They are extremely detailed and print out a lot of text and are quite intimidating on first sight. We soon learned that they might look overwhelming, but if you read them carefully, they’re actually quite understandable, and often it’s only the first bit you need to care about. Another thing that we learned is that it’s often easier to make small changes from a successfully compiling state and then fix any compiler errors, because then the errors are localised and easier to understand in the context of your small change.</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9</a:t>
            </a:fld>
            <a:endParaRPr lang="en-AU"/>
          </a:p>
        </p:txBody>
      </p:sp>
    </p:spTree>
    <p:extLst>
      <p:ext uri="{BB962C8B-B14F-4D97-AF65-F5344CB8AC3E}">
        <p14:creationId xmlns:p14="http://schemas.microsoft.com/office/powerpoint/2010/main" val="262636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Challenges overcome,</a:t>
            </a:r>
            <a:r>
              <a:rPr lang="en-AU" baseline="0" dirty="0"/>
              <a:t> after three days in the deep end, we had successfully ported the core logic and tests of the application from F# to Haskell, and had tested out HTTP communication, JSON serialization and CSV reading from Amazon S3. The team was really happy with Haskell and found their skills and code from F# had transferred across pretty cleanly. There were areas in the code that were quite different, particularly around anything to do with IO, but the core business logic code looked quite similar to the F# code. We were pleasantly surprised by some of the Haskell libraries, especially the </a:t>
            </a:r>
            <a:r>
              <a:rPr lang="en-AU" baseline="0" dirty="0" err="1"/>
              <a:t>Amazonka</a:t>
            </a:r>
            <a:r>
              <a:rPr lang="en-AU" baseline="0" dirty="0"/>
              <a:t> library that allows you to program against AWS services like S3 and </a:t>
            </a:r>
            <a:r>
              <a:rPr lang="en-AU" baseline="0" dirty="0" err="1"/>
              <a:t>DynamoDB</a:t>
            </a:r>
            <a:r>
              <a:rPr lang="en-AU" baseline="0" dirty="0"/>
              <a:t>. </a:t>
            </a:r>
            <a:r>
              <a:rPr lang="en-AU" baseline="0" dirty="0" err="1"/>
              <a:t>Amazonka</a:t>
            </a:r>
            <a:r>
              <a:rPr lang="en-AU" baseline="0" dirty="0"/>
              <a:t> presented a much nicer API surface than Amazon’s own .NET SDK did, with cool features like a clean and </a:t>
            </a:r>
            <a:r>
              <a:rPr lang="en-AU" baseline="0" dirty="0" err="1"/>
              <a:t>reusuable</a:t>
            </a:r>
            <a:r>
              <a:rPr lang="en-AU" baseline="0" dirty="0"/>
              <a:t> way to do pagination.</a:t>
            </a:r>
            <a:endParaRPr lang="en-AU" dirty="0"/>
          </a:p>
        </p:txBody>
      </p:sp>
      <p:sp>
        <p:nvSpPr>
          <p:cNvPr id="4" name="Slide Number Placeholder 3"/>
          <p:cNvSpPr>
            <a:spLocks noGrp="1"/>
          </p:cNvSpPr>
          <p:nvPr>
            <p:ph type="sldNum" sz="quarter" idx="10"/>
          </p:nvPr>
        </p:nvSpPr>
        <p:spPr/>
        <p:txBody>
          <a:bodyPr/>
          <a:lstStyle/>
          <a:p>
            <a:fld id="{736382BB-83C1-4F1A-9379-A0426EB02514}" type="slidenum">
              <a:rPr lang="en-AU" smtClean="0"/>
              <a:t>10</a:t>
            </a:fld>
            <a:endParaRPr lang="en-AU"/>
          </a:p>
        </p:txBody>
      </p:sp>
    </p:spTree>
    <p:extLst>
      <p:ext uri="{BB962C8B-B14F-4D97-AF65-F5344CB8AC3E}">
        <p14:creationId xmlns:p14="http://schemas.microsoft.com/office/powerpoint/2010/main" val="15475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rgbClr val="453A62"/>
                </a:solidFill>
              </a:defRPr>
            </a:lvl1pPr>
          </a:lstStyle>
          <a:p>
            <a:r>
              <a:rPr lang="en-US" dirty="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61528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sp>
        <p:nvSpPr>
          <p:cNvPr id="4" name="Date Placeholder 3"/>
          <p:cNvSpPr>
            <a:spLocks noGrp="1"/>
          </p:cNvSpPr>
          <p:nvPr>
            <p:ph type="dt" sz="half" idx="10"/>
          </p:nvPr>
        </p:nvSpPr>
        <p:spPr/>
        <p:txBody>
          <a:bodyPr/>
          <a:lstStyle/>
          <a:p>
            <a:fld id="{CFC261E7-EC61-4395-8A3F-C8FC0887F21C}" type="datetimeFigureOut">
              <a:rPr lang="en-AU" smtClean="0"/>
              <a:t>12/08/2016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2200400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261E7-EC61-4395-8A3F-C8FC0887F21C}" type="datetimeFigureOut">
              <a:rPr lang="en-AU" smtClean="0"/>
              <a:t>12/08/2016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191705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FC261E7-EC61-4395-8A3F-C8FC0887F21C}" type="datetimeFigureOut">
              <a:rPr lang="en-AU" smtClean="0"/>
              <a:t>12/08/2016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413052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CFC261E7-EC61-4395-8A3F-C8FC0887F21C}" type="datetimeFigureOut">
              <a:rPr lang="en-AU" smtClean="0"/>
              <a:t>12/08/2016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1293521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61937" y="365125"/>
            <a:ext cx="9617242" cy="1325563"/>
          </a:xfrm>
        </p:spPr>
        <p:txBody>
          <a:bodyPr/>
          <a:lstStyle>
            <a:lvl1pPr>
              <a:defRPr b="1">
                <a:solidFill>
                  <a:srgbClr val="453A62"/>
                </a:solidFill>
              </a:defRPr>
            </a:lvl1pPr>
          </a:lstStyle>
          <a:p>
            <a:r>
              <a:rPr lang="en-US" dirty="0"/>
              <a:t>Click to edit Master title style</a:t>
            </a:r>
            <a:endParaRPr lang="en-AU" dirty="0"/>
          </a:p>
        </p:txBody>
      </p:sp>
      <p:sp>
        <p:nvSpPr>
          <p:cNvPr id="3" name="Content Placeholder 2"/>
          <p:cNvSpPr>
            <a:spLocks noGrp="1"/>
          </p:cNvSpPr>
          <p:nvPr>
            <p:ph idx="1"/>
          </p:nvPr>
        </p:nvSpPr>
        <p:spPr>
          <a:xfrm>
            <a:off x="312821" y="1825624"/>
            <a:ext cx="11566358" cy="47115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820" y="366120"/>
            <a:ext cx="1876211" cy="1324568"/>
          </a:xfrm>
          <a:prstGeom prst="rect">
            <a:avLst/>
          </a:prstGeom>
        </p:spPr>
      </p:pic>
      <p:cxnSp>
        <p:nvCxnSpPr>
          <p:cNvPr id="9" name="Straight Connector 8"/>
          <p:cNvCxnSpPr/>
          <p:nvPr userDrawn="1"/>
        </p:nvCxnSpPr>
        <p:spPr>
          <a:xfrm>
            <a:off x="2261937" y="1654259"/>
            <a:ext cx="9617241"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4799" y="6587206"/>
            <a:ext cx="11590422"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230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C261E7-EC61-4395-8A3F-C8FC0887F21C}" type="datetimeFigureOut">
              <a:rPr lang="en-AU" smtClean="0"/>
              <a:t>12/08/2016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993902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CFC261E7-EC61-4395-8A3F-C8FC0887F21C}" type="datetimeFigureOut">
              <a:rPr lang="en-AU" smtClean="0"/>
              <a:t>12/08/2016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127430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CFC261E7-EC61-4395-8A3F-C8FC0887F21C}" type="datetimeFigureOut">
              <a:rPr lang="en-AU" smtClean="0"/>
              <a:t>12/08/2016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002561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FC261E7-EC61-4395-8A3F-C8FC0887F21C}" type="datetimeFigureOut">
              <a:rPr lang="en-AU" smtClean="0"/>
              <a:t>12/08/2016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132071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61E7-EC61-4395-8A3F-C8FC0887F21C}" type="datetimeFigureOut">
              <a:rPr lang="en-AU" smtClean="0"/>
              <a:t>12/08/2016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3493995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tion Title">
    <p:spTree>
      <p:nvGrpSpPr>
        <p:cNvPr id="1" name=""/>
        <p:cNvGrpSpPr/>
        <p:nvPr/>
      </p:nvGrpSpPr>
      <p:grpSpPr>
        <a:xfrm>
          <a:off x="0" y="0"/>
          <a:ext cx="0" cy="0"/>
          <a:chOff x="0" y="0"/>
          <a:chExt cx="0" cy="0"/>
        </a:xfrm>
      </p:grpSpPr>
      <p:sp>
        <p:nvSpPr>
          <p:cNvPr id="5" name="Title 1"/>
          <p:cNvSpPr>
            <a:spLocks noGrp="1"/>
          </p:cNvSpPr>
          <p:nvPr>
            <p:ph type="title"/>
          </p:nvPr>
        </p:nvSpPr>
        <p:spPr>
          <a:xfrm>
            <a:off x="312819" y="3354694"/>
            <a:ext cx="11582401" cy="1325563"/>
          </a:xfrm>
        </p:spPr>
        <p:txBody>
          <a:bodyPr/>
          <a:lstStyle>
            <a:lvl1pPr algn="ctr">
              <a:defRPr b="1">
                <a:solidFill>
                  <a:srgbClr val="453A62"/>
                </a:solidFill>
              </a:defRPr>
            </a:lvl1pPr>
          </a:lstStyle>
          <a:p>
            <a:r>
              <a:rPr lang="en-US" dirty="0"/>
              <a:t>Click to edit Master title style</a:t>
            </a: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4679" y="853432"/>
            <a:ext cx="2982642" cy="2105687"/>
          </a:xfrm>
          <a:prstGeom prst="rect">
            <a:avLst/>
          </a:prstGeom>
        </p:spPr>
      </p:pic>
      <p:cxnSp>
        <p:nvCxnSpPr>
          <p:cNvPr id="9" name="Straight Connector 8"/>
          <p:cNvCxnSpPr/>
          <p:nvPr userDrawn="1"/>
        </p:nvCxnSpPr>
        <p:spPr>
          <a:xfrm>
            <a:off x="304799" y="4713137"/>
            <a:ext cx="11590422"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03766" y="3309706"/>
            <a:ext cx="11590422" cy="0"/>
          </a:xfrm>
          <a:prstGeom prst="line">
            <a:avLst/>
          </a:prstGeom>
          <a:ln w="76200">
            <a:solidFill>
              <a:srgbClr val="8F4E8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717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C261E7-EC61-4395-8A3F-C8FC0887F21C}" type="datetimeFigureOut">
              <a:rPr lang="en-AU" smtClean="0"/>
              <a:t>12/08/2016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D72CF3-93C3-42C6-8148-260B84F31405}" type="slidenum">
              <a:rPr lang="en-AU" smtClean="0"/>
              <a:t>‹#›</a:t>
            </a:fld>
            <a:endParaRPr lang="en-AU"/>
          </a:p>
        </p:txBody>
      </p:sp>
    </p:spTree>
    <p:extLst>
      <p:ext uri="{BB962C8B-B14F-4D97-AF65-F5344CB8AC3E}">
        <p14:creationId xmlns:p14="http://schemas.microsoft.com/office/powerpoint/2010/main" val="13777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261E7-EC61-4395-8A3F-C8FC0887F21C}" type="datetimeFigureOut">
              <a:rPr lang="en-AU" smtClean="0"/>
              <a:t>12/08/2016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72CF3-93C3-42C6-8148-260B84F31405}" type="slidenum">
              <a:rPr lang="en-AU" smtClean="0"/>
              <a:t>‹#›</a:t>
            </a:fld>
            <a:endParaRPr lang="en-AU"/>
          </a:p>
        </p:txBody>
      </p:sp>
    </p:spTree>
    <p:extLst>
      <p:ext uri="{BB962C8B-B14F-4D97-AF65-F5344CB8AC3E}">
        <p14:creationId xmlns:p14="http://schemas.microsoft.com/office/powerpoint/2010/main" val="3932166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g"/><Relationship Id="rId9" Type="http://schemas.openxmlformats.org/officeDocument/2006/relationships/image" Target="../media/image19.wmf"/></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071" y="1919580"/>
            <a:ext cx="6930190" cy="3639831"/>
          </a:xfrm>
        </p:spPr>
        <p:txBody>
          <a:bodyPr/>
          <a:lstStyle/>
          <a:p>
            <a:pPr algn="l"/>
            <a:r>
              <a:rPr lang="en-AU" dirty="0"/>
              <a:t>Haskell in </a:t>
            </a:r>
            <a:br>
              <a:rPr lang="en-AU" dirty="0"/>
            </a:br>
            <a:r>
              <a:rPr lang="en-AU" dirty="0"/>
              <a:t>Production</a:t>
            </a:r>
          </a:p>
        </p:txBody>
      </p:sp>
      <p:sp>
        <p:nvSpPr>
          <p:cNvPr id="3" name="Subtitle 2"/>
          <p:cNvSpPr>
            <a:spLocks noGrp="1"/>
          </p:cNvSpPr>
          <p:nvPr>
            <p:ph type="subTitle" idx="1"/>
          </p:nvPr>
        </p:nvSpPr>
        <p:spPr>
          <a:xfrm>
            <a:off x="218071" y="5559413"/>
            <a:ext cx="6882063" cy="403529"/>
          </a:xfrm>
        </p:spPr>
        <p:txBody>
          <a:bodyPr>
            <a:normAutofit lnSpcReduction="10000"/>
          </a:bodyPr>
          <a:lstStyle/>
          <a:p>
            <a:pPr algn="l"/>
            <a:r>
              <a:rPr lang="en-AU" dirty="0"/>
              <a:t>Not just a theory!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46" y="681496"/>
            <a:ext cx="4146885" cy="2927619"/>
          </a:xfrm>
          <a:prstGeom prst="rect">
            <a:avLst/>
          </a:prstGeom>
        </p:spPr>
      </p:pic>
      <p:pic>
        <p:nvPicPr>
          <p:cNvPr id="1026" name="Picture 2" descr="“Consultant shows Clojure code sample to VBA team”, Rembrandt, Oil on canvas, 1635&#10;h/t @alvr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474" y="662446"/>
            <a:ext cx="6592602" cy="524833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9648825" y="6134392"/>
            <a:ext cx="2172501" cy="637883"/>
            <a:chOff x="9553575" y="6134392"/>
            <a:chExt cx="2172501" cy="637883"/>
          </a:xfrm>
        </p:grpSpPr>
        <p:pic>
          <p:nvPicPr>
            <p:cNvPr id="2050" name="Picture 2" descr="https://foodfreedom.files.wordpress.com/2010/11/hat-ti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689090" y="6342730"/>
              <a:ext cx="360950" cy="3463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50040" y="6319751"/>
              <a:ext cx="1676036" cy="369332"/>
            </a:xfrm>
            <a:prstGeom prst="rect">
              <a:avLst/>
            </a:prstGeom>
            <a:noFill/>
          </p:spPr>
          <p:txBody>
            <a:bodyPr wrap="none" rtlCol="0">
              <a:spAutoFit/>
            </a:bodyPr>
            <a:lstStyle/>
            <a:p>
              <a:r>
                <a:rPr lang="en-AU" dirty="0"/>
                <a:t>@</a:t>
              </a:r>
              <a:r>
                <a:rPr lang="en-AU" dirty="0" err="1"/>
                <a:t>progpaintings</a:t>
              </a:r>
              <a:endParaRPr lang="en-AU" dirty="0"/>
            </a:p>
          </p:txBody>
        </p:sp>
        <p:sp>
          <p:nvSpPr>
            <p:cNvPr id="7" name="Rectangle 6"/>
            <p:cNvSpPr/>
            <p:nvPr/>
          </p:nvSpPr>
          <p:spPr>
            <a:xfrm>
              <a:off x="9553575" y="6134392"/>
              <a:ext cx="2172501" cy="63788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p:cNvGrpSpPr/>
          <p:nvPr/>
        </p:nvGrpSpPr>
        <p:grpSpPr>
          <a:xfrm>
            <a:off x="304742" y="6316688"/>
            <a:ext cx="1986771" cy="369332"/>
            <a:chOff x="304742" y="6316688"/>
            <a:chExt cx="1986771" cy="369332"/>
          </a:xfrm>
        </p:grpSpPr>
        <p:pic>
          <p:nvPicPr>
            <p:cNvPr id="2052" name="Picture 4" descr="https://cdn1.iconfinder.com/data/icons/logotypes/32/twitter-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742" y="6343121"/>
              <a:ext cx="342899" cy="3428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2854" y="6316688"/>
              <a:ext cx="1658659" cy="369332"/>
            </a:xfrm>
            <a:prstGeom prst="rect">
              <a:avLst/>
            </a:prstGeom>
            <a:noFill/>
          </p:spPr>
          <p:txBody>
            <a:bodyPr wrap="none" rtlCol="0">
              <a:spAutoFit/>
            </a:bodyPr>
            <a:lstStyle/>
            <a:p>
              <a:r>
                <a:rPr lang="en-AU" dirty="0">
                  <a:solidFill>
                    <a:srgbClr val="55ACEE"/>
                  </a:solidFill>
                </a:rPr>
                <a:t>@</a:t>
              </a:r>
              <a:r>
                <a:rPr lang="en-AU" dirty="0" err="1">
                  <a:solidFill>
                    <a:srgbClr val="55ACEE"/>
                  </a:solidFill>
                </a:rPr>
                <a:t>danielchmbrs</a:t>
              </a:r>
              <a:endParaRPr lang="en-AU" dirty="0">
                <a:solidFill>
                  <a:srgbClr val="55ACEE"/>
                </a:solidFill>
              </a:endParaRPr>
            </a:p>
          </p:txBody>
        </p:sp>
      </p:grpSp>
    </p:spTree>
    <p:extLst>
      <p:ext uri="{BB962C8B-B14F-4D97-AF65-F5344CB8AC3E}">
        <p14:creationId xmlns:p14="http://schemas.microsoft.com/office/powerpoint/2010/main" val="3482273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SEEK Hackathon</a:t>
            </a:r>
            <a:br>
              <a:rPr lang="en-AU" dirty="0"/>
            </a:br>
            <a:r>
              <a:rPr lang="en-AU" sz="2800" dirty="0">
                <a:solidFill>
                  <a:srgbClr val="61528A"/>
                </a:solidFill>
              </a:rPr>
              <a:t>Three days in the Haskell deep end</a:t>
            </a:r>
            <a:endParaRPr lang="en-AU" dirty="0"/>
          </a:p>
        </p:txBody>
      </p:sp>
      <p:pic>
        <p:nvPicPr>
          <p:cNvPr id="9218" name="Picture 2" descr="http://www.ram1500diesel.com/forum/attachments/ram-1500-diesel-general-discussion/12463d1452477573-any-eco-diesel-success-stories-borat-outfield-sleepers-great-success-300x3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109" y="2129431"/>
            <a:ext cx="3422516" cy="383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68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Journey to Production</a:t>
            </a:r>
            <a:br>
              <a:rPr lang="en-AU" dirty="0"/>
            </a:br>
            <a:r>
              <a:rPr lang="en-AU" sz="2800" dirty="0">
                <a:solidFill>
                  <a:srgbClr val="61528A"/>
                </a:solidFill>
              </a:rPr>
              <a:t>Parallel Port to Haskell</a:t>
            </a:r>
            <a:endParaRPr lang="en-AU" dirty="0"/>
          </a:p>
        </p:txBody>
      </p:sp>
      <p:pic>
        <p:nvPicPr>
          <p:cNvPr id="12290" name="Picture 2" descr="http://cdn.business2community.com/wp-content/uploads/2015/09/Captain-Jean-Luc-Picard-Meme.jpg.jpg"/>
          <p:cNvPicPr>
            <a:picLocks noChangeAspect="1" noChangeArrowheads="1"/>
          </p:cNvPicPr>
          <p:nvPr/>
        </p:nvPicPr>
        <p:blipFill rotWithShape="1">
          <a:blip r:embed="rId3">
            <a:extLst>
              <a:ext uri="{28A0092B-C50C-407E-A947-70E740481C1C}">
                <a14:useLocalDpi xmlns:a14="http://schemas.microsoft.com/office/drawing/2010/main" val="0"/>
              </a:ext>
            </a:extLst>
          </a:blip>
          <a:srcRect b="3653"/>
          <a:stretch/>
        </p:blipFill>
        <p:spPr bwMode="auto">
          <a:xfrm>
            <a:off x="355600" y="2486025"/>
            <a:ext cx="3302000" cy="3181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46595" y="1713488"/>
            <a:ext cx="2918171" cy="861774"/>
          </a:xfrm>
          <a:prstGeom prst="rect">
            <a:avLst/>
          </a:prstGeom>
        </p:spPr>
        <p:txBody>
          <a:bodyPr wrap="none">
            <a:spAutoFit/>
          </a:bodyPr>
          <a:lstStyle/>
          <a:p>
            <a:r>
              <a:rPr lang="en-AU" sz="3200" b="1" dirty="0">
                <a:solidFill>
                  <a:srgbClr val="61528A"/>
                </a:solidFill>
              </a:rPr>
              <a:t>November 2015</a:t>
            </a:r>
            <a:br>
              <a:rPr lang="en-AU" dirty="0">
                <a:solidFill>
                  <a:srgbClr val="8F4E8B"/>
                </a:solidFill>
              </a:rPr>
            </a:br>
            <a:r>
              <a:rPr lang="en-AU" dirty="0">
                <a:solidFill>
                  <a:srgbClr val="8F4E8B"/>
                </a:solidFill>
              </a:rPr>
              <a:t>Successful Haskell Hackathon</a:t>
            </a:r>
          </a:p>
        </p:txBody>
      </p:sp>
      <p:sp>
        <p:nvSpPr>
          <p:cNvPr id="6" name="Rectangle 5"/>
          <p:cNvSpPr/>
          <p:nvPr/>
        </p:nvSpPr>
        <p:spPr>
          <a:xfrm>
            <a:off x="3846595" y="2696403"/>
            <a:ext cx="3446264" cy="861774"/>
          </a:xfrm>
          <a:prstGeom prst="rect">
            <a:avLst/>
          </a:prstGeom>
        </p:spPr>
        <p:txBody>
          <a:bodyPr wrap="none">
            <a:spAutoFit/>
          </a:bodyPr>
          <a:lstStyle/>
          <a:p>
            <a:r>
              <a:rPr lang="en-AU" sz="3200" b="1" dirty="0">
                <a:solidFill>
                  <a:srgbClr val="61528A"/>
                </a:solidFill>
              </a:rPr>
              <a:t>December 2015</a:t>
            </a:r>
            <a:br>
              <a:rPr lang="en-AU" dirty="0">
                <a:solidFill>
                  <a:srgbClr val="8F4E8B"/>
                </a:solidFill>
              </a:rPr>
            </a:br>
            <a:r>
              <a:rPr lang="en-AU" dirty="0">
                <a:solidFill>
                  <a:srgbClr val="8F4E8B"/>
                </a:solidFill>
              </a:rPr>
              <a:t>Started parallel port to Haskell (v2)</a:t>
            </a:r>
          </a:p>
        </p:txBody>
      </p:sp>
      <p:sp>
        <p:nvSpPr>
          <p:cNvPr id="7" name="Rectangle 6"/>
          <p:cNvSpPr/>
          <p:nvPr/>
        </p:nvSpPr>
        <p:spPr>
          <a:xfrm>
            <a:off x="3846595" y="3679318"/>
            <a:ext cx="4679101" cy="861774"/>
          </a:xfrm>
          <a:prstGeom prst="rect">
            <a:avLst/>
          </a:prstGeom>
        </p:spPr>
        <p:txBody>
          <a:bodyPr wrap="none">
            <a:spAutoFit/>
          </a:bodyPr>
          <a:lstStyle/>
          <a:p>
            <a:r>
              <a:rPr lang="en-AU" sz="3200" b="1" dirty="0">
                <a:solidFill>
                  <a:srgbClr val="61528A"/>
                </a:solidFill>
              </a:rPr>
              <a:t>Late March 2016</a:t>
            </a:r>
            <a:br>
              <a:rPr lang="en-AU" dirty="0">
                <a:solidFill>
                  <a:srgbClr val="8F4E8B"/>
                </a:solidFill>
              </a:rPr>
            </a:br>
            <a:r>
              <a:rPr lang="en-AU" dirty="0">
                <a:solidFill>
                  <a:srgbClr val="8F4E8B"/>
                </a:solidFill>
              </a:rPr>
              <a:t>Dry Run validation to compare results against v1</a:t>
            </a:r>
          </a:p>
        </p:txBody>
      </p:sp>
      <p:sp>
        <p:nvSpPr>
          <p:cNvPr id="8" name="Rectangle 7"/>
          <p:cNvSpPr/>
          <p:nvPr/>
        </p:nvSpPr>
        <p:spPr>
          <a:xfrm>
            <a:off x="3846595" y="4662234"/>
            <a:ext cx="6063648" cy="861774"/>
          </a:xfrm>
          <a:prstGeom prst="rect">
            <a:avLst/>
          </a:prstGeom>
        </p:spPr>
        <p:txBody>
          <a:bodyPr wrap="none">
            <a:spAutoFit/>
          </a:bodyPr>
          <a:lstStyle/>
          <a:p>
            <a:r>
              <a:rPr lang="en-AU" sz="3200" b="1" dirty="0">
                <a:solidFill>
                  <a:srgbClr val="61528A"/>
                </a:solidFill>
              </a:rPr>
              <a:t>Early April 2016</a:t>
            </a:r>
            <a:br>
              <a:rPr lang="en-AU" dirty="0">
                <a:solidFill>
                  <a:srgbClr val="8F4E8B"/>
                </a:solidFill>
              </a:rPr>
            </a:br>
            <a:r>
              <a:rPr lang="en-AU" dirty="0">
                <a:solidFill>
                  <a:srgbClr val="8F4E8B"/>
                </a:solidFill>
              </a:rPr>
              <a:t>Switched over to Haskell in production. v1 switched to Dry Run</a:t>
            </a:r>
          </a:p>
        </p:txBody>
      </p:sp>
      <p:sp>
        <p:nvSpPr>
          <p:cNvPr id="9" name="Rectangle 8"/>
          <p:cNvSpPr/>
          <p:nvPr/>
        </p:nvSpPr>
        <p:spPr>
          <a:xfrm>
            <a:off x="3846595" y="5645150"/>
            <a:ext cx="2069477" cy="861774"/>
          </a:xfrm>
          <a:prstGeom prst="rect">
            <a:avLst/>
          </a:prstGeom>
        </p:spPr>
        <p:txBody>
          <a:bodyPr wrap="none">
            <a:spAutoFit/>
          </a:bodyPr>
          <a:lstStyle/>
          <a:p>
            <a:r>
              <a:rPr lang="en-AU" sz="3200" b="1">
                <a:solidFill>
                  <a:srgbClr val="61528A"/>
                </a:solidFill>
              </a:rPr>
              <a:t>May 2016</a:t>
            </a:r>
            <a:br>
              <a:rPr lang="en-AU" dirty="0">
                <a:solidFill>
                  <a:srgbClr val="8F4E8B"/>
                </a:solidFill>
              </a:rPr>
            </a:br>
            <a:r>
              <a:rPr lang="en-AU" dirty="0">
                <a:solidFill>
                  <a:srgbClr val="8F4E8B"/>
                </a:solidFill>
              </a:rPr>
              <a:t>Decommissioned v1</a:t>
            </a:r>
          </a:p>
        </p:txBody>
      </p:sp>
    </p:spTree>
    <p:extLst>
      <p:ext uri="{BB962C8B-B14F-4D97-AF65-F5344CB8AC3E}">
        <p14:creationId xmlns:p14="http://schemas.microsoft.com/office/powerpoint/2010/main" val="2709504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AU" dirty="0"/>
              <a:t>Okay, that’s cool. But what’s it actually like to code in Haskell?</a:t>
            </a:r>
          </a:p>
        </p:txBody>
      </p:sp>
    </p:spTree>
    <p:extLst>
      <p:ext uri="{BB962C8B-B14F-4D97-AF65-F5344CB8AC3E}">
        <p14:creationId xmlns:p14="http://schemas.microsoft.com/office/powerpoint/2010/main" val="2132784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Static Typing</a:t>
            </a:r>
          </a:p>
        </p:txBody>
      </p:sp>
      <p:sp>
        <p:nvSpPr>
          <p:cNvPr id="5" name="Rectangle 4"/>
          <p:cNvSpPr/>
          <p:nvPr/>
        </p:nvSpPr>
        <p:spPr>
          <a:xfrm>
            <a:off x="246146" y="1972508"/>
            <a:ext cx="6033062" cy="861774"/>
          </a:xfrm>
          <a:prstGeom prst="rect">
            <a:avLst/>
          </a:prstGeom>
        </p:spPr>
        <p:txBody>
          <a:bodyPr wrap="none">
            <a:spAutoFit/>
          </a:bodyPr>
          <a:lstStyle/>
          <a:p>
            <a:r>
              <a:rPr lang="en-AU" sz="3200" b="1" dirty="0">
                <a:solidFill>
                  <a:srgbClr val="61528A"/>
                </a:solidFill>
              </a:rPr>
              <a:t>“If it compiles, it probably works!”</a:t>
            </a:r>
            <a:br>
              <a:rPr lang="en-AU" sz="3200" b="1" dirty="0">
                <a:solidFill>
                  <a:srgbClr val="61528A"/>
                </a:solidFill>
              </a:rPr>
            </a:br>
            <a:r>
              <a:rPr lang="en-AU" dirty="0">
                <a:solidFill>
                  <a:srgbClr val="8F4E8B"/>
                </a:solidFill>
              </a:rPr>
              <a:t>Program correctness tested by the compiler</a:t>
            </a:r>
          </a:p>
        </p:txBody>
      </p:sp>
      <p:sp>
        <p:nvSpPr>
          <p:cNvPr id="6" name="Rectangle 5"/>
          <p:cNvSpPr/>
          <p:nvPr/>
        </p:nvSpPr>
        <p:spPr>
          <a:xfrm>
            <a:off x="246146" y="3185277"/>
            <a:ext cx="6392904" cy="861774"/>
          </a:xfrm>
          <a:prstGeom prst="rect">
            <a:avLst/>
          </a:prstGeom>
        </p:spPr>
        <p:txBody>
          <a:bodyPr wrap="none">
            <a:spAutoFit/>
          </a:bodyPr>
          <a:lstStyle/>
          <a:p>
            <a:r>
              <a:rPr lang="en-AU" sz="3200" b="1" dirty="0">
                <a:solidFill>
                  <a:srgbClr val="61528A"/>
                </a:solidFill>
              </a:rPr>
              <a:t>Express constraints in terms of types</a:t>
            </a:r>
            <a:br>
              <a:rPr lang="en-AU" sz="3200" b="1" dirty="0">
                <a:solidFill>
                  <a:srgbClr val="61528A"/>
                </a:solidFill>
              </a:rPr>
            </a:br>
            <a:r>
              <a:rPr lang="en-AU" dirty="0">
                <a:solidFill>
                  <a:srgbClr val="8F4E8B"/>
                </a:solidFill>
              </a:rPr>
              <a:t>Eliminate ambiguity and edge cases</a:t>
            </a:r>
            <a:endParaRPr lang="en-AU" dirty="0">
              <a:solidFill>
                <a:srgbClr val="8F4E8B"/>
              </a:solidFill>
              <a:latin typeface="Consolas" panose="020B0609020204030204" pitchFamily="49" charset="0"/>
              <a:cs typeface="Consolas" panose="020B0609020204030204" pitchFamily="49" charset="0"/>
            </a:endParaRPr>
          </a:p>
        </p:txBody>
      </p:sp>
      <p:sp>
        <p:nvSpPr>
          <p:cNvPr id="7" name="TextBox 6"/>
          <p:cNvSpPr txBox="1"/>
          <p:nvPr/>
        </p:nvSpPr>
        <p:spPr>
          <a:xfrm>
            <a:off x="246146" y="5929309"/>
            <a:ext cx="3857146" cy="369332"/>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zip</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a:t>
            </a:r>
          </a:p>
        </p:txBody>
      </p:sp>
      <p:sp>
        <p:nvSpPr>
          <p:cNvPr id="8" name="Rectangle 7"/>
          <p:cNvSpPr/>
          <p:nvPr/>
        </p:nvSpPr>
        <p:spPr>
          <a:xfrm>
            <a:off x="246146" y="5067535"/>
            <a:ext cx="7371762" cy="861774"/>
          </a:xfrm>
          <a:prstGeom prst="rect">
            <a:avLst/>
          </a:prstGeom>
        </p:spPr>
        <p:txBody>
          <a:bodyPr wrap="none">
            <a:spAutoFit/>
          </a:bodyPr>
          <a:lstStyle/>
          <a:p>
            <a:r>
              <a:rPr lang="en-AU" sz="3200" b="1" dirty="0">
                <a:solidFill>
                  <a:srgbClr val="61528A"/>
                </a:solidFill>
              </a:rPr>
              <a:t>Types often describe what a function does</a:t>
            </a:r>
            <a:br>
              <a:rPr lang="en-AU" sz="3200" b="1" dirty="0">
                <a:solidFill>
                  <a:srgbClr val="61528A"/>
                </a:solidFill>
              </a:rPr>
            </a:br>
            <a:r>
              <a:rPr lang="en-AU" dirty="0">
                <a:solidFill>
                  <a:srgbClr val="8F4E8B"/>
                </a:solidFill>
              </a:rPr>
              <a:t>Self documenting and enforce correct use</a:t>
            </a:r>
          </a:p>
        </p:txBody>
      </p:sp>
      <p:grpSp>
        <p:nvGrpSpPr>
          <p:cNvPr id="13" name="Group 12"/>
          <p:cNvGrpSpPr/>
          <p:nvPr/>
        </p:nvGrpSpPr>
        <p:grpSpPr>
          <a:xfrm>
            <a:off x="246146" y="4047051"/>
            <a:ext cx="8054544" cy="651152"/>
            <a:chOff x="246146" y="4047051"/>
            <a:chExt cx="8054544" cy="651152"/>
          </a:xfrm>
        </p:grpSpPr>
        <p:sp>
          <p:nvSpPr>
            <p:cNvPr id="9" name="TextBox 8"/>
            <p:cNvSpPr txBox="1"/>
            <p:nvPr/>
          </p:nvSpPr>
          <p:spPr>
            <a:xfrm>
              <a:off x="246146" y="4047051"/>
              <a:ext cx="1071127" cy="369332"/>
            </a:xfrm>
            <a:prstGeom prst="rect">
              <a:avLst/>
            </a:prstGeom>
            <a:noFill/>
          </p:spPr>
          <p:txBody>
            <a:bodyPr wrap="none" rtlCol="0">
              <a:spAutoFit/>
            </a:bodyPr>
            <a:lstStyle/>
            <a:p>
              <a:r>
                <a:rPr lang="en-AU" dirty="0">
                  <a:solidFill>
                    <a:schemeClr val="accent2"/>
                  </a:solidFill>
                  <a:latin typeface="Consolas" panose="020B0609020204030204" pitchFamily="49" charset="0"/>
                  <a:cs typeface="Consolas" panose="020B0609020204030204" pitchFamily="49" charset="0"/>
                </a:rPr>
                <a:t>Maybe</a:t>
              </a:r>
              <a:r>
                <a:rPr lang="en-AU" dirty="0">
                  <a:solidFill>
                    <a:schemeClr val="accent1"/>
                  </a:solidFill>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endParaRPr lang="en-AU" dirty="0">
                <a:cs typeface="Consolas" panose="020B0609020204030204" pitchFamily="49" charset="0"/>
              </a:endParaRPr>
            </a:p>
          </p:txBody>
        </p:sp>
        <p:sp>
          <p:nvSpPr>
            <p:cNvPr id="10" name="TextBox 9"/>
            <p:cNvSpPr txBox="1"/>
            <p:nvPr/>
          </p:nvSpPr>
          <p:spPr>
            <a:xfrm>
              <a:off x="246146" y="4328871"/>
              <a:ext cx="1451038" cy="369332"/>
            </a:xfrm>
            <a:prstGeom prst="rect">
              <a:avLst/>
            </a:prstGeom>
            <a:noFill/>
          </p:spPr>
          <p:txBody>
            <a:bodyPr wrap="none" rtlCol="0">
              <a:spAutoFit/>
            </a:bodyPr>
            <a:lstStyle/>
            <a:p>
              <a:r>
                <a:rPr lang="en-AU" dirty="0" err="1">
                  <a:solidFill>
                    <a:schemeClr val="accent2"/>
                  </a:solidFill>
                  <a:latin typeface="Consolas" panose="020B0609020204030204" pitchFamily="49" charset="0"/>
                  <a:cs typeface="Consolas" panose="020B0609020204030204" pitchFamily="49" charset="0"/>
                </a:rPr>
                <a:t>NonEmpty</a:t>
              </a:r>
              <a:r>
                <a:rPr lang="en-AU" dirty="0">
                  <a:solidFill>
                    <a:schemeClr val="accent2"/>
                  </a:solidFill>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endParaRPr lang="en-AU" dirty="0">
                <a:latin typeface="Consolas" panose="020B0609020204030204" pitchFamily="49" charset="0"/>
                <a:cs typeface="Consolas" panose="020B0609020204030204" pitchFamily="49" charset="0"/>
              </a:endParaRPr>
            </a:p>
          </p:txBody>
        </p:sp>
        <p:sp>
          <p:nvSpPr>
            <p:cNvPr id="11" name="Rectangle 10"/>
            <p:cNvSpPr/>
            <p:nvPr/>
          </p:nvSpPr>
          <p:spPr>
            <a:xfrm>
              <a:off x="1714143" y="4047051"/>
              <a:ext cx="6586547" cy="369332"/>
            </a:xfrm>
            <a:prstGeom prst="rect">
              <a:avLst/>
            </a:prstGeom>
          </p:spPr>
          <p:txBody>
            <a:bodyPr wrap="none">
              <a:spAutoFit/>
            </a:bodyPr>
            <a:lstStyle/>
            <a:p>
              <a:r>
                <a:rPr lang="en-AU" dirty="0">
                  <a:solidFill>
                    <a:srgbClr val="453A62"/>
                  </a:solidFill>
                  <a:cs typeface="Consolas" panose="020B0609020204030204" pitchFamily="49" charset="0"/>
                </a:rPr>
                <a:t>Indicates a value of type </a:t>
              </a:r>
              <a:r>
                <a:rPr lang="en-AU" dirty="0">
                  <a:solidFill>
                    <a:srgbClr val="C00000"/>
                  </a:solidFill>
                  <a:cs typeface="Consolas" panose="020B0609020204030204" pitchFamily="49" charset="0"/>
                </a:rPr>
                <a:t>a</a:t>
              </a:r>
              <a:r>
                <a:rPr lang="en-AU" dirty="0">
                  <a:solidFill>
                    <a:srgbClr val="453A62"/>
                  </a:solidFill>
                  <a:cs typeface="Consolas" panose="020B0609020204030204" pitchFamily="49" charset="0"/>
                </a:rPr>
                <a:t> may (</a:t>
              </a:r>
              <a:r>
                <a:rPr lang="en-AU" dirty="0">
                  <a:solidFill>
                    <a:schemeClr val="accent2"/>
                  </a:solidFill>
                  <a:latin typeface="Consolas" panose="020B0609020204030204" pitchFamily="49" charset="0"/>
                  <a:cs typeface="Consolas" panose="020B0609020204030204" pitchFamily="49" charset="0"/>
                </a:rPr>
                <a:t>Just</a:t>
              </a:r>
              <a:r>
                <a:rPr lang="en-AU" dirty="0">
                  <a:solidFill>
                    <a:srgbClr val="453A62"/>
                  </a:solidFill>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solidFill>
                    <a:srgbClr val="453A62"/>
                  </a:solidFill>
                  <a:cs typeface="Consolas" panose="020B0609020204030204" pitchFamily="49" charset="0"/>
                </a:rPr>
                <a:t>) or may not (</a:t>
              </a:r>
              <a:r>
                <a:rPr lang="en-AU" dirty="0">
                  <a:solidFill>
                    <a:schemeClr val="accent2"/>
                  </a:solidFill>
                  <a:latin typeface="Consolas" panose="020B0609020204030204" pitchFamily="49" charset="0"/>
                  <a:cs typeface="Consolas" panose="020B0609020204030204" pitchFamily="49" charset="0"/>
                </a:rPr>
                <a:t>Nothing</a:t>
              </a:r>
              <a:r>
                <a:rPr lang="en-AU" dirty="0">
                  <a:solidFill>
                    <a:srgbClr val="453A62"/>
                  </a:solidFill>
                  <a:cs typeface="Consolas" panose="020B0609020204030204" pitchFamily="49" charset="0"/>
                </a:rPr>
                <a:t>) exist</a:t>
              </a:r>
              <a:endParaRPr lang="en-AU" dirty="0">
                <a:solidFill>
                  <a:srgbClr val="453A62"/>
                </a:solidFill>
              </a:endParaRPr>
            </a:p>
          </p:txBody>
        </p:sp>
        <p:sp>
          <p:nvSpPr>
            <p:cNvPr id="12" name="Rectangle 11"/>
            <p:cNvSpPr/>
            <p:nvPr/>
          </p:nvSpPr>
          <p:spPr>
            <a:xfrm>
              <a:off x="1714143" y="4328871"/>
              <a:ext cx="5016438" cy="369332"/>
            </a:xfrm>
            <a:prstGeom prst="rect">
              <a:avLst/>
            </a:prstGeom>
          </p:spPr>
          <p:txBody>
            <a:bodyPr wrap="none">
              <a:spAutoFit/>
            </a:bodyPr>
            <a:lstStyle/>
            <a:p>
              <a:r>
                <a:rPr lang="en-AU" dirty="0">
                  <a:solidFill>
                    <a:srgbClr val="453A62"/>
                  </a:solidFill>
                  <a:cs typeface="Consolas" panose="020B0609020204030204" pitchFamily="49" charset="0"/>
                </a:rPr>
                <a:t>A list that must have at least one item of type </a:t>
              </a:r>
              <a:r>
                <a:rPr lang="en-AU" dirty="0">
                  <a:solidFill>
                    <a:srgbClr val="C00000"/>
                  </a:solidFill>
                  <a:cs typeface="Consolas" panose="020B0609020204030204" pitchFamily="49" charset="0"/>
                </a:rPr>
                <a:t>a </a:t>
              </a:r>
              <a:r>
                <a:rPr lang="en-AU" dirty="0">
                  <a:solidFill>
                    <a:srgbClr val="453A62"/>
                  </a:solidFill>
                  <a:cs typeface="Consolas" panose="020B0609020204030204" pitchFamily="49" charset="0"/>
                </a:rPr>
                <a:t>in it</a:t>
              </a:r>
            </a:p>
          </p:txBody>
        </p:sp>
      </p:grpSp>
      <p:pic>
        <p:nvPicPr>
          <p:cNvPr id="5122" name="Picture 2" descr="https://pbs.twimg.com/media/CNgRiEnWoAAVCu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131" y="2326955"/>
            <a:ext cx="3613048" cy="27097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9332973" y="5067535"/>
            <a:ext cx="1475660" cy="369332"/>
          </a:xfrm>
          <a:prstGeom prst="rect">
            <a:avLst/>
          </a:prstGeom>
          <a:noFill/>
        </p:spPr>
        <p:txBody>
          <a:bodyPr wrap="none" rtlCol="0">
            <a:spAutoFit/>
          </a:bodyPr>
          <a:lstStyle/>
          <a:p>
            <a:r>
              <a:rPr lang="en-AU" dirty="0">
                <a:solidFill>
                  <a:srgbClr val="453A62"/>
                </a:solidFill>
              </a:rPr>
              <a:t>Not in Haskell</a:t>
            </a:r>
          </a:p>
        </p:txBody>
      </p:sp>
    </p:spTree>
    <p:extLst>
      <p:ext uri="{BB962C8B-B14F-4D97-AF65-F5344CB8AC3E}">
        <p14:creationId xmlns:p14="http://schemas.microsoft.com/office/powerpoint/2010/main" val="2017122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5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Static Typing</a:t>
            </a:r>
          </a:p>
        </p:txBody>
      </p:sp>
      <p:sp>
        <p:nvSpPr>
          <p:cNvPr id="5" name="Rectangle 4"/>
          <p:cNvSpPr/>
          <p:nvPr/>
        </p:nvSpPr>
        <p:spPr>
          <a:xfrm>
            <a:off x="246146" y="1972508"/>
            <a:ext cx="2337948" cy="861774"/>
          </a:xfrm>
          <a:prstGeom prst="rect">
            <a:avLst/>
          </a:prstGeom>
        </p:spPr>
        <p:txBody>
          <a:bodyPr wrap="none">
            <a:spAutoFit/>
          </a:bodyPr>
          <a:lstStyle/>
          <a:p>
            <a:r>
              <a:rPr lang="en-AU" sz="3200" b="1" dirty="0" err="1">
                <a:solidFill>
                  <a:srgbClr val="61528A"/>
                </a:solidFill>
              </a:rPr>
              <a:t>Hoogle</a:t>
            </a:r>
            <a:br>
              <a:rPr lang="en-AU" sz="3200" b="1" dirty="0">
                <a:solidFill>
                  <a:srgbClr val="61528A"/>
                </a:solidFill>
              </a:rPr>
            </a:br>
            <a:r>
              <a:rPr lang="en-AU" dirty="0">
                <a:solidFill>
                  <a:srgbClr val="8F4E8B"/>
                </a:solidFill>
              </a:rPr>
              <a:t>Find a function by type</a:t>
            </a:r>
          </a:p>
        </p:txBody>
      </p:sp>
      <p:sp>
        <p:nvSpPr>
          <p:cNvPr id="7" name="TextBox 6"/>
          <p:cNvSpPr txBox="1"/>
          <p:nvPr/>
        </p:nvSpPr>
        <p:spPr>
          <a:xfrm>
            <a:off x="246146" y="3536034"/>
            <a:ext cx="3730508" cy="369332"/>
          </a:xfrm>
          <a:prstGeom prst="rect">
            <a:avLst/>
          </a:prstGeom>
          <a:noFill/>
        </p:spPr>
        <p:txBody>
          <a:bodyPr wrap="none" rtlCol="0">
            <a:spAutoFit/>
          </a:bodyPr>
          <a:lstStyle/>
          <a:p>
            <a:r>
              <a:rPr lang="en-AU" dirty="0">
                <a:latin typeface="Consolas" panose="020B0609020204030204" pitchFamily="49" charset="0"/>
                <a:cs typeface="Consolas" panose="020B0609020204030204" pitchFamily="49" charset="0"/>
              </a:rPr>
              <a:t>(</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Maybe</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b</a:t>
            </a:r>
            <a:r>
              <a:rPr lang="en-AU" dirty="0">
                <a:latin typeface="Consolas" panose="020B0609020204030204" pitchFamily="49" charset="0"/>
                <a:cs typeface="Consolas" panose="020B0609020204030204" pitchFamily="49" charset="0"/>
              </a:rPr>
              <a:t>]</a:t>
            </a:r>
          </a:p>
        </p:txBody>
      </p:sp>
      <p:sp>
        <p:nvSpPr>
          <p:cNvPr id="2" name="TextBox 1"/>
          <p:cNvSpPr txBox="1"/>
          <p:nvPr/>
        </p:nvSpPr>
        <p:spPr>
          <a:xfrm>
            <a:off x="246146" y="2931436"/>
            <a:ext cx="4662174" cy="646331"/>
          </a:xfrm>
          <a:prstGeom prst="rect">
            <a:avLst/>
          </a:prstGeom>
          <a:noFill/>
        </p:spPr>
        <p:txBody>
          <a:bodyPr wrap="none" rtlCol="0">
            <a:spAutoFit/>
          </a:bodyPr>
          <a:lstStyle/>
          <a:p>
            <a:r>
              <a:rPr lang="en-AU" dirty="0">
                <a:solidFill>
                  <a:srgbClr val="453A62"/>
                </a:solidFill>
              </a:rPr>
              <a:t>Function that transforms each item in a list and </a:t>
            </a:r>
          </a:p>
          <a:p>
            <a:r>
              <a:rPr lang="en-AU" dirty="0">
                <a:solidFill>
                  <a:srgbClr val="453A62"/>
                </a:solidFill>
              </a:rPr>
              <a:t>only keeps some of them</a:t>
            </a:r>
          </a:p>
        </p:txBody>
      </p:sp>
      <p:pic>
        <p:nvPicPr>
          <p:cNvPr id="4" name="Picture 3"/>
          <p:cNvPicPr>
            <a:picLocks noChangeAspect="1"/>
          </p:cNvPicPr>
          <p:nvPr/>
        </p:nvPicPr>
        <p:blipFill rotWithShape="1">
          <a:blip r:embed="rId3"/>
          <a:srcRect b="43263"/>
          <a:stretch/>
        </p:blipFill>
        <p:spPr>
          <a:xfrm>
            <a:off x="5478379" y="1891690"/>
            <a:ext cx="6400800" cy="4585310"/>
          </a:xfrm>
          <a:prstGeom prst="rect">
            <a:avLst/>
          </a:prstGeom>
        </p:spPr>
      </p:pic>
      <p:pic>
        <p:nvPicPr>
          <p:cNvPr id="4098" name="Picture 2" descr="https://cdn.meme.am/instances/62821409.jpg"/>
          <p:cNvPicPr>
            <a:picLocks noChangeAspect="1" noChangeArrowheads="1"/>
          </p:cNvPicPr>
          <p:nvPr/>
        </p:nvPicPr>
        <p:blipFill rotWithShape="1">
          <a:blip r:embed="rId4">
            <a:extLst>
              <a:ext uri="{28A0092B-C50C-407E-A947-70E740481C1C}">
                <a14:useLocalDpi xmlns:a14="http://schemas.microsoft.com/office/drawing/2010/main" val="0"/>
              </a:ext>
            </a:extLst>
          </a:blip>
          <a:srcRect b="5495"/>
          <a:stretch/>
        </p:blipFill>
        <p:spPr bwMode="auto">
          <a:xfrm>
            <a:off x="1063965" y="4057766"/>
            <a:ext cx="3584235" cy="241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93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5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fade">
                                      <p:cBhvr>
                                        <p:cTn id="18" dur="25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Purity and Immutability</a:t>
            </a:r>
            <a:br>
              <a:rPr lang="en-AU" dirty="0"/>
            </a:br>
            <a:r>
              <a:rPr lang="en-AU" sz="2800" dirty="0">
                <a:solidFill>
                  <a:srgbClr val="61528A"/>
                </a:solidFill>
              </a:rPr>
              <a:t>Guaranteed by the compiler</a:t>
            </a:r>
            <a:endParaRPr lang="en-AU" dirty="0"/>
          </a:p>
        </p:txBody>
      </p:sp>
      <p:sp>
        <p:nvSpPr>
          <p:cNvPr id="5" name="Rectangle 4"/>
          <p:cNvSpPr/>
          <p:nvPr/>
        </p:nvSpPr>
        <p:spPr>
          <a:xfrm>
            <a:off x="246146" y="1972508"/>
            <a:ext cx="4429161" cy="861774"/>
          </a:xfrm>
          <a:prstGeom prst="rect">
            <a:avLst/>
          </a:prstGeom>
        </p:spPr>
        <p:txBody>
          <a:bodyPr wrap="none">
            <a:spAutoFit/>
          </a:bodyPr>
          <a:lstStyle/>
          <a:p>
            <a:r>
              <a:rPr lang="en-AU" sz="3200" b="1" dirty="0">
                <a:solidFill>
                  <a:srgbClr val="61528A"/>
                </a:solidFill>
              </a:rPr>
              <a:t>Every value is immutable</a:t>
            </a:r>
            <a:br>
              <a:rPr lang="en-AU" sz="3200" b="1" dirty="0">
                <a:solidFill>
                  <a:srgbClr val="61528A"/>
                </a:solidFill>
              </a:rPr>
            </a:br>
            <a:r>
              <a:rPr lang="en-AU" dirty="0">
                <a:solidFill>
                  <a:srgbClr val="8F4E8B"/>
                </a:solidFill>
              </a:rPr>
              <a:t>Functions are guaranteed to be pure</a:t>
            </a:r>
          </a:p>
        </p:txBody>
      </p:sp>
      <p:sp>
        <p:nvSpPr>
          <p:cNvPr id="6" name="Rectangle 5"/>
          <p:cNvSpPr/>
          <p:nvPr/>
        </p:nvSpPr>
        <p:spPr>
          <a:xfrm>
            <a:off x="246145" y="3603274"/>
            <a:ext cx="5750228" cy="861774"/>
          </a:xfrm>
          <a:prstGeom prst="rect">
            <a:avLst/>
          </a:prstGeom>
        </p:spPr>
        <p:txBody>
          <a:bodyPr wrap="none">
            <a:spAutoFit/>
          </a:bodyPr>
          <a:lstStyle/>
          <a:p>
            <a:r>
              <a:rPr lang="en-AU" sz="3200" b="1" dirty="0">
                <a:solidFill>
                  <a:srgbClr val="61528A"/>
                </a:solidFill>
              </a:rPr>
              <a:t>No invisible global mutable state</a:t>
            </a:r>
            <a:br>
              <a:rPr lang="en-AU" sz="3200" b="1" dirty="0">
                <a:solidFill>
                  <a:srgbClr val="61528A"/>
                </a:solidFill>
              </a:rPr>
            </a:br>
            <a:r>
              <a:rPr lang="en-AU" dirty="0">
                <a:solidFill>
                  <a:srgbClr val="8F4E8B"/>
                </a:solidFill>
              </a:rPr>
              <a:t>Easier to reason about code, more maintainable</a:t>
            </a:r>
          </a:p>
        </p:txBody>
      </p:sp>
      <p:sp>
        <p:nvSpPr>
          <p:cNvPr id="7" name="Rectangle 6"/>
          <p:cNvSpPr/>
          <p:nvPr/>
        </p:nvSpPr>
        <p:spPr>
          <a:xfrm>
            <a:off x="246145" y="5619347"/>
            <a:ext cx="4708725" cy="861774"/>
          </a:xfrm>
          <a:prstGeom prst="rect">
            <a:avLst/>
          </a:prstGeom>
        </p:spPr>
        <p:txBody>
          <a:bodyPr wrap="none">
            <a:spAutoFit/>
          </a:bodyPr>
          <a:lstStyle/>
          <a:p>
            <a:r>
              <a:rPr lang="en-AU" sz="3200" b="1" dirty="0">
                <a:solidFill>
                  <a:srgbClr val="61528A"/>
                </a:solidFill>
              </a:rPr>
              <a:t>Simplified concurrency</a:t>
            </a:r>
            <a:br>
              <a:rPr lang="en-AU" sz="3200" b="1" dirty="0">
                <a:solidFill>
                  <a:srgbClr val="61528A"/>
                </a:solidFill>
              </a:rPr>
            </a:br>
            <a:r>
              <a:rPr lang="en-AU" dirty="0">
                <a:solidFill>
                  <a:srgbClr val="8F4E8B"/>
                </a:solidFill>
              </a:rPr>
              <a:t>Race conditions caused by mutability eliminated</a:t>
            </a:r>
          </a:p>
        </p:txBody>
      </p:sp>
      <p:pic>
        <p:nvPicPr>
          <p:cNvPr id="6146" name="Picture 2" descr="https://s-media-cache-ak0.pinimg.com/236x/b2/4d/67/b24d67954414beac227adc5c64b505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2267783"/>
            <a:ext cx="3241675" cy="33515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905129" y="5619347"/>
            <a:ext cx="2176365" cy="369332"/>
          </a:xfrm>
          <a:prstGeom prst="rect">
            <a:avLst/>
          </a:prstGeom>
          <a:noFill/>
        </p:spPr>
        <p:txBody>
          <a:bodyPr wrap="none" rtlCol="0">
            <a:spAutoFit/>
          </a:bodyPr>
          <a:lstStyle/>
          <a:p>
            <a:r>
              <a:rPr lang="en-AU" dirty="0">
                <a:solidFill>
                  <a:srgbClr val="453A62"/>
                </a:solidFill>
              </a:rPr>
              <a:t>Haskell is 100% pure!</a:t>
            </a:r>
          </a:p>
        </p:txBody>
      </p:sp>
      <p:grpSp>
        <p:nvGrpSpPr>
          <p:cNvPr id="11" name="Group 10"/>
          <p:cNvGrpSpPr/>
          <p:nvPr/>
        </p:nvGrpSpPr>
        <p:grpSpPr>
          <a:xfrm>
            <a:off x="246145" y="2834282"/>
            <a:ext cx="6992855" cy="646331"/>
            <a:chOff x="246145" y="2834282"/>
            <a:chExt cx="6992855" cy="646331"/>
          </a:xfrm>
        </p:grpSpPr>
        <p:sp>
          <p:nvSpPr>
            <p:cNvPr id="8" name="TextBox 7"/>
            <p:cNvSpPr txBox="1"/>
            <p:nvPr/>
          </p:nvSpPr>
          <p:spPr>
            <a:xfrm>
              <a:off x="246145" y="2834282"/>
              <a:ext cx="801823" cy="369332"/>
            </a:xfrm>
            <a:prstGeom prst="rect">
              <a:avLst/>
            </a:prstGeom>
            <a:noFill/>
          </p:spPr>
          <p:txBody>
            <a:bodyPr wrap="none" rtlCol="0">
              <a:spAutoFit/>
            </a:bodyPr>
            <a:lstStyle/>
            <a:p>
              <a:r>
                <a:rPr lang="en-AU" dirty="0">
                  <a:solidFill>
                    <a:srgbClr val="453A62"/>
                  </a:solidFill>
                </a:rPr>
                <a:t>Purity:</a:t>
              </a:r>
            </a:p>
          </p:txBody>
        </p:sp>
        <p:sp>
          <p:nvSpPr>
            <p:cNvPr id="10" name="Rectangle 9"/>
            <p:cNvSpPr/>
            <p:nvPr/>
          </p:nvSpPr>
          <p:spPr>
            <a:xfrm>
              <a:off x="1047968" y="2834282"/>
              <a:ext cx="6191032" cy="646331"/>
            </a:xfrm>
            <a:prstGeom prst="rect">
              <a:avLst/>
            </a:prstGeom>
          </p:spPr>
          <p:txBody>
            <a:bodyPr wrap="square">
              <a:spAutoFit/>
            </a:bodyPr>
            <a:lstStyle/>
            <a:p>
              <a:r>
                <a:rPr lang="en-AU" dirty="0">
                  <a:solidFill>
                    <a:srgbClr val="453A62"/>
                  </a:solidFill>
                </a:rPr>
                <a:t>When given the same input values a function returns the same output value and cannot modify its input values (no side effects)</a:t>
              </a:r>
            </a:p>
          </p:txBody>
        </p:sp>
      </p:grpSp>
      <p:sp>
        <p:nvSpPr>
          <p:cNvPr id="12" name="Rectangle 11"/>
          <p:cNvSpPr/>
          <p:nvPr/>
        </p:nvSpPr>
        <p:spPr>
          <a:xfrm>
            <a:off x="246145" y="4592221"/>
            <a:ext cx="4790414" cy="861774"/>
          </a:xfrm>
          <a:prstGeom prst="rect">
            <a:avLst/>
          </a:prstGeom>
        </p:spPr>
        <p:txBody>
          <a:bodyPr wrap="none">
            <a:spAutoFit/>
          </a:bodyPr>
          <a:lstStyle/>
          <a:p>
            <a:r>
              <a:rPr lang="en-AU" sz="3200" b="1" dirty="0">
                <a:solidFill>
                  <a:srgbClr val="61528A"/>
                </a:solidFill>
              </a:rPr>
              <a:t>Increased testability</a:t>
            </a:r>
            <a:br>
              <a:rPr lang="en-AU" sz="3200" b="1" dirty="0">
                <a:solidFill>
                  <a:srgbClr val="61528A"/>
                </a:solidFill>
              </a:rPr>
            </a:br>
            <a:r>
              <a:rPr lang="en-AU" dirty="0">
                <a:solidFill>
                  <a:srgbClr val="8F4E8B"/>
                </a:solidFill>
              </a:rPr>
              <a:t>Results of function calls are trivially reproducible </a:t>
            </a:r>
          </a:p>
        </p:txBody>
      </p:sp>
    </p:spTree>
    <p:extLst>
      <p:ext uri="{BB962C8B-B14F-4D97-AF65-F5344CB8AC3E}">
        <p14:creationId xmlns:p14="http://schemas.microsoft.com/office/powerpoint/2010/main" val="2658794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Purity in an Impure World</a:t>
            </a:r>
            <a:br>
              <a:rPr lang="en-AU" dirty="0"/>
            </a:br>
            <a:r>
              <a:rPr lang="en-AU" sz="2800" dirty="0">
                <a:solidFill>
                  <a:srgbClr val="61528A"/>
                </a:solidFill>
              </a:rPr>
              <a:t>Managing impurity in Haskell</a:t>
            </a:r>
            <a:endParaRPr lang="en-AU" dirty="0"/>
          </a:p>
        </p:txBody>
      </p:sp>
      <p:sp>
        <p:nvSpPr>
          <p:cNvPr id="4" name="TextBox 3"/>
          <p:cNvSpPr txBox="1"/>
          <p:nvPr/>
        </p:nvSpPr>
        <p:spPr>
          <a:xfrm>
            <a:off x="236621" y="1909759"/>
            <a:ext cx="4110421"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endParaRPr lang="en-AU" dirty="0">
              <a:latin typeface="Consolas" panose="020B0609020204030204" pitchFamily="49" charset="0"/>
              <a:cs typeface="Consolas" panose="020B0609020204030204" pitchFamily="49" charset="0"/>
            </a:endParaRPr>
          </a:p>
        </p:txBody>
      </p:sp>
      <p:cxnSp>
        <p:nvCxnSpPr>
          <p:cNvPr id="6" name="Straight Connector 5"/>
          <p:cNvCxnSpPr>
            <a:stCxn id="4" idx="1"/>
            <a:endCxn id="4" idx="3"/>
          </p:cNvCxnSpPr>
          <p:nvPr/>
        </p:nvCxnSpPr>
        <p:spPr>
          <a:xfrm>
            <a:off x="236621" y="2094425"/>
            <a:ext cx="4110421" cy="0"/>
          </a:xfrm>
          <a:prstGeom prst="line">
            <a:avLst/>
          </a:prstGeom>
          <a:ln w="28575">
            <a:solidFill>
              <a:srgbClr val="453A6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6621" y="2279091"/>
            <a:ext cx="2188997" cy="369332"/>
          </a:xfrm>
          <a:prstGeom prst="rect">
            <a:avLst/>
          </a:prstGeom>
          <a:noFill/>
        </p:spPr>
        <p:txBody>
          <a:bodyPr wrap="none" rtlCol="0">
            <a:spAutoFit/>
          </a:bodyPr>
          <a:lstStyle/>
          <a:p>
            <a:r>
              <a:rPr lang="en-AU" dirty="0">
                <a:solidFill>
                  <a:srgbClr val="453A62"/>
                </a:solidFill>
              </a:rPr>
              <a:t>Impossible in Haskell</a:t>
            </a:r>
          </a:p>
        </p:txBody>
      </p:sp>
      <p:sp>
        <p:nvSpPr>
          <p:cNvPr id="8" name="TextBox 7"/>
          <p:cNvSpPr txBox="1"/>
          <p:nvPr/>
        </p:nvSpPr>
        <p:spPr>
          <a:xfrm>
            <a:off x="236621" y="2833088"/>
            <a:ext cx="4490332"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a:t>
            </a:r>
            <a:r>
              <a:rPr lang="en-AU" dirty="0">
                <a:solidFill>
                  <a:srgbClr val="453A62"/>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endParaRPr lang="en-AU" dirty="0">
              <a:latin typeface="Consolas" panose="020B0609020204030204" pitchFamily="49" charset="0"/>
              <a:cs typeface="Consolas" panose="020B0609020204030204" pitchFamily="49" charset="0"/>
            </a:endParaRPr>
          </a:p>
        </p:txBody>
      </p:sp>
      <p:sp>
        <p:nvSpPr>
          <p:cNvPr id="9" name="TextBox 8"/>
          <p:cNvSpPr txBox="1"/>
          <p:nvPr/>
        </p:nvSpPr>
        <p:spPr>
          <a:xfrm>
            <a:off x="236621" y="2833087"/>
            <a:ext cx="3857146"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err="1">
                <a:solidFill>
                  <a:schemeClr val="accent2"/>
                </a:solidFill>
                <a:latin typeface="Consolas" panose="020B0609020204030204" pitchFamily="49" charset="0"/>
                <a:cs typeface="Consolas" panose="020B0609020204030204" pitchFamily="49" charset="0"/>
              </a:rPr>
              <a:t>UTCTime</a:t>
            </a:r>
            <a:endParaRPr lang="en-AU" dirty="0">
              <a:latin typeface="Consolas" panose="020B0609020204030204" pitchFamily="49" charset="0"/>
              <a:cs typeface="Consolas" panose="020B0609020204030204" pitchFamily="49" charset="0"/>
            </a:endParaRPr>
          </a:p>
        </p:txBody>
      </p:sp>
      <p:sp>
        <p:nvSpPr>
          <p:cNvPr id="10" name="TextBox 9"/>
          <p:cNvSpPr txBox="1"/>
          <p:nvPr/>
        </p:nvSpPr>
        <p:spPr>
          <a:xfrm>
            <a:off x="236621" y="3423507"/>
            <a:ext cx="10189008" cy="923330"/>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currentPlus10Seconds</a:t>
            </a:r>
            <a:r>
              <a:rPr lang="en-AU" dirty="0">
                <a:latin typeface="Consolas" panose="020B0609020204030204" pitchFamily="49" charset="0"/>
                <a:cs typeface="Consolas" panose="020B0609020204030204" pitchFamily="49" charset="0"/>
              </a:rPr>
              <a:t> </a:t>
            </a:r>
            <a:r>
              <a:rPr lang="en-AU" dirty="0">
                <a:solidFill>
                  <a:srgbClr val="453A62"/>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err="1">
                <a:solidFill>
                  <a:schemeClr val="accent2"/>
                </a:solidFill>
                <a:latin typeface="Consolas" panose="020B0609020204030204" pitchFamily="49" charset="0"/>
                <a:cs typeface="Consolas" panose="020B0609020204030204" pitchFamily="49" charset="0"/>
              </a:rPr>
              <a:t>UTCTime</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currentPlus10Seconds = </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&gt;&gt;= \</a:t>
            </a:r>
            <a:r>
              <a:rPr lang="en-AU" dirty="0" err="1">
                <a:latin typeface="Consolas" panose="020B0609020204030204" pitchFamily="49" charset="0"/>
                <a:cs typeface="Consolas" panose="020B0609020204030204" pitchFamily="49" charset="0"/>
              </a:rPr>
              <a:t>currentTime</a:t>
            </a:r>
            <a:r>
              <a:rPr lang="en-AU" dirty="0">
                <a:latin typeface="Consolas" panose="020B0609020204030204" pitchFamily="49" charset="0"/>
                <a:cs typeface="Consolas" panose="020B0609020204030204" pitchFamily="49" charset="0"/>
              </a:rPr>
              <a:t> -&gt; pure $ seconds 10 `</a:t>
            </a:r>
            <a:r>
              <a:rPr lang="en-AU" dirty="0" err="1">
                <a:latin typeface="Consolas" panose="020B0609020204030204" pitchFamily="49" charset="0"/>
                <a:cs typeface="Consolas" panose="020B0609020204030204" pitchFamily="49" charset="0"/>
              </a:rPr>
              <a:t>addUTCTime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currentTime</a:t>
            </a:r>
            <a:endParaRPr lang="en-AU" dirty="0">
              <a:latin typeface="Consolas" panose="020B0609020204030204" pitchFamily="49" charset="0"/>
              <a:cs typeface="Consolas" panose="020B0609020204030204" pitchFamily="49" charset="0"/>
            </a:endParaRPr>
          </a:p>
        </p:txBody>
      </p:sp>
      <p:grpSp>
        <p:nvGrpSpPr>
          <p:cNvPr id="42" name="Group 41"/>
          <p:cNvGrpSpPr/>
          <p:nvPr/>
        </p:nvGrpSpPr>
        <p:grpSpPr>
          <a:xfrm>
            <a:off x="236621" y="3955833"/>
            <a:ext cx="5859361" cy="1127584"/>
            <a:chOff x="2888590" y="3676650"/>
            <a:chExt cx="5859361" cy="1127584"/>
          </a:xfrm>
        </p:grpSpPr>
        <p:sp>
          <p:nvSpPr>
            <p:cNvPr id="12" name="Rectangle 11"/>
            <p:cNvSpPr/>
            <p:nvPr/>
          </p:nvSpPr>
          <p:spPr>
            <a:xfrm>
              <a:off x="5000625" y="3676650"/>
              <a:ext cx="581025" cy="393188"/>
            </a:xfrm>
            <a:prstGeom prst="rect">
              <a:avLst/>
            </a:prstGeom>
            <a:noFill/>
            <a:ln w="28575">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6" name="TextBox 15"/>
            <p:cNvSpPr txBox="1"/>
            <p:nvPr/>
          </p:nvSpPr>
          <p:spPr>
            <a:xfrm>
              <a:off x="2888590" y="4434902"/>
              <a:ext cx="5859361" cy="369332"/>
            </a:xfrm>
            <a:prstGeom prst="rect">
              <a:avLst/>
            </a:prstGeom>
            <a:noFill/>
          </p:spPr>
          <p:txBody>
            <a:bodyPr wrap="none" rtlCol="0">
              <a:spAutoFit/>
            </a:bodyPr>
            <a:lstStyle/>
            <a:p>
              <a:r>
                <a:rPr lang="en-AU" dirty="0">
                  <a:solidFill>
                    <a:schemeClr val="accent5"/>
                  </a:solidFill>
                </a:rPr>
                <a:t>Bind: function on the right is called with the value “inside” IO</a:t>
              </a:r>
            </a:p>
          </p:txBody>
        </p:sp>
        <p:cxnSp>
          <p:nvCxnSpPr>
            <p:cNvPr id="18" name="Straight Arrow Connector 17"/>
            <p:cNvCxnSpPr>
              <a:endCxn id="12" idx="2"/>
            </p:cNvCxnSpPr>
            <p:nvPr/>
          </p:nvCxnSpPr>
          <p:spPr>
            <a:xfrm flipV="1">
              <a:off x="5114925" y="4069838"/>
              <a:ext cx="176213" cy="425962"/>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901107" y="3955833"/>
            <a:ext cx="1952624" cy="960954"/>
            <a:chOff x="5553076" y="3676650"/>
            <a:chExt cx="1952624" cy="960954"/>
          </a:xfrm>
        </p:grpSpPr>
        <p:sp>
          <p:nvSpPr>
            <p:cNvPr id="13" name="Rectangle 12"/>
            <p:cNvSpPr/>
            <p:nvPr/>
          </p:nvSpPr>
          <p:spPr>
            <a:xfrm>
              <a:off x="5553076" y="3676650"/>
              <a:ext cx="228600" cy="393188"/>
            </a:xfrm>
            <a:prstGeom prst="rect">
              <a:avLst/>
            </a:prstGeom>
            <a:noFill/>
            <a:ln w="28575">
              <a:solidFill>
                <a:srgbClr val="8F4E8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4" name="Rectangle 13"/>
            <p:cNvSpPr/>
            <p:nvPr/>
          </p:nvSpPr>
          <p:spPr>
            <a:xfrm>
              <a:off x="7172325" y="3676650"/>
              <a:ext cx="333375" cy="393188"/>
            </a:xfrm>
            <a:prstGeom prst="rect">
              <a:avLst/>
            </a:prstGeom>
            <a:noFill/>
            <a:ln w="28575">
              <a:solidFill>
                <a:srgbClr val="8F4E8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2" name="TextBox 21"/>
            <p:cNvSpPr txBox="1"/>
            <p:nvPr/>
          </p:nvSpPr>
          <p:spPr>
            <a:xfrm>
              <a:off x="5669929" y="4268272"/>
              <a:ext cx="1770036" cy="369332"/>
            </a:xfrm>
            <a:prstGeom prst="rect">
              <a:avLst/>
            </a:prstGeom>
            <a:noFill/>
          </p:spPr>
          <p:txBody>
            <a:bodyPr wrap="none" rtlCol="0">
              <a:spAutoFit/>
            </a:bodyPr>
            <a:lstStyle/>
            <a:p>
              <a:r>
                <a:rPr lang="en-AU" dirty="0">
                  <a:solidFill>
                    <a:srgbClr val="8F4E8B"/>
                  </a:solidFill>
                </a:rPr>
                <a:t>Lambda function</a:t>
              </a:r>
            </a:p>
          </p:txBody>
        </p:sp>
        <p:cxnSp>
          <p:nvCxnSpPr>
            <p:cNvPr id="23" name="Straight Arrow Connector 22"/>
            <p:cNvCxnSpPr/>
            <p:nvPr/>
          </p:nvCxnSpPr>
          <p:spPr>
            <a:xfrm flipH="1" flipV="1">
              <a:off x="5667376" y="4152664"/>
              <a:ext cx="280986" cy="218759"/>
            </a:xfrm>
            <a:prstGeom prst="straightConnector1">
              <a:avLst/>
            </a:prstGeom>
            <a:ln w="28575">
              <a:solidFill>
                <a:srgbClr val="8F4E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063509" y="4101643"/>
              <a:ext cx="275502" cy="234024"/>
            </a:xfrm>
            <a:prstGeom prst="straightConnector1">
              <a:avLst/>
            </a:prstGeom>
            <a:ln w="28575">
              <a:solidFill>
                <a:srgbClr val="8F4E8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901107" y="3222192"/>
            <a:ext cx="7395418" cy="1126829"/>
            <a:chOff x="5553076" y="2943009"/>
            <a:chExt cx="7395418" cy="1126829"/>
          </a:xfrm>
        </p:grpSpPr>
        <p:sp>
          <p:nvSpPr>
            <p:cNvPr id="15" name="Rectangle 14"/>
            <p:cNvSpPr/>
            <p:nvPr/>
          </p:nvSpPr>
          <p:spPr>
            <a:xfrm>
              <a:off x="5553076" y="3676650"/>
              <a:ext cx="7395418" cy="393188"/>
            </a:xfrm>
            <a:prstGeom prst="rect">
              <a:avLst/>
            </a:prstGeom>
            <a:noFill/>
            <a:ln w="28575">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35" name="TextBox 34"/>
            <p:cNvSpPr txBox="1"/>
            <p:nvPr/>
          </p:nvSpPr>
          <p:spPr>
            <a:xfrm>
              <a:off x="8974709" y="2943009"/>
              <a:ext cx="2460161" cy="369332"/>
            </a:xfrm>
            <a:prstGeom prst="rect">
              <a:avLst/>
            </a:prstGeom>
            <a:noFill/>
          </p:spPr>
          <p:txBody>
            <a:bodyPr wrap="none" rtlCol="0">
              <a:spAutoFit/>
            </a:bodyPr>
            <a:lstStyle/>
            <a:p>
              <a:r>
                <a:rPr lang="en-AU" dirty="0">
                  <a:solidFill>
                    <a:schemeClr val="accent6"/>
                  </a:solidFill>
                </a:rPr>
                <a:t>This function is still pure</a:t>
              </a:r>
            </a:p>
          </p:txBody>
        </p:sp>
        <p:cxnSp>
          <p:nvCxnSpPr>
            <p:cNvPr id="36" name="Straight Arrow Connector 35"/>
            <p:cNvCxnSpPr/>
            <p:nvPr/>
          </p:nvCxnSpPr>
          <p:spPr>
            <a:xfrm flipH="1">
              <a:off x="9172575" y="3294672"/>
              <a:ext cx="207690" cy="293503"/>
            </a:xfrm>
            <a:prstGeom prst="straightConnector1">
              <a:avLst/>
            </a:prstGeom>
            <a:ln w="28575">
              <a:solidFill>
                <a:schemeClr val="accent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236621" y="4740025"/>
            <a:ext cx="4870244" cy="646331"/>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main</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a:latin typeface="Consolas" panose="020B0609020204030204" pitchFamily="49" charset="0"/>
                <a:cs typeface="Consolas" panose="020B0609020204030204" pitchFamily="49" charset="0"/>
              </a:rPr>
              <a:t>()</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main = currentPlus10Seconds &gt;&gt;= print</a:t>
            </a:r>
          </a:p>
        </p:txBody>
      </p:sp>
      <p:grpSp>
        <p:nvGrpSpPr>
          <p:cNvPr id="44" name="Group 43"/>
          <p:cNvGrpSpPr/>
          <p:nvPr/>
        </p:nvGrpSpPr>
        <p:grpSpPr>
          <a:xfrm>
            <a:off x="3355738" y="5008038"/>
            <a:ext cx="2111604" cy="1188482"/>
            <a:chOff x="4059123" y="3676650"/>
            <a:chExt cx="2111604" cy="1188482"/>
          </a:xfrm>
        </p:grpSpPr>
        <p:sp>
          <p:nvSpPr>
            <p:cNvPr id="45" name="Rectangle 44"/>
            <p:cNvSpPr/>
            <p:nvPr/>
          </p:nvSpPr>
          <p:spPr>
            <a:xfrm>
              <a:off x="5000625" y="3676650"/>
              <a:ext cx="695325" cy="393188"/>
            </a:xfrm>
            <a:prstGeom prst="rect">
              <a:avLst/>
            </a:prstGeom>
            <a:noFill/>
            <a:ln w="28575">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46" name="TextBox 45"/>
            <p:cNvSpPr txBox="1"/>
            <p:nvPr/>
          </p:nvSpPr>
          <p:spPr>
            <a:xfrm>
              <a:off x="4059123" y="4495800"/>
              <a:ext cx="2111604" cy="369332"/>
            </a:xfrm>
            <a:prstGeom prst="rect">
              <a:avLst/>
            </a:prstGeom>
            <a:noFill/>
          </p:spPr>
          <p:txBody>
            <a:bodyPr wrap="none" rtlCol="0">
              <a:spAutoFit/>
            </a:bodyPr>
            <a:lstStyle/>
            <a:p>
              <a:r>
                <a:rPr lang="en-AU" dirty="0">
                  <a:solidFill>
                    <a:schemeClr val="accent5"/>
                  </a:solidFill>
                </a:rPr>
                <a:t>Prints to the console</a:t>
              </a:r>
            </a:p>
          </p:txBody>
        </p:sp>
        <p:cxnSp>
          <p:nvCxnSpPr>
            <p:cNvPr id="47" name="Straight Arrow Connector 46"/>
            <p:cNvCxnSpPr>
              <a:endCxn id="45" idx="2"/>
            </p:cNvCxnSpPr>
            <p:nvPr/>
          </p:nvCxnSpPr>
          <p:spPr>
            <a:xfrm flipV="1">
              <a:off x="5114925" y="4069838"/>
              <a:ext cx="233363" cy="425962"/>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202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5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5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25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250"/>
                                        <p:tgtEl>
                                          <p:spTgt spid="39"/>
                                        </p:tgtEl>
                                      </p:cBhvr>
                                    </p:animEffect>
                                  </p:childTnLst>
                                </p:cTn>
                              </p:par>
                              <p:par>
                                <p:cTn id="39" presetID="10" presetClass="exit" presetSubtype="0" fill="hold" nodeType="withEffect">
                                  <p:stCondLst>
                                    <p:cond delay="0"/>
                                  </p:stCondLst>
                                  <p:childTnLst>
                                    <p:animEffect transition="out" filter="fade">
                                      <p:cBhvr>
                                        <p:cTn id="40" dur="250"/>
                                        <p:tgtEl>
                                          <p:spTgt spid="42"/>
                                        </p:tgtEl>
                                      </p:cBhvr>
                                    </p:animEffect>
                                    <p:set>
                                      <p:cBhvr>
                                        <p:cTn id="41" dur="1" fill="hold">
                                          <p:stCondLst>
                                            <p:cond delay="249"/>
                                          </p:stCondLst>
                                        </p:cTn>
                                        <p:tgtEl>
                                          <p:spTgt spid="4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250"/>
                                        <p:tgtEl>
                                          <p:spTgt spid="41"/>
                                        </p:tgtEl>
                                      </p:cBhvr>
                                    </p:animEffect>
                                  </p:childTnLst>
                                </p:cTn>
                              </p:par>
                              <p:par>
                                <p:cTn id="47" presetID="10" presetClass="exit" presetSubtype="0" fill="hold" nodeType="withEffect">
                                  <p:stCondLst>
                                    <p:cond delay="0"/>
                                  </p:stCondLst>
                                  <p:childTnLst>
                                    <p:animEffect transition="out" filter="fade">
                                      <p:cBhvr>
                                        <p:cTn id="48" dur="250"/>
                                        <p:tgtEl>
                                          <p:spTgt spid="39"/>
                                        </p:tgtEl>
                                      </p:cBhvr>
                                    </p:animEffect>
                                    <p:set>
                                      <p:cBhvr>
                                        <p:cTn id="49" dur="1" fill="hold">
                                          <p:stCondLst>
                                            <p:cond delay="249"/>
                                          </p:stCondLst>
                                        </p:cTn>
                                        <p:tgtEl>
                                          <p:spTgt spid="3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250"/>
                                        <p:tgtEl>
                                          <p:spTgt spid="43"/>
                                        </p:tgtEl>
                                      </p:cBhvr>
                                    </p:animEffect>
                                  </p:childTnLst>
                                </p:cTn>
                              </p:par>
                              <p:par>
                                <p:cTn id="55" presetID="10" presetClass="exit" presetSubtype="0" fill="hold" nodeType="withEffect">
                                  <p:stCondLst>
                                    <p:cond delay="0"/>
                                  </p:stCondLst>
                                  <p:childTnLst>
                                    <p:animEffect transition="out" filter="fade">
                                      <p:cBhvr>
                                        <p:cTn id="56" dur="250"/>
                                        <p:tgtEl>
                                          <p:spTgt spid="41"/>
                                        </p:tgtEl>
                                      </p:cBhvr>
                                    </p:animEffect>
                                    <p:set>
                                      <p:cBhvr>
                                        <p:cTn id="57" dur="1" fill="hold">
                                          <p:stCondLst>
                                            <p:cond delay="249"/>
                                          </p:stCondLst>
                                        </p:cTn>
                                        <p:tgtEl>
                                          <p:spTgt spid="41"/>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9" grpId="0"/>
      <p:bldP spid="10"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0525" y="2667000"/>
            <a:ext cx="2800350" cy="2800350"/>
          </a:xfrm>
          <a:prstGeom prst="ellipse">
            <a:avLst/>
          </a:prstGeom>
          <a:solidFill>
            <a:srgbClr val="453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p:txBody>
          <a:bodyPr/>
          <a:lstStyle/>
          <a:p>
            <a:r>
              <a:rPr lang="en-AU" dirty="0"/>
              <a:t>Purity in an Impure World</a:t>
            </a:r>
            <a:br>
              <a:rPr lang="en-AU" dirty="0"/>
            </a:br>
            <a:r>
              <a:rPr lang="en-AU" sz="2800" dirty="0">
                <a:solidFill>
                  <a:srgbClr val="61528A"/>
                </a:solidFill>
              </a:rPr>
              <a:t>Managing impurity in Haskell</a:t>
            </a:r>
            <a:endParaRPr lang="en-AU" dirty="0"/>
          </a:p>
        </p:txBody>
      </p:sp>
      <p:sp>
        <p:nvSpPr>
          <p:cNvPr id="25" name="Oval 24"/>
          <p:cNvSpPr/>
          <p:nvPr/>
        </p:nvSpPr>
        <p:spPr>
          <a:xfrm>
            <a:off x="828675" y="3105150"/>
            <a:ext cx="1924050" cy="1924050"/>
          </a:xfrm>
          <a:prstGeom prst="ellipse">
            <a:avLst/>
          </a:prstGeom>
          <a:solidFill>
            <a:srgbClr val="61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Purity</a:t>
            </a:r>
          </a:p>
        </p:txBody>
      </p:sp>
      <p:sp>
        <p:nvSpPr>
          <p:cNvPr id="11" name="TextBox 10"/>
          <p:cNvSpPr txBox="1"/>
          <p:nvPr/>
        </p:nvSpPr>
        <p:spPr>
          <a:xfrm>
            <a:off x="1593370" y="2714625"/>
            <a:ext cx="394660" cy="369332"/>
          </a:xfrm>
          <a:prstGeom prst="rect">
            <a:avLst/>
          </a:prstGeom>
          <a:noFill/>
        </p:spPr>
        <p:txBody>
          <a:bodyPr wrap="none" rtlCol="0">
            <a:spAutoFit/>
          </a:bodyPr>
          <a:lstStyle/>
          <a:p>
            <a:r>
              <a:rPr lang="en-AU" dirty="0">
                <a:solidFill>
                  <a:schemeClr val="bg1"/>
                </a:solidFill>
              </a:rPr>
              <a:t>IO</a:t>
            </a:r>
          </a:p>
        </p:txBody>
      </p:sp>
      <p:sp>
        <p:nvSpPr>
          <p:cNvPr id="30" name="TextBox 29"/>
          <p:cNvSpPr txBox="1"/>
          <p:nvPr/>
        </p:nvSpPr>
        <p:spPr>
          <a:xfrm>
            <a:off x="4027571" y="3019425"/>
            <a:ext cx="4870244" cy="923330"/>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plus10Seconds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r>
              <a:rPr lang="en-AU" dirty="0">
                <a:solidFill>
                  <a:schemeClr val="accent2"/>
                </a:solidFill>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solidFill>
                  <a:schemeClr val="accent2"/>
                </a:solidFill>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UTCTime</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plus10Seconds </a:t>
            </a:r>
            <a:r>
              <a:rPr lang="en-AU" dirty="0" err="1">
                <a:latin typeface="Consolas" panose="020B0609020204030204" pitchFamily="49" charset="0"/>
                <a:cs typeface="Consolas" panose="020B0609020204030204" pitchFamily="49" charset="0"/>
              </a:rPr>
              <a:t>currentTime</a:t>
            </a:r>
            <a:r>
              <a:rPr lang="en-AU" dirty="0">
                <a:latin typeface="Consolas" panose="020B0609020204030204" pitchFamily="49" charset="0"/>
                <a:cs typeface="Consolas" panose="020B0609020204030204" pitchFamily="49" charset="0"/>
              </a:rPr>
              <a:t> = </a:t>
            </a:r>
          </a:p>
          <a:p>
            <a:r>
              <a:rPr lang="en-AU" dirty="0">
                <a:latin typeface="Consolas" panose="020B0609020204030204" pitchFamily="49" charset="0"/>
                <a:cs typeface="Consolas" panose="020B0609020204030204" pitchFamily="49" charset="0"/>
              </a:rPr>
              <a:t>  seconds 10 `</a:t>
            </a:r>
            <a:r>
              <a:rPr lang="en-AU" dirty="0" err="1">
                <a:latin typeface="Consolas" panose="020B0609020204030204" pitchFamily="49" charset="0"/>
                <a:cs typeface="Consolas" panose="020B0609020204030204" pitchFamily="49" charset="0"/>
              </a:rPr>
              <a:t>addUTCTime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currentTime</a:t>
            </a:r>
            <a:endParaRPr lang="en-AU" dirty="0">
              <a:latin typeface="Consolas" panose="020B0609020204030204" pitchFamily="49" charset="0"/>
              <a:cs typeface="Consolas" panose="020B0609020204030204" pitchFamily="49" charset="0"/>
            </a:endParaRPr>
          </a:p>
        </p:txBody>
      </p:sp>
      <p:sp>
        <p:nvSpPr>
          <p:cNvPr id="31" name="TextBox 30"/>
          <p:cNvSpPr txBox="1"/>
          <p:nvPr/>
        </p:nvSpPr>
        <p:spPr>
          <a:xfrm>
            <a:off x="4027571" y="4228028"/>
            <a:ext cx="7276351" cy="646331"/>
          </a:xfrm>
          <a:prstGeom prst="rect">
            <a:avLst/>
          </a:prstGeom>
          <a:noFill/>
        </p:spPr>
        <p:txBody>
          <a:bodyPr wrap="none" rtlCol="0">
            <a:spAutoFit/>
          </a:bodyPr>
          <a:lstStyle/>
          <a:p>
            <a:r>
              <a:rPr lang="en-AU" dirty="0">
                <a:solidFill>
                  <a:schemeClr val="accent1"/>
                </a:solidFill>
                <a:latin typeface="Consolas" panose="020B0609020204030204" pitchFamily="49" charset="0"/>
                <a:cs typeface="Consolas" panose="020B0609020204030204" pitchFamily="49" charset="0"/>
              </a:rPr>
              <a:t>currentPlus10Seconds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IO </a:t>
            </a:r>
            <a:r>
              <a:rPr lang="en-AU" dirty="0" err="1">
                <a:solidFill>
                  <a:schemeClr val="accent2"/>
                </a:solidFill>
                <a:latin typeface="Consolas" panose="020B0609020204030204" pitchFamily="49" charset="0"/>
                <a:cs typeface="Consolas" panose="020B0609020204030204" pitchFamily="49" charset="0"/>
              </a:rPr>
              <a:t>UTCTime</a:t>
            </a:r>
            <a:br>
              <a:rPr lang="en-AU" dirty="0">
                <a:solidFill>
                  <a:schemeClr val="accent2"/>
                </a:solidFill>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currentPlus10Seconds = </a:t>
            </a:r>
            <a:r>
              <a:rPr lang="en-AU" dirty="0" err="1">
                <a:latin typeface="Consolas" panose="020B0609020204030204" pitchFamily="49" charset="0"/>
                <a:cs typeface="Consolas" panose="020B0609020204030204" pitchFamily="49" charset="0"/>
              </a:rPr>
              <a:t>getCurrentTime</a:t>
            </a:r>
            <a:r>
              <a:rPr lang="en-AU" dirty="0">
                <a:latin typeface="Consolas" panose="020B0609020204030204" pitchFamily="49" charset="0"/>
                <a:cs typeface="Consolas" panose="020B0609020204030204" pitchFamily="49" charset="0"/>
              </a:rPr>
              <a:t> &gt;&gt;= plus10Seconds</a:t>
            </a:r>
          </a:p>
        </p:txBody>
      </p:sp>
    </p:spTree>
    <p:extLst>
      <p:ext uri="{BB962C8B-B14F-4D97-AF65-F5344CB8AC3E}">
        <p14:creationId xmlns:p14="http://schemas.microsoft.com/office/powerpoint/2010/main" val="14461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Optimised for Functional Programming</a:t>
            </a:r>
          </a:p>
        </p:txBody>
      </p:sp>
      <p:sp>
        <p:nvSpPr>
          <p:cNvPr id="4" name="Rectangle 3"/>
          <p:cNvSpPr/>
          <p:nvPr/>
        </p:nvSpPr>
        <p:spPr>
          <a:xfrm>
            <a:off x="246145" y="1936399"/>
            <a:ext cx="4995278" cy="861774"/>
          </a:xfrm>
          <a:prstGeom prst="rect">
            <a:avLst/>
          </a:prstGeom>
        </p:spPr>
        <p:txBody>
          <a:bodyPr wrap="none">
            <a:spAutoFit/>
          </a:bodyPr>
          <a:lstStyle/>
          <a:p>
            <a:r>
              <a:rPr lang="en-AU" sz="3200" b="1" dirty="0">
                <a:solidFill>
                  <a:srgbClr val="61528A"/>
                </a:solidFill>
              </a:rPr>
              <a:t>Less non-functional baggage</a:t>
            </a:r>
            <a:br>
              <a:rPr lang="en-AU" sz="3200" b="1" dirty="0">
                <a:solidFill>
                  <a:srgbClr val="61528A"/>
                </a:solidFill>
              </a:rPr>
            </a:br>
            <a:r>
              <a:rPr lang="en-AU" dirty="0">
                <a:solidFill>
                  <a:srgbClr val="8F4E8B"/>
                </a:solidFill>
              </a:rPr>
              <a:t>Functional-first</a:t>
            </a:r>
          </a:p>
        </p:txBody>
      </p:sp>
      <p:sp>
        <p:nvSpPr>
          <p:cNvPr id="5" name="Rectangle 4"/>
          <p:cNvSpPr/>
          <p:nvPr/>
        </p:nvSpPr>
        <p:spPr>
          <a:xfrm>
            <a:off x="246145" y="2979012"/>
            <a:ext cx="4518738" cy="861774"/>
          </a:xfrm>
          <a:prstGeom prst="rect">
            <a:avLst/>
          </a:prstGeom>
        </p:spPr>
        <p:txBody>
          <a:bodyPr wrap="none">
            <a:spAutoFit/>
          </a:bodyPr>
          <a:lstStyle/>
          <a:p>
            <a:r>
              <a:rPr lang="en-AU" sz="3200" b="1" dirty="0">
                <a:solidFill>
                  <a:srgbClr val="61528A"/>
                </a:solidFill>
              </a:rPr>
              <a:t>Special garbage collector</a:t>
            </a:r>
            <a:br>
              <a:rPr lang="en-AU" sz="3200" b="1" dirty="0">
                <a:solidFill>
                  <a:srgbClr val="61528A"/>
                </a:solidFill>
              </a:rPr>
            </a:br>
            <a:r>
              <a:rPr lang="en-AU" dirty="0">
                <a:solidFill>
                  <a:srgbClr val="8F4E8B"/>
                </a:solidFill>
              </a:rPr>
              <a:t>Optimised to collect a lot of garbage</a:t>
            </a:r>
          </a:p>
        </p:txBody>
      </p:sp>
      <p:sp>
        <p:nvSpPr>
          <p:cNvPr id="6" name="Rectangle 5"/>
          <p:cNvSpPr/>
          <p:nvPr/>
        </p:nvSpPr>
        <p:spPr>
          <a:xfrm>
            <a:off x="246145" y="5361044"/>
            <a:ext cx="3442545" cy="861774"/>
          </a:xfrm>
          <a:prstGeom prst="rect">
            <a:avLst/>
          </a:prstGeom>
        </p:spPr>
        <p:txBody>
          <a:bodyPr wrap="none">
            <a:spAutoFit/>
          </a:bodyPr>
          <a:lstStyle/>
          <a:p>
            <a:r>
              <a:rPr lang="en-AU" sz="3200" b="1" dirty="0">
                <a:solidFill>
                  <a:srgbClr val="61528A"/>
                </a:solidFill>
              </a:rPr>
              <a:t>Functional libraries</a:t>
            </a:r>
            <a:br>
              <a:rPr lang="en-AU" sz="3200" b="1" dirty="0">
                <a:solidFill>
                  <a:srgbClr val="61528A"/>
                </a:solidFill>
              </a:rPr>
            </a:br>
            <a:r>
              <a:rPr lang="en-AU" dirty="0">
                <a:solidFill>
                  <a:srgbClr val="8F4E8B"/>
                </a:solidFill>
              </a:rPr>
              <a:t>No compromises</a:t>
            </a:r>
          </a:p>
        </p:txBody>
      </p:sp>
      <p:pic>
        <p:nvPicPr>
          <p:cNvPr id="9218" name="Picture 2" descr="https://s-media-cache-ak0.pinimg.com/236x/fe/4c/88/fe4c88bcf079e3ad71febdbfc3893a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305" y="2125924"/>
            <a:ext cx="2930524" cy="390736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46145" y="4021625"/>
            <a:ext cx="3965701" cy="1158580"/>
            <a:chOff x="246145" y="4202464"/>
            <a:chExt cx="3965701" cy="1158580"/>
          </a:xfrm>
        </p:grpSpPr>
        <p:sp>
          <p:nvSpPr>
            <p:cNvPr id="7" name="Rectangle 6"/>
            <p:cNvSpPr/>
            <p:nvPr/>
          </p:nvSpPr>
          <p:spPr>
            <a:xfrm>
              <a:off x="246145" y="4202464"/>
              <a:ext cx="3965701" cy="861774"/>
            </a:xfrm>
            <a:prstGeom prst="rect">
              <a:avLst/>
            </a:prstGeom>
          </p:spPr>
          <p:txBody>
            <a:bodyPr wrap="none">
              <a:spAutoFit/>
            </a:bodyPr>
            <a:lstStyle/>
            <a:p>
              <a:r>
                <a:rPr lang="en-AU" sz="3200" b="1" dirty="0" err="1">
                  <a:solidFill>
                    <a:srgbClr val="61528A"/>
                  </a:solidFill>
                </a:rPr>
                <a:t>Newtypes</a:t>
              </a:r>
              <a:br>
                <a:rPr lang="en-AU" sz="3200" b="1" dirty="0">
                  <a:solidFill>
                    <a:srgbClr val="61528A"/>
                  </a:solidFill>
                </a:rPr>
              </a:br>
              <a:r>
                <a:rPr lang="en-AU" dirty="0">
                  <a:solidFill>
                    <a:srgbClr val="8F4E8B"/>
                  </a:solidFill>
                </a:rPr>
                <a:t>Wrapper types without the runtime cost</a:t>
              </a:r>
            </a:p>
          </p:txBody>
        </p:sp>
        <p:sp>
          <p:nvSpPr>
            <p:cNvPr id="3" name="Rectangle 2"/>
            <p:cNvSpPr/>
            <p:nvPr/>
          </p:nvSpPr>
          <p:spPr>
            <a:xfrm>
              <a:off x="246145" y="4991712"/>
              <a:ext cx="3730508" cy="369332"/>
            </a:xfrm>
            <a:prstGeom prst="rect">
              <a:avLst/>
            </a:prstGeom>
          </p:spPr>
          <p:txBody>
            <a:bodyPr wrap="none">
              <a:spAutoFit/>
            </a:bodyPr>
            <a:lstStyle/>
            <a:p>
              <a:r>
                <a:rPr lang="en-AU" dirty="0" err="1">
                  <a:solidFill>
                    <a:srgbClr val="8F4E8B"/>
                  </a:solidFill>
                  <a:latin typeface="Consolas" panose="020B0609020204030204" pitchFamily="49" charset="0"/>
                  <a:cs typeface="Consolas" panose="020B0609020204030204" pitchFamily="49" charset="0"/>
                </a:rPr>
                <a:t>newtype</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Email </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Email String</a:t>
              </a:r>
              <a:endParaRPr lang="en-AU"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153339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25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Curve</a:t>
            </a:r>
            <a:br>
              <a:rPr lang="en-AU" dirty="0"/>
            </a:br>
            <a:r>
              <a:rPr lang="en-AU" sz="2800" dirty="0">
                <a:solidFill>
                  <a:srgbClr val="61528A"/>
                </a:solidFill>
              </a:rPr>
              <a:t>Understanding the cray-cray</a:t>
            </a:r>
          </a:p>
        </p:txBody>
      </p:sp>
      <p:pic>
        <p:nvPicPr>
          <p:cNvPr id="10242" name="Picture 2" descr="http://i.imgur.com/TTBBeJ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1729090"/>
            <a:ext cx="5259304" cy="47771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6145" y="1936399"/>
            <a:ext cx="3662798" cy="861774"/>
          </a:xfrm>
          <a:prstGeom prst="rect">
            <a:avLst/>
          </a:prstGeom>
        </p:spPr>
        <p:txBody>
          <a:bodyPr wrap="none">
            <a:spAutoFit/>
          </a:bodyPr>
          <a:lstStyle/>
          <a:p>
            <a:r>
              <a:rPr lang="en-AU" sz="3200" b="1" dirty="0">
                <a:solidFill>
                  <a:srgbClr val="61528A"/>
                </a:solidFill>
              </a:rPr>
              <a:t>Steep learning curve</a:t>
            </a:r>
            <a:br>
              <a:rPr lang="en-AU" sz="3200" b="1" dirty="0">
                <a:solidFill>
                  <a:srgbClr val="61528A"/>
                </a:solidFill>
              </a:rPr>
            </a:br>
            <a:r>
              <a:rPr lang="en-AU" dirty="0">
                <a:solidFill>
                  <a:srgbClr val="8F4E8B"/>
                </a:solidFill>
              </a:rPr>
              <a:t>Upfront learning required</a:t>
            </a:r>
          </a:p>
        </p:txBody>
      </p:sp>
      <p:sp>
        <p:nvSpPr>
          <p:cNvPr id="7" name="Rectangle 6"/>
          <p:cNvSpPr/>
          <p:nvPr/>
        </p:nvSpPr>
        <p:spPr>
          <a:xfrm>
            <a:off x="246145" y="3119761"/>
            <a:ext cx="4718471" cy="1969770"/>
          </a:xfrm>
          <a:prstGeom prst="rect">
            <a:avLst/>
          </a:prstGeom>
        </p:spPr>
        <p:txBody>
          <a:bodyPr wrap="none">
            <a:spAutoFit/>
          </a:bodyPr>
          <a:lstStyle/>
          <a:p>
            <a:r>
              <a:rPr lang="en-AU" sz="3200" b="1" dirty="0">
                <a:solidFill>
                  <a:srgbClr val="61528A"/>
                </a:solidFill>
              </a:rPr>
              <a:t>Real programs require:</a:t>
            </a:r>
            <a:br>
              <a:rPr lang="en-AU" sz="3200" b="1" dirty="0">
                <a:solidFill>
                  <a:srgbClr val="61528A"/>
                </a:solidFill>
              </a:rPr>
            </a:br>
            <a:r>
              <a:rPr lang="en-AU" dirty="0">
                <a:solidFill>
                  <a:srgbClr val="8F4E8B"/>
                </a:solidFill>
              </a:rPr>
              <a:t>Functor</a:t>
            </a:r>
            <a:br>
              <a:rPr lang="en-AU" dirty="0">
                <a:solidFill>
                  <a:srgbClr val="8F4E8B"/>
                </a:solidFill>
              </a:rPr>
            </a:br>
            <a:r>
              <a:rPr lang="en-AU" dirty="0">
                <a:solidFill>
                  <a:srgbClr val="8F4E8B"/>
                </a:solidFill>
              </a:rPr>
              <a:t>Applicative</a:t>
            </a:r>
            <a:br>
              <a:rPr lang="en-AU" dirty="0">
                <a:solidFill>
                  <a:srgbClr val="8F4E8B"/>
                </a:solidFill>
              </a:rPr>
            </a:br>
            <a:r>
              <a:rPr lang="en-AU" dirty="0">
                <a:solidFill>
                  <a:srgbClr val="8F4E8B"/>
                </a:solidFill>
              </a:rPr>
              <a:t>Monad (IO, State, Maybe, Either, Reader, Writer)</a:t>
            </a:r>
          </a:p>
          <a:p>
            <a:r>
              <a:rPr lang="en-AU" dirty="0">
                <a:solidFill>
                  <a:srgbClr val="8F4E8B"/>
                </a:solidFill>
              </a:rPr>
              <a:t>Monad Transformers</a:t>
            </a:r>
          </a:p>
          <a:p>
            <a:r>
              <a:rPr lang="en-AU" dirty="0">
                <a:solidFill>
                  <a:srgbClr val="8F4E8B"/>
                </a:solidFill>
              </a:rPr>
              <a:t>Foldable</a:t>
            </a:r>
          </a:p>
        </p:txBody>
      </p:sp>
      <p:sp>
        <p:nvSpPr>
          <p:cNvPr id="8" name="Rectangle 7"/>
          <p:cNvSpPr/>
          <p:nvPr/>
        </p:nvSpPr>
        <p:spPr>
          <a:xfrm>
            <a:off x="246145" y="5411119"/>
            <a:ext cx="3795591" cy="861774"/>
          </a:xfrm>
          <a:prstGeom prst="rect">
            <a:avLst/>
          </a:prstGeom>
        </p:spPr>
        <p:txBody>
          <a:bodyPr wrap="none">
            <a:spAutoFit/>
          </a:bodyPr>
          <a:lstStyle/>
          <a:p>
            <a:r>
              <a:rPr lang="en-AU" sz="3200" b="1" dirty="0">
                <a:solidFill>
                  <a:srgbClr val="61528A"/>
                </a:solidFill>
              </a:rPr>
              <a:t>Not insurmountable!</a:t>
            </a:r>
            <a:br>
              <a:rPr lang="en-AU" sz="3200" b="1" dirty="0">
                <a:solidFill>
                  <a:srgbClr val="61528A"/>
                </a:solidFill>
              </a:rPr>
            </a:br>
            <a:r>
              <a:rPr lang="en-AU" dirty="0">
                <a:solidFill>
                  <a:srgbClr val="8F4E8B"/>
                </a:solidFill>
              </a:rPr>
              <a:t>Does not require a maths background!</a:t>
            </a:r>
          </a:p>
        </p:txBody>
      </p:sp>
    </p:spTree>
    <p:extLst>
      <p:ext uri="{BB962C8B-B14F-4D97-AF65-F5344CB8AC3E}">
        <p14:creationId xmlns:p14="http://schemas.microsoft.com/office/powerpoint/2010/main" val="1344058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Nint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8931" y="2305324"/>
            <a:ext cx="1780992" cy="2559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Gooro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582" y="2195174"/>
            <a:ext cx="1619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e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6318" y="5088056"/>
            <a:ext cx="1822304" cy="7195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adif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019" y="2727784"/>
            <a:ext cx="2124328" cy="158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an Softwa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6611" y="5150134"/>
            <a:ext cx="1761760" cy="5954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geUp Peop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0875" y="3176791"/>
            <a:ext cx="2194255" cy="68753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spo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8453" y="6261206"/>
            <a:ext cx="1260048" cy="3559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iberty Financia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9476" y="429851"/>
            <a:ext cx="4593048" cy="1148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D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772" y="2123736"/>
            <a:ext cx="2857500"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leri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28491" y="2014199"/>
            <a:ext cx="28575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crosof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70236" y="3187183"/>
            <a:ext cx="29527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Octopus Deploy"/>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1772" y="5202304"/>
            <a:ext cx="2336557" cy="4910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Pluralsigh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50025" y="6304799"/>
            <a:ext cx="1446078" cy="3123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Webje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146360" y="5131196"/>
            <a:ext cx="1258242" cy="63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215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810" y="1936399"/>
            <a:ext cx="7036926" cy="861774"/>
          </a:xfrm>
          <a:prstGeom prst="rect">
            <a:avLst/>
          </a:prstGeom>
        </p:spPr>
        <p:txBody>
          <a:bodyPr wrap="none">
            <a:spAutoFit/>
          </a:bodyPr>
          <a:lstStyle/>
          <a:p>
            <a:r>
              <a:rPr lang="en-AU" sz="3200" b="1" dirty="0">
                <a:solidFill>
                  <a:srgbClr val="61528A"/>
                </a:solidFill>
              </a:rPr>
              <a:t>Manages dependencies and compilation</a:t>
            </a:r>
          </a:p>
          <a:p>
            <a:r>
              <a:rPr lang="en-AU" dirty="0">
                <a:solidFill>
                  <a:srgbClr val="8F4E8B"/>
                </a:solidFill>
              </a:rPr>
              <a:t>Downloads compiler and libraries, builds and tests your code</a:t>
            </a:r>
          </a:p>
        </p:txBody>
      </p:sp>
      <p:sp>
        <p:nvSpPr>
          <p:cNvPr id="2" name="Title 1"/>
          <p:cNvSpPr>
            <a:spLocks noGrp="1"/>
          </p:cNvSpPr>
          <p:nvPr>
            <p:ph type="title"/>
          </p:nvPr>
        </p:nvSpPr>
        <p:spPr/>
        <p:txBody>
          <a:bodyPr/>
          <a:lstStyle/>
          <a:p>
            <a:r>
              <a:rPr lang="en-AU" dirty="0"/>
              <a:t>Tooling</a:t>
            </a:r>
            <a:br>
              <a:rPr lang="en-AU" dirty="0"/>
            </a:br>
            <a:r>
              <a:rPr lang="en-AU" sz="2800" dirty="0">
                <a:solidFill>
                  <a:srgbClr val="61528A"/>
                </a:solidFill>
              </a:rPr>
              <a:t>Stack &amp; Atom</a:t>
            </a:r>
          </a:p>
        </p:txBody>
      </p:sp>
      <p:sp>
        <p:nvSpPr>
          <p:cNvPr id="6" name="Rectangle 5"/>
          <p:cNvSpPr/>
          <p:nvPr/>
        </p:nvSpPr>
        <p:spPr>
          <a:xfrm>
            <a:off x="231810" y="3053398"/>
            <a:ext cx="5927007" cy="861774"/>
          </a:xfrm>
          <a:prstGeom prst="rect">
            <a:avLst/>
          </a:prstGeom>
        </p:spPr>
        <p:txBody>
          <a:bodyPr wrap="none">
            <a:spAutoFit/>
          </a:bodyPr>
          <a:lstStyle/>
          <a:p>
            <a:r>
              <a:rPr lang="en-AU" sz="3200" b="1" dirty="0">
                <a:solidFill>
                  <a:srgbClr val="61528A"/>
                </a:solidFill>
              </a:rPr>
              <a:t>LTS (Long Term Support) Branches</a:t>
            </a:r>
            <a:br>
              <a:rPr lang="en-AU" sz="3200" b="1" dirty="0">
                <a:solidFill>
                  <a:srgbClr val="61528A"/>
                </a:solidFill>
              </a:rPr>
            </a:br>
            <a:r>
              <a:rPr lang="en-AU" dirty="0">
                <a:solidFill>
                  <a:srgbClr val="8F4E8B"/>
                </a:solidFill>
              </a:rPr>
              <a:t>Eliminates dependency hell and global versioning</a:t>
            </a:r>
          </a:p>
        </p:txBody>
      </p:sp>
      <p:sp>
        <p:nvSpPr>
          <p:cNvPr id="7" name="Rectangle 6"/>
          <p:cNvSpPr/>
          <p:nvPr/>
        </p:nvSpPr>
        <p:spPr>
          <a:xfrm>
            <a:off x="231810" y="4170397"/>
            <a:ext cx="3388748" cy="861774"/>
          </a:xfrm>
          <a:prstGeom prst="rect">
            <a:avLst/>
          </a:prstGeom>
        </p:spPr>
        <p:txBody>
          <a:bodyPr wrap="none">
            <a:spAutoFit/>
          </a:bodyPr>
          <a:lstStyle/>
          <a:p>
            <a:r>
              <a:rPr lang="en-AU" sz="3200" b="1" dirty="0">
                <a:solidFill>
                  <a:srgbClr val="61528A"/>
                </a:solidFill>
              </a:rPr>
              <a:t>Cross-platform</a:t>
            </a:r>
          </a:p>
          <a:p>
            <a:r>
              <a:rPr lang="en-AU" dirty="0">
                <a:solidFill>
                  <a:srgbClr val="8F4E8B"/>
                </a:solidFill>
              </a:rPr>
              <a:t>Works on Windows/Mac OS/Linux</a:t>
            </a:r>
          </a:p>
        </p:txBody>
      </p:sp>
      <p:pic>
        <p:nvPicPr>
          <p:cNvPr id="11266" name="Picture 2" descr="http://cdn.meme.am/instances/57626476.jpg"/>
          <p:cNvPicPr>
            <a:picLocks noChangeAspect="1" noChangeArrowheads="1"/>
          </p:cNvPicPr>
          <p:nvPr/>
        </p:nvPicPr>
        <p:blipFill rotWithShape="1">
          <a:blip r:embed="rId3">
            <a:extLst>
              <a:ext uri="{28A0092B-C50C-407E-A947-70E740481C1C}">
                <a14:useLocalDpi xmlns:a14="http://schemas.microsoft.com/office/drawing/2010/main" val="0"/>
              </a:ext>
            </a:extLst>
          </a:blip>
          <a:srcRect b="3744"/>
          <a:stretch/>
        </p:blipFill>
        <p:spPr bwMode="auto">
          <a:xfrm>
            <a:off x="8069179" y="2317705"/>
            <a:ext cx="3810000" cy="36673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31810" y="5287395"/>
            <a:ext cx="5110373" cy="1138773"/>
          </a:xfrm>
          <a:prstGeom prst="rect">
            <a:avLst/>
          </a:prstGeom>
        </p:spPr>
        <p:txBody>
          <a:bodyPr wrap="none">
            <a:spAutoFit/>
          </a:bodyPr>
          <a:lstStyle/>
          <a:p>
            <a:r>
              <a:rPr lang="en-AU" sz="3200" b="1" dirty="0">
                <a:solidFill>
                  <a:srgbClr val="61528A"/>
                </a:solidFill>
              </a:rPr>
              <a:t>Atom IDE-Haskell plugin set</a:t>
            </a:r>
            <a:br>
              <a:rPr lang="en-AU" sz="3200" b="1" dirty="0">
                <a:solidFill>
                  <a:srgbClr val="61528A"/>
                </a:solidFill>
              </a:rPr>
            </a:br>
            <a:r>
              <a:rPr lang="en-AU" dirty="0">
                <a:solidFill>
                  <a:srgbClr val="8F4E8B"/>
                </a:solidFill>
              </a:rPr>
              <a:t>Syntax highlighting, autocomplete, errors, warnings, </a:t>
            </a:r>
            <a:br>
              <a:rPr lang="en-AU" dirty="0">
                <a:solidFill>
                  <a:srgbClr val="8F4E8B"/>
                </a:solidFill>
              </a:rPr>
            </a:br>
            <a:r>
              <a:rPr lang="en-AU" dirty="0" err="1">
                <a:solidFill>
                  <a:srgbClr val="8F4E8B"/>
                </a:solidFill>
              </a:rPr>
              <a:t>linting</a:t>
            </a:r>
            <a:r>
              <a:rPr lang="en-AU" dirty="0">
                <a:solidFill>
                  <a:srgbClr val="8F4E8B"/>
                </a:solidFill>
              </a:rPr>
              <a:t>, hover-over type info</a:t>
            </a:r>
          </a:p>
        </p:txBody>
      </p:sp>
    </p:spTree>
    <p:extLst>
      <p:ext uri="{BB962C8B-B14F-4D97-AF65-F5344CB8AC3E}">
        <p14:creationId xmlns:p14="http://schemas.microsoft.com/office/powerpoint/2010/main" val="1813246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AU" dirty="0"/>
              <a:t>Hello World in Haskell</a:t>
            </a:r>
          </a:p>
        </p:txBody>
      </p:sp>
    </p:spTree>
    <p:extLst>
      <p:ext uri="{BB962C8B-B14F-4D97-AF65-F5344CB8AC3E}">
        <p14:creationId xmlns:p14="http://schemas.microsoft.com/office/powerpoint/2010/main" val="782626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Laziness</a:t>
            </a:r>
          </a:p>
        </p:txBody>
      </p:sp>
      <p:pic>
        <p:nvPicPr>
          <p:cNvPr id="4098" name="Picture 2" descr="http://img.memecdn.com/i-amp-039-m-not-lazy-i-amp-039-m-just-on-amp-quot-energy-saver-amp-quot-mode_o_2503297.jpg"/>
          <p:cNvPicPr>
            <a:picLocks noChangeAspect="1" noChangeArrowheads="1"/>
          </p:cNvPicPr>
          <p:nvPr/>
        </p:nvPicPr>
        <p:blipFill rotWithShape="1">
          <a:blip r:embed="rId3">
            <a:extLst>
              <a:ext uri="{28A0092B-C50C-407E-A947-70E740481C1C}">
                <a14:useLocalDpi xmlns:a14="http://schemas.microsoft.com/office/drawing/2010/main" val="0"/>
              </a:ext>
            </a:extLst>
          </a:blip>
          <a:srcRect b="6526"/>
          <a:stretch/>
        </p:blipFill>
        <p:spPr bwMode="auto">
          <a:xfrm>
            <a:off x="312821" y="2324100"/>
            <a:ext cx="4453407" cy="3314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41985" y="1954768"/>
            <a:ext cx="3983783" cy="369332"/>
          </a:xfrm>
          <a:prstGeom prst="rect">
            <a:avLst/>
          </a:prstGeom>
          <a:noFill/>
        </p:spPr>
        <p:txBody>
          <a:bodyPr wrap="none" rtlCol="0">
            <a:spAutoFit/>
          </a:bodyPr>
          <a:lstStyle/>
          <a:p>
            <a:r>
              <a:rPr lang="en-AU" dirty="0" err="1">
                <a:solidFill>
                  <a:schemeClr val="accent1"/>
                </a:solidFill>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Maybe</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-&gt;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a</a:t>
            </a:r>
            <a:endParaRPr lang="en-AU" dirty="0">
              <a:latin typeface="Consolas" panose="020B0609020204030204" pitchFamily="49" charset="0"/>
              <a:cs typeface="Consolas" panose="020B0609020204030204" pitchFamily="49" charset="0"/>
            </a:endParaRPr>
          </a:p>
        </p:txBody>
      </p:sp>
      <p:grpSp>
        <p:nvGrpSpPr>
          <p:cNvPr id="31" name="Group 30"/>
          <p:cNvGrpSpPr/>
          <p:nvPr/>
        </p:nvGrpSpPr>
        <p:grpSpPr>
          <a:xfrm>
            <a:off x="5141985" y="5037965"/>
            <a:ext cx="5250155" cy="1263225"/>
            <a:chOff x="5141985" y="2293231"/>
            <a:chExt cx="5250155" cy="1263225"/>
          </a:xfrm>
        </p:grpSpPr>
        <p:sp>
          <p:nvSpPr>
            <p:cNvPr id="4" name="TextBox 3"/>
            <p:cNvSpPr txBox="1"/>
            <p:nvPr/>
          </p:nvSpPr>
          <p:spPr>
            <a:xfrm>
              <a:off x="5141985" y="2848570"/>
              <a:ext cx="5250155" cy="707886"/>
            </a:xfrm>
            <a:prstGeom prst="rect">
              <a:avLst/>
            </a:prstGeom>
            <a:noFill/>
          </p:spPr>
          <p:txBody>
            <a:bodyPr wrap="none" rtlCol="0">
              <a:spAutoFit/>
            </a:bodyPr>
            <a:lstStyle/>
            <a:p>
              <a:pPr>
                <a:lnSpc>
                  <a:spcPts val="2400"/>
                </a:lnSpc>
              </a:pPr>
              <a:r>
                <a:rPr lang="en-AU" dirty="0">
                  <a:solidFill>
                    <a:srgbClr val="8F4E8B"/>
                  </a:solidFill>
                  <a:latin typeface="Consolas" panose="020B0609020204030204" pitchFamily="49" charset="0"/>
                  <a:cs typeface="Consolas" panose="020B0609020204030204" pitchFamily="49" charset="0"/>
                </a:rPr>
                <a:t>let</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expensiveValue</a:t>
              </a:r>
              <a:r>
                <a:rPr lang="en-AU" dirty="0">
                  <a:latin typeface="Consolas" panose="020B0609020204030204" pitchFamily="49" charset="0"/>
                  <a:cs typeface="Consolas" panose="020B0609020204030204" pitchFamily="49" charset="0"/>
                </a:rPr>
                <a:t> = primes </a:t>
              </a:r>
              <a:r>
                <a:rPr lang="en-AU" dirty="0">
                  <a:solidFill>
                    <a:schemeClr val="accent2"/>
                  </a:solidFill>
                  <a:latin typeface="Consolas" panose="020B0609020204030204" pitchFamily="49" charset="0"/>
                  <a:cs typeface="Consolas" panose="020B0609020204030204" pitchFamily="49" charset="0"/>
                </a:rPr>
                <a:t>1000000</a:t>
              </a:r>
              <a:br>
                <a:rPr lang="en-AU" dirty="0">
                  <a:latin typeface="Consolas" panose="020B0609020204030204" pitchFamily="49" charset="0"/>
                  <a:cs typeface="Consolas" panose="020B0609020204030204" pitchFamily="49" charset="0"/>
                </a:rPr>
              </a:br>
              <a:r>
                <a:rPr lang="en-AU" dirty="0">
                  <a:solidFill>
                    <a:srgbClr val="8F4E8B"/>
                  </a:solidFill>
                  <a:latin typeface="Consolas" panose="020B0609020204030204" pitchFamily="49" charset="0"/>
                  <a:cs typeface="Consolas" panose="020B0609020204030204" pitchFamily="49" charset="0"/>
                </a:rPr>
                <a:t>in</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expensiveValue</a:t>
              </a: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maybeANumber</a:t>
              </a:r>
              <a:endParaRPr lang="en-AU" dirty="0">
                <a:latin typeface="Consolas" panose="020B0609020204030204" pitchFamily="49" charset="0"/>
                <a:cs typeface="Consolas" panose="020B0609020204030204" pitchFamily="49" charset="0"/>
              </a:endParaRPr>
            </a:p>
          </p:txBody>
        </p:sp>
        <p:sp>
          <p:nvSpPr>
            <p:cNvPr id="6" name="Rectangle 5"/>
            <p:cNvSpPr/>
            <p:nvPr/>
          </p:nvSpPr>
          <p:spPr>
            <a:xfrm>
              <a:off x="5650139" y="2894066"/>
              <a:ext cx="1908252" cy="30092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Arrow Connector 7"/>
            <p:cNvCxnSpPr/>
            <p:nvPr/>
          </p:nvCxnSpPr>
          <p:spPr>
            <a:xfrm flipH="1">
              <a:off x="6770451" y="2646226"/>
              <a:ext cx="535022" cy="195773"/>
            </a:xfrm>
            <a:prstGeom prst="straightConnector1">
              <a:avLst/>
            </a:prstGeom>
            <a:ln w="28575">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9988" y="2293231"/>
              <a:ext cx="3490507" cy="369332"/>
            </a:xfrm>
            <a:prstGeom prst="rect">
              <a:avLst/>
            </a:prstGeom>
            <a:noFill/>
          </p:spPr>
          <p:txBody>
            <a:bodyPr wrap="none" rtlCol="0">
              <a:spAutoFit/>
            </a:bodyPr>
            <a:lstStyle/>
            <a:p>
              <a:r>
                <a:rPr lang="en-AU" dirty="0">
                  <a:solidFill>
                    <a:schemeClr val="accent5"/>
                  </a:solidFill>
                </a:rPr>
                <a:t>Not evaluated unless actually used</a:t>
              </a:r>
            </a:p>
          </p:txBody>
        </p:sp>
      </p:grpSp>
      <p:sp>
        <p:nvSpPr>
          <p:cNvPr id="17" name="TextBox 16"/>
          <p:cNvSpPr txBox="1"/>
          <p:nvPr/>
        </p:nvSpPr>
        <p:spPr>
          <a:xfrm>
            <a:off x="5105192" y="2843969"/>
            <a:ext cx="5376793" cy="369332"/>
          </a:xfrm>
          <a:prstGeom prst="rect">
            <a:avLst/>
          </a:prstGeom>
          <a:noFill/>
        </p:spPr>
        <p:txBody>
          <a:bodyPr wrap="none" rtlCol="0">
            <a:spAutoFit/>
          </a:bodyPr>
          <a:lstStyle/>
          <a:p>
            <a:r>
              <a:rPr lang="en-AU" dirty="0" err="1">
                <a:latin typeface="Consolas" panose="020B0609020204030204" pitchFamily="49" charset="0"/>
                <a:cs typeface="Consolas" panose="020B0609020204030204" pitchFamily="49" charset="0"/>
              </a:rPr>
              <a:t>ghci</a:t>
            </a:r>
            <a:r>
              <a:rPr lang="en-AU" dirty="0">
                <a:latin typeface="Consolas" panose="020B0609020204030204" pitchFamily="49" charset="0"/>
                <a:cs typeface="Consolas" panose="020B0609020204030204" pitchFamily="49" charset="0"/>
              </a:rPr>
              <a:t>&gt; </a:t>
            </a:r>
            <a:r>
              <a:rPr lang="en-AU" dirty="0" err="1">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a:t>
            </a:r>
            <a:r>
              <a:rPr lang="en-AU" dirty="0" err="1">
                <a:solidFill>
                  <a:schemeClr val="accent2"/>
                </a:solidFill>
                <a:latin typeface="Consolas" panose="020B0609020204030204" pitchFamily="49" charset="0"/>
                <a:cs typeface="Consolas" panose="020B0609020204030204" pitchFamily="49" charset="0"/>
              </a:rPr>
              <a:t>Fallback</a:t>
            </a:r>
            <a:r>
              <a:rPr lang="en-AU" dirty="0">
                <a:solidFill>
                  <a:schemeClr val="accent2"/>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Just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"Value"</a:t>
            </a:r>
            <a:r>
              <a:rPr lang="en-AU" dirty="0">
                <a:latin typeface="Consolas" panose="020B0609020204030204" pitchFamily="49" charset="0"/>
                <a:cs typeface="Consolas" panose="020B0609020204030204" pitchFamily="49" charset="0"/>
              </a:rPr>
              <a:t>)</a:t>
            </a:r>
          </a:p>
        </p:txBody>
      </p:sp>
      <p:sp>
        <p:nvSpPr>
          <p:cNvPr id="19" name="TextBox 18"/>
          <p:cNvSpPr txBox="1"/>
          <p:nvPr/>
        </p:nvSpPr>
        <p:spPr>
          <a:xfrm>
            <a:off x="5105192" y="3221830"/>
            <a:ext cx="1071127" cy="369332"/>
          </a:xfrm>
          <a:prstGeom prst="rect">
            <a:avLst/>
          </a:prstGeom>
          <a:noFill/>
        </p:spPr>
        <p:txBody>
          <a:bodyPr wrap="none" rtlCol="0">
            <a:spAutoFit/>
          </a:bodyPr>
          <a:lstStyle/>
          <a:p>
            <a:r>
              <a:rPr lang="en-AU" dirty="0">
                <a:solidFill>
                  <a:schemeClr val="accent2"/>
                </a:solidFill>
                <a:latin typeface="Consolas" panose="020B0609020204030204" pitchFamily="49" charset="0"/>
                <a:cs typeface="Consolas" panose="020B0609020204030204" pitchFamily="49" charset="0"/>
              </a:rPr>
              <a:t>"Value"</a:t>
            </a:r>
          </a:p>
        </p:txBody>
      </p:sp>
      <p:sp>
        <p:nvSpPr>
          <p:cNvPr id="23" name="TextBox 22"/>
          <p:cNvSpPr txBox="1"/>
          <p:nvPr/>
        </p:nvSpPr>
        <p:spPr>
          <a:xfrm>
            <a:off x="5105192" y="3809399"/>
            <a:ext cx="4490332" cy="369332"/>
          </a:xfrm>
          <a:prstGeom prst="rect">
            <a:avLst/>
          </a:prstGeom>
          <a:noFill/>
        </p:spPr>
        <p:txBody>
          <a:bodyPr wrap="none" rtlCol="0">
            <a:spAutoFit/>
          </a:bodyPr>
          <a:lstStyle/>
          <a:p>
            <a:r>
              <a:rPr lang="en-AU" dirty="0" err="1">
                <a:latin typeface="Consolas" panose="020B0609020204030204" pitchFamily="49" charset="0"/>
                <a:cs typeface="Consolas" panose="020B0609020204030204" pitchFamily="49" charset="0"/>
              </a:rPr>
              <a:t>ghci</a:t>
            </a:r>
            <a:r>
              <a:rPr lang="en-AU" dirty="0">
                <a:latin typeface="Consolas" panose="020B0609020204030204" pitchFamily="49" charset="0"/>
                <a:cs typeface="Consolas" panose="020B0609020204030204" pitchFamily="49" charset="0"/>
              </a:rPr>
              <a:t>&gt; </a:t>
            </a:r>
            <a:r>
              <a:rPr lang="en-AU" dirty="0" err="1">
                <a:latin typeface="Consolas" panose="020B0609020204030204" pitchFamily="49" charset="0"/>
                <a:cs typeface="Consolas" panose="020B0609020204030204" pitchFamily="49" charset="0"/>
              </a:rPr>
              <a:t>fromMaybe</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a:t>
            </a:r>
            <a:r>
              <a:rPr lang="en-AU" dirty="0" err="1">
                <a:solidFill>
                  <a:schemeClr val="accent2"/>
                </a:solidFill>
                <a:latin typeface="Consolas" panose="020B0609020204030204" pitchFamily="49" charset="0"/>
                <a:cs typeface="Consolas" panose="020B0609020204030204" pitchFamily="49" charset="0"/>
              </a:rPr>
              <a:t>Fallback</a:t>
            </a:r>
            <a:r>
              <a:rPr lang="en-AU" dirty="0">
                <a:solidFill>
                  <a:schemeClr val="accent2"/>
                </a:solidFill>
                <a:latin typeface="Consolas" panose="020B0609020204030204" pitchFamily="49" charset="0"/>
                <a:cs typeface="Consolas" panose="020B0609020204030204" pitchFamily="49" charset="0"/>
              </a:rPr>
              <a:t>" </a:t>
            </a:r>
            <a:r>
              <a:rPr lang="en-AU" dirty="0">
                <a:solidFill>
                  <a:srgbClr val="C00000"/>
                </a:solidFill>
                <a:latin typeface="Consolas" panose="020B0609020204030204" pitchFamily="49" charset="0"/>
                <a:cs typeface="Consolas" panose="020B0609020204030204" pitchFamily="49" charset="0"/>
              </a:rPr>
              <a:t>Nothing</a:t>
            </a:r>
          </a:p>
        </p:txBody>
      </p:sp>
      <p:sp>
        <p:nvSpPr>
          <p:cNvPr id="24" name="TextBox 23"/>
          <p:cNvSpPr txBox="1"/>
          <p:nvPr/>
        </p:nvSpPr>
        <p:spPr>
          <a:xfrm>
            <a:off x="5105192" y="4187260"/>
            <a:ext cx="1451038" cy="369332"/>
          </a:xfrm>
          <a:prstGeom prst="rect">
            <a:avLst/>
          </a:prstGeom>
          <a:noFill/>
        </p:spPr>
        <p:txBody>
          <a:bodyPr wrap="none" rtlCol="0">
            <a:spAutoFit/>
          </a:bodyPr>
          <a:lstStyle/>
          <a:p>
            <a:r>
              <a:rPr lang="en-AU" dirty="0">
                <a:solidFill>
                  <a:schemeClr val="accent2"/>
                </a:solidFill>
                <a:latin typeface="Consolas" panose="020B0609020204030204" pitchFamily="49" charset="0"/>
                <a:cs typeface="Consolas" panose="020B0609020204030204" pitchFamily="49" charset="0"/>
              </a:rPr>
              <a:t>"</a:t>
            </a:r>
            <a:r>
              <a:rPr lang="en-AU" dirty="0" err="1">
                <a:solidFill>
                  <a:schemeClr val="accent2"/>
                </a:solidFill>
                <a:latin typeface="Consolas" panose="020B0609020204030204" pitchFamily="49" charset="0"/>
                <a:cs typeface="Consolas" panose="020B0609020204030204" pitchFamily="49" charset="0"/>
              </a:rPr>
              <a:t>Fallback</a:t>
            </a:r>
            <a:r>
              <a:rPr lang="en-AU"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70297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25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9"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Space Leaks</a:t>
            </a:r>
          </a:p>
        </p:txBody>
      </p:sp>
      <p:sp>
        <p:nvSpPr>
          <p:cNvPr id="5" name="TextBox 4"/>
          <p:cNvSpPr txBox="1"/>
          <p:nvPr/>
        </p:nvSpPr>
        <p:spPr>
          <a:xfrm>
            <a:off x="179460" y="1943695"/>
            <a:ext cx="4237057" cy="2031325"/>
          </a:xfrm>
          <a:prstGeom prst="rect">
            <a:avLst/>
          </a:prstGeom>
          <a:noFill/>
        </p:spPr>
        <p:txBody>
          <a:bodyPr wrap="none" rtlCol="0">
            <a:spAutoFit/>
          </a:bodyPr>
          <a:lstStyle/>
          <a:p>
            <a:r>
              <a:rPr lang="en-AU" dirty="0">
                <a:solidFill>
                  <a:srgbClr val="8F4E8B"/>
                </a:solidFill>
                <a:latin typeface="Consolas" panose="020B0609020204030204" pitchFamily="49" charset="0"/>
                <a:cs typeface="Consolas" panose="020B0609020204030204" pitchFamily="49" charset="0"/>
              </a:rPr>
              <a:t>data</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r>
              <a:rPr lang="en-AU" dirty="0">
                <a:latin typeface="Consolas" panose="020B0609020204030204" pitchFamily="49" charset="0"/>
                <a:cs typeface="Consolas" panose="020B0609020204030204" pitchFamily="49" charset="0"/>
              </a:rPr>
              <a:t> = </a:t>
            </a:r>
            <a:r>
              <a:rPr lang="en-AU" dirty="0" err="1">
                <a:solidFill>
                  <a:srgbClr val="C00000"/>
                </a:solidFill>
                <a:latin typeface="Consolas" panose="020B0609020204030204" pitchFamily="49" charset="0"/>
                <a:cs typeface="Consolas" panose="020B0609020204030204" pitchFamily="49" charset="0"/>
              </a:rPr>
              <a:t>SeekJob</a:t>
            </a:r>
            <a:endParaRPr lang="en-AU" dirty="0">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advertiserId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AdvertiserId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a:solidFill>
                  <a:schemeClr val="accent2">
                    <a:lumMod val="50000"/>
                  </a:schemeClr>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p>
          <a:p>
            <a:endParaRPr lang="en-AU" dirty="0">
              <a:latin typeface="Consolas" panose="020B0609020204030204" pitchFamily="49" charset="0"/>
              <a:cs typeface="Consolas" panose="020B0609020204030204" pitchFamily="49" charset="0"/>
            </a:endParaRPr>
          </a:p>
          <a:p>
            <a:r>
              <a:rPr lang="en-AU" dirty="0" err="1">
                <a:solidFill>
                  <a:schemeClr val="accent1"/>
                </a:solidFill>
                <a:latin typeface="Consolas" panose="020B0609020204030204" pitchFamily="49" charset="0"/>
                <a:cs typeface="Consolas" panose="020B0609020204030204" pitchFamily="49" charset="0"/>
              </a:rPr>
              <a:t>loadJobs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FilePath</a:t>
            </a:r>
            <a:r>
              <a:rPr lang="en-AU" dirty="0">
                <a:latin typeface="Consolas" panose="020B0609020204030204" pitchFamily="49" charset="0"/>
                <a:cs typeface="Consolas" panose="020B0609020204030204" pitchFamily="49" charset="0"/>
              </a:rPr>
              <a:t> </a:t>
            </a:r>
          </a:p>
          <a:p>
            <a:r>
              <a:rPr lang="en-AU" dirty="0">
                <a:solidFill>
                  <a:srgbClr val="8F4E8B"/>
                </a:solidFill>
                <a:latin typeface="Consolas" panose="020B0609020204030204" pitchFamily="49" charset="0"/>
                <a:cs typeface="Consolas" panose="020B0609020204030204" pitchFamily="49" charset="0"/>
              </a:rPr>
              <a:t>         -&gt;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Map</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endParaRPr lang="en-AU" dirty="0">
              <a:solidFill>
                <a:schemeClr val="accent2"/>
              </a:solidFill>
              <a:latin typeface="Consolas" panose="020B0609020204030204" pitchFamily="49" charset="0"/>
              <a:cs typeface="Consolas" panose="020B0609020204030204" pitchFamily="49" charset="0"/>
            </a:endParaRPr>
          </a:p>
        </p:txBody>
      </p:sp>
      <p:grpSp>
        <p:nvGrpSpPr>
          <p:cNvPr id="8" name="Group 7"/>
          <p:cNvGrpSpPr/>
          <p:nvPr/>
        </p:nvGrpSpPr>
        <p:grpSpPr>
          <a:xfrm>
            <a:off x="4434071" y="1746680"/>
            <a:ext cx="7445108" cy="4716663"/>
            <a:chOff x="4434071" y="1746680"/>
            <a:chExt cx="7445108" cy="4716663"/>
          </a:xfrm>
        </p:grpSpPr>
        <p:pic>
          <p:nvPicPr>
            <p:cNvPr id="4" name="Picture 3"/>
            <p:cNvPicPr>
              <a:picLocks noChangeAspect="1"/>
            </p:cNvPicPr>
            <p:nvPr/>
          </p:nvPicPr>
          <p:blipFill>
            <a:blip r:embed="rId3"/>
            <a:stretch>
              <a:fillRect/>
            </a:stretch>
          </p:blipFill>
          <p:spPr>
            <a:xfrm>
              <a:off x="4810125" y="1746680"/>
              <a:ext cx="7069054" cy="4716663"/>
            </a:xfrm>
            <a:prstGeom prst="rect">
              <a:avLst/>
            </a:prstGeom>
          </p:spPr>
        </p:pic>
        <p:pic>
          <p:nvPicPr>
            <p:cNvPr id="6" name="Picture 5"/>
            <p:cNvPicPr>
              <a:picLocks noChangeAspect="1"/>
            </p:cNvPicPr>
            <p:nvPr/>
          </p:nvPicPr>
          <p:blipFill>
            <a:blip r:embed="rId4"/>
            <a:stretch>
              <a:fillRect/>
            </a:stretch>
          </p:blipFill>
          <p:spPr>
            <a:xfrm>
              <a:off x="5789103" y="2446120"/>
              <a:ext cx="2016376" cy="1528900"/>
            </a:xfrm>
            <a:prstGeom prst="rect">
              <a:avLst/>
            </a:prstGeom>
          </p:spPr>
        </p:pic>
        <p:pic>
          <p:nvPicPr>
            <p:cNvPr id="9" name="Picture 8"/>
            <p:cNvPicPr>
              <a:picLocks noChangeAspect="1"/>
            </p:cNvPicPr>
            <p:nvPr/>
          </p:nvPicPr>
          <p:blipFill rotWithShape="1">
            <a:blip r:embed="rId3"/>
            <a:srcRect t="21935" r="92050" b="70391"/>
            <a:stretch/>
          </p:blipFill>
          <p:spPr>
            <a:xfrm>
              <a:off x="4434071" y="2536175"/>
              <a:ext cx="1314084" cy="846364"/>
            </a:xfrm>
            <a:prstGeom prst="ellipse">
              <a:avLst/>
            </a:prstGeom>
            <a:ln w="63500" cap="rnd">
              <a:solidFill>
                <a:srgbClr val="FF0000"/>
              </a:solidFill>
            </a:ln>
            <a:effectLst/>
            <a:scene3d>
              <a:camera prst="orthographicFront"/>
              <a:lightRig rig="contrasting" dir="t">
                <a:rot lat="0" lon="0" rev="3000000"/>
              </a:lightRig>
            </a:scene3d>
            <a:sp3d contourW="7620">
              <a:bevelT w="95250" h="31750"/>
              <a:contourClr>
                <a:srgbClr val="FF0000"/>
              </a:contourClr>
            </a:sp3d>
          </p:spPr>
        </p:pic>
      </p:grpSp>
    </p:spTree>
    <p:extLst>
      <p:ext uri="{BB962C8B-B14F-4D97-AF65-F5344CB8AC3E}">
        <p14:creationId xmlns:p14="http://schemas.microsoft.com/office/powerpoint/2010/main" val="52291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Space Leaks</a:t>
            </a:r>
          </a:p>
        </p:txBody>
      </p:sp>
      <p:pic>
        <p:nvPicPr>
          <p:cNvPr id="5122" name="Picture 2" descr="https://s-media-cache-ak0.pinimg.com/736x/b4/96/b7/b496b7592652cddcbe5088684027c39f.jpg"/>
          <p:cNvPicPr>
            <a:picLocks noChangeAspect="1" noChangeArrowheads="1"/>
          </p:cNvPicPr>
          <p:nvPr/>
        </p:nvPicPr>
        <p:blipFill rotWithShape="1">
          <a:blip r:embed="rId3">
            <a:extLst>
              <a:ext uri="{28A0092B-C50C-407E-A947-70E740481C1C}">
                <a14:useLocalDpi xmlns:a14="http://schemas.microsoft.com/office/drawing/2010/main" val="0"/>
              </a:ext>
            </a:extLst>
          </a:blip>
          <a:srcRect t="5311" b="4305"/>
          <a:stretch/>
        </p:blipFill>
        <p:spPr bwMode="auto">
          <a:xfrm>
            <a:off x="644883" y="4105011"/>
            <a:ext cx="3531545" cy="22781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460" y="1943695"/>
            <a:ext cx="4237057" cy="2031325"/>
          </a:xfrm>
          <a:prstGeom prst="rect">
            <a:avLst/>
          </a:prstGeom>
          <a:noFill/>
        </p:spPr>
        <p:txBody>
          <a:bodyPr wrap="none" rtlCol="0">
            <a:spAutoFit/>
          </a:bodyPr>
          <a:lstStyle/>
          <a:p>
            <a:r>
              <a:rPr lang="en-AU" dirty="0">
                <a:solidFill>
                  <a:srgbClr val="8F4E8B"/>
                </a:solidFill>
                <a:latin typeface="Consolas" panose="020B0609020204030204" pitchFamily="49" charset="0"/>
                <a:cs typeface="Consolas" panose="020B0609020204030204" pitchFamily="49" charset="0"/>
              </a:rPr>
              <a:t>data</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r>
              <a:rPr lang="en-AU" dirty="0">
                <a:latin typeface="Consolas" panose="020B0609020204030204" pitchFamily="49" charset="0"/>
                <a:cs typeface="Consolas" panose="020B0609020204030204" pitchFamily="49" charset="0"/>
              </a:rPr>
              <a:t> = </a:t>
            </a:r>
            <a:r>
              <a:rPr lang="en-AU" dirty="0" err="1">
                <a:solidFill>
                  <a:srgbClr val="C00000"/>
                </a:solidFill>
                <a:latin typeface="Consolas" panose="020B0609020204030204" pitchFamily="49" charset="0"/>
                <a:cs typeface="Consolas" panose="020B0609020204030204" pitchFamily="49" charset="0"/>
              </a:rPr>
              <a:t>SeekJob</a:t>
            </a:r>
            <a:endParaRPr lang="en-AU" dirty="0">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err="1">
                <a:solidFill>
                  <a:schemeClr val="accent2">
                    <a:lumMod val="50000"/>
                  </a:schemeClr>
                </a:solidFill>
                <a:latin typeface="Consolas" panose="020B0609020204030204" pitchFamily="49" charset="0"/>
                <a:cs typeface="Consolas" panose="020B0609020204030204" pitchFamily="49" charset="0"/>
              </a:rPr>
              <a:t>advertiserId</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AdvertiserId</a:t>
            </a:r>
            <a:endParaRPr lang="en-AU" dirty="0">
              <a:solidFill>
                <a:schemeClr val="accent2"/>
              </a:solidFill>
              <a:latin typeface="Consolas" panose="020B0609020204030204" pitchFamily="49" charset="0"/>
              <a:cs typeface="Consolas" panose="020B0609020204030204" pitchFamily="49" charset="0"/>
            </a:endParaRPr>
          </a:p>
          <a:p>
            <a:r>
              <a:rPr lang="en-AU" dirty="0">
                <a:latin typeface="Consolas" panose="020B0609020204030204" pitchFamily="49" charset="0"/>
                <a:cs typeface="Consolas" panose="020B0609020204030204" pitchFamily="49" charset="0"/>
              </a:rPr>
              <a:t>  , </a:t>
            </a:r>
            <a:r>
              <a:rPr lang="en-AU" dirty="0">
                <a:solidFill>
                  <a:schemeClr val="accent2">
                    <a:lumMod val="50000"/>
                  </a:schemeClr>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Location</a:t>
            </a:r>
            <a:r>
              <a:rPr lang="en-AU" dirty="0">
                <a:latin typeface="Consolas" panose="020B0609020204030204" pitchFamily="49" charset="0"/>
                <a:cs typeface="Consolas" panose="020B0609020204030204" pitchFamily="49" charset="0"/>
              </a:rPr>
              <a:t> }</a:t>
            </a:r>
          </a:p>
          <a:p>
            <a:endParaRPr lang="en-AU" dirty="0">
              <a:latin typeface="Consolas" panose="020B0609020204030204" pitchFamily="49" charset="0"/>
              <a:cs typeface="Consolas" panose="020B0609020204030204" pitchFamily="49" charset="0"/>
            </a:endParaRPr>
          </a:p>
          <a:p>
            <a:r>
              <a:rPr lang="en-AU" dirty="0" err="1">
                <a:solidFill>
                  <a:schemeClr val="accent1"/>
                </a:solidFill>
                <a:latin typeface="Consolas" panose="020B0609020204030204" pitchFamily="49" charset="0"/>
                <a:cs typeface="Consolas" panose="020B0609020204030204" pitchFamily="49" charset="0"/>
              </a:rPr>
              <a:t>loadJobs</a:t>
            </a:r>
            <a:r>
              <a:rPr lang="en-AU" dirty="0">
                <a:latin typeface="Consolas" panose="020B0609020204030204" pitchFamily="49" charset="0"/>
                <a:cs typeface="Consolas" panose="020B0609020204030204" pitchFamily="49" charset="0"/>
              </a:rPr>
              <a:t> </a:t>
            </a:r>
            <a:r>
              <a:rPr lang="en-AU" dirty="0">
                <a:solidFill>
                  <a:srgbClr val="8F4E8B"/>
                </a:solidFill>
                <a:latin typeface="Consolas" panose="020B0609020204030204" pitchFamily="49" charset="0"/>
                <a:cs typeface="Consolas" panose="020B0609020204030204" pitchFamily="49" charset="0"/>
              </a:rPr>
              <a:t>::</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FilePath</a:t>
            </a:r>
            <a:r>
              <a:rPr lang="en-AU" dirty="0">
                <a:latin typeface="Consolas" panose="020B0609020204030204" pitchFamily="49" charset="0"/>
                <a:cs typeface="Consolas" panose="020B0609020204030204" pitchFamily="49" charset="0"/>
              </a:rPr>
              <a:t> </a:t>
            </a:r>
          </a:p>
          <a:p>
            <a:r>
              <a:rPr lang="en-AU" dirty="0">
                <a:solidFill>
                  <a:srgbClr val="8F4E8B"/>
                </a:solidFill>
                <a:latin typeface="Consolas" panose="020B0609020204030204" pitchFamily="49" charset="0"/>
                <a:cs typeface="Consolas" panose="020B0609020204030204" pitchFamily="49" charset="0"/>
              </a:rPr>
              <a:t>         -&gt;</a:t>
            </a:r>
            <a:r>
              <a:rPr lang="en-AU" dirty="0">
                <a:latin typeface="Consolas" panose="020B0609020204030204" pitchFamily="49" charset="0"/>
                <a:cs typeface="Consolas" panose="020B0609020204030204" pitchFamily="49" charset="0"/>
              </a:rPr>
              <a:t> </a:t>
            </a:r>
            <a:r>
              <a:rPr lang="en-AU" dirty="0">
                <a:solidFill>
                  <a:schemeClr val="accent2"/>
                </a:solidFill>
                <a:latin typeface="Consolas" panose="020B0609020204030204" pitchFamily="49" charset="0"/>
                <a:cs typeface="Consolas" panose="020B0609020204030204" pitchFamily="49" charset="0"/>
              </a:rPr>
              <a:t>Map</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JobId</a:t>
            </a:r>
            <a:r>
              <a:rPr lang="en-AU" dirty="0">
                <a:latin typeface="Consolas" panose="020B0609020204030204" pitchFamily="49" charset="0"/>
                <a:cs typeface="Consolas" panose="020B0609020204030204" pitchFamily="49" charset="0"/>
              </a:rPr>
              <a:t> </a:t>
            </a:r>
            <a:r>
              <a:rPr lang="en-AU" dirty="0" err="1">
                <a:solidFill>
                  <a:schemeClr val="accent2"/>
                </a:solidFill>
                <a:latin typeface="Consolas" panose="020B0609020204030204" pitchFamily="49" charset="0"/>
                <a:cs typeface="Consolas" panose="020B0609020204030204" pitchFamily="49" charset="0"/>
              </a:rPr>
              <a:t>SeekJob</a:t>
            </a:r>
            <a:endParaRPr lang="en-AU" dirty="0">
              <a:solidFill>
                <a:schemeClr val="accent2"/>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4"/>
          <a:stretch>
            <a:fillRect/>
          </a:stretch>
        </p:blipFill>
        <p:spPr>
          <a:xfrm>
            <a:off x="4646623" y="1722358"/>
            <a:ext cx="7232556" cy="4791568"/>
          </a:xfrm>
          <a:prstGeom prst="rect">
            <a:avLst/>
          </a:prstGeom>
        </p:spPr>
      </p:pic>
      <p:pic>
        <p:nvPicPr>
          <p:cNvPr id="10" name="Picture 9"/>
          <p:cNvPicPr>
            <a:picLocks noChangeAspect="1"/>
          </p:cNvPicPr>
          <p:nvPr/>
        </p:nvPicPr>
        <p:blipFill rotWithShape="1">
          <a:blip r:embed="rId4"/>
          <a:srcRect t="23492" r="92076" b="70943"/>
          <a:stretch/>
        </p:blipFill>
        <p:spPr>
          <a:xfrm>
            <a:off x="4416517" y="2687894"/>
            <a:ext cx="1166621" cy="542925"/>
          </a:xfrm>
          <a:prstGeom prst="ellipse">
            <a:avLst/>
          </a:prstGeom>
          <a:ln w="63500" cap="rnd">
            <a:solidFill>
              <a:schemeClr val="accent6"/>
            </a:solidFill>
          </a:ln>
          <a:effectLst/>
          <a:scene3d>
            <a:camera prst="orthographicFront"/>
            <a:lightRig rig="contrasting" dir="t">
              <a:rot lat="0" lon="0" rev="3000000"/>
            </a:lightRig>
          </a:scene3d>
          <a:sp3d prstMaterial="matte">
            <a:bevelT w="95250" h="31750"/>
            <a:contourClr>
              <a:schemeClr val="accent6"/>
            </a:contourClr>
          </a:sp3d>
        </p:spPr>
      </p:pic>
      <p:pic>
        <p:nvPicPr>
          <p:cNvPr id="6148" name="Picture 4" descr="http://s3.amazonaws.com/rapgenius/FE_DA_120823ObamaSweat425x283.jpg"/>
          <p:cNvPicPr>
            <a:picLocks noChangeAspect="1" noChangeArrowheads="1"/>
          </p:cNvPicPr>
          <p:nvPr/>
        </p:nvPicPr>
        <p:blipFill rotWithShape="1">
          <a:blip r:embed="rId5">
            <a:extLst>
              <a:ext uri="{28A0092B-C50C-407E-A947-70E740481C1C}">
                <a14:useLocalDpi xmlns:a14="http://schemas.microsoft.com/office/drawing/2010/main" val="0"/>
              </a:ext>
            </a:extLst>
          </a:blip>
          <a:srcRect l="22843" t="5359" r="28922" b="8421"/>
          <a:stretch/>
        </p:blipFill>
        <p:spPr bwMode="auto">
          <a:xfrm>
            <a:off x="5813244" y="2428874"/>
            <a:ext cx="1178106" cy="1402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14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Property Tests</a:t>
            </a:r>
          </a:p>
        </p:txBody>
      </p:sp>
      <p:pic>
        <p:nvPicPr>
          <p:cNvPr id="7170" name="Picture 2" descr="http://m.memegen.com/87t25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49" y="1984024"/>
            <a:ext cx="4392529" cy="29169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6144" y="1984024"/>
            <a:ext cx="4345292" cy="861774"/>
          </a:xfrm>
          <a:prstGeom prst="rect">
            <a:avLst/>
          </a:prstGeom>
        </p:spPr>
        <p:txBody>
          <a:bodyPr wrap="none">
            <a:spAutoFit/>
          </a:bodyPr>
          <a:lstStyle/>
          <a:p>
            <a:r>
              <a:rPr lang="en-AU" sz="3200" b="1" dirty="0" err="1">
                <a:solidFill>
                  <a:srgbClr val="61528A"/>
                </a:solidFill>
              </a:rPr>
              <a:t>QuickCheck</a:t>
            </a:r>
            <a:br>
              <a:rPr lang="en-AU" sz="3200" b="1" dirty="0">
                <a:solidFill>
                  <a:srgbClr val="61528A"/>
                </a:solidFill>
              </a:rPr>
            </a:br>
            <a:r>
              <a:rPr lang="en-AU" dirty="0">
                <a:solidFill>
                  <a:srgbClr val="8F4E8B"/>
                </a:solidFill>
              </a:rPr>
              <a:t>First-class property testing library for Haskell</a:t>
            </a:r>
          </a:p>
        </p:txBody>
      </p:sp>
      <p:sp>
        <p:nvSpPr>
          <p:cNvPr id="6" name="Rectangle 5"/>
          <p:cNvSpPr/>
          <p:nvPr/>
        </p:nvSpPr>
        <p:spPr>
          <a:xfrm>
            <a:off x="246144" y="3644268"/>
            <a:ext cx="5993757" cy="861774"/>
          </a:xfrm>
          <a:prstGeom prst="rect">
            <a:avLst/>
          </a:prstGeom>
        </p:spPr>
        <p:txBody>
          <a:bodyPr wrap="none">
            <a:spAutoFit/>
          </a:bodyPr>
          <a:lstStyle/>
          <a:p>
            <a:r>
              <a:rPr lang="en-AU" sz="3200" b="1" dirty="0">
                <a:solidFill>
                  <a:srgbClr val="61528A"/>
                </a:solidFill>
              </a:rPr>
              <a:t>Assert properties about your code</a:t>
            </a:r>
            <a:br>
              <a:rPr lang="en-AU" sz="3200" b="1" dirty="0">
                <a:solidFill>
                  <a:srgbClr val="61528A"/>
                </a:solidFill>
              </a:rPr>
            </a:br>
            <a:r>
              <a:rPr lang="en-AU" dirty="0">
                <a:solidFill>
                  <a:srgbClr val="8F4E8B"/>
                </a:solidFill>
              </a:rPr>
              <a:t>Let </a:t>
            </a:r>
            <a:r>
              <a:rPr lang="en-AU" dirty="0" err="1">
                <a:solidFill>
                  <a:srgbClr val="8F4E8B"/>
                </a:solidFill>
              </a:rPr>
              <a:t>QuickCheck</a:t>
            </a:r>
            <a:r>
              <a:rPr lang="en-AU" dirty="0">
                <a:solidFill>
                  <a:srgbClr val="8F4E8B"/>
                </a:solidFill>
              </a:rPr>
              <a:t> generate data to verify that property</a:t>
            </a:r>
          </a:p>
        </p:txBody>
      </p:sp>
      <p:sp>
        <p:nvSpPr>
          <p:cNvPr id="7" name="Rectangle 6"/>
          <p:cNvSpPr/>
          <p:nvPr/>
        </p:nvSpPr>
        <p:spPr>
          <a:xfrm>
            <a:off x="246144" y="5304512"/>
            <a:ext cx="6888081" cy="1060254"/>
          </a:xfrm>
          <a:prstGeom prst="rect">
            <a:avLst/>
          </a:prstGeom>
          <a:ln w="63500">
            <a:solidFill>
              <a:srgbClr val="61528A"/>
            </a:solidFill>
          </a:ln>
        </p:spPr>
        <p:txBody>
          <a:bodyPr wrap="square" lIns="180000" tIns="144000" rIns="180000" bIns="144000">
            <a:spAutoFit/>
          </a:bodyPr>
          <a:lstStyle/>
          <a:p>
            <a:r>
              <a:rPr lang="en-AU" sz="3200" b="1" dirty="0">
                <a:solidFill>
                  <a:srgbClr val="61528A"/>
                </a:solidFill>
              </a:rPr>
              <a:t>Introduction to Property-Based Testing</a:t>
            </a:r>
            <a:br>
              <a:rPr lang="en-AU" sz="3200" b="1" dirty="0">
                <a:solidFill>
                  <a:srgbClr val="61528A"/>
                </a:solidFill>
              </a:rPr>
            </a:br>
            <a:r>
              <a:rPr lang="en-AU" dirty="0">
                <a:solidFill>
                  <a:srgbClr val="8F4E8B"/>
                </a:solidFill>
              </a:rPr>
              <a:t>bit.ly/prop-testing-intro (h/t @</a:t>
            </a:r>
            <a:r>
              <a:rPr lang="en-AU" dirty="0" err="1">
                <a:solidFill>
                  <a:srgbClr val="8F4E8B"/>
                </a:solidFill>
              </a:rPr>
              <a:t>ScottWlaschin</a:t>
            </a:r>
            <a:r>
              <a:rPr lang="en-AU" dirty="0">
                <a:solidFill>
                  <a:srgbClr val="8F4E8B"/>
                </a:solidFill>
              </a:rPr>
              <a:t>)</a:t>
            </a:r>
          </a:p>
        </p:txBody>
      </p:sp>
    </p:spTree>
    <p:extLst>
      <p:ext uri="{BB962C8B-B14F-4D97-AF65-F5344CB8AC3E}">
        <p14:creationId xmlns:p14="http://schemas.microsoft.com/office/powerpoint/2010/main" val="1638636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Haskell or the Highway?</a:t>
            </a:r>
            <a:br>
              <a:rPr lang="en-AU" dirty="0"/>
            </a:br>
            <a:r>
              <a:rPr lang="en-AU" sz="2800" dirty="0">
                <a:solidFill>
                  <a:srgbClr val="61528A"/>
                </a:solidFill>
              </a:rPr>
              <a:t>What’s Haskell good for?</a:t>
            </a:r>
          </a:p>
        </p:txBody>
      </p:sp>
      <p:grpSp>
        <p:nvGrpSpPr>
          <p:cNvPr id="30" name="Group 29"/>
          <p:cNvGrpSpPr/>
          <p:nvPr/>
        </p:nvGrpSpPr>
        <p:grpSpPr>
          <a:xfrm>
            <a:off x="261282" y="1869598"/>
            <a:ext cx="5304389" cy="1138773"/>
            <a:chOff x="261282" y="1869598"/>
            <a:chExt cx="5304389" cy="1138773"/>
          </a:xfrm>
        </p:grpSpPr>
        <p:sp>
          <p:nvSpPr>
            <p:cNvPr id="9" name="Rectangle 8"/>
            <p:cNvSpPr/>
            <p:nvPr/>
          </p:nvSpPr>
          <p:spPr>
            <a:xfrm>
              <a:off x="621882" y="1869598"/>
              <a:ext cx="4943789" cy="1138773"/>
            </a:xfrm>
            <a:prstGeom prst="rect">
              <a:avLst/>
            </a:prstGeom>
          </p:spPr>
          <p:txBody>
            <a:bodyPr wrap="none">
              <a:spAutoFit/>
            </a:bodyPr>
            <a:lstStyle/>
            <a:p>
              <a:r>
                <a:rPr lang="en-AU" sz="3200" b="1" dirty="0">
                  <a:solidFill>
                    <a:srgbClr val="61528A"/>
                  </a:solidFill>
                </a:rPr>
                <a:t>Data parsing and processing</a:t>
              </a:r>
              <a:br>
                <a:rPr lang="en-AU" sz="3200" b="1" dirty="0">
                  <a:solidFill>
                    <a:srgbClr val="61528A"/>
                  </a:solidFill>
                </a:rPr>
              </a:br>
              <a:r>
                <a:rPr lang="en-AU" dirty="0">
                  <a:solidFill>
                    <a:srgbClr val="8F4E8B"/>
                  </a:solidFill>
                </a:rPr>
                <a:t>Haskell’s declarative style and parsing libraries </a:t>
              </a:r>
            </a:p>
            <a:p>
              <a:r>
                <a:rPr lang="en-AU" dirty="0">
                  <a:solidFill>
                    <a:srgbClr val="8F4E8B"/>
                  </a:solidFill>
                </a:rPr>
                <a:t>make this a pleasure</a:t>
              </a:r>
            </a:p>
          </p:txBody>
        </p:sp>
        <p:sp>
          <p:nvSpPr>
            <p:cNvPr id="3" name="TextBox 2"/>
            <p:cNvSpPr txBox="1"/>
            <p:nvPr/>
          </p:nvSpPr>
          <p:spPr>
            <a:xfrm>
              <a:off x="261282" y="1924737"/>
              <a:ext cx="453970" cy="523220"/>
            </a:xfrm>
            <a:prstGeom prst="rect">
              <a:avLst/>
            </a:prstGeom>
            <a:noFill/>
          </p:spPr>
          <p:txBody>
            <a:bodyPr wrap="none" rtlCol="0">
              <a:spAutoFit/>
            </a:bodyPr>
            <a:lstStyle/>
            <a:p>
              <a:r>
                <a:rPr lang="en-AU" sz="2800" b="1" dirty="0">
                  <a:solidFill>
                    <a:schemeClr val="accent6"/>
                  </a:solidFill>
                </a:rPr>
                <a:t>✓</a:t>
              </a:r>
            </a:p>
          </p:txBody>
        </p:sp>
      </p:grpSp>
      <p:grpSp>
        <p:nvGrpSpPr>
          <p:cNvPr id="8193" name="Group 8192"/>
          <p:cNvGrpSpPr/>
          <p:nvPr/>
        </p:nvGrpSpPr>
        <p:grpSpPr>
          <a:xfrm>
            <a:off x="261282" y="3058348"/>
            <a:ext cx="5469243" cy="861774"/>
            <a:chOff x="261282" y="2929280"/>
            <a:chExt cx="5469243" cy="861774"/>
          </a:xfrm>
        </p:grpSpPr>
        <p:sp>
          <p:nvSpPr>
            <p:cNvPr id="10" name="Rectangle 9"/>
            <p:cNvSpPr/>
            <p:nvPr/>
          </p:nvSpPr>
          <p:spPr>
            <a:xfrm>
              <a:off x="621882" y="2929280"/>
              <a:ext cx="5108643" cy="861774"/>
            </a:xfrm>
            <a:prstGeom prst="rect">
              <a:avLst/>
            </a:prstGeom>
          </p:spPr>
          <p:txBody>
            <a:bodyPr wrap="none">
              <a:spAutoFit/>
            </a:bodyPr>
            <a:lstStyle/>
            <a:p>
              <a:r>
                <a:rPr lang="en-AU" sz="3200" b="1" dirty="0">
                  <a:solidFill>
                    <a:srgbClr val="61528A"/>
                  </a:solidFill>
                </a:rPr>
                <a:t>Complex algorithms</a:t>
              </a:r>
              <a:br>
                <a:rPr lang="en-AU" sz="3200" b="1" dirty="0">
                  <a:solidFill>
                    <a:srgbClr val="61528A"/>
                  </a:solidFill>
                </a:rPr>
              </a:br>
              <a:r>
                <a:rPr lang="en-AU" dirty="0">
                  <a:solidFill>
                    <a:srgbClr val="8F4E8B"/>
                  </a:solidFill>
                </a:rPr>
                <a:t>Easy to construct DSLs to make code understandable</a:t>
              </a:r>
            </a:p>
          </p:txBody>
        </p:sp>
        <p:sp>
          <p:nvSpPr>
            <p:cNvPr id="14" name="TextBox 13"/>
            <p:cNvSpPr txBox="1"/>
            <p:nvPr/>
          </p:nvSpPr>
          <p:spPr>
            <a:xfrm>
              <a:off x="261282" y="2972406"/>
              <a:ext cx="453970" cy="523220"/>
            </a:xfrm>
            <a:prstGeom prst="rect">
              <a:avLst/>
            </a:prstGeom>
            <a:noFill/>
          </p:spPr>
          <p:txBody>
            <a:bodyPr wrap="none" rtlCol="0">
              <a:spAutoFit/>
            </a:bodyPr>
            <a:lstStyle/>
            <a:p>
              <a:r>
                <a:rPr lang="en-AU" sz="2800" b="1" dirty="0">
                  <a:solidFill>
                    <a:schemeClr val="accent6"/>
                  </a:solidFill>
                </a:rPr>
                <a:t>✓</a:t>
              </a:r>
            </a:p>
          </p:txBody>
        </p:sp>
      </p:grpSp>
      <p:grpSp>
        <p:nvGrpSpPr>
          <p:cNvPr id="8192" name="Group 8191"/>
          <p:cNvGrpSpPr/>
          <p:nvPr/>
        </p:nvGrpSpPr>
        <p:grpSpPr>
          <a:xfrm>
            <a:off x="261282" y="3970099"/>
            <a:ext cx="5592737" cy="1138773"/>
            <a:chOff x="261282" y="3976466"/>
            <a:chExt cx="5592737" cy="1138773"/>
          </a:xfrm>
        </p:grpSpPr>
        <p:sp>
          <p:nvSpPr>
            <p:cNvPr id="11" name="Rectangle 10"/>
            <p:cNvSpPr/>
            <p:nvPr/>
          </p:nvSpPr>
          <p:spPr>
            <a:xfrm>
              <a:off x="621881" y="3976466"/>
              <a:ext cx="5232138" cy="1138773"/>
            </a:xfrm>
            <a:prstGeom prst="rect">
              <a:avLst/>
            </a:prstGeom>
          </p:spPr>
          <p:txBody>
            <a:bodyPr wrap="none">
              <a:spAutoFit/>
            </a:bodyPr>
            <a:lstStyle/>
            <a:p>
              <a:r>
                <a:rPr lang="en-AU" sz="3200" b="1" dirty="0">
                  <a:solidFill>
                    <a:srgbClr val="61528A"/>
                  </a:solidFill>
                </a:rPr>
                <a:t>Web Services</a:t>
              </a:r>
              <a:br>
                <a:rPr lang="en-AU" sz="3200" b="1" dirty="0">
                  <a:solidFill>
                    <a:srgbClr val="61528A"/>
                  </a:solidFill>
                </a:rPr>
              </a:br>
              <a:r>
                <a:rPr lang="en-AU" dirty="0">
                  <a:solidFill>
                    <a:srgbClr val="8F4E8B"/>
                  </a:solidFill>
                </a:rPr>
                <a:t>Haskell has great libraries for creating and consuming </a:t>
              </a:r>
            </a:p>
            <a:p>
              <a:r>
                <a:rPr lang="en-AU" dirty="0">
                  <a:solidFill>
                    <a:srgbClr val="8F4E8B"/>
                  </a:solidFill>
                </a:rPr>
                <a:t>web services and dealing with HTTP and JSON</a:t>
              </a:r>
            </a:p>
          </p:txBody>
        </p:sp>
        <p:sp>
          <p:nvSpPr>
            <p:cNvPr id="15" name="TextBox 14"/>
            <p:cNvSpPr txBox="1"/>
            <p:nvPr/>
          </p:nvSpPr>
          <p:spPr>
            <a:xfrm>
              <a:off x="261282" y="3999977"/>
              <a:ext cx="453970" cy="523220"/>
            </a:xfrm>
            <a:prstGeom prst="rect">
              <a:avLst/>
            </a:prstGeom>
            <a:noFill/>
          </p:spPr>
          <p:txBody>
            <a:bodyPr wrap="none" rtlCol="0">
              <a:spAutoFit/>
            </a:bodyPr>
            <a:lstStyle/>
            <a:p>
              <a:r>
                <a:rPr lang="en-AU" sz="2800" b="1" dirty="0">
                  <a:solidFill>
                    <a:schemeClr val="accent6"/>
                  </a:solidFill>
                </a:rPr>
                <a:t>✓</a:t>
              </a:r>
            </a:p>
          </p:txBody>
        </p:sp>
      </p:grpSp>
      <p:sp>
        <p:nvSpPr>
          <p:cNvPr id="17" name="Rectangle 16"/>
          <p:cNvSpPr/>
          <p:nvPr/>
        </p:nvSpPr>
        <p:spPr>
          <a:xfrm>
            <a:off x="6884682" y="4631629"/>
            <a:ext cx="4856232" cy="1096605"/>
          </a:xfrm>
          <a:prstGeom prst="rect">
            <a:avLst/>
          </a:prstGeom>
          <a:ln w="63500">
            <a:solidFill>
              <a:srgbClr val="61528A"/>
            </a:solidFill>
          </a:ln>
        </p:spPr>
        <p:txBody>
          <a:bodyPr wrap="square" lIns="180000" tIns="144000" rIns="180000" bIns="144000">
            <a:spAutoFit/>
          </a:bodyPr>
          <a:lstStyle/>
          <a:p>
            <a:r>
              <a:rPr lang="en-AU" sz="3200" b="1" dirty="0">
                <a:solidFill>
                  <a:srgbClr val="61528A"/>
                </a:solidFill>
              </a:rPr>
              <a:t>State of Haskell Ecosystem</a:t>
            </a:r>
            <a:br>
              <a:rPr lang="en-AU" sz="3200" b="1" dirty="0">
                <a:solidFill>
                  <a:srgbClr val="61528A"/>
                </a:solidFill>
              </a:rPr>
            </a:br>
            <a:r>
              <a:rPr lang="en-AU" dirty="0">
                <a:solidFill>
                  <a:srgbClr val="8F4E8B"/>
                </a:solidFill>
              </a:rPr>
              <a:t>bit.ly/</a:t>
            </a:r>
            <a:r>
              <a:rPr lang="en-AU" dirty="0" err="1">
                <a:solidFill>
                  <a:srgbClr val="8F4E8B"/>
                </a:solidFill>
              </a:rPr>
              <a:t>haskell-sotu</a:t>
            </a:r>
            <a:r>
              <a:rPr lang="en-AU" dirty="0">
                <a:solidFill>
                  <a:srgbClr val="8F4E8B"/>
                </a:solidFill>
              </a:rPr>
              <a:t> (h/t @GabrielG439)</a:t>
            </a:r>
          </a:p>
        </p:txBody>
      </p:sp>
      <p:grpSp>
        <p:nvGrpSpPr>
          <p:cNvPr id="31" name="Group 30"/>
          <p:cNvGrpSpPr/>
          <p:nvPr/>
        </p:nvGrpSpPr>
        <p:grpSpPr>
          <a:xfrm>
            <a:off x="261282" y="5158848"/>
            <a:ext cx="5545929" cy="1138773"/>
            <a:chOff x="261282" y="5158848"/>
            <a:chExt cx="5545929" cy="1138773"/>
          </a:xfrm>
        </p:grpSpPr>
        <p:sp>
          <p:nvSpPr>
            <p:cNvPr id="19" name="Rectangle 18"/>
            <p:cNvSpPr/>
            <p:nvPr/>
          </p:nvSpPr>
          <p:spPr>
            <a:xfrm>
              <a:off x="621881" y="5158848"/>
              <a:ext cx="5185330" cy="1138773"/>
            </a:xfrm>
            <a:prstGeom prst="rect">
              <a:avLst/>
            </a:prstGeom>
          </p:spPr>
          <p:txBody>
            <a:bodyPr wrap="none">
              <a:spAutoFit/>
            </a:bodyPr>
            <a:lstStyle/>
            <a:p>
              <a:r>
                <a:rPr lang="en-AU" sz="3200" b="1" dirty="0">
                  <a:solidFill>
                    <a:srgbClr val="61528A"/>
                  </a:solidFill>
                </a:rPr>
                <a:t>Scripting and Command-Line</a:t>
              </a:r>
              <a:br>
                <a:rPr lang="en-AU" sz="3200" b="1" dirty="0">
                  <a:solidFill>
                    <a:srgbClr val="61528A"/>
                  </a:solidFill>
                </a:rPr>
              </a:br>
              <a:r>
                <a:rPr lang="en-AU" dirty="0">
                  <a:solidFill>
                    <a:srgbClr val="8F4E8B"/>
                  </a:solidFill>
                </a:rPr>
                <a:t>Statically-typed but with powerful type inference and</a:t>
              </a:r>
            </a:p>
            <a:p>
              <a:r>
                <a:rPr lang="en-AU" dirty="0">
                  <a:solidFill>
                    <a:srgbClr val="8F4E8B"/>
                  </a:solidFill>
                </a:rPr>
                <a:t>first-class command-line argument parser libraries</a:t>
              </a:r>
            </a:p>
          </p:txBody>
        </p:sp>
        <p:sp>
          <p:nvSpPr>
            <p:cNvPr id="20" name="TextBox 19"/>
            <p:cNvSpPr txBox="1"/>
            <p:nvPr/>
          </p:nvSpPr>
          <p:spPr>
            <a:xfrm>
              <a:off x="261282" y="5205014"/>
              <a:ext cx="453970" cy="523220"/>
            </a:xfrm>
            <a:prstGeom prst="rect">
              <a:avLst/>
            </a:prstGeom>
            <a:noFill/>
          </p:spPr>
          <p:txBody>
            <a:bodyPr wrap="none" rtlCol="0">
              <a:spAutoFit/>
            </a:bodyPr>
            <a:lstStyle/>
            <a:p>
              <a:r>
                <a:rPr lang="en-AU" sz="2800" b="1" dirty="0">
                  <a:solidFill>
                    <a:schemeClr val="accent6"/>
                  </a:solidFill>
                </a:rPr>
                <a:t>✓</a:t>
              </a:r>
            </a:p>
          </p:txBody>
        </p:sp>
      </p:grpSp>
      <p:grpSp>
        <p:nvGrpSpPr>
          <p:cNvPr id="26" name="Group 25"/>
          <p:cNvGrpSpPr/>
          <p:nvPr/>
        </p:nvGrpSpPr>
        <p:grpSpPr>
          <a:xfrm>
            <a:off x="6544931" y="1869598"/>
            <a:ext cx="5195983" cy="861774"/>
            <a:chOff x="6544931" y="1869598"/>
            <a:chExt cx="5195983" cy="861774"/>
          </a:xfrm>
        </p:grpSpPr>
        <p:sp>
          <p:nvSpPr>
            <p:cNvPr id="12" name="Rectangle 11"/>
            <p:cNvSpPr/>
            <p:nvPr/>
          </p:nvSpPr>
          <p:spPr>
            <a:xfrm>
              <a:off x="6908629" y="1869598"/>
              <a:ext cx="4832285" cy="861774"/>
            </a:xfrm>
            <a:prstGeom prst="rect">
              <a:avLst/>
            </a:prstGeom>
          </p:spPr>
          <p:txBody>
            <a:bodyPr wrap="none">
              <a:spAutoFit/>
            </a:bodyPr>
            <a:lstStyle/>
            <a:p>
              <a:r>
                <a:rPr lang="en-AU" sz="3200" b="1" dirty="0">
                  <a:solidFill>
                    <a:srgbClr val="61528A"/>
                  </a:solidFill>
                </a:rPr>
                <a:t>SQL Databases</a:t>
              </a:r>
              <a:br>
                <a:rPr lang="en-AU" sz="3200" b="1" dirty="0">
                  <a:solidFill>
                    <a:srgbClr val="61528A"/>
                  </a:solidFill>
                </a:rPr>
              </a:br>
              <a:r>
                <a:rPr lang="en-AU" dirty="0">
                  <a:solidFill>
                    <a:srgbClr val="8F4E8B"/>
                  </a:solidFill>
                </a:rPr>
                <a:t>PostgreSQL is popular, but MSSQL or Oracle is not</a:t>
              </a:r>
            </a:p>
          </p:txBody>
        </p:sp>
        <p:sp>
          <p:nvSpPr>
            <p:cNvPr id="4" name="Rectangle 3"/>
            <p:cNvSpPr/>
            <p:nvPr/>
          </p:nvSpPr>
          <p:spPr>
            <a:xfrm>
              <a:off x="6544931" y="1919813"/>
              <a:ext cx="436338" cy="523220"/>
            </a:xfrm>
            <a:prstGeom prst="rect">
              <a:avLst/>
            </a:prstGeom>
          </p:spPr>
          <p:txBody>
            <a:bodyPr wrap="none">
              <a:spAutoFit/>
            </a:bodyPr>
            <a:lstStyle/>
            <a:p>
              <a:r>
                <a:rPr lang="en-US" sz="2800" b="1" dirty="0">
                  <a:solidFill>
                    <a:srgbClr val="FFC000"/>
                  </a:solidFill>
                </a:rPr>
                <a:t>∼</a:t>
              </a:r>
              <a:endParaRPr lang="en-AU" sz="2800" dirty="0">
                <a:solidFill>
                  <a:srgbClr val="FFC000"/>
                </a:solidFill>
              </a:endParaRPr>
            </a:p>
          </p:txBody>
        </p:sp>
      </p:grpSp>
      <p:grpSp>
        <p:nvGrpSpPr>
          <p:cNvPr id="27" name="Group 26"/>
          <p:cNvGrpSpPr/>
          <p:nvPr/>
        </p:nvGrpSpPr>
        <p:grpSpPr>
          <a:xfrm>
            <a:off x="6544931" y="3058348"/>
            <a:ext cx="4977524" cy="861774"/>
            <a:chOff x="6544931" y="2910230"/>
            <a:chExt cx="4977524" cy="861774"/>
          </a:xfrm>
        </p:grpSpPr>
        <p:sp>
          <p:nvSpPr>
            <p:cNvPr id="16" name="Rectangle 15"/>
            <p:cNvSpPr/>
            <p:nvPr/>
          </p:nvSpPr>
          <p:spPr>
            <a:xfrm>
              <a:off x="6908628" y="2910230"/>
              <a:ext cx="4613827" cy="861774"/>
            </a:xfrm>
            <a:prstGeom prst="rect">
              <a:avLst/>
            </a:prstGeom>
          </p:spPr>
          <p:txBody>
            <a:bodyPr wrap="none">
              <a:spAutoFit/>
            </a:bodyPr>
            <a:lstStyle/>
            <a:p>
              <a:r>
                <a:rPr lang="en-AU" sz="3200" b="1" dirty="0">
                  <a:solidFill>
                    <a:srgbClr val="61528A"/>
                  </a:solidFill>
                </a:rPr>
                <a:t>GUI Desktop Applications</a:t>
              </a:r>
              <a:br>
                <a:rPr lang="en-AU" sz="3200" b="1" dirty="0">
                  <a:solidFill>
                    <a:srgbClr val="61528A"/>
                  </a:solidFill>
                </a:rPr>
              </a:br>
              <a:r>
                <a:rPr lang="en-AU" dirty="0">
                  <a:solidFill>
                    <a:srgbClr val="8F4E8B"/>
                  </a:solidFill>
                </a:rPr>
                <a:t>GTK libraries exist, but forget about WPF/XAML</a:t>
              </a:r>
            </a:p>
          </p:txBody>
        </p:sp>
        <p:sp>
          <p:nvSpPr>
            <p:cNvPr id="21" name="Rectangle 20"/>
            <p:cNvSpPr/>
            <p:nvPr/>
          </p:nvSpPr>
          <p:spPr>
            <a:xfrm>
              <a:off x="6544931" y="2952714"/>
              <a:ext cx="478016" cy="523220"/>
            </a:xfrm>
            <a:prstGeom prst="rect">
              <a:avLst/>
            </a:prstGeom>
          </p:spPr>
          <p:txBody>
            <a:bodyPr wrap="none">
              <a:spAutoFit/>
            </a:bodyPr>
            <a:lstStyle/>
            <a:p>
              <a:r>
                <a:rPr lang="en-US" altLang="en-US" sz="2800" b="1" dirty="0">
                  <a:solidFill>
                    <a:srgbClr val="C00000"/>
                  </a:solidFill>
                </a:rPr>
                <a:t>✗</a:t>
              </a:r>
              <a:endParaRPr lang="en-AU" sz="2800" dirty="0"/>
            </a:p>
          </p:txBody>
        </p:sp>
      </p:grpSp>
    </p:spTree>
    <p:extLst>
      <p:ext uri="{BB962C8B-B14F-4D97-AF65-F5344CB8AC3E}">
        <p14:creationId xmlns:p14="http://schemas.microsoft.com/office/powerpoint/2010/main" val="4190241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3"/>
                                        </p:tgtEl>
                                        <p:attrNameLst>
                                          <p:attrName>style.visibility</p:attrName>
                                        </p:attrNameLst>
                                      </p:cBhvr>
                                      <p:to>
                                        <p:strVal val="visible"/>
                                      </p:to>
                                    </p:set>
                                    <p:animEffect transition="in" filter="fade">
                                      <p:cBhvr>
                                        <p:cTn id="12" dur="250"/>
                                        <p:tgtEl>
                                          <p:spTgt spid="81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2"/>
                                        </p:tgtEl>
                                        <p:attrNameLst>
                                          <p:attrName>style.visibility</p:attrName>
                                        </p:attrNameLst>
                                      </p:cBhvr>
                                      <p:to>
                                        <p:strVal val="visible"/>
                                      </p:to>
                                    </p:set>
                                    <p:animEffect transition="in" filter="fade">
                                      <p:cBhvr>
                                        <p:cTn id="17" dur="250"/>
                                        <p:tgtEl>
                                          <p:spTgt spid="81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5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5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25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Resources</a:t>
            </a:r>
          </a:p>
        </p:txBody>
      </p:sp>
      <p:pic>
        <p:nvPicPr>
          <p:cNvPr id="11266" name="Picture 2" descr="Book Cove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51272" y="1892300"/>
            <a:ext cx="2239962" cy="2898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121" y="4791075"/>
            <a:ext cx="1754263" cy="369332"/>
          </a:xfrm>
          <a:prstGeom prst="rect">
            <a:avLst/>
          </a:prstGeom>
          <a:noFill/>
        </p:spPr>
        <p:txBody>
          <a:bodyPr wrap="none" rtlCol="0">
            <a:spAutoFit/>
          </a:bodyPr>
          <a:lstStyle/>
          <a:p>
            <a:r>
              <a:rPr lang="en-AU" dirty="0">
                <a:solidFill>
                  <a:srgbClr val="453A62"/>
                </a:solidFill>
              </a:rPr>
              <a:t>haskellbook.com</a:t>
            </a:r>
          </a:p>
        </p:txBody>
      </p:sp>
      <p:pic>
        <p:nvPicPr>
          <p:cNvPr id="11268" name="Picture 4" descr="https://www.nostarch.com/sites/default/files/imagecache/product_full/lya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365" y="1892300"/>
            <a:ext cx="2194149" cy="2898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647962" y="4808021"/>
            <a:ext cx="2216954" cy="369332"/>
          </a:xfrm>
          <a:prstGeom prst="rect">
            <a:avLst/>
          </a:prstGeom>
          <a:noFill/>
        </p:spPr>
        <p:txBody>
          <a:bodyPr wrap="none" rtlCol="0">
            <a:spAutoFit/>
          </a:bodyPr>
          <a:lstStyle/>
          <a:p>
            <a:r>
              <a:rPr lang="en-AU" dirty="0">
                <a:solidFill>
                  <a:srgbClr val="453A62"/>
                </a:solidFill>
              </a:rPr>
              <a:t>learnyouahaskell.com</a:t>
            </a:r>
          </a:p>
        </p:txBody>
      </p:sp>
      <p:sp>
        <p:nvSpPr>
          <p:cNvPr id="8" name="Rectangle 7"/>
          <p:cNvSpPr/>
          <p:nvPr/>
        </p:nvSpPr>
        <p:spPr>
          <a:xfrm>
            <a:off x="6768036" y="3100059"/>
            <a:ext cx="5111143" cy="1138773"/>
          </a:xfrm>
          <a:prstGeom prst="rect">
            <a:avLst/>
          </a:prstGeom>
        </p:spPr>
        <p:txBody>
          <a:bodyPr wrap="none">
            <a:spAutoFit/>
          </a:bodyPr>
          <a:lstStyle/>
          <a:p>
            <a:r>
              <a:rPr lang="en-AU" sz="3200" b="1" dirty="0">
                <a:solidFill>
                  <a:srgbClr val="61528A"/>
                </a:solidFill>
              </a:rPr>
              <a:t>/r/</a:t>
            </a:r>
            <a:r>
              <a:rPr lang="en-AU" sz="3200" b="1" dirty="0" err="1">
                <a:solidFill>
                  <a:srgbClr val="61528A"/>
                </a:solidFill>
              </a:rPr>
              <a:t>haskell</a:t>
            </a:r>
            <a:br>
              <a:rPr lang="en-AU" sz="3200" b="1" dirty="0">
                <a:solidFill>
                  <a:srgbClr val="61528A"/>
                </a:solidFill>
              </a:rPr>
            </a:br>
            <a:r>
              <a:rPr lang="en-AU" dirty="0">
                <a:solidFill>
                  <a:srgbClr val="8F4E8B"/>
                </a:solidFill>
              </a:rPr>
              <a:t>Good place to see what’s going on in the community</a:t>
            </a:r>
            <a:br>
              <a:rPr lang="en-AU" dirty="0">
                <a:solidFill>
                  <a:srgbClr val="8F4E8B"/>
                </a:solidFill>
              </a:rPr>
            </a:br>
            <a:r>
              <a:rPr lang="en-AU" dirty="0">
                <a:solidFill>
                  <a:srgbClr val="8F4E8B"/>
                </a:solidFill>
              </a:rPr>
              <a:t>and ask questions</a:t>
            </a:r>
          </a:p>
        </p:txBody>
      </p:sp>
      <p:sp>
        <p:nvSpPr>
          <p:cNvPr id="9" name="Rectangle 8"/>
          <p:cNvSpPr/>
          <p:nvPr/>
        </p:nvSpPr>
        <p:spPr>
          <a:xfrm>
            <a:off x="6768036" y="4377134"/>
            <a:ext cx="3083280" cy="861774"/>
          </a:xfrm>
          <a:prstGeom prst="rect">
            <a:avLst/>
          </a:prstGeom>
        </p:spPr>
        <p:txBody>
          <a:bodyPr wrap="none">
            <a:spAutoFit/>
          </a:bodyPr>
          <a:lstStyle/>
          <a:p>
            <a:r>
              <a:rPr lang="en-AU" sz="3200" b="1" dirty="0">
                <a:solidFill>
                  <a:srgbClr val="61528A"/>
                </a:solidFill>
              </a:rPr>
              <a:t>haskellforall.com</a:t>
            </a:r>
            <a:br>
              <a:rPr lang="en-AU" sz="3200" b="1" dirty="0">
                <a:solidFill>
                  <a:srgbClr val="61528A"/>
                </a:solidFill>
              </a:rPr>
            </a:br>
            <a:r>
              <a:rPr lang="en-AU" dirty="0">
                <a:solidFill>
                  <a:srgbClr val="8F4E8B"/>
                </a:solidFill>
              </a:rPr>
              <a:t>Gabriel Gonzalez’s blog</a:t>
            </a:r>
          </a:p>
        </p:txBody>
      </p:sp>
      <p:pic>
        <p:nvPicPr>
          <p:cNvPr id="11272" name="Picture 8" descr="https://memecrunch.com/image/51a41171afa96f60e800007a.jpg?w=40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9083" b="27097"/>
          <a:stretch/>
        </p:blipFill>
        <p:spPr bwMode="auto">
          <a:xfrm>
            <a:off x="805131" y="5186878"/>
            <a:ext cx="1332241" cy="1220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768036" y="1892300"/>
            <a:ext cx="5111143" cy="1138773"/>
          </a:xfrm>
          <a:prstGeom prst="rect">
            <a:avLst/>
          </a:prstGeom>
        </p:spPr>
        <p:txBody>
          <a:bodyPr wrap="square">
            <a:spAutoFit/>
          </a:bodyPr>
          <a:lstStyle/>
          <a:p>
            <a:r>
              <a:rPr lang="en-AU" sz="3200" b="1" dirty="0">
                <a:solidFill>
                  <a:srgbClr val="61528A"/>
                </a:solidFill>
              </a:rPr>
              <a:t>Maybe Haskell</a:t>
            </a:r>
            <a:br>
              <a:rPr lang="en-AU" sz="3200" b="1" dirty="0">
                <a:solidFill>
                  <a:srgbClr val="61528A"/>
                </a:solidFill>
              </a:rPr>
            </a:br>
            <a:r>
              <a:rPr lang="en-AU" dirty="0">
                <a:solidFill>
                  <a:srgbClr val="8F4E8B"/>
                </a:solidFill>
              </a:rPr>
              <a:t>Small book with pragmatic examples of why you should care about FP and Haskell</a:t>
            </a:r>
          </a:p>
        </p:txBody>
      </p:sp>
    </p:spTree>
    <p:extLst>
      <p:ext uri="{BB962C8B-B14F-4D97-AF65-F5344CB8AC3E}">
        <p14:creationId xmlns:p14="http://schemas.microsoft.com/office/powerpoint/2010/main" val="2728164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pic>
        <p:nvPicPr>
          <p:cNvPr id="4100" name="Picture 4" descr="https://cdn.meme.am/instances/500x/6718022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4028" y="2046896"/>
            <a:ext cx="4724400"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015896" y="2046896"/>
            <a:ext cx="2863283" cy="861774"/>
          </a:xfrm>
          <a:prstGeom prst="rect">
            <a:avLst/>
          </a:prstGeom>
        </p:spPr>
        <p:txBody>
          <a:bodyPr wrap="none">
            <a:spAutoFit/>
          </a:bodyPr>
          <a:lstStyle/>
          <a:p>
            <a:pPr algn="r"/>
            <a:r>
              <a:rPr lang="en-AU" sz="3200" b="1" dirty="0">
                <a:solidFill>
                  <a:srgbClr val="61528A"/>
                </a:solidFill>
              </a:rPr>
              <a:t>Slides and Code</a:t>
            </a:r>
            <a:br>
              <a:rPr lang="en-AU" dirty="0">
                <a:solidFill>
                  <a:srgbClr val="8F4E8B"/>
                </a:solidFill>
              </a:rPr>
            </a:br>
            <a:r>
              <a:rPr lang="en-AU" dirty="0">
                <a:solidFill>
                  <a:srgbClr val="8F4E8B"/>
                </a:solidFill>
              </a:rPr>
              <a:t>bit.ly/</a:t>
            </a:r>
            <a:r>
              <a:rPr lang="en-AU" dirty="0" err="1">
                <a:solidFill>
                  <a:srgbClr val="8F4E8B"/>
                </a:solidFill>
              </a:rPr>
              <a:t>haskell</a:t>
            </a:r>
            <a:r>
              <a:rPr lang="en-AU" dirty="0">
                <a:solidFill>
                  <a:srgbClr val="8F4E8B"/>
                </a:solidFill>
              </a:rPr>
              <a:t>-in-prod</a:t>
            </a:r>
          </a:p>
        </p:txBody>
      </p:sp>
      <p:sp>
        <p:nvSpPr>
          <p:cNvPr id="7" name="Rectangle 6"/>
          <p:cNvSpPr/>
          <p:nvPr/>
        </p:nvSpPr>
        <p:spPr>
          <a:xfrm>
            <a:off x="10220518" y="3328247"/>
            <a:ext cx="1658660" cy="861774"/>
          </a:xfrm>
          <a:prstGeom prst="rect">
            <a:avLst/>
          </a:prstGeom>
        </p:spPr>
        <p:txBody>
          <a:bodyPr wrap="none">
            <a:spAutoFit/>
          </a:bodyPr>
          <a:lstStyle/>
          <a:p>
            <a:pPr algn="r"/>
            <a:r>
              <a:rPr lang="en-AU" sz="3200" b="1" dirty="0">
                <a:solidFill>
                  <a:srgbClr val="61528A"/>
                </a:solidFill>
              </a:rPr>
              <a:t>Twitter</a:t>
            </a:r>
            <a:br>
              <a:rPr lang="en-AU" dirty="0">
                <a:solidFill>
                  <a:srgbClr val="8F4E8B"/>
                </a:solidFill>
              </a:rPr>
            </a:br>
            <a:r>
              <a:rPr lang="en-AU" dirty="0">
                <a:solidFill>
                  <a:srgbClr val="8F4E8B"/>
                </a:solidFill>
              </a:rPr>
              <a:t>@</a:t>
            </a:r>
            <a:r>
              <a:rPr lang="en-AU" dirty="0" err="1">
                <a:solidFill>
                  <a:srgbClr val="8F4E8B"/>
                </a:solidFill>
              </a:rPr>
              <a:t>danielchmbrs</a:t>
            </a:r>
            <a:endParaRPr lang="en-AU" dirty="0">
              <a:solidFill>
                <a:srgbClr val="8F4E8B"/>
              </a:solidFill>
            </a:endParaRPr>
          </a:p>
        </p:txBody>
      </p:sp>
    </p:spTree>
    <p:extLst>
      <p:ext uri="{BB962C8B-B14F-4D97-AF65-F5344CB8AC3E}">
        <p14:creationId xmlns:p14="http://schemas.microsoft.com/office/powerpoint/2010/main" val="3577195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Who’s behind the beard?</a:t>
            </a:r>
          </a:p>
        </p:txBody>
      </p:sp>
      <p:sp>
        <p:nvSpPr>
          <p:cNvPr id="3" name="Content Placeholder 2"/>
          <p:cNvSpPr>
            <a:spLocks noGrp="1"/>
          </p:cNvSpPr>
          <p:nvPr>
            <p:ph idx="1"/>
          </p:nvPr>
        </p:nvSpPr>
        <p:spPr>
          <a:xfrm>
            <a:off x="312821" y="2024063"/>
            <a:ext cx="11566358" cy="4513094"/>
          </a:xfrm>
        </p:spPr>
        <p:txBody>
          <a:bodyPr/>
          <a:lstStyle/>
          <a:p>
            <a:pPr marL="0" indent="0">
              <a:buNone/>
            </a:pPr>
            <a:r>
              <a:rPr lang="en-AU" dirty="0">
                <a:solidFill>
                  <a:srgbClr val="8F4E8B"/>
                </a:solidFill>
              </a:rPr>
              <a:t>Daniel Chambers</a:t>
            </a:r>
          </a:p>
          <a:p>
            <a:pPr marL="0" indent="0">
              <a:buNone/>
            </a:pPr>
            <a:r>
              <a:rPr lang="en-AU" sz="2000" dirty="0"/>
              <a:t>	</a:t>
            </a:r>
            <a:r>
              <a:rPr lang="en-AU" sz="2000" dirty="0">
                <a:solidFill>
                  <a:srgbClr val="453A62"/>
                </a:solidFill>
              </a:rPr>
              <a:t>Senior Consultant at Readify</a:t>
            </a:r>
          </a:p>
          <a:p>
            <a:pPr marL="0" indent="0">
              <a:buNone/>
            </a:pPr>
            <a:r>
              <a:rPr lang="en-AU" sz="2000" dirty="0">
                <a:solidFill>
                  <a:srgbClr val="453A62"/>
                </a:solidFill>
              </a:rPr>
              <a:t>	</a:t>
            </a:r>
            <a:r>
              <a:rPr lang="en-AU" sz="2000" dirty="0" err="1">
                <a:solidFill>
                  <a:srgbClr val="453A62"/>
                </a:solidFill>
              </a:rPr>
              <a:t>Haskelling</a:t>
            </a:r>
            <a:r>
              <a:rPr lang="en-AU" sz="2000" dirty="0">
                <a:solidFill>
                  <a:srgbClr val="453A62"/>
                </a:solidFill>
              </a:rPr>
              <a:t> with SEEK</a:t>
            </a:r>
          </a:p>
          <a:p>
            <a:pPr marL="0" indent="0">
              <a:buNone/>
            </a:pPr>
            <a:endParaRPr lang="en-AU"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83" y="2550082"/>
            <a:ext cx="739078" cy="73907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3525" y="1837822"/>
            <a:ext cx="3154279" cy="2304461"/>
          </a:xfrm>
          <a:prstGeom prst="rect">
            <a:avLst/>
          </a:prstGeom>
        </p:spPr>
      </p:pic>
      <p:pic>
        <p:nvPicPr>
          <p:cNvPr id="3076" name="Picture 4" descr="http://www.gc2018.com/sites/default/files/logos/seek-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72600" y="4328524"/>
            <a:ext cx="2506579" cy="98696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435983" y="3488208"/>
            <a:ext cx="1986771" cy="369332"/>
            <a:chOff x="304742" y="6316688"/>
            <a:chExt cx="1986771" cy="369332"/>
          </a:xfrm>
        </p:grpSpPr>
        <p:pic>
          <p:nvPicPr>
            <p:cNvPr id="10" name="Picture 4" descr="https://cdn1.iconfinder.com/data/icons/logotypes/32/twitter-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742" y="6343121"/>
              <a:ext cx="342899" cy="3428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32854" y="6316688"/>
              <a:ext cx="1658659" cy="369332"/>
            </a:xfrm>
            <a:prstGeom prst="rect">
              <a:avLst/>
            </a:prstGeom>
            <a:noFill/>
          </p:spPr>
          <p:txBody>
            <a:bodyPr wrap="none" rtlCol="0">
              <a:spAutoFit/>
            </a:bodyPr>
            <a:lstStyle/>
            <a:p>
              <a:r>
                <a:rPr lang="en-AU" dirty="0">
                  <a:solidFill>
                    <a:srgbClr val="55ACEE"/>
                  </a:solidFill>
                </a:rPr>
                <a:t>@</a:t>
              </a:r>
              <a:r>
                <a:rPr lang="en-AU" dirty="0" err="1">
                  <a:solidFill>
                    <a:srgbClr val="55ACEE"/>
                  </a:solidFill>
                </a:rPr>
                <a:t>danielchmbrs</a:t>
              </a:r>
              <a:endParaRPr lang="en-AU" dirty="0">
                <a:solidFill>
                  <a:srgbClr val="55ACEE"/>
                </a:solidFill>
              </a:endParaRPr>
            </a:p>
          </p:txBody>
        </p:sp>
      </p:grpSp>
      <p:graphicFrame>
        <p:nvGraphicFramePr>
          <p:cNvPr id="12" name="Object 11"/>
          <p:cNvGraphicFramePr>
            <a:graphicFrameLocks noChangeAspect="1"/>
          </p:cNvGraphicFramePr>
          <p:nvPr>
            <p:extLst>
              <p:ext uri="{D42A27DB-BD31-4B8C-83A1-F6EECF244321}">
                <p14:modId xmlns:p14="http://schemas.microsoft.com/office/powerpoint/2010/main" val="1436107197"/>
              </p:ext>
            </p:extLst>
          </p:nvPr>
        </p:nvGraphicFramePr>
        <p:xfrm>
          <a:off x="4371975" y="4328524"/>
          <a:ext cx="3448050" cy="2090662"/>
        </p:xfrm>
        <a:graphic>
          <a:graphicData uri="http://schemas.openxmlformats.org/presentationml/2006/ole">
            <mc:AlternateContent xmlns:mc="http://schemas.openxmlformats.org/markup-compatibility/2006">
              <mc:Choice xmlns:v="urn:schemas-microsoft-com:vml" Requires="v">
                <p:oleObj spid="_x0000_s3135" name="Image" r:id="rId8" imgW="4964760" imgH="3009240" progId="Photoshop.Image.12">
                  <p:embed/>
                </p:oleObj>
              </mc:Choice>
              <mc:Fallback>
                <p:oleObj name="Image" r:id="rId8" imgW="4964760" imgH="3009240" progId="Photoshop.Image.12">
                  <p:embed/>
                  <p:pic>
                    <p:nvPicPr>
                      <p:cNvPr id="5" name="Object 4"/>
                      <p:cNvPicPr/>
                      <p:nvPr/>
                    </p:nvPicPr>
                    <p:blipFill>
                      <a:blip r:embed="rId9"/>
                      <a:stretch>
                        <a:fillRect/>
                      </a:stretch>
                    </p:blipFill>
                    <p:spPr>
                      <a:xfrm>
                        <a:off x="4371975" y="4328524"/>
                        <a:ext cx="3448050" cy="2090662"/>
                      </a:xfrm>
                      <a:prstGeom prst="rect">
                        <a:avLst/>
                      </a:prstGeom>
                    </p:spPr>
                  </p:pic>
                </p:oleObj>
              </mc:Fallback>
            </mc:AlternateContent>
          </a:graphicData>
        </a:graphic>
      </p:graphicFrame>
    </p:spTree>
    <p:extLst>
      <p:ext uri="{BB962C8B-B14F-4D97-AF65-F5344CB8AC3E}">
        <p14:creationId xmlns:p14="http://schemas.microsoft.com/office/powerpoint/2010/main" val="2547118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t>
            </a:r>
            <a:br>
              <a:rPr lang="en-AU" dirty="0"/>
            </a:br>
            <a:r>
              <a:rPr lang="en-AU" sz="2800" dirty="0">
                <a:solidFill>
                  <a:srgbClr val="61528A"/>
                </a:solidFill>
              </a:rPr>
              <a:t>Our FP Gateway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2284792"/>
            <a:ext cx="3449554" cy="3449554"/>
          </a:xfrm>
          <a:prstGeom prst="rect">
            <a:avLst/>
          </a:prstGeom>
        </p:spPr>
      </p:pic>
      <p:pic>
        <p:nvPicPr>
          <p:cNvPr id="4098" name="Picture 2" descr="http://i0.wp.com/www.poptechjam.com/wp-content/uploads/2013/05/prototy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521" y="1823434"/>
            <a:ext cx="3152775" cy="452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67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Honeymoon Period Over</a:t>
            </a:r>
            <a:br>
              <a:rPr lang="en-AU" dirty="0"/>
            </a:br>
            <a:r>
              <a:rPr lang="en-AU" sz="2800" dirty="0">
                <a:solidFill>
                  <a:srgbClr val="61528A"/>
                </a:solidFill>
              </a:rPr>
              <a:t>Continuous Delivery</a:t>
            </a:r>
            <a:endParaRPr lang="en-AU" dirty="0"/>
          </a:p>
        </p:txBody>
      </p:sp>
      <p:pic>
        <p:nvPicPr>
          <p:cNvPr id="5122" name="Picture 2" descr="http://get.danilop.net/20150604/media/aws-logo-t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8925" y="2115383"/>
            <a:ext cx="3571875"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2821" y="2269570"/>
            <a:ext cx="6530570" cy="861774"/>
          </a:xfrm>
          <a:prstGeom prst="rect">
            <a:avLst/>
          </a:prstGeom>
        </p:spPr>
        <p:txBody>
          <a:bodyPr wrap="none">
            <a:spAutoFit/>
          </a:bodyPr>
          <a:lstStyle/>
          <a:p>
            <a:r>
              <a:rPr lang="en-AU" sz="3200" b="1" dirty="0">
                <a:solidFill>
                  <a:srgbClr val="61528A"/>
                </a:solidFill>
              </a:rPr>
              <a:t>Twelve-Factor App </a:t>
            </a:r>
            <a:br>
              <a:rPr lang="en-AU" dirty="0">
                <a:solidFill>
                  <a:srgbClr val="8F4E8B"/>
                </a:solidFill>
              </a:rPr>
            </a:br>
            <a:r>
              <a:rPr lang="en-AU" dirty="0">
                <a:solidFill>
                  <a:srgbClr val="8F4E8B"/>
                </a:solidFill>
              </a:rPr>
              <a:t>12factor.net – guidance for clean, portable, scalable, cloud-first apps</a:t>
            </a:r>
          </a:p>
        </p:txBody>
      </p:sp>
      <p:sp>
        <p:nvSpPr>
          <p:cNvPr id="6" name="Rectangle 5"/>
          <p:cNvSpPr/>
          <p:nvPr/>
        </p:nvSpPr>
        <p:spPr>
          <a:xfrm>
            <a:off x="312821" y="3550682"/>
            <a:ext cx="4485074" cy="861774"/>
          </a:xfrm>
          <a:prstGeom prst="rect">
            <a:avLst/>
          </a:prstGeom>
        </p:spPr>
        <p:txBody>
          <a:bodyPr wrap="none">
            <a:spAutoFit/>
          </a:bodyPr>
          <a:lstStyle/>
          <a:p>
            <a:r>
              <a:rPr lang="en-AU" sz="3200" b="1" dirty="0">
                <a:solidFill>
                  <a:srgbClr val="61528A"/>
                </a:solidFill>
              </a:rPr>
              <a:t>Immutable Infrastructure</a:t>
            </a:r>
            <a:br>
              <a:rPr lang="en-AU" dirty="0">
                <a:solidFill>
                  <a:srgbClr val="8F4E8B"/>
                </a:solidFill>
              </a:rPr>
            </a:br>
            <a:r>
              <a:rPr lang="en-AU" dirty="0">
                <a:solidFill>
                  <a:srgbClr val="8F4E8B"/>
                </a:solidFill>
              </a:rPr>
              <a:t>Stateless, easy to stand up and tear down</a:t>
            </a:r>
          </a:p>
        </p:txBody>
      </p:sp>
      <p:pic>
        <p:nvPicPr>
          <p:cNvPr id="5124" name="Picture 4" descr="http://i1.kym-cdn.com/photos/images/newsfeed/000/415/209/3b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8925" y="3710226"/>
            <a:ext cx="3571875" cy="22431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2821" y="4831795"/>
            <a:ext cx="4074962" cy="861774"/>
          </a:xfrm>
          <a:prstGeom prst="rect">
            <a:avLst/>
          </a:prstGeom>
        </p:spPr>
        <p:txBody>
          <a:bodyPr wrap="none">
            <a:spAutoFit/>
          </a:bodyPr>
          <a:lstStyle/>
          <a:p>
            <a:r>
              <a:rPr lang="en-AU" sz="3200" b="1" dirty="0">
                <a:solidFill>
                  <a:srgbClr val="61528A"/>
                </a:solidFill>
              </a:rPr>
              <a:t>Amazon Web Services</a:t>
            </a:r>
            <a:br>
              <a:rPr lang="en-AU" dirty="0">
                <a:solidFill>
                  <a:srgbClr val="8F4E8B"/>
                </a:solidFill>
              </a:rPr>
            </a:br>
            <a:r>
              <a:rPr lang="en-AU" dirty="0">
                <a:solidFill>
                  <a:srgbClr val="8F4E8B"/>
                </a:solidFill>
              </a:rPr>
              <a:t>Infrastructure as a Service (IaaS)</a:t>
            </a:r>
          </a:p>
        </p:txBody>
      </p:sp>
    </p:spTree>
    <p:extLst>
      <p:ext uri="{BB962C8B-B14F-4D97-AF65-F5344CB8AC3E}">
        <p14:creationId xmlns:p14="http://schemas.microsoft.com/office/powerpoint/2010/main" val="2764261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250"/>
                                        <p:tgtEl>
                                          <p:spTgt spid="5122"/>
                                        </p:tgtEl>
                                      </p:cBhvr>
                                    </p:animEffect>
                                  </p:childTnLst>
                                </p:cTn>
                              </p:par>
                              <p:par>
                                <p:cTn id="21" presetID="10" presetClass="entr" presetSubtype="0" fill="hold" nodeType="withEffect">
                                  <p:stCondLst>
                                    <p:cond delay="0"/>
                                  </p:stCondLst>
                                  <p:childTnLst>
                                    <p:set>
                                      <p:cBhvr>
                                        <p:cTn id="22" dur="1" fill="hold">
                                          <p:stCondLst>
                                            <p:cond delay="0"/>
                                          </p:stCondLst>
                                        </p:cTn>
                                        <p:tgtEl>
                                          <p:spTgt spid="5124"/>
                                        </p:tgtEl>
                                        <p:attrNameLst>
                                          <p:attrName>style.visibility</p:attrName>
                                        </p:attrNameLst>
                                      </p:cBhvr>
                                      <p:to>
                                        <p:strVal val="visible"/>
                                      </p:to>
                                    </p:set>
                                    <p:animEffect transition="in" filter="fade">
                                      <p:cBhvr>
                                        <p:cTn id="23" dur="25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ECS, Docker &amp; Mono</a:t>
            </a:r>
            <a:br>
              <a:rPr lang="en-AU" dirty="0"/>
            </a:br>
            <a:r>
              <a:rPr lang="en-AU" sz="2800" dirty="0">
                <a:solidFill>
                  <a:srgbClr val="61528A"/>
                </a:solidFill>
              </a:rPr>
              <a:t>Fast Deploys, Immutable Infrastructure</a:t>
            </a:r>
          </a:p>
        </p:txBody>
      </p:sp>
      <p:pic>
        <p:nvPicPr>
          <p:cNvPr id="6146" name="Picture 2" descr="https://upload.wikimedia.org/wikipedia/commons/7/79/Docker_%28container_engine%29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2052637"/>
            <a:ext cx="4191000" cy="100166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i1-news.softpedia-static.com/images/news2/Mono-3-0-Is-Out-Download-Now-2.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11" t="1211" r="16722" b="6628"/>
          <a:stretch/>
        </p:blipFill>
        <p:spPr bwMode="auto">
          <a:xfrm>
            <a:off x="447675" y="3581400"/>
            <a:ext cx="1903290" cy="221056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img.stackshare.io/service/1908/amazon-ec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28925" y="3416248"/>
            <a:ext cx="1962151" cy="1962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78248" y="5145637"/>
            <a:ext cx="1560427" cy="646331"/>
          </a:xfrm>
          <a:prstGeom prst="rect">
            <a:avLst/>
          </a:prstGeom>
          <a:noFill/>
        </p:spPr>
        <p:txBody>
          <a:bodyPr wrap="none" rtlCol="0">
            <a:spAutoFit/>
          </a:bodyPr>
          <a:lstStyle/>
          <a:p>
            <a:pPr algn="ctr"/>
            <a:r>
              <a:rPr lang="en-AU" dirty="0"/>
              <a:t>EC2 Container </a:t>
            </a:r>
          </a:p>
          <a:p>
            <a:pPr algn="ctr"/>
            <a:r>
              <a:rPr lang="en-AU" dirty="0"/>
              <a:t>Service (ECS)</a:t>
            </a:r>
          </a:p>
        </p:txBody>
      </p:sp>
      <p:pic>
        <p:nvPicPr>
          <p:cNvPr id="6154" name="Picture 10" descr="http://i3.kym-cdn.com/entries/icons/original/000/018/012/Screen_Shot_2015-05-12_at_3.31.31_P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4650" y="2329630"/>
            <a:ext cx="3578611" cy="346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903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fade">
                                      <p:cBhvr>
                                        <p:cTn id="7" dur="25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does Haskell buy us?</a:t>
            </a:r>
            <a:br>
              <a:rPr lang="en-AU" dirty="0"/>
            </a:br>
            <a:r>
              <a:rPr lang="en-AU" sz="2800" dirty="0">
                <a:solidFill>
                  <a:srgbClr val="61528A"/>
                </a:solidFill>
              </a:rPr>
              <a:t>Tossing up the pros and cons</a:t>
            </a:r>
            <a:endParaRPr lang="en-AU" dirty="0"/>
          </a:p>
        </p:txBody>
      </p:sp>
      <p:sp>
        <p:nvSpPr>
          <p:cNvPr id="5" name="Rectangle 4"/>
          <p:cNvSpPr/>
          <p:nvPr/>
        </p:nvSpPr>
        <p:spPr>
          <a:xfrm>
            <a:off x="284246" y="1888570"/>
            <a:ext cx="5583154" cy="4370427"/>
          </a:xfrm>
          <a:prstGeom prst="rect">
            <a:avLst/>
          </a:prstGeom>
        </p:spPr>
        <p:txBody>
          <a:bodyPr wrap="square">
            <a:spAutoFit/>
          </a:bodyPr>
          <a:lstStyle/>
          <a:p>
            <a:pPr marL="457200" indent="-457200">
              <a:spcAft>
                <a:spcPts val="1200"/>
              </a:spcAft>
              <a:buClr>
                <a:schemeClr val="accent6"/>
              </a:buClr>
              <a:buFont typeface="Wingdings" panose="05000000000000000000" pitchFamily="2" charset="2"/>
              <a:buChar char="ü"/>
            </a:pPr>
            <a:r>
              <a:rPr lang="en-AU" sz="2600" b="1" dirty="0">
                <a:solidFill>
                  <a:srgbClr val="61528A"/>
                </a:solidFill>
              </a:rPr>
              <a:t>Functional</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Statically Typed</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Pure &amp; Immutable Guaranteed</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Cross Platform</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Active Community</a:t>
            </a:r>
          </a:p>
          <a:p>
            <a:pPr marL="457200" indent="-457200">
              <a:spcAft>
                <a:spcPts val="1200"/>
              </a:spcAft>
              <a:buClr>
                <a:schemeClr val="accent6"/>
              </a:buClr>
              <a:buFont typeface="Wingdings" panose="05000000000000000000" pitchFamily="2" charset="2"/>
              <a:buChar char="ü"/>
            </a:pPr>
            <a:r>
              <a:rPr lang="en-AU" sz="2600" b="1" dirty="0" err="1">
                <a:solidFill>
                  <a:srgbClr val="61528A"/>
                </a:solidFill>
              </a:rPr>
              <a:t>Hoogle</a:t>
            </a:r>
            <a:endParaRPr lang="en-AU" sz="2600" b="1" dirty="0">
              <a:solidFill>
                <a:srgbClr val="61528A"/>
              </a:solidFill>
            </a:endParaRP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Simple Deployment</a:t>
            </a:r>
          </a:p>
          <a:p>
            <a:pPr marL="457200" indent="-457200">
              <a:spcAft>
                <a:spcPts val="1200"/>
              </a:spcAft>
              <a:buClr>
                <a:schemeClr val="accent6"/>
              </a:buClr>
              <a:buFont typeface="Wingdings" panose="05000000000000000000" pitchFamily="2" charset="2"/>
              <a:buChar char="ü"/>
            </a:pPr>
            <a:r>
              <a:rPr lang="en-AU" sz="2600" b="1" dirty="0">
                <a:solidFill>
                  <a:srgbClr val="61528A"/>
                </a:solidFill>
              </a:rPr>
              <a:t>Lazy – Seems Efficient</a:t>
            </a:r>
            <a:endParaRPr lang="en-AU" sz="2600" b="1" dirty="0">
              <a:solidFill>
                <a:srgbClr val="8F4E8B"/>
              </a:solidFill>
            </a:endParaRPr>
          </a:p>
        </p:txBody>
      </p:sp>
      <p:sp>
        <p:nvSpPr>
          <p:cNvPr id="6" name="Rectangle 5"/>
          <p:cNvSpPr/>
          <p:nvPr/>
        </p:nvSpPr>
        <p:spPr>
          <a:xfrm>
            <a:off x="6296025" y="1888570"/>
            <a:ext cx="5583154" cy="3662541"/>
          </a:xfrm>
          <a:prstGeom prst="rect">
            <a:avLst/>
          </a:prstGeom>
        </p:spPr>
        <p:txBody>
          <a:bodyPr wrap="square">
            <a:spAutoFit/>
          </a:bodyPr>
          <a:lstStyle/>
          <a:p>
            <a:pPr>
              <a:spcAft>
                <a:spcPts val="1200"/>
              </a:spcAft>
            </a:pPr>
            <a:r>
              <a:rPr lang="en-US" altLang="en-US" sz="2600" b="1" dirty="0">
                <a:solidFill>
                  <a:srgbClr val="C00000"/>
                </a:solidFill>
              </a:rPr>
              <a:t>✗   </a:t>
            </a:r>
            <a:r>
              <a:rPr lang="en-AU" sz="2600" b="1" dirty="0">
                <a:solidFill>
                  <a:srgbClr val="61528A"/>
                </a:solidFill>
              </a:rPr>
              <a:t>“Haskell is a research language”</a:t>
            </a:r>
          </a:p>
          <a:p>
            <a:pPr>
              <a:spcAft>
                <a:spcPts val="1200"/>
              </a:spcAft>
            </a:pPr>
            <a:r>
              <a:rPr lang="en-US" altLang="en-US" sz="2600" b="1" dirty="0">
                <a:solidFill>
                  <a:srgbClr val="C00000"/>
                </a:solidFill>
              </a:rPr>
              <a:t>✗   </a:t>
            </a:r>
            <a:r>
              <a:rPr lang="en-AU" sz="2600" b="1" dirty="0">
                <a:solidFill>
                  <a:srgbClr val="61528A"/>
                </a:solidFill>
              </a:rPr>
              <a:t>Enforced Purity &amp; Immutability</a:t>
            </a:r>
            <a:br>
              <a:rPr lang="en-AU" sz="2600" b="1" dirty="0">
                <a:solidFill>
                  <a:srgbClr val="61528A"/>
                </a:solidFill>
              </a:rPr>
            </a:br>
            <a:r>
              <a:rPr lang="en-AU" sz="2600" b="1" dirty="0">
                <a:solidFill>
                  <a:srgbClr val="61528A"/>
                </a:solidFill>
              </a:rPr>
              <a:t>       Seems Hard</a:t>
            </a:r>
          </a:p>
          <a:p>
            <a:pPr>
              <a:spcAft>
                <a:spcPts val="1200"/>
              </a:spcAft>
            </a:pPr>
            <a:r>
              <a:rPr lang="en-US" altLang="en-US" sz="2600" b="1" dirty="0">
                <a:solidFill>
                  <a:srgbClr val="C00000"/>
                </a:solidFill>
              </a:rPr>
              <a:t>✗   </a:t>
            </a:r>
            <a:r>
              <a:rPr lang="en-AU" sz="2600" b="1" dirty="0">
                <a:solidFill>
                  <a:srgbClr val="61528A"/>
                </a:solidFill>
              </a:rPr>
              <a:t>Steep Learning Curve</a:t>
            </a:r>
          </a:p>
          <a:p>
            <a:pPr>
              <a:spcAft>
                <a:spcPts val="1200"/>
              </a:spcAft>
            </a:pPr>
            <a:r>
              <a:rPr lang="en-US" altLang="en-US" sz="2600" b="1" dirty="0">
                <a:solidFill>
                  <a:srgbClr val="C00000"/>
                </a:solidFill>
              </a:rPr>
              <a:t>✗   </a:t>
            </a:r>
            <a:r>
              <a:rPr lang="en-AU" sz="2600" b="1" dirty="0">
                <a:solidFill>
                  <a:srgbClr val="61528A"/>
                </a:solidFill>
              </a:rPr>
              <a:t>Weaker Tooling – No </a:t>
            </a:r>
            <a:r>
              <a:rPr lang="en-AU" sz="2600" b="1" dirty="0" err="1">
                <a:solidFill>
                  <a:srgbClr val="61528A"/>
                </a:solidFill>
              </a:rPr>
              <a:t>JetBrains</a:t>
            </a:r>
            <a:r>
              <a:rPr lang="en-AU" sz="2600" b="1" dirty="0">
                <a:solidFill>
                  <a:srgbClr val="61528A"/>
                </a:solidFill>
              </a:rPr>
              <a:t>!</a:t>
            </a:r>
          </a:p>
          <a:p>
            <a:pPr>
              <a:spcAft>
                <a:spcPts val="1200"/>
              </a:spcAft>
            </a:pPr>
            <a:r>
              <a:rPr lang="en-US" altLang="en-US" sz="2600" b="1" dirty="0">
                <a:solidFill>
                  <a:srgbClr val="C00000"/>
                </a:solidFill>
              </a:rPr>
              <a:t>✗   </a:t>
            </a:r>
            <a:r>
              <a:rPr lang="en-AU" sz="2600" b="1" dirty="0">
                <a:solidFill>
                  <a:srgbClr val="61528A"/>
                </a:solidFill>
              </a:rPr>
              <a:t>Less Popular than a JVM Language</a:t>
            </a:r>
          </a:p>
          <a:p>
            <a:pPr>
              <a:spcAft>
                <a:spcPts val="1200"/>
              </a:spcAft>
            </a:pPr>
            <a:r>
              <a:rPr lang="en-US" altLang="en-US" sz="2600" b="1" dirty="0">
                <a:solidFill>
                  <a:srgbClr val="C00000"/>
                </a:solidFill>
              </a:rPr>
              <a:t>✗   </a:t>
            </a:r>
            <a:r>
              <a:rPr lang="en-AU" sz="2600" b="1" dirty="0">
                <a:solidFill>
                  <a:srgbClr val="61528A"/>
                </a:solidFill>
              </a:rPr>
              <a:t>Lazy – Very Different</a:t>
            </a:r>
            <a:endParaRPr lang="en-AU" sz="2600" dirty="0">
              <a:solidFill>
                <a:srgbClr val="8F4E8B"/>
              </a:solidFill>
            </a:endParaRPr>
          </a:p>
        </p:txBody>
      </p:sp>
    </p:spTree>
    <p:extLst>
      <p:ext uri="{BB962C8B-B14F-4D97-AF65-F5344CB8AC3E}">
        <p14:creationId xmlns:p14="http://schemas.microsoft.com/office/powerpoint/2010/main" val="2623586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5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5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5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5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5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5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5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25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25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fade">
                                      <p:cBhvr>
                                        <p:cTn id="57" dur="25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fade">
                                      <p:cBhvr>
                                        <p:cTn id="62" dur="25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fade">
                                      <p:cBhvr>
                                        <p:cTn id="67" dur="25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fade">
                                      <p:cBhvr>
                                        <p:cTn id="72" dur="2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SEEK Hackathon</a:t>
            </a:r>
            <a:br>
              <a:rPr lang="en-AU" dirty="0"/>
            </a:br>
            <a:r>
              <a:rPr lang="en-AU" sz="2800" dirty="0">
                <a:solidFill>
                  <a:srgbClr val="61528A"/>
                </a:solidFill>
              </a:rPr>
              <a:t>Three days in the Haskell deep end</a:t>
            </a:r>
            <a:endParaRPr lang="en-AU" dirty="0"/>
          </a:p>
        </p:txBody>
      </p:sp>
      <p:sp>
        <p:nvSpPr>
          <p:cNvPr id="4" name="Rectangle 3"/>
          <p:cNvSpPr/>
          <p:nvPr/>
        </p:nvSpPr>
        <p:spPr>
          <a:xfrm>
            <a:off x="246146" y="1972508"/>
            <a:ext cx="4969758" cy="861774"/>
          </a:xfrm>
          <a:prstGeom prst="rect">
            <a:avLst/>
          </a:prstGeom>
        </p:spPr>
        <p:txBody>
          <a:bodyPr wrap="none">
            <a:spAutoFit/>
          </a:bodyPr>
          <a:lstStyle/>
          <a:p>
            <a:r>
              <a:rPr lang="en-AU" sz="3200" b="1" dirty="0">
                <a:solidFill>
                  <a:srgbClr val="61528A"/>
                </a:solidFill>
              </a:rPr>
              <a:t>Four Developers</a:t>
            </a:r>
            <a:br>
              <a:rPr lang="en-AU" sz="3200" b="1" dirty="0">
                <a:solidFill>
                  <a:srgbClr val="61528A"/>
                </a:solidFill>
              </a:rPr>
            </a:br>
            <a:r>
              <a:rPr lang="en-AU" dirty="0">
                <a:solidFill>
                  <a:srgbClr val="8F4E8B"/>
                </a:solidFill>
              </a:rPr>
              <a:t>No real Haskell experience, outside of toy exercises</a:t>
            </a:r>
          </a:p>
        </p:txBody>
      </p:sp>
      <p:sp>
        <p:nvSpPr>
          <p:cNvPr id="5" name="Rectangle 4"/>
          <p:cNvSpPr/>
          <p:nvPr/>
        </p:nvSpPr>
        <p:spPr>
          <a:xfrm>
            <a:off x="246146" y="2944058"/>
            <a:ext cx="5100820" cy="861774"/>
          </a:xfrm>
          <a:prstGeom prst="rect">
            <a:avLst/>
          </a:prstGeom>
        </p:spPr>
        <p:txBody>
          <a:bodyPr wrap="none">
            <a:spAutoFit/>
          </a:bodyPr>
          <a:lstStyle/>
          <a:p>
            <a:r>
              <a:rPr lang="en-AU" sz="3200" b="1" dirty="0">
                <a:solidFill>
                  <a:srgbClr val="61528A"/>
                </a:solidFill>
              </a:rPr>
              <a:t>Challenges</a:t>
            </a:r>
            <a:br>
              <a:rPr lang="en-AU" dirty="0">
                <a:solidFill>
                  <a:srgbClr val="8F4E8B"/>
                </a:solidFill>
              </a:rPr>
            </a:br>
            <a:r>
              <a:rPr lang="en-AU" dirty="0">
                <a:solidFill>
                  <a:srgbClr val="8F4E8B"/>
                </a:solidFill>
              </a:rPr>
              <a:t>Many alternative libraries makes best choice unclear</a:t>
            </a:r>
          </a:p>
        </p:txBody>
      </p:sp>
      <p:pic>
        <p:nvPicPr>
          <p:cNvPr id="9220" name="Picture 4" descr="http://paulmarin.net/wp-content/uploads/2015/12/you-dont-s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0089" y="3943948"/>
            <a:ext cx="3949090" cy="2230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6146" y="4120483"/>
            <a:ext cx="6888079" cy="1877437"/>
          </a:xfrm>
          <a:prstGeom prst="rect">
            <a:avLst/>
          </a:prstGeom>
          <a:noFill/>
        </p:spPr>
        <p:txBody>
          <a:bodyPr wrap="square" rtlCol="0">
            <a:spAutoFit/>
          </a:bodyPr>
          <a:lstStyle/>
          <a:p>
            <a:r>
              <a:rPr lang="en-AU" sz="3200" dirty="0">
                <a:solidFill>
                  <a:srgbClr val="453A62"/>
                </a:solidFill>
              </a:rPr>
              <a:t>“New users may feel overwhelmed with the various options that are available to them.”</a:t>
            </a:r>
            <a:br>
              <a:rPr lang="en-AU" sz="3200" dirty="0">
                <a:solidFill>
                  <a:srgbClr val="453A62"/>
                </a:solidFill>
              </a:rPr>
            </a:br>
            <a:r>
              <a:rPr lang="en-AU" sz="2000" dirty="0">
                <a:solidFill>
                  <a:srgbClr val="61528A"/>
                </a:solidFill>
              </a:rPr>
              <a:t>- https://wiki.haskell.org/Regular_expressions</a:t>
            </a:r>
          </a:p>
        </p:txBody>
      </p:sp>
    </p:spTree>
    <p:extLst>
      <p:ext uri="{BB962C8B-B14F-4D97-AF65-F5344CB8AC3E}">
        <p14:creationId xmlns:p14="http://schemas.microsoft.com/office/powerpoint/2010/main" val="2853806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fade">
                                      <p:cBhvr>
                                        <p:cTn id="10" dur="250"/>
                                        <p:tgtEl>
                                          <p:spTgt spid="92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SEEK Hackathon</a:t>
            </a:r>
            <a:br>
              <a:rPr lang="en-AU" dirty="0"/>
            </a:br>
            <a:r>
              <a:rPr lang="en-AU" sz="2800" dirty="0">
                <a:solidFill>
                  <a:srgbClr val="61528A"/>
                </a:solidFill>
              </a:rPr>
              <a:t>Three days in the Haskell deep end</a:t>
            </a:r>
            <a:endParaRPr lang="en-AU" dirty="0"/>
          </a:p>
        </p:txBody>
      </p:sp>
      <p:sp>
        <p:nvSpPr>
          <p:cNvPr id="4" name="Rectangle 3"/>
          <p:cNvSpPr/>
          <p:nvPr/>
        </p:nvSpPr>
        <p:spPr>
          <a:xfrm>
            <a:off x="246146" y="1972508"/>
            <a:ext cx="4969758" cy="861774"/>
          </a:xfrm>
          <a:prstGeom prst="rect">
            <a:avLst/>
          </a:prstGeom>
        </p:spPr>
        <p:txBody>
          <a:bodyPr wrap="none">
            <a:spAutoFit/>
          </a:bodyPr>
          <a:lstStyle/>
          <a:p>
            <a:r>
              <a:rPr lang="en-AU" sz="3200" b="1" dirty="0">
                <a:solidFill>
                  <a:srgbClr val="61528A"/>
                </a:solidFill>
              </a:rPr>
              <a:t>Four Developers</a:t>
            </a:r>
            <a:br>
              <a:rPr lang="en-AU" sz="3200" b="1" dirty="0">
                <a:solidFill>
                  <a:srgbClr val="61528A"/>
                </a:solidFill>
              </a:rPr>
            </a:br>
            <a:r>
              <a:rPr lang="en-AU" dirty="0">
                <a:solidFill>
                  <a:srgbClr val="8F4E8B"/>
                </a:solidFill>
              </a:rPr>
              <a:t>No real Haskell experience, outside of toy exercises</a:t>
            </a:r>
          </a:p>
        </p:txBody>
      </p:sp>
      <p:sp>
        <p:nvSpPr>
          <p:cNvPr id="5" name="Rectangle 4"/>
          <p:cNvSpPr/>
          <p:nvPr/>
        </p:nvSpPr>
        <p:spPr>
          <a:xfrm>
            <a:off x="246146" y="2944058"/>
            <a:ext cx="3959738" cy="861774"/>
          </a:xfrm>
          <a:prstGeom prst="rect">
            <a:avLst/>
          </a:prstGeom>
        </p:spPr>
        <p:txBody>
          <a:bodyPr wrap="none">
            <a:spAutoFit/>
          </a:bodyPr>
          <a:lstStyle/>
          <a:p>
            <a:r>
              <a:rPr lang="en-AU" sz="3200" b="1" dirty="0">
                <a:solidFill>
                  <a:srgbClr val="61528A"/>
                </a:solidFill>
              </a:rPr>
              <a:t>Challenges</a:t>
            </a:r>
            <a:br>
              <a:rPr lang="en-AU" dirty="0">
                <a:solidFill>
                  <a:srgbClr val="8F4E8B"/>
                </a:solidFill>
              </a:rPr>
            </a:br>
            <a:r>
              <a:rPr lang="en-AU" dirty="0">
                <a:solidFill>
                  <a:srgbClr val="8F4E8B"/>
                </a:solidFill>
              </a:rPr>
              <a:t>Haskell compiler errors are initially scary</a:t>
            </a:r>
          </a:p>
        </p:txBody>
      </p:sp>
      <p:pic>
        <p:nvPicPr>
          <p:cNvPr id="10242" name="Picture 2" descr="http://i3.kym-cdn.com/photos/images/original/000/095/346/12737756426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1861357"/>
            <a:ext cx="4613275" cy="44568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671" y="3744514"/>
            <a:ext cx="6096000" cy="2862322"/>
          </a:xfrm>
          <a:prstGeom prst="rect">
            <a:avLst/>
          </a:prstGeom>
        </p:spPr>
        <p:txBody>
          <a:bodyPr>
            <a:spAutoFit/>
          </a:bodyPr>
          <a:lstStyle/>
          <a:p>
            <a:r>
              <a:rPr lang="en-AU" sz="1000" dirty="0">
                <a:latin typeface="Consolas" panose="020B0609020204030204" pitchFamily="49" charset="0"/>
                <a:cs typeface="Consolas" panose="020B0609020204030204" pitchFamily="49" charset="0"/>
              </a:rPr>
              <a:t>Couldn't match type `[String]'</a:t>
            </a:r>
          </a:p>
          <a:p>
            <a:r>
              <a:rPr lang="en-AU" sz="1000" dirty="0">
                <a:latin typeface="Consolas" panose="020B0609020204030204" pitchFamily="49" charset="0"/>
                <a:cs typeface="Consolas" panose="020B0609020204030204" pitchFamily="49" charset="0"/>
              </a:rPr>
              <a:t>               with `((Options -&gt; Options)</a:t>
            </a:r>
          </a:p>
          <a:p>
            <a:r>
              <a:rPr lang="en-AU" sz="1000" dirty="0">
                <a:latin typeface="Consolas" panose="020B0609020204030204" pitchFamily="49" charset="0"/>
                <a:cs typeface="Consolas" panose="020B0609020204030204" pitchFamily="49" charset="0"/>
              </a:rPr>
              <a:t>                      -&gt; </a:t>
            </a:r>
            <a:r>
              <a:rPr lang="en-AU" sz="1000" dirty="0" err="1">
                <a:latin typeface="Consolas" panose="020B0609020204030204" pitchFamily="49" charset="0"/>
                <a:cs typeface="Consolas" panose="020B0609020204030204" pitchFamily="49" charset="0"/>
              </a:rPr>
              <a:t>Const</a:t>
            </a:r>
            <a:r>
              <a:rPr lang="en-AU" sz="1000" dirty="0">
                <a:latin typeface="Consolas" panose="020B0609020204030204" pitchFamily="49" charset="0"/>
                <a:cs typeface="Consolas" panose="020B0609020204030204" pitchFamily="49" charset="0"/>
              </a:rPr>
              <a:t> (Options -&gt; Options) (Options -&gt; Options))</a:t>
            </a:r>
          </a:p>
          <a:p>
            <a:r>
              <a:rPr lang="en-AU" sz="1000" dirty="0">
                <a:latin typeface="Consolas" panose="020B0609020204030204" pitchFamily="49" charset="0"/>
                <a:cs typeface="Consolas" panose="020B0609020204030204" pitchFamily="49" charset="0"/>
              </a:rPr>
              <a:t>                     -&gt; (([Text] -&gt; f0 [Text]) -&gt; Options -&gt; f0 Options)</a:t>
            </a:r>
          </a:p>
          <a:p>
            <a:r>
              <a:rPr lang="en-AU" sz="1000" dirty="0">
                <a:latin typeface="Consolas" panose="020B0609020204030204" pitchFamily="49" charset="0"/>
                <a:cs typeface="Consolas" panose="020B0609020204030204" pitchFamily="49" charset="0"/>
              </a:rPr>
              <a:t>                     -&gt; </a:t>
            </a:r>
            <a:r>
              <a:rPr lang="en-AU" sz="1000" dirty="0" err="1">
                <a:latin typeface="Consolas" panose="020B0609020204030204" pitchFamily="49" charset="0"/>
                <a:cs typeface="Consolas" panose="020B0609020204030204" pitchFamily="49" charset="0"/>
              </a:rPr>
              <a:t>Const</a:t>
            </a:r>
            <a:endParaRPr lang="en-AU" sz="1000" dirty="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(Options -&gt; Options)</a:t>
            </a:r>
          </a:p>
          <a:p>
            <a:r>
              <a:rPr lang="en-AU" sz="1000" dirty="0">
                <a:latin typeface="Consolas" panose="020B0609020204030204" pitchFamily="49" charset="0"/>
                <a:cs typeface="Consolas" panose="020B0609020204030204" pitchFamily="49" charset="0"/>
              </a:rPr>
              <a:t>                          (([Text] -&gt; f0 [Text]) -&gt; Options -&gt; f0 Options)'</a:t>
            </a:r>
          </a:p>
          <a:p>
            <a:r>
              <a:rPr lang="en-AU" sz="1000" dirty="0">
                <a:latin typeface="Consolas" panose="020B0609020204030204" pitchFamily="49" charset="0"/>
                <a:cs typeface="Consolas" panose="020B0609020204030204" pitchFamily="49" charset="0"/>
              </a:rPr>
              <a:t>Expected type: Getting</a:t>
            </a:r>
          </a:p>
          <a:p>
            <a:r>
              <a:rPr lang="en-AU" sz="1000" dirty="0">
                <a:latin typeface="Consolas" panose="020B0609020204030204" pitchFamily="49" charset="0"/>
                <a:cs typeface="Consolas" panose="020B0609020204030204" pitchFamily="49" charset="0"/>
              </a:rPr>
              <a:t>                 (Options -&gt; Options)</a:t>
            </a:r>
          </a:p>
          <a:p>
            <a:r>
              <a:rPr lang="en-AU" sz="1000" dirty="0">
                <a:latin typeface="Consolas" panose="020B0609020204030204" pitchFamily="49" charset="0"/>
                <a:cs typeface="Consolas" panose="020B0609020204030204" pitchFamily="49" charset="0"/>
              </a:rPr>
              <a:t>                 (([Text] -&gt; f0 [Text]) -&gt; Options -&gt; f0 Options)</a:t>
            </a:r>
          </a:p>
          <a:p>
            <a:r>
              <a:rPr lang="en-AU" sz="1000" dirty="0">
                <a:latin typeface="Consolas" panose="020B0609020204030204" pitchFamily="49" charset="0"/>
                <a:cs typeface="Consolas" panose="020B0609020204030204" pitchFamily="49" charset="0"/>
              </a:rPr>
              <a:t>                 (Options -&gt; Options)</a:t>
            </a:r>
          </a:p>
          <a:p>
            <a:r>
              <a:rPr lang="en-AU" sz="1000" dirty="0">
                <a:latin typeface="Consolas" panose="020B0609020204030204" pitchFamily="49" charset="0"/>
                <a:cs typeface="Consolas" panose="020B0609020204030204" pitchFamily="49" charset="0"/>
              </a:rPr>
              <a:t>  Actual type: [String]</a:t>
            </a:r>
          </a:p>
          <a:p>
            <a:r>
              <a:rPr lang="en-AU" sz="1000" dirty="0">
                <a:latin typeface="Consolas" panose="020B0609020204030204" pitchFamily="49" charset="0"/>
                <a:cs typeface="Consolas" panose="020B0609020204030204" pitchFamily="49" charset="0"/>
              </a:rPr>
              <a:t>In the second argument of `(^.)', namely `["</a:t>
            </a:r>
            <a:r>
              <a:rPr lang="en-AU" sz="1000" dirty="0" err="1">
                <a:latin typeface="Consolas" panose="020B0609020204030204" pitchFamily="49" charset="0"/>
                <a:cs typeface="Consolas" panose="020B0609020204030204" pitchFamily="49" charset="0"/>
              </a:rPr>
              <a:t>CreateDate</a:t>
            </a:r>
            <a:r>
              <a:rPr lang="en-AU" sz="1000" dirty="0">
                <a:latin typeface="Consolas" panose="020B0609020204030204" pitchFamily="49" charset="0"/>
                <a:cs typeface="Consolas" panose="020B0609020204030204" pitchFamily="49" charset="0"/>
              </a:rPr>
              <a:t>"]'</a:t>
            </a:r>
          </a:p>
          <a:p>
            <a:r>
              <a:rPr lang="en-AU" sz="1000" dirty="0">
                <a:latin typeface="Consolas" panose="020B0609020204030204" pitchFamily="49" charset="0"/>
                <a:cs typeface="Consolas" panose="020B0609020204030204" pitchFamily="49" charset="0"/>
              </a:rPr>
              <a:t>In the second argument of `(&amp;)', namely</a:t>
            </a:r>
          </a:p>
          <a:p>
            <a:r>
              <a:rPr lang="en-AU" sz="1000" dirty="0">
                <a:latin typeface="Consolas" panose="020B0609020204030204" pitchFamily="49" charset="0"/>
                <a:cs typeface="Consolas" panose="020B0609020204030204" pitchFamily="49" charset="0"/>
              </a:rPr>
              <a:t>  `</a:t>
            </a:r>
            <a:r>
              <a:rPr lang="en-AU" sz="1000" dirty="0" err="1">
                <a:latin typeface="Consolas" panose="020B0609020204030204" pitchFamily="49" charset="0"/>
                <a:cs typeface="Consolas" panose="020B0609020204030204" pitchFamily="49" charset="0"/>
              </a:rPr>
              <a:t>param</a:t>
            </a:r>
            <a:r>
              <a:rPr lang="en-AU" sz="1000" dirty="0">
                <a:latin typeface="Consolas" panose="020B0609020204030204" pitchFamily="49" charset="0"/>
                <a:cs typeface="Consolas" panose="020B0609020204030204" pitchFamily="49" charset="0"/>
              </a:rPr>
              <a:t> "</a:t>
            </a:r>
            <a:r>
              <a:rPr lang="en-AU" sz="1000" dirty="0" err="1">
                <a:latin typeface="Consolas" panose="020B0609020204030204" pitchFamily="49" charset="0"/>
                <a:cs typeface="Consolas" panose="020B0609020204030204" pitchFamily="49" charset="0"/>
              </a:rPr>
              <a:t>sortBy</a:t>
            </a:r>
            <a:r>
              <a:rPr lang="en-AU" sz="1000" dirty="0">
                <a:latin typeface="Consolas" panose="020B0609020204030204" pitchFamily="49" charset="0"/>
                <a:cs typeface="Consolas" panose="020B0609020204030204" pitchFamily="49" charset="0"/>
              </a:rPr>
              <a:t>" ^. ["</a:t>
            </a:r>
            <a:r>
              <a:rPr lang="en-AU" sz="1000" dirty="0" err="1">
                <a:latin typeface="Consolas" panose="020B0609020204030204" pitchFamily="49" charset="0"/>
                <a:cs typeface="Consolas" panose="020B0609020204030204" pitchFamily="49" charset="0"/>
              </a:rPr>
              <a:t>CreateDate</a:t>
            </a:r>
            <a:r>
              <a:rPr lang="en-AU" sz="1000" dirty="0">
                <a:latin typeface="Consolas" panose="020B0609020204030204" pitchFamily="49" charset="0"/>
                <a:cs typeface="Consolas" panose="020B0609020204030204" pitchFamily="49" charset="0"/>
              </a:rPr>
              <a:t>"]'</a:t>
            </a:r>
          </a:p>
          <a:p>
            <a:r>
              <a:rPr lang="en-AU" sz="1000" dirty="0">
                <a:latin typeface="Consolas" panose="020B0609020204030204" pitchFamily="49" charset="0"/>
                <a:cs typeface="Consolas" panose="020B0609020204030204" pitchFamily="49" charset="0"/>
              </a:rPr>
              <a:t>In the first argument of `(&amp;)', namely</a:t>
            </a:r>
          </a:p>
          <a:p>
            <a:r>
              <a:rPr lang="en-AU" sz="1000" dirty="0">
                <a:latin typeface="Consolas" panose="020B0609020204030204" pitchFamily="49" charset="0"/>
                <a:cs typeface="Consolas" panose="020B0609020204030204" pitchFamily="49" charset="0"/>
              </a:rPr>
              <a:t>  `defaults &amp; </a:t>
            </a:r>
            <a:r>
              <a:rPr lang="en-AU" sz="1000" dirty="0" err="1">
                <a:latin typeface="Consolas" panose="020B0609020204030204" pitchFamily="49" charset="0"/>
                <a:cs typeface="Consolas" panose="020B0609020204030204" pitchFamily="49" charset="0"/>
              </a:rPr>
              <a:t>withCommonHeaders</a:t>
            </a:r>
            <a:endParaRPr lang="en-AU" sz="1000" dirty="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276120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2935</TotalTime>
  <Words>7737</Words>
  <Application>Microsoft Office PowerPoint</Application>
  <PresentationFormat>Widescreen</PresentationFormat>
  <Paragraphs>359</Paragraphs>
  <Slides>28</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Wingdings</vt:lpstr>
      <vt:lpstr>Office Theme</vt:lpstr>
      <vt:lpstr>Image</vt:lpstr>
      <vt:lpstr>Haskell in  Production</vt:lpstr>
      <vt:lpstr>PowerPoint Presentation</vt:lpstr>
      <vt:lpstr>Who’s behind the beard?</vt:lpstr>
      <vt:lpstr>F# Our FP Gateway</vt:lpstr>
      <vt:lpstr>Honeymoon Period Over Continuous Delivery</vt:lpstr>
      <vt:lpstr>ECS, Docker &amp; Mono Fast Deploys, Immutable Infrastructure</vt:lpstr>
      <vt:lpstr>What does Haskell buy us? Tossing up the pros and cons</vt:lpstr>
      <vt:lpstr>SEEK Hackathon Three days in the Haskell deep end</vt:lpstr>
      <vt:lpstr>SEEK Hackathon Three days in the Haskell deep end</vt:lpstr>
      <vt:lpstr>SEEK Hackathon Three days in the Haskell deep end</vt:lpstr>
      <vt:lpstr>Journey to Production Parallel Port to Haskell</vt:lpstr>
      <vt:lpstr>Okay, that’s cool. But what’s it actually like to code in Haskell?</vt:lpstr>
      <vt:lpstr>Static Typing</vt:lpstr>
      <vt:lpstr>Static Typing</vt:lpstr>
      <vt:lpstr>Purity and Immutability Guaranteed by the compiler</vt:lpstr>
      <vt:lpstr>Purity in an Impure World Managing impurity in Haskell</vt:lpstr>
      <vt:lpstr>Purity in an Impure World Managing impurity in Haskell</vt:lpstr>
      <vt:lpstr>Optimised for Functional Programming</vt:lpstr>
      <vt:lpstr>Learning Curve Understanding the cray-cray</vt:lpstr>
      <vt:lpstr>Tooling Stack &amp; Atom</vt:lpstr>
      <vt:lpstr>Hello World in Haskell</vt:lpstr>
      <vt:lpstr>Laziness</vt:lpstr>
      <vt:lpstr>Space Leaks</vt:lpstr>
      <vt:lpstr>Space Leaks</vt:lpstr>
      <vt:lpstr>Property Tests</vt:lpstr>
      <vt:lpstr>Haskell or the Highway? What’s Haskell good for?</vt:lpstr>
      <vt:lpstr>Learning 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 in Production</dc:title>
  <dc:creator>Daniel Chambers</dc:creator>
  <cp:lastModifiedBy>Daniel Chambers</cp:lastModifiedBy>
  <cp:revision>161</cp:revision>
  <dcterms:created xsi:type="dcterms:W3CDTF">2016-05-29T07:19:57Z</dcterms:created>
  <dcterms:modified xsi:type="dcterms:W3CDTF">2016-08-12T11:02:35Z</dcterms:modified>
</cp:coreProperties>
</file>