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8" r:id="rId6"/>
    <p:sldId id="294" r:id="rId7"/>
    <p:sldId id="315" r:id="rId8"/>
    <p:sldId id="316" r:id="rId9"/>
    <p:sldId id="314" r:id="rId10"/>
    <p:sldId id="305" r:id="rId11"/>
    <p:sldId id="311" r:id="rId12"/>
    <p:sldId id="307" r:id="rId13"/>
    <p:sldId id="309" r:id="rId14"/>
    <p:sldId id="317" r:id="rId15"/>
    <p:sldId id="295" r:id="rId16"/>
    <p:sldId id="310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166" y="1284825"/>
            <a:ext cx="9319789" cy="2843784"/>
          </a:xfrm>
        </p:spPr>
        <p:txBody>
          <a:bodyPr>
            <a:normAutofit fontScale="90000"/>
          </a:bodyPr>
          <a:lstStyle/>
          <a:p>
            <a:r>
              <a:rPr lang="en-US" sz="2700" spc="400" dirty="0">
                <a:solidFill>
                  <a:schemeClr val="bg1"/>
                </a:solidFill>
              </a:rPr>
              <a:t>Large-scale and multi-structured databases</a:t>
            </a:r>
            <a:br>
              <a:rPr lang="en-US" sz="5400" spc="400" dirty="0">
                <a:solidFill>
                  <a:schemeClr val="bg1"/>
                </a:solidFill>
              </a:rPr>
            </a:b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3100" spc="400" dirty="0">
                <a:solidFill>
                  <a:schemeClr val="bg1"/>
                </a:solidFill>
              </a:rPr>
              <a:t>Project Design </a:t>
            </a:r>
            <a:br>
              <a:rPr lang="en-US" sz="3100" spc="400" dirty="0">
                <a:solidFill>
                  <a:schemeClr val="bg1"/>
                </a:solidFill>
              </a:rPr>
            </a:br>
            <a:r>
              <a:rPr lang="en-US" sz="5400" spc="400" dirty="0">
                <a:solidFill>
                  <a:schemeClr val="bg1"/>
                </a:solidFill>
              </a:rPr>
              <a:t>OKIBO ANIME</a:t>
            </a:r>
            <a:br>
              <a:rPr lang="en-US" sz="5400" spc="400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635" y="4974243"/>
            <a:ext cx="5093208" cy="1197864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Deiana</a:t>
            </a:r>
            <a:endParaRPr lang="en-US" dirty="0"/>
          </a:p>
          <a:p>
            <a:r>
              <a:rPr lang="en-US" sz="2000" dirty="0">
                <a:solidFill>
                  <a:schemeClr val="bg1"/>
                </a:solidFill>
              </a:rPr>
              <a:t>Mar</a:t>
            </a:r>
            <a:r>
              <a:rPr lang="en-US" dirty="0"/>
              <a:t>co Galante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Lorenzo Guidotti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29" y="113314"/>
            <a:ext cx="8881241" cy="780168"/>
          </a:xfrm>
        </p:spPr>
        <p:txBody>
          <a:bodyPr>
            <a:noAutofit/>
          </a:bodyPr>
          <a:lstStyle/>
          <a:p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Relevant neo4j queries</a:t>
            </a:r>
            <a:endParaRPr lang="en-US" sz="4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322122-56CB-0D29-413E-F5E39A5E0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412" y="1413792"/>
            <a:ext cx="8490247" cy="50798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USER SUGGESTIONS (ON THE SLIDE)</a:t>
            </a:r>
          </a:p>
          <a:p>
            <a:pPr marL="342900" indent="-228600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Based on Top10 List</a:t>
            </a:r>
          </a:p>
          <a:p>
            <a:pPr marL="342900" indent="-228600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Based on cards owned</a:t>
            </a:r>
          </a:p>
          <a:p>
            <a:pPr marL="342900" indent="-228600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Based on followed followings</a:t>
            </a:r>
          </a:p>
          <a:p>
            <a:pPr marL="114300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/>
              <a:t>ANIME SUGGESTIONS</a:t>
            </a:r>
          </a:p>
          <a:p>
            <a:pPr marL="114300">
              <a:lnSpc>
                <a:spcPct val="90000"/>
              </a:lnSpc>
            </a:pPr>
            <a:r>
              <a:rPr lang="en-US" sz="1600" dirty="0"/>
              <a:t>Based on cards owned by followed followings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>
              <a:lnSpc>
                <a:spcPct val="90000"/>
              </a:lnSpc>
            </a:pPr>
            <a:r>
              <a:rPr lang="en-US" sz="1600" b="1" dirty="0"/>
              <a:t>ANALYTICS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popular user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loved character </a:t>
            </a:r>
            <a:br>
              <a:rPr lang="en-US" sz="1600" dirty="0"/>
            </a:br>
            <a:r>
              <a:rPr lang="en-US" sz="1600" dirty="0"/>
              <a:t>(based on Top10 list)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rare characters </a:t>
            </a:r>
            <a:br>
              <a:rPr lang="en-US" sz="1600" dirty="0"/>
            </a:br>
            <a:r>
              <a:rPr lang="en-US" sz="1600" dirty="0"/>
              <a:t>(based on HAS relationship)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unused characters </a:t>
            </a:r>
            <a:br>
              <a:rPr lang="en-US" sz="1600" dirty="0"/>
            </a:br>
            <a:r>
              <a:rPr lang="en-US" sz="1600" dirty="0"/>
              <a:t>(based on both HAS and ADDTOTOP10 lists)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88EDF2-83AE-00A4-C0AE-76ADE4F5A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29477" y="1109453"/>
            <a:ext cx="4814596" cy="5530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22" y="1215349"/>
            <a:ext cx="10068480" cy="883834"/>
          </a:xfrm>
        </p:spPr>
        <p:txBody>
          <a:bodyPr>
            <a:normAutofit/>
          </a:bodyPr>
          <a:lstStyle/>
          <a:p>
            <a:r>
              <a:rPr lang="en-US" sz="4000" dirty="0"/>
              <a:t>Consistency between databases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DF5DFB-C274-6602-1B33-AFAF87FD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70" y="2327987"/>
            <a:ext cx="1044612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227" y="352699"/>
            <a:ext cx="9446351" cy="54757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Replica Set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2EE0D-ACD8-063F-60D1-F3934E14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38" y="1641134"/>
            <a:ext cx="5110480" cy="4715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13B134-E0AE-8E62-7E87-6394C20A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430" y="1641134"/>
            <a:ext cx="4011519" cy="4715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D2A948-6D5D-2333-0228-2FAD115FA90E}"/>
              </a:ext>
            </a:extLst>
          </p:cNvPr>
          <p:cNvSpPr txBox="1"/>
          <p:nvPr/>
        </p:nvSpPr>
        <p:spPr>
          <a:xfrm>
            <a:off x="2736597" y="747120"/>
            <a:ext cx="2110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MongoDB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C3E64-C5ED-7ADB-ECEC-62DEEBCE95E2}"/>
              </a:ext>
            </a:extLst>
          </p:cNvPr>
          <p:cNvSpPr txBox="1"/>
          <p:nvPr/>
        </p:nvSpPr>
        <p:spPr>
          <a:xfrm>
            <a:off x="8843866" y="1027346"/>
            <a:ext cx="1343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Neo4j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A640E-A60A-CCFB-74E1-5C3087A62C61}"/>
              </a:ext>
            </a:extLst>
          </p:cNvPr>
          <p:cNvSpPr txBox="1"/>
          <p:nvPr/>
        </p:nvSpPr>
        <p:spPr>
          <a:xfrm>
            <a:off x="2575477" y="1116451"/>
            <a:ext cx="218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Write Concern = 1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97150" y="360159"/>
            <a:ext cx="6245022" cy="1247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Sharding proposal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D1BE4-F931-5650-2D67-270918A2D70C}"/>
              </a:ext>
            </a:extLst>
          </p:cNvPr>
          <p:cNvSpPr txBox="1"/>
          <p:nvPr/>
        </p:nvSpPr>
        <p:spPr>
          <a:xfrm>
            <a:off x="1281065" y="74384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i="0" kern="1200" cap="all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Frameworks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60D907E-82D7-86BA-A689-7D15B12A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9" y="1249715"/>
            <a:ext cx="4013003" cy="272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33DBCAB0-FDBC-D95D-0CDD-6503F51EC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06" y="3975529"/>
            <a:ext cx="2756989" cy="2196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527699-E968-01B3-8E92-33E0B61C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27" y="2283844"/>
            <a:ext cx="6220545" cy="35573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OKIBO ANIME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2" y="2290572"/>
            <a:ext cx="5276088" cy="2276856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the attention</a:t>
            </a:r>
          </a:p>
        </p:txBody>
      </p:sp>
      <p:pic>
        <p:nvPicPr>
          <p:cNvPr id="20" name="Picture Placeholder 19" descr="Background pattern&#10;&#10;Description automatically generated">
            <a:extLst>
              <a:ext uri="{FF2B5EF4-FFF2-40B4-BE49-F238E27FC236}">
                <a16:creationId xmlns:a16="http://schemas.microsoft.com/office/drawing/2014/main" id="{910CFEE8-EB5B-1BDE-DF47-494B06CBE30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339" b="1339"/>
          <a:stretch>
            <a:fillRect/>
          </a:stretch>
        </p:blipFill>
        <p:spPr/>
      </p:pic>
      <p:pic>
        <p:nvPicPr>
          <p:cNvPr id="18" name="Picture Placeholder 17" descr="Shape&#10;&#10;Description automatically generated">
            <a:extLst>
              <a:ext uri="{FF2B5EF4-FFF2-40B4-BE49-F238E27FC236}">
                <a16:creationId xmlns:a16="http://schemas.microsoft.com/office/drawing/2014/main" id="{1C106692-DEE5-43C8-0548-CC7B9313CF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3567" r="23567"/>
          <a:stretch>
            <a:fillRect/>
          </a:stretch>
        </p:blipFill>
        <p:spPr/>
      </p:pic>
      <p:pic>
        <p:nvPicPr>
          <p:cNvPr id="16" name="Picture Placeholder 15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34877FDC-CF45-222B-5CF6-86ED13841B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1852" r="21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Highlights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C7DC564-9261-CE1E-317E-7F58063D6A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01" b="3101"/>
          <a:stretch>
            <a:fillRect/>
          </a:stretch>
        </p:blipFill>
        <p:spPr>
          <a:xfrm>
            <a:off x="279143" y="816851"/>
            <a:ext cx="5221625" cy="522429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effectLst/>
              </a:rPr>
              <a:t>OkiboAnime</a:t>
            </a:r>
            <a:r>
              <a:rPr lang="en-US" sz="1800" dirty="0">
                <a:effectLst/>
              </a:rPr>
              <a:t> is an application that allows users to explore the anime world. 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They can review anime and view its characteristics, with suggestions.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They can open a daily pack in which he could find cards from characters that he reviewed</a:t>
            </a:r>
            <a:r>
              <a:rPr lang="en-US" sz="1800" dirty="0"/>
              <a:t> </a:t>
            </a:r>
            <a:r>
              <a:rPr lang="en-US" sz="1800" dirty="0">
                <a:effectLst/>
              </a:rPr>
              <a:t>and insert them in the Top10.</a:t>
            </a:r>
          </a:p>
          <a:p>
            <a:pPr marL="28575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They get in touch with other users following them and viewing their Top10 list, with suggestions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>
                <a:latin typeface="+mn-lt"/>
                <a:ea typeface="+mn-ea"/>
                <a:cs typeface="+mn-cs"/>
              </a:rPr>
              <a:t>OKIBO ANIME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446" y="240079"/>
            <a:ext cx="8282354" cy="877521"/>
          </a:xfrm>
        </p:spPr>
        <p:txBody>
          <a:bodyPr>
            <a:normAutofit/>
          </a:bodyPr>
          <a:lstStyle/>
          <a:p>
            <a:r>
              <a:rPr lang="en-US" sz="4800" dirty="0"/>
              <a:t>UML Class Diagram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8F609-DD45-84AF-BBC7-18D606B4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57" y="1069865"/>
            <a:ext cx="8942485" cy="54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EF21F591-15AD-296A-616E-573AF125A0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207" y="1530013"/>
            <a:ext cx="5569864" cy="4525512"/>
          </a:xfrm>
          <a:prstGeom prst="rect">
            <a:avLst/>
          </a:prstGeom>
          <a:noFill/>
        </p:spPr>
      </p:pic>
      <p:sp>
        <p:nvSpPr>
          <p:cNvPr id="2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838" y="360203"/>
            <a:ext cx="8282354" cy="877521"/>
          </a:xfrm>
        </p:spPr>
        <p:txBody>
          <a:bodyPr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Non-Functional Requirements</a:t>
            </a:r>
            <a:endParaRPr lang="en-US" sz="4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BEF6B-93C9-D0F7-7D25-6D195A3652F2}"/>
              </a:ext>
            </a:extLst>
          </p:cNvPr>
          <p:cNvSpPr txBox="1"/>
          <p:nvPr/>
        </p:nvSpPr>
        <p:spPr>
          <a:xfrm>
            <a:off x="1961661" y="1592498"/>
            <a:ext cx="9198708" cy="425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application needs to be available 24/7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The system must be a responsive web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Tolerance to loss of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High availability for the data, at the cost of maybe showing old versions.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The code must be modular, and implemented using OOP paradigm.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Arial" panose="020B0604020202020204" pitchFamily="34" charset="0"/>
              </a:rPr>
              <a:t>Avoid a single point of failure</a:t>
            </a:r>
            <a:endParaRPr lang="it-IT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10" y="-1232527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 Theorem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59310" y="4995679"/>
            <a:ext cx="33460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OKIBO ANIME</a:t>
            </a:r>
          </a:p>
        </p:txBody>
      </p:sp>
      <p:cxnSp>
        <p:nvCxnSpPr>
          <p:cNvPr id="88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12" name="Picture 11" descr="Diagram, venn diagram&#10;&#10;Description automatically generated">
            <a:extLst>
              <a:ext uri="{FF2B5EF4-FFF2-40B4-BE49-F238E27FC236}">
                <a16:creationId xmlns:a16="http://schemas.microsoft.com/office/drawing/2014/main" id="{F2DB9BD0-CB00-EEAD-8750-3354E4AEB0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60"/>
          <a:stretch/>
        </p:blipFill>
        <p:spPr>
          <a:xfrm>
            <a:off x="6740358" y="1598097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9A4F42-997B-BD35-8195-BFE0B6F52351}"/>
              </a:ext>
            </a:extLst>
          </p:cNvPr>
          <p:cNvSpPr txBox="1"/>
          <p:nvPr/>
        </p:nvSpPr>
        <p:spPr>
          <a:xfrm>
            <a:off x="1681666" y="2755442"/>
            <a:ext cx="4554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Since we accept out-of-date version of data, and the application needs to be available 24/7, we stay on the </a:t>
            </a:r>
            <a:r>
              <a:rPr lang="it-IT" sz="2800" b="1" dirty="0">
                <a:solidFill>
                  <a:schemeClr val="bg1"/>
                </a:solidFill>
              </a:rPr>
              <a:t>AP SIDE OF THE TRIANGLE.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3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29" y="-148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MongoDB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7005" y="1335792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68651" y="102625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Anime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168651" y="4222174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1D3A2-9671-CEFE-C823-174909E0A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" t="426" r="19108" b="38"/>
          <a:stretch/>
        </p:blipFill>
        <p:spPr>
          <a:xfrm>
            <a:off x="6096000" y="994655"/>
            <a:ext cx="5836090" cy="32275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25A6AE-93CE-0D00-F86C-D4DE544C1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994"/>
          <a:stretch/>
        </p:blipFill>
        <p:spPr>
          <a:xfrm>
            <a:off x="1097071" y="2318134"/>
            <a:ext cx="4440598" cy="3808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06F505-39EA-71A8-9162-C669DF3637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283"/>
          <a:stretch/>
        </p:blipFill>
        <p:spPr>
          <a:xfrm>
            <a:off x="5996929" y="5206602"/>
            <a:ext cx="5935161" cy="1325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085" y="207615"/>
            <a:ext cx="6489830" cy="498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Relevant MongoDB queries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190" y="62390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OKIBO ANIME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2813" y="1438879"/>
            <a:ext cx="3760237" cy="490620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2600" b="1" dirty="0"/>
              <a:t>Operations: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Loading user profile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Loading anime page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Seeing all reviews of a anime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algn="ctr">
              <a:lnSpc>
                <a:spcPct val="90000"/>
              </a:lnSpc>
            </a:pPr>
            <a:r>
              <a:rPr lang="en-US" sz="2600" b="1" dirty="0"/>
              <a:t>Analytics: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Best and worst rated anime </a:t>
            </a:r>
            <a:br>
              <a:rPr lang="en-US" sz="2600" dirty="0"/>
            </a:br>
            <a:r>
              <a:rPr lang="en-US" sz="2600" dirty="0"/>
              <a:t>for each year based on reviews</a:t>
            </a:r>
            <a:br>
              <a:rPr lang="en-US" sz="2600" dirty="0"/>
            </a:br>
            <a:r>
              <a:rPr lang="en-US" sz="2600" dirty="0"/>
              <a:t>(on the slide)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Most and less reviewed anime </a:t>
            </a:r>
            <a:br>
              <a:rPr lang="en-US" sz="2600" dirty="0"/>
            </a:br>
            <a:r>
              <a:rPr lang="en-US" sz="2600" dirty="0"/>
              <a:t>for each year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Number of users for each country</a:t>
            </a:r>
          </a:p>
          <a:p>
            <a:pPr marL="34290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Users with most written reviews </a:t>
            </a:r>
            <a:br>
              <a:rPr lang="en-US" sz="2600" dirty="0"/>
            </a:br>
            <a:r>
              <a:rPr lang="en-US" sz="2600" dirty="0"/>
              <a:t>for each review</a:t>
            </a: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F561B-C7AC-99E6-D3E3-FB7DE8E3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24" y="1310301"/>
            <a:ext cx="8513410" cy="484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208" y="383730"/>
            <a:ext cx="5833872" cy="2276856"/>
          </a:xfrm>
        </p:spPr>
        <p:txBody>
          <a:bodyPr/>
          <a:lstStyle/>
          <a:p>
            <a:pPr algn="ctr"/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Neo4j design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5886" y="3070098"/>
            <a:ext cx="5833872" cy="3118104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ENTITIES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USER</a:t>
            </a:r>
            <a:r>
              <a:rPr lang="en-US" sz="1800" dirty="0">
                <a:solidFill>
                  <a:schemeClr val="bg1"/>
                </a:solidFill>
              </a:rPr>
              <a:t> (username)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CHARACTER </a:t>
            </a:r>
            <a:r>
              <a:rPr lang="en-US" sz="1800" dirty="0">
                <a:solidFill>
                  <a:schemeClr val="bg1"/>
                </a:solidFill>
              </a:rPr>
              <a:t>(name, anime, </a:t>
            </a:r>
            <a:r>
              <a:rPr lang="en-US" sz="1800" dirty="0" err="1">
                <a:solidFill>
                  <a:schemeClr val="bg1"/>
                </a:solidFill>
              </a:rPr>
              <a:t>ImgUrl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RELATIONSHIPS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FOLLOWS</a:t>
            </a:r>
            <a:r>
              <a:rPr lang="en-US" sz="1800" dirty="0">
                <a:solidFill>
                  <a:schemeClr val="bg1"/>
                </a:solidFill>
              </a:rPr>
              <a:t> (user-user)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HAS </a:t>
            </a:r>
            <a:r>
              <a:rPr lang="en-US" sz="1800" dirty="0">
                <a:solidFill>
                  <a:schemeClr val="bg1"/>
                </a:solidFill>
              </a:rPr>
              <a:t>(user-character)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ADDTOTOP10 </a:t>
            </a:r>
            <a:r>
              <a:rPr lang="en-US" sz="1800" dirty="0">
                <a:solidFill>
                  <a:schemeClr val="bg1"/>
                </a:solidFill>
              </a:rPr>
              <a:t>(user-character)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OKIBO ANIME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A7DB6A-FDA6-6F02-8C1A-B73BCA3B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16" y="2398271"/>
            <a:ext cx="5248751" cy="37158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662</TotalTime>
  <Words>379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Large-scale and multi-structured databases  Project Design  OKIBO ANIME </vt:lpstr>
      <vt:lpstr>Application Highlights</vt:lpstr>
      <vt:lpstr>UML Class Diagram</vt:lpstr>
      <vt:lpstr>Dataset Description</vt:lpstr>
      <vt:lpstr>Non-Functional Requirements</vt:lpstr>
      <vt:lpstr>CAP Theorem</vt:lpstr>
      <vt:lpstr>MongoDB collections</vt:lpstr>
      <vt:lpstr>Relevant MongoDB queries</vt:lpstr>
      <vt:lpstr>Neo4j design</vt:lpstr>
      <vt:lpstr>Relevant neo4j queries</vt:lpstr>
      <vt:lpstr>Consistency between databases</vt:lpstr>
      <vt:lpstr>Replica Set</vt:lpstr>
      <vt:lpstr>PowerPoint Presentation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and multi-structured databases  Project Design  OKIBO ANIME </dc:title>
  <dc:creator>Lorenzo Guidotti</dc:creator>
  <cp:lastModifiedBy>Lorenzo Guidotti</cp:lastModifiedBy>
  <cp:revision>6</cp:revision>
  <dcterms:created xsi:type="dcterms:W3CDTF">2023-02-13T17:23:26Z</dcterms:created>
  <dcterms:modified xsi:type="dcterms:W3CDTF">2023-02-14T22:36:21Z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