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877F4-769B-E16F-B107-BC526B3BD768}" v="12" dt="2023-01-16T15:15:49.077"/>
    <p1510:client id="{30CA0CC9-8DE6-2AC2-FD42-C36809F4C388}" v="1" dt="2023-01-16T15:16:24.419"/>
    <p1510:client id="{97166E66-C782-4C5D-8C17-186E72171033}" v="1487" dt="2023-01-16T17:43:4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F4B5D-E187-428B-A183-044063466AE8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F45DC-BD55-4041-9A8F-9277E4BACE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6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23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Erica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6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Erica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4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Federico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8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Federico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8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Erica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Daniel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3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Federico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2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Daniel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45DC-BD55-4041-9A8F-9277E4BACE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08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2BDB8-542F-CDE6-028A-33A0CD718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224" y="2191437"/>
            <a:ext cx="8063553" cy="874974"/>
          </a:xfrm>
        </p:spPr>
        <p:txBody>
          <a:bodyPr>
            <a:normAutofit fontScale="90000"/>
          </a:bodyPr>
          <a:lstStyle/>
          <a:p>
            <a:r>
              <a:rPr lang="it-IT"/>
              <a:t>Project report</a:t>
            </a:r>
            <a:endParaRPr lang="en-GB"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77371A-04FA-D671-28BA-A13118329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8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Opportunistic Cellular Network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pPr algn="r"/>
            <a:r>
              <a:rPr lang="en-GB" sz="1800">
                <a:cs typeface="Calibri"/>
              </a:rPr>
              <a:t>Federico Casu, Daniel Deiana, Erica Raffa</a:t>
            </a:r>
          </a:p>
        </p:txBody>
      </p:sp>
    </p:spTree>
    <p:extLst>
      <p:ext uri="{BB962C8B-B14F-4D97-AF65-F5344CB8AC3E}">
        <p14:creationId xmlns:p14="http://schemas.microsoft.com/office/powerpoint/2010/main" val="163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9798E-5FB9-2C26-9F86-2BCBD8F4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err="1"/>
              <a:t>Questions</a:t>
            </a:r>
            <a:r>
              <a:rPr lang="it-IT" b="1"/>
              <a:t>?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31534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3C79F-C8A2-656B-EC35-23510FEF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Introduction and Model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6D2D7-207E-EF14-3EB7-07BC77D5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400" b="1" err="1"/>
              <a:t>Objectives</a:t>
            </a:r>
            <a:r>
              <a:rPr lang="it-IT" sz="2400"/>
              <a:t>: </a:t>
            </a:r>
            <a:r>
              <a:rPr lang="it-IT" sz="2400" err="1"/>
              <a:t>We</a:t>
            </a:r>
            <a:r>
              <a:rPr lang="it-IT" sz="2400"/>
              <a:t> </a:t>
            </a:r>
            <a:r>
              <a:rPr lang="it-IT" sz="2400" err="1"/>
              <a:t>want</a:t>
            </a:r>
            <a:r>
              <a:rPr lang="it-IT" sz="2400"/>
              <a:t> to </a:t>
            </a:r>
            <a:r>
              <a:rPr lang="it-IT" sz="2400" err="1"/>
              <a:t>analyze</a:t>
            </a:r>
            <a:r>
              <a:rPr lang="it-IT" sz="2400"/>
              <a:t> the </a:t>
            </a:r>
            <a:r>
              <a:rPr lang="it-IT" sz="2400" err="1"/>
              <a:t>perfomance</a:t>
            </a:r>
            <a:r>
              <a:rPr lang="it-IT" sz="2400"/>
              <a:t> of an </a:t>
            </a:r>
            <a:r>
              <a:rPr lang="it-IT" sz="2400" err="1"/>
              <a:t>opportunistic</a:t>
            </a:r>
            <a:r>
              <a:rPr lang="it-IT" sz="2400"/>
              <a:t> </a:t>
            </a:r>
            <a:r>
              <a:rPr lang="it-IT" sz="2400" err="1"/>
              <a:t>cellular</a:t>
            </a:r>
            <a:r>
              <a:rPr lang="it-IT" sz="2400"/>
              <a:t> network </a:t>
            </a:r>
            <a:r>
              <a:rPr lang="it-IT" sz="2400" err="1"/>
              <a:t>using</a:t>
            </a:r>
            <a:r>
              <a:rPr lang="it-IT" sz="2400"/>
              <a:t> the following </a:t>
            </a:r>
            <a:r>
              <a:rPr lang="it-IT" sz="2400" err="1"/>
              <a:t>KPIs</a:t>
            </a:r>
            <a:r>
              <a:rPr lang="it-IT" sz="2400"/>
              <a:t>:</a:t>
            </a:r>
          </a:p>
          <a:p>
            <a:pPr marL="0" indent="0">
              <a:buNone/>
            </a:pPr>
            <a:endParaRPr lang="it-IT" sz="800"/>
          </a:p>
          <a:p>
            <a:pPr lvl="1"/>
            <a:r>
              <a:rPr lang="it-IT" sz="1800"/>
              <a:t>User </a:t>
            </a:r>
            <a:r>
              <a:rPr lang="it-IT" sz="1800" err="1"/>
              <a:t>perfomance</a:t>
            </a:r>
            <a:endParaRPr lang="it-IT" sz="1800"/>
          </a:p>
          <a:p>
            <a:pPr lvl="2"/>
            <a:r>
              <a:rPr lang="it-IT" sz="1800"/>
              <a:t>Throughput </a:t>
            </a:r>
            <a:r>
              <a:rPr lang="it-IT" sz="1800" err="1"/>
              <a:t>as</a:t>
            </a:r>
            <a:r>
              <a:rPr lang="it-IT" sz="1800"/>
              <a:t> number of bytes </a:t>
            </a:r>
            <a:r>
              <a:rPr lang="it-IT" sz="1800" err="1"/>
              <a:t>served</a:t>
            </a:r>
            <a:r>
              <a:rPr lang="it-IT" sz="1800"/>
              <a:t> per </a:t>
            </a:r>
            <a:r>
              <a:rPr lang="it-IT" sz="1800" err="1"/>
              <a:t>timeslot</a:t>
            </a:r>
            <a:endParaRPr lang="it-IT" sz="1800"/>
          </a:p>
          <a:p>
            <a:pPr lvl="2"/>
            <a:r>
              <a:rPr lang="en-GB" sz="1800"/>
              <a:t>Response time </a:t>
            </a:r>
          </a:p>
          <a:p>
            <a:pPr lvl="2"/>
            <a:r>
              <a:rPr lang="en-GB" sz="1800"/>
              <a:t>Perceived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C646-2B55-36D8-254B-9B794D3F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F66171-0475-2036-B5A6-CF6D7E72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981" y="4004494"/>
            <a:ext cx="8536038" cy="23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5D47C-C784-9329-0F8A-3B3AA407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Scenarios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7647CB-BD8E-1BA1-D0A9-668B90328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113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/>
                  <a:t>Uniform</a:t>
                </a:r>
                <a:r>
                  <a:rPr lang="it-IT"/>
                  <a:t> </a:t>
                </a:r>
                <a:r>
                  <a:rPr lang="it-IT" err="1"/>
                  <a:t>CQIs</a:t>
                </a:r>
                <a:endParaRPr lang="en-GB"/>
              </a:p>
              <a:p>
                <a:pPr lvl="1"/>
                <a:r>
                  <a:rPr lang="en-GB"/>
                  <a:t>CQIs are integer, discrete RVs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(1, 15)</m:t>
                    </m:r>
                  </m:oMath>
                </a14:m>
                <a:endParaRPr lang="it-IT"/>
              </a:p>
              <a:p>
                <a:endParaRPr lang="it-IT" sz="1300"/>
              </a:p>
              <a:p>
                <a:r>
                  <a:rPr lang="it-IT" b="1" err="1"/>
                  <a:t>Binomial</a:t>
                </a:r>
                <a:r>
                  <a:rPr lang="it-IT" b="1"/>
                  <a:t> </a:t>
                </a:r>
                <a:r>
                  <a:rPr lang="it-IT" err="1"/>
                  <a:t>CQIs</a:t>
                </a:r>
                <a:endParaRPr lang="it-IT"/>
              </a:p>
              <a:p>
                <a:pPr marL="0" indent="0">
                  <a:buNone/>
                </a:pPr>
                <a:r>
                  <a:rPr lang="it-IT" sz="2400"/>
                  <a:t>    Two </a:t>
                </a:r>
                <a:r>
                  <a:rPr lang="it-IT" sz="2400" err="1"/>
                  <a:t>different</a:t>
                </a:r>
                <a:r>
                  <a:rPr lang="it-IT" sz="2400"/>
                  <a:t> </a:t>
                </a:r>
                <a:r>
                  <a:rPr lang="it-IT" sz="2400" err="1"/>
                  <a:t>scenarios</a:t>
                </a:r>
                <a:r>
                  <a:rPr lang="it-IT" sz="240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err="1"/>
                  <a:t>Each</a:t>
                </a:r>
                <a:r>
                  <a:rPr lang="it-IT"/>
                  <a:t> user </a:t>
                </a:r>
                <a:r>
                  <a:rPr lang="it-IT" err="1"/>
                  <a:t>has</a:t>
                </a:r>
                <a:r>
                  <a:rPr lang="it-IT"/>
                  <a:t> </a:t>
                </a:r>
                <a:r>
                  <a:rPr lang="it-IT" err="1"/>
                  <a:t>its</a:t>
                </a:r>
                <a:r>
                  <a:rPr lang="it-IT"/>
                  <a:t> </a:t>
                </a:r>
                <a:r>
                  <a:rPr lang="it-IT" err="1"/>
                  <a:t>own</a:t>
                </a:r>
                <a:r>
                  <a:rPr lang="it-IT"/>
                  <a:t> success </a:t>
                </a:r>
                <a:r>
                  <a:rPr lang="it-IT" err="1"/>
                  <a:t>probability</a:t>
                </a:r>
                <a:r>
                  <a:rPr lang="it-IT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b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CQI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(14,  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0"/>
                  <a:t> + 1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b="0"/>
                  <a:t>Users are </a:t>
                </a:r>
                <a:r>
                  <a:rPr lang="it-IT" b="0" err="1"/>
                  <a:t>splitted</a:t>
                </a:r>
                <a:r>
                  <a:rPr lang="it-IT" b="0"/>
                  <a:t> in </a:t>
                </a:r>
                <a:r>
                  <a:rPr lang="it-IT" b="0" err="1"/>
                  <a:t>two</a:t>
                </a:r>
                <a:r>
                  <a:rPr lang="it-IT" b="0"/>
                  <a:t> classes: </a:t>
                </a:r>
                <a:r>
                  <a:rPr lang="it-IT" b="1">
                    <a:solidFill>
                      <a:srgbClr val="0070C0"/>
                    </a:solidFill>
                  </a:rPr>
                  <a:t>high class</a:t>
                </a:r>
                <a:r>
                  <a:rPr lang="it-IT">
                    <a:solidFill>
                      <a:srgbClr val="0070C0"/>
                    </a:solidFill>
                  </a:rPr>
                  <a:t> </a:t>
                </a:r>
                <a:r>
                  <a:rPr lang="it-IT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it-IT"/>
                  <a:t>) and </a:t>
                </a:r>
                <a:r>
                  <a:rPr lang="it-IT" b="1">
                    <a:solidFill>
                      <a:schemeClr val="accent2"/>
                    </a:solidFill>
                  </a:rPr>
                  <a:t>low class</a:t>
                </a:r>
                <a:r>
                  <a:rPr lang="it-IT"/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it-IT"/>
                  <a:t>)</a:t>
                </a:r>
              </a:p>
              <a:p>
                <a:pPr marL="457200" lvl="1" indent="0">
                  <a:buNone/>
                </a:pPr>
                <a:endParaRPr lang="it-IT" sz="1200" b="0"/>
              </a:p>
              <a:p>
                <a:r>
                  <a:rPr lang="it-IT" b="0"/>
                  <a:t>In </a:t>
                </a:r>
                <a:r>
                  <a:rPr lang="it-IT" b="0" err="1"/>
                  <a:t>both</a:t>
                </a:r>
                <a:r>
                  <a:rPr lang="it-IT" b="0"/>
                  <a:t> </a:t>
                </a:r>
                <a:r>
                  <a:rPr lang="it-IT" b="0" err="1"/>
                  <a:t>cases</a:t>
                </a:r>
                <a:r>
                  <a:rPr lang="it-IT" b="0"/>
                  <a:t> (Uniform and </a:t>
                </a:r>
                <a:r>
                  <a:rPr lang="it-IT" b="0" err="1"/>
                  <a:t>Binomial</a:t>
                </a:r>
                <a:r>
                  <a:rPr lang="it-IT" b="0"/>
                  <a:t> </a:t>
                </a:r>
                <a:r>
                  <a:rPr lang="it-IT" b="0" err="1"/>
                  <a:t>CQIs</a:t>
                </a:r>
                <a:r>
                  <a:rPr lang="it-IT" b="0"/>
                  <a:t>) </a:t>
                </a:r>
                <a:r>
                  <a:rPr lang="it-IT" b="0" err="1"/>
                  <a:t>we</a:t>
                </a:r>
                <a:r>
                  <a:rPr lang="it-IT" b="0"/>
                  <a:t> </a:t>
                </a:r>
                <a:r>
                  <a:rPr lang="it-IT" b="0" err="1"/>
                  <a:t>considered</a:t>
                </a:r>
                <a:r>
                  <a:rPr lang="it-IT" b="0"/>
                  <a:t> </a:t>
                </a:r>
                <a:r>
                  <a:rPr lang="it-IT" b="0" err="1"/>
                  <a:t>always</a:t>
                </a:r>
                <a:r>
                  <a:rPr lang="it-IT" b="0"/>
                  <a:t>:</a:t>
                </a:r>
              </a:p>
              <a:p>
                <a:pPr lvl="1"/>
                <a:r>
                  <a:rPr lang="it-IT" b="1" err="1"/>
                  <a:t>Exponential</a:t>
                </a:r>
                <a:r>
                  <a:rPr lang="it-IT" b="1"/>
                  <a:t> </a:t>
                </a:r>
                <a:r>
                  <a:rPr lang="it-IT" b="1" err="1"/>
                  <a:t>interarrivals</a:t>
                </a:r>
                <a:r>
                  <a:rPr lang="it-IT" b="0"/>
                  <a:t> with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it-IT" b="0"/>
              </a:p>
              <a:p>
                <a:pPr lvl="1"/>
                <a:r>
                  <a:rPr lang="it-IT" b="1"/>
                  <a:t>Uniform Service demand</a:t>
                </a:r>
                <a:r>
                  <a:rPr lang="it-IT"/>
                  <a:t> – packet size</a:t>
                </a:r>
                <a:r>
                  <a:rPr lang="it-IT" b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(3, 75)</m:t>
                    </m:r>
                  </m:oMath>
                </a14:m>
                <a:endParaRPr lang="it-IT" b="0"/>
              </a:p>
              <a:p>
                <a:pPr lvl="1"/>
                <a:endParaRPr lang="it-IT" b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67647CB-BD8E-1BA1-D0A9-668B90328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1131" cy="4351338"/>
              </a:xfrm>
              <a:blipFill>
                <a:blip r:embed="rId3"/>
                <a:stretch>
                  <a:fillRect l="-977" t="-3081" r="-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F3DE-882D-696B-8DDC-03C0E91E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17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EA07E-B07D-AA95-2829-BAABE973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Warmup</a:t>
            </a:r>
            <a:r>
              <a:rPr lang="it-IT"/>
              <a:t> </a:t>
            </a:r>
            <a:r>
              <a:rPr lang="it-IT" err="1"/>
              <a:t>period</a:t>
            </a:r>
            <a:r>
              <a:rPr lang="it-IT"/>
              <a:t> and </a:t>
            </a:r>
            <a:r>
              <a:rPr lang="it-IT" err="1"/>
              <a:t>simulation</a:t>
            </a:r>
            <a:r>
              <a:rPr lang="it-IT"/>
              <a:t> time</a:t>
            </a:r>
            <a:endParaRPr lang="en-GB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F83FECF-B22D-E8CE-D64F-C145F7DF5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08" y="1448950"/>
            <a:ext cx="3892191" cy="258532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CEB9C-ECA6-9F4E-4E9D-4542043A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3BF9237-B686-556A-E0C6-403C584D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08" y="4116388"/>
            <a:ext cx="3342698" cy="25853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A7D1CD-5AE1-1D38-FF94-D77FA39A03DB}"/>
              </a:ext>
            </a:extLst>
          </p:cNvPr>
          <p:cNvSpPr txBox="1"/>
          <p:nvPr/>
        </p:nvSpPr>
        <p:spPr>
          <a:xfrm>
            <a:off x="838200" y="1897625"/>
            <a:ext cx="612303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Reference: </a:t>
            </a:r>
            <a:r>
              <a:rPr lang="it-IT" sz="2400" b="1"/>
              <a:t>Antenna slotted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/>
              <a:t>Warm-up time</a:t>
            </a:r>
            <a:r>
              <a:rPr lang="it-IT" sz="2400"/>
              <a:t>: 2 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observed</a:t>
            </a:r>
            <a:r>
              <a:rPr lang="it-IT" sz="2000"/>
              <a:t> the </a:t>
            </a:r>
            <a:r>
              <a:rPr lang="it-IT" sz="2000" err="1"/>
              <a:t>trajectory</a:t>
            </a:r>
            <a:r>
              <a:rPr lang="it-IT" sz="2000"/>
              <a:t> of the mean throughput, for 10 </a:t>
            </a:r>
            <a:r>
              <a:rPr lang="it-IT" sz="2000" err="1"/>
              <a:t>different</a:t>
            </a:r>
            <a:r>
              <a:rPr lang="it-IT" sz="2000"/>
              <a:t> </a:t>
            </a:r>
            <a:r>
              <a:rPr lang="it-IT" sz="2000" err="1"/>
              <a:t>repetitions</a:t>
            </a:r>
            <a:r>
              <a:rPr lang="it-IT" sz="2000"/>
              <a:t>, to </a:t>
            </a:r>
            <a:r>
              <a:rPr lang="it-IT" sz="2000" err="1"/>
              <a:t>see</a:t>
            </a:r>
            <a:r>
              <a:rPr lang="it-IT" sz="2000"/>
              <a:t> </a:t>
            </a:r>
            <a:r>
              <a:rPr lang="it-IT" sz="2000" err="1"/>
              <a:t>when</a:t>
            </a:r>
            <a:r>
              <a:rPr lang="it-IT" sz="2000"/>
              <a:t> the </a:t>
            </a:r>
            <a:r>
              <a:rPr lang="it-IT" sz="2000" err="1"/>
              <a:t>transitory</a:t>
            </a:r>
            <a:r>
              <a:rPr lang="it-IT" sz="2000"/>
              <a:t> </a:t>
            </a:r>
            <a:r>
              <a:rPr lang="it-IT" sz="2000" err="1"/>
              <a:t>has</a:t>
            </a:r>
            <a:r>
              <a:rPr lang="it-IT" sz="2000"/>
              <a:t> </a:t>
            </a:r>
            <a:r>
              <a:rPr lang="it-IT" sz="2000" err="1"/>
              <a:t>passed</a:t>
            </a:r>
            <a:r>
              <a:rPr lang="it-IT" sz="20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/>
              <a:t>Simulation</a:t>
            </a:r>
            <a:r>
              <a:rPr lang="it-IT" sz="2400" b="1"/>
              <a:t> time</a:t>
            </a:r>
            <a:r>
              <a:rPr lang="it-IT" sz="2400"/>
              <a:t>: 10 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/>
              <a:t>We observed the trajectory of the sample standard deviation among different repetitions.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/>
              <a:t>In both cases we considered the worst-case scenario, and we used them for all simulations. 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3634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728A7-0B93-6E04-074E-8BDEF127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17"/>
            <a:ext cx="10481481" cy="1314190"/>
          </a:xfrm>
        </p:spPr>
        <p:txBody>
          <a:bodyPr/>
          <a:lstStyle/>
          <a:p>
            <a:r>
              <a:rPr lang="it-IT"/>
              <a:t>Response time </a:t>
            </a:r>
            <a:r>
              <a:rPr lang="it-IT" err="1"/>
              <a:t>analysis</a:t>
            </a:r>
            <a:r>
              <a:rPr lang="it-IT"/>
              <a:t> (Uniform)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4B95-E4C5-1DBB-D628-2ADAAAC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55ABED-2AAF-C780-DC17-332D09FDE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04" y="1423981"/>
            <a:ext cx="5514668" cy="4386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D2EF30F-A684-D7CA-6104-21228EC87622}"/>
                  </a:ext>
                </a:extLst>
              </p:cNvPr>
              <p:cNvSpPr txBox="1"/>
              <p:nvPr/>
            </p:nvSpPr>
            <p:spPr>
              <a:xfrm>
                <a:off x="838200" y="1498946"/>
                <a:ext cx="532655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/>
                  <a:t>The system becomes </a:t>
                </a:r>
                <a:r>
                  <a:rPr lang="en-US" sz="2600" b="1"/>
                  <a:t>unstable</a:t>
                </a:r>
                <a:r>
                  <a:rPr lang="en-US" sz="2600"/>
                  <a:t> after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GB" sz="2600"/>
                  <a:t> (mean response times shouldn’t be considered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GB" sz="260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8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600"/>
                  <a:t>The Antenna fairly serves its users, so users experience very similar mean response times.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D2EF30F-A684-D7CA-6104-21228EC87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8946"/>
                <a:ext cx="5326553" cy="2616101"/>
              </a:xfrm>
              <a:prstGeom prst="rect">
                <a:avLst/>
              </a:prstGeom>
              <a:blipFill>
                <a:blip r:embed="rId4"/>
                <a:stretch>
                  <a:fillRect l="-1833" t="-1865" r="-1489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89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D6384-E7DF-DEC4-020F-C51A15F8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12036"/>
            <a:ext cx="7422955" cy="958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Throughput Analysis (Uniform)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8B6C0B-AF35-E0AF-0B52-6838EB8DF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70049"/>
            <a:ext cx="5961300" cy="4467961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E626B-458D-7A1B-D038-3DDA35A7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7D26C-0F63-7F94-9651-BF0EE84517DC}"/>
                  </a:ext>
                </a:extLst>
              </p:cNvPr>
              <p:cNvSpPr txBox="1"/>
              <p:nvPr/>
            </p:nvSpPr>
            <p:spPr>
              <a:xfrm>
                <a:off x="648929" y="1847372"/>
                <a:ext cx="5540439" cy="371331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/>
                  <a:t>The mean user throughput E[</a:t>
                </a:r>
                <a:r>
                  <a:rPr lang="en-US" sz="2600" err="1"/>
                  <a:t>th</a:t>
                </a:r>
                <a:r>
                  <a:rPr lang="en-US" sz="2600"/>
                  <a:t>] increases as </a:t>
                </a:r>
                <a:r>
                  <a:rPr lang="en-US" sz="2600" b="1"/>
                  <a:t>λ</a:t>
                </a:r>
                <a:r>
                  <a:rPr lang="en-US" sz="2600"/>
                  <a:t> increases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80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/>
                  <a:t>E[Th] reaches the maximum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6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sz="2600">
                    <a:cs typeface="Calibri"/>
                  </a:rPr>
                  <a:t> (</a:t>
                </a:r>
                <a:r>
                  <a:rPr lang="en-US" sz="2600" b="1"/>
                  <a:t>Saturation point</a:t>
                </a:r>
                <a:r>
                  <a:rPr lang="en-US" sz="2600"/>
                  <a:t>)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800">
                  <a:cs typeface="Calibri"/>
                </a:endParaRP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6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sz="2600"/>
                  <a:t> is the same for each cellular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800">
                  <a:cs typeface="Calibri"/>
                </a:endParaRP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/>
                  <a:t>The system becomes </a:t>
                </a:r>
                <a:r>
                  <a:rPr lang="en-US" sz="2600" b="1"/>
                  <a:t>unstable</a:t>
                </a:r>
                <a:r>
                  <a:rPr lang="en-US" sz="2600"/>
                  <a:t> after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endParaRPr lang="en-US" sz="2600" b="1">
                  <a:cs typeface="Calibri"/>
                </a:endParaRP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60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600"/>
              </a:p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endParaRPr lang="en-US" sz="2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7D26C-0F63-7F94-9651-BF0EE845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9" y="1847372"/>
                <a:ext cx="5540439" cy="3713315"/>
              </a:xfrm>
              <a:prstGeom prst="rect">
                <a:avLst/>
              </a:prstGeom>
              <a:blipFill>
                <a:blip r:embed="rId4"/>
                <a:stretch>
                  <a:fillRect l="-660" t="-2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4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D6384-E7DF-DEC4-020F-C51A15F8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09" y="326544"/>
            <a:ext cx="7376615" cy="597683"/>
          </a:xfrm>
        </p:spPr>
        <p:txBody>
          <a:bodyPr>
            <a:noAutofit/>
          </a:bodyPr>
          <a:lstStyle/>
          <a:p>
            <a:r>
              <a:rPr lang="it-IT"/>
              <a:t>Throughput Analysis (</a:t>
            </a:r>
            <a:r>
              <a:rPr lang="it-IT" err="1"/>
              <a:t>Binomial</a:t>
            </a:r>
            <a:r>
              <a:rPr lang="it-IT"/>
              <a:t>)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86112-9891-D5F4-67FD-E4C764C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15E938E-BD22-B776-55E2-35775AF9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70" y="1275601"/>
            <a:ext cx="5188595" cy="3837042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8C137814-B8C4-B55F-656E-C275BBDE4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09" y="1275601"/>
            <a:ext cx="5383759" cy="38370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833742-F66B-67E8-52E0-B9029ECB12A5}"/>
              </a:ext>
            </a:extLst>
          </p:cNvPr>
          <p:cNvSpPr txBox="1"/>
          <p:nvPr/>
        </p:nvSpPr>
        <p:spPr>
          <a:xfrm>
            <a:off x="538935" y="5157999"/>
            <a:ext cx="11114130" cy="96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000">
                <a:cs typeface="Calibri"/>
              </a:rPr>
              <a:t>Low CQI users </a:t>
            </a:r>
            <a:r>
              <a:rPr lang="it-IT" sz="2000" err="1">
                <a:cs typeface="Calibri"/>
              </a:rPr>
              <a:t>tend</a:t>
            </a:r>
            <a:r>
              <a:rPr lang="it-IT" sz="2000">
                <a:cs typeface="Calibri"/>
              </a:rPr>
              <a:t> to be </a:t>
            </a:r>
            <a:r>
              <a:rPr lang="it-IT" sz="2000" err="1">
                <a:cs typeface="Calibri"/>
              </a:rPr>
              <a:t>excluded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as</a:t>
            </a:r>
            <a:r>
              <a:rPr lang="it-IT" sz="2000">
                <a:cs typeface="Calibri"/>
              </a:rPr>
              <a:t> the </a:t>
            </a:r>
            <a:r>
              <a:rPr lang="it-IT" sz="2000" err="1">
                <a:cs typeface="Calibri"/>
              </a:rPr>
              <a:t>workload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increases</a:t>
            </a:r>
            <a:r>
              <a:rPr lang="it-IT" sz="2000">
                <a:cs typeface="Calibri"/>
              </a:rPr>
              <a:t> (their throughput </a:t>
            </a:r>
            <a:r>
              <a:rPr lang="it-IT" sz="2000" err="1">
                <a:cs typeface="Calibri"/>
              </a:rPr>
              <a:t>eventually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tends</a:t>
            </a:r>
            <a:r>
              <a:rPr lang="it-IT" sz="2000">
                <a:cs typeface="Calibri"/>
              </a:rPr>
              <a:t> to 0).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000">
                <a:cs typeface="Calibri"/>
              </a:rPr>
              <a:t>System </a:t>
            </a:r>
            <a:r>
              <a:rPr lang="it-IT" sz="2000" err="1">
                <a:cs typeface="Calibri"/>
              </a:rPr>
              <a:t>fairness</a:t>
            </a:r>
            <a:r>
              <a:rPr lang="it-IT" sz="2000">
                <a:cs typeface="Calibri"/>
              </a:rPr>
              <a:t> </a:t>
            </a:r>
            <a:r>
              <a:rPr lang="it-IT" sz="2000" err="1">
                <a:cs typeface="Calibri"/>
              </a:rPr>
              <a:t>is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heavily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affected</a:t>
            </a:r>
            <a:r>
              <a:rPr lang="it-IT" sz="2000">
                <a:cs typeface="Calibri"/>
              </a:rPr>
              <a:t> by </a:t>
            </a:r>
            <a:r>
              <a:rPr lang="it-IT" sz="2000" err="1">
                <a:cs typeface="Calibri"/>
              </a:rPr>
              <a:t>workload</a:t>
            </a:r>
            <a:r>
              <a:rPr lang="it-IT" sz="20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66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728A7-0B93-6E04-074E-8BDEF127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609"/>
          </a:xfrm>
        </p:spPr>
        <p:txBody>
          <a:bodyPr/>
          <a:lstStyle/>
          <a:p>
            <a:r>
              <a:rPr lang="it-IT"/>
              <a:t>Response time </a:t>
            </a:r>
            <a:r>
              <a:rPr lang="it-IT" err="1"/>
              <a:t>analysis</a:t>
            </a:r>
            <a:r>
              <a:rPr lang="it-IT"/>
              <a:t> (</a:t>
            </a:r>
            <a:r>
              <a:rPr lang="it-IT" err="1"/>
              <a:t>Binomial</a:t>
            </a:r>
            <a:r>
              <a:rPr lang="it-IT"/>
              <a:t>)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35BC6-F797-90BB-70B0-4201E4AE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C5754-9FDF-BF70-2E9D-B39503D8AE11}"/>
              </a:ext>
            </a:extLst>
          </p:cNvPr>
          <p:cNvSpPr txBox="1"/>
          <p:nvPr/>
        </p:nvSpPr>
        <p:spPr>
          <a:xfrm>
            <a:off x="772442" y="5154046"/>
            <a:ext cx="47438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Increases of </a:t>
            </a:r>
            <a:r>
              <a:rPr lang="en-US" b="1">
                <a:ea typeface="+mn-lt"/>
                <a:cs typeface="+mn-lt"/>
              </a:rPr>
              <a:t>λ</a:t>
            </a:r>
            <a:r>
              <a:rPr lang="en-US">
                <a:ea typeface="+mn-lt"/>
                <a:cs typeface="+mn-lt"/>
              </a:rPr>
              <a:t> results in the evident rise of the mean response time E[R]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The lower CQIs' performance are strongly more affected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1DAB2B2-06D0-ABC3-F277-F6C2AA39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13" y="1434734"/>
            <a:ext cx="4896511" cy="3264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6AC32E-835E-0F20-2AEF-F81EFA1CA244}"/>
              </a:ext>
            </a:extLst>
          </p:cNvPr>
          <p:cNvSpPr txBox="1"/>
          <p:nvPr/>
        </p:nvSpPr>
        <p:spPr>
          <a:xfrm>
            <a:off x="6193913" y="5015547"/>
            <a:ext cx="50738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cs typeface="Calibri"/>
              </a:rPr>
              <a:t>Another point of view: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"</a:t>
            </a:r>
            <a:r>
              <a:rPr lang="en-US" i="1">
                <a:cs typeface="Calibri"/>
              </a:rPr>
              <a:t>High</a:t>
            </a:r>
            <a:r>
              <a:rPr lang="en-US">
                <a:cs typeface="Calibri"/>
              </a:rPr>
              <a:t>" and "</a:t>
            </a:r>
            <a:r>
              <a:rPr lang="en-US" i="1">
                <a:cs typeface="Calibri"/>
              </a:rPr>
              <a:t>low</a:t>
            </a:r>
            <a:r>
              <a:rPr lang="en-US">
                <a:cs typeface="Calibri"/>
              </a:rPr>
              <a:t>" class of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The Antenna prioritizes the </a:t>
            </a:r>
            <a:r>
              <a:rPr lang="en-US" b="1">
                <a:cs typeface="Calibri"/>
              </a:rPr>
              <a:t>high-class</a:t>
            </a:r>
            <a:r>
              <a:rPr lang="en-US">
                <a:cs typeface="Calibri"/>
              </a:rPr>
              <a:t>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Low CQI class experiences worse response times respect to high CQI class starting from λ ≥ 0.3</a:t>
            </a:r>
            <a:endParaRPr lang="en-US">
              <a:cs typeface="Calibri"/>
            </a:endParaRP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E035707D-04FF-0990-02E9-A51F970C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0" y="1214960"/>
            <a:ext cx="5036067" cy="3572271"/>
          </a:xfrm>
        </p:spPr>
      </p:pic>
    </p:spTree>
    <p:extLst>
      <p:ext uri="{BB962C8B-B14F-4D97-AF65-F5344CB8AC3E}">
        <p14:creationId xmlns:p14="http://schemas.microsoft.com/office/powerpoint/2010/main" val="13150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728A7-0B93-6E04-074E-8BDEF127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609"/>
          </a:xfrm>
        </p:spPr>
        <p:txBody>
          <a:bodyPr/>
          <a:lstStyle/>
          <a:p>
            <a:r>
              <a:rPr lang="it-IT" err="1"/>
              <a:t>Conclusions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67432A-3DA4-23F3-BBEB-BCDFAFAE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4351338"/>
          </a:xfrm>
        </p:spPr>
        <p:txBody>
          <a:bodyPr/>
          <a:lstStyle/>
          <a:p>
            <a:pPr algn="just"/>
            <a:r>
              <a:rPr lang="en-GB"/>
              <a:t>The opportunistic scheduling policy, in general, </a:t>
            </a:r>
            <a:r>
              <a:rPr lang="en-GB" b="1"/>
              <a:t>prioritize</a:t>
            </a:r>
            <a:r>
              <a:rPr lang="en-GB"/>
              <a:t> users which experience a better quality of network.</a:t>
            </a:r>
          </a:p>
          <a:p>
            <a:pPr algn="just"/>
            <a:endParaRPr lang="en-GB" sz="1200"/>
          </a:p>
          <a:p>
            <a:pPr algn="just"/>
            <a:r>
              <a:rPr lang="en-GB"/>
              <a:t>The scheduling policy aims to </a:t>
            </a:r>
            <a:r>
              <a:rPr lang="en-GB" b="1"/>
              <a:t>maximize throughput</a:t>
            </a:r>
            <a:r>
              <a:rPr lang="en-GB"/>
              <a:t>.</a:t>
            </a:r>
          </a:p>
          <a:p>
            <a:pPr algn="just"/>
            <a:endParaRPr lang="en-GB" sz="1200"/>
          </a:p>
          <a:p>
            <a:pPr algn="just"/>
            <a:r>
              <a:rPr lang="en-GB"/>
              <a:t>What is the </a:t>
            </a:r>
            <a:r>
              <a:rPr lang="en-GB" b="1"/>
              <a:t>purpose </a:t>
            </a:r>
            <a:r>
              <a:rPr lang="en-GB"/>
              <a:t>of having an opportunistic scheduling policy?</a:t>
            </a:r>
          </a:p>
          <a:p>
            <a:pPr lvl="1" algn="just"/>
            <a:r>
              <a:rPr lang="en-GB"/>
              <a:t>Building a network which advantages the users depending on their perceived network quality.</a:t>
            </a:r>
          </a:p>
          <a:p>
            <a:pPr lvl="1" algn="just"/>
            <a:r>
              <a:rPr lang="en-GB"/>
              <a:t>This type of scheduling policy shouldn’t be used when is required a minimum QoS, if the perceived network quality among all users is heterogeneous.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C656-D912-5584-B4F2-C9DC19FB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1242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46910f-fefa-40d2-aaf0-8db932c80f2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1C82232BCDD4E8403C2C6769F02E5" ma:contentTypeVersion="9" ma:contentTypeDescription="Create a new document." ma:contentTypeScope="" ma:versionID="8b5dd543240ef6023e53be11430e53ae">
  <xsd:schema xmlns:xsd="http://www.w3.org/2001/XMLSchema" xmlns:xs="http://www.w3.org/2001/XMLSchema" xmlns:p="http://schemas.microsoft.com/office/2006/metadata/properties" xmlns:ns3="b946910f-fefa-40d2-aaf0-8db932c80f2f" xmlns:ns4="02d2cdba-bff0-4691-9d02-a9d86914f2d0" targetNamespace="http://schemas.microsoft.com/office/2006/metadata/properties" ma:root="true" ma:fieldsID="de1dfa5703401da09be3e7018ac1dc7a" ns3:_="" ns4:_="">
    <xsd:import namespace="b946910f-fefa-40d2-aaf0-8db932c80f2f"/>
    <xsd:import namespace="02d2cdba-bff0-4691-9d02-a9d86914f2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6910f-fefa-40d2-aaf0-8db932c80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2cdba-bff0-4691-9d02-a9d86914f2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87A983-1EB6-49E0-AF1E-F2A6132904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2B790-719F-411C-8235-2649F00EE37E}">
  <ds:schemaRefs>
    <ds:schemaRef ds:uri="http://schemas.microsoft.com/office/2006/metadata/properties"/>
    <ds:schemaRef ds:uri="02d2cdba-bff0-4691-9d02-a9d86914f2d0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b946910f-fefa-40d2-aaf0-8db932c80f2f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A6F78A-FF1E-4388-98AD-5A7E02D12323}">
  <ds:schemaRefs>
    <ds:schemaRef ds:uri="02d2cdba-bff0-4691-9d02-a9d86914f2d0"/>
    <ds:schemaRef ds:uri="b946910f-fefa-40d2-aaf0-8db932c80f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92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Project report</vt:lpstr>
      <vt:lpstr>Introduction and Model</vt:lpstr>
      <vt:lpstr>Scenarios</vt:lpstr>
      <vt:lpstr>Warmup period and simulation time</vt:lpstr>
      <vt:lpstr>Response time analysis (Uniform)</vt:lpstr>
      <vt:lpstr>Throughput Analysis (Uniform)</vt:lpstr>
      <vt:lpstr>Throughput Analysis (Binomial)</vt:lpstr>
      <vt:lpstr>Response time analysis (Binomial)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Casu</dc:creator>
  <cp:lastModifiedBy>Federico Casu</cp:lastModifiedBy>
  <cp:revision>1</cp:revision>
  <dcterms:created xsi:type="dcterms:W3CDTF">2023-01-13T16:02:41Z</dcterms:created>
  <dcterms:modified xsi:type="dcterms:W3CDTF">2023-01-16T17:43:45Z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0x01010015C1C82232BCDD4E8403C2C6769F02E5</vt:lpwstr>
  </property>
</Properties>
</file>