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92" r:id="rId2"/>
    <p:sldId id="312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</p:sldIdLst>
  <p:sldSz cx="9144000" cy="6858000" type="screen4x3"/>
  <p:notesSz cx="6796088" cy="992663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FF3300"/>
    <a:srgbClr val="4CE428"/>
    <a:srgbClr val="4A7EBB"/>
    <a:srgbClr val="DFEDF4"/>
    <a:srgbClr val="E9EDF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87020" autoAdjust="0"/>
  </p:normalViewPr>
  <p:slideViewPr>
    <p:cSldViewPr>
      <p:cViewPr>
        <p:scale>
          <a:sx n="90" d="100"/>
          <a:sy n="90" d="100"/>
        </p:scale>
        <p:origin x="-816" y="4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6064675-1679-4F7F-A56C-05258A502B9F}" type="datetimeFigureOut">
              <a:rPr lang="zh-TW" altLang="en-US"/>
              <a:pPr/>
              <a:t>2018/3/28</a:t>
            </a:fld>
            <a:endParaRPr lang="en-US" altLang="zh-TW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F45DA6-C733-451F-B00A-C12E40D0EC25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4812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FFB12FC5-2491-4DE7-AEAF-DAF7EECBE01E}" type="datetimeFigureOut">
              <a:rPr lang="zh-TW" altLang="en-US"/>
              <a:pPr>
                <a:defRPr/>
              </a:pPr>
              <a:t>2018/3/28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71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4812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9F586F56-BA6F-4E4D-B3D4-4D8A8A60DB2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55675" y="773113"/>
            <a:ext cx="4951413" cy="371316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038" y="4716463"/>
            <a:ext cx="4984750" cy="4484687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586F56-BA6F-4E4D-B3D4-4D8A8A60DB20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586F56-BA6F-4E4D-B3D4-4D8A8A60DB20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g_0203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81200" y="3886200"/>
            <a:ext cx="533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zh-TW" altLang="zh-TW">
              <a:latin typeface="+mn-lt"/>
              <a:ea typeface="+mn-ea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057400" y="3810000"/>
            <a:ext cx="502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zh-TW" altLang="zh-TW">
              <a:latin typeface="+mn-lt"/>
              <a:ea typeface="+mn-ea"/>
            </a:endParaRP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130425"/>
            <a:ext cx="7772400" cy="1470025"/>
          </a:xfrm>
          <a:ln w="9525"/>
        </p:spPr>
        <p:txBody>
          <a:bodyPr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3810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/>
            </a:lvl1pPr>
          </a:lstStyle>
          <a:p>
            <a:fld id="{40A5F014-6E79-43D4-8A7F-B1933D71DE2F}" type="datetime1">
              <a:rPr lang="zh-TW" altLang="en-US"/>
              <a:pPr/>
              <a:t>2018/3/28</a:t>
            </a:fld>
            <a:endParaRPr lang="en-US" altLang="zh-TW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429000" y="6248400"/>
            <a:ext cx="2133600" cy="457200"/>
          </a:xfrm>
        </p:spPr>
        <p:txBody>
          <a:bodyPr/>
          <a:lstStyle>
            <a:lvl1pPr algn="ctr">
              <a:defRPr sz="12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4E0A248-5603-4B86-94C8-840B260F951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BB8E90-C15B-4F16-A47A-CB547845A7C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486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486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9FDC84-FEDC-4CE5-81D3-45BA43C3254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685800" y="1447800"/>
            <a:ext cx="7772400" cy="4343400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按一下圖示以新增表格</a:t>
            </a:r>
            <a:endParaRPr lang="zh-TW" alt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83DA5F-E7F1-4581-BABB-615BF0741CA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124E48-B69E-4BF4-8D26-5B23744740F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1D3C60-726C-4169-91FF-60444C81259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EFFE3-6712-42A5-8CFA-F15F114BF18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AEC079-D601-4A15-85B4-DA5702E76DE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845C3D-D5EB-4B9E-834F-08BE22453B7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DA45A-0597-4A9B-A70C-B58FF187521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CFE2A-AB44-4238-B705-71477A5F4D1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48C622-DF67-4CD3-8056-7E85B41F506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g_02031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096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600" smtClean="0">
                <a:solidFill>
                  <a:schemeClr val="bg1"/>
                </a:solidFill>
                <a:latin typeface="+mj-lt"/>
                <a:ea typeface="+mn-ea"/>
              </a:defRPr>
            </a:lvl1pPr>
          </a:lstStyle>
          <a:p>
            <a:pPr>
              <a:defRPr/>
            </a:pPr>
            <a:fld id="{965D3956-5F0A-48D9-A42E-EBD0B9E0440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3810000" y="624840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i="1">
                <a:latin typeface="Times" pitchFamily="18" charset="0"/>
                <a:ea typeface="+mn-ea"/>
              </a:rPr>
              <a:t>Confidential </a:t>
            </a:r>
            <a:endParaRPr kumimoji="0" lang="en-US" altLang="zh-TW">
              <a:latin typeface="+mn-lt"/>
              <a:ea typeface="+mn-ea"/>
            </a:endParaRP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685800" y="6172200"/>
            <a:ext cx="281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000">
                <a:ea typeface="+mn-ea"/>
              </a:rPr>
              <a:t>Copyright © Gemtek Technology Co., Ltd.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000">
                <a:ea typeface="+mn-ea"/>
              </a:rPr>
              <a:t>All Rights Reserved.  </a:t>
            </a:r>
            <a:fld id="{5A9B1EF3-BE36-4454-859A-72CFA232C10F}" type="datetime1">
              <a:rPr kumimoji="0" lang="zh-TW" altLang="en-US" sz="1000"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2018/3/28</a:t>
            </a:fld>
            <a:endParaRPr kumimoji="0" lang="en-US" altLang="zh-TW" sz="1000">
              <a:ea typeface="+mn-ea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5" r:id="rId1"/>
    <p:sldLayoutId id="2147483684" r:id="rId2"/>
    <p:sldLayoutId id="2147483683" r:id="rId3"/>
    <p:sldLayoutId id="2147483682" r:id="rId4"/>
    <p:sldLayoutId id="2147483681" r:id="rId5"/>
    <p:sldLayoutId id="2147483680" r:id="rId6"/>
    <p:sldLayoutId id="2147483679" r:id="rId7"/>
    <p:sldLayoutId id="2147483678" r:id="rId8"/>
    <p:sldLayoutId id="2147483677" r:id="rId9"/>
    <p:sldLayoutId id="2147483676" r:id="rId10"/>
    <p:sldLayoutId id="2147483675" r:id="rId11"/>
    <p:sldLayoutId id="2147483674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Times" pitchFamily="18" charset="0"/>
          <a:ea typeface="新細明體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Times" pitchFamily="18" charset="0"/>
          <a:ea typeface="新細明體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Times" pitchFamily="18" charset="0"/>
          <a:ea typeface="新細明體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Times" pitchFamily="18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Times" pitchFamily="18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Times" pitchFamily="18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Times" pitchFamily="18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Times" pitchFamily="18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n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v"/>
        <a:defRPr kumimoji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Times New Roman" pitchFamily="18" charset="0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1400" i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Times New Roman" pitchFamily="18" charset="0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Times New Roman" pitchFamily="18" charset="0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Times New Roman" pitchFamily="18" charset="0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mqttfx.jensd.de/index.php/download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ust00-01.giotgateway.com/giot-mqt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53156A91-5A9F-4959-82C9-147840EA89AF}" type="slidenum">
              <a:rPr lang="zh-TW" altLang="en-US"/>
              <a:pPr>
                <a:defRPr/>
              </a:pPr>
              <a:t>1</a:t>
            </a:fld>
            <a:endParaRPr lang="zh-TW" altLang="en-US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683568" y="1628800"/>
            <a:ext cx="7772400" cy="1470025"/>
          </a:xfrm>
          <a:prstGeom prst="rect">
            <a:avLst/>
          </a:prstGeom>
        </p:spPr>
        <p:txBody>
          <a:bodyPr/>
          <a:lstStyle/>
          <a:p>
            <a:pPr lvl="0" algn="ctr"/>
            <a:endParaRPr kumimoji="1" lang="zh-TW" altLang="en-US" sz="44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副標題 2"/>
          <p:cNvSpPr txBox="1">
            <a:spLocks/>
          </p:cNvSpPr>
          <p:nvPr/>
        </p:nvSpPr>
        <p:spPr>
          <a:xfrm>
            <a:off x="1403648" y="3717032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altLang="zh-TW" sz="2000" dirty="0" smtClean="0">
                <a:solidFill>
                  <a:schemeClr val="bg2"/>
                </a:solidFill>
              </a:rPr>
              <a:t>2018/03/26</a:t>
            </a:r>
          </a:p>
          <a:p>
            <a:pPr algn="ctr"/>
            <a:endParaRPr lang="zh-TW" altLang="en-US" sz="2000" dirty="0" smtClean="0">
              <a:solidFill>
                <a:schemeClr val="bg2"/>
              </a:solidFill>
            </a:endParaRPr>
          </a:p>
          <a:p>
            <a:pPr algn="ctr"/>
            <a:r>
              <a:rPr lang="en-US" altLang="zh-TW" sz="2000" dirty="0" smtClean="0">
                <a:solidFill>
                  <a:schemeClr val="bg2"/>
                </a:solidFill>
              </a:rPr>
              <a:t>Chris Liu</a:t>
            </a:r>
          </a:p>
          <a:p>
            <a:pPr algn="ctr"/>
            <a:r>
              <a:rPr lang="en-US" altLang="zh-TW" sz="2000" dirty="0" smtClean="0">
                <a:solidFill>
                  <a:schemeClr val="bg2"/>
                </a:solidFill>
              </a:rPr>
              <a:t>chris_liu@gemteks.com</a:t>
            </a:r>
            <a:endParaRPr lang="zh-TW" altLang="en-US" sz="2000" dirty="0">
              <a:solidFill>
                <a:schemeClr val="bg2"/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79375" y="1628775"/>
            <a:ext cx="8964613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4000" b="1" dirty="0" err="1" smtClean="0">
                <a:solidFill>
                  <a:schemeClr val="bg2"/>
                </a:solidFill>
              </a:rPr>
              <a:t>Arduino</a:t>
            </a:r>
            <a:r>
              <a:rPr lang="en-US" altLang="zh-TW" sz="4000" b="1" dirty="0" smtClean="0">
                <a:solidFill>
                  <a:schemeClr val="bg2"/>
                </a:solidFill>
              </a:rPr>
              <a:t> + </a:t>
            </a:r>
            <a:r>
              <a:rPr lang="en-US" altLang="zh-TW" sz="4000" b="1" dirty="0" err="1" smtClean="0">
                <a:solidFill>
                  <a:schemeClr val="bg2"/>
                </a:solidFill>
              </a:rPr>
              <a:t>LoRa</a:t>
            </a:r>
            <a:endParaRPr lang="en-US" altLang="zh-TW" sz="4000" b="1" dirty="0" smtClean="0">
              <a:solidFill>
                <a:schemeClr val="bg2"/>
              </a:solidFill>
            </a:endParaRPr>
          </a:p>
          <a:p>
            <a:pPr algn="ctr">
              <a:spcBef>
                <a:spcPct val="50000"/>
              </a:spcBef>
            </a:pPr>
            <a:r>
              <a:rPr kumimoji="0" lang="en-US" altLang="zh-TW" sz="4000" b="1" dirty="0" err="1" smtClean="0">
                <a:solidFill>
                  <a:schemeClr val="bg2"/>
                </a:solidFill>
                <a:ea typeface="標楷體" pitchFamily="65" charset="-120"/>
              </a:rPr>
              <a:t>DownLink</a:t>
            </a:r>
            <a:endParaRPr kumimoji="0" lang="en-US" altLang="zh-TW" sz="4000" b="1" dirty="0">
              <a:solidFill>
                <a:schemeClr val="bg2"/>
              </a:solidFill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MQTT.fx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752528"/>
          </a:xfrm>
        </p:spPr>
        <p:txBody>
          <a:bodyPr/>
          <a:lstStyle/>
          <a:p>
            <a:pPr>
              <a:buNone/>
            </a:pPr>
            <a:r>
              <a:rPr lang="zh-TW" altLang="en-US" sz="3200" dirty="0" smtClean="0">
                <a:solidFill>
                  <a:schemeClr val="bg2"/>
                </a:solidFill>
              </a:rPr>
              <a:t>下載網址</a:t>
            </a:r>
            <a:endParaRPr lang="en-US" altLang="zh-TW" sz="3200" dirty="0" smtClean="0">
              <a:solidFill>
                <a:schemeClr val="bg2"/>
              </a:solidFill>
            </a:endParaRPr>
          </a:p>
          <a:p>
            <a:pPr>
              <a:buNone/>
            </a:pPr>
            <a:r>
              <a:rPr lang="en-US" altLang="zh-TW" sz="2400" dirty="0" smtClean="0">
                <a:solidFill>
                  <a:schemeClr val="bg2"/>
                </a:solidFill>
                <a:hlinkClick r:id="rId2"/>
              </a:rPr>
              <a:t>http://mqttfx.jensd.de/index.php/download</a:t>
            </a:r>
            <a:endParaRPr lang="en-US" altLang="zh-TW" sz="2400" dirty="0" smtClean="0">
              <a:solidFill>
                <a:schemeClr val="bg2"/>
              </a:solidFill>
            </a:endParaRPr>
          </a:p>
          <a:p>
            <a:pPr>
              <a:buNone/>
            </a:pPr>
            <a:endParaRPr lang="zh-TW" altLang="en-US" sz="2400" dirty="0">
              <a:solidFill>
                <a:schemeClr val="bg2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124E48-B69E-4BF4-8D26-5B23744740F8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2371567"/>
            <a:ext cx="6971974" cy="3649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圓角矩形 8"/>
          <p:cNvSpPr/>
          <p:nvPr/>
        </p:nvSpPr>
        <p:spPr>
          <a:xfrm>
            <a:off x="3635896" y="2636912"/>
            <a:ext cx="432048" cy="432048"/>
          </a:xfrm>
          <a:prstGeom prst="round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MQTT.fx</a:t>
            </a:r>
            <a:r>
              <a:rPr lang="zh-TW" altLang="en-US" dirty="0" smtClean="0"/>
              <a:t>設定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124E48-B69E-4BF4-8D26-5B23744740F8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  <p:pic>
        <p:nvPicPr>
          <p:cNvPr id="5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556792"/>
            <a:ext cx="6840974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MQTT.fx</a:t>
            </a:r>
            <a:r>
              <a:rPr lang="zh-TW" altLang="en-US" dirty="0" smtClean="0"/>
              <a:t>設定</a:t>
            </a:r>
            <a:endParaRPr lang="zh-TW" altLang="en-US" dirty="0"/>
          </a:p>
        </p:txBody>
      </p:sp>
      <p:pic>
        <p:nvPicPr>
          <p:cNvPr id="5" name="內容版面配置區 4" descr="MQTT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7504" y="1253428"/>
            <a:ext cx="8855922" cy="4767860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124E48-B69E-4BF4-8D26-5B23744740F8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179512" y="1628800"/>
            <a:ext cx="2880320" cy="36004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 descr="MQTT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7504" y="1268760"/>
            <a:ext cx="8917517" cy="4896544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124E48-B69E-4BF4-8D26-5B23744740F8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3059832" y="2276872"/>
            <a:ext cx="2952328" cy="21602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2915816" y="2564904"/>
            <a:ext cx="3960440" cy="14401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5400000">
            <a:off x="4644008" y="2780928"/>
            <a:ext cx="288032" cy="2880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899592" y="3140968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2"/>
                </a:solidFill>
              </a:rPr>
              <a:t>{"</a:t>
            </a:r>
            <a:r>
              <a:rPr lang="en-US" altLang="zh-TW" dirty="0" err="1" smtClean="0">
                <a:solidFill>
                  <a:schemeClr val="bg2"/>
                </a:solidFill>
              </a:rPr>
              <a:t>correlationId</a:t>
            </a:r>
            <a:r>
              <a:rPr lang="en-US" altLang="zh-TW" dirty="0" smtClean="0">
                <a:solidFill>
                  <a:schemeClr val="bg2"/>
                </a:solidFill>
              </a:rPr>
              <a:t>":"1","dldata":{"</a:t>
            </a:r>
            <a:r>
              <a:rPr lang="en-US" altLang="zh-TW" dirty="0" err="1" smtClean="0">
                <a:solidFill>
                  <a:schemeClr val="bg2"/>
                </a:solidFill>
              </a:rPr>
              <a:t>macAddr</a:t>
            </a:r>
            <a:r>
              <a:rPr lang="en-US" altLang="zh-TW" dirty="0" smtClean="0">
                <a:solidFill>
                  <a:schemeClr val="bg2"/>
                </a:solidFill>
              </a:rPr>
              <a:t>":"050102dc","data":"303132333435","extra":{"port":103,"txpara":"22"}}}</a:t>
            </a:r>
            <a:endParaRPr lang="zh-TW" alt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課程安排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zh-TW" sz="3200" dirty="0" err="1" smtClean="0">
                <a:solidFill>
                  <a:schemeClr val="bg2"/>
                </a:solidFill>
              </a:rPr>
              <a:t>LoRa</a:t>
            </a:r>
            <a:r>
              <a:rPr lang="zh-TW" altLang="en-US" sz="3200" dirty="0" smtClean="0">
                <a:solidFill>
                  <a:schemeClr val="bg2"/>
                </a:solidFill>
              </a:rPr>
              <a:t>模組與</a:t>
            </a:r>
            <a:r>
              <a:rPr lang="en-US" altLang="zh-TW" sz="3200" dirty="0" err="1" smtClean="0">
                <a:solidFill>
                  <a:schemeClr val="bg2"/>
                </a:solidFill>
              </a:rPr>
              <a:t>Arduino</a:t>
            </a:r>
            <a:r>
              <a:rPr lang="zh-TW" altLang="en-US" sz="3200" dirty="0" smtClean="0">
                <a:solidFill>
                  <a:schemeClr val="bg2"/>
                </a:solidFill>
              </a:rPr>
              <a:t>整合</a:t>
            </a:r>
            <a:endParaRPr lang="en-US" altLang="zh-TW" sz="3200" dirty="0" smtClean="0">
              <a:solidFill>
                <a:schemeClr val="bg2"/>
              </a:solidFill>
            </a:endParaRPr>
          </a:p>
          <a:p>
            <a:pPr>
              <a:buNone/>
            </a:pPr>
            <a:endParaRPr lang="en-US" altLang="zh-TW" sz="3200" dirty="0" smtClean="0">
              <a:solidFill>
                <a:schemeClr val="bg2"/>
              </a:solidFill>
            </a:endParaRPr>
          </a:p>
          <a:p>
            <a:r>
              <a:rPr lang="zh-TW" altLang="en-US" sz="3200" dirty="0" smtClean="0">
                <a:solidFill>
                  <a:schemeClr val="bg2"/>
                </a:solidFill>
              </a:rPr>
              <a:t>大家動手做</a:t>
            </a:r>
            <a:endParaRPr lang="zh-TW" altLang="en-US" sz="3200" dirty="0">
              <a:solidFill>
                <a:schemeClr val="bg2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35877ECA-11D8-49B4-B021-02E546A8EFCD}" type="slidenum">
              <a:rPr lang="zh-TW" altLang="en-US"/>
              <a:pPr>
                <a:defRPr/>
              </a:pPr>
              <a:t>2</a:t>
            </a:fld>
            <a:endParaRPr lang="zh-TW" alt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15950" y="260350"/>
            <a:ext cx="77724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altLang="zh-TW" sz="4000" dirty="0">
              <a:solidFill>
                <a:srgbClr val="FFFFFF"/>
              </a:solidFill>
            </a:endParaRPr>
          </a:p>
        </p:txBody>
      </p:sp>
      <p:sp>
        <p:nvSpPr>
          <p:cNvPr id="23687" name="內容版面配置區 2"/>
          <p:cNvSpPr>
            <a:spLocks/>
          </p:cNvSpPr>
          <p:nvPr/>
        </p:nvSpPr>
        <p:spPr bwMode="auto">
          <a:xfrm>
            <a:off x="179388" y="1268413"/>
            <a:ext cx="8785225" cy="489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>
              <a:spcBef>
                <a:spcPct val="20000"/>
              </a:spcBef>
              <a:spcAft>
                <a:spcPct val="20000"/>
              </a:spcAft>
            </a:pPr>
            <a:endParaRPr kumimoji="0" lang="en-US" altLang="zh-TW" sz="3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TW" sz="4800" dirty="0" err="1" smtClean="0">
                <a:solidFill>
                  <a:schemeClr val="bg2"/>
                </a:solidFill>
              </a:rPr>
              <a:t>LoRa</a:t>
            </a:r>
            <a:r>
              <a:rPr lang="zh-TW" altLang="en-US" sz="4800" dirty="0" smtClean="0">
                <a:solidFill>
                  <a:schemeClr val="bg2"/>
                </a:solidFill>
              </a:rPr>
              <a:t>模組整合至</a:t>
            </a:r>
            <a:r>
              <a:rPr lang="en-US" altLang="zh-TW" sz="4800" dirty="0" err="1" smtClean="0">
                <a:solidFill>
                  <a:schemeClr val="bg2"/>
                </a:solidFill>
              </a:rPr>
              <a:t>Arduino</a:t>
            </a:r>
            <a:endParaRPr lang="zh-TW" altLang="en-US" sz="4800" dirty="0">
              <a:solidFill>
                <a:schemeClr val="bg2"/>
              </a:solidFill>
            </a:endParaRPr>
          </a:p>
        </p:txBody>
      </p:sp>
      <p:sp>
        <p:nvSpPr>
          <p:cNvPr id="8" name="副標題 7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B1D3C60-726C-4169-91FF-60444C81259B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模組連接</a:t>
            </a:r>
            <a:r>
              <a:rPr lang="en-US" altLang="zh-TW" dirty="0" err="1" smtClean="0"/>
              <a:t>Arduino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124E48-B69E-4BF4-8D26-5B23744740F8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052736"/>
            <a:ext cx="8784976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模組連接</a:t>
            </a:r>
            <a:r>
              <a:rPr lang="en-US" altLang="zh-TW" dirty="0" err="1" smtClean="0"/>
              <a:t>Arduino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124E48-B69E-4BF4-8D26-5B23744740F8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1052737"/>
            <a:ext cx="3072333" cy="1164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179512" y="1556792"/>
            <a:ext cx="453650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US" altLang="zh-TW" b="1" dirty="0" smtClean="0">
                <a:solidFill>
                  <a:schemeClr val="bg2"/>
                </a:solidFill>
              </a:rPr>
              <a:t>GL6509 VDD -&gt; </a:t>
            </a:r>
            <a:r>
              <a:rPr lang="en-US" altLang="zh-TW" b="1" dirty="0" err="1" smtClean="0">
                <a:solidFill>
                  <a:schemeClr val="bg2"/>
                </a:solidFill>
              </a:rPr>
              <a:t>Arduino</a:t>
            </a:r>
            <a:r>
              <a:rPr lang="en-US" altLang="zh-TW" b="1" dirty="0" smtClean="0">
                <a:solidFill>
                  <a:schemeClr val="bg2"/>
                </a:solidFill>
              </a:rPr>
              <a:t> 3V3</a:t>
            </a:r>
          </a:p>
          <a:p>
            <a:pPr>
              <a:buFontTx/>
              <a:buChar char="-"/>
            </a:pPr>
            <a:endParaRPr lang="en-US" altLang="zh-TW" b="1" dirty="0" smtClean="0">
              <a:solidFill>
                <a:schemeClr val="bg2"/>
              </a:solidFill>
            </a:endParaRPr>
          </a:p>
          <a:p>
            <a:pPr>
              <a:buFontTx/>
              <a:buChar char="-"/>
            </a:pPr>
            <a:endParaRPr lang="en-US" altLang="zh-TW" b="1" dirty="0" smtClean="0">
              <a:solidFill>
                <a:schemeClr val="bg2"/>
              </a:solidFill>
            </a:endParaRPr>
          </a:p>
          <a:p>
            <a:pPr>
              <a:buFontTx/>
              <a:buChar char="-"/>
            </a:pPr>
            <a:r>
              <a:rPr lang="en-US" altLang="zh-TW" b="1" dirty="0" smtClean="0">
                <a:solidFill>
                  <a:schemeClr val="bg2"/>
                </a:solidFill>
              </a:rPr>
              <a:t>GL6509 GND -&gt; </a:t>
            </a:r>
            <a:r>
              <a:rPr lang="en-US" altLang="zh-TW" b="1" dirty="0" err="1" smtClean="0">
                <a:solidFill>
                  <a:schemeClr val="bg2"/>
                </a:solidFill>
              </a:rPr>
              <a:t>Arduino</a:t>
            </a:r>
            <a:r>
              <a:rPr lang="en-US" altLang="zh-TW" b="1" dirty="0" smtClean="0">
                <a:solidFill>
                  <a:schemeClr val="bg2"/>
                </a:solidFill>
              </a:rPr>
              <a:t> GND</a:t>
            </a:r>
          </a:p>
          <a:p>
            <a:pPr>
              <a:buFontTx/>
              <a:buChar char="-"/>
            </a:pPr>
            <a:endParaRPr lang="en-US" altLang="zh-TW" b="1" dirty="0" smtClean="0">
              <a:solidFill>
                <a:schemeClr val="bg2"/>
              </a:solidFill>
            </a:endParaRPr>
          </a:p>
          <a:p>
            <a:pPr>
              <a:buFontTx/>
              <a:buChar char="-"/>
            </a:pPr>
            <a:endParaRPr lang="en-US" altLang="zh-TW" b="1" dirty="0" smtClean="0">
              <a:solidFill>
                <a:schemeClr val="bg2"/>
              </a:solidFill>
            </a:endParaRPr>
          </a:p>
          <a:p>
            <a:pPr>
              <a:buFontTx/>
              <a:buChar char="-"/>
            </a:pPr>
            <a:r>
              <a:rPr lang="en-US" altLang="zh-TW" b="1" dirty="0" smtClean="0">
                <a:solidFill>
                  <a:schemeClr val="bg2"/>
                </a:solidFill>
              </a:rPr>
              <a:t>GL6509 RX -&gt; </a:t>
            </a:r>
            <a:r>
              <a:rPr lang="en-US" altLang="zh-TW" b="1" dirty="0" err="1" smtClean="0">
                <a:solidFill>
                  <a:schemeClr val="bg2"/>
                </a:solidFill>
              </a:rPr>
              <a:t>Arduino</a:t>
            </a:r>
            <a:r>
              <a:rPr lang="en-US" altLang="zh-TW" b="1" dirty="0" smtClean="0">
                <a:solidFill>
                  <a:schemeClr val="bg2"/>
                </a:solidFill>
              </a:rPr>
              <a:t> TX (11)</a:t>
            </a:r>
          </a:p>
          <a:p>
            <a:pPr>
              <a:buFontTx/>
              <a:buChar char="-"/>
            </a:pPr>
            <a:endParaRPr lang="en-US" altLang="zh-TW" b="1" dirty="0" smtClean="0">
              <a:solidFill>
                <a:schemeClr val="bg2"/>
              </a:solidFill>
            </a:endParaRPr>
          </a:p>
          <a:p>
            <a:pPr>
              <a:buFontTx/>
              <a:buChar char="-"/>
            </a:pPr>
            <a:endParaRPr lang="en-US" altLang="zh-TW" b="1" dirty="0" smtClean="0">
              <a:solidFill>
                <a:schemeClr val="bg2"/>
              </a:solidFill>
            </a:endParaRPr>
          </a:p>
          <a:p>
            <a:pPr>
              <a:buFontTx/>
              <a:buChar char="-"/>
            </a:pPr>
            <a:r>
              <a:rPr lang="en-US" altLang="zh-TW" b="1" dirty="0" smtClean="0">
                <a:solidFill>
                  <a:schemeClr val="bg2"/>
                </a:solidFill>
              </a:rPr>
              <a:t>GL6509 TX -&gt; RX (10)</a:t>
            </a:r>
          </a:p>
          <a:p>
            <a:pPr>
              <a:buFontTx/>
              <a:buChar char="-"/>
            </a:pPr>
            <a:endParaRPr lang="en-US" altLang="zh-TW" b="1" dirty="0" smtClean="0">
              <a:solidFill>
                <a:schemeClr val="bg2"/>
              </a:solidFill>
            </a:endParaRPr>
          </a:p>
          <a:p>
            <a:pPr>
              <a:buFontTx/>
              <a:buChar char="-"/>
            </a:pPr>
            <a:endParaRPr lang="en-US" altLang="zh-TW" b="1" dirty="0" smtClean="0">
              <a:solidFill>
                <a:schemeClr val="bg2"/>
              </a:solidFill>
            </a:endParaRPr>
          </a:p>
          <a:p>
            <a:r>
              <a:rPr lang="en-US" altLang="zh-TW" b="1" dirty="0" smtClean="0">
                <a:solidFill>
                  <a:schemeClr val="bg2"/>
                </a:solidFill>
              </a:rPr>
              <a:t>- Serial Port  9600, 8, N, 1</a:t>
            </a:r>
            <a:endParaRPr lang="zh-TW" altLang="en-US" dirty="0">
              <a:solidFill>
                <a:schemeClr val="bg2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4111" y="2492896"/>
            <a:ext cx="4929889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 rot="4945662">
            <a:off x="6749530" y="2369246"/>
            <a:ext cx="540000" cy="72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rot="5069016">
            <a:off x="6603588" y="2369466"/>
            <a:ext cx="540000" cy="72000"/>
          </a:xfrm>
          <a:prstGeom prst="rect">
            <a:avLst/>
          </a:prstGeom>
          <a:solidFill>
            <a:srgbClr val="4CE428"/>
          </a:solidFill>
          <a:ln>
            <a:solidFill>
              <a:srgbClr val="4CE4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7542429">
            <a:off x="6221400" y="2365364"/>
            <a:ext cx="612000" cy="119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矩形 29"/>
          <p:cNvSpPr/>
          <p:nvPr/>
        </p:nvSpPr>
        <p:spPr>
          <a:xfrm>
            <a:off x="6372200" y="2132856"/>
            <a:ext cx="72008" cy="216000"/>
          </a:xfrm>
          <a:prstGeom prst="rect">
            <a:avLst/>
          </a:prstGeom>
          <a:solidFill>
            <a:srgbClr val="FF00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4499992" y="2276872"/>
            <a:ext cx="1908000" cy="72008"/>
          </a:xfrm>
          <a:prstGeom prst="rect">
            <a:avLst/>
          </a:prstGeom>
          <a:solidFill>
            <a:srgbClr val="FF00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4499992" y="2276872"/>
            <a:ext cx="72008" cy="3888432"/>
          </a:xfrm>
          <a:prstGeom prst="rect">
            <a:avLst/>
          </a:prstGeom>
          <a:solidFill>
            <a:srgbClr val="FF00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4499992" y="6093296"/>
            <a:ext cx="2664296" cy="72008"/>
          </a:xfrm>
          <a:prstGeom prst="rect">
            <a:avLst/>
          </a:prstGeom>
          <a:solidFill>
            <a:srgbClr val="FF00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7092280" y="5805264"/>
            <a:ext cx="72008" cy="360040"/>
          </a:xfrm>
          <a:prstGeom prst="rect">
            <a:avLst/>
          </a:prstGeom>
          <a:solidFill>
            <a:srgbClr val="FF00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發報資料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TW" altLang="en-US" sz="2800" dirty="0" smtClean="0">
                <a:solidFill>
                  <a:schemeClr val="bg2"/>
                </a:solidFill>
              </a:rPr>
              <a:t>使用</a:t>
            </a:r>
            <a:r>
              <a:rPr lang="en-US" altLang="zh-TW" sz="2800" dirty="0" smtClean="0">
                <a:solidFill>
                  <a:schemeClr val="bg2"/>
                </a:solidFill>
              </a:rPr>
              <a:t>AT+DTX</a:t>
            </a:r>
            <a:r>
              <a:rPr lang="zh-TW" altLang="en-US" sz="2800" dirty="0" smtClean="0">
                <a:solidFill>
                  <a:schemeClr val="bg2"/>
                </a:solidFill>
              </a:rPr>
              <a:t>指令</a:t>
            </a:r>
            <a:endParaRPr lang="en-US" altLang="zh-TW" sz="2800" dirty="0" smtClean="0">
              <a:solidFill>
                <a:schemeClr val="bg2"/>
              </a:solidFill>
            </a:endParaRPr>
          </a:p>
          <a:p>
            <a:pPr>
              <a:buNone/>
            </a:pPr>
            <a:endParaRPr lang="en-US" altLang="zh-TW" sz="2800" dirty="0" smtClean="0">
              <a:solidFill>
                <a:schemeClr val="bg2"/>
              </a:solidFill>
            </a:endParaRPr>
          </a:p>
          <a:p>
            <a:pPr>
              <a:buNone/>
            </a:pPr>
            <a:r>
              <a:rPr lang="zh-TW" altLang="en-US" sz="2800" dirty="0" smtClean="0">
                <a:solidFill>
                  <a:schemeClr val="bg2"/>
                </a:solidFill>
              </a:rPr>
              <a:t>範例</a:t>
            </a:r>
            <a:r>
              <a:rPr lang="en-US" altLang="zh-TW" sz="2800" dirty="0" smtClean="0">
                <a:solidFill>
                  <a:schemeClr val="bg2"/>
                </a:solidFill>
              </a:rPr>
              <a:t>:</a:t>
            </a:r>
          </a:p>
          <a:p>
            <a:pPr>
              <a:buNone/>
            </a:pPr>
            <a:r>
              <a:rPr lang="zh-TW" altLang="en-US" sz="2800" dirty="0" smtClean="0">
                <a:solidFill>
                  <a:schemeClr val="bg2"/>
                </a:solidFill>
              </a:rPr>
              <a:t>     </a:t>
            </a:r>
            <a:r>
              <a:rPr lang="en-US" altLang="zh-TW" sz="2800" dirty="0" smtClean="0">
                <a:solidFill>
                  <a:schemeClr val="bg2"/>
                </a:solidFill>
              </a:rPr>
              <a:t>AT+DTX=6,012345</a:t>
            </a:r>
          </a:p>
          <a:p>
            <a:pPr>
              <a:buNone/>
            </a:pPr>
            <a:r>
              <a:rPr lang="zh-TW" altLang="en-US" sz="2800" dirty="0" smtClean="0">
                <a:solidFill>
                  <a:schemeClr val="bg2"/>
                </a:solidFill>
              </a:rPr>
              <a:t>     代表傳送三個</a:t>
            </a:r>
            <a:r>
              <a:rPr lang="en-US" altLang="zh-TW" sz="2800" dirty="0" smtClean="0">
                <a:solidFill>
                  <a:schemeClr val="bg2"/>
                </a:solidFill>
              </a:rPr>
              <a:t>bytes</a:t>
            </a:r>
            <a:r>
              <a:rPr lang="zh-TW" altLang="en-US" sz="2800" dirty="0" smtClean="0">
                <a:solidFill>
                  <a:schemeClr val="bg2"/>
                </a:solidFill>
              </a:rPr>
              <a:t>資料</a:t>
            </a:r>
            <a:r>
              <a:rPr lang="en-US" altLang="zh-TW" sz="2800" dirty="0" smtClean="0">
                <a:solidFill>
                  <a:schemeClr val="bg2"/>
                </a:solidFill>
              </a:rPr>
              <a:t>-&gt; 0x01, 0x23, 0x45</a:t>
            </a:r>
          </a:p>
          <a:p>
            <a:pPr>
              <a:buNone/>
            </a:pPr>
            <a:r>
              <a:rPr lang="en-US" altLang="zh-TW" sz="2800" dirty="0" smtClean="0">
                <a:solidFill>
                  <a:schemeClr val="bg2"/>
                </a:solidFill>
              </a:rPr>
              <a:t>     </a:t>
            </a:r>
            <a:r>
              <a:rPr lang="zh-TW" altLang="en-US" sz="2800" dirty="0" smtClean="0">
                <a:solidFill>
                  <a:schemeClr val="bg2"/>
                </a:solidFill>
              </a:rPr>
              <a:t>以目前模組的設定最多可傳</a:t>
            </a:r>
            <a:r>
              <a:rPr lang="en-US" altLang="zh-TW" sz="2800" dirty="0" smtClean="0">
                <a:solidFill>
                  <a:schemeClr val="bg2"/>
                </a:solidFill>
              </a:rPr>
              <a:t>11bytes</a:t>
            </a:r>
            <a:r>
              <a:rPr lang="zh-TW" altLang="en-US" sz="2800" dirty="0" smtClean="0">
                <a:solidFill>
                  <a:schemeClr val="bg2"/>
                </a:solidFill>
              </a:rPr>
              <a:t>的資料</a:t>
            </a:r>
            <a:endParaRPr lang="zh-TW" altLang="en-US" sz="2800" dirty="0">
              <a:solidFill>
                <a:schemeClr val="bg2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124E48-B69E-4BF4-8D26-5B23744740F8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GIoT</a:t>
            </a:r>
            <a:r>
              <a:rPr lang="en-US" altLang="zh-TW" dirty="0" smtClean="0"/>
              <a:t>  MQTT</a:t>
            </a:r>
            <a:r>
              <a:rPr lang="zh-TW" altLang="en-US" dirty="0" smtClean="0"/>
              <a:t>帳號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124744"/>
            <a:ext cx="8568952" cy="4343400"/>
          </a:xfrm>
        </p:spPr>
        <p:txBody>
          <a:bodyPr/>
          <a:lstStyle/>
          <a:p>
            <a:pPr>
              <a:buNone/>
            </a:pPr>
            <a:r>
              <a:rPr lang="en-US" altLang="zh-TW" sz="3200" dirty="0" smtClean="0">
                <a:solidFill>
                  <a:schemeClr val="bg2"/>
                </a:solidFill>
              </a:rPr>
              <a:t>MQTT</a:t>
            </a:r>
            <a:r>
              <a:rPr lang="zh-TW" altLang="en-US" sz="3200" dirty="0" smtClean="0">
                <a:solidFill>
                  <a:schemeClr val="bg2"/>
                </a:solidFill>
              </a:rPr>
              <a:t>協定</a:t>
            </a:r>
            <a:endParaRPr lang="en-US" altLang="zh-TW" sz="3200" dirty="0" smtClean="0">
              <a:solidFill>
                <a:schemeClr val="bg2"/>
              </a:solidFill>
            </a:endParaRPr>
          </a:p>
          <a:p>
            <a:pPr>
              <a:buNone/>
            </a:pPr>
            <a:endParaRPr lang="en-US" altLang="zh-TW" sz="2400" dirty="0" smtClean="0">
              <a:solidFill>
                <a:schemeClr val="bg2"/>
              </a:solidFill>
            </a:endParaRPr>
          </a:p>
          <a:p>
            <a:pPr>
              <a:buNone/>
            </a:pPr>
            <a:r>
              <a:rPr lang="zh-TW" altLang="en-US" sz="2400" dirty="0" smtClean="0">
                <a:solidFill>
                  <a:schemeClr val="bg2"/>
                </a:solidFill>
              </a:rPr>
              <a:t>全名為</a:t>
            </a:r>
            <a:r>
              <a:rPr lang="en-US" altLang="zh-TW" sz="2400" dirty="0" smtClean="0">
                <a:solidFill>
                  <a:schemeClr val="bg2"/>
                </a:solidFill>
              </a:rPr>
              <a:t>Message Queuing Telemetry Transport</a:t>
            </a:r>
          </a:p>
          <a:p>
            <a:pPr>
              <a:buNone/>
            </a:pPr>
            <a:r>
              <a:rPr lang="zh-TW" altLang="en-US" sz="2400" dirty="0" smtClean="0">
                <a:solidFill>
                  <a:schemeClr val="bg2"/>
                </a:solidFill>
              </a:rPr>
              <a:t>是一種制定於機械對機械</a:t>
            </a:r>
            <a:r>
              <a:rPr lang="en-US" altLang="zh-TW" sz="2400" dirty="0" smtClean="0">
                <a:solidFill>
                  <a:schemeClr val="bg2"/>
                </a:solidFill>
              </a:rPr>
              <a:t>(M2M)</a:t>
            </a:r>
            <a:r>
              <a:rPr lang="zh-TW" altLang="en-US" sz="2400" dirty="0" smtClean="0">
                <a:solidFill>
                  <a:schemeClr val="bg2"/>
                </a:solidFill>
              </a:rPr>
              <a:t>及物連網</a:t>
            </a:r>
            <a:r>
              <a:rPr lang="en-US" altLang="zh-TW" sz="2400" dirty="0" smtClean="0">
                <a:solidFill>
                  <a:schemeClr val="bg2"/>
                </a:solidFill>
              </a:rPr>
              <a:t>(</a:t>
            </a:r>
            <a:r>
              <a:rPr lang="en-US" altLang="zh-TW" sz="2400" dirty="0" err="1" smtClean="0">
                <a:solidFill>
                  <a:schemeClr val="bg2"/>
                </a:solidFill>
              </a:rPr>
              <a:t>IoT</a:t>
            </a:r>
            <a:r>
              <a:rPr lang="en-US" altLang="zh-TW" sz="2400" dirty="0" smtClean="0">
                <a:solidFill>
                  <a:schemeClr val="bg2"/>
                </a:solidFill>
              </a:rPr>
              <a:t>)</a:t>
            </a:r>
            <a:r>
              <a:rPr lang="zh-TW" altLang="en-US" sz="2400" dirty="0" smtClean="0">
                <a:solidFill>
                  <a:schemeClr val="bg2"/>
                </a:solidFill>
              </a:rPr>
              <a:t>的訊息傳輸協定</a:t>
            </a:r>
            <a:endParaRPr lang="en-US" altLang="zh-TW" sz="2400" dirty="0" smtClean="0">
              <a:solidFill>
                <a:schemeClr val="bg2"/>
              </a:solidFill>
            </a:endParaRPr>
          </a:p>
          <a:p>
            <a:pPr>
              <a:buNone/>
            </a:pPr>
            <a:r>
              <a:rPr lang="zh-TW" altLang="en-US" sz="2400" dirty="0" smtClean="0">
                <a:solidFill>
                  <a:schemeClr val="bg2"/>
                </a:solidFill>
              </a:rPr>
              <a:t>此協定主要是透過發佈</a:t>
            </a:r>
            <a:r>
              <a:rPr lang="en-US" altLang="zh-TW" sz="2400" dirty="0" smtClean="0">
                <a:solidFill>
                  <a:schemeClr val="bg2"/>
                </a:solidFill>
              </a:rPr>
              <a:t>(Publish)</a:t>
            </a:r>
            <a:r>
              <a:rPr lang="zh-TW" altLang="en-US" sz="2400" dirty="0" smtClean="0">
                <a:solidFill>
                  <a:schemeClr val="bg2"/>
                </a:solidFill>
              </a:rPr>
              <a:t>及訂閱</a:t>
            </a:r>
            <a:r>
              <a:rPr lang="en-US" altLang="zh-TW" sz="2400" dirty="0" smtClean="0">
                <a:solidFill>
                  <a:schemeClr val="bg2"/>
                </a:solidFill>
              </a:rPr>
              <a:t>(Subscribe)</a:t>
            </a:r>
            <a:endParaRPr lang="zh-TW" altLang="en-US" sz="2400" dirty="0">
              <a:solidFill>
                <a:schemeClr val="bg2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124E48-B69E-4BF4-8D26-5B23744740F8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5" y="3573017"/>
            <a:ext cx="6192688" cy="253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GIoT</a:t>
            </a:r>
            <a:r>
              <a:rPr lang="en-US" altLang="zh-TW" dirty="0" smtClean="0"/>
              <a:t>  MQTT</a:t>
            </a:r>
            <a:r>
              <a:rPr lang="zh-TW" altLang="en-US" dirty="0" smtClean="0"/>
              <a:t>帳號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TW" altLang="en-US" sz="2800" dirty="0" smtClean="0">
                <a:solidFill>
                  <a:schemeClr val="bg2"/>
                </a:solidFill>
              </a:rPr>
              <a:t>設定帳號</a:t>
            </a:r>
            <a:r>
              <a:rPr lang="en-US" altLang="zh-TW" sz="2800" dirty="0" smtClean="0">
                <a:solidFill>
                  <a:schemeClr val="bg2"/>
                </a:solidFill>
              </a:rPr>
              <a:t>:</a:t>
            </a:r>
          </a:p>
          <a:p>
            <a:pPr>
              <a:buNone/>
            </a:pPr>
            <a:r>
              <a:rPr lang="en-US" altLang="zh-TW" sz="2800" dirty="0" smtClean="0">
                <a:solidFill>
                  <a:schemeClr val="bg2"/>
                </a:solidFill>
                <a:hlinkClick r:id="rId2"/>
              </a:rPr>
              <a:t>https://cust00-01.giotgateway.com/giot-mqtt</a:t>
            </a:r>
            <a:endParaRPr lang="en-US" altLang="zh-TW" sz="2800" dirty="0" smtClean="0">
              <a:solidFill>
                <a:schemeClr val="bg2"/>
              </a:solidFill>
            </a:endParaRPr>
          </a:p>
          <a:p>
            <a:pPr>
              <a:buNone/>
            </a:pPr>
            <a:endParaRPr lang="en-US" altLang="zh-TW" sz="2800" dirty="0" smtClean="0">
              <a:solidFill>
                <a:schemeClr val="bg2"/>
              </a:solidFill>
            </a:endParaRPr>
          </a:p>
          <a:p>
            <a:pPr>
              <a:buNone/>
            </a:pPr>
            <a:r>
              <a:rPr lang="en-US" altLang="zh-TW" sz="2800" dirty="0" smtClean="0">
                <a:solidFill>
                  <a:schemeClr val="bg2"/>
                </a:solidFill>
              </a:rPr>
              <a:t>(MQTT</a:t>
            </a:r>
            <a:r>
              <a:rPr lang="zh-TW" altLang="en-US" sz="2800" dirty="0" smtClean="0">
                <a:solidFill>
                  <a:schemeClr val="bg2"/>
                </a:solidFill>
              </a:rPr>
              <a:t>帳號請向助教查詢</a:t>
            </a:r>
            <a:r>
              <a:rPr lang="en-US" altLang="zh-TW" sz="2800" dirty="0" smtClean="0">
                <a:solidFill>
                  <a:schemeClr val="bg2"/>
                </a:solidFill>
              </a:rPr>
              <a:t>)</a:t>
            </a:r>
            <a:endParaRPr lang="zh-TW" altLang="en-US" sz="2800" dirty="0">
              <a:solidFill>
                <a:schemeClr val="bg2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124E48-B69E-4BF4-8D26-5B23744740F8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GIoT</a:t>
            </a:r>
            <a:r>
              <a:rPr lang="en-US" altLang="zh-TW" dirty="0" smtClean="0"/>
              <a:t>  MQTT</a:t>
            </a:r>
            <a:r>
              <a:rPr lang="zh-TW" altLang="en-US" dirty="0" smtClean="0"/>
              <a:t>帳號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124E48-B69E-4BF4-8D26-5B23744740F8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916832"/>
            <a:ext cx="4104456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1916832"/>
            <a:ext cx="4536504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圓角矩形 6"/>
          <p:cNvSpPr/>
          <p:nvPr/>
        </p:nvSpPr>
        <p:spPr>
          <a:xfrm>
            <a:off x="72008" y="1916832"/>
            <a:ext cx="611560" cy="360040"/>
          </a:xfrm>
          <a:prstGeom prst="round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10800000">
            <a:off x="755576" y="1988840"/>
            <a:ext cx="216024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683568" y="22048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51720" y="2204864"/>
            <a:ext cx="2160240" cy="2448272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4427984" y="2276872"/>
            <a:ext cx="792088" cy="360040"/>
          </a:xfrm>
          <a:prstGeom prst="round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 rot="10800000">
            <a:off x="5292080" y="2348880"/>
            <a:ext cx="216024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5292080" y="256490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43608" y="4725144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2"/>
                </a:solidFill>
              </a:rPr>
              <a:t>MQTT</a:t>
            </a:r>
            <a:r>
              <a:rPr lang="zh-TW" altLang="en-US" dirty="0" smtClean="0">
                <a:solidFill>
                  <a:schemeClr val="bg2"/>
                </a:solidFill>
              </a:rPr>
              <a:t>帳號資訊</a:t>
            </a:r>
            <a:endParaRPr lang="zh-TW" altLang="en-US" dirty="0">
              <a:solidFill>
                <a:schemeClr val="bg2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364088" y="465313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chemeClr val="bg2"/>
                </a:solidFill>
              </a:rPr>
              <a:t>確認已綁定的模組</a:t>
            </a:r>
            <a:endParaRPr lang="zh-TW" altLang="en-US" dirty="0">
              <a:solidFill>
                <a:schemeClr val="bg2"/>
              </a:solidFill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2123728" y="3068960"/>
            <a:ext cx="1872208" cy="21602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1979712" y="3356992"/>
            <a:ext cx="2376264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emtek_final">
      <a:majorFont>
        <a:latin typeface="Times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gemtek_final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mtek_final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mtek_final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mtek_final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mtek_fina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mtek_fina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mtek_fina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5279</TotalTime>
  <Words>225</Words>
  <Application>Microsoft Office PowerPoint</Application>
  <PresentationFormat>如螢幕大小 (4:3)</PresentationFormat>
  <Paragraphs>70</Paragraphs>
  <Slides>13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佈景主題1</vt:lpstr>
      <vt:lpstr>投影片 1</vt:lpstr>
      <vt:lpstr>課程安排</vt:lpstr>
      <vt:lpstr>LoRa模組整合至Arduino</vt:lpstr>
      <vt:lpstr>模組連接Arduino</vt:lpstr>
      <vt:lpstr>模組連接Arduino</vt:lpstr>
      <vt:lpstr>發報資料</vt:lpstr>
      <vt:lpstr>GIoT  MQTT帳號</vt:lpstr>
      <vt:lpstr>GIoT  MQTT帳號</vt:lpstr>
      <vt:lpstr>GIoT  MQTT帳號</vt:lpstr>
      <vt:lpstr>使用MQTT.fx</vt:lpstr>
      <vt:lpstr>MQTT.fx設定</vt:lpstr>
      <vt:lpstr>MQTT.fx設定</vt:lpstr>
      <vt:lpstr>投影片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SWD2 project review and product roadmap</dc:title>
  <dc:creator>miles</dc:creator>
  <cp:lastModifiedBy>chris_liu</cp:lastModifiedBy>
  <cp:revision>390</cp:revision>
  <dcterms:created xsi:type="dcterms:W3CDTF">2011-02-10T02:57:09Z</dcterms:created>
  <dcterms:modified xsi:type="dcterms:W3CDTF">2018-03-28T10:33:51Z</dcterms:modified>
</cp:coreProperties>
</file>