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09161FAE-73EB-4212-91E4-D92949AAE6B7}">
  <a:tblStyle styleId="{09161FAE-73EB-4212-91E4-D92949AAE6B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556c70b8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6556c70b8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6556c70b81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6556c70b81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655edc5b49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655edc5b49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6556c70b81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6556c70b81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6556c70b81_3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6556c70b81_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655edc5b4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655edc5b4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6556c70b81_3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6556c70b81_3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6556c70b81_3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6556c70b81_3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4000" y="577250"/>
            <a:ext cx="3895726" cy="3895726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>
            <p:ph type="ctrTitle"/>
          </p:nvPr>
        </p:nvSpPr>
        <p:spPr>
          <a:xfrm>
            <a:off x="-188400" y="1056750"/>
            <a:ext cx="5906700" cy="128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5000">
                <a:solidFill>
                  <a:srgbClr val="1C4587"/>
                </a:solidFill>
                <a:latin typeface="Calibri"/>
                <a:ea typeface="Calibri"/>
                <a:cs typeface="Calibri"/>
                <a:sym typeface="Calibri"/>
              </a:rPr>
              <a:t>Emotion Detection</a:t>
            </a:r>
            <a:endParaRPr b="1" i="1" sz="5000">
              <a:solidFill>
                <a:srgbClr val="1C458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772500" y="3860425"/>
            <a:ext cx="39849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400">
                <a:solidFill>
                  <a:srgbClr val="1C4587"/>
                </a:solidFill>
              </a:rPr>
              <a:t>Group 1: </a:t>
            </a:r>
            <a:r>
              <a:rPr i="1" lang="en" sz="1400">
                <a:solidFill>
                  <a:srgbClr val="1C4587"/>
                </a:solidFill>
              </a:rPr>
              <a:t>Daniel Lee, Suzy Gao, Bingquan Wu, LuLu Dong, Tushar Ponkshe</a:t>
            </a:r>
            <a:endParaRPr i="1" sz="1400">
              <a:solidFill>
                <a:srgbClr val="1C4587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3000">
                <a:solidFill>
                  <a:srgbClr val="1C4587"/>
                </a:solidFill>
                <a:latin typeface="Calibri"/>
                <a:ea typeface="Calibri"/>
                <a:cs typeface="Calibri"/>
                <a:sym typeface="Calibri"/>
              </a:rPr>
              <a:t>Table of Content</a:t>
            </a:r>
            <a:endParaRPr i="1" sz="3000">
              <a:solidFill>
                <a:srgbClr val="1C458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405900" y="1401425"/>
            <a:ext cx="8520600" cy="326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000000"/>
                </a:solidFill>
              </a:rPr>
              <a:t>1</a:t>
            </a:r>
            <a:r>
              <a:rPr i="1" lang="en">
                <a:solidFill>
                  <a:srgbClr val="000000"/>
                </a:solidFill>
              </a:rPr>
              <a:t>. Choice of Models - 5 models (baseline &amp; advanced models)</a:t>
            </a:r>
            <a:endParaRPr i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000000"/>
                </a:solidFill>
              </a:rPr>
              <a:t>2. Parameter </a:t>
            </a:r>
            <a:r>
              <a:rPr i="1" lang="en">
                <a:solidFill>
                  <a:srgbClr val="000000"/>
                </a:solidFill>
              </a:rPr>
              <a:t>tuning</a:t>
            </a:r>
            <a:r>
              <a:rPr i="1" lang="en">
                <a:solidFill>
                  <a:srgbClr val="000000"/>
                </a:solidFill>
              </a:rPr>
              <a:t> - cross validation, PCA</a:t>
            </a:r>
            <a:endParaRPr i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000000"/>
                </a:solidFill>
              </a:rPr>
              <a:t>3. Results and comparison - visualization</a:t>
            </a:r>
            <a:endParaRPr i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i="1" lang="en">
                <a:solidFill>
                  <a:srgbClr val="000000"/>
                </a:solidFill>
              </a:rPr>
              <a:t>4. Conclusion &amp; limitations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3000">
                <a:solidFill>
                  <a:srgbClr val="1C4587"/>
                </a:solidFill>
                <a:latin typeface="Calibri"/>
                <a:ea typeface="Calibri"/>
                <a:cs typeface="Calibri"/>
                <a:sym typeface="Calibri"/>
              </a:rPr>
              <a:t>Baseline Model - GBM</a:t>
            </a:r>
            <a:endParaRPr i="1" sz="3000">
              <a:solidFill>
                <a:srgbClr val="1C458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●"/>
            </a:pPr>
            <a:r>
              <a:rPr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Test set accuracy: 31%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●"/>
            </a:pPr>
            <a:r>
              <a:rPr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Train set accuracy: 62%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●"/>
            </a:pPr>
            <a:r>
              <a:rPr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Running time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○"/>
            </a:pPr>
            <a:r>
              <a:rPr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Training: 8.42s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○"/>
            </a:pPr>
            <a:r>
              <a:rPr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Predicting: 9.99s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●"/>
            </a:pPr>
            <a:r>
              <a:rPr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Limitation</a:t>
            </a:r>
            <a:r>
              <a:rPr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of GBM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○"/>
            </a:pPr>
            <a:r>
              <a:rPr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GBMs are more sensitive to overfitting if the data is noisy.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○"/>
            </a:pPr>
            <a:r>
              <a:rPr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Training generally takes longer because of the fact that trees are built sequentially.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○"/>
            </a:pPr>
            <a:r>
              <a:rPr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GBMs are harder to tune than RF. There are typically three parameters: number of trees, depth of trees and learning rate, and each tree built is generally shallow.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3000">
                <a:solidFill>
                  <a:srgbClr val="1C4587"/>
                </a:solidFill>
                <a:latin typeface="Calibri"/>
                <a:ea typeface="Calibri"/>
                <a:cs typeface="Calibri"/>
                <a:sym typeface="Calibri"/>
              </a:rPr>
              <a:t>Naive Bayes Classifier</a:t>
            </a:r>
            <a:endParaRPr i="1" sz="3000">
              <a:solidFill>
                <a:srgbClr val="1C458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 set accuracy: 22.4%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Train set accuracy: 22.7%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Running time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○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Training:  2.11s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○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Predicting: 6.78s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Limitations: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○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strong assumption about the features to be independent which is hardly true in real life applications.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○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Chances of loss of accuracy.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○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Zero Frequency i.e. if the category of any categorical variable is not seen in training data set then model assigns a zero probability to that category and then a prediction cannot be made.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3000">
                <a:solidFill>
                  <a:srgbClr val="1C4587"/>
                </a:solidFill>
                <a:latin typeface="Calibri"/>
                <a:ea typeface="Calibri"/>
                <a:cs typeface="Calibri"/>
                <a:sym typeface="Calibri"/>
              </a:rPr>
              <a:t>XGboost</a:t>
            </a:r>
            <a:endParaRPr i="1" sz="3000">
              <a:solidFill>
                <a:srgbClr val="1C458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536700" y="3684950"/>
            <a:ext cx="8223000" cy="1212000"/>
          </a:xfrm>
          <a:prstGeom prst="rect">
            <a:avLst/>
          </a:prstGeom>
          <a:ln cap="flat" cmpd="sng" w="19050">
            <a:solidFill>
              <a:srgbClr val="4A86E8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Both </a:t>
            </a:r>
            <a:r>
              <a:rPr b="1" i="1" lang="en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xgboost </a:t>
            </a:r>
            <a:r>
              <a:rPr i="1" lang="en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and </a:t>
            </a:r>
            <a:r>
              <a:rPr b="1" i="1" lang="en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gbm</a:t>
            </a:r>
            <a:r>
              <a:rPr i="1" lang="en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follows the principle of </a:t>
            </a:r>
            <a:r>
              <a:rPr b="1" i="1" lang="en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gradient boosting</a:t>
            </a:r>
            <a:r>
              <a:rPr i="1" lang="en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 There are however, the difference in modeling details. Specifically, xgboost used a </a:t>
            </a:r>
            <a:r>
              <a:rPr b="1" i="1" lang="en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more regularized model formalization to control over-fitting</a:t>
            </a:r>
            <a:r>
              <a:rPr i="1" lang="en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which gives it better performance.</a:t>
            </a:r>
            <a:endParaRPr i="1"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/>
          <p:nvPr/>
        </p:nvSpPr>
        <p:spPr>
          <a:xfrm>
            <a:off x="536700" y="1159275"/>
            <a:ext cx="5991600" cy="23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Best accuracy on test set: 33%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Best accuracy on train set:  55%  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---------------- With PCA ---------------------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Best a</a:t>
            </a: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ccuracy on test set: 34%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Best accuracy on train set:  47.45%  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Running time:   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training 18m 29s, predicting 6.75s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Applied 10-fold cross validation with Parameter Tuning using Grid Search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17"/>
          <p:cNvSpPr/>
          <p:nvPr/>
        </p:nvSpPr>
        <p:spPr>
          <a:xfrm>
            <a:off x="5171775" y="2135975"/>
            <a:ext cx="1055100" cy="42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CCCCC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7"/>
          <p:cNvSpPr txBox="1"/>
          <p:nvPr/>
        </p:nvSpPr>
        <p:spPr>
          <a:xfrm>
            <a:off x="6838800" y="1571600"/>
            <a:ext cx="1993500" cy="14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00" u="sng">
                <a:solidFill>
                  <a:srgbClr val="1C4587"/>
                </a:solidFill>
                <a:latin typeface="Calibri"/>
                <a:ea typeface="Calibri"/>
                <a:cs typeface="Calibri"/>
                <a:sym typeface="Calibri"/>
              </a:rPr>
              <a:t>PCA does not improve XGboost model a lot as it's already a </a:t>
            </a:r>
            <a:r>
              <a:rPr i="1" lang="en" sz="1500" u="sng">
                <a:solidFill>
                  <a:srgbClr val="1C4587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correlation robust algorithm! </a:t>
            </a:r>
            <a:endParaRPr i="1" sz="1500" u="sng">
              <a:solidFill>
                <a:srgbClr val="1C458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879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3000">
                <a:solidFill>
                  <a:srgbClr val="1C4587"/>
                </a:solidFill>
                <a:latin typeface="Calibri"/>
                <a:ea typeface="Calibri"/>
                <a:cs typeface="Calibri"/>
                <a:sym typeface="Calibri"/>
              </a:rPr>
              <a:t>Advanced Model: </a:t>
            </a:r>
            <a:r>
              <a:rPr i="1" lang="en" sz="3000">
                <a:solidFill>
                  <a:srgbClr val="1C4587"/>
                </a:solidFill>
                <a:latin typeface="Calibri"/>
                <a:ea typeface="Calibri"/>
                <a:cs typeface="Calibri"/>
                <a:sym typeface="Calibri"/>
              </a:rPr>
              <a:t>SVM</a:t>
            </a:r>
            <a:endParaRPr i="1" sz="3000">
              <a:solidFill>
                <a:srgbClr val="1C458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8"/>
          <p:cNvSpPr txBox="1"/>
          <p:nvPr/>
        </p:nvSpPr>
        <p:spPr>
          <a:xfrm>
            <a:off x="5957588" y="722600"/>
            <a:ext cx="1827600" cy="4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600">
                <a:latin typeface="Calibri"/>
                <a:ea typeface="Calibri"/>
                <a:cs typeface="Calibri"/>
                <a:sym typeface="Calibri"/>
              </a:rPr>
              <a:t>Confusion Matrix</a:t>
            </a:r>
            <a:endParaRPr b="1" i="1"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8"/>
          <p:cNvSpPr txBox="1"/>
          <p:nvPr/>
        </p:nvSpPr>
        <p:spPr>
          <a:xfrm>
            <a:off x="6374025" y="4594575"/>
            <a:ext cx="1827600" cy="4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u="sng">
                <a:latin typeface="Calibri"/>
                <a:ea typeface="Calibri"/>
                <a:cs typeface="Calibri"/>
                <a:sym typeface="Calibri"/>
              </a:rPr>
              <a:t>Prediction</a:t>
            </a:r>
            <a:endParaRPr i="1" u="sng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8"/>
          <p:cNvSpPr txBox="1"/>
          <p:nvPr/>
        </p:nvSpPr>
        <p:spPr>
          <a:xfrm flipH="1">
            <a:off x="3998100" y="2571750"/>
            <a:ext cx="726300" cy="41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u="sng">
                <a:latin typeface="Calibri"/>
                <a:ea typeface="Calibri"/>
                <a:cs typeface="Calibri"/>
                <a:sym typeface="Calibri"/>
              </a:rPr>
              <a:t>Actual</a:t>
            </a:r>
            <a:endParaRPr i="1" u="sng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8800" y="1179725"/>
            <a:ext cx="4545201" cy="3444725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8"/>
          <p:cNvSpPr txBox="1"/>
          <p:nvPr/>
        </p:nvSpPr>
        <p:spPr>
          <a:xfrm>
            <a:off x="474900" y="1366513"/>
            <a:ext cx="3523200" cy="31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Accuracy on test set: 49%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Accuracy on train set: </a:t>
            </a:r>
            <a:r>
              <a:rPr lang="en" sz="1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99%</a:t>
            </a:r>
            <a:endParaRPr sz="16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-------------------  With PCA -------------------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- Reducing features by Keeping 94% of 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the original data. 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- Using only 21 features selected by PCA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-----------------------------------------------------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Accuracy on test set: 42.4%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Accuracy on train set:  </a:t>
            </a:r>
            <a:r>
              <a:rPr lang="en" sz="1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47.2%</a:t>
            </a:r>
            <a:endParaRPr sz="16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u="sng">
                <a:latin typeface="Calibri"/>
                <a:ea typeface="Calibri"/>
                <a:cs typeface="Calibri"/>
                <a:sym typeface="Calibri"/>
              </a:rPr>
              <a:t>(applied 10-fold cross validation)</a:t>
            </a:r>
            <a:endParaRPr i="1" u="sng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8"/>
          <p:cNvSpPr/>
          <p:nvPr/>
        </p:nvSpPr>
        <p:spPr>
          <a:xfrm>
            <a:off x="7093500" y="1136600"/>
            <a:ext cx="1545000" cy="9210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8"/>
          <p:cNvSpPr/>
          <p:nvPr/>
        </p:nvSpPr>
        <p:spPr>
          <a:xfrm>
            <a:off x="4259675" y="3116550"/>
            <a:ext cx="1545000" cy="9210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1C4587"/>
                </a:solidFill>
                <a:latin typeface="Calibri"/>
                <a:ea typeface="Calibri"/>
                <a:cs typeface="Calibri"/>
                <a:sym typeface="Calibri"/>
              </a:rPr>
              <a:t>Take a guess?</a:t>
            </a:r>
            <a:endParaRPr i="1">
              <a:solidFill>
                <a:srgbClr val="1C458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17725"/>
            <a:ext cx="4625375" cy="3353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25375" y="1017725"/>
            <a:ext cx="4518625" cy="3353301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9"/>
          <p:cNvSpPr txBox="1"/>
          <p:nvPr/>
        </p:nvSpPr>
        <p:spPr>
          <a:xfrm>
            <a:off x="311700" y="1931175"/>
            <a:ext cx="1158600" cy="4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alibri"/>
                <a:ea typeface="Calibri"/>
                <a:cs typeface="Calibri"/>
                <a:sym typeface="Calibri"/>
              </a:rPr>
              <a:t>Sad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9"/>
          <p:cNvSpPr txBox="1"/>
          <p:nvPr/>
        </p:nvSpPr>
        <p:spPr>
          <a:xfrm>
            <a:off x="4929325" y="1931175"/>
            <a:ext cx="1608300" cy="4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alibri"/>
                <a:ea typeface="Calibri"/>
                <a:cs typeface="Calibri"/>
                <a:sym typeface="Calibri"/>
              </a:rPr>
              <a:t>Sadly Fearful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3000">
                <a:solidFill>
                  <a:srgbClr val="1C4587"/>
                </a:solidFill>
                <a:latin typeface="Calibri"/>
                <a:ea typeface="Calibri"/>
                <a:cs typeface="Calibri"/>
                <a:sym typeface="Calibri"/>
              </a:rPr>
              <a:t>Deep Learning - CNN</a:t>
            </a:r>
            <a:endParaRPr i="1" sz="3000">
              <a:solidFill>
                <a:srgbClr val="1C458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20"/>
          <p:cNvSpPr txBox="1"/>
          <p:nvPr/>
        </p:nvSpPr>
        <p:spPr>
          <a:xfrm>
            <a:off x="489850" y="1300000"/>
            <a:ext cx="4665600" cy="37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 set accuracy: 47.4</a:t>
            </a:r>
            <a:r>
              <a:rPr lang="en">
                <a:solidFill>
                  <a:schemeClr val="dk1"/>
                </a:solidFill>
              </a:rPr>
              <a:t>%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Train set accuracy: </a:t>
            </a:r>
            <a:r>
              <a:rPr lang="en">
                <a:solidFill>
                  <a:schemeClr val="dk1"/>
                </a:solidFill>
              </a:rPr>
              <a:t>47.3%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Batch size: 200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Epochs: 10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Running time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○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Training: 17.06s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○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Predicting: 2.06s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Limitations: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○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CNNs perform poorly with less data. 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○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CNNs have millions of parameters and with small dataset, would run into an overfitting problem because they need massive amount of data to quench the thirst. 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1" name="Google Shape;11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9900" y="782300"/>
            <a:ext cx="3657025" cy="203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96100" y="3086750"/>
            <a:ext cx="3580826" cy="17624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3000">
                <a:solidFill>
                  <a:srgbClr val="1C4587"/>
                </a:solidFill>
                <a:latin typeface="Calibri"/>
                <a:ea typeface="Calibri"/>
                <a:cs typeface="Calibri"/>
                <a:sym typeface="Calibri"/>
              </a:rPr>
              <a:t>Model </a:t>
            </a:r>
            <a:r>
              <a:rPr i="1" lang="en" sz="3000">
                <a:solidFill>
                  <a:srgbClr val="1C4587"/>
                </a:solidFill>
                <a:latin typeface="Calibri"/>
                <a:ea typeface="Calibri"/>
                <a:cs typeface="Calibri"/>
                <a:sym typeface="Calibri"/>
              </a:rPr>
              <a:t>Comparison &amp; Conclusion</a:t>
            </a:r>
            <a:endParaRPr i="1" sz="3000">
              <a:solidFill>
                <a:srgbClr val="1C458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18" name="Google Shape;118;p21"/>
          <p:cNvGraphicFramePr/>
          <p:nvPr/>
        </p:nvGraphicFramePr>
        <p:xfrm>
          <a:off x="627363" y="9864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{09161FAE-73EB-4212-91E4-D92949AAE6B7}</a:tableStyleId>
              </a:tblPr>
              <a:tblGrid>
                <a:gridCol w="1387025"/>
                <a:gridCol w="1143800"/>
                <a:gridCol w="1265425"/>
                <a:gridCol w="1265425"/>
                <a:gridCol w="1265425"/>
                <a:gridCol w="1265425"/>
              </a:tblGrid>
              <a:tr h="746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GBM</a:t>
                      </a:r>
                      <a:endParaRPr b="1"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XGB</a:t>
                      </a:r>
                      <a:endParaRPr b="1"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Naive Bayes</a:t>
                      </a:r>
                      <a:endParaRPr b="1"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SVM</a:t>
                      </a:r>
                      <a:endParaRPr b="1"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CNN</a:t>
                      </a:r>
                      <a:endParaRPr b="1"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81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Training Accuracy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62%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47.45%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22.9%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47.2%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47.3%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381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Test Accuracy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31%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34%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20.8%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42.4%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47.4%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81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Computational Time(train)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9.99s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18min 29s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6.78s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12.6s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17.06s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381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Computational Memory(train)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480 MiB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312.81 MiB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497 MiB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462.5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 MiB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574.51MiB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81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Test running cost</a:t>
                      </a:r>
                      <a:endParaRPr b="1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8.42s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r>
                        <a:rPr lang="en"/>
                        <a:t>.57s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4.4s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1.14s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2.06s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</a:tbl>
          </a:graphicData>
        </a:graphic>
      </p:graphicFrame>
      <p:sp>
        <p:nvSpPr>
          <p:cNvPr id="119" name="Google Shape;119;p21"/>
          <p:cNvSpPr/>
          <p:nvPr/>
        </p:nvSpPr>
        <p:spPr>
          <a:xfrm>
            <a:off x="6954475" y="986525"/>
            <a:ext cx="1265400" cy="37560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