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72" r:id="rId2"/>
    <p:sldId id="273" r:id="rId3"/>
    <p:sldId id="274" r:id="rId4"/>
    <p:sldId id="259" r:id="rId5"/>
    <p:sldId id="265" r:id="rId6"/>
    <p:sldId id="260" r:id="rId7"/>
    <p:sldId id="266" r:id="rId8"/>
    <p:sldId id="261" r:id="rId9"/>
    <p:sldId id="271" r:id="rId10"/>
    <p:sldId id="264" r:id="rId11"/>
    <p:sldId id="269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EE5639-8B13-CBF8-0FC8-8987D25012D6}" name="Ann Duhneva" initials="AD" userId="S::Ann.Duhneva@kantar.com::75291c5b-cdd8-4ee2-8128-2ba2199d35a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6144" autoAdjust="0"/>
  </p:normalViewPr>
  <p:slideViewPr>
    <p:cSldViewPr snapToGrid="0">
      <p:cViewPr>
        <p:scale>
          <a:sx n="70" d="100"/>
          <a:sy n="70" d="100"/>
        </p:scale>
        <p:origin x="181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E31E5-FEA6-4DC5-9AD5-76C2C55582B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92BD0EF-A86F-4A81-B853-A79E448CFDFE}">
      <dgm:prSet/>
      <dgm:spPr/>
      <dgm:t>
        <a:bodyPr/>
        <a:lstStyle/>
        <a:p>
          <a:r>
            <a:rPr lang="en-GB" b="0" i="0" dirty="0">
              <a:solidFill>
                <a:schemeClr val="bg2">
                  <a:lumMod val="50000"/>
                </a:schemeClr>
              </a:solidFill>
              <a:latin typeface="Maven Pro" panose="020B0604020202020204" charset="0"/>
            </a:rPr>
            <a:t>Need to understand a Game’s DNA</a:t>
          </a:r>
          <a:endParaRPr lang="en-US" dirty="0">
            <a:solidFill>
              <a:schemeClr val="bg2">
                <a:lumMod val="50000"/>
              </a:schemeClr>
            </a:solidFill>
            <a:latin typeface="Maven Pro" panose="020B0604020202020204" charset="0"/>
          </a:endParaRPr>
        </a:p>
      </dgm:t>
    </dgm:pt>
    <dgm:pt modelId="{0CC47601-3A76-455D-9270-C113FB452896}" type="parTrans" cxnId="{924AAE0C-2915-43E6-A3EC-6B379863CD7A}">
      <dgm:prSet/>
      <dgm:spPr/>
      <dgm:t>
        <a:bodyPr/>
        <a:lstStyle/>
        <a:p>
          <a:endParaRPr lang="en-US"/>
        </a:p>
      </dgm:t>
    </dgm:pt>
    <dgm:pt modelId="{7053C6C7-A168-413C-84F0-68BF0FA7C01A}" type="sibTrans" cxnId="{924AAE0C-2915-43E6-A3EC-6B379863CD7A}">
      <dgm:prSet/>
      <dgm:spPr/>
      <dgm:t>
        <a:bodyPr/>
        <a:lstStyle/>
        <a:p>
          <a:endParaRPr lang="en-US"/>
        </a:p>
      </dgm:t>
    </dgm:pt>
    <dgm:pt modelId="{96411F55-729F-44FA-8F81-AE18A1DE3910}">
      <dgm:prSet/>
      <dgm:spPr/>
      <dgm:t>
        <a:bodyPr/>
        <a:lstStyle/>
        <a:p>
          <a:r>
            <a:rPr lang="en-GB" b="0" i="0" dirty="0">
              <a:solidFill>
                <a:schemeClr val="bg2">
                  <a:lumMod val="50000"/>
                </a:schemeClr>
              </a:solidFill>
              <a:latin typeface="Maven Pro" panose="020B0604020202020204" charset="0"/>
            </a:rPr>
            <a:t>Review of retention rate metric and why it matters</a:t>
          </a:r>
          <a:endParaRPr lang="en-US" dirty="0">
            <a:solidFill>
              <a:schemeClr val="bg2">
                <a:lumMod val="50000"/>
              </a:schemeClr>
            </a:solidFill>
            <a:latin typeface="Maven Pro" panose="020B0604020202020204" charset="0"/>
          </a:endParaRPr>
        </a:p>
      </dgm:t>
    </dgm:pt>
    <dgm:pt modelId="{6422EC10-20DB-426C-A156-B7FCDCB93B3F}" type="parTrans" cxnId="{086D2842-9DC3-464B-9D4C-C60CDB9929D4}">
      <dgm:prSet/>
      <dgm:spPr/>
      <dgm:t>
        <a:bodyPr/>
        <a:lstStyle/>
        <a:p>
          <a:endParaRPr lang="en-US"/>
        </a:p>
      </dgm:t>
    </dgm:pt>
    <dgm:pt modelId="{7E5439B6-4274-4F9E-8964-37620AAFA932}" type="sibTrans" cxnId="{086D2842-9DC3-464B-9D4C-C60CDB9929D4}">
      <dgm:prSet/>
      <dgm:spPr/>
      <dgm:t>
        <a:bodyPr/>
        <a:lstStyle/>
        <a:p>
          <a:endParaRPr lang="en-US"/>
        </a:p>
      </dgm:t>
    </dgm:pt>
    <dgm:pt modelId="{08F22D54-4234-43D4-9F65-4CC0571631FC}">
      <dgm:prSet/>
      <dgm:spPr/>
      <dgm:t>
        <a:bodyPr/>
        <a:lstStyle/>
        <a:p>
          <a:r>
            <a:rPr lang="en-GB" b="0" i="0" dirty="0">
              <a:solidFill>
                <a:schemeClr val="bg2">
                  <a:lumMod val="50000"/>
                </a:schemeClr>
              </a:solidFill>
              <a:latin typeface="Maven Pro" panose="020B0604020202020204" charset="0"/>
            </a:rPr>
            <a:t>Determine which game has the most potential for success</a:t>
          </a:r>
          <a:endParaRPr lang="en-US" dirty="0">
            <a:solidFill>
              <a:schemeClr val="bg2">
                <a:lumMod val="50000"/>
              </a:schemeClr>
            </a:solidFill>
            <a:latin typeface="Maven Pro" panose="020B0604020202020204" charset="0"/>
          </a:endParaRPr>
        </a:p>
      </dgm:t>
    </dgm:pt>
    <dgm:pt modelId="{CE8C8A31-0E14-4792-8AC8-5BC6FBA8D2BE}" type="parTrans" cxnId="{E5129F6D-A9A5-47BA-969A-F1376C4467BA}">
      <dgm:prSet/>
      <dgm:spPr/>
      <dgm:t>
        <a:bodyPr/>
        <a:lstStyle/>
        <a:p>
          <a:endParaRPr lang="en-US"/>
        </a:p>
      </dgm:t>
    </dgm:pt>
    <dgm:pt modelId="{E6130AA3-9F74-4741-BE6C-7367199A5CC7}" type="sibTrans" cxnId="{E5129F6D-A9A5-47BA-969A-F1376C4467BA}">
      <dgm:prSet/>
      <dgm:spPr/>
      <dgm:t>
        <a:bodyPr/>
        <a:lstStyle/>
        <a:p>
          <a:endParaRPr lang="en-US"/>
        </a:p>
      </dgm:t>
    </dgm:pt>
    <dgm:pt modelId="{1A4CF5C3-871E-48F1-AFEC-DA706D257C1B}" type="pres">
      <dgm:prSet presAssocID="{716E31E5-FEA6-4DC5-9AD5-76C2C55582BF}" presName="root" presStyleCnt="0">
        <dgm:presLayoutVars>
          <dgm:dir/>
          <dgm:resizeHandles val="exact"/>
        </dgm:presLayoutVars>
      </dgm:prSet>
      <dgm:spPr/>
    </dgm:pt>
    <dgm:pt modelId="{64CFFE3A-759A-42BE-878D-F61547704AF5}" type="pres">
      <dgm:prSet presAssocID="{B92BD0EF-A86F-4A81-B853-A79E448CFDFE}" presName="compNode" presStyleCnt="0"/>
      <dgm:spPr/>
    </dgm:pt>
    <dgm:pt modelId="{B17B0562-5FD0-4BA9-B955-3AF762A6DFC7}" type="pres">
      <dgm:prSet presAssocID="{B92BD0EF-A86F-4A81-B853-A79E448CFDFE}" presName="iconRect" presStyleLbl="node1" presStyleIdx="0" presStyleCnt="3" custAng="5400000" custLinFactNeighborY="-126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B69B642-B1F1-43EF-AA12-6E5BDADAF08A}" type="pres">
      <dgm:prSet presAssocID="{B92BD0EF-A86F-4A81-B853-A79E448CFDFE}" presName="spaceRect" presStyleCnt="0"/>
      <dgm:spPr/>
    </dgm:pt>
    <dgm:pt modelId="{984F910D-48BC-4E5F-9013-6CBBD9E85C97}" type="pres">
      <dgm:prSet presAssocID="{B92BD0EF-A86F-4A81-B853-A79E448CFDFE}" presName="textRect" presStyleLbl="revTx" presStyleIdx="0" presStyleCnt="3">
        <dgm:presLayoutVars>
          <dgm:chMax val="1"/>
          <dgm:chPref val="1"/>
        </dgm:presLayoutVars>
      </dgm:prSet>
      <dgm:spPr/>
    </dgm:pt>
    <dgm:pt modelId="{E5894F27-FD61-47A7-9A5E-78E53483B82F}" type="pres">
      <dgm:prSet presAssocID="{7053C6C7-A168-413C-84F0-68BF0FA7C01A}" presName="sibTrans" presStyleCnt="0"/>
      <dgm:spPr/>
    </dgm:pt>
    <dgm:pt modelId="{1884570A-6C22-476E-84AC-AC296F748465}" type="pres">
      <dgm:prSet presAssocID="{96411F55-729F-44FA-8F81-AE18A1DE3910}" presName="compNode" presStyleCnt="0"/>
      <dgm:spPr/>
    </dgm:pt>
    <dgm:pt modelId="{0FF64DC8-30A4-40ED-BCDF-F13716F433CE}" type="pres">
      <dgm:prSet presAssocID="{96411F55-729F-44FA-8F81-AE18A1DE3910}" presName="iconRect" presStyleLbl="node1" presStyleIdx="1" presStyleCnt="3" custLinFactNeighborY="-1264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 with solid fill"/>
        </a:ext>
      </dgm:extLst>
    </dgm:pt>
    <dgm:pt modelId="{FA30E80B-4853-4824-95D2-4C476D8470AB}" type="pres">
      <dgm:prSet presAssocID="{96411F55-729F-44FA-8F81-AE18A1DE3910}" presName="spaceRect" presStyleCnt="0"/>
      <dgm:spPr/>
    </dgm:pt>
    <dgm:pt modelId="{AFB987E5-BE32-4944-9870-86CE550EB1C2}" type="pres">
      <dgm:prSet presAssocID="{96411F55-729F-44FA-8F81-AE18A1DE3910}" presName="textRect" presStyleLbl="revTx" presStyleIdx="1" presStyleCnt="3">
        <dgm:presLayoutVars>
          <dgm:chMax val="1"/>
          <dgm:chPref val="1"/>
        </dgm:presLayoutVars>
      </dgm:prSet>
      <dgm:spPr/>
    </dgm:pt>
    <dgm:pt modelId="{948186CF-A0EE-4706-AB43-5DE0BF43B090}" type="pres">
      <dgm:prSet presAssocID="{7E5439B6-4274-4F9E-8964-37620AAFA932}" presName="sibTrans" presStyleCnt="0"/>
      <dgm:spPr/>
    </dgm:pt>
    <dgm:pt modelId="{B1C02A47-6359-43C5-92B0-F10D0365DD46}" type="pres">
      <dgm:prSet presAssocID="{08F22D54-4234-43D4-9F65-4CC0571631FC}" presName="compNode" presStyleCnt="0"/>
      <dgm:spPr/>
    </dgm:pt>
    <dgm:pt modelId="{DF042BDE-53A0-4B53-803D-DC335E563262}" type="pres">
      <dgm:prSet presAssocID="{08F22D54-4234-43D4-9F65-4CC0571631FC}" presName="iconRect" presStyleLbl="node1" presStyleIdx="2" presStyleCnt="3" custLinFactNeighborY="-1229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6C34FC0-E9B8-4D90-9D46-32CDCE5F7D4B}" type="pres">
      <dgm:prSet presAssocID="{08F22D54-4234-43D4-9F65-4CC0571631FC}" presName="spaceRect" presStyleCnt="0"/>
      <dgm:spPr/>
    </dgm:pt>
    <dgm:pt modelId="{56B6AA4C-7D2A-4B18-97BB-EE72F6641FE7}" type="pres">
      <dgm:prSet presAssocID="{08F22D54-4234-43D4-9F65-4CC0571631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4AAE0C-2915-43E6-A3EC-6B379863CD7A}" srcId="{716E31E5-FEA6-4DC5-9AD5-76C2C55582BF}" destId="{B92BD0EF-A86F-4A81-B853-A79E448CFDFE}" srcOrd="0" destOrd="0" parTransId="{0CC47601-3A76-455D-9270-C113FB452896}" sibTransId="{7053C6C7-A168-413C-84F0-68BF0FA7C01A}"/>
    <dgm:cxn modelId="{086D2842-9DC3-464B-9D4C-C60CDB9929D4}" srcId="{716E31E5-FEA6-4DC5-9AD5-76C2C55582BF}" destId="{96411F55-729F-44FA-8F81-AE18A1DE3910}" srcOrd="1" destOrd="0" parTransId="{6422EC10-20DB-426C-A156-B7FCDCB93B3F}" sibTransId="{7E5439B6-4274-4F9E-8964-37620AAFA932}"/>
    <dgm:cxn modelId="{1D2D996C-F54B-4883-952B-BEE08931E020}" type="presOf" srcId="{08F22D54-4234-43D4-9F65-4CC0571631FC}" destId="{56B6AA4C-7D2A-4B18-97BB-EE72F6641FE7}" srcOrd="0" destOrd="0" presId="urn:microsoft.com/office/officeart/2018/2/layout/IconLabelList"/>
    <dgm:cxn modelId="{E5129F6D-A9A5-47BA-969A-F1376C4467BA}" srcId="{716E31E5-FEA6-4DC5-9AD5-76C2C55582BF}" destId="{08F22D54-4234-43D4-9F65-4CC0571631FC}" srcOrd="2" destOrd="0" parTransId="{CE8C8A31-0E14-4792-8AC8-5BC6FBA8D2BE}" sibTransId="{E6130AA3-9F74-4741-BE6C-7367199A5CC7}"/>
    <dgm:cxn modelId="{4E339073-312E-4A3F-B17F-7265D31DA1EE}" type="presOf" srcId="{96411F55-729F-44FA-8F81-AE18A1DE3910}" destId="{AFB987E5-BE32-4944-9870-86CE550EB1C2}" srcOrd="0" destOrd="0" presId="urn:microsoft.com/office/officeart/2018/2/layout/IconLabelList"/>
    <dgm:cxn modelId="{03A0FF56-12C1-4755-A482-AC4E5B6F1406}" type="presOf" srcId="{716E31E5-FEA6-4DC5-9AD5-76C2C55582BF}" destId="{1A4CF5C3-871E-48F1-AFEC-DA706D257C1B}" srcOrd="0" destOrd="0" presId="urn:microsoft.com/office/officeart/2018/2/layout/IconLabelList"/>
    <dgm:cxn modelId="{66C7F08F-F003-438B-A967-DF6E73EA8CCD}" type="presOf" srcId="{B92BD0EF-A86F-4A81-B853-A79E448CFDFE}" destId="{984F910D-48BC-4E5F-9013-6CBBD9E85C97}" srcOrd="0" destOrd="0" presId="urn:microsoft.com/office/officeart/2018/2/layout/IconLabelList"/>
    <dgm:cxn modelId="{008C3FC6-2739-4676-A534-4BFC8B061795}" type="presParOf" srcId="{1A4CF5C3-871E-48F1-AFEC-DA706D257C1B}" destId="{64CFFE3A-759A-42BE-878D-F61547704AF5}" srcOrd="0" destOrd="0" presId="urn:microsoft.com/office/officeart/2018/2/layout/IconLabelList"/>
    <dgm:cxn modelId="{1FF21882-73F1-46EB-83B0-B9268BACDB85}" type="presParOf" srcId="{64CFFE3A-759A-42BE-878D-F61547704AF5}" destId="{B17B0562-5FD0-4BA9-B955-3AF762A6DFC7}" srcOrd="0" destOrd="0" presId="urn:microsoft.com/office/officeart/2018/2/layout/IconLabelList"/>
    <dgm:cxn modelId="{E1F0CF87-8A7E-4E02-8E6F-71F6D26F0D23}" type="presParOf" srcId="{64CFFE3A-759A-42BE-878D-F61547704AF5}" destId="{0B69B642-B1F1-43EF-AA12-6E5BDADAF08A}" srcOrd="1" destOrd="0" presId="urn:microsoft.com/office/officeart/2018/2/layout/IconLabelList"/>
    <dgm:cxn modelId="{04AD8C48-6BEC-4BA3-A882-18A7A5D78BEF}" type="presParOf" srcId="{64CFFE3A-759A-42BE-878D-F61547704AF5}" destId="{984F910D-48BC-4E5F-9013-6CBBD9E85C97}" srcOrd="2" destOrd="0" presId="urn:microsoft.com/office/officeart/2018/2/layout/IconLabelList"/>
    <dgm:cxn modelId="{B9150699-11B1-4042-9467-AD8AE4697989}" type="presParOf" srcId="{1A4CF5C3-871E-48F1-AFEC-DA706D257C1B}" destId="{E5894F27-FD61-47A7-9A5E-78E53483B82F}" srcOrd="1" destOrd="0" presId="urn:microsoft.com/office/officeart/2018/2/layout/IconLabelList"/>
    <dgm:cxn modelId="{DBEF042C-16C0-479F-95CB-59D9B27FF4DC}" type="presParOf" srcId="{1A4CF5C3-871E-48F1-AFEC-DA706D257C1B}" destId="{1884570A-6C22-476E-84AC-AC296F748465}" srcOrd="2" destOrd="0" presId="urn:microsoft.com/office/officeart/2018/2/layout/IconLabelList"/>
    <dgm:cxn modelId="{04F34B3F-2D8E-4159-BFDE-84931ABE3BD9}" type="presParOf" srcId="{1884570A-6C22-476E-84AC-AC296F748465}" destId="{0FF64DC8-30A4-40ED-BCDF-F13716F433CE}" srcOrd="0" destOrd="0" presId="urn:microsoft.com/office/officeart/2018/2/layout/IconLabelList"/>
    <dgm:cxn modelId="{5524390B-6DD8-4695-98D5-C44F607F5AA0}" type="presParOf" srcId="{1884570A-6C22-476E-84AC-AC296F748465}" destId="{FA30E80B-4853-4824-95D2-4C476D8470AB}" srcOrd="1" destOrd="0" presId="urn:microsoft.com/office/officeart/2018/2/layout/IconLabelList"/>
    <dgm:cxn modelId="{13666ECE-6B7F-4252-957D-64FB41106DD6}" type="presParOf" srcId="{1884570A-6C22-476E-84AC-AC296F748465}" destId="{AFB987E5-BE32-4944-9870-86CE550EB1C2}" srcOrd="2" destOrd="0" presId="urn:microsoft.com/office/officeart/2018/2/layout/IconLabelList"/>
    <dgm:cxn modelId="{97E22F59-1019-4FC0-BF13-5A4FD3CF2FFA}" type="presParOf" srcId="{1A4CF5C3-871E-48F1-AFEC-DA706D257C1B}" destId="{948186CF-A0EE-4706-AB43-5DE0BF43B090}" srcOrd="3" destOrd="0" presId="urn:microsoft.com/office/officeart/2018/2/layout/IconLabelList"/>
    <dgm:cxn modelId="{20724B39-18E4-4049-BA20-D66608B63EC4}" type="presParOf" srcId="{1A4CF5C3-871E-48F1-AFEC-DA706D257C1B}" destId="{B1C02A47-6359-43C5-92B0-F10D0365DD46}" srcOrd="4" destOrd="0" presId="urn:microsoft.com/office/officeart/2018/2/layout/IconLabelList"/>
    <dgm:cxn modelId="{CC980DE2-C5E4-4C51-A72A-F9C45D04233C}" type="presParOf" srcId="{B1C02A47-6359-43C5-92B0-F10D0365DD46}" destId="{DF042BDE-53A0-4B53-803D-DC335E563262}" srcOrd="0" destOrd="0" presId="urn:microsoft.com/office/officeart/2018/2/layout/IconLabelList"/>
    <dgm:cxn modelId="{659DCCC1-5294-46E6-9DB3-B8DA9270DFA8}" type="presParOf" srcId="{B1C02A47-6359-43C5-92B0-F10D0365DD46}" destId="{16C34FC0-E9B8-4D90-9D46-32CDCE5F7D4B}" srcOrd="1" destOrd="0" presId="urn:microsoft.com/office/officeart/2018/2/layout/IconLabelList"/>
    <dgm:cxn modelId="{96611188-8AE8-470F-998A-C42E6811F0B8}" type="presParOf" srcId="{B1C02A47-6359-43C5-92B0-F10D0365DD46}" destId="{56B6AA4C-7D2A-4B18-97BB-EE72F6641F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B0562-5FD0-4BA9-B955-3AF762A6DFC7}">
      <dsp:nvSpPr>
        <dsp:cNvPr id="0" name=""/>
        <dsp:cNvSpPr/>
      </dsp:nvSpPr>
      <dsp:spPr>
        <a:xfrm rot="5400000">
          <a:off x="858221" y="427112"/>
          <a:ext cx="1093525" cy="1093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F910D-48BC-4E5F-9013-6CBBD9E85C97}">
      <dsp:nvSpPr>
        <dsp:cNvPr id="0" name=""/>
        <dsp:cNvSpPr/>
      </dsp:nvSpPr>
      <dsp:spPr>
        <a:xfrm>
          <a:off x="189955" y="1979062"/>
          <a:ext cx="24300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>
              <a:solidFill>
                <a:schemeClr val="bg2">
                  <a:lumMod val="50000"/>
                </a:schemeClr>
              </a:solidFill>
              <a:latin typeface="Maven Pro" panose="020B0604020202020204" charset="0"/>
            </a:rPr>
            <a:t>Need to understand a Game’s DNA</a:t>
          </a:r>
          <a:endParaRPr lang="en-US" sz="1700" kern="1200" dirty="0">
            <a:solidFill>
              <a:schemeClr val="bg2">
                <a:lumMod val="50000"/>
              </a:schemeClr>
            </a:solidFill>
            <a:latin typeface="Maven Pro" panose="020B0604020202020204" charset="0"/>
          </a:endParaRPr>
        </a:p>
      </dsp:txBody>
      <dsp:txXfrm>
        <a:off x="189955" y="1979062"/>
        <a:ext cx="2430056" cy="720000"/>
      </dsp:txXfrm>
    </dsp:sp>
    <dsp:sp modelId="{0FF64DC8-30A4-40ED-BCDF-F13716F433CE}">
      <dsp:nvSpPr>
        <dsp:cNvPr id="0" name=""/>
        <dsp:cNvSpPr/>
      </dsp:nvSpPr>
      <dsp:spPr>
        <a:xfrm>
          <a:off x="3713537" y="427112"/>
          <a:ext cx="1093525" cy="1093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987E5-BE32-4944-9870-86CE550EB1C2}">
      <dsp:nvSpPr>
        <dsp:cNvPr id="0" name=""/>
        <dsp:cNvSpPr/>
      </dsp:nvSpPr>
      <dsp:spPr>
        <a:xfrm>
          <a:off x="3045271" y="1979062"/>
          <a:ext cx="24300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>
              <a:solidFill>
                <a:schemeClr val="bg2">
                  <a:lumMod val="50000"/>
                </a:schemeClr>
              </a:solidFill>
              <a:latin typeface="Maven Pro" panose="020B0604020202020204" charset="0"/>
            </a:rPr>
            <a:t>Review of retention rate metric and why it matters</a:t>
          </a:r>
          <a:endParaRPr lang="en-US" sz="1700" kern="1200" dirty="0">
            <a:solidFill>
              <a:schemeClr val="bg2">
                <a:lumMod val="50000"/>
              </a:schemeClr>
            </a:solidFill>
            <a:latin typeface="Maven Pro" panose="020B0604020202020204" charset="0"/>
          </a:endParaRPr>
        </a:p>
      </dsp:txBody>
      <dsp:txXfrm>
        <a:off x="3045271" y="1979062"/>
        <a:ext cx="2430056" cy="720000"/>
      </dsp:txXfrm>
    </dsp:sp>
    <dsp:sp modelId="{DF042BDE-53A0-4B53-803D-DC335E563262}">
      <dsp:nvSpPr>
        <dsp:cNvPr id="0" name=""/>
        <dsp:cNvSpPr/>
      </dsp:nvSpPr>
      <dsp:spPr>
        <a:xfrm>
          <a:off x="6568853" y="430896"/>
          <a:ext cx="1093525" cy="1093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6AA4C-7D2A-4B18-97BB-EE72F6641FE7}">
      <dsp:nvSpPr>
        <dsp:cNvPr id="0" name=""/>
        <dsp:cNvSpPr/>
      </dsp:nvSpPr>
      <dsp:spPr>
        <a:xfrm>
          <a:off x="5900587" y="1979062"/>
          <a:ext cx="24300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dirty="0">
              <a:solidFill>
                <a:schemeClr val="bg2">
                  <a:lumMod val="50000"/>
                </a:schemeClr>
              </a:solidFill>
              <a:latin typeface="Maven Pro" panose="020B0604020202020204" charset="0"/>
            </a:rPr>
            <a:t>Determine which game has the most potential for success</a:t>
          </a:r>
          <a:endParaRPr lang="en-US" sz="1700" kern="1200" dirty="0">
            <a:solidFill>
              <a:schemeClr val="bg2">
                <a:lumMod val="50000"/>
              </a:schemeClr>
            </a:solidFill>
            <a:latin typeface="Maven Pro" panose="020B0604020202020204" charset="0"/>
          </a:endParaRPr>
        </a:p>
      </dsp:txBody>
      <dsp:txXfrm>
        <a:off x="5900587" y="1979062"/>
        <a:ext cx="243005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>
          <a:extLst>
            <a:ext uri="{FF2B5EF4-FFF2-40B4-BE49-F238E27FC236}">
              <a16:creationId xmlns:a16="http://schemas.microsoft.com/office/drawing/2014/main" id="{3A7EF54E-59E2-1674-76A1-244623EDD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2bd5392e9_0_268:notes">
            <a:extLst>
              <a:ext uri="{FF2B5EF4-FFF2-40B4-BE49-F238E27FC236}">
                <a16:creationId xmlns:a16="http://schemas.microsoft.com/office/drawing/2014/main" id="{D7701CE8-9D28-A18F-89A0-439E215DA7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2bd5392e9_0_268:notes">
            <a:extLst>
              <a:ext uri="{FF2B5EF4-FFF2-40B4-BE49-F238E27FC236}">
                <a16:creationId xmlns:a16="http://schemas.microsoft.com/office/drawing/2014/main" id="{6C68B802-ED78-B63B-53AA-B4746E9B74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Brief overview of the task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What is game DNA and why retention matters: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What is Game DNA?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Game DNA is the unique pattern of how players engage with a game in the first few minutes. It shows the game’s ability to capture player interest early on.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Why Retention Matters: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Retention tells us how many players come back after their first session. Higher retention means the game is enjoyable and keeps players engaged, which is key for its success.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Goal: Identify which game has the highest success potential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81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2bd5392e9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72bd5392e9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Description of the dataset (users, games, retention, playtime)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Key metrics used (retention rate, playtime)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Retention Rate – What percentage of players come back after their first session of playtime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Playtime – How many minutes did each player spent on the game during their first session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retention is calculated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2bd5392e9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2bd5392e9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Bar chart showing average retention per game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Interpretation: Which game performs best and why retention is important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2bd5392e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72bd5392e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Minute-by-minute retention curves per game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Explanation of what the curves reveal about player engagement and potential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Identify “strong DNA” vs “wormholes” (retention drops)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2bd5392e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72bd5392e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findings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game shows the highest potential based on DNA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Intuition behind the results (why the leading game stands out)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 or suggested focus areas for the team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2bd5392e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72bd5392e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Summary of findings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Which game shows the highest potential based on DNA analysis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Intuition behind the results (why the leading game stands out)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>
          <a:extLst>
            <a:ext uri="{FF2B5EF4-FFF2-40B4-BE49-F238E27FC236}">
              <a16:creationId xmlns:a16="http://schemas.microsoft.com/office/drawing/2014/main" id="{E3F94981-B1FF-B906-B748-5ED6EA4C2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>
            <a:extLst>
              <a:ext uri="{FF2B5EF4-FFF2-40B4-BE49-F238E27FC236}">
                <a16:creationId xmlns:a16="http://schemas.microsoft.com/office/drawing/2014/main" id="{6B626838-0108-F738-8BA5-EBD4372AF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>
            <a:extLst>
              <a:ext uri="{FF2B5EF4-FFF2-40B4-BE49-F238E27FC236}">
                <a16:creationId xmlns:a16="http://schemas.microsoft.com/office/drawing/2014/main" id="{16A6684D-0D0C-67C2-C335-1A61B7715E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14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sindustry.biz/how-do-you-evaluate-a-mobile-games-profit-potenti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659850" y="1055760"/>
            <a:ext cx="5061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Decoding a Game’s DNA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59850" y="2928660"/>
            <a:ext cx="52533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Maven Pro" panose="020B0604020202020204" charset="0"/>
              </a:rPr>
              <a:t>Evaluating Game Potential through Retention Metrics</a:t>
            </a:r>
            <a:endParaRPr sz="2000" dirty="0">
              <a:latin typeface="Maven Pro" panose="020B0604020202020204" charset="0"/>
            </a:endParaRPr>
          </a:p>
        </p:txBody>
      </p:sp>
      <p:sp>
        <p:nvSpPr>
          <p:cNvPr id="3" name="Google Shape;278;p13">
            <a:extLst>
              <a:ext uri="{FF2B5EF4-FFF2-40B4-BE49-F238E27FC236}">
                <a16:creationId xmlns:a16="http://schemas.microsoft.com/office/drawing/2014/main" id="{22FDAAAD-A61A-C964-9E26-8B92689CAB0F}"/>
              </a:ext>
            </a:extLst>
          </p:cNvPr>
          <p:cNvSpPr txBox="1">
            <a:spLocks/>
          </p:cNvSpPr>
          <p:nvPr/>
        </p:nvSpPr>
        <p:spPr>
          <a:xfrm>
            <a:off x="579168" y="4428812"/>
            <a:ext cx="4611397" cy="37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GB" sz="1100" dirty="0">
                <a:latin typeface="Maven Pro" panose="020B0604020202020204" charset="0"/>
              </a:rPr>
              <a:t>Daniel </a:t>
            </a:r>
            <a:r>
              <a:rPr lang="en-GB" sz="1100" dirty="0" err="1">
                <a:latin typeface="Maven Pro" panose="020B0604020202020204" charset="0"/>
              </a:rPr>
              <a:t>Duhnev</a:t>
            </a:r>
            <a:r>
              <a:rPr lang="en-GB" sz="1100" dirty="0">
                <a:latin typeface="Maven Pro" panose="020B0604020202020204" charset="0"/>
              </a:rPr>
              <a:t> | 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95BB-AA8B-8B9F-8344-6146D732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Next Steps</a:t>
            </a: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624BE186-B42F-F0C1-7A5F-07CD0B313F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338" y="1990725"/>
            <a:ext cx="7031037" cy="2541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b="1" dirty="0">
                <a:latin typeface="Maven Pro" panose="020B0604020202020204" charset="0"/>
              </a:rPr>
              <a:t>Game 1</a:t>
            </a:r>
            <a:r>
              <a:rPr lang="en-GB" sz="2200" dirty="0">
                <a:latin typeface="Maven Pro" panose="020B0604020202020204" charset="0"/>
              </a:rPr>
              <a:t> clearest winner with highest potential for success</a:t>
            </a:r>
          </a:p>
          <a:p>
            <a:pPr marL="4318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endParaRPr lang="en-GB" sz="2200" dirty="0">
              <a:latin typeface="Maven Pro" panose="020B060402020202020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dirty="0">
                <a:latin typeface="Maven Pro" panose="020B0604020202020204" charset="0"/>
              </a:rPr>
              <a:t>Shows </a:t>
            </a:r>
            <a:r>
              <a:rPr lang="en-GB" sz="2200" b="1" dirty="0">
                <a:latin typeface="Maven Pro" panose="020B0604020202020204" charset="0"/>
              </a:rPr>
              <a:t>strong DNA</a:t>
            </a:r>
            <a:r>
              <a:rPr lang="en-GB" sz="2200" dirty="0">
                <a:latin typeface="Maven Pro" panose="020B0604020202020204" charset="0"/>
              </a:rPr>
              <a:t> with best early engagement</a:t>
            </a:r>
          </a:p>
          <a:p>
            <a:pPr marL="4318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endParaRPr lang="en-GB" sz="2200" dirty="0">
              <a:latin typeface="Maven Pro" panose="020B0604020202020204" charset="0"/>
            </a:endParaRPr>
          </a:p>
          <a:p>
            <a:pPr lvl="0" indent="-3683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dirty="0">
                <a:latin typeface="Maven Pro" panose="020B0604020202020204" charset="0"/>
              </a:rPr>
              <a:t>More </a:t>
            </a:r>
            <a:r>
              <a:rPr lang="en-GB" sz="2200" b="1" dirty="0">
                <a:latin typeface="Maven Pro" panose="020B0604020202020204" charset="0"/>
              </a:rPr>
              <a:t>data collection</a:t>
            </a:r>
            <a:r>
              <a:rPr lang="en-GB" sz="2200" dirty="0">
                <a:latin typeface="Maven Pro" panose="020B0604020202020204" charset="0"/>
              </a:rPr>
              <a:t> and consideration of factors such as </a:t>
            </a:r>
            <a:r>
              <a:rPr lang="en-GB" sz="2200" b="1" dirty="0">
                <a:latin typeface="Maven Pro" panose="020B0604020202020204" charset="0"/>
              </a:rPr>
              <a:t>game lifecycle</a:t>
            </a:r>
            <a:r>
              <a:rPr lang="en-GB" sz="2200" dirty="0">
                <a:latin typeface="Maven Pro" panose="020B0604020202020204" charset="0"/>
              </a:rPr>
              <a:t> required before further investment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sz="2200" dirty="0"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7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>
          <a:extLst>
            <a:ext uri="{FF2B5EF4-FFF2-40B4-BE49-F238E27FC236}">
              <a16:creationId xmlns:a16="http://schemas.microsoft.com/office/drawing/2014/main" id="{C81200AE-685E-10DC-BEFD-6B3B65B07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>
            <a:extLst>
              <a:ext uri="{FF2B5EF4-FFF2-40B4-BE49-F238E27FC236}">
                <a16:creationId xmlns:a16="http://schemas.microsoft.com/office/drawing/2014/main" id="{F29ABE09-C5F1-0B95-04EE-A3560091F5C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9850" y="1055760"/>
            <a:ext cx="50619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Thank you!</a:t>
            </a:r>
            <a:endParaRPr dirty="0"/>
          </a:p>
        </p:txBody>
      </p:sp>
      <p:sp>
        <p:nvSpPr>
          <p:cNvPr id="3" name="Google Shape;278;p13">
            <a:extLst>
              <a:ext uri="{FF2B5EF4-FFF2-40B4-BE49-F238E27FC236}">
                <a16:creationId xmlns:a16="http://schemas.microsoft.com/office/drawing/2014/main" id="{444186CF-94B9-F850-E424-F5EA66B9F42E}"/>
              </a:ext>
            </a:extLst>
          </p:cNvPr>
          <p:cNvSpPr txBox="1">
            <a:spLocks/>
          </p:cNvSpPr>
          <p:nvPr/>
        </p:nvSpPr>
        <p:spPr>
          <a:xfrm>
            <a:off x="579168" y="4428812"/>
            <a:ext cx="4611397" cy="37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SG" sz="1100" dirty="0">
                <a:latin typeface="Maven Pro" panose="020B0604020202020204" charset="0"/>
              </a:rPr>
              <a:t>D</a:t>
            </a:r>
            <a:r>
              <a:rPr lang="en-GB" sz="1100" dirty="0" err="1">
                <a:latin typeface="Maven Pro" panose="020B0604020202020204" charset="0"/>
              </a:rPr>
              <a:t>aniel</a:t>
            </a:r>
            <a:r>
              <a:rPr lang="en-GB" sz="1100" dirty="0">
                <a:latin typeface="Maven Pro" panose="020B0604020202020204" charset="0"/>
              </a:rPr>
              <a:t> </a:t>
            </a:r>
            <a:r>
              <a:rPr lang="en-GB" sz="1100" dirty="0" err="1">
                <a:latin typeface="Maven Pro" panose="020B0604020202020204" charset="0"/>
              </a:rPr>
              <a:t>Duhnev</a:t>
            </a:r>
            <a:r>
              <a:rPr lang="en-GB" sz="1100" dirty="0">
                <a:latin typeface="Maven Pro" panose="020B0604020202020204" charset="0"/>
              </a:rPr>
              <a:t> | daniduhnev@gmail.com</a:t>
            </a:r>
          </a:p>
        </p:txBody>
      </p:sp>
    </p:spTree>
    <p:extLst>
      <p:ext uri="{BB962C8B-B14F-4D97-AF65-F5344CB8AC3E}">
        <p14:creationId xmlns:p14="http://schemas.microsoft.com/office/powerpoint/2010/main" val="269289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>
          <a:extLst>
            <a:ext uri="{FF2B5EF4-FFF2-40B4-BE49-F238E27FC236}">
              <a16:creationId xmlns:a16="http://schemas.microsoft.com/office/drawing/2014/main" id="{C62FDB11-3061-8B42-65C0-14BFBE9F6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>
            <a:extLst>
              <a:ext uri="{FF2B5EF4-FFF2-40B4-BE49-F238E27FC236}">
                <a16:creationId xmlns:a16="http://schemas.microsoft.com/office/drawing/2014/main" id="{129BE6EF-F397-8057-3BB7-8933BBE73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graphicFrame>
        <p:nvGraphicFramePr>
          <p:cNvPr id="4" name="Google Shape;284;p14">
            <a:extLst>
              <a:ext uri="{FF2B5EF4-FFF2-40B4-BE49-F238E27FC236}">
                <a16:creationId xmlns:a16="http://schemas.microsoft.com/office/drawing/2014/main" id="{365427EC-C2A8-7B52-B824-C7C849920513}"/>
              </a:ext>
            </a:extLst>
          </p:cNvPr>
          <p:cNvGraphicFramePr/>
          <p:nvPr/>
        </p:nvGraphicFramePr>
        <p:xfrm>
          <a:off x="311700" y="1285968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32DCA-6277-49DC-2E29-6AD0F8822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Google Shape;283;p14">
            <a:extLst>
              <a:ext uri="{FF2B5EF4-FFF2-40B4-BE49-F238E27FC236}">
                <a16:creationId xmlns:a16="http://schemas.microsoft.com/office/drawing/2014/main" id="{052954CD-3E8C-FF29-94E0-8C08C24695CC}"/>
              </a:ext>
            </a:extLst>
          </p:cNvPr>
          <p:cNvSpPr txBox="1">
            <a:spLocks/>
          </p:cNvSpPr>
          <p:nvPr/>
        </p:nvSpPr>
        <p:spPr>
          <a:xfrm>
            <a:off x="6680663" y="2802822"/>
            <a:ext cx="1585212" cy="41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GB" sz="1800" dirty="0"/>
              <a:t>Goal</a:t>
            </a:r>
          </a:p>
        </p:txBody>
      </p:sp>
      <p:sp>
        <p:nvSpPr>
          <p:cNvPr id="5" name="Google Shape;283;p14">
            <a:extLst>
              <a:ext uri="{FF2B5EF4-FFF2-40B4-BE49-F238E27FC236}">
                <a16:creationId xmlns:a16="http://schemas.microsoft.com/office/drawing/2014/main" id="{6EDDCFC5-4CA3-0DF5-74C8-48F01C5020E7}"/>
              </a:ext>
            </a:extLst>
          </p:cNvPr>
          <p:cNvSpPr txBox="1">
            <a:spLocks/>
          </p:cNvSpPr>
          <p:nvPr/>
        </p:nvSpPr>
        <p:spPr>
          <a:xfrm>
            <a:off x="878126" y="2802822"/>
            <a:ext cx="1585212" cy="41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GB" sz="1800" dirty="0"/>
              <a:t>Background</a:t>
            </a:r>
          </a:p>
        </p:txBody>
      </p:sp>
      <p:sp>
        <p:nvSpPr>
          <p:cNvPr id="6" name="Google Shape;283;p14">
            <a:extLst>
              <a:ext uri="{FF2B5EF4-FFF2-40B4-BE49-F238E27FC236}">
                <a16:creationId xmlns:a16="http://schemas.microsoft.com/office/drawing/2014/main" id="{3C4C1743-5685-BD91-1781-E48F9BFD6864}"/>
              </a:ext>
            </a:extLst>
          </p:cNvPr>
          <p:cNvSpPr txBox="1">
            <a:spLocks/>
          </p:cNvSpPr>
          <p:nvPr/>
        </p:nvSpPr>
        <p:spPr>
          <a:xfrm>
            <a:off x="3730183" y="2802822"/>
            <a:ext cx="1585212" cy="41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/>
            <a:r>
              <a:rPr lang="en-GB" sz="18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78781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Methodology</a:t>
            </a:r>
            <a:endParaRPr i="1" dirty="0"/>
          </a:p>
        </p:txBody>
      </p:sp>
      <p:sp>
        <p:nvSpPr>
          <p:cNvPr id="9" name="Google Shape;284;p14">
            <a:extLst>
              <a:ext uri="{FF2B5EF4-FFF2-40B4-BE49-F238E27FC236}">
                <a16:creationId xmlns:a16="http://schemas.microsoft.com/office/drawing/2014/main" id="{69571D34-DC14-2F02-3432-FE60BE89E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263" y="1693568"/>
            <a:ext cx="7031037" cy="2541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200" b="1" dirty="0">
                <a:latin typeface="Maven Pro" panose="020B0604020202020204" charset="0"/>
              </a:rPr>
              <a:t>Dataset</a:t>
            </a:r>
            <a:r>
              <a:rPr lang="en-GB" sz="2200" dirty="0">
                <a:latin typeface="Maven Pro" panose="020B0604020202020204" charset="0"/>
              </a:rPr>
              <a:t>: 40,000 unique users (10,000 per game)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GB" sz="2200" dirty="0">
              <a:latin typeface="Maven Pro" panose="020B060402020202020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200" b="1" dirty="0">
                <a:latin typeface="Maven Pro" panose="020B0604020202020204" charset="0"/>
              </a:rPr>
              <a:t>Key Metrics:</a:t>
            </a:r>
          </a:p>
          <a:p>
            <a:pPr marL="4318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dirty="0">
                <a:latin typeface="Maven Pro" panose="020B0604020202020204" charset="0"/>
              </a:rPr>
              <a:t>Playtime</a:t>
            </a:r>
            <a:r>
              <a:rPr lang="en-GB" sz="2200" b="1" dirty="0">
                <a:latin typeface="Maven Pro" panose="020B0604020202020204" charset="0"/>
              </a:rPr>
              <a:t>: </a:t>
            </a:r>
            <a:r>
              <a:rPr lang="en-GB" sz="2200" dirty="0">
                <a:latin typeface="Maven Pro" panose="020B0604020202020204" charset="0"/>
              </a:rPr>
              <a:t>Minutes played in first session</a:t>
            </a:r>
          </a:p>
          <a:p>
            <a:pPr marL="4318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dirty="0">
                <a:latin typeface="Maven Pro" panose="020B0604020202020204" charset="0"/>
              </a:rPr>
              <a:t>Retention</a:t>
            </a:r>
            <a:r>
              <a:rPr lang="en-GB" sz="2200" b="1" dirty="0">
                <a:latin typeface="Maven Pro" panose="020B0604020202020204" charset="0"/>
              </a:rPr>
              <a:t>: </a:t>
            </a:r>
            <a:r>
              <a:rPr lang="en-GB" sz="2200" dirty="0">
                <a:latin typeface="Maven Pro" panose="020B0604020202020204" charset="0"/>
              </a:rPr>
              <a:t>If user returned (Yes/No)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GB" sz="2200" dirty="0">
              <a:latin typeface="Maven Pro" panose="020B060402020202020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200" b="1" dirty="0">
                <a:latin typeface="Maven Pro" panose="020B0604020202020204" charset="0"/>
              </a:rPr>
              <a:t>Goal: </a:t>
            </a:r>
            <a:r>
              <a:rPr lang="en-GB" sz="2200" dirty="0">
                <a:latin typeface="Maven Pro" panose="020B0604020202020204" charset="0"/>
              </a:rPr>
              <a:t>Identify which of 4 games shows strongest success potential</a:t>
            </a:r>
            <a:endParaRPr lang="en-GB" sz="2200" b="1" dirty="0">
              <a:latin typeface="Maven Pro" panose="020B06040202020202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FF1FA-93C9-E390-B1E9-3A5F130A56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Retention Analysis by Game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95853-6373-A5AD-1860-337CB7C027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0363" y="1308321"/>
            <a:ext cx="8123274" cy="38351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57F0-FEDC-9339-A0AB-721B3682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Retention Analysis by Game</a:t>
            </a: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D6D9F26A-F500-F5E9-FA7A-2765E6D9C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338" y="1990725"/>
            <a:ext cx="7031037" cy="2541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b="1" dirty="0">
                <a:latin typeface="Maven Pro" panose="020B0604020202020204" charset="0"/>
              </a:rPr>
              <a:t>Game 1</a:t>
            </a:r>
            <a:r>
              <a:rPr lang="en-GB" sz="2200" dirty="0">
                <a:latin typeface="Maven Pro" panose="020B0604020202020204" charset="0"/>
              </a:rPr>
              <a:t> with highest retention rate of </a:t>
            </a:r>
            <a:r>
              <a:rPr lang="en-GB" sz="2200" b="1" dirty="0">
                <a:latin typeface="Maven Pro" panose="020B0604020202020204" charset="0"/>
              </a:rPr>
              <a:t>26%</a:t>
            </a:r>
          </a:p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endParaRPr lang="en-GB" sz="2200" b="1" dirty="0">
              <a:latin typeface="Maven Pro" panose="020B0604020202020204" charset="0"/>
            </a:endParaRPr>
          </a:p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b="1" dirty="0">
                <a:latin typeface="Maven Pro" panose="020B0604020202020204" charset="0"/>
              </a:rPr>
              <a:t>10% higher </a:t>
            </a:r>
            <a:r>
              <a:rPr lang="en-GB" sz="2200" dirty="0">
                <a:latin typeface="Maven Pro" panose="020B0604020202020204" charset="0"/>
              </a:rPr>
              <a:t>than second-place game</a:t>
            </a:r>
          </a:p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endParaRPr lang="en-GB" sz="2200" dirty="0">
              <a:latin typeface="Maven Pro" panose="020B0604020202020204" charset="0"/>
            </a:endParaRPr>
          </a:p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dirty="0">
                <a:latin typeface="Maven Pro" panose="020B0604020202020204" charset="0"/>
              </a:rPr>
              <a:t>Over </a:t>
            </a:r>
            <a:r>
              <a:rPr lang="en-GB" sz="2200" b="1" dirty="0">
                <a:latin typeface="Maven Pro" panose="020B0604020202020204" charset="0"/>
              </a:rPr>
              <a:t>1 in 4 players returned</a:t>
            </a:r>
            <a:r>
              <a:rPr lang="en-GB" sz="2200" dirty="0">
                <a:latin typeface="Maven Pro" panose="020B0604020202020204" charset="0"/>
              </a:rPr>
              <a:t> to Game 1</a:t>
            </a:r>
          </a:p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endParaRPr lang="en-GB" sz="2200" dirty="0">
              <a:latin typeface="Maven Pro" panose="020B0604020202020204" charset="0"/>
            </a:endParaRPr>
          </a:p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dirty="0">
                <a:latin typeface="Maven Pro" panose="020B0604020202020204" charset="0"/>
              </a:rPr>
              <a:t>Shows </a:t>
            </a:r>
            <a:r>
              <a:rPr lang="en-GB" sz="2200" b="1" dirty="0">
                <a:latin typeface="Maven Pro" panose="020B0604020202020204" charset="0"/>
              </a:rPr>
              <a:t>strong engagement</a:t>
            </a:r>
            <a:r>
              <a:rPr lang="en-GB" sz="2200" dirty="0">
                <a:latin typeface="Maven Pro" panose="020B0604020202020204" charset="0"/>
              </a:rPr>
              <a:t> capturing players interest early</a:t>
            </a:r>
          </a:p>
        </p:txBody>
      </p:sp>
    </p:spTree>
    <p:extLst>
      <p:ext uri="{BB962C8B-B14F-4D97-AF65-F5344CB8AC3E}">
        <p14:creationId xmlns:p14="http://schemas.microsoft.com/office/powerpoint/2010/main" val="298526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DNA Retention Curves</a:t>
            </a:r>
            <a:endParaRPr dirty="0"/>
          </a:p>
        </p:txBody>
      </p:sp>
      <p:pic>
        <p:nvPicPr>
          <p:cNvPr id="302" name="Google Shape;302;p17" title="retention-minutes-play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88" y="1305000"/>
            <a:ext cx="8592822" cy="38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68C5-C7C6-45A0-1D21-79CDEE49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DNA Retention Curves</a:t>
            </a:r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ED31C801-F2C4-A204-2D0F-64361915E1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338" y="1990725"/>
            <a:ext cx="7031037" cy="2541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b="1" dirty="0">
                <a:latin typeface="Maven Pro" panose="020B0604020202020204" charset="0"/>
              </a:rPr>
              <a:t>Game 1</a:t>
            </a:r>
            <a:r>
              <a:rPr lang="en-GB" sz="2200" dirty="0">
                <a:latin typeface="Maven Pro" panose="020B0604020202020204" charset="0"/>
              </a:rPr>
              <a:t> again shows highest potential</a:t>
            </a:r>
          </a:p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endParaRPr lang="en-GB" sz="2200" dirty="0">
              <a:latin typeface="Maven Pro" panose="020B0604020202020204" charset="0"/>
            </a:endParaRPr>
          </a:p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dirty="0">
                <a:latin typeface="Maven Pro" panose="020B0604020202020204" charset="0"/>
              </a:rPr>
              <a:t>Has the </a:t>
            </a:r>
            <a:r>
              <a:rPr lang="en-GB" sz="2200" b="1" dirty="0">
                <a:latin typeface="Maven Pro" panose="020B0604020202020204" charset="0"/>
              </a:rPr>
              <a:t>strongest DNA</a:t>
            </a:r>
            <a:r>
              <a:rPr lang="en-GB" sz="2200" dirty="0">
                <a:latin typeface="Maven Pro" panose="020B0604020202020204" charset="0"/>
              </a:rPr>
              <a:t> with the </a:t>
            </a:r>
            <a:r>
              <a:rPr lang="en-GB" sz="2200" b="1" dirty="0">
                <a:latin typeface="Maven Pro" panose="020B0604020202020204" charset="0"/>
              </a:rPr>
              <a:t>steepest retention curve</a:t>
            </a:r>
            <a:endParaRPr lang="en-GB" sz="2200" dirty="0">
              <a:latin typeface="Maven Pro" panose="020B0604020202020204" charset="0"/>
            </a:endParaRPr>
          </a:p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endParaRPr lang="en-GB" sz="2200" dirty="0">
              <a:latin typeface="Maven Pro" panose="020B0604020202020204" charset="0"/>
            </a:endParaRPr>
          </a:p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dirty="0">
                <a:latin typeface="Maven Pro" panose="020B0604020202020204" charset="0"/>
              </a:rPr>
              <a:t>Can </a:t>
            </a:r>
            <a:r>
              <a:rPr lang="en-GB" sz="2200" b="1" dirty="0">
                <a:latin typeface="Maven Pro" panose="020B0604020202020204" charset="0"/>
              </a:rPr>
              <a:t>engage players</a:t>
            </a:r>
            <a:r>
              <a:rPr lang="en-GB" sz="2200" dirty="0">
                <a:latin typeface="Maven Pro" panose="020B0604020202020204" charset="0"/>
              </a:rPr>
              <a:t> well, especially from the 5th minute of gametime onwards</a:t>
            </a:r>
          </a:p>
        </p:txBody>
      </p:sp>
    </p:spTree>
    <p:extLst>
      <p:ext uri="{BB962C8B-B14F-4D97-AF65-F5344CB8AC3E}">
        <p14:creationId xmlns:p14="http://schemas.microsoft.com/office/powerpoint/2010/main" val="172170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Discussion</a:t>
            </a:r>
            <a:endParaRPr dirty="0"/>
          </a:p>
        </p:txBody>
      </p:sp>
      <p:sp>
        <p:nvSpPr>
          <p:cNvPr id="2" name="Google Shape;284;p14">
            <a:extLst>
              <a:ext uri="{FF2B5EF4-FFF2-40B4-BE49-F238E27FC236}">
                <a16:creationId xmlns:a16="http://schemas.microsoft.com/office/drawing/2014/main" id="{57180FDC-D1B6-1DBE-F721-57DAD5270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03338" y="1990725"/>
            <a:ext cx="7031037" cy="2541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200" b="1" dirty="0">
                <a:latin typeface="Maven Pro" panose="020B0604020202020204" charset="0"/>
              </a:rPr>
              <a:t>Game 1</a:t>
            </a:r>
            <a:r>
              <a:rPr lang="en-GB" sz="2200" dirty="0">
                <a:latin typeface="Maven Pro" panose="020B0604020202020204" charset="0"/>
              </a:rPr>
              <a:t> shows </a:t>
            </a:r>
            <a:r>
              <a:rPr lang="en-GB" sz="2200" b="1" dirty="0">
                <a:latin typeface="Maven Pro" panose="020B0604020202020204" charset="0"/>
              </a:rPr>
              <a:t>strongest retention </a:t>
            </a:r>
            <a:r>
              <a:rPr lang="en-GB" sz="2200" dirty="0">
                <a:latin typeface="Maven Pro" panose="020B0604020202020204" charset="0"/>
              </a:rPr>
              <a:t>and </a:t>
            </a:r>
            <a:r>
              <a:rPr lang="en-GB" sz="2200" b="1" dirty="0">
                <a:latin typeface="Maven Pro" panose="020B0604020202020204" charset="0"/>
              </a:rPr>
              <a:t>growth potential</a:t>
            </a:r>
            <a:endParaRPr lang="en-GB" sz="2200" dirty="0">
              <a:latin typeface="Maven Pro" panose="020B060402020202020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-GB" sz="2200" dirty="0">
              <a:latin typeface="Maven Pro" panose="020B0604020202020204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GB" sz="2200" dirty="0">
                <a:latin typeface="Maven Pro" panose="020B0604020202020204" charset="0"/>
              </a:rPr>
              <a:t>It stands out with:</a:t>
            </a:r>
          </a:p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dirty="0">
                <a:latin typeface="Maven Pro" panose="020B0604020202020204" charset="0"/>
              </a:rPr>
              <a:t>The highest overall </a:t>
            </a:r>
            <a:r>
              <a:rPr lang="en-GB" sz="2200" b="1" dirty="0">
                <a:latin typeface="Maven Pro" panose="020B0604020202020204" charset="0"/>
              </a:rPr>
              <a:t>retention rate </a:t>
            </a:r>
            <a:r>
              <a:rPr lang="en-GB" sz="2200" dirty="0">
                <a:latin typeface="Maven Pro" panose="020B0604020202020204" charset="0"/>
              </a:rPr>
              <a:t>at </a:t>
            </a:r>
            <a:r>
              <a:rPr lang="en-GB" sz="2200" b="1" dirty="0">
                <a:latin typeface="Maven Pro" panose="020B0604020202020204" charset="0"/>
              </a:rPr>
              <a:t>26%</a:t>
            </a:r>
            <a:endParaRPr lang="en-GB" sz="2200" dirty="0">
              <a:latin typeface="Maven Pro" panose="020B0604020202020204" charset="0"/>
            </a:endParaRPr>
          </a:p>
          <a:p>
            <a:pPr marL="431800" indent="-342900">
              <a:buClr>
                <a:schemeClr val="accent1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200" dirty="0">
                <a:latin typeface="Maven Pro" panose="020B0604020202020204" charset="0"/>
              </a:rPr>
              <a:t>The </a:t>
            </a:r>
            <a:r>
              <a:rPr lang="en-GB" sz="2200" b="1" dirty="0">
                <a:latin typeface="Maven Pro" panose="020B0604020202020204" charset="0"/>
              </a:rPr>
              <a:t>steepest retention curve </a:t>
            </a:r>
            <a:r>
              <a:rPr lang="en-GB" sz="2200" dirty="0">
                <a:latin typeface="Maven Pro" panose="020B0604020202020204" charset="0"/>
              </a:rPr>
              <a:t>with retention increasing the most with playtime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sz="2200" dirty="0"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Limitations</a:t>
            </a:r>
            <a:endParaRPr dirty="0"/>
          </a:p>
        </p:txBody>
      </p:sp>
      <p:sp>
        <p:nvSpPr>
          <p:cNvPr id="2" name="Google Shape;284;p14">
            <a:extLst>
              <a:ext uri="{FF2B5EF4-FFF2-40B4-BE49-F238E27FC236}">
                <a16:creationId xmlns:a16="http://schemas.microsoft.com/office/drawing/2014/main" id="{57180FDC-D1B6-1DBE-F721-57DAD5270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1794" y="1972397"/>
            <a:ext cx="3100574" cy="2541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31800" indent="-342900">
              <a:buClr>
                <a:schemeClr val="accent3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000" dirty="0">
                <a:latin typeface="Maven Pro" panose="020B0604020202020204" charset="0"/>
              </a:rPr>
              <a:t>10k installs per game</a:t>
            </a:r>
          </a:p>
          <a:p>
            <a:pPr marL="88900" indent="0">
              <a:buClr>
                <a:schemeClr val="accent3"/>
              </a:buClr>
              <a:buSzPts val="2200"/>
              <a:buNone/>
            </a:pPr>
            <a:endParaRPr lang="en-GB" sz="2000" dirty="0">
              <a:latin typeface="Maven Pro" panose="020B0604020202020204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rial" panose="020B0604020202020204" pitchFamily="34" charset="0"/>
              <a:buChar char="•"/>
            </a:pPr>
            <a:r>
              <a:rPr lang="en-GB" sz="2000" b="1" dirty="0">
                <a:latin typeface="Maven Pro" panose="020B0604020202020204" charset="0"/>
              </a:rPr>
              <a:t>&gt;40k installs </a:t>
            </a:r>
            <a:r>
              <a:rPr lang="en-GB" sz="2000" dirty="0">
                <a:latin typeface="Maven Pro" panose="020B0604020202020204" charset="0"/>
              </a:rPr>
              <a:t>for robust conclusions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endParaRPr sz="2000" dirty="0">
              <a:latin typeface="Maven Pro" panose="020B060402020202020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7C67E-75C7-1AC7-6E82-29E7E3A9B1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4" name="Google Shape;284;p14">
            <a:extLst>
              <a:ext uri="{FF2B5EF4-FFF2-40B4-BE49-F238E27FC236}">
                <a16:creationId xmlns:a16="http://schemas.microsoft.com/office/drawing/2014/main" id="{12D2B82C-D58D-2B1B-5268-1DC365230EEB}"/>
              </a:ext>
            </a:extLst>
          </p:cNvPr>
          <p:cNvSpPr txBox="1">
            <a:spLocks/>
          </p:cNvSpPr>
          <p:nvPr/>
        </p:nvSpPr>
        <p:spPr>
          <a:xfrm>
            <a:off x="4911633" y="1972397"/>
            <a:ext cx="3100574" cy="254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4318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9191"/>
              </a:buClr>
              <a:buSzPts val="2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Maven Pro" panose="020B0604020202020204" charset="0"/>
                <a:sym typeface="Nunito"/>
              </a:rPr>
              <a:t>No information on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Maven Pro" panose="020B0604020202020204" charset="0"/>
                <a:sym typeface="Nunito"/>
              </a:rPr>
              <a:t>lifecycle</a:t>
            </a:r>
          </a:p>
          <a:p>
            <a:pPr marL="889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9191"/>
              </a:buClr>
              <a:buSzPts val="2200"/>
              <a:buFont typeface="Nunito"/>
              <a:buNone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Maven Pro" panose="020B0604020202020204" charset="0"/>
              <a:sym typeface="Nunito"/>
            </a:endParaRPr>
          </a:p>
          <a:p>
            <a:pPr marL="457200" marR="0" lvl="0" indent="-3683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9191"/>
              </a:buClr>
              <a:buSzPts val="22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Maven Pro" panose="020B0604020202020204" charset="0"/>
                <a:sym typeface="Nunito"/>
              </a:rPr>
              <a:t>Important for determining 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Maven Pro" panose="020B0604020202020204" charset="0"/>
                <a:sym typeface="Nunito"/>
              </a:rPr>
              <a:t>ROI</a:t>
            </a:r>
          </a:p>
          <a:p>
            <a:pPr marL="457200" marR="0" lvl="0" indent="-3683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200"/>
              <a:buFont typeface="Nunito"/>
              <a:buChar char="●"/>
              <a:tabLst/>
              <a:defRPr/>
            </a:pPr>
            <a:endParaRPr kumimoji="0" lang="en-GB" sz="2000" b="0" i="0" u="none" strike="noStrike" kern="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Maven Pro" panose="020B0604020202020204" charset="0"/>
              <a:sym typeface="Nunito"/>
            </a:endParaRPr>
          </a:p>
        </p:txBody>
      </p:sp>
      <p:sp>
        <p:nvSpPr>
          <p:cNvPr id="5" name="Google Shape;283;p14">
            <a:extLst>
              <a:ext uri="{FF2B5EF4-FFF2-40B4-BE49-F238E27FC236}">
                <a16:creationId xmlns:a16="http://schemas.microsoft.com/office/drawing/2014/main" id="{C4D86032-843D-3B31-E2B9-0842018D8681}"/>
              </a:ext>
            </a:extLst>
          </p:cNvPr>
          <p:cNvSpPr txBox="1">
            <a:spLocks/>
          </p:cNvSpPr>
          <p:nvPr/>
        </p:nvSpPr>
        <p:spPr>
          <a:xfrm>
            <a:off x="1131793" y="1553935"/>
            <a:ext cx="2376949" cy="41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GB" sz="1800" dirty="0">
                <a:solidFill>
                  <a:schemeClr val="accent3"/>
                </a:solidFill>
              </a:rPr>
              <a:t>Small data sample</a:t>
            </a:r>
          </a:p>
        </p:txBody>
      </p:sp>
      <p:sp>
        <p:nvSpPr>
          <p:cNvPr id="6" name="Google Shape;283;p14">
            <a:extLst>
              <a:ext uri="{FF2B5EF4-FFF2-40B4-BE49-F238E27FC236}">
                <a16:creationId xmlns:a16="http://schemas.microsoft.com/office/drawing/2014/main" id="{BF7EB3D5-1D0A-8500-28F7-A2B4AAFAECBC}"/>
              </a:ext>
            </a:extLst>
          </p:cNvPr>
          <p:cNvSpPr txBox="1">
            <a:spLocks/>
          </p:cNvSpPr>
          <p:nvPr/>
        </p:nvSpPr>
        <p:spPr>
          <a:xfrm>
            <a:off x="4911632" y="1553935"/>
            <a:ext cx="2588933" cy="41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GB" sz="1800" dirty="0">
                <a:solidFill>
                  <a:schemeClr val="accent3"/>
                </a:solidFill>
              </a:rPr>
              <a:t>Limited context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7B19D0-DC17-08DF-607B-12A43B1591E8}"/>
              </a:ext>
            </a:extLst>
          </p:cNvPr>
          <p:cNvCxnSpPr>
            <a:cxnSpLocks/>
          </p:cNvCxnSpPr>
          <p:nvPr/>
        </p:nvCxnSpPr>
        <p:spPr>
          <a:xfrm>
            <a:off x="4572000" y="1418665"/>
            <a:ext cx="0" cy="2972898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61762EE-6B7B-DF21-1FC2-EB319A6A32AA}"/>
              </a:ext>
            </a:extLst>
          </p:cNvPr>
          <p:cNvSpPr/>
          <p:nvPr/>
        </p:nvSpPr>
        <p:spPr>
          <a:xfrm>
            <a:off x="3120656" y="1584629"/>
            <a:ext cx="141194" cy="133671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C0D2B6AB-F785-8393-73ED-8C12E958E7D4}"/>
              </a:ext>
            </a:extLst>
          </p:cNvPr>
          <p:cNvSpPr/>
          <p:nvPr/>
        </p:nvSpPr>
        <p:spPr>
          <a:xfrm>
            <a:off x="470647" y="4846745"/>
            <a:ext cx="103094" cy="97601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4A72-AE85-C69D-1C60-F3F3CCF62900}"/>
              </a:ext>
            </a:extLst>
          </p:cNvPr>
          <p:cNvSpPr/>
          <p:nvPr/>
        </p:nvSpPr>
        <p:spPr>
          <a:xfrm>
            <a:off x="522193" y="4736976"/>
            <a:ext cx="4389433" cy="313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800" dirty="0">
                <a:solidFill>
                  <a:schemeClr val="bg2"/>
                </a:solidFill>
                <a:latin typeface="Maven Pro" panose="020B0604020202020204" charset="0"/>
              </a:rPr>
              <a:t>Based on Aleksandr Enin’s Article </a:t>
            </a:r>
            <a:r>
              <a:rPr lang="en-SG" sz="800" dirty="0">
                <a:solidFill>
                  <a:schemeClr val="bg2"/>
                </a:solidFill>
                <a:latin typeface="Maven Pro" panose="020B0604020202020204" charset="0"/>
                <a:hlinkClick r:id="rId3"/>
              </a:rPr>
              <a:t>“</a:t>
            </a:r>
            <a:r>
              <a:rPr lang="en-GB" sz="800" dirty="0">
                <a:solidFill>
                  <a:schemeClr val="bg2"/>
                </a:solidFill>
                <a:latin typeface="Maven Pro" panose="020B0604020202020204" charset="0"/>
                <a:hlinkClick r:id="rId3"/>
              </a:rPr>
              <a:t>How do you evaluate a mobile game's profit potential?”</a:t>
            </a:r>
            <a:r>
              <a:rPr lang="en-SG" sz="800" dirty="0">
                <a:solidFill>
                  <a:schemeClr val="bg2"/>
                </a:solidFill>
                <a:latin typeface="Maven Pro" panose="020B0604020202020204" charset="0"/>
                <a:hlinkClick r:id="rId3"/>
              </a:rPr>
              <a:t> </a:t>
            </a:r>
            <a:endParaRPr lang="en-GB" sz="800" dirty="0">
              <a:solidFill>
                <a:schemeClr val="bg2"/>
              </a:solidFill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542</Words>
  <Application>Microsoft Office PowerPoint</Application>
  <PresentationFormat>On-screen Show (16:9)</PresentationFormat>
  <Paragraphs>98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Nunito</vt:lpstr>
      <vt:lpstr>Maven Pro</vt:lpstr>
      <vt:lpstr>Momentum</vt:lpstr>
      <vt:lpstr>Decoding a Game’s DNA</vt:lpstr>
      <vt:lpstr>Introduction</vt:lpstr>
      <vt:lpstr>Methodology</vt:lpstr>
      <vt:lpstr>Retention Analysis by Game</vt:lpstr>
      <vt:lpstr>Retention Analysis by Game</vt:lpstr>
      <vt:lpstr>DNA Retention Curves</vt:lpstr>
      <vt:lpstr>DNA Retention Curves</vt:lpstr>
      <vt:lpstr>Discussion</vt:lpstr>
      <vt:lpstr>Limitations</vt:lpstr>
      <vt:lpstr>Conclusion and 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</dc:creator>
  <cp:lastModifiedBy>Duhnev, D. (Daniel)</cp:lastModifiedBy>
  <cp:revision>7</cp:revision>
  <dcterms:modified xsi:type="dcterms:W3CDTF">2025-08-05T11:41:12Z</dcterms:modified>
</cp:coreProperties>
</file>