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9"/>
  </p:notesMasterIdLst>
  <p:sldIdLst>
    <p:sldId id="256" r:id="rId2"/>
    <p:sldId id="270" r:id="rId3"/>
    <p:sldId id="257" r:id="rId4"/>
    <p:sldId id="260" r:id="rId5"/>
    <p:sldId id="273" r:id="rId6"/>
    <p:sldId id="262" r:id="rId7"/>
    <p:sldId id="274" r:id="rId8"/>
    <p:sldId id="267" r:id="rId9"/>
    <p:sldId id="269" r:id="rId10"/>
    <p:sldId id="275" r:id="rId11"/>
    <p:sldId id="265" r:id="rId12"/>
    <p:sldId id="266" r:id="rId13"/>
    <p:sldId id="259" r:id="rId14"/>
    <p:sldId id="276" r:id="rId15"/>
    <p:sldId id="271" r:id="rId16"/>
    <p:sldId id="277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7" autoAdjust="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A618-4172-4E8C-812D-A19D3713816A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66AE-D879-4C1A-98A2-D9864596F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8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A66AE-D879-4C1A-98A2-D9864596FBE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A66AE-D879-4C1A-98A2-D9864596FBE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57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6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6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82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8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4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1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4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3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0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24260" y="0"/>
            <a:ext cx="9753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59442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25E8B06-F5F8-4C6F-AFCC-6F4DA4BA092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21240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740" y="6172202"/>
            <a:ext cx="9144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7664E4F-9CA8-48FA-9BC1-7E98F35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5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microsoft.com/office/2007/relationships/hdphoto" Target="../media/hdphoto6.wdp"/><Relationship Id="rId26" Type="http://schemas.openxmlformats.org/officeDocument/2006/relationships/image" Target="../media/image32.png"/><Relationship Id="rId3" Type="http://schemas.openxmlformats.org/officeDocument/2006/relationships/image" Target="../media/image16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microsoft.com/office/2007/relationships/hdphoto" Target="../media/hdphoto3.wdp"/><Relationship Id="rId17" Type="http://schemas.openxmlformats.org/officeDocument/2006/relationships/image" Target="../media/image26.png"/><Relationship Id="rId25" Type="http://schemas.microsoft.com/office/2007/relationships/hdphoto" Target="../media/hdphoto8.wdp"/><Relationship Id="rId2" Type="http://schemas.openxmlformats.org/officeDocument/2006/relationships/image" Target="../media/image15.png"/><Relationship Id="rId16" Type="http://schemas.microsoft.com/office/2007/relationships/hdphoto" Target="../media/hdphoto5.wdp"/><Relationship Id="rId20" Type="http://schemas.openxmlformats.org/officeDocument/2006/relationships/image" Target="../media/image28.jpe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microsoft.com/office/2007/relationships/hdphoto" Target="../media/hdphoto7.wdp"/><Relationship Id="rId28" Type="http://schemas.microsoft.com/office/2007/relationships/hdphoto" Target="../media/hdphoto9.wdp"/><Relationship Id="rId10" Type="http://schemas.openxmlformats.org/officeDocument/2006/relationships/image" Target="../media/image22.png"/><Relationship Id="rId19" Type="http://schemas.openxmlformats.org/officeDocument/2006/relationships/image" Target="../media/image27.png"/><Relationship Id="rId4" Type="http://schemas.microsoft.com/office/2007/relationships/hdphoto" Target="../media/hdphoto2.wdp"/><Relationship Id="rId9" Type="http://schemas.openxmlformats.org/officeDocument/2006/relationships/image" Target="../media/image21.png"/><Relationship Id="rId14" Type="http://schemas.microsoft.com/office/2007/relationships/hdphoto" Target="../media/hdphoto4.wdp"/><Relationship Id="rId22" Type="http://schemas.openxmlformats.org/officeDocument/2006/relationships/image" Target="../media/image30.png"/><Relationship Id="rId27" Type="http://schemas.openxmlformats.org/officeDocument/2006/relationships/image" Target="../media/image33.png"/><Relationship Id="rId30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32" y="302849"/>
            <a:ext cx="3096344" cy="76364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999656" y="2816530"/>
            <a:ext cx="62683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bg1"/>
                </a:solidFill>
              </a:rPr>
              <a:t>Daniel </a:t>
            </a:r>
            <a:r>
              <a:rPr lang="pt-BR" sz="2000" b="1" dirty="0" err="1" smtClean="0">
                <a:solidFill>
                  <a:schemeClr val="bg1"/>
                </a:solidFill>
              </a:rPr>
              <a:t>Fajan</a:t>
            </a: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</a:rPr>
              <a:t>Anselmi</a:t>
            </a:r>
            <a:r>
              <a:rPr lang="pt-BR" sz="2000" b="1" dirty="0" smtClean="0">
                <a:solidFill>
                  <a:schemeClr val="bg1"/>
                </a:solidFill>
              </a:rPr>
              <a:t>                RA 01192087</a:t>
            </a:r>
          </a:p>
          <a:p>
            <a:pPr algn="just"/>
            <a:endParaRPr lang="pt-BR" sz="2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b="1" dirty="0" err="1" smtClean="0">
                <a:solidFill>
                  <a:schemeClr val="bg1"/>
                </a:solidFill>
              </a:rPr>
              <a:t>Jhonnatan</a:t>
            </a:r>
            <a:r>
              <a:rPr lang="pt-BR" sz="2000" b="1" dirty="0" smtClean="0">
                <a:solidFill>
                  <a:schemeClr val="bg1"/>
                </a:solidFill>
              </a:rPr>
              <a:t> Novaes                     RA 01192012</a:t>
            </a:r>
          </a:p>
          <a:p>
            <a:pPr algn="just"/>
            <a:endParaRPr lang="pt-BR" sz="2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b="1" dirty="0" smtClean="0">
                <a:solidFill>
                  <a:schemeClr val="bg1"/>
                </a:solidFill>
              </a:rPr>
              <a:t>Marcus </a:t>
            </a:r>
            <a:r>
              <a:rPr lang="pt-BR" sz="2000" b="1" dirty="0" err="1" smtClean="0">
                <a:solidFill>
                  <a:schemeClr val="bg1"/>
                </a:solidFill>
              </a:rPr>
              <a:t>Vinicios</a:t>
            </a:r>
            <a:r>
              <a:rPr lang="pt-BR" sz="2000" b="1" dirty="0" smtClean="0">
                <a:solidFill>
                  <a:schemeClr val="bg1"/>
                </a:solidFill>
              </a:rPr>
              <a:t> Tomaz             RA 01192015</a:t>
            </a:r>
          </a:p>
          <a:p>
            <a:pPr algn="just"/>
            <a:endParaRPr lang="pt-BR" sz="2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b="1" dirty="0" smtClean="0">
                <a:solidFill>
                  <a:schemeClr val="bg1"/>
                </a:solidFill>
              </a:rPr>
              <a:t>Mike Melo Azevedo                    RA 01192122</a:t>
            </a:r>
          </a:p>
          <a:p>
            <a:pPr algn="just"/>
            <a:endParaRPr lang="pt-BR" sz="2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b="1" dirty="0" smtClean="0">
                <a:solidFill>
                  <a:schemeClr val="bg1"/>
                </a:solidFill>
              </a:rPr>
              <a:t>Pedro Lopes de Souza                RA 01192051</a:t>
            </a:r>
          </a:p>
          <a:p>
            <a:pPr algn="just"/>
            <a:endParaRPr lang="pt-BR" sz="2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b="1" dirty="0" err="1" smtClean="0">
                <a:solidFill>
                  <a:schemeClr val="bg1"/>
                </a:solidFill>
              </a:rPr>
              <a:t>Wellynton</a:t>
            </a:r>
            <a:r>
              <a:rPr lang="pt-BR" sz="2000" b="1" dirty="0" smtClean="0">
                <a:solidFill>
                  <a:schemeClr val="bg1"/>
                </a:solidFill>
              </a:rPr>
              <a:t> Dias de Souza           RA 01192030 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5" y="397496"/>
            <a:ext cx="3573744" cy="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380385"/>
            <a:ext cx="3376385" cy="59146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66636" y="1556792"/>
            <a:ext cx="3241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2ª SPRINT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3512" y="2708920"/>
            <a:ext cx="8496944" cy="108012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FF6400"/>
                </a:solidFill>
              </a:rPr>
              <a:t>DOCUMENTAÇÃO</a:t>
            </a:r>
            <a:endParaRPr lang="pt-BR" sz="6600" b="1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0292" y="0"/>
            <a:ext cx="7175351" cy="929072"/>
          </a:xfrm>
        </p:spPr>
        <p:txBody>
          <a:bodyPr>
            <a:normAutofit/>
          </a:bodyPr>
          <a:lstStyle/>
          <a:p>
            <a:pPr marL="182880"/>
            <a:r>
              <a:rPr lang="pt-BR" dirty="0" err="1" smtClean="0">
                <a:solidFill>
                  <a:srgbClr val="FF6400"/>
                </a:solidFill>
              </a:rPr>
              <a:t>Product</a:t>
            </a:r>
            <a:r>
              <a:rPr lang="pt-BR" dirty="0" smtClean="0">
                <a:solidFill>
                  <a:srgbClr val="FF6400"/>
                </a:solidFill>
              </a:rPr>
              <a:t> </a:t>
            </a:r>
            <a:r>
              <a:rPr lang="pt-BR" dirty="0" err="1" smtClean="0">
                <a:solidFill>
                  <a:srgbClr val="FF6400"/>
                </a:solidFill>
              </a:rPr>
              <a:t>Backlog</a:t>
            </a:r>
            <a:endParaRPr lang="pt-BR" dirty="0">
              <a:solidFill>
                <a:srgbClr val="FF6400"/>
              </a:solidFill>
            </a:endParaRPr>
          </a:p>
        </p:txBody>
      </p:sp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34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19621" r="28666" b="18881"/>
          <a:stretch/>
        </p:blipFill>
        <p:spPr bwMode="auto">
          <a:xfrm>
            <a:off x="551384" y="1074178"/>
            <a:ext cx="10513168" cy="5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3451" y="-233673"/>
            <a:ext cx="8784975" cy="1145096"/>
          </a:xfrm>
        </p:spPr>
        <p:txBody>
          <a:bodyPr>
            <a:normAutofit/>
          </a:bodyPr>
          <a:lstStyle/>
          <a:p>
            <a:pPr marL="182880"/>
            <a:r>
              <a:rPr lang="pt-BR" dirty="0" smtClean="0">
                <a:solidFill>
                  <a:srgbClr val="FF6400"/>
                </a:solidFill>
              </a:rPr>
              <a:t>Planilha de </a:t>
            </a:r>
            <a:r>
              <a:rPr lang="pt-BR" dirty="0" err="1" smtClean="0">
                <a:solidFill>
                  <a:srgbClr val="FF6400"/>
                </a:solidFill>
              </a:rPr>
              <a:t>Sprint´s</a:t>
            </a:r>
            <a:endParaRPr lang="pt-BR" dirty="0">
              <a:solidFill>
                <a:srgbClr val="FF6400"/>
              </a:solidFill>
            </a:endParaRPr>
          </a:p>
        </p:txBody>
      </p:sp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18" y="5716226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1852" t="27360" r="77118" b="15547"/>
          <a:stretch/>
        </p:blipFill>
        <p:spPr>
          <a:xfrm>
            <a:off x="1775520" y="1016840"/>
            <a:ext cx="3843737" cy="58667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1852" t="29329" r="76565" b="53937"/>
          <a:stretch/>
        </p:blipFill>
        <p:spPr>
          <a:xfrm>
            <a:off x="6624355" y="1044922"/>
            <a:ext cx="3486034" cy="15195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l="1851" t="40157" r="76565" b="12593"/>
          <a:stretch/>
        </p:blipFill>
        <p:spPr>
          <a:xfrm>
            <a:off x="6630178" y="2574663"/>
            <a:ext cx="3480211" cy="42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697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1" r="21707" b="40959"/>
          <a:stretch/>
        </p:blipFill>
        <p:spPr bwMode="auto">
          <a:xfrm>
            <a:off x="606335" y="2132856"/>
            <a:ext cx="10545936" cy="31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775520" y="509805"/>
            <a:ext cx="8352928" cy="116716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pt-B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Planilha de </a:t>
            </a:r>
            <a:r>
              <a:rPr lang="pt-BR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riscos</a:t>
            </a:r>
            <a:endParaRPr lang="pt-BR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1544" y="2420888"/>
            <a:ext cx="7560840" cy="1691640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 smtClean="0">
                <a:solidFill>
                  <a:srgbClr val="FF6400"/>
                </a:solidFill>
              </a:rPr>
              <a:t>TECNOLOGIAS UTILIZADAS</a:t>
            </a:r>
            <a:endParaRPr lang="pt-BR" sz="6600" b="1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4" t="12486" r="18335" b="14403"/>
          <a:stretch/>
        </p:blipFill>
        <p:spPr bwMode="auto">
          <a:xfrm>
            <a:off x="983432" y="881461"/>
            <a:ext cx="9131409" cy="587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079776" y="-15123"/>
            <a:ext cx="3610388" cy="89658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/>
              </a:rPr>
              <a:t>GITHUB</a:t>
            </a:r>
            <a:endParaRPr lang="pt-BR" dirty="0">
              <a:ln w="0"/>
              <a:solidFill>
                <a:schemeClr val="accent1"/>
              </a:solidFill>
              <a:effectLst/>
            </a:endParaRPr>
          </a:p>
          <a:p>
            <a:pPr marL="1828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t="9641" r="17347" b="6688"/>
          <a:stretch/>
        </p:blipFill>
        <p:spPr>
          <a:xfrm>
            <a:off x="623392" y="836712"/>
            <a:ext cx="10091654" cy="5743678"/>
          </a:xfrm>
          <a:prstGeom prst="rect">
            <a:avLst/>
          </a:prstGeom>
        </p:spPr>
      </p:pic>
      <p:pic>
        <p:nvPicPr>
          <p:cNvPr id="8" name="Picture 2" descr="C:\Users\Mike\Desktop\Easy_P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03" y="5712197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079776" y="-5932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6400"/>
                </a:solidFill>
              </a:rPr>
              <a:t>TRELLO</a:t>
            </a:r>
            <a:endParaRPr lang="pt-BR" sz="5400" b="1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3432" y="0"/>
            <a:ext cx="9835564" cy="1028463"/>
          </a:xfrm>
        </p:spPr>
        <p:txBody>
          <a:bodyPr>
            <a:normAutofit/>
          </a:bodyPr>
          <a:lstStyle/>
          <a:p>
            <a:pPr marL="182880"/>
            <a:r>
              <a:rPr lang="pt-BR" dirty="0" smtClean="0">
                <a:solidFill>
                  <a:srgbClr val="FF6400"/>
                </a:solidFill>
              </a:rPr>
              <a:t>Banco de dados </a:t>
            </a:r>
            <a:r>
              <a:rPr lang="pt-BR" dirty="0" err="1" smtClean="0">
                <a:solidFill>
                  <a:srgbClr val="FF6400"/>
                </a:solidFill>
              </a:rPr>
              <a:t>Azure</a:t>
            </a:r>
            <a:endParaRPr lang="pt-BR" dirty="0">
              <a:solidFill>
                <a:srgbClr val="FF6400"/>
              </a:solidFill>
            </a:endParaRPr>
          </a:p>
        </p:txBody>
      </p:sp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91337"/>
            <a:ext cx="9670568" cy="58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88324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07368" y="1268760"/>
            <a:ext cx="107291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mobilidade nas grandes cidades é um grande problema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Mobilidade engloba outras necessidades, como estacionar os veículos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falta de vagas ou a dificuldade de encontra-las, sem dúvidas é um dos principais problemas que estressam todos os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motoristas;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a Anfavea, a venda de veículos no país aumentou 12,1% de janeiro a julho de 2019;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acordo com a empresa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Urbiotica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30% do trânsito presente nas ruas é causado pela procura de vagas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Barcelona, na Espanha, Nice, na França e Viena, na Áustria utilizam sistemas inteligentes de estacionamentos nas ruas.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63352" y="-46"/>
            <a:ext cx="7175351" cy="961288"/>
          </a:xfrm>
        </p:spPr>
        <p:txBody>
          <a:bodyPr/>
          <a:lstStyle/>
          <a:p>
            <a:pPr marL="182880"/>
            <a:r>
              <a:rPr lang="pt-BR" dirty="0" smtClean="0">
                <a:solidFill>
                  <a:srgbClr val="FF6400"/>
                </a:solidFill>
              </a:rPr>
              <a:t>Contexto</a:t>
            </a:r>
            <a:endParaRPr lang="pt-BR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87761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79376" y="1412776"/>
            <a:ext cx="105851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projeto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EasyPark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estamos montando um sistema de monitoramento e gestão de vagas para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estacionamentos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 vida dos motoristas e para os gestores que não sabem de como está o movimento em seu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vantagem de aderir ao estacionamento inteligente são a praticidade na gestão do negócio e na procura e consulta de vagas para o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motorista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como for, acompanhar as transformações tecnológicas que promovem uma mudança na maneira como as pessoas se relacionam com as cidades e, consequentemente, com seus carros e com o trânsito, é uma excelente maneira de mostrar aos consumidores que você se importa com eles.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63352" y="0"/>
            <a:ext cx="7175351" cy="1031886"/>
          </a:xfrm>
        </p:spPr>
        <p:txBody>
          <a:bodyPr/>
          <a:lstStyle/>
          <a:p>
            <a:pPr marL="182880"/>
            <a:r>
              <a:rPr lang="pt-BR" dirty="0" smtClean="0">
                <a:solidFill>
                  <a:srgbClr val="FF6400"/>
                </a:solidFill>
              </a:rPr>
              <a:t>Justificativa</a:t>
            </a:r>
            <a:endParaRPr lang="pt-BR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456037" y="2499929"/>
            <a:ext cx="8806472" cy="1433127"/>
          </a:xfrm>
        </p:spPr>
        <p:txBody>
          <a:bodyPr>
            <a:noAutofit/>
          </a:bodyPr>
          <a:lstStyle/>
          <a:p>
            <a:pPr marL="182880"/>
            <a:r>
              <a:rPr lang="pt-BR" sz="6600" dirty="0" smtClean="0">
                <a:solidFill>
                  <a:srgbClr val="FF6400"/>
                </a:solidFill>
              </a:rPr>
              <a:t>FUNCIONAMENTO</a:t>
            </a:r>
            <a:endParaRPr lang="pt-BR" sz="6600" dirty="0">
              <a:solidFill>
                <a:srgbClr val="FF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5E73AD3-A19C-49C5-BAC5-E298E2FD4DDE}"/>
              </a:ext>
            </a:extLst>
          </p:cNvPr>
          <p:cNvGrpSpPr/>
          <p:nvPr/>
        </p:nvGrpSpPr>
        <p:grpSpPr>
          <a:xfrm>
            <a:off x="243353" y="421324"/>
            <a:ext cx="11853701" cy="6294538"/>
            <a:chOff x="263954" y="519006"/>
            <a:chExt cx="11664092" cy="6110394"/>
          </a:xfrm>
        </p:grpSpPr>
        <p:sp>
          <p:nvSpPr>
            <p:cNvPr id="5" name="Retângulo: Cantos Arredondados 36">
              <a:extLst>
                <a:ext uri="{FF2B5EF4-FFF2-40B4-BE49-F238E27FC236}">
                  <a16:creationId xmlns:a16="http://schemas.microsoft.com/office/drawing/2014/main" id="{DFA1ACE4-7B68-46BE-9070-E5EACAA2B544}"/>
                </a:ext>
              </a:extLst>
            </p:cNvPr>
            <p:cNvSpPr/>
            <p:nvPr/>
          </p:nvSpPr>
          <p:spPr>
            <a:xfrm>
              <a:off x="263954" y="1636981"/>
              <a:ext cx="5511800" cy="499241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C65ADCC-CBFB-4D28-AD25-C6BB6531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632" y="3948566"/>
              <a:ext cx="1000368" cy="1000368"/>
            </a:xfrm>
            <a:prstGeom prst="rect">
              <a:avLst/>
            </a:prstGeom>
          </p:spPr>
        </p:pic>
        <p:sp>
          <p:nvSpPr>
            <p:cNvPr id="7" name="Retângulo: Cantos Arredondados 35">
              <a:extLst>
                <a:ext uri="{FF2B5EF4-FFF2-40B4-BE49-F238E27FC236}">
                  <a16:creationId xmlns:a16="http://schemas.microsoft.com/office/drawing/2014/main" id="{B0711790-9F49-4393-8A7F-EEEA46E555A9}"/>
                </a:ext>
              </a:extLst>
            </p:cNvPr>
            <p:cNvSpPr/>
            <p:nvPr/>
          </p:nvSpPr>
          <p:spPr>
            <a:xfrm>
              <a:off x="6416246" y="1636981"/>
              <a:ext cx="5511800" cy="499241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5334298-CD2B-4B28-8D42-5590BBEFAD82}"/>
                </a:ext>
              </a:extLst>
            </p:cNvPr>
            <p:cNvGrpSpPr/>
            <p:nvPr/>
          </p:nvGrpSpPr>
          <p:grpSpPr>
            <a:xfrm>
              <a:off x="4620412" y="519006"/>
              <a:ext cx="2646528" cy="2189480"/>
              <a:chOff x="4544212" y="633306"/>
              <a:chExt cx="2646528" cy="2189480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7E20B69-5BCC-421F-9628-834F03DD1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260" y="633306"/>
                <a:ext cx="2189480" cy="2189480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128C2F0-71A0-4A00-A298-A3D69DB2C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4212" y="735246"/>
                <a:ext cx="914095" cy="914095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5BBC15-BDB2-486F-9548-C792796257E1}"/>
                </a:ext>
              </a:extLst>
            </p:cNvPr>
            <p:cNvGrpSpPr/>
            <p:nvPr/>
          </p:nvGrpSpPr>
          <p:grpSpPr>
            <a:xfrm>
              <a:off x="650938" y="4175289"/>
              <a:ext cx="4737832" cy="1631315"/>
              <a:chOff x="1959" y="3875465"/>
              <a:chExt cx="5867755" cy="2020366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0B45E9EE-8886-4F8A-B7A5-9BFE96EF2DB2}"/>
                  </a:ext>
                </a:extLst>
              </p:cNvPr>
              <p:cNvGrpSpPr/>
              <p:nvPr/>
            </p:nvGrpSpPr>
            <p:grpSpPr>
              <a:xfrm>
                <a:off x="1992252" y="3875465"/>
                <a:ext cx="1887168" cy="2020366"/>
                <a:chOff x="938270" y="4086064"/>
                <a:chExt cx="1887168" cy="2020366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6EDA0BAD-AFDC-4245-B41B-24A59C992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731542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D4AD88BC-3FEF-44B1-81B1-A88DA0595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270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84F2A735-F960-41F7-84AD-DA46DA0885B0}"/>
                  </a:ext>
                </a:extLst>
              </p:cNvPr>
              <p:cNvGrpSpPr/>
              <p:nvPr/>
            </p:nvGrpSpPr>
            <p:grpSpPr>
              <a:xfrm>
                <a:off x="1959" y="3875465"/>
                <a:ext cx="1887168" cy="2020366"/>
                <a:chOff x="835145" y="4086064"/>
                <a:chExt cx="1887168" cy="2020366"/>
              </a:xfrm>
            </p:grpSpPr>
            <p:pic>
              <p:nvPicPr>
                <p:cNvPr id="31" name="Imagem 30">
                  <a:extLst>
                    <a:ext uri="{FF2B5EF4-FFF2-40B4-BE49-F238E27FC236}">
                      <a16:creationId xmlns:a16="http://schemas.microsoft.com/office/drawing/2014/main" id="{44F021C4-7AAE-42C3-9A60-EAC64BB59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589983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32" name="Imagem 31">
                  <a:extLst>
                    <a:ext uri="{FF2B5EF4-FFF2-40B4-BE49-F238E27FC236}">
                      <a16:creationId xmlns:a16="http://schemas.microsoft.com/office/drawing/2014/main" id="{46A410FE-E261-42D1-AD20-245EAD890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145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10A2DA17-9BC3-40D2-A71F-6B59E6370156}"/>
                  </a:ext>
                </a:extLst>
              </p:cNvPr>
              <p:cNvGrpSpPr/>
              <p:nvPr/>
            </p:nvGrpSpPr>
            <p:grpSpPr>
              <a:xfrm>
                <a:off x="3982546" y="3875465"/>
                <a:ext cx="1887168" cy="2020366"/>
                <a:chOff x="1022288" y="4086064"/>
                <a:chExt cx="1887168" cy="2020366"/>
              </a:xfrm>
            </p:grpSpPr>
            <p:pic>
              <p:nvPicPr>
                <p:cNvPr id="29" name="Imagem 28">
                  <a:extLst>
                    <a:ext uri="{FF2B5EF4-FFF2-40B4-BE49-F238E27FC236}">
                      <a16:creationId xmlns:a16="http://schemas.microsoft.com/office/drawing/2014/main" id="{2A916D94-AECF-4104-8D16-309DB44B2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825915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30" name="Imagem 29">
                  <a:extLst>
                    <a:ext uri="{FF2B5EF4-FFF2-40B4-BE49-F238E27FC236}">
                      <a16:creationId xmlns:a16="http://schemas.microsoft.com/office/drawing/2014/main" id="{266EFB84-BEC8-4007-8B6D-5ECA6707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2288" y="4086064"/>
                  <a:ext cx="1887168" cy="188716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2B7C5F2-C80F-4260-BDC8-7775F045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5661">
              <a:off x="2451946" y="2449607"/>
              <a:ext cx="1286921" cy="128692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E4ACAF3-ACBC-454C-8F2B-99C0D0B2C163}"/>
                </a:ext>
              </a:extLst>
            </p:cNvPr>
            <p:cNvSpPr txBox="1"/>
            <p:nvPr/>
          </p:nvSpPr>
          <p:spPr>
            <a:xfrm>
              <a:off x="857776" y="1223730"/>
              <a:ext cx="1521574" cy="3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PRODUTO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6D65C54-7A7C-45CD-A8A8-3936A5E2E450}"/>
                </a:ext>
              </a:extLst>
            </p:cNvPr>
            <p:cNvSpPr txBox="1"/>
            <p:nvPr/>
          </p:nvSpPr>
          <p:spPr>
            <a:xfrm>
              <a:off x="10348013" y="1219713"/>
              <a:ext cx="1580033" cy="3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USUÁRIO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B467CCB-44CF-4E3A-9E9F-38631C84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075" y="1755248"/>
              <a:ext cx="893366" cy="893366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E3BCE45-0281-4B1C-A8E1-32455C7A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943" y="1901265"/>
              <a:ext cx="893366" cy="89336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84BA94-97B8-4786-B151-C020AF2F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194" y="4448407"/>
              <a:ext cx="1559378" cy="1559378"/>
            </a:xfrm>
            <a:prstGeom prst="rect">
              <a:avLst/>
            </a:prstGeom>
          </p:spPr>
        </p:pic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293F25B7-C603-4CC8-A0BA-A7F7F44BDA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3507" y="1780942"/>
              <a:ext cx="790121" cy="40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A9C751F-43FA-48D7-B90B-1AEF7CF102E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066" y="2369341"/>
              <a:ext cx="1007528" cy="9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33B21AE-11B9-4282-B967-D722590CE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978" y="2865169"/>
              <a:ext cx="842035" cy="10236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36DF404A-73AC-4298-865F-8BC4EF6F9DD1}"/>
                </a:ext>
              </a:extLst>
            </p:cNvPr>
            <p:cNvCxnSpPr/>
            <p:nvPr/>
          </p:nvCxnSpPr>
          <p:spPr>
            <a:xfrm flipV="1">
              <a:off x="8011140" y="4771335"/>
              <a:ext cx="507723" cy="414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125C0C46-F0D5-4301-A4F1-53BC15C6E2A3}"/>
                </a:ext>
              </a:extLst>
            </p:cNvPr>
            <p:cNvCxnSpPr>
              <a:cxnSpLocks/>
            </p:cNvCxnSpPr>
            <p:nvPr/>
          </p:nvCxnSpPr>
          <p:spPr>
            <a:xfrm>
              <a:off x="7138494" y="1796820"/>
              <a:ext cx="790121" cy="40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C52128EF-0FBD-4149-B575-BFB1C903BD63}"/>
                </a:ext>
              </a:extLst>
            </p:cNvPr>
            <p:cNvCxnSpPr/>
            <p:nvPr/>
          </p:nvCxnSpPr>
          <p:spPr>
            <a:xfrm flipV="1">
              <a:off x="4152619" y="2075977"/>
              <a:ext cx="703889" cy="6049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E691EFA-1CA0-4FEE-B972-E02ECBF1292C}"/>
                </a:ext>
              </a:extLst>
            </p:cNvPr>
            <p:cNvSpPr txBox="1"/>
            <p:nvPr/>
          </p:nvSpPr>
          <p:spPr>
            <a:xfrm>
              <a:off x="1785088" y="6229378"/>
              <a:ext cx="262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Sensor de presença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B38C65B-CB0A-4D11-BB23-5171C0485D95}"/>
                </a:ext>
              </a:extLst>
            </p:cNvPr>
            <p:cNvSpPr txBox="1"/>
            <p:nvPr/>
          </p:nvSpPr>
          <p:spPr>
            <a:xfrm>
              <a:off x="276448" y="2127812"/>
              <a:ext cx="551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Envio de dados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D186E50-879B-44FD-9AAA-86B47BE4D1E3}"/>
                </a:ext>
              </a:extLst>
            </p:cNvPr>
            <p:cNvSpPr txBox="1"/>
            <p:nvPr/>
          </p:nvSpPr>
          <p:spPr>
            <a:xfrm>
              <a:off x="5743857" y="2673956"/>
              <a:ext cx="551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Manipulação e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Tratamento de dados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472E744-65E8-40F7-9866-37B8129306E4}"/>
                </a:ext>
              </a:extLst>
            </p:cNvPr>
            <p:cNvSpPr txBox="1"/>
            <p:nvPr/>
          </p:nvSpPr>
          <p:spPr>
            <a:xfrm>
              <a:off x="6500511" y="3576026"/>
              <a:ext cx="2143064" cy="92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Aplicação para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Consulta de dados</a:t>
              </a:r>
            </a:p>
          </p:txBody>
        </p:sp>
      </p:grpSp>
      <p:sp>
        <p:nvSpPr>
          <p:cNvPr id="37" name="CaixaDeTexto 36"/>
          <p:cNvSpPr txBox="1"/>
          <p:nvPr/>
        </p:nvSpPr>
        <p:spPr>
          <a:xfrm>
            <a:off x="4668141" y="51992"/>
            <a:ext cx="300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Repositório de dados</a:t>
            </a: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000" b="91889" l="16111" r="83556">
                        <a14:foregroundMark x1="46111" y1="75222" x2="44778" y2="69667"/>
                        <a14:foregroundMark x1="55000" y1="72556" x2="56111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35" y="4165539"/>
            <a:ext cx="1854028" cy="1854028"/>
          </a:xfrm>
          <a:prstGeom prst="rect">
            <a:avLst/>
          </a:prstGeom>
        </p:spPr>
      </p:pic>
      <p:cxnSp>
        <p:nvCxnSpPr>
          <p:cNvPr id="39" name="Conector de Seta Reta 38"/>
          <p:cNvCxnSpPr/>
          <p:nvPr/>
        </p:nvCxnSpPr>
        <p:spPr>
          <a:xfrm flipH="1" flipV="1">
            <a:off x="9865352" y="4817092"/>
            <a:ext cx="561937" cy="3984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 flipV="1">
            <a:off x="1562073" y="5956281"/>
            <a:ext cx="471743" cy="351084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6760822" y="6036478"/>
            <a:ext cx="147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Motorista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(usuário)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361976" y="5830352"/>
            <a:ext cx="115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Gestor do negócio</a:t>
            </a:r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3083650" y="5945368"/>
            <a:ext cx="6682" cy="369210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4106811" y="5941200"/>
            <a:ext cx="395399" cy="435456"/>
          </a:xfrm>
          <a:prstGeom prst="straightConnector1">
            <a:avLst/>
          </a:prstGeom>
          <a:ln w="19050">
            <a:solidFill>
              <a:srgbClr val="254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32" y="5686070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775520" y="2276872"/>
            <a:ext cx="7992888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pt-BR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EXPLICAÇÃO TÉCNICA</a:t>
            </a:r>
          </a:p>
        </p:txBody>
      </p:sp>
    </p:spTree>
    <p:extLst>
      <p:ext uri="{BB962C8B-B14F-4D97-AF65-F5344CB8AC3E}">
        <p14:creationId xmlns:p14="http://schemas.microsoft.com/office/powerpoint/2010/main" val="30997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loud icon">
            <a:extLst>
              <a:ext uri="{FF2B5EF4-FFF2-40B4-BE49-F238E27FC236}">
                <a16:creationId xmlns:a16="http://schemas.microsoft.com/office/drawing/2014/main" id="{AB7B66CF-61EE-4DC0-BCE4-CC46E4CE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4" y="-6400"/>
            <a:ext cx="5311136" cy="3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2169" y="4574748"/>
            <a:ext cx="193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Arduino</a:t>
            </a:r>
            <a:r>
              <a:rPr lang="pt-BR" dirty="0">
                <a:solidFill>
                  <a:schemeClr val="bg1"/>
                </a:solidFill>
              </a:rPr>
              <a:t> Uno R3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7131" y="147561"/>
            <a:ext cx="3546138" cy="4922249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7" name="Picture 14" descr="Resultado de imagem para icone node.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31" l="23222" r="76667">
                        <a14:foregroundMark x1="67556" y1="18269" x2="67333" y2="22308"/>
                        <a14:foregroundMark x1="70667" y1="21923" x2="69889" y2="20769"/>
                        <a14:foregroundMark x1="60222" y1="23846" x2="59667" y2="5192"/>
                        <a14:foregroundMark x1="44000" y1="16538" x2="41889" y2="24423"/>
                        <a14:foregroundMark x1="33889" y1="25000" x2="32000" y2="13846"/>
                        <a14:foregroundMark x1="69556" y1="22308" x2="70667" y2="21538"/>
                        <a14:foregroundMark x1="49444" y1="58269" x2="48889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6" y="571417"/>
            <a:ext cx="1203889" cy="6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30953" y="223570"/>
            <a:ext cx="67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chemeClr val="bg1"/>
                </a:solidFill>
              </a:rPr>
              <a:t>IoT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18" descr="Resultado de imagem para icone wif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8" y="1455213"/>
            <a:ext cx="677231" cy="6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Resultado de imagem para icone rotead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0" y="802669"/>
            <a:ext cx="734199" cy="7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Angulado 10"/>
          <p:cNvCxnSpPr>
            <a:endCxn id="9" idx="2"/>
          </p:cNvCxnSpPr>
          <p:nvPr/>
        </p:nvCxnSpPr>
        <p:spPr>
          <a:xfrm flipV="1">
            <a:off x="3669305" y="2132444"/>
            <a:ext cx="742489" cy="3035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flipV="1">
            <a:off x="4745564" y="1543081"/>
            <a:ext cx="724511" cy="3705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/>
          <p:nvPr/>
        </p:nvCxnSpPr>
        <p:spPr>
          <a:xfrm flipV="1">
            <a:off x="5858414" y="929955"/>
            <a:ext cx="628265" cy="4796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727187" y="560779"/>
            <a:ext cx="129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Rede </a:t>
            </a:r>
            <a:r>
              <a:rPr lang="pt-BR" dirty="0" err="1" smtClean="0">
                <a:solidFill>
                  <a:schemeClr val="bg1"/>
                </a:solidFill>
              </a:rPr>
              <a:t>wi-fi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802.11n 2.4GHz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408196" y="1892113"/>
            <a:ext cx="232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Roteador</a:t>
            </a: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Ubiquiti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Unifi</a:t>
            </a:r>
            <a:r>
              <a:rPr lang="pt-BR" dirty="0" smtClean="0">
                <a:solidFill>
                  <a:schemeClr val="bg1"/>
                </a:solidFill>
              </a:rPr>
              <a:t> AC UAP-AC-LTTE BR Wireless AC 827Mbps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561674" y="0"/>
            <a:ext cx="195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Link NET 30Mb (mínimo)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7" name="Picture 32" descr="Resultado de imagem para icone banco de dados sq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71" y="1802396"/>
            <a:ext cx="797411" cy="7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Angulado 17"/>
          <p:cNvCxnSpPr/>
          <p:nvPr/>
        </p:nvCxnSpPr>
        <p:spPr>
          <a:xfrm>
            <a:off x="7067638" y="697792"/>
            <a:ext cx="786101" cy="5756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16200000" flipH="1">
            <a:off x="10094570" y="1112869"/>
            <a:ext cx="742711" cy="488211"/>
          </a:xfrm>
          <a:prstGeom prst="bentConnector3">
            <a:avLst>
              <a:gd name="adj1" fmla="val 21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cxnSpLocks/>
          </p:cNvCxnSpPr>
          <p:nvPr/>
        </p:nvCxnSpPr>
        <p:spPr>
          <a:xfrm rot="10800000" flipV="1">
            <a:off x="8654360" y="1554508"/>
            <a:ext cx="793742" cy="568179"/>
          </a:xfrm>
          <a:prstGeom prst="bentConnector3">
            <a:avLst>
              <a:gd name="adj1" fmla="val 4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842287" y="2516185"/>
            <a:ext cx="198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Banco de </a:t>
            </a:r>
            <a:r>
              <a:rPr lang="pt-BR" dirty="0" smtClean="0">
                <a:solidFill>
                  <a:schemeClr val="bg1"/>
                </a:solidFill>
              </a:rPr>
              <a:t>dados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(SQL Server)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011407" y="2381362"/>
            <a:ext cx="243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(HTML, CSS, </a:t>
            </a:r>
            <a:r>
              <a:rPr lang="pt-BR" sz="1600" dirty="0" err="1" smtClean="0">
                <a:solidFill>
                  <a:schemeClr val="bg1"/>
                </a:solidFill>
              </a:rPr>
              <a:t>JavaScript</a:t>
            </a:r>
            <a:r>
              <a:rPr lang="pt-BR" sz="1600" dirty="0" smtClean="0">
                <a:solidFill>
                  <a:schemeClr val="bg1"/>
                </a:solidFill>
              </a:rPr>
              <a:t>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216225" y="3298798"/>
            <a:ext cx="121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Cloud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24" name="Picture 40" descr="Resultado de imagem para icone intern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78" y="5729044"/>
            <a:ext cx="888544" cy="8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2" descr="Resultado de imagem para icone celular e computad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38" y="4404244"/>
            <a:ext cx="1238787" cy="12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Resultado de imagem para icone wif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43" y="5204328"/>
            <a:ext cx="523219" cy="5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4" descr="Resultado de imagem para icone 4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49" y="5242549"/>
            <a:ext cx="460793" cy="46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6" descr="Resultado de imagem para icone cabo de red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462" l="10000" r="90000">
                        <a14:foregroundMark x1="64444" y1="9808" x2="63333" y2="1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0" y="5204328"/>
            <a:ext cx="888900" cy="5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9075467" y="4349096"/>
            <a:ext cx="204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Wi-fi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bg1"/>
                </a:solidFill>
              </a:rPr>
              <a:t>internet móvel ou </a:t>
            </a:r>
            <a:r>
              <a:rPr lang="pt-BR" dirty="0" smtClean="0">
                <a:solidFill>
                  <a:schemeClr val="bg1"/>
                </a:solidFill>
              </a:rPr>
              <a:t>cabo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(mínimo 5Mb)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689303" y="5517677"/>
            <a:ext cx="238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Computador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(mínimo processador Celeron, 2Gb de RAM 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27131" y="2403588"/>
            <a:ext cx="198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Cabo USB </a:t>
            </a:r>
            <a:r>
              <a:rPr lang="pt-BR" sz="1600" dirty="0" smtClean="0">
                <a:solidFill>
                  <a:schemeClr val="bg1"/>
                </a:solidFill>
              </a:rPr>
              <a:t>2.0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AM-BM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2" name="Picture 48" descr="Resultado de imagem para icone azure"/>
          <p:cNvPicPr>
            <a:picLocks noChangeAspect="1" noChangeArrowheads="1"/>
          </p:cNvPicPr>
          <p:nvPr/>
        </p:nvPicPr>
        <p:blipFill>
          <a:blip r:embed="rId1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892" y1="62110" x2="44595" y2="33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90" y="365843"/>
            <a:ext cx="1910528" cy="10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/>
          <p:cNvSpPr txBox="1"/>
          <p:nvPr/>
        </p:nvSpPr>
        <p:spPr>
          <a:xfrm>
            <a:off x="8706961" y="1156963"/>
            <a:ext cx="223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Microsoft </a:t>
            </a:r>
            <a:r>
              <a:rPr lang="pt-BR" dirty="0" err="1">
                <a:solidFill>
                  <a:schemeClr val="bg1"/>
                </a:solidFill>
              </a:rPr>
              <a:t>Azure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4" name="Picture 54" descr="Imagem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462" b="95000" l="22778" r="75778">
                        <a14:foregroundMark x1="51222" y1="30385" x2="53111" y2="22692"/>
                        <a14:foregroundMark x1="41556" y1="88462" x2="41111" y2="85962"/>
                        <a14:foregroundMark x1="49556" y1="75385" x2="50778" y2="73654"/>
                        <a14:foregroundMark x1="58000" y1="90192" x2="58000" y2="85962"/>
                        <a14:foregroundMark x1="50889" y1="88269" x2="49889" y2="8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41" y="3298798"/>
            <a:ext cx="2033693" cy="11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6" descr="Resultado de imagem para Ã­cone empresari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9361" y1="63898" x2="49521" y2="61502"/>
                        <a14:foregroundMark x1="51278" y1="51757" x2="50639" y2="52236"/>
                        <a14:foregroundMark x1="55751" y1="45208" x2="57508" y2="41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99" y="4750289"/>
            <a:ext cx="1727580" cy="172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4799340" y="4349096"/>
            <a:ext cx="13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Motorista (usuário)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603605" y="6100168"/>
            <a:ext cx="191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Gestor do estacionamento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088261" y="4102079"/>
            <a:ext cx="834409" cy="551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6094901" y="5264057"/>
            <a:ext cx="821127" cy="527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4E27F153-74FF-452F-BB5B-0118B418870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83" y="1657037"/>
            <a:ext cx="797412" cy="797412"/>
          </a:xfrm>
          <a:prstGeom prst="rect">
            <a:avLst/>
          </a:prstGeom>
        </p:spPr>
      </p:pic>
      <p:pic>
        <p:nvPicPr>
          <p:cNvPr id="41" name="Picture 8" descr="Imagem relacionada">
            <a:extLst>
              <a:ext uri="{FF2B5EF4-FFF2-40B4-BE49-F238E27FC236}">
                <a16:creationId xmlns:a16="http://schemas.microsoft.com/office/drawing/2014/main" id="{390D7877-CA41-44B6-9E58-5D28AC353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14128" r="5789" b="23872"/>
          <a:stretch/>
        </p:blipFill>
        <p:spPr bwMode="auto">
          <a:xfrm>
            <a:off x="424825" y="2922637"/>
            <a:ext cx="3101726" cy="16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/>
          <p:cNvSpPr txBox="1"/>
          <p:nvPr/>
        </p:nvSpPr>
        <p:spPr>
          <a:xfrm>
            <a:off x="1849423" y="4520165"/>
            <a:ext cx="187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Ultrassônico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HC-SR04 </a:t>
            </a:r>
          </a:p>
        </p:txBody>
      </p:sp>
      <p:pic>
        <p:nvPicPr>
          <p:cNvPr id="43" name="Picture 2" descr="Resultado de imagem para icone carro"/>
          <p:cNvPicPr>
            <a:picLocks noChangeAspect="1" noChangeArrowheads="1"/>
          </p:cNvPicPr>
          <p:nvPr/>
        </p:nvPicPr>
        <p:blipFill>
          <a:blip r:embed="rId2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993" y="5284366"/>
            <a:ext cx="2142778" cy="14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m relacionada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444" r="100000">
                        <a14:foregroundMark x1="39222" y1="41429" x2="41333" y2="44405"/>
                        <a14:foregroundMark x1="55444" y1="46429" x2="55778" y2="49167"/>
                        <a14:foregroundMark x1="69667" y1="49405" x2="69667" y2="47262"/>
                        <a14:foregroundMark x1="83333" y1="40833" x2="83333" y2="37500"/>
                        <a14:foregroundMark x1="97778" y1="44167" x2="97556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3832" y="5729044"/>
            <a:ext cx="404715" cy="3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3148548" y="5459214"/>
            <a:ext cx="81591" cy="8919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99643" y="5240531"/>
            <a:ext cx="2861473" cy="142254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47" name="Conector Angulado 46"/>
          <p:cNvCxnSpPr/>
          <p:nvPr/>
        </p:nvCxnSpPr>
        <p:spPr>
          <a:xfrm rot="5400000">
            <a:off x="-97184" y="2603021"/>
            <a:ext cx="1417841" cy="373822"/>
          </a:xfrm>
          <a:prstGeom prst="bentConnector3">
            <a:avLst>
              <a:gd name="adj1" fmla="val -54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24" idx="3"/>
          </p:cNvCxnSpPr>
          <p:nvPr/>
        </p:nvCxnSpPr>
        <p:spPr>
          <a:xfrm flipV="1">
            <a:off x="10658822" y="3327262"/>
            <a:ext cx="676408" cy="2846054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25" idx="3"/>
            <a:endCxn id="24" idx="1"/>
          </p:cNvCxnSpPr>
          <p:nvPr/>
        </p:nvCxnSpPr>
        <p:spPr>
          <a:xfrm>
            <a:off x="8410525" y="5023638"/>
            <a:ext cx="1359753" cy="114967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14" descr="Resultado de imagem para icone node.js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99231" l="23222" r="76667">
                        <a14:foregroundMark x1="67556" y1="18269" x2="67333" y2="22308"/>
                        <a14:foregroundMark x1="70667" y1="21923" x2="69889" y2="20769"/>
                        <a14:foregroundMark x1="60222" y1="23846" x2="59667" y2="5192"/>
                        <a14:foregroundMark x1="44000" y1="16538" x2="41889" y2="24423"/>
                        <a14:foregroundMark x1="33889" y1="25000" x2="32000" y2="13846"/>
                        <a14:foregroundMark x1="69556" y1="22308" x2="70667" y2="21538"/>
                        <a14:foregroundMark x1="49444" y1="58269" x2="48889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68" y="2132366"/>
            <a:ext cx="1533528" cy="8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magem relacionada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" y="-156816"/>
            <a:ext cx="2998189" cy="29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Angulado 51"/>
          <p:cNvCxnSpPr>
            <a:stCxn id="41" idx="3"/>
            <a:endCxn id="46" idx="3"/>
          </p:cNvCxnSpPr>
          <p:nvPr/>
        </p:nvCxnSpPr>
        <p:spPr>
          <a:xfrm flipH="1">
            <a:off x="3461116" y="3739711"/>
            <a:ext cx="65435" cy="2212093"/>
          </a:xfrm>
          <a:prstGeom prst="bentConnector3">
            <a:avLst>
              <a:gd name="adj1" fmla="val -45363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Resultado de imagem para simbolo arduin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0" r="100000">
                        <a14:foregroundMark x1="17222" y1="52667" x2="22333" y2="52444"/>
                        <a14:foregroundMark x1="72444" y1="51778" x2="78222" y2="4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18" y="645027"/>
            <a:ext cx="641021" cy="6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m relacionada"/>
          <p:cNvPicPr>
            <a:picLocks noChangeAspect="1" noChangeArrowheads="1"/>
          </p:cNvPicPr>
          <p:nvPr/>
        </p:nvPicPr>
        <p:blipFill>
          <a:blip r:embed="rId2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9905" b="89857" l="1237" r="99301">
                        <a14:foregroundMark x1="45269" y1="30310" x2="55914" y2="30310"/>
                        <a14:foregroundMark x1="43763" y1="46539" x2="53387" y2="47852"/>
                        <a14:foregroundMark x1="33925" y1="73508" x2="40484" y2="71002"/>
                        <a14:foregroundMark x1="87527" y1="59905" x2="86989" y2="46539"/>
                        <a14:foregroundMark x1="48763" y1="64558" x2="51290" y2="64558"/>
                        <a14:foregroundMark x1="50860" y1="36277" x2="47796" y2="36277"/>
                        <a14:foregroundMark x1="32742" y1="66706" x2="33333" y2="65871"/>
                        <a14:foregroundMark x1="66882" y1="66706" x2="67688" y2="66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94" y="465885"/>
            <a:ext cx="1169928" cy="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6729459" y="3552312"/>
            <a:ext cx="233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Android</a:t>
            </a:r>
            <a:r>
              <a:rPr lang="pt-BR" dirty="0" smtClean="0">
                <a:solidFill>
                  <a:schemeClr val="bg1"/>
                </a:solidFill>
              </a:rPr>
              <a:t> (mínimo 5.0)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IOS (mínimo 12)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60" y="5688068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4326"/>
          <a:stretch/>
        </p:blipFill>
        <p:spPr>
          <a:xfrm>
            <a:off x="479376" y="332656"/>
            <a:ext cx="10602773" cy="61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9376" y="-243408"/>
            <a:ext cx="10657184" cy="2297224"/>
          </a:xfrm>
        </p:spPr>
        <p:txBody>
          <a:bodyPr>
            <a:normAutofit fontScale="90000"/>
          </a:bodyPr>
          <a:lstStyle/>
          <a:p>
            <a:pPr marL="182880"/>
            <a:r>
              <a:rPr lang="pt-BR" dirty="0" smtClean="0">
                <a:solidFill>
                  <a:srgbClr val="FF6400"/>
                </a:solidFill>
              </a:rPr>
              <a:t>Especificação dos </a:t>
            </a:r>
            <a:r>
              <a:rPr lang="pt-BR" dirty="0" err="1" smtClean="0">
                <a:solidFill>
                  <a:srgbClr val="FF6400"/>
                </a:solidFill>
              </a:rPr>
              <a:t>Analytics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C:\Users\Mike\Desktop\Easy_P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94" y="5692155"/>
            <a:ext cx="1898040" cy="11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5415" r="59852" b="53735"/>
          <a:stretch/>
        </p:blipFill>
        <p:spPr bwMode="auto">
          <a:xfrm>
            <a:off x="528020" y="2053816"/>
            <a:ext cx="10690813" cy="328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0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6400"/>
      </a:accent1>
      <a:accent2>
        <a:srgbClr val="FF6400"/>
      </a:accent2>
      <a:accent3>
        <a:srgbClr val="FFFFFF"/>
      </a:accent3>
      <a:accent4>
        <a:srgbClr val="956251"/>
      </a:accent4>
      <a:accent5>
        <a:srgbClr val="FF0000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322</Words>
  <Application>Microsoft Office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Georgia</vt:lpstr>
      <vt:lpstr>Wingdings 2</vt:lpstr>
      <vt:lpstr>View</vt:lpstr>
      <vt:lpstr>Apresentação do PowerPoint</vt:lpstr>
      <vt:lpstr>Contexto</vt:lpstr>
      <vt:lpstr>Justificativa</vt:lpstr>
      <vt:lpstr>FUNCIONAMENTO</vt:lpstr>
      <vt:lpstr>Apresentação do PowerPoint</vt:lpstr>
      <vt:lpstr>Apresentação do PowerPoint</vt:lpstr>
      <vt:lpstr>Apresentação do PowerPoint</vt:lpstr>
      <vt:lpstr>Apresentação do PowerPoint</vt:lpstr>
      <vt:lpstr>Especificação dos Analytics </vt:lpstr>
      <vt:lpstr>Apresentação do PowerPoint</vt:lpstr>
      <vt:lpstr>Product Backlog</vt:lpstr>
      <vt:lpstr>Planilha de Sprint´s</vt:lpstr>
      <vt:lpstr>Apresentação do PowerPoint</vt:lpstr>
      <vt:lpstr>Apresentação do PowerPoint</vt:lpstr>
      <vt:lpstr>Apresentação do PowerPoint</vt:lpstr>
      <vt:lpstr>Apresentação do PowerPoint</vt:lpstr>
      <vt:lpstr>Banco de dados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EasyPark     Projeto</dc:title>
  <dc:creator>Mike</dc:creator>
  <cp:lastModifiedBy>Aluno</cp:lastModifiedBy>
  <cp:revision>21</cp:revision>
  <dcterms:created xsi:type="dcterms:W3CDTF">2019-10-17T13:44:50Z</dcterms:created>
  <dcterms:modified xsi:type="dcterms:W3CDTF">2019-10-21T18:59:57Z</dcterms:modified>
</cp:coreProperties>
</file>