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0" r:id="rId3"/>
    <p:sldId id="263" r:id="rId4"/>
    <p:sldId id="262" r:id="rId5"/>
    <p:sldId id="258" r:id="rId6"/>
    <p:sldId id="256" r:id="rId7"/>
    <p:sldId id="259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6D01-3309-473F-89D8-7D756A387906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D069-1C88-4B7F-9F16-D186AC7AC38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46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6D01-3309-473F-89D8-7D756A387906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D069-1C88-4B7F-9F16-D186AC7AC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60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6D01-3309-473F-89D8-7D756A387906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D069-1C88-4B7F-9F16-D186AC7AC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0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6D01-3309-473F-89D8-7D756A387906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D069-1C88-4B7F-9F16-D186AC7AC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66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6D01-3309-473F-89D8-7D756A387906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D069-1C88-4B7F-9F16-D186AC7AC38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41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6D01-3309-473F-89D8-7D756A387906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D069-1C88-4B7F-9F16-D186AC7AC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87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6D01-3309-473F-89D8-7D756A387906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D069-1C88-4B7F-9F16-D186AC7AC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35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6D01-3309-473F-89D8-7D756A387906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D069-1C88-4B7F-9F16-D186AC7AC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79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6D01-3309-473F-89D8-7D756A387906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D069-1C88-4B7F-9F16-D186AC7AC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60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4B6D01-3309-473F-89D8-7D756A387906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E7D069-1C88-4B7F-9F16-D186AC7AC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0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6D01-3309-473F-89D8-7D756A387906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D069-1C88-4B7F-9F16-D186AC7AC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89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4B6D01-3309-473F-89D8-7D756A387906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E7D069-1C88-4B7F-9F16-D186AC7AC38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26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C9CB39-6607-80D4-A1DE-5D3E58346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rtl="0"/>
            <a:r>
              <a:rPr lang="en-US" sz="3800" dirty="0">
                <a:effectLst/>
                <a:latin typeface="Arial" panose="020B0604020202020204" pitchFamily="34" charset="0"/>
              </a:rPr>
              <a:t>USING THE METAGPT FRAMEWORK TO</a:t>
            </a:r>
            <a:br>
              <a:rPr lang="en-US" sz="3800" dirty="0">
                <a:effectLst/>
              </a:rPr>
            </a:br>
            <a:r>
              <a:rPr lang="en-US" sz="3800" dirty="0">
                <a:effectLst/>
                <a:latin typeface="Arial" panose="020B0604020202020204" pitchFamily="34" charset="0"/>
              </a:rPr>
              <a:t>AUTOMATE THE FUZZY FRONT END OF</a:t>
            </a:r>
            <a:br>
              <a:rPr lang="en-US" sz="3800" dirty="0">
                <a:effectLst/>
              </a:rPr>
            </a:br>
            <a:r>
              <a:rPr lang="en-US" sz="3800" dirty="0">
                <a:effectLst/>
                <a:latin typeface="Arial" panose="020B0604020202020204" pitchFamily="34" charset="0"/>
              </a:rPr>
              <a:t>THE PRODUCT INNOVATION PROCESS</a:t>
            </a:r>
            <a:br>
              <a:rPr lang="en-US" sz="3800" b="0" i="0" dirty="0">
                <a:effectLst/>
                <a:latin typeface="Lato" panose="020F0502020204030203" pitchFamily="34" charset="0"/>
              </a:rPr>
            </a:br>
            <a:endParaRPr lang="en-GB" sz="3800" dirty="0"/>
          </a:p>
        </p:txBody>
      </p:sp>
      <p:pic>
        <p:nvPicPr>
          <p:cNvPr id="21" name="Graphic 20" descr="Gears">
            <a:extLst>
              <a:ext uri="{FF2B5EF4-FFF2-40B4-BE49-F238E27FC236}">
                <a16:creationId xmlns:a16="http://schemas.microsoft.com/office/drawing/2014/main" id="{F7BC2E42-E28C-23A8-994C-10261F673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213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3656-4F45-B87C-DFFC-BF273C3B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5" name="Picture 4" descr="A graph of a graph with numbers and a number&#10;&#10;Description automatically generated with medium confidence">
            <a:extLst>
              <a:ext uri="{FF2B5EF4-FFF2-40B4-BE49-F238E27FC236}">
                <a16:creationId xmlns:a16="http://schemas.microsoft.com/office/drawing/2014/main" id="{7429FE13-D459-AE5A-E6F6-9B57447D6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552" y="1823886"/>
            <a:ext cx="7082896" cy="440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3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lorful hexagon with text&#10;&#10;Description automatically generated">
            <a:extLst>
              <a:ext uri="{FF2B5EF4-FFF2-40B4-BE49-F238E27FC236}">
                <a16:creationId xmlns:a16="http://schemas.microsoft.com/office/drawing/2014/main" id="{46380E15-3C0D-7559-3D52-F46C6F926A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4" b="4664"/>
          <a:stretch/>
        </p:blipFill>
        <p:spPr>
          <a:xfrm>
            <a:off x="318013" y="1171344"/>
            <a:ext cx="5741011" cy="4020089"/>
          </a:xfrm>
          <a:prstGeom prst="rect">
            <a:avLst/>
          </a:prstGeom>
        </p:spPr>
      </p:pic>
      <p:pic>
        <p:nvPicPr>
          <p:cNvPr id="9" name="Picture 8" descr="A colorful hexagon with text&#10;&#10;Description automatically generated">
            <a:extLst>
              <a:ext uri="{FF2B5EF4-FFF2-40B4-BE49-F238E27FC236}">
                <a16:creationId xmlns:a16="http://schemas.microsoft.com/office/drawing/2014/main" id="{7B7C71EF-D31C-A365-8C82-A22978A3F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723" y="1171344"/>
            <a:ext cx="5755244" cy="40200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CD67AB-6C46-7852-E6AA-6772D2728E95}"/>
              </a:ext>
            </a:extLst>
          </p:cNvPr>
          <p:cNvSpPr txBox="1"/>
          <p:nvPr/>
        </p:nvSpPr>
        <p:spPr>
          <a:xfrm>
            <a:off x="2328196" y="176980"/>
            <a:ext cx="1720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Scenario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0FF8C-6862-81B5-DAE6-F1550F4BE05E}"/>
              </a:ext>
            </a:extLst>
          </p:cNvPr>
          <p:cNvSpPr txBox="1"/>
          <p:nvPr/>
        </p:nvSpPr>
        <p:spPr>
          <a:xfrm>
            <a:off x="8232467" y="176980"/>
            <a:ext cx="1720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Scenario 2</a:t>
            </a:r>
          </a:p>
        </p:txBody>
      </p:sp>
    </p:spTree>
    <p:extLst>
      <p:ext uri="{BB962C8B-B14F-4D97-AF65-F5344CB8AC3E}">
        <p14:creationId xmlns:p14="http://schemas.microsoft.com/office/powerpoint/2010/main" val="165597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68A9E0-A723-D763-7CD7-6E099A94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listening!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90780B6C-AF6F-4106-C421-AC451C88A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01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FE5DC-2798-2815-FD92-031E58A8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MetaGPT</a:t>
            </a:r>
            <a:endParaRPr lang="en-GB" dirty="0"/>
          </a:p>
        </p:txBody>
      </p:sp>
      <p:pic>
        <p:nvPicPr>
          <p:cNvPr id="1026" name="Picture 2" descr="A software company consists of LLM-based roles">
            <a:extLst>
              <a:ext uri="{FF2B5EF4-FFF2-40B4-BE49-F238E27FC236}">
                <a16:creationId xmlns:a16="http://schemas.microsoft.com/office/drawing/2014/main" id="{27AD653E-19B2-FADE-5BD9-4B4DD56CC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70" y="2146299"/>
            <a:ext cx="10467660" cy="377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60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904BBAC4-1ECB-F535-259D-CE7EABADC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9" y="81633"/>
            <a:ext cx="11071122" cy="62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3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BF73-1B04-C64B-1B98-8FCCC34B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549139"/>
            <a:ext cx="10058400" cy="1450757"/>
          </a:xfrm>
        </p:spPr>
        <p:txBody>
          <a:bodyPr>
            <a:normAutofit/>
          </a:bodyPr>
          <a:lstStyle/>
          <a:p>
            <a:r>
              <a:rPr lang="en-GB" sz="4400" dirty="0"/>
              <a:t>The Challenge of Codebase Familiarisation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D03D06C-D07E-B0D3-5E54-BEA400CB0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047660"/>
            <a:ext cx="10181303" cy="567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9549EB89-5BFB-4E1E-AEEA-87C343D80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E9A9C309-DB93-9C07-127D-07C4B16C77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2" b="2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3D1FA295-BDF6-44B9-90C5-FE3E2CE35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4BF7F-D426-7E47-4290-2636BA3B6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The Fuzzy Front-End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BB9D3-5168-8517-1B73-47B8F048FA3D}"/>
              </a:ext>
            </a:extLst>
          </p:cNvPr>
          <p:cNvSpPr txBox="1"/>
          <p:nvPr/>
        </p:nvSpPr>
        <p:spPr>
          <a:xfrm>
            <a:off x="5206887" y="5711129"/>
            <a:ext cx="2268002" cy="101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1500" cap="all" spc="200" dirty="0">
                <a:latin typeface="+mj-lt"/>
              </a:rPr>
              <a:t>Framework for Innovation by the Design Council (UK)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1A36F1F-EEAE-48D1-A1FB-BD6FC850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6E8355-1229-9265-6BB8-1DBBA50EE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005" y="167295"/>
            <a:ext cx="9847990" cy="1227164"/>
          </a:xfrm>
        </p:spPr>
        <p:txBody>
          <a:bodyPr>
            <a:noAutofit/>
          </a:bodyPr>
          <a:lstStyle/>
          <a:p>
            <a:pPr rtl="0"/>
            <a:r>
              <a:rPr lang="en-US" sz="4000" dirty="0"/>
              <a:t>R</a:t>
            </a:r>
            <a:r>
              <a:rPr lang="en-US" sz="4000" dirty="0">
                <a:effectLst/>
              </a:rPr>
              <a:t>eview of </a:t>
            </a:r>
            <a:r>
              <a:rPr lang="en-US" sz="4000" dirty="0"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Existing</a:t>
            </a:r>
            <a:r>
              <a:rPr lang="en-US" sz="4000" dirty="0">
                <a:effectLst/>
              </a:rPr>
              <a:t> FFE Frameworks</a:t>
            </a:r>
            <a:br>
              <a:rPr lang="en-US" sz="40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endParaRPr lang="en-GB" sz="4000"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58260F12-F28D-4DF3-1772-A6806077C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96" y="1394459"/>
            <a:ext cx="4694530" cy="3914959"/>
          </a:xfrm>
          <a:prstGeom prst="rect">
            <a:avLst/>
          </a:prstGeom>
        </p:spPr>
      </p:pic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C2B2B336-FC60-A852-7859-07C728244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462" y="1970140"/>
            <a:ext cx="6322142" cy="276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1A09AC-8801-5704-5CD6-F61DF1AF2EAA}"/>
              </a:ext>
            </a:extLst>
          </p:cNvPr>
          <p:cNvSpPr txBox="1"/>
          <p:nvPr/>
        </p:nvSpPr>
        <p:spPr>
          <a:xfrm>
            <a:off x="1648631" y="5342096"/>
            <a:ext cx="2966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 Light (Headings)"/>
              </a:rPr>
              <a:t>Learning Model for Innovation Beckman and Barry (2007)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89117-6054-15F7-AB20-9AA337922AF1}"/>
              </a:ext>
            </a:extLst>
          </p:cNvPr>
          <p:cNvSpPr txBox="1"/>
          <p:nvPr/>
        </p:nvSpPr>
        <p:spPr>
          <a:xfrm>
            <a:off x="7146045" y="5434429"/>
            <a:ext cx="296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 Light (Headings)"/>
              </a:rPr>
              <a:t>Google Design Sprint Kit</a:t>
            </a:r>
          </a:p>
        </p:txBody>
      </p:sp>
    </p:spTree>
    <p:extLst>
      <p:ext uri="{BB962C8B-B14F-4D97-AF65-F5344CB8AC3E}">
        <p14:creationId xmlns:p14="http://schemas.microsoft.com/office/powerpoint/2010/main" val="344749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7054B-5B31-A4D0-2900-11CA9A715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897" y="698721"/>
            <a:ext cx="4777060" cy="560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D8D9A-DFAE-AE73-5A57-0364EA15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1" y="181574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Designing a Standard Operating Procedure for the Fuzzy Front End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F369076F-9EAC-940C-2DD0-C3B0D3988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31" y="1192468"/>
            <a:ext cx="9077710" cy="510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0627-1F1E-86A9-D366-C0ABC354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7529B0-0E11-6F99-89BE-B4E732340104}"/>
              </a:ext>
            </a:extLst>
          </p:cNvPr>
          <p:cNvSpPr/>
          <p:nvPr/>
        </p:nvSpPr>
        <p:spPr>
          <a:xfrm>
            <a:off x="285135" y="2674373"/>
            <a:ext cx="3244646" cy="20352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1) Two experts create Product Innovation Scenarios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FB32F6-3E29-248E-3630-E25F5CB4EB93}"/>
              </a:ext>
            </a:extLst>
          </p:cNvPr>
          <p:cNvSpPr/>
          <p:nvPr/>
        </p:nvSpPr>
        <p:spPr>
          <a:xfrm>
            <a:off x="4443198" y="2674373"/>
            <a:ext cx="3244646" cy="20352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2) Have human innovators, ChatGPT, and the </a:t>
            </a:r>
            <a:r>
              <a:rPr lang="en-GB" dirty="0" err="1"/>
              <a:t>MetaGPT</a:t>
            </a:r>
            <a:r>
              <a:rPr lang="en-GB" dirty="0"/>
              <a:t> based system generate innovation ideas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255F72-6044-CF09-5A38-7F74CA414E6E}"/>
              </a:ext>
            </a:extLst>
          </p:cNvPr>
          <p:cNvSpPr/>
          <p:nvPr/>
        </p:nvSpPr>
        <p:spPr>
          <a:xfrm>
            <a:off x="8529486" y="2674373"/>
            <a:ext cx="3244646" cy="20352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3) Have the experts </a:t>
            </a:r>
            <a:r>
              <a:rPr lang="en-GB" dirty="0" err="1"/>
              <a:t>blindy</a:t>
            </a:r>
            <a:r>
              <a:rPr lang="en-GB" dirty="0"/>
              <a:t> evaluate the ideas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654370-BFEE-25BF-DD45-4D108C0F6E7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529781" y="3692012"/>
            <a:ext cx="91341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BC3CCE-1B64-DE7C-90CE-BC9361F76A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687844" y="3692012"/>
            <a:ext cx="841642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9585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1463</TotalTime>
  <Words>111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Calibri Light (Headings)</vt:lpstr>
      <vt:lpstr>Lato</vt:lpstr>
      <vt:lpstr>Retrospect</vt:lpstr>
      <vt:lpstr>USING THE METAGPT FRAMEWORK TO AUTOMATE THE FUZZY FRONT END OF THE PRODUCT INNOVATION PROCESS </vt:lpstr>
      <vt:lpstr>MetaGPT</vt:lpstr>
      <vt:lpstr>PowerPoint Presentation</vt:lpstr>
      <vt:lpstr>The Challenge of Codebase Familiarisation</vt:lpstr>
      <vt:lpstr>The Fuzzy Front-End</vt:lpstr>
      <vt:lpstr>Review of Existing FFE Frameworks </vt:lpstr>
      <vt:lpstr>PowerPoint Presentation</vt:lpstr>
      <vt:lpstr>Designing a Standard Operating Procedure for the Fuzzy Front End</vt:lpstr>
      <vt:lpstr>Evaluation</vt:lpstr>
      <vt:lpstr>Results</vt:lpstr>
      <vt:lpstr>PowerPoint Presentation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METAGPT FRAMEWORK TO AUTOMATE THE FUZZY FRONT END OF THE PRODUCT INNOVATION PROCESS </dc:title>
  <dc:creator>Daniel Flynn (student)</dc:creator>
  <cp:lastModifiedBy>Daniel Flynn (student)</cp:lastModifiedBy>
  <cp:revision>1</cp:revision>
  <dcterms:created xsi:type="dcterms:W3CDTF">2024-03-29T15:40:41Z</dcterms:created>
  <dcterms:modified xsi:type="dcterms:W3CDTF">2024-03-30T16:04:38Z</dcterms:modified>
</cp:coreProperties>
</file>