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erofiles.com/curt-auto.jpg" TargetMode="External"/><Relationship Id="rId3" Type="http://schemas.openxmlformats.org/officeDocument/2006/relationships/hyperlink" Target="http://aerofiles.com/waterman-w5.jpg" TargetMode="External"/><Relationship Id="rId4" Type="http://schemas.openxmlformats.org/officeDocument/2006/relationships/hyperlink" Target="https://auto.howstuffworks.com/horsepower.ht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5cf16446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5cf16446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5cf1644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5cf1644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5cf1644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5cf1644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Curtiss Autoplane - In 1917, Glenn Curtiss, who could be called the father of the flying car, unveiled the first attempt at such a vehicle. His aluminum </a:t>
            </a:r>
            <a:r>
              <a:rPr lang="en" sz="1200" u="sng">
                <a:solidFill>
                  <a:schemeClr val="hlink"/>
                </a:solidFill>
                <a:latin typeface="Roboto"/>
                <a:ea typeface="Roboto"/>
                <a:cs typeface="Roboto"/>
                <a:sym typeface="Roboto"/>
                <a:hlinkClick r:id="rId2"/>
              </a:rPr>
              <a:t>Autoplane</a:t>
            </a:r>
            <a:r>
              <a:rPr lang="en" sz="1200">
                <a:solidFill>
                  <a:schemeClr val="dk1"/>
                </a:solidFill>
                <a:latin typeface="Roboto"/>
                <a:ea typeface="Roboto"/>
                <a:cs typeface="Roboto"/>
                <a:sym typeface="Roboto"/>
              </a:rPr>
              <a:t> sported three wings that spanned 40 feet (12.2 meters). The car's motor drove a four-bladed propeller at the rear of the car. The Autoplane never truly flew, but it did manage a few short hops.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Arrowbile - Developed by Waldo Waterman in 1937, the </a:t>
            </a:r>
            <a:r>
              <a:rPr lang="en" sz="1200" u="sng">
                <a:solidFill>
                  <a:schemeClr val="hlink"/>
                </a:solidFill>
                <a:latin typeface="Roboto"/>
                <a:ea typeface="Roboto"/>
                <a:cs typeface="Roboto"/>
                <a:sym typeface="Roboto"/>
                <a:hlinkClick r:id="rId3"/>
              </a:rPr>
              <a:t>Arrowbile</a:t>
            </a:r>
            <a:r>
              <a:rPr lang="en" sz="1200">
                <a:solidFill>
                  <a:schemeClr val="dk1"/>
                </a:solidFill>
                <a:latin typeface="Roboto"/>
                <a:ea typeface="Roboto"/>
                <a:cs typeface="Roboto"/>
                <a:sym typeface="Roboto"/>
              </a:rPr>
              <a:t> was a hybrid Studebaker-aircraft. Like the Autoplane, it too had a propeller attached to the rear of the vehicle. The three-wheeled car was powered by a typical 100-</a:t>
            </a:r>
            <a:r>
              <a:rPr lang="en" sz="1200" u="sng">
                <a:solidFill>
                  <a:schemeClr val="hlink"/>
                </a:solidFill>
                <a:latin typeface="Roboto"/>
                <a:ea typeface="Roboto"/>
                <a:cs typeface="Roboto"/>
                <a:sym typeface="Roboto"/>
                <a:hlinkClick r:id="rId4"/>
              </a:rPr>
              <a:t>horsepower</a:t>
            </a:r>
            <a:r>
              <a:rPr lang="en" sz="1200">
                <a:solidFill>
                  <a:schemeClr val="dk1"/>
                </a:solidFill>
                <a:latin typeface="Roboto"/>
                <a:ea typeface="Roboto"/>
                <a:cs typeface="Roboto"/>
                <a:sym typeface="Roboto"/>
              </a:rPr>
              <a:t> Studebaker engine. The wings detached for storage. A lack of funding killed the project.</a:t>
            </a:r>
            <a:endParaRPr sz="1200">
              <a:solidFill>
                <a:schemeClr val="dk1"/>
              </a:solidFill>
              <a:latin typeface="Roboto"/>
              <a:ea typeface="Roboto"/>
              <a:cs typeface="Roboto"/>
              <a:sym typeface="Roboto"/>
            </a:endParaRPr>
          </a:p>
          <a:p>
            <a:pPr indent="457200" lvl="0" marL="0" rtl="0" algn="l">
              <a:lnSpc>
                <a:spcPct val="115000"/>
              </a:lnSpc>
              <a:spcBef>
                <a:spcPts val="1800"/>
              </a:spcBef>
              <a:spcAft>
                <a:spcPts val="1200"/>
              </a:spcAft>
              <a:buClr>
                <a:schemeClr val="dk1"/>
              </a:buClr>
              <a:buSzPts val="1100"/>
              <a:buFont typeface="Arial"/>
              <a:buNone/>
            </a:pPr>
            <a:r>
              <a:t/>
            </a:r>
            <a:endParaRPr sz="1300">
              <a:solidFill>
                <a:srgbClr val="666666"/>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5cf1644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5cf1644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5cf1644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5cf1644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 sz="1350">
                <a:solidFill>
                  <a:schemeClr val="dk1"/>
                </a:solidFill>
                <a:highlight>
                  <a:srgbClr val="FFFFFF"/>
                </a:highlight>
              </a:rPr>
              <a:t>The evolution of the supercar is the AeroMobil. Inspired by the mythical winged horse Pegasus, the AeroMobil is the high-end vehicle species equally at home on the road or in the sky – the flying car.</a:t>
            </a:r>
            <a:endParaRPr sz="13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chemeClr val="dk1"/>
                </a:solidFill>
                <a:highlight>
                  <a:srgbClr val="FFFFFF"/>
                </a:highlight>
              </a:rPr>
              <a:t>The culmination of leading-edge automotive and aerospace design and engineering, advanced materials, luxury features, and impeccable styling, the AeroMobil does what no supercar or private jet can do.</a:t>
            </a:r>
            <a:endParaRPr sz="13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chemeClr val="dk1"/>
                </a:solidFill>
                <a:highlight>
                  <a:srgbClr val="FFFFFF"/>
                </a:highlight>
              </a:rPr>
              <a:t>It can seamlessly transform from car to aircraft – from driving to flying – in under three minutes.</a:t>
            </a:r>
            <a:endParaRPr sz="1350">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5cf1644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5cf1644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63940"/>
                </a:solidFill>
                <a:highlight>
                  <a:srgbClr val="FFFFFF"/>
                </a:highlight>
              </a:rPr>
              <a:t>One of the biggest problems in most modern cities is traffic caused by road vehicles. Roads that were built a long time ago simply can’t cope with the huge number of cars, trucks and other vehicles that compete for space today. Staying on the theme of lower emissions and greater efficiency. Flying cars can take a much more direct route from point A to point B. This means less fuel is required and the journey times are much quicker as a result when compared to a journey on land. Journeys on land often involve many twists and turns, traffic signals and junctions, all of which reduce the efficiency of the journey and increase fuel consumption. Providing the manufacturers of these electric flying cars can make them effective around our cities in the future, it will free up the roads and the streets for pedestrians and cyclists.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5cf1644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5cf1644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5cf1644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5cf1644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63940"/>
                </a:solidFill>
                <a:highlight>
                  <a:srgbClr val="FFFFFF"/>
                </a:highlight>
              </a:rPr>
              <a:t>As we have seen, flying cars require a significant amount of energy to get airborne. Depending on the technology used, this can come with much noise. A typical helicopter, for example, produces 100db in flight. Flying cars need to meet the technical standards of both aeroplanes and cars, therefore, being quite costly to build and maintain. They are also built on different structures and principles hence aerodynamic designing being very expensive.Flying cars could have mid-air collisions with other flying vehicles such as helicopters due to various reasons including poor visibility caused by weather changes or loss of control. In case of mechanical failures, an aircraft could fall from the sky or have an emergency landing which could result in property damage and deaths.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5cf16446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5cf16446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innovate-eco.com/advantages-and-disadvantages-of-flying-cars/" TargetMode="External"/><Relationship Id="rId4" Type="http://schemas.openxmlformats.org/officeDocument/2006/relationships/hyperlink" Target="https://carsdofly.com/what-are-the-advantages-and-disadvantages-of-flying-cars-the-pros-and-cons/" TargetMode="External"/><Relationship Id="rId5" Type="http://schemas.openxmlformats.org/officeDocument/2006/relationships/hyperlink" Target="https://auto.howstuffworks.com/flying-car1.htm" TargetMode="External"/><Relationship Id="rId6" Type="http://schemas.openxmlformats.org/officeDocument/2006/relationships/hyperlink" Target="https://www.aeromobil.com/" TargetMode="External"/><Relationship Id="rId7" Type="http://schemas.openxmlformats.org/officeDocument/2006/relationships/hyperlink" Target="https://www.klein-visio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4.xml"/><Relationship Id="rId10" Type="http://schemas.openxmlformats.org/officeDocument/2006/relationships/slide" Target="/ppt/slides/slide10.xml"/><Relationship Id="rId9" Type="http://schemas.openxmlformats.org/officeDocument/2006/relationships/slide" Target="/ppt/slides/slide9.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Flying Car</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Daniel 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126" name="Google Shape;126;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u="sng">
                <a:solidFill>
                  <a:schemeClr val="hlink"/>
                </a:solidFill>
                <a:hlinkClick r:id="rId3"/>
              </a:rPr>
              <a:t>Advantages and disadvantages of flying cars</a:t>
            </a:r>
            <a:r>
              <a:rPr lang="en" sz="1600"/>
              <a:t> - Rob Wreglesworth - 2023</a:t>
            </a:r>
            <a:endParaRPr sz="1600"/>
          </a:p>
          <a:p>
            <a:pPr indent="0" lvl="0" marL="0" rtl="0" algn="l">
              <a:spcBef>
                <a:spcPts val="1200"/>
              </a:spcBef>
              <a:spcAft>
                <a:spcPts val="0"/>
              </a:spcAft>
              <a:buNone/>
            </a:pPr>
            <a:r>
              <a:rPr lang="en" sz="1600" u="sng">
                <a:solidFill>
                  <a:schemeClr val="hlink"/>
                </a:solidFill>
                <a:hlinkClick r:id="rId4"/>
              </a:rPr>
              <a:t>What Are The Advantages And Disadvantages Of Flying Cars? The Pros And Cons</a:t>
            </a:r>
            <a:r>
              <a:rPr lang="en" sz="1600"/>
              <a:t> - Virginia Mutero - 2023</a:t>
            </a:r>
            <a:endParaRPr sz="1600"/>
          </a:p>
          <a:p>
            <a:pPr indent="0" lvl="0" marL="0" rtl="0" algn="l">
              <a:spcBef>
                <a:spcPts val="1200"/>
              </a:spcBef>
              <a:spcAft>
                <a:spcPts val="0"/>
              </a:spcAft>
              <a:buNone/>
            </a:pPr>
            <a:r>
              <a:rPr lang="en" sz="1600" u="sng">
                <a:solidFill>
                  <a:schemeClr val="hlink"/>
                </a:solidFill>
                <a:hlinkClick r:id="rId5"/>
              </a:rPr>
              <a:t>How Flying Cars Will Work</a:t>
            </a:r>
            <a:r>
              <a:rPr lang="en" sz="1600"/>
              <a:t> - Kevin Bonsor - no date</a:t>
            </a:r>
            <a:endParaRPr sz="1600"/>
          </a:p>
          <a:p>
            <a:pPr indent="0" lvl="0" marL="0" rtl="0" algn="l">
              <a:spcBef>
                <a:spcPts val="1200"/>
              </a:spcBef>
              <a:spcAft>
                <a:spcPts val="0"/>
              </a:spcAft>
              <a:buNone/>
            </a:pPr>
            <a:r>
              <a:rPr lang="en" sz="1600" u="sng">
                <a:solidFill>
                  <a:schemeClr val="hlink"/>
                </a:solidFill>
                <a:hlinkClick r:id="rId6"/>
              </a:rPr>
              <a:t>Aeromobil Site</a:t>
            </a:r>
            <a:r>
              <a:rPr lang="en" sz="1600"/>
              <a:t> - Aeromobil - Recent</a:t>
            </a:r>
            <a:endParaRPr sz="1600"/>
          </a:p>
          <a:p>
            <a:pPr indent="0" lvl="0" marL="0" rtl="0" algn="l">
              <a:spcBef>
                <a:spcPts val="1200"/>
              </a:spcBef>
              <a:spcAft>
                <a:spcPts val="0"/>
              </a:spcAft>
              <a:buNone/>
            </a:pPr>
            <a:r>
              <a:rPr lang="en" sz="1600" u="sng">
                <a:solidFill>
                  <a:schemeClr val="hlink"/>
                </a:solidFill>
                <a:hlinkClick r:id="rId7"/>
              </a:rPr>
              <a:t>Klein Visions site</a:t>
            </a:r>
            <a:r>
              <a:rPr lang="en" sz="1600"/>
              <a:t> - Klein Vision - Recent</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chemeClr val="hlink"/>
                </a:solidFill>
                <a:hlinkClick action="ppaction://hlinkshowjump?jump=nextslide"/>
              </a:rPr>
              <a:t>History 1</a:t>
            </a:r>
            <a:endParaRPr sz="1600"/>
          </a:p>
          <a:p>
            <a:pPr indent="0" lvl="0" marL="0" rtl="0" algn="l">
              <a:spcBef>
                <a:spcPts val="1200"/>
              </a:spcBef>
              <a:spcAft>
                <a:spcPts val="0"/>
              </a:spcAft>
              <a:buNone/>
            </a:pPr>
            <a:r>
              <a:rPr lang="en" sz="1600" u="sng">
                <a:solidFill>
                  <a:schemeClr val="hlink"/>
                </a:solidFill>
                <a:hlinkClick action="ppaction://hlinksldjump" r:id="rId3"/>
              </a:rPr>
              <a:t>History 2</a:t>
            </a:r>
            <a:endParaRPr sz="1600"/>
          </a:p>
          <a:p>
            <a:pPr indent="0" lvl="0" marL="0" rtl="0" algn="l">
              <a:spcBef>
                <a:spcPts val="1200"/>
              </a:spcBef>
              <a:spcAft>
                <a:spcPts val="0"/>
              </a:spcAft>
              <a:buNone/>
            </a:pPr>
            <a:r>
              <a:rPr lang="en" sz="1600" u="sng">
                <a:solidFill>
                  <a:schemeClr val="hlink"/>
                </a:solidFill>
                <a:hlinkClick action="ppaction://hlinksldjump" r:id="rId4"/>
              </a:rPr>
              <a:t>Current Costs</a:t>
            </a:r>
            <a:endParaRPr sz="1600"/>
          </a:p>
          <a:p>
            <a:pPr indent="0" lvl="0" marL="0" rtl="0" algn="l">
              <a:spcBef>
                <a:spcPts val="1200"/>
              </a:spcBef>
              <a:spcAft>
                <a:spcPts val="0"/>
              </a:spcAft>
              <a:buNone/>
            </a:pPr>
            <a:r>
              <a:rPr lang="en" sz="1600" u="sng">
                <a:solidFill>
                  <a:schemeClr val="hlink"/>
                </a:solidFill>
                <a:hlinkClick action="ppaction://hlinksldjump" r:id="rId5"/>
              </a:rPr>
              <a:t>Implementation</a:t>
            </a:r>
            <a:endParaRPr sz="1600"/>
          </a:p>
          <a:p>
            <a:pPr indent="0" lvl="0" marL="0" rtl="0" algn="l">
              <a:spcBef>
                <a:spcPts val="1200"/>
              </a:spcBef>
              <a:spcAft>
                <a:spcPts val="0"/>
              </a:spcAft>
              <a:buNone/>
            </a:pPr>
            <a:r>
              <a:rPr lang="en" sz="1600" u="sng">
                <a:solidFill>
                  <a:schemeClr val="hlink"/>
                </a:solidFill>
                <a:hlinkClick action="ppaction://hlinksldjump" r:id="rId6"/>
              </a:rPr>
              <a:t>Pros 1</a:t>
            </a:r>
            <a:endParaRPr sz="1600"/>
          </a:p>
          <a:p>
            <a:pPr indent="0" lvl="0" marL="0" rtl="0" algn="l">
              <a:spcBef>
                <a:spcPts val="1200"/>
              </a:spcBef>
              <a:spcAft>
                <a:spcPts val="0"/>
              </a:spcAft>
              <a:buNone/>
            </a:pPr>
            <a:r>
              <a:rPr lang="en" sz="1600" u="sng">
                <a:solidFill>
                  <a:schemeClr val="hlink"/>
                </a:solidFill>
                <a:hlinkClick action="ppaction://hlinksldjump" r:id="rId7"/>
              </a:rPr>
              <a:t>Pros 2</a:t>
            </a:r>
            <a:endParaRPr sz="1600"/>
          </a:p>
          <a:p>
            <a:pPr indent="0" lvl="0" marL="0" rtl="0" algn="l">
              <a:spcBef>
                <a:spcPts val="1200"/>
              </a:spcBef>
              <a:spcAft>
                <a:spcPts val="0"/>
              </a:spcAft>
              <a:buNone/>
            </a:pPr>
            <a:r>
              <a:rPr lang="en" sz="1600" u="sng">
                <a:solidFill>
                  <a:schemeClr val="hlink"/>
                </a:solidFill>
                <a:hlinkClick action="ppaction://hlinksldjump" r:id="rId8"/>
              </a:rPr>
              <a:t>Cons</a:t>
            </a:r>
            <a:endParaRPr sz="1600"/>
          </a:p>
          <a:p>
            <a:pPr indent="0" lvl="0" marL="0" rtl="0" algn="l">
              <a:spcBef>
                <a:spcPts val="1200"/>
              </a:spcBef>
              <a:spcAft>
                <a:spcPts val="0"/>
              </a:spcAft>
              <a:buNone/>
            </a:pPr>
            <a:r>
              <a:rPr lang="en" sz="1600" u="sng">
                <a:solidFill>
                  <a:schemeClr val="hlink"/>
                </a:solidFill>
                <a:hlinkClick action="ppaction://hlinksldjump" r:id="rId9"/>
              </a:rPr>
              <a:t>Summary</a:t>
            </a:r>
            <a:endParaRPr sz="1600"/>
          </a:p>
          <a:p>
            <a:pPr indent="0" lvl="0" marL="0" rtl="0" algn="l">
              <a:spcBef>
                <a:spcPts val="1200"/>
              </a:spcBef>
              <a:spcAft>
                <a:spcPts val="1200"/>
              </a:spcAft>
              <a:buNone/>
            </a:pPr>
            <a:r>
              <a:rPr lang="en" sz="1600" u="sng">
                <a:solidFill>
                  <a:schemeClr val="hlink"/>
                </a:solidFill>
                <a:hlinkClick action="ppaction://hlinksldjump" r:id="rId10"/>
              </a:rPr>
              <a:t>Reference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2000"/>
              <a:t>First Inventors:</a:t>
            </a:r>
            <a:endParaRPr sz="2000"/>
          </a:p>
          <a:p>
            <a:pPr indent="-355600" lvl="0" marL="457200" rtl="0" algn="l">
              <a:spcBef>
                <a:spcPts val="1200"/>
              </a:spcBef>
              <a:spcAft>
                <a:spcPts val="0"/>
              </a:spcAft>
              <a:buSzPts val="2000"/>
              <a:buChar char="●"/>
            </a:pPr>
            <a:r>
              <a:rPr lang="en" sz="2000"/>
              <a:t>Glenn Curtis - 1917</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Waldo Waterman - 1937</a:t>
            </a:r>
            <a:endParaRPr sz="2000"/>
          </a:p>
          <a:p>
            <a:pPr indent="0" lvl="0" marL="914400" rtl="0" algn="l">
              <a:spcBef>
                <a:spcPts val="1200"/>
              </a:spcBef>
              <a:spcAft>
                <a:spcPts val="0"/>
              </a:spcAft>
              <a:buNone/>
            </a:pPr>
            <a:r>
              <a:t/>
            </a:r>
            <a:endParaRPr sz="2000"/>
          </a:p>
          <a:p>
            <a:pPr indent="457200" lvl="0" marL="0" rtl="0" algn="l">
              <a:spcBef>
                <a:spcPts val="1200"/>
              </a:spcBef>
              <a:spcAft>
                <a:spcPts val="1200"/>
              </a:spcAft>
              <a:buNone/>
            </a:pPr>
            <a:r>
              <a:t/>
            </a:r>
            <a:endParaRPr sz="2000"/>
          </a:p>
        </p:txBody>
      </p:sp>
      <p:pic>
        <p:nvPicPr>
          <p:cNvPr descr="Curtiss Autoplane - Wikipedia" id="78" name="Google Shape;78;p15"/>
          <p:cNvPicPr preferRelativeResize="0"/>
          <p:nvPr/>
        </p:nvPicPr>
        <p:blipFill>
          <a:blip r:embed="rId3">
            <a:alphaModFix/>
          </a:blip>
          <a:stretch>
            <a:fillRect/>
          </a:stretch>
        </p:blipFill>
        <p:spPr>
          <a:xfrm>
            <a:off x="5115375" y="1437400"/>
            <a:ext cx="3225000" cy="1572425"/>
          </a:xfrm>
          <a:prstGeom prst="rect">
            <a:avLst/>
          </a:prstGeom>
          <a:noFill/>
          <a:ln>
            <a:noFill/>
          </a:ln>
        </p:spPr>
      </p:pic>
      <p:pic>
        <p:nvPicPr>
          <p:cNvPr descr="The Waterman Arrowbile – Waldo Waterman was the first American to make a  true flying car" id="79" name="Google Shape;79;p15"/>
          <p:cNvPicPr preferRelativeResize="0"/>
          <p:nvPr/>
        </p:nvPicPr>
        <p:blipFill>
          <a:blip r:embed="rId4">
            <a:alphaModFix/>
          </a:blip>
          <a:stretch>
            <a:fillRect/>
          </a:stretch>
        </p:blipFill>
        <p:spPr>
          <a:xfrm>
            <a:off x="5532275" y="3521675"/>
            <a:ext cx="1887800" cy="144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Costs</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86" name="Google Shape;86;p16" title="Chart"/>
          <p:cNvPicPr preferRelativeResize="0"/>
          <p:nvPr/>
        </p:nvPicPr>
        <p:blipFill>
          <a:blip r:embed="rId3">
            <a:alphaModFix/>
          </a:blip>
          <a:stretch>
            <a:fillRect/>
          </a:stretch>
        </p:blipFill>
        <p:spPr>
          <a:xfrm>
            <a:off x="1724738" y="1158588"/>
            <a:ext cx="5694525" cy="3521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92" name="Google Shape;92;p17"/>
          <p:cNvSpPr txBox="1"/>
          <p:nvPr>
            <p:ph idx="1" type="body"/>
          </p:nvPr>
        </p:nvSpPr>
        <p:spPr>
          <a:xfrm>
            <a:off x="4644675" y="500925"/>
            <a:ext cx="4166400" cy="718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000"/>
              <a:t>There are many cars that are in testing, like the AeroMobil</a:t>
            </a:r>
            <a:endParaRPr sz="2000"/>
          </a:p>
          <a:p>
            <a:pPr indent="457200" lvl="0" marL="0" rtl="0" algn="l">
              <a:spcBef>
                <a:spcPts val="120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AeroMobil answers the question, “it's 2017, where's my flying car?” | Ars  Technica" id="93" name="Google Shape;93;p17"/>
          <p:cNvPicPr preferRelativeResize="0"/>
          <p:nvPr/>
        </p:nvPicPr>
        <p:blipFill>
          <a:blip r:embed="rId3">
            <a:alphaModFix/>
          </a:blip>
          <a:stretch>
            <a:fillRect/>
          </a:stretch>
        </p:blipFill>
        <p:spPr>
          <a:xfrm>
            <a:off x="5243900" y="1297850"/>
            <a:ext cx="2857500" cy="1609725"/>
          </a:xfrm>
          <a:prstGeom prst="rect">
            <a:avLst/>
          </a:prstGeom>
          <a:noFill/>
          <a:ln>
            <a:noFill/>
          </a:ln>
        </p:spPr>
      </p:pic>
      <p:sp>
        <p:nvSpPr>
          <p:cNvPr id="94" name="Google Shape;94;p17"/>
          <p:cNvSpPr txBox="1"/>
          <p:nvPr>
            <p:ph idx="1" type="body"/>
          </p:nvPr>
        </p:nvSpPr>
        <p:spPr>
          <a:xfrm>
            <a:off x="4711850" y="2874800"/>
            <a:ext cx="4166400" cy="718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000"/>
              <a:t>And Klein’s Vision Car </a:t>
            </a:r>
            <a:endParaRPr sz="2000"/>
          </a:p>
          <a:p>
            <a:pPr indent="457200" lvl="0" marL="0" rtl="0" algn="l">
              <a:spcBef>
                <a:spcPts val="120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Concept – Klein Vision" id="95" name="Google Shape;95;p17"/>
          <p:cNvPicPr preferRelativeResize="0"/>
          <p:nvPr/>
        </p:nvPicPr>
        <p:blipFill>
          <a:blip r:embed="rId4">
            <a:alphaModFix/>
          </a:blip>
          <a:stretch>
            <a:fillRect/>
          </a:stretch>
        </p:blipFill>
        <p:spPr>
          <a:xfrm>
            <a:off x="5362100" y="3382275"/>
            <a:ext cx="2800350" cy="163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101" name="Google Shape;101;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Some of the Pros include:</a:t>
            </a:r>
            <a:endParaRPr sz="2000"/>
          </a:p>
          <a:p>
            <a:pPr indent="-355600" lvl="0" marL="457200" rtl="0" algn="l">
              <a:spcBef>
                <a:spcPts val="1200"/>
              </a:spcBef>
              <a:spcAft>
                <a:spcPts val="0"/>
              </a:spcAft>
              <a:buSzPts val="2000"/>
              <a:buChar char="●"/>
            </a:pPr>
            <a:r>
              <a:rPr lang="en" sz="2000"/>
              <a:t>Clear Roads (less cars on the ground)</a:t>
            </a:r>
            <a:endParaRPr sz="2000"/>
          </a:p>
          <a:p>
            <a:pPr indent="-355600" lvl="0" marL="457200" rtl="0" algn="l">
              <a:spcBef>
                <a:spcPts val="0"/>
              </a:spcBef>
              <a:spcAft>
                <a:spcPts val="0"/>
              </a:spcAft>
              <a:buSzPts val="2000"/>
              <a:buChar char="●"/>
            </a:pPr>
            <a:r>
              <a:rPr lang="en" sz="2000"/>
              <a:t>Clear traffic jams (Cars distributed air and ground)</a:t>
            </a:r>
            <a:endParaRPr sz="2000"/>
          </a:p>
          <a:p>
            <a:pPr indent="-355600" lvl="0" marL="457200" rtl="0" algn="l">
              <a:spcBef>
                <a:spcPts val="0"/>
              </a:spcBef>
              <a:spcAft>
                <a:spcPts val="0"/>
              </a:spcAft>
              <a:buSzPts val="2000"/>
              <a:buChar char="●"/>
            </a:pPr>
            <a:r>
              <a:rPr lang="en" sz="2000"/>
              <a:t>Lower gas emissions(over long distances)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107" name="Google Shape;107;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Some </a:t>
            </a:r>
            <a:r>
              <a:rPr lang="en" sz="2000"/>
              <a:t>more</a:t>
            </a:r>
            <a:r>
              <a:rPr lang="en" sz="2000"/>
              <a:t> pros are:</a:t>
            </a:r>
            <a:endParaRPr sz="2000"/>
          </a:p>
          <a:p>
            <a:pPr indent="-355600" lvl="0" marL="457200" rtl="0" algn="l">
              <a:spcBef>
                <a:spcPts val="1200"/>
              </a:spcBef>
              <a:spcAft>
                <a:spcPts val="0"/>
              </a:spcAft>
              <a:buSzPts val="2000"/>
              <a:buChar char="●"/>
            </a:pPr>
            <a:r>
              <a:rPr lang="en" sz="2000"/>
              <a:t>Space for pedestrians and Cyclist (less space needed for cars)</a:t>
            </a:r>
            <a:endParaRPr sz="2000"/>
          </a:p>
          <a:p>
            <a:pPr indent="-355600" lvl="0" marL="457200" rtl="0" algn="l">
              <a:spcBef>
                <a:spcPts val="0"/>
              </a:spcBef>
              <a:spcAft>
                <a:spcPts val="0"/>
              </a:spcAft>
              <a:buSzPts val="2000"/>
              <a:buChar char="●"/>
            </a:pPr>
            <a:r>
              <a:rPr lang="en" sz="2000"/>
              <a:t>Less need for roads (air travel becomes more used)</a:t>
            </a:r>
            <a:endParaRPr sz="2000"/>
          </a:p>
          <a:p>
            <a:pPr indent="-355600" lvl="0" marL="457200" rtl="0" algn="l">
              <a:spcBef>
                <a:spcPts val="0"/>
              </a:spcBef>
              <a:spcAft>
                <a:spcPts val="0"/>
              </a:spcAft>
              <a:buSzPts val="2000"/>
              <a:buChar char="●"/>
            </a:pPr>
            <a:r>
              <a:rPr lang="en" sz="2000"/>
              <a:t>Fast (air quicker than ground)</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113" name="Google Shape;113;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 Cons include:</a:t>
            </a:r>
            <a:endParaRPr sz="2000"/>
          </a:p>
          <a:p>
            <a:pPr indent="-355600" lvl="0" marL="457200" rtl="0" algn="l">
              <a:spcBef>
                <a:spcPts val="1200"/>
              </a:spcBef>
              <a:spcAft>
                <a:spcPts val="0"/>
              </a:spcAft>
              <a:buSzPts val="2000"/>
              <a:buChar char="●"/>
            </a:pPr>
            <a:r>
              <a:rPr lang="en" sz="2000"/>
              <a:t>Expensive (since it is still at R&amp;D)</a:t>
            </a:r>
            <a:endParaRPr sz="2000"/>
          </a:p>
          <a:p>
            <a:pPr indent="-355600" lvl="0" marL="457200" rtl="0" algn="l">
              <a:spcBef>
                <a:spcPts val="0"/>
              </a:spcBef>
              <a:spcAft>
                <a:spcPts val="0"/>
              </a:spcAft>
              <a:buSzPts val="2000"/>
              <a:buChar char="●"/>
            </a:pPr>
            <a:r>
              <a:rPr lang="en" sz="2000"/>
              <a:t>Loud noises (loud engine)</a:t>
            </a:r>
            <a:endParaRPr sz="2000"/>
          </a:p>
          <a:p>
            <a:pPr indent="-355600" lvl="0" marL="457200" rtl="0" algn="l">
              <a:spcBef>
                <a:spcPts val="0"/>
              </a:spcBef>
              <a:spcAft>
                <a:spcPts val="0"/>
              </a:spcAft>
              <a:buSzPts val="2000"/>
              <a:buChar char="●"/>
            </a:pPr>
            <a:r>
              <a:rPr lang="en" sz="2000"/>
              <a:t>Fatal accidents (risk of falling out of the air)</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19" name="Google Shape;119;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2000"/>
              <a:t>Overall I think that flying cars will </a:t>
            </a:r>
            <a:r>
              <a:rPr lang="en" sz="2000"/>
              <a:t>benefit</a:t>
            </a:r>
            <a:r>
              <a:rPr lang="en" sz="2000"/>
              <a:t> our society an is a good idea. The pros presented outweigh the cons and the cons are something that can be changed with time and research.</a:t>
            </a:r>
            <a:endParaRPr sz="2000"/>
          </a:p>
        </p:txBody>
      </p:sp>
      <p:pic>
        <p:nvPicPr>
          <p:cNvPr descr="Concept – Klein Vision" id="120" name="Google Shape;120;p21"/>
          <p:cNvPicPr preferRelativeResize="0"/>
          <p:nvPr/>
        </p:nvPicPr>
        <p:blipFill>
          <a:blip r:embed="rId3">
            <a:alphaModFix/>
          </a:blip>
          <a:stretch>
            <a:fillRect/>
          </a:stretch>
        </p:blipFill>
        <p:spPr>
          <a:xfrm>
            <a:off x="357601" y="1491207"/>
            <a:ext cx="3706500" cy="21610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