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  <p:sldMasterId id="2147483661" r:id="rId5"/>
  </p:sldMasterIdLst>
  <p:notesMasterIdLst>
    <p:notesMasterId r:id="rId20"/>
  </p:notesMasterIdLst>
  <p:sldIdLst>
    <p:sldId id="256" r:id="rId6"/>
    <p:sldId id="272" r:id="rId7"/>
    <p:sldId id="263" r:id="rId8"/>
    <p:sldId id="271" r:id="rId9"/>
    <p:sldId id="260" r:id="rId10"/>
    <p:sldId id="278" r:id="rId11"/>
    <p:sldId id="258" r:id="rId12"/>
    <p:sldId id="298" r:id="rId13"/>
    <p:sldId id="299" r:id="rId14"/>
    <p:sldId id="273" r:id="rId15"/>
    <p:sldId id="275" r:id="rId16"/>
    <p:sldId id="296" r:id="rId17"/>
    <p:sldId id="267" r:id="rId18"/>
    <p:sldId id="288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  <p:embeddedFont>
      <p:font typeface="Fira Sans SemiBold" panose="020B0603050000020004" pitchFamily="34" charset="0"/>
      <p:regular r:id="rId26"/>
      <p:bold r:id="rId27"/>
      <p:italic r:id="rId28"/>
      <p:boldItalic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  <p:embeddedFont>
      <p:font typeface="Proxima Nova Semibold" panose="020B0604020202020204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C9C9"/>
    <a:srgbClr val="6262F5"/>
    <a:srgbClr val="66F261"/>
    <a:srgbClr val="B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C1F1B-FCD5-4A4E-85AA-308063E72052}" v="1947" dt="2025-02-25T11:35:36.201"/>
    <p1510:client id="{6DC667E5-1A2D-47CA-85EB-58E6F7A06B63}" v="2479" dt="2025-02-25T14:40:38.270"/>
    <p1510:client id="{C53646FB-4224-73CB-35B3-629D0FE1D0E0}" v="14" dt="2025-02-24T22:16:57.296"/>
    <p1510:client id="{CFF42FFD-508D-A467-5DE6-D74BFFA8810B}" v="8" dt="2025-02-25T09:18:57.998"/>
  </p1510:revLst>
</p1510:revInfo>
</file>

<file path=ppt/tableStyles.xml><?xml version="1.0" encoding="utf-8"?>
<a:tblStyleLst xmlns:a="http://schemas.openxmlformats.org/drawingml/2006/main" def="{8552CF9B-C900-4AF0-8E23-45E4EE2C775A}">
  <a:tblStyle styleId="{8552CF9B-C900-4AF0-8E23-45E4EE2C77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font" Target="fonts/font9.fntdata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8:10:3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Vuota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5" y="55369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Boltzmann</a:t>
            </a:r>
            <a:br>
              <a:rPr lang="en"/>
            </a:br>
            <a:r>
              <a:rPr lang="en"/>
              <a:t>Machine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346629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 Linotype" panose="02040502050505030304" pitchFamily="18" charset="0"/>
              </a:rPr>
              <a:t>A study based 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latino Linotype" panose="02040502050505030304" pitchFamily="18" charset="0"/>
              </a:rPr>
              <a:t>“</a:t>
            </a:r>
            <a:r>
              <a:rPr lang="en" i="1">
                <a:latin typeface="Palatino Linotype" panose="02040502050505030304" pitchFamily="18" charset="0"/>
              </a:rPr>
              <a:t>Quantum Boltzmann Machine</a:t>
            </a:r>
            <a:r>
              <a:rPr lang="en">
                <a:latin typeface="Palatino Linotype" panose="02040502050505030304" pitchFamily="18" charset="0"/>
              </a:rPr>
              <a:t>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alatino Linotype" panose="02040502050505030304" pitchFamily="18" charset="0"/>
              </a:rPr>
              <a:t>Mohammad H. Amin, et al.,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Palatino Linotype" panose="02040502050505030304" pitchFamily="18" charset="0"/>
              </a:rPr>
              <a:t>Phys. Rev. X 8, 021050 (2018)</a:t>
            </a:r>
            <a:endParaRPr i="1">
              <a:latin typeface="Palatino Linotype" panose="02040502050505030304" pitchFamily="18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7;p15">
            <a:extLst>
              <a:ext uri="{FF2B5EF4-FFF2-40B4-BE49-F238E27FC236}">
                <a16:creationId xmlns:a16="http://schemas.microsoft.com/office/drawing/2014/main" id="{F3A9D79B-77D3-87B1-422A-FF5E14A7C3B4}"/>
              </a:ext>
            </a:extLst>
          </p:cNvPr>
          <p:cNvSpPr txBox="1">
            <a:spLocks/>
          </p:cNvSpPr>
          <p:nvPr/>
        </p:nvSpPr>
        <p:spPr>
          <a:xfrm>
            <a:off x="411475" y="4122158"/>
            <a:ext cx="3997563" cy="7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lnSpc>
                <a:spcPct val="150000"/>
              </a:lnSpc>
            </a:pPr>
            <a:endParaRPr lang="en-GB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50000"/>
              </a:lnSpc>
            </a:pPr>
            <a:r>
              <a:rPr lang="en-GB" sz="1400">
                <a:latin typeface="Palatino Linotype" panose="02040502050505030304" pitchFamily="18" charset="0"/>
              </a:rPr>
              <a:t>Andrea De </a:t>
            </a:r>
            <a:r>
              <a:rPr lang="en-GB" sz="1400" err="1">
                <a:latin typeface="Palatino Linotype" panose="02040502050505030304" pitchFamily="18" charset="0"/>
              </a:rPr>
              <a:t>Cristofaro</a:t>
            </a:r>
            <a:r>
              <a:rPr lang="en-GB" sz="1400">
                <a:latin typeface="Palatino Linotype" panose="02040502050505030304" pitchFamily="18" charset="0"/>
              </a:rPr>
              <a:t>, Daniel </a:t>
            </a:r>
            <a:r>
              <a:rPr lang="en-GB" sz="1400" err="1">
                <a:latin typeface="Palatino Linotype" panose="02040502050505030304" pitchFamily="18" charset="0"/>
              </a:rPr>
              <a:t>Janjani</a:t>
            </a:r>
            <a:endParaRPr lang="en-GB" sz="140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3681588" y="292175"/>
            <a:ext cx="251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Bound-based QBM</a:t>
            </a:r>
            <a:endParaRPr/>
          </a:p>
        </p:txBody>
      </p:sp>
      <p:grpSp>
        <p:nvGrpSpPr>
          <p:cNvPr id="840" name="Google Shape;840;p32"/>
          <p:cNvGrpSpPr/>
          <p:nvPr/>
        </p:nvGrpSpPr>
        <p:grpSpPr>
          <a:xfrm>
            <a:off x="932521" y="2205787"/>
            <a:ext cx="3128654" cy="731926"/>
            <a:chOff x="519981" y="1657400"/>
            <a:chExt cx="3128654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3128592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Golden-Thompson inequality</a:t>
              </a:r>
              <a:endParaRPr sz="2000" b="1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270004" y="3718544"/>
            <a:ext cx="8701128" cy="1240239"/>
            <a:chOff x="414743" y="4023615"/>
            <a:chExt cx="5297065" cy="8073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Google Shape;853;p32"/>
                <p:cNvSpPr txBox="1"/>
                <p:nvPr/>
              </p:nvSpPr>
              <p:spPr>
                <a:xfrm>
                  <a:off x="414743" y="4233437"/>
                  <a:ext cx="5297065" cy="59757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>
                    <a:lnSpc>
                      <a:spcPct val="150000"/>
                    </a:lnSpc>
                  </a:pP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Roboto"/>
                                  <a:cs typeface="Roboto"/>
                                  <a:sym typeface="Roboto"/>
                                </a:rPr>
                              </m:ctrlPr>
                            </m:bar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" sz="150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Roboto"/>
                                      <a:cs typeface="Roboto"/>
                                      <a:sym typeface="Roboto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it-IT" sz="150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Roboto"/>
                                          <a:cs typeface="Roboto"/>
                                          <a:sym typeface="Roboto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5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Roboto"/>
                                          <a:cs typeface="Roboto"/>
                                          <a:sym typeface="Roboto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it-IT" sz="15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Roboto"/>
                                          <a:cs typeface="Roboto"/>
                                          <a:sym typeface="Roboto"/>
                                        </a:rPr>
                                        <m:t>a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it-IT" sz="1500" b="0" i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Roboto"/>
                                          <a:cs typeface="Roboto"/>
                                          <a:sym typeface="Roboto"/>
                                        </a:rPr>
                                        <m:t>x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bar>
                        </m:e>
                        <m:sub>
                          <m:r>
                            <m:rPr>
                              <m:sty m:val="p"/>
                            </m:rPr>
                            <a:rPr lang="it-IT" sz="15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v</m:t>
                          </m:r>
                        </m:sub>
                      </m:sSub>
                      <m:r>
                        <a:rPr lang="it-IT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=</m:t>
                      </m:r>
                      <m:r>
                        <a:rPr lang="it-IT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0</m:t>
                      </m:r>
                    </m:oMath>
                  </a14:m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l-GR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Γ</m:t>
                      </m:r>
                      <m:r>
                        <a:rPr lang="it-IT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&lt;</m:t>
                      </m:r>
                      <m:r>
                        <a:rPr lang="it-IT" sz="15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0</m:t>
                      </m:r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and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therefore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500" b="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Γ</m:t>
                      </m:r>
                      <m:r>
                        <a:rPr lang="el-GR" sz="1500" b="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→</m:t>
                      </m:r>
                      <m:r>
                        <a:rPr lang="el-GR" sz="1500" b="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0</m:t>
                      </m:r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. For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this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reason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500" b="0" i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Γ</m:t>
                      </m:r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is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not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a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trainable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parameter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in b-QBM. </a:t>
                  </a:r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853" name="Google Shape;853;p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743" y="4233437"/>
                  <a:ext cx="5297065" cy="597570"/>
                </a:xfrm>
                <a:prstGeom prst="rect">
                  <a:avLst/>
                </a:prstGeom>
                <a:blipFill>
                  <a:blip r:embed="rId3"/>
                  <a:stretch>
                    <a:fillRect r="-3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Google Shape;854;p32"/>
                <p:cNvSpPr txBox="1"/>
                <p:nvPr/>
              </p:nvSpPr>
              <p:spPr>
                <a:xfrm flipH="1">
                  <a:off x="2094426" y="4023615"/>
                  <a:ext cx="1937700" cy="34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b="1">
                      <a:solidFill>
                        <a:schemeClr val="accent2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rPr>
                    <a:t>Training </a:t>
                  </a:r>
                  <a14:m>
                    <m:oMath xmlns:m="http://schemas.openxmlformats.org/officeDocument/2006/math">
                      <m:r>
                        <a:rPr lang="el-GR" sz="20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Fira Sans Extra Condensed SemiBold"/>
                          <a:sym typeface="Fira Sans Extra Condensed SemiBold"/>
                        </a:rPr>
                        <m:t>𝜞</m:t>
                      </m:r>
                    </m:oMath>
                  </a14:m>
                  <a:endParaRPr sz="2000" b="1">
                    <a:solidFill>
                      <a:schemeClr val="accen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endParaRPr>
                </a:p>
              </p:txBody>
            </p:sp>
          </mc:Choice>
          <mc:Fallback xmlns="">
            <p:sp>
              <p:nvSpPr>
                <p:cNvPr id="854" name="Google Shape;854;p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94426" y="4023615"/>
                  <a:ext cx="1937700" cy="340500"/>
                </a:xfrm>
                <a:prstGeom prst="rect">
                  <a:avLst/>
                </a:prstGeom>
                <a:blipFill>
                  <a:blip r:embed="rId4"/>
                  <a:stretch>
                    <a:fillRect b="-814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Picture 2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589C0A17-9317-4F95-46BA-817F6679C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44" y="2656935"/>
            <a:ext cx="2856034" cy="581055"/>
          </a:xfrm>
          <a:prstGeom prst="rect">
            <a:avLst/>
          </a:prstGeom>
        </p:spPr>
      </p:pic>
      <p:pic>
        <p:nvPicPr>
          <p:cNvPr id="4" name="Picture 3" descr="A mathematical equation with a equal sign&#10;&#10;Description automatically generated with medium confidence">
            <a:extLst>
              <a:ext uri="{FF2B5EF4-FFF2-40B4-BE49-F238E27FC236}">
                <a16:creationId xmlns:a16="http://schemas.microsoft.com/office/drawing/2014/main" id="{8D05AF67-A93E-3869-485F-EBE95E33F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588" y="3227662"/>
            <a:ext cx="2105124" cy="375562"/>
          </a:xfrm>
          <a:prstGeom prst="rect">
            <a:avLst/>
          </a:prstGeom>
        </p:spPr>
      </p:pic>
      <p:pic>
        <p:nvPicPr>
          <p:cNvPr id="6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E571BE32-F05D-6E1F-9334-0DCEBE64CF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44" y="3263480"/>
            <a:ext cx="2694178" cy="523045"/>
          </a:xfrm>
          <a:prstGeom prst="rect">
            <a:avLst/>
          </a:prstGeom>
        </p:spPr>
      </p:pic>
      <p:grpSp>
        <p:nvGrpSpPr>
          <p:cNvPr id="10" name="Google Shape;112;p17">
            <a:extLst>
              <a:ext uri="{FF2B5EF4-FFF2-40B4-BE49-F238E27FC236}">
                <a16:creationId xmlns:a16="http://schemas.microsoft.com/office/drawing/2014/main" id="{A5362322-C68E-8158-95D5-B4E27CA3828E}"/>
              </a:ext>
            </a:extLst>
          </p:cNvPr>
          <p:cNvGrpSpPr/>
          <p:nvPr/>
        </p:nvGrpSpPr>
        <p:grpSpPr>
          <a:xfrm>
            <a:off x="5037054" y="2180023"/>
            <a:ext cx="4199092" cy="698765"/>
            <a:chOff x="1384857" y="2903332"/>
            <a:chExt cx="6925865" cy="698765"/>
          </a:xfrm>
        </p:grpSpPr>
        <p:sp>
          <p:nvSpPr>
            <p:cNvPr id="11" name="Google Shape;113;p17">
              <a:extLst>
                <a:ext uri="{FF2B5EF4-FFF2-40B4-BE49-F238E27FC236}">
                  <a16:creationId xmlns:a16="http://schemas.microsoft.com/office/drawing/2014/main" id="{A327019E-0CC2-BBA3-1F5C-26A3E4A2CB54}"/>
                </a:ext>
              </a:extLst>
            </p:cNvPr>
            <p:cNvSpPr txBox="1"/>
            <p:nvPr/>
          </p:nvSpPr>
          <p:spPr>
            <a:xfrm>
              <a:off x="1395816" y="2903332"/>
              <a:ext cx="522484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Upper-bound of the likelihood</a:t>
              </a:r>
              <a:endParaRPr sz="2000" b="1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" name="Google Shape;114;p17">
              <a:extLst>
                <a:ext uri="{FF2B5EF4-FFF2-40B4-BE49-F238E27FC236}">
                  <a16:creationId xmlns:a16="http://schemas.microsoft.com/office/drawing/2014/main" id="{F5193569-E5C1-FBEA-6787-C0CADC58305D}"/>
                </a:ext>
              </a:extLst>
            </p:cNvPr>
            <p:cNvSpPr txBox="1"/>
            <p:nvPr/>
          </p:nvSpPr>
          <p:spPr>
            <a:xfrm>
              <a:off x="1384857" y="3261597"/>
              <a:ext cx="6925865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lnSpc>
                  <a:spcPct val="150000"/>
                </a:lnSpc>
              </a:pPr>
              <a:endParaRPr lang="ar-AE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106;p17">
            <a:extLst>
              <a:ext uri="{FF2B5EF4-FFF2-40B4-BE49-F238E27FC236}">
                <a16:creationId xmlns:a16="http://schemas.microsoft.com/office/drawing/2014/main" id="{C38A9696-34D6-8446-6C9A-C921520F4DAC}"/>
              </a:ext>
            </a:extLst>
          </p:cNvPr>
          <p:cNvSpPr txBox="1"/>
          <p:nvPr/>
        </p:nvSpPr>
        <p:spPr>
          <a:xfrm>
            <a:off x="643985" y="911800"/>
            <a:ext cx="7953168" cy="9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The model introduces an </a:t>
            </a:r>
            <a:r>
              <a:rPr lang="en-GB" sz="1500" b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upper-bound to the likelihood</a:t>
            </a:r>
            <a:r>
              <a: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, and it is this upper-bound that is minimized. This approach is called bound-based QBM.</a:t>
            </a:r>
            <a:endParaRPr lang="it-IT" sz="15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E38DD-37A6-5ECA-8DFF-CC3C722301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2263" y="2553918"/>
            <a:ext cx="3879283" cy="579893"/>
          </a:xfrm>
          <a:prstGeom prst="rect">
            <a:avLst/>
          </a:prstGeom>
        </p:spPr>
      </p:pic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945118AE-8431-8AEF-623D-5FF341C51267}"/>
              </a:ext>
            </a:extLst>
          </p:cNvPr>
          <p:cNvSpPr/>
          <p:nvPr/>
        </p:nvSpPr>
        <p:spPr>
          <a:xfrm>
            <a:off x="582384" y="2252894"/>
            <a:ext cx="233404" cy="2306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8" name="Google Shape;201;p19">
            <a:extLst>
              <a:ext uri="{FF2B5EF4-FFF2-40B4-BE49-F238E27FC236}">
                <a16:creationId xmlns:a16="http://schemas.microsoft.com/office/drawing/2014/main" id="{587FBB6F-8540-2427-F977-CE60FA2B2D22}"/>
              </a:ext>
            </a:extLst>
          </p:cNvPr>
          <p:cNvSpPr/>
          <p:nvPr/>
        </p:nvSpPr>
        <p:spPr>
          <a:xfrm>
            <a:off x="4715561" y="2239273"/>
            <a:ext cx="233404" cy="230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" name="Google Shape;135;p17">
            <a:extLst>
              <a:ext uri="{FF2B5EF4-FFF2-40B4-BE49-F238E27FC236}">
                <a16:creationId xmlns:a16="http://schemas.microsoft.com/office/drawing/2014/main" id="{AC29F0DB-7A39-8A3E-8170-EEEBD62BFA75}"/>
              </a:ext>
            </a:extLst>
          </p:cNvPr>
          <p:cNvSpPr/>
          <p:nvPr/>
        </p:nvSpPr>
        <p:spPr>
          <a:xfrm flipH="1">
            <a:off x="3701718" y="3866966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1954646" y="504327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/>
              <a:t>BM vs b-QBM</a:t>
            </a:r>
            <a:endParaRPr sz="3100"/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106760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Comparison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383003" y="1740311"/>
            <a:ext cx="4353732" cy="1851372"/>
            <a:chOff x="1751895" y="3080075"/>
            <a:chExt cx="4353732" cy="1851372"/>
          </a:xfrm>
        </p:grpSpPr>
        <p:sp>
          <p:nvSpPr>
            <p:cNvPr id="877" name="Google Shape;877;p34"/>
            <p:cNvSpPr txBox="1"/>
            <p:nvPr/>
          </p:nvSpPr>
          <p:spPr>
            <a:xfrm>
              <a:off x="1751895" y="3523077"/>
              <a:ext cx="4353732" cy="14083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b="0" i="0">
                  <a:effectLst/>
                  <a:latin typeface="Palatino Linotype" panose="02040502050505030304" pitchFamily="18" charset="0"/>
                  <a:ea typeface="Roboto" panose="02000000000000000000" pitchFamily="2" charset="0"/>
                  <a:cs typeface="Roboto" panose="02000000000000000000" pitchFamily="2" charset="0"/>
                </a:rPr>
                <a:t>In the fully visible model the gradient steps are expressed as difference of two terms, also called 'positive' and 'negative' phases. </a:t>
              </a:r>
              <a:endPara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3066279" y="3080075"/>
              <a:ext cx="759899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BM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62461" y="77004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5241403" y="1805765"/>
            <a:ext cx="3400790" cy="1335983"/>
            <a:chOff x="3045633" y="3103130"/>
            <a:chExt cx="3400790" cy="1335983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3" name="Google Shape;883;p34"/>
                <p:cNvSpPr txBox="1"/>
                <p:nvPr/>
              </p:nvSpPr>
              <p:spPr>
                <a:xfrm>
                  <a:off x="3045633" y="3930613"/>
                  <a:ext cx="3400790" cy="50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The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algorithm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learns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the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parameters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IT" sz="1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T" sz="1500">
                          <a:latin typeface="Palatino Linotype" panose="02040502050505030304" pitchFamily="18" charset="0"/>
                        </a:rPr>
                        <m:t>{</m:t>
                      </m:r>
                      <m:sSub>
                        <m:sSubPr>
                          <m:ctrlP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sz="1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m:rPr>
                          <m:nor/>
                        </m:rPr>
                        <a:rPr lang="en-IT" sz="1500">
                          <a:latin typeface="Palatino Linotype" panose="02040502050505030304" pitchFamily="18" charset="0"/>
                        </a:rPr>
                        <m:t>}</m:t>
                      </m:r>
                      <m:r>
                        <m:rPr>
                          <m:nor/>
                        </m:rPr>
                        <a:rPr lang="it-IT" sz="1500" b="0" i="0" smtClean="0">
                          <a:latin typeface="Palatino Linotype" panose="02040502050505030304" pitchFamily="18" charset="0"/>
                        </a:rPr>
                        <m:t>,</m:t>
                      </m:r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similarly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to the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classical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BM.</a:t>
                  </a:r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883" name="Google Shape;883;p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33" y="3930613"/>
                  <a:ext cx="3400790" cy="508500"/>
                </a:xfrm>
                <a:prstGeom prst="rect">
                  <a:avLst/>
                </a:prstGeom>
                <a:blipFill>
                  <a:blip r:embed="rId3"/>
                  <a:stretch>
                    <a:fillRect l="-717" t="-28916" b="-3975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4" name="Google Shape;884;p34"/>
            <p:cNvSpPr/>
            <p:nvPr/>
          </p:nvSpPr>
          <p:spPr>
            <a:xfrm>
              <a:off x="3991449" y="310313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b-QBM</a:t>
              </a:r>
              <a:endParaRPr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421332" y="30120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891" name="Google Shape;891;p34"/>
          <p:cNvSpPr/>
          <p:nvPr/>
        </p:nvSpPr>
        <p:spPr>
          <a:xfrm flipH="1">
            <a:off x="826332" y="521471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pic>
        <p:nvPicPr>
          <p:cNvPr id="4" name="Picture 3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7DA6D8CB-13A9-4CEA-1A71-4521A0732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32" y="3509839"/>
            <a:ext cx="3085810" cy="932041"/>
          </a:xfrm>
          <a:prstGeom prst="rect">
            <a:avLst/>
          </a:prstGeom>
        </p:spPr>
      </p:pic>
      <p:pic>
        <p:nvPicPr>
          <p:cNvPr id="5" name="Picture 4" descr="A close-up of a mathematical equation&#10;&#10;Description automatically generated">
            <a:extLst>
              <a:ext uri="{FF2B5EF4-FFF2-40B4-BE49-F238E27FC236}">
                <a16:creationId xmlns:a16="http://schemas.microsoft.com/office/drawing/2014/main" id="{FA98AAC0-DEFC-10EC-5CA4-83BE5D435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534" y="3500047"/>
            <a:ext cx="3074528" cy="932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Nuvola 5">
                <a:extLst>
                  <a:ext uri="{FF2B5EF4-FFF2-40B4-BE49-F238E27FC236}">
                    <a16:creationId xmlns:a16="http://schemas.microsoft.com/office/drawing/2014/main" id="{D09C3A1F-EC06-775A-2372-E72CB0944220}"/>
                  </a:ext>
                </a:extLst>
              </p:cNvPr>
              <p:cNvSpPr/>
              <p:nvPr/>
            </p:nvSpPr>
            <p:spPr>
              <a:xfrm>
                <a:off x="6818614" y="545008"/>
                <a:ext cx="2086852" cy="1195303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rgbClr val="6262F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Γ</m:t>
                    </m:r>
                  </m:oMath>
                </a14:m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is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kept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fixed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to a non zero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value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Γ</m:t>
                    </m:r>
                    <m:r>
                      <a:rPr lang="it-IT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=</m:t>
                    </m:r>
                    <m:r>
                      <a:rPr lang="it-IT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2</m:t>
                    </m:r>
                    <m:r>
                      <a:rPr lang="it-IT" sz="15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.</m:t>
                    </m:r>
                  </m:oMath>
                </a14:m>
                <a:endParaRPr lang="en-GB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Nuvola 5">
                <a:extLst>
                  <a:ext uri="{FF2B5EF4-FFF2-40B4-BE49-F238E27FC236}">
                    <a16:creationId xmlns:a16="http://schemas.microsoft.com/office/drawing/2014/main" id="{D09C3A1F-EC06-775A-2372-E72CB0944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14" y="545008"/>
                <a:ext cx="2086852" cy="1195303"/>
              </a:xfrm>
              <a:prstGeom prst="clou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6262F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418E-C4A8-0D80-78FE-61F5FA4F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374" y="301200"/>
            <a:ext cx="5129400" cy="572700"/>
          </a:xfrm>
        </p:spPr>
        <p:txBody>
          <a:bodyPr/>
          <a:lstStyle/>
          <a:p>
            <a:r>
              <a:rPr lang="it-IT" err="1"/>
              <a:t>Final</a:t>
            </a:r>
            <a:r>
              <a:rPr lang="it-IT"/>
              <a:t> r</a:t>
            </a:r>
            <a:r>
              <a:rPr lang="en-IT"/>
              <a:t>esults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FA677B0-43B3-2D39-E2C5-A5BD4044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81" y="1160728"/>
            <a:ext cx="4433093" cy="3552994"/>
          </a:xfrm>
          <a:prstGeom prst="rect">
            <a:avLst/>
          </a:prstGeom>
        </p:spPr>
      </p:pic>
      <p:sp>
        <p:nvSpPr>
          <p:cNvPr id="3" name="Google Shape;106;p17">
            <a:extLst>
              <a:ext uri="{FF2B5EF4-FFF2-40B4-BE49-F238E27FC236}">
                <a16:creationId xmlns:a16="http://schemas.microsoft.com/office/drawing/2014/main" id="{9898A77E-6C92-ACE7-0E0E-F33ED8B9AD08}"/>
              </a:ext>
            </a:extLst>
          </p:cNvPr>
          <p:cNvSpPr txBox="1"/>
          <p:nvPr/>
        </p:nvSpPr>
        <p:spPr>
          <a:xfrm>
            <a:off x="5428637" y="1528604"/>
            <a:ext cx="3034880" cy="281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Similarly as in the reference paper, QBM learns KL values that are lower than BM and b-QBM. </a:t>
            </a:r>
          </a:p>
          <a:p>
            <a:pPr>
              <a:lnSpc>
                <a:spcPct val="150000"/>
              </a:lnSpc>
            </a:pPr>
            <a:endParaRPr lang="en-GB" sz="15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Whether QBM can learn better than BM at larger sized are questions that still need to be answered.</a:t>
            </a:r>
            <a:endParaRPr lang="it-IT" sz="15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10488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cxnSpLocks/>
            <a:endCxn id="463" idx="3"/>
          </p:cNvCxnSpPr>
          <p:nvPr/>
        </p:nvCxnSpPr>
        <p:spPr>
          <a:xfrm flipH="1" flipV="1">
            <a:off x="2323169" y="1457924"/>
            <a:ext cx="1305427" cy="97959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cxnSpLocks/>
            <a:endCxn id="466" idx="1"/>
          </p:cNvCxnSpPr>
          <p:nvPr/>
        </p:nvCxnSpPr>
        <p:spPr>
          <a:xfrm flipV="1">
            <a:off x="5515405" y="1353969"/>
            <a:ext cx="1305427" cy="108355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3165616" y="2136735"/>
            <a:ext cx="294370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err="1">
                <a:latin typeface="Palatino Linotype" panose="02040502050505030304" pitchFamily="18" charset="0"/>
              </a:rPr>
              <a:t>Gradient</a:t>
            </a:r>
            <a:r>
              <a:rPr lang="it-IT">
                <a:latin typeface="Palatino Linotype" panose="02040502050505030304" pitchFamily="18" charset="0"/>
              </a:rPr>
              <a:t> </a:t>
            </a:r>
            <a:br>
              <a:rPr lang="it-IT">
                <a:latin typeface="Palatino Linotype" panose="02040502050505030304" pitchFamily="18" charset="0"/>
              </a:rPr>
            </a:br>
            <a:r>
              <a:rPr lang="it-IT">
                <a:latin typeface="Palatino Linotype" panose="02040502050505030304" pitchFamily="18" charset="0"/>
              </a:rPr>
              <a:t>update </a:t>
            </a:r>
            <a:br>
              <a:rPr lang="it-IT">
                <a:latin typeface="Palatino Linotype" panose="02040502050505030304" pitchFamily="18" charset="0"/>
              </a:rPr>
            </a:br>
            <a:r>
              <a:rPr lang="it-IT" err="1">
                <a:latin typeface="Palatino Linotype" panose="02040502050505030304" pitchFamily="18" charset="0"/>
              </a:rPr>
              <a:t>function</a:t>
            </a:r>
            <a:endParaRPr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280989" y="1171573"/>
            <a:ext cx="2943703" cy="1420315"/>
            <a:chOff x="-18825" y="1663582"/>
            <a:chExt cx="2943703" cy="1066328"/>
          </a:xfrm>
        </p:grpSpPr>
        <p:sp>
          <p:nvSpPr>
            <p:cNvPr id="474" name="Google Shape;474;p26"/>
            <p:cNvSpPr txBox="1"/>
            <p:nvPr/>
          </p:nvSpPr>
          <p:spPr>
            <a:xfrm>
              <a:off x="-18825" y="2214510"/>
              <a:ext cx="2943703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T</a:t>
              </a: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o conveniently express   almost - empty large matrices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No significant speed up</a:t>
              </a:r>
              <a:endParaRPr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827812" y="1663582"/>
              <a:ext cx="1195543" cy="429966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Sparse matrices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599264" y="1038217"/>
            <a:ext cx="2422650" cy="1984719"/>
            <a:chOff x="6675856" y="1368629"/>
            <a:chExt cx="2422650" cy="1984719"/>
          </a:xfrm>
        </p:grpSpPr>
        <p:sp>
          <p:nvSpPr>
            <p:cNvPr id="481" name="Google Shape;481;p26"/>
            <p:cNvSpPr txBox="1"/>
            <p:nvPr/>
          </p:nvSpPr>
          <p:spPr>
            <a:xfrm>
              <a:off x="6675856" y="2236789"/>
              <a:ext cx="2422650" cy="11165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Defined outside of the function, and called inside as a global variable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GB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A</a:t>
              </a: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lmost </a:t>
              </a:r>
              <a:r>
                <a:rPr lang="en" sz="1500" b="1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5x speed up</a:t>
              </a: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!</a:t>
              </a:r>
              <a:endParaRPr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6897424" y="1368629"/>
              <a:ext cx="1305427" cy="63150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State projector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5" name="Google Shape;485;p26"/>
          <p:cNvSpPr/>
          <p:nvPr/>
        </p:nvSpPr>
        <p:spPr>
          <a:xfrm>
            <a:off x="992100" y="3107128"/>
            <a:ext cx="1484466" cy="609456"/>
          </a:xfrm>
          <a:prstGeom prst="roundRect">
            <a:avLst>
              <a:gd name="adj" fmla="val 50000"/>
            </a:avLst>
          </a:prstGeom>
          <a:solidFill>
            <a:srgbClr val="B366FF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Fortran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subroutine</a:t>
            </a:r>
            <a:endParaRPr sz="20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486" name="Google Shape;486;p26"/>
          <p:cNvGrpSpPr/>
          <p:nvPr/>
        </p:nvGrpSpPr>
        <p:grpSpPr>
          <a:xfrm>
            <a:off x="5325823" y="3537079"/>
            <a:ext cx="1968888" cy="609456"/>
            <a:chOff x="2964835" y="3649581"/>
            <a:chExt cx="2321485" cy="718274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127261" y="3649581"/>
              <a:ext cx="2159059" cy="71827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</a:t>
              </a:r>
              <a:r>
                <a:rPr lang="en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Data inizialization</a:t>
              </a:r>
              <a:endParaRPr sz="20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7" name="Google Shape;468;p26">
            <a:extLst>
              <a:ext uri="{FF2B5EF4-FFF2-40B4-BE49-F238E27FC236}">
                <a16:creationId xmlns:a16="http://schemas.microsoft.com/office/drawing/2014/main" id="{D0090C73-913A-79B0-1934-34F9404234AD}"/>
              </a:ext>
            </a:extLst>
          </p:cNvPr>
          <p:cNvCxnSpPr>
            <a:cxnSpLocks/>
            <a:endCxn id="485" idx="3"/>
          </p:cNvCxnSpPr>
          <p:nvPr/>
        </p:nvCxnSpPr>
        <p:spPr>
          <a:xfrm flipH="1">
            <a:off x="2476566" y="2437522"/>
            <a:ext cx="1152030" cy="97433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474;p26">
            <a:extLst>
              <a:ext uri="{FF2B5EF4-FFF2-40B4-BE49-F238E27FC236}">
                <a16:creationId xmlns:a16="http://schemas.microsoft.com/office/drawing/2014/main" id="{1A99077A-ACA7-C7FE-836A-FC253EB0534F}"/>
              </a:ext>
            </a:extLst>
          </p:cNvPr>
          <p:cNvSpPr txBox="1"/>
          <p:nvPr/>
        </p:nvSpPr>
        <p:spPr>
          <a:xfrm>
            <a:off x="280989" y="3867727"/>
            <a:ext cx="3099666" cy="686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T</a:t>
            </a:r>
            <a:r>
              <a:rPr lang="en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o compute the most time-demanding function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Even slower, possibly due to poor data structure conversion</a:t>
            </a:r>
            <a:endParaRPr sz="15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474;p26">
            <a:extLst>
              <a:ext uri="{FF2B5EF4-FFF2-40B4-BE49-F238E27FC236}">
                <a16:creationId xmlns:a16="http://schemas.microsoft.com/office/drawing/2014/main" id="{7244C27C-C52B-4863-A8A4-AA5F4C8B4F01}"/>
              </a:ext>
            </a:extLst>
          </p:cNvPr>
          <p:cNvSpPr txBox="1"/>
          <p:nvPr/>
        </p:nvSpPr>
        <p:spPr>
          <a:xfrm>
            <a:off x="4775543" y="4146535"/>
            <a:ext cx="2943704" cy="64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Final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results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greatly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affected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by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initial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parameters</a:t>
            </a:r>
            <a:endParaRPr lang="en" sz="15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Google Shape;470;p26">
            <a:extLst>
              <a:ext uri="{FF2B5EF4-FFF2-40B4-BE49-F238E27FC236}">
                <a16:creationId xmlns:a16="http://schemas.microsoft.com/office/drawing/2014/main" id="{BB3B2860-1C39-C944-24F9-751E231DE59A}"/>
              </a:ext>
            </a:extLst>
          </p:cNvPr>
          <p:cNvSpPr txBox="1">
            <a:spLocks/>
          </p:cNvSpPr>
          <p:nvPr/>
        </p:nvSpPr>
        <p:spPr>
          <a:xfrm>
            <a:off x="2159600" y="453600"/>
            <a:ext cx="512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it-IT"/>
              <a:t>QBM optimization </a:t>
            </a:r>
            <a:br>
              <a:rPr lang="it-IT"/>
            </a:br>
            <a:r>
              <a:rPr lang="it-IT" i="1" strike="sngStrike">
                <a:solidFill>
                  <a:schemeClr val="bg2"/>
                </a:solidFill>
              </a:rPr>
              <a:t>fails</a:t>
            </a:r>
            <a:r>
              <a:rPr lang="it-IT"/>
              <a:t> </a:t>
            </a:r>
            <a:r>
              <a:rPr lang="it-IT">
                <a:solidFill>
                  <a:schemeClr val="accent2"/>
                </a:solidFill>
              </a:rPr>
              <a:t>efforts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7"/>
          <p:cNvSpPr txBox="1"/>
          <p:nvPr/>
        </p:nvSpPr>
        <p:spPr>
          <a:xfrm>
            <a:off x="4572000" y="1571141"/>
            <a:ext cx="4456506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 for your attention</a:t>
            </a:r>
          </a:p>
        </p:txBody>
      </p:sp>
      <p:grpSp>
        <p:nvGrpSpPr>
          <p:cNvPr id="12" name="Google Shape;48;p15">
            <a:extLst>
              <a:ext uri="{FF2B5EF4-FFF2-40B4-BE49-F238E27FC236}">
                <a16:creationId xmlns:a16="http://schemas.microsoft.com/office/drawing/2014/main" id="{B621E54F-4228-7602-D2BA-3447E6769929}"/>
              </a:ext>
            </a:extLst>
          </p:cNvPr>
          <p:cNvGrpSpPr/>
          <p:nvPr/>
        </p:nvGrpSpPr>
        <p:grpSpPr>
          <a:xfrm>
            <a:off x="-2384076" y="42"/>
            <a:ext cx="6727538" cy="5143458"/>
            <a:chOff x="411475" y="1719775"/>
            <a:chExt cx="3889200" cy="2956690"/>
          </a:xfrm>
        </p:grpSpPr>
        <p:sp>
          <p:nvSpPr>
            <p:cNvPr id="13" name="Google Shape;49;p15">
              <a:extLst>
                <a:ext uri="{FF2B5EF4-FFF2-40B4-BE49-F238E27FC236}">
                  <a16:creationId xmlns:a16="http://schemas.microsoft.com/office/drawing/2014/main" id="{B40A09A2-68A5-4088-EEB7-CC3832C6485B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0;p15">
              <a:extLst>
                <a:ext uri="{FF2B5EF4-FFF2-40B4-BE49-F238E27FC236}">
                  <a16:creationId xmlns:a16="http://schemas.microsoft.com/office/drawing/2014/main" id="{8943FB35-EBFF-E0A4-9973-AF515290B09B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;p15">
              <a:extLst>
                <a:ext uri="{FF2B5EF4-FFF2-40B4-BE49-F238E27FC236}">
                  <a16:creationId xmlns:a16="http://schemas.microsoft.com/office/drawing/2014/main" id="{BADD3BCC-7050-1066-8884-131A1EAB0311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;p15">
              <a:extLst>
                <a:ext uri="{FF2B5EF4-FFF2-40B4-BE49-F238E27FC236}">
                  <a16:creationId xmlns:a16="http://schemas.microsoft.com/office/drawing/2014/main" id="{0B4FAEBA-41C4-C75B-2143-ACE7FACA3A27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;p15">
              <a:extLst>
                <a:ext uri="{FF2B5EF4-FFF2-40B4-BE49-F238E27FC236}">
                  <a16:creationId xmlns:a16="http://schemas.microsoft.com/office/drawing/2014/main" id="{F100A3C8-C827-82FD-BB30-BAB26D53875C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514839" y="1312617"/>
            <a:ext cx="6097996" cy="1347435"/>
            <a:chOff x="4379448" y="1562540"/>
            <a:chExt cx="6097996" cy="1347435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56254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How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0" name="Google Shape;790;p31"/>
                <p:cNvSpPr txBox="1"/>
                <p:nvPr/>
              </p:nvSpPr>
              <p:spPr>
                <a:xfrm>
                  <a:off x="5018344" y="1844253"/>
                  <a:ext cx="5459100" cy="10657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utonomously</a:t>
                  </a:r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it-IT" sz="1500" err="1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adjusts</a:t>
                  </a:r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the parameters </a:t>
                  </a:r>
                  <a14:m>
                    <m:oMath xmlns:m="http://schemas.openxmlformats.org/officeDocument/2006/math">
                      <m:r>
                        <a:rPr lang="it-IT" sz="15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of </a:t>
                  </a:r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function</a:t>
                  </a:r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, 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that models </a:t>
                  </a:r>
                  <a:r>
                    <a:rPr lang="it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an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output (</a:t>
                  </a:r>
                  <a:r>
                    <a:rPr lang="en-IT" sz="1500" i="1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label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)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5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15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5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500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it-IT" sz="15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on an i</a:t>
                  </a:r>
                  <a:r>
                    <a:rPr lang="it-IT" sz="1500" err="1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n</a:t>
                  </a:r>
                  <a:r>
                    <a:rPr lang="en-IT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put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 </a:t>
                  </a:r>
                  <a:r>
                    <a:rPr lang="en-GB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The </a:t>
                  </a:r>
                  <a:r>
                    <a:rPr lang="en-GB" sz="1500" i="1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trained</a:t>
                  </a:r>
                  <a:r>
                    <a:rPr lang="en-GB" sz="1500">
                      <a:latin typeface="Palatino Linotype" panose="02040502050505030304" pitchFamily="18" charset="0"/>
                      <a:ea typeface="Roboto" panose="02000000000000000000" pitchFamily="2" charset="0"/>
                      <a:cs typeface="Roboto" panose="02000000000000000000" pitchFamily="2" charset="0"/>
                    </a:rPr>
                    <a:t> model can make predictions about unseen inputs data.</a:t>
                  </a:r>
                  <a:endParaRPr lang="en-GB" sz="15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  <a:p>
                  <a:pPr lvl="0"/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790" name="Google Shape;790;p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344" y="1844253"/>
                  <a:ext cx="5459100" cy="1065722"/>
                </a:xfrm>
                <a:prstGeom prst="rect">
                  <a:avLst/>
                </a:prstGeom>
                <a:blipFill>
                  <a:blip r:embed="rId3"/>
                  <a:stretch>
                    <a:fillRect l="-4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5" name="Google Shape;795;p31"/>
          <p:cNvGrpSpPr/>
          <p:nvPr/>
        </p:nvGrpSpPr>
        <p:grpSpPr>
          <a:xfrm>
            <a:off x="514839" y="4028814"/>
            <a:ext cx="6656280" cy="757871"/>
            <a:chOff x="4379448" y="3248703"/>
            <a:chExt cx="6656280" cy="757871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7252271" y="3248703"/>
              <a:ext cx="3783457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200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Probabilistic</a:t>
              </a:r>
              <a:r>
                <a:rPr lang="it-IT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</a:t>
              </a:r>
              <a:r>
                <a:rPr lang="it-IT" sz="200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modelling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7" name="Google Shape;797;p31"/>
                <p:cNvSpPr txBox="1"/>
                <p:nvPr/>
              </p:nvSpPr>
              <p:spPr>
                <a:xfrm>
                  <a:off x="5029290" y="3623474"/>
                  <a:ext cx="5909065" cy="383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t-IT" sz="1500">
                      <a:latin typeface="Palatino Linotype" panose="02040502050505030304" pitchFamily="18" charset="0"/>
                    </a:rPr>
                    <a:t>The model </a:t>
                  </a:r>
                  <a:r>
                    <a:rPr lang="it-IT" sz="1500" err="1">
                      <a:latin typeface="Palatino Linotype" panose="02040502050505030304" pitchFamily="18" charset="0"/>
                    </a:rPr>
                    <a:t>aims</a:t>
                  </a:r>
                  <a:r>
                    <a:rPr lang="it-IT" sz="1500">
                      <a:latin typeface="Palatino Linotype" panose="02040502050505030304" pitchFamily="18" charset="0"/>
                    </a:rPr>
                    <a:t> to </a:t>
                  </a:r>
                  <a:r>
                    <a:rPr lang="it-IT" sz="1500" err="1">
                      <a:latin typeface="Palatino Linotype" panose="02040502050505030304" pitchFamily="18" charset="0"/>
                    </a:rPr>
                    <a:t>learn</a:t>
                  </a:r>
                  <a:r>
                    <a:rPr lang="it-IT" sz="1500">
                      <a:latin typeface="Palatino Linotype" panose="02040502050505030304" pitchFamily="18" charset="0"/>
                    </a:rPr>
                    <a:t> </a:t>
                  </a:r>
                  <a:r>
                    <a:rPr lang="en-IT" sz="1500">
                      <a:latin typeface="Palatino Linotype" panose="02040502050505030304" pitchFamily="18" charset="0"/>
                    </a:rPr>
                    <a:t>the </a:t>
                  </a:r>
                  <a:r>
                    <a:rPr lang="it-IT" sz="1500">
                      <a:latin typeface="Palatino Linotype" panose="02040502050505030304" pitchFamily="18" charset="0"/>
                    </a:rPr>
                    <a:t>data</a:t>
                  </a:r>
                  <a:r>
                    <a:rPr lang="en-IT" sz="1500">
                      <a:latin typeface="Palatino Linotype" panose="02040502050505030304" pitchFamily="18" charset="0"/>
                    </a:rPr>
                    <a:t> probability distribution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T" sz="15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5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sub>
                        <m:sup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p>
                      </m:sSubSup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.</a:t>
                  </a:r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797" name="Google Shape;797;p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90" y="3623474"/>
                  <a:ext cx="5909065" cy="383100"/>
                </a:xfrm>
                <a:prstGeom prst="rect">
                  <a:avLst/>
                </a:prstGeom>
                <a:blipFill>
                  <a:blip r:embed="rId4"/>
                  <a:stretch>
                    <a:fillRect l="-413" b="-1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514839" y="2747735"/>
            <a:ext cx="6097996" cy="1281079"/>
            <a:chOff x="4379448" y="2435416"/>
            <a:chExt cx="6097996" cy="1281079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20935" y="2543905"/>
              <a:ext cx="5456509" cy="1172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u="none" strike="noStrike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Quantum computation can be exploited to achieve exponential speed-ups on some of the classical machine learning algorithms.</a:t>
              </a:r>
              <a:r>
                <a:rPr lang="en-US" sz="1500">
                  <a:solidFill>
                    <a:srgbClr val="000000"/>
                  </a:solidFill>
                  <a:effectLst/>
                  <a:latin typeface="Palatino Linotype" panose="02040502050505030304" pitchFamily="18" charset="0"/>
                </a:rPr>
                <a:t>​</a:t>
              </a:r>
              <a:endParaRPr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994300" y="243541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</a:t>
              </a:r>
              <a:endParaRPr lang="en"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</a:endParaRP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Machine Learning</a:t>
            </a: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95648A8-9B63-263C-85FF-2C0A98E86A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063" t="17192" r="16692" b="16934"/>
          <a:stretch/>
        </p:blipFill>
        <p:spPr>
          <a:xfrm>
            <a:off x="576981" y="4151256"/>
            <a:ext cx="463415" cy="460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6DC4A2-602A-4156-F9B6-629C2A617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0229" y="1571079"/>
            <a:ext cx="1860072" cy="1765346"/>
          </a:xfrm>
          <a:prstGeom prst="rect">
            <a:avLst/>
          </a:prstGeom>
        </p:spPr>
      </p:pic>
      <p:sp>
        <p:nvSpPr>
          <p:cNvPr id="3" name="Google Shape;800;p31">
            <a:extLst>
              <a:ext uri="{FF2B5EF4-FFF2-40B4-BE49-F238E27FC236}">
                <a16:creationId xmlns:a16="http://schemas.microsoft.com/office/drawing/2014/main" id="{615EF249-0391-6D9C-A705-E24AE741A57C}"/>
              </a:ext>
            </a:extLst>
          </p:cNvPr>
          <p:cNvSpPr txBox="1"/>
          <p:nvPr/>
        </p:nvSpPr>
        <p:spPr>
          <a:xfrm rot="10800000" flipV="1">
            <a:off x="6867263" y="3314612"/>
            <a:ext cx="2053038" cy="48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A </a:t>
            </a:r>
            <a:r>
              <a:rPr lang="it-IT" sz="12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graphical</a:t>
            </a:r>
            <a:r>
              <a:rPr lang="it-IT" sz="12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2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rapresentation</a:t>
            </a:r>
            <a:r>
              <a:rPr lang="it-IT" sz="12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of a Boltzmann Machine.</a:t>
            </a:r>
            <a:endParaRPr lang="en-GB" sz="1200">
              <a:solidFill>
                <a:schemeClr val="dk1"/>
              </a:solidFill>
              <a:latin typeface="Palatino Linotype" panose="02040502050505030304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929285" y="1253382"/>
            <a:ext cx="3472593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73" name="Google Shape;273;p22"/>
          <p:cNvGrpSpPr/>
          <p:nvPr/>
        </p:nvGrpSpPr>
        <p:grpSpPr>
          <a:xfrm>
            <a:off x="846426" y="3525280"/>
            <a:ext cx="6499766" cy="1102701"/>
            <a:chOff x="5469687" y="2269235"/>
            <a:chExt cx="6499766" cy="1102701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7" y="2269235"/>
              <a:ext cx="3575889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Google Shape;275;p22"/>
                <p:cNvSpPr txBox="1"/>
                <p:nvPr/>
              </p:nvSpPr>
              <p:spPr>
                <a:xfrm>
                  <a:off x="5519743" y="2948336"/>
                  <a:ext cx="6449710" cy="423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The KL divergence measures the quality of the </a:t>
                  </a:r>
                </a:p>
                <a:p>
                  <a:pPr marL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learning, quantifying how close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𝑃</m:t>
                          </m:r>
                        </m:e>
                        <m:sub>
                          <m:r>
                            <a:rPr lang="it-IT" sz="1800" b="1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𝐯</m:t>
                          </m:r>
                        </m:sub>
                      </m:sSub>
                    </m:oMath>
                  </a14:m>
                  <a:r>
                    <a:rPr lang="en" sz="18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to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it-IT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bSupPr>
                        <m:e>
                          <m:r>
                            <a:rPr lang="it-IT" sz="18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𝑃</m:t>
                          </m:r>
                        </m:e>
                        <m:sub>
                          <m:r>
                            <a:rPr lang="it-IT" sz="1800" b="1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𝐯</m:t>
                          </m:r>
                        </m:sub>
                        <m:sup>
                          <m:r>
                            <a:rPr lang="it-IT" sz="1800" b="1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𝒅𝒂𝒕𝒂</m:t>
                          </m:r>
                        </m:sup>
                      </m:sSubSup>
                    </m:oMath>
                  </a14:m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.</a:t>
                  </a:r>
                </a:p>
                <a:p>
                  <a:pPr lvl="0">
                    <a:lnSpc>
                      <a:spcPct val="150000"/>
                    </a:lnSpc>
                  </a:pPr>
                  <a:endParaRPr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275" name="Google Shape;275;p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743" y="2948336"/>
                  <a:ext cx="6449710" cy="423600"/>
                </a:xfrm>
                <a:prstGeom prst="rect">
                  <a:avLst/>
                </a:prstGeom>
                <a:blipFill>
                  <a:blip r:embed="rId3"/>
                  <a:stretch>
                    <a:fillRect l="-378" t="-75362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the model</a:t>
            </a:r>
            <a:endParaRPr/>
          </a:p>
        </p:txBody>
      </p:sp>
      <p:pic>
        <p:nvPicPr>
          <p:cNvPr id="5" name="Picture 4" descr="A black and white math symbol&#10;&#10;Description automatically generated">
            <a:extLst>
              <a:ext uri="{FF2B5EF4-FFF2-40B4-BE49-F238E27FC236}">
                <a16:creationId xmlns:a16="http://schemas.microsoft.com/office/drawing/2014/main" id="{B52518C3-4A38-E9D9-B2AB-717F402AD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177" y="1929827"/>
            <a:ext cx="3459106" cy="9318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75;p22">
                <a:extLst>
                  <a:ext uri="{FF2B5EF4-FFF2-40B4-BE49-F238E27FC236}">
                    <a16:creationId xmlns:a16="http://schemas.microsoft.com/office/drawing/2014/main" id="{C11A5C15-270E-E07E-86C7-A98125A2541B}"/>
                  </a:ext>
                </a:extLst>
              </p:cNvPr>
              <p:cNvSpPr txBox="1"/>
              <p:nvPr/>
            </p:nvSpPr>
            <p:spPr>
              <a:xfrm>
                <a:off x="896483" y="2045830"/>
                <a:ext cx="4225280" cy="7915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Mixture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of M=8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factorized</a:t>
                </a:r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Bernouilli</a:t>
                </a:r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distributions</a:t>
                </a:r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(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modes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),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each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peaked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around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a random center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it-IT" sz="15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𝒔</m:t>
                        </m:r>
                      </m:e>
                      <m:sup>
                        <m:r>
                          <a:rPr lang="it-IT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. </a:t>
                </a:r>
                <a:endParaRPr lang="it-IT" sz="1500" b="0" i="1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endParaRPr>
              </a:p>
            </p:txBody>
          </p:sp>
        </mc:Choice>
        <mc:Fallback xmlns="">
          <p:sp>
            <p:nvSpPr>
              <p:cNvPr id="6" name="Google Shape;275;p22">
                <a:extLst>
                  <a:ext uri="{FF2B5EF4-FFF2-40B4-BE49-F238E27FC236}">
                    <a16:creationId xmlns:a16="http://schemas.microsoft.com/office/drawing/2014/main" id="{C11A5C15-270E-E07E-86C7-A98125A25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3" y="2045830"/>
                <a:ext cx="4225280" cy="791504"/>
              </a:xfrm>
              <a:prstGeom prst="rect">
                <a:avLst/>
              </a:prstGeom>
              <a:blipFill>
                <a:blip r:embed="rId5"/>
                <a:stretch>
                  <a:fillRect l="-577" t="-13178" b="-255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 descr="Immagine che contiene Carattere, testo, linea, bianc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71EFF6B-F147-7BAF-3C8C-909F48A45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658" y="3365890"/>
            <a:ext cx="3432162" cy="757869"/>
          </a:xfrm>
          <a:prstGeom prst="rect">
            <a:avLst/>
          </a:prstGeom>
        </p:spPr>
      </p:pic>
      <p:sp>
        <p:nvSpPr>
          <p:cNvPr id="3" name="Google Shape;133;p17">
            <a:extLst>
              <a:ext uri="{FF2B5EF4-FFF2-40B4-BE49-F238E27FC236}">
                <a16:creationId xmlns:a16="http://schemas.microsoft.com/office/drawing/2014/main" id="{130AEBCE-04C8-9FAF-94FC-F8121391C4CD}"/>
              </a:ext>
            </a:extLst>
          </p:cNvPr>
          <p:cNvSpPr/>
          <p:nvPr/>
        </p:nvSpPr>
        <p:spPr>
          <a:xfrm flipH="1">
            <a:off x="573082" y="135633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4" name="Google Shape;463;p26">
            <a:extLst>
              <a:ext uri="{FF2B5EF4-FFF2-40B4-BE49-F238E27FC236}">
                <a16:creationId xmlns:a16="http://schemas.microsoft.com/office/drawing/2014/main" id="{34A42881-CFB5-817C-FA08-60D4E4F1040B}"/>
              </a:ext>
            </a:extLst>
          </p:cNvPr>
          <p:cNvSpPr/>
          <p:nvPr/>
        </p:nvSpPr>
        <p:spPr>
          <a:xfrm>
            <a:off x="929285" y="1265962"/>
            <a:ext cx="3683738" cy="420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Training data distribution</a:t>
            </a:r>
            <a:endParaRPr lang="en-GB"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7DDC6F-044C-DE67-5319-ECF7AA4F075B}"/>
                  </a:ext>
                </a:extLst>
              </p:cNvPr>
              <p:cNvSpPr txBox="1"/>
              <p:nvPr/>
            </p:nvSpPr>
            <p:spPr>
              <a:xfrm>
                <a:off x="6333482" y="1019741"/>
                <a:ext cx="26871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𝑝</m:t>
                    </m:r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0</m:t>
                    </m:r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.</m:t>
                    </m:r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9</m:t>
                    </m:r>
                  </m:oMath>
                </a14:m>
                <a:r>
                  <a:rPr lang="it-IT" sz="18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is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the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probability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of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each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state </a:t>
                </a:r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to be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aligned</a:t>
                </a:r>
                <a:r>
                  <a:rPr lang="it-IT" sz="1500" b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with the center of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each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mode</a:t>
                </a:r>
                <a:endParaRPr lang="en-GB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47DDC6F-044C-DE67-5319-ECF7AA4F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82" y="1019741"/>
                <a:ext cx="2687102" cy="830997"/>
              </a:xfrm>
              <a:prstGeom prst="rect">
                <a:avLst/>
              </a:prstGeom>
              <a:blipFill>
                <a:blip r:embed="rId7"/>
                <a:stretch>
                  <a:fillRect l="-907" r="-1814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34;p17">
            <a:extLst>
              <a:ext uri="{FF2B5EF4-FFF2-40B4-BE49-F238E27FC236}">
                <a16:creationId xmlns:a16="http://schemas.microsoft.com/office/drawing/2014/main" id="{E8364AC5-C05D-B991-D3AA-51D3C1401582}"/>
              </a:ext>
            </a:extLst>
          </p:cNvPr>
          <p:cNvSpPr/>
          <p:nvPr/>
        </p:nvSpPr>
        <p:spPr>
          <a:xfrm flipH="1">
            <a:off x="573082" y="329908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0" name="Google Shape;485;p26">
            <a:extLst>
              <a:ext uri="{FF2B5EF4-FFF2-40B4-BE49-F238E27FC236}">
                <a16:creationId xmlns:a16="http://schemas.microsoft.com/office/drawing/2014/main" id="{BD16A4FE-FABA-529C-FD19-683D05D293CA}"/>
              </a:ext>
            </a:extLst>
          </p:cNvPr>
          <p:cNvSpPr/>
          <p:nvPr/>
        </p:nvSpPr>
        <p:spPr>
          <a:xfrm>
            <a:off x="929285" y="3226013"/>
            <a:ext cx="3911986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Kullback-Leibler</a:t>
            </a:r>
            <a:r>
              <a:rPr lang="en-GB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divergence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8E4D4B2-4313-1666-764A-AB0928108C04}"/>
                  </a:ext>
                </a:extLst>
              </p:cNvPr>
              <p:cNvSpPr txBox="1"/>
              <p:nvPr/>
            </p:nvSpPr>
            <p:spPr>
              <a:xfrm>
                <a:off x="5581768" y="4204380"/>
                <a:ext cx="2552466" cy="379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KL</m:t>
                      </m:r>
                      <m:r>
                        <a:rPr lang="it-IT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=</m:t>
                      </m:r>
                      <m:r>
                        <a:rPr lang="it-IT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0</m:t>
                      </m:r>
                      <m:r>
                        <a:rPr lang="it-IT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⇐⇒ </m:t>
                      </m:r>
                      <m:sSub>
                        <m:sSubPr>
                          <m:ctrlPr>
                            <a:rPr lang="it-IT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bPr>
                        <m:e>
                          <m:r>
                            <a:rPr lang="it-IT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𝑃</m:t>
                          </m:r>
                        </m:e>
                        <m:sub>
                          <m:r>
                            <a:rPr lang="it-IT" sz="18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𝐯</m:t>
                          </m:r>
                        </m:sub>
                      </m:sSub>
                      <m:r>
                        <a:rPr lang="it-IT" sz="18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Roboto"/>
                          <a:cs typeface="Roboto"/>
                          <a:sym typeface="Roboto"/>
                        </a:rPr>
                        <m:t>=</m:t>
                      </m:r>
                      <m:sSubSup>
                        <m:sSubSupPr>
                          <m:ctrlPr>
                            <a:rPr lang="it-IT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bSupPr>
                        <m:e>
                          <m:r>
                            <a:rPr lang="it-IT" sz="18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𝑃</m:t>
                          </m:r>
                        </m:e>
                        <m:sub>
                          <m:r>
                            <a:rPr lang="it-IT" sz="1800" b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𝐯</m:t>
                          </m:r>
                        </m:sub>
                        <m:sup>
                          <m:r>
                            <a:rPr lang="it-IT" sz="1800" b="1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𝒅𝒂𝒕𝒂</m:t>
                          </m:r>
                        </m:sup>
                      </m:sSubSup>
                    </m:oMath>
                  </m:oMathPara>
                </a14:m>
                <a:endParaRPr lang="en-GB" sz="180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88E4D4B2-4313-1666-764A-AB092810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768" y="4204380"/>
                <a:ext cx="2552466" cy="3797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0"/>
          <p:cNvGrpSpPr/>
          <p:nvPr/>
        </p:nvGrpSpPr>
        <p:grpSpPr>
          <a:xfrm>
            <a:off x="4069219" y="1448959"/>
            <a:ext cx="1464328" cy="2374850"/>
            <a:chOff x="4141937" y="2017459"/>
            <a:chExt cx="2003101" cy="2374850"/>
          </a:xfrm>
        </p:grpSpPr>
        <p:cxnSp>
          <p:nvCxnSpPr>
            <p:cNvPr id="726" name="Google Shape;726;p30"/>
            <p:cNvCxnSpPr>
              <a:cxnSpLocks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cxnSpLocks/>
            </p:cNvCxnSpPr>
            <p:nvPr/>
          </p:nvCxnSpPr>
          <p:spPr>
            <a:xfrm>
              <a:off x="4141938" y="3199159"/>
              <a:ext cx="2003100" cy="219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cxnSpLocks/>
            </p:cNvCxnSpPr>
            <p:nvPr/>
          </p:nvCxnSpPr>
          <p:spPr>
            <a:xfrm rot="10800000" flipH="1">
              <a:off x="4141937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6" name="Google Shape;736;p30"/>
          <p:cNvSpPr txBox="1"/>
          <p:nvPr/>
        </p:nvSpPr>
        <p:spPr>
          <a:xfrm flipH="1">
            <a:off x="924732" y="1119358"/>
            <a:ext cx="2018062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Ising</a:t>
            </a:r>
            <a:r>
              <a:rPr lang="en"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energy model</a:t>
            </a:r>
            <a:endParaRPr sz="200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845594" y="2368117"/>
            <a:ext cx="3263312" cy="679244"/>
            <a:chOff x="307594" y="3294513"/>
            <a:chExt cx="3263312" cy="679244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307594" y="3294513"/>
              <a:ext cx="2479003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Boltzmann distribution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98530" y="2307608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3320334" y="248811"/>
            <a:ext cx="2962095" cy="7925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Boltzmann Machines</a:t>
            </a:r>
            <a:endParaRPr/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530718" y="3453865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2847741" y="4169871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C0C733B1-3623-3B1E-AEF8-02009373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64" y="1592444"/>
            <a:ext cx="2724747" cy="5397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DFDB817-9E31-714A-1E1D-1DB5E63D8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61" y="2747427"/>
            <a:ext cx="2840569" cy="1060542"/>
          </a:xfrm>
          <a:prstGeom prst="rect">
            <a:avLst/>
          </a:prstGeom>
        </p:spPr>
      </p:pic>
      <p:sp>
        <p:nvSpPr>
          <p:cNvPr id="15" name="Google Shape;733;p30">
            <a:extLst>
              <a:ext uri="{FF2B5EF4-FFF2-40B4-BE49-F238E27FC236}">
                <a16:creationId xmlns:a16="http://schemas.microsoft.com/office/drawing/2014/main" id="{29A2F26F-4BDD-75E5-6DB8-1C91053D7645}"/>
              </a:ext>
            </a:extLst>
          </p:cNvPr>
          <p:cNvSpPr/>
          <p:nvPr/>
        </p:nvSpPr>
        <p:spPr>
          <a:xfrm flipH="1">
            <a:off x="3731165" y="1151975"/>
            <a:ext cx="587700" cy="5877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8" name="Google Shape;736;p30">
            <a:extLst>
              <a:ext uri="{FF2B5EF4-FFF2-40B4-BE49-F238E27FC236}">
                <a16:creationId xmlns:a16="http://schemas.microsoft.com/office/drawing/2014/main" id="{C2DCE9DE-4937-FECE-63BA-7524555DF204}"/>
              </a:ext>
            </a:extLst>
          </p:cNvPr>
          <p:cNvSpPr txBox="1"/>
          <p:nvPr/>
        </p:nvSpPr>
        <p:spPr>
          <a:xfrm flipH="1">
            <a:off x="697685" y="3877965"/>
            <a:ext cx="3134612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Gradient descent technique</a:t>
            </a:r>
            <a:endParaRPr sz="200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" name="Google Shape;731;p30">
            <a:extLst>
              <a:ext uri="{FF2B5EF4-FFF2-40B4-BE49-F238E27FC236}">
                <a16:creationId xmlns:a16="http://schemas.microsoft.com/office/drawing/2014/main" id="{41274285-5117-4759-AEF9-63D13BEF3D72}"/>
              </a:ext>
            </a:extLst>
          </p:cNvPr>
          <p:cNvSpPr/>
          <p:nvPr/>
        </p:nvSpPr>
        <p:spPr>
          <a:xfrm flipH="1">
            <a:off x="3712825" y="3619121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pic>
        <p:nvPicPr>
          <p:cNvPr id="20" name="Picture 1" descr="A black and white symbol&#10;&#10;Description automatically generated">
            <a:extLst>
              <a:ext uri="{FF2B5EF4-FFF2-40B4-BE49-F238E27FC236}">
                <a16:creationId xmlns:a16="http://schemas.microsoft.com/office/drawing/2014/main" id="{30ABC15B-769A-C9E9-0BE4-C07F068115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747" r="13887" b="12719"/>
          <a:stretch/>
        </p:blipFill>
        <p:spPr>
          <a:xfrm>
            <a:off x="675894" y="4225631"/>
            <a:ext cx="1985926" cy="636448"/>
          </a:xfrm>
          <a:prstGeom prst="rect">
            <a:avLst/>
          </a:prstGeom>
        </p:spPr>
      </p:pic>
      <p:pic>
        <p:nvPicPr>
          <p:cNvPr id="21" name="Picture 5" descr="A black math equation&#10;&#10;Description automatically generated with medium confidence">
            <a:extLst>
              <a:ext uri="{FF2B5EF4-FFF2-40B4-BE49-F238E27FC236}">
                <a16:creationId xmlns:a16="http://schemas.microsoft.com/office/drawing/2014/main" id="{CCFD0F73-3FF0-CB24-E3DB-88E0689E1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820" y="4396233"/>
            <a:ext cx="1099722" cy="362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AE81DBFF-7695-183F-86D4-A0D6C1ADE416}"/>
                  </a:ext>
                </a:extLst>
              </p14:cNvPr>
              <p14:cNvContentPartPr/>
              <p14:nvPr/>
            </p14:nvContentPartPr>
            <p14:xfrm>
              <a:off x="9324293" y="281503"/>
              <a:ext cx="360" cy="36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AE81DBFF-7695-183F-86D4-A0D6C1ADE4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8173" y="27538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CF46D64-F3BC-71D9-118F-E29C01C5E7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5646" y="1368922"/>
            <a:ext cx="3505941" cy="257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63;p26">
                <a:extLst>
                  <a:ext uri="{FF2B5EF4-FFF2-40B4-BE49-F238E27FC236}">
                    <a16:creationId xmlns:a16="http://schemas.microsoft.com/office/drawing/2014/main" id="{1D0B776F-FC5E-96C2-EA80-AEAEBF61CB87}"/>
                  </a:ext>
                </a:extLst>
              </p:cNvPr>
              <p:cNvSpPr/>
              <p:nvPr/>
            </p:nvSpPr>
            <p:spPr>
              <a:xfrm>
                <a:off x="6373532" y="879077"/>
                <a:ext cx="2161326" cy="450259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𝑁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10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, 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𝜂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0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.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3</m:t>
                      </m:r>
                    </m:oMath>
                  </m:oMathPara>
                </a14:m>
                <a:endParaRPr lang="en-GB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mc:Choice>
        <mc:Fallback xmlns="">
          <p:sp>
            <p:nvSpPr>
              <p:cNvPr id="4" name="Google Shape;463;p26">
                <a:extLst>
                  <a:ext uri="{FF2B5EF4-FFF2-40B4-BE49-F238E27FC236}">
                    <a16:creationId xmlns:a16="http://schemas.microsoft.com/office/drawing/2014/main" id="{1D0B776F-FC5E-96C2-EA80-AEAEBF61C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532" y="879077"/>
                <a:ext cx="2161326" cy="450259"/>
              </a:xfrm>
              <a:prstGeom prst="roundRect">
                <a:avLst>
                  <a:gd name="adj" fmla="val 5000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oogle Shape;791;p31">
            <a:extLst>
              <a:ext uri="{FF2B5EF4-FFF2-40B4-BE49-F238E27FC236}">
                <a16:creationId xmlns:a16="http://schemas.microsoft.com/office/drawing/2014/main" id="{AA7AFDEC-1A91-3DA9-1BDD-71117266D834}"/>
              </a:ext>
            </a:extLst>
          </p:cNvPr>
          <p:cNvGrpSpPr/>
          <p:nvPr/>
        </p:nvGrpSpPr>
        <p:grpSpPr>
          <a:xfrm>
            <a:off x="5475646" y="3941681"/>
            <a:ext cx="3680038" cy="1028097"/>
            <a:chOff x="4979933" y="4098375"/>
            <a:chExt cx="3149700" cy="702007"/>
          </a:xfrm>
        </p:grpSpPr>
        <p:sp>
          <p:nvSpPr>
            <p:cNvPr id="6" name="Google Shape;792;p31">
              <a:extLst>
                <a:ext uri="{FF2B5EF4-FFF2-40B4-BE49-F238E27FC236}">
                  <a16:creationId xmlns:a16="http://schemas.microsoft.com/office/drawing/2014/main" id="{1AFEBB9E-0EF5-3BC2-D6A3-9BC3002A2AE1}"/>
                </a:ext>
              </a:extLst>
            </p:cNvPr>
            <p:cNvSpPr txBox="1"/>
            <p:nvPr/>
          </p:nvSpPr>
          <p:spPr>
            <a:xfrm>
              <a:off x="4979933" y="4459882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[G.E. Hinton, 2012]</a:t>
              </a:r>
              <a:endParaRPr sz="200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" name="Google Shape;793;p31">
              <a:extLst>
                <a:ext uri="{FF2B5EF4-FFF2-40B4-BE49-F238E27FC236}">
                  <a16:creationId xmlns:a16="http://schemas.microsoft.com/office/drawing/2014/main" id="{8A08DB8B-D8EF-8A50-7292-D359F1C84558}"/>
                </a:ext>
              </a:extLst>
            </p:cNvPr>
            <p:cNvSpPr txBox="1"/>
            <p:nvPr/>
          </p:nvSpPr>
          <p:spPr>
            <a:xfrm>
              <a:off x="4979933" y="4098375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i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“</a:t>
              </a:r>
              <a:r>
                <a:rPr lang="en" sz="1500" b="1" i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Boltzmann machines </a:t>
              </a:r>
              <a:r>
                <a:rPr lang="en" sz="1500" i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are neural networks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 i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used for generative machine learning”</a:t>
              </a:r>
              <a:endParaRPr sz="15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/>
          <p:nvPr/>
        </p:nvSpPr>
        <p:spPr>
          <a:xfrm>
            <a:off x="1236015" y="2006959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4253201" y="2653187"/>
            <a:ext cx="4607617" cy="1066556"/>
            <a:chOff x="4160730" y="2507296"/>
            <a:chExt cx="4607617" cy="1066556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5739048" y="2507296"/>
              <a:ext cx="1385123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Hamiltonian</a:t>
              </a: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Google Shape;195;p19"/>
                <p:cNvSpPr txBox="1"/>
                <p:nvPr/>
              </p:nvSpPr>
              <p:spPr>
                <a:xfrm>
                  <a:off x="4877947" y="2886710"/>
                  <a:ext cx="3890400" cy="6871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The new quantum Hamiltonian is a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2</m:t>
                          </m:r>
                        </m:e>
                        <m:sup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𝑁</m:t>
                          </m:r>
                        </m:sup>
                      </m:sSup>
                      <m:r>
                        <a:rPr lang="en" sz="15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×</m:t>
                      </m:r>
                      <m:sSup>
                        <m:sSupPr>
                          <m:ctrlPr>
                            <a:rPr lang="en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2</m:t>
                          </m:r>
                        </m:e>
                        <m:sup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  <a:r>
                    <a:rPr lang="en" sz="1500" b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matrix</a:t>
                  </a:r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, and its diagonal elements are equivalent to the ‘classical’ energy</a:t>
                  </a:r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195" name="Google Shape;195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947" y="2886710"/>
                  <a:ext cx="3890400" cy="687142"/>
                </a:xfrm>
                <a:prstGeom prst="rect">
                  <a:avLst/>
                </a:prstGeom>
                <a:blipFill>
                  <a:blip r:embed="rId3"/>
                  <a:stretch>
                    <a:fillRect l="-626" t="-7965" b="-1681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Google Shape;196;p19"/>
          <p:cNvGrpSpPr/>
          <p:nvPr/>
        </p:nvGrpSpPr>
        <p:grpSpPr>
          <a:xfrm>
            <a:off x="4922676" y="1625530"/>
            <a:ext cx="4447730" cy="854188"/>
            <a:chOff x="4248335" y="1357009"/>
            <a:chExt cx="3932613" cy="854188"/>
          </a:xfrm>
        </p:grpSpPr>
        <p:sp>
          <p:nvSpPr>
            <p:cNvPr id="198" name="Google Shape;198;p19"/>
            <p:cNvSpPr txBox="1"/>
            <p:nvPr/>
          </p:nvSpPr>
          <p:spPr>
            <a:xfrm>
              <a:off x="424833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Qubits</a:t>
              </a:r>
              <a:endParaRPr sz="200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Google Shape;199;p19"/>
                <p:cNvSpPr txBox="1"/>
                <p:nvPr/>
              </p:nvSpPr>
              <p:spPr>
                <a:xfrm>
                  <a:off x="4290548" y="1638497"/>
                  <a:ext cx="3890400" cy="57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/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Binary units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IT" sz="1500" smtClean="0">
                          <a:latin typeface="Palatino Linotype" panose="02040502050505030304" pitchFamily="18" charset="0"/>
                        </a:rPr>
                        <m:t>{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IT" sz="1500">
                          <a:latin typeface="Palatino Linotype" panose="02040502050505030304" pitchFamily="18" charset="0"/>
                        </a:rPr>
                        <m:t>}</m:t>
                      </m:r>
                    </m:oMath>
                  </a14:m>
                  <a:r>
                    <a:rPr lang="en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become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2</m:t>
                          </m:r>
                        </m:e>
                        <m:sup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𝑁</m:t>
                          </m:r>
                        </m:sup>
                      </m:sSup>
                      <m:r>
                        <a:rPr lang="en" sz="15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/>
                          <a:sym typeface="Roboto"/>
                        </a:rPr>
                        <m:t>×</m:t>
                      </m:r>
                      <m:sSup>
                        <m:sSupPr>
                          <m:ctrlPr>
                            <a:rPr lang="en" sz="15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2</m:t>
                          </m:r>
                        </m:e>
                        <m:sup>
                          <m:r>
                            <a:rPr lang="it-IT" sz="15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/>
                              <a:sym typeface="Roboto"/>
                            </a:rPr>
                            <m:t>𝑁</m:t>
                          </m:r>
                        </m:sup>
                      </m:sSup>
                    </m:oMath>
                  </a14:m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 </a:t>
                  </a:r>
                </a:p>
                <a:p>
                  <a:pPr lvl="0"/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matrices spin </a:t>
                  </a:r>
                  <a:r>
                    <a:rPr lang="it-IT" sz="1500" err="1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operators</a:t>
                  </a:r>
                  <a:r>
                    <a:rPr lang="it-IT" sz="1500">
                      <a:solidFill>
                        <a:schemeClr val="dk1"/>
                      </a:solidFill>
                      <a:latin typeface="Palatino Linotype" panose="02040502050505030304" pitchFamily="18" charset="0"/>
                      <a:ea typeface="Roboto"/>
                      <a:cs typeface="Roboto"/>
                      <a:sym typeface="Roboto"/>
                    </a:rPr>
                    <a:t>.</a:t>
                  </a:r>
                  <a:endParaRPr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199" name="Google Shape;199;p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548" y="1638497"/>
                  <a:ext cx="3890400" cy="572700"/>
                </a:xfrm>
                <a:prstGeom prst="rect">
                  <a:avLst/>
                </a:prstGeom>
                <a:blipFill>
                  <a:blip r:embed="rId4"/>
                  <a:stretch>
                    <a:fillRect l="-554" b="-95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0" name="Google Shape;200;p19"/>
          <p:cNvGrpSpPr/>
          <p:nvPr/>
        </p:nvGrpSpPr>
        <p:grpSpPr>
          <a:xfrm>
            <a:off x="4268310" y="3917257"/>
            <a:ext cx="4550180" cy="894420"/>
            <a:chOff x="3669755" y="3658724"/>
            <a:chExt cx="4550180" cy="894420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6447345" y="3658724"/>
              <a:ext cx="1751481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Transverse field</a:t>
              </a:r>
              <a:endParaRPr sz="20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29535" y="3927200"/>
              <a:ext cx="3890400" cy="6259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A transverse field introducing </a:t>
              </a:r>
              <a:r>
                <a:rPr lang="en" sz="1500" b="1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non-diagonal</a:t>
              </a:r>
              <a:r>
                <a:rPr lang="en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rPr>
                <a:t> elements to the Hamiltonian.</a:t>
              </a:r>
              <a:endParaRPr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87242" y="453871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Quantum Boltzmann Machine (QBM)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007350" y="967559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Let’s make it </a:t>
            </a:r>
            <a:r>
              <a:rPr lang="en" sz="2000" i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</a:t>
            </a:r>
            <a:r>
              <a:rPr lang="en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!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13" name="Picture 12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43ABC06F-8ADB-5EA5-F34A-13122D6468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770"/>
          <a:stretch/>
        </p:blipFill>
        <p:spPr>
          <a:xfrm>
            <a:off x="739107" y="2641461"/>
            <a:ext cx="2785143" cy="733349"/>
          </a:xfrm>
          <a:prstGeom prst="rect">
            <a:avLst/>
          </a:prstGeom>
        </p:spPr>
      </p:pic>
      <p:pic>
        <p:nvPicPr>
          <p:cNvPr id="15" name="Picture 14" descr="A black and white text&#10;&#10;Description automatically generated">
            <a:extLst>
              <a:ext uri="{FF2B5EF4-FFF2-40B4-BE49-F238E27FC236}">
                <a16:creationId xmlns:a16="http://schemas.microsoft.com/office/drawing/2014/main" id="{0A2F964F-FC70-EFC0-B63A-070AFACD49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80" y="1643491"/>
            <a:ext cx="3460304" cy="758088"/>
          </a:xfrm>
          <a:prstGeom prst="rect">
            <a:avLst/>
          </a:prstGeom>
        </p:spPr>
      </p:pic>
      <p:pic>
        <p:nvPicPr>
          <p:cNvPr id="17" name="Picture 16" descr="A black and white math symbol&#10;&#10;Description automatically generated">
            <a:extLst>
              <a:ext uri="{FF2B5EF4-FFF2-40B4-BE49-F238E27FC236}">
                <a16:creationId xmlns:a16="http://schemas.microsoft.com/office/drawing/2014/main" id="{488B576E-9BFC-BD16-0A49-026E01DE4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13" y="3589297"/>
            <a:ext cx="3508188" cy="655921"/>
          </a:xfrm>
          <a:prstGeom prst="rect">
            <a:avLst/>
          </a:prstGeom>
        </p:spPr>
      </p:pic>
      <p:pic>
        <p:nvPicPr>
          <p:cNvPr id="21" name="Picture 20" descr="A black and white text&#10;&#10;Description automatically generated">
            <a:extLst>
              <a:ext uri="{FF2B5EF4-FFF2-40B4-BE49-F238E27FC236}">
                <a16:creationId xmlns:a16="http://schemas.microsoft.com/office/drawing/2014/main" id="{4F0CE8DE-C96F-7E81-278F-FC0EF6EC21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066" y="4172554"/>
            <a:ext cx="3472244" cy="748915"/>
          </a:xfrm>
          <a:prstGeom prst="rect">
            <a:avLst/>
          </a:prstGeom>
        </p:spPr>
      </p:pic>
      <p:sp>
        <p:nvSpPr>
          <p:cNvPr id="6" name="Google Shape;201;p19">
            <a:extLst>
              <a:ext uri="{FF2B5EF4-FFF2-40B4-BE49-F238E27FC236}">
                <a16:creationId xmlns:a16="http://schemas.microsoft.com/office/drawing/2014/main" id="{8649BDD3-CF63-0F04-E4BB-2F6D85EF5AC8}"/>
              </a:ext>
            </a:extLst>
          </p:cNvPr>
          <p:cNvSpPr/>
          <p:nvPr/>
        </p:nvSpPr>
        <p:spPr>
          <a:xfrm>
            <a:off x="517273" y="3719743"/>
            <a:ext cx="233404" cy="230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7" name="Google Shape;193;p19">
            <a:extLst>
              <a:ext uri="{FF2B5EF4-FFF2-40B4-BE49-F238E27FC236}">
                <a16:creationId xmlns:a16="http://schemas.microsoft.com/office/drawing/2014/main" id="{D7221FAA-CE42-4038-1150-6CC645CA37B6}"/>
              </a:ext>
            </a:extLst>
          </p:cNvPr>
          <p:cNvSpPr/>
          <p:nvPr/>
        </p:nvSpPr>
        <p:spPr>
          <a:xfrm>
            <a:off x="505703" y="2874805"/>
            <a:ext cx="233404" cy="241265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37CFB8F8-7A03-8C77-EEC2-B1F8A13BCFF3}"/>
              </a:ext>
            </a:extLst>
          </p:cNvPr>
          <p:cNvSpPr/>
          <p:nvPr/>
        </p:nvSpPr>
        <p:spPr>
          <a:xfrm>
            <a:off x="511608" y="1996586"/>
            <a:ext cx="233404" cy="23061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Google Shape;193;p19">
            <a:extLst>
              <a:ext uri="{FF2B5EF4-FFF2-40B4-BE49-F238E27FC236}">
                <a16:creationId xmlns:a16="http://schemas.microsoft.com/office/drawing/2014/main" id="{779EE96B-57D0-666A-F540-250736B24032}"/>
              </a:ext>
            </a:extLst>
          </p:cNvPr>
          <p:cNvSpPr/>
          <p:nvPr/>
        </p:nvSpPr>
        <p:spPr>
          <a:xfrm>
            <a:off x="4268310" y="1702736"/>
            <a:ext cx="587700" cy="5877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0" tIns="91425" rIns="0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1" name="Google Shape;135;p17">
            <a:extLst>
              <a:ext uri="{FF2B5EF4-FFF2-40B4-BE49-F238E27FC236}">
                <a16:creationId xmlns:a16="http://schemas.microsoft.com/office/drawing/2014/main" id="{F88907C6-E88D-C615-A856-E83E3DD569C7}"/>
              </a:ext>
            </a:extLst>
          </p:cNvPr>
          <p:cNvSpPr/>
          <p:nvPr/>
        </p:nvSpPr>
        <p:spPr>
          <a:xfrm flipH="1">
            <a:off x="8240020" y="697991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42" name="Google Shape;134;p17">
            <a:extLst>
              <a:ext uri="{FF2B5EF4-FFF2-40B4-BE49-F238E27FC236}">
                <a16:creationId xmlns:a16="http://schemas.microsoft.com/office/drawing/2014/main" id="{0F57200A-5D87-C512-034D-40BABA714356}"/>
              </a:ext>
            </a:extLst>
          </p:cNvPr>
          <p:cNvSpPr/>
          <p:nvPr/>
        </p:nvSpPr>
        <p:spPr>
          <a:xfrm flipH="1">
            <a:off x="7741892" y="547694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43" name="Google Shape;136;p17">
            <a:extLst>
              <a:ext uri="{FF2B5EF4-FFF2-40B4-BE49-F238E27FC236}">
                <a16:creationId xmlns:a16="http://schemas.microsoft.com/office/drawing/2014/main" id="{81C59EA7-8F42-D82F-177C-9DE8BBE37C93}"/>
              </a:ext>
            </a:extLst>
          </p:cNvPr>
          <p:cNvSpPr/>
          <p:nvPr/>
        </p:nvSpPr>
        <p:spPr>
          <a:xfrm flipH="1">
            <a:off x="8208579" y="1141546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44" name="Google Shape;133;p17">
            <a:extLst>
              <a:ext uri="{FF2B5EF4-FFF2-40B4-BE49-F238E27FC236}">
                <a16:creationId xmlns:a16="http://schemas.microsoft.com/office/drawing/2014/main" id="{3D5BBA6A-D531-BB04-8C7D-0BF90F3434DB}"/>
              </a:ext>
            </a:extLst>
          </p:cNvPr>
          <p:cNvSpPr/>
          <p:nvPr/>
        </p:nvSpPr>
        <p:spPr>
          <a:xfrm flipH="1">
            <a:off x="7741892" y="1031771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62" name="Google Shape;1062;p37"/>
              <p:cNvGraphicFramePr/>
              <p:nvPr>
                <p:extLst>
                  <p:ext uri="{D42A27DB-BD31-4B8C-83A1-F6EECF244321}">
                    <p14:modId xmlns:p14="http://schemas.microsoft.com/office/powerpoint/2010/main" val="2818242061"/>
                  </p:ext>
                </p:extLst>
              </p:nvPr>
            </p:nvGraphicFramePr>
            <p:xfrm>
              <a:off x="563938" y="1721473"/>
              <a:ext cx="3503275" cy="3068119"/>
            </p:xfrm>
            <a:graphic>
              <a:graphicData uri="http://schemas.openxmlformats.org/drawingml/2006/table">
                <a:tbl>
                  <a:tblPr>
                    <a:noFill/>
                    <a:tableStyleId>{8552CF9B-C900-4AF0-8E23-45E4EE2C775A}</a:tableStyleId>
                  </a:tblPr>
                  <a:tblGrid>
                    <a:gridCol w="35032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>
                              <a:solidFill>
                                <a:schemeClr val="lt1"/>
                              </a:solidFill>
                              <a:latin typeface="Fira Sans Extra Condensed SemiBold"/>
                              <a:ea typeface="Fira Sans Extra Condensed SemiBold"/>
                              <a:cs typeface="Fira Sans Extra Condensed SemiBold"/>
                              <a:sym typeface="Fira Sans Extra Condensed SemiBold"/>
                            </a:rPr>
                            <a:t>Classical</a:t>
                          </a:r>
                          <a:endParaRPr sz="2000">
                            <a:solidFill>
                              <a:schemeClr val="lt1"/>
                            </a:solidFill>
                            <a:latin typeface="Fira Sans Extra Condensed SemiBold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endParaRPr>
                        </a:p>
                      </a:txBody>
                      <a:tcPr marL="91425" marR="91425" marT="457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IT"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it-IT" sz="12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500" dirty="0">
                              <a:solidFill>
                                <a:schemeClr val="dk1"/>
                              </a:solidFill>
                              <a:latin typeface="Palatino Linotype" panose="02040502050505030304" pitchFamily="18" charset="0"/>
                              <a:ea typeface="Roboto"/>
                              <a:cs typeface="Roboto"/>
                              <a:sym typeface="Roboto"/>
                            </a:rPr>
                            <a:t>Number of variables =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Roboto"/>
                                  <a:cs typeface="Roboto"/>
                                  <a:sym typeface="Roboto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GB" sz="1500" dirty="0">
                              <a:solidFill>
                                <a:schemeClr val="dk1"/>
                              </a:solidFill>
                              <a:latin typeface="Palatino Linotype" panose="02040502050505030304" pitchFamily="18" charset="0"/>
                              <a:ea typeface="Roboto"/>
                              <a:cs typeface="Roboto"/>
                              <a:sym typeface="Roboto"/>
                            </a:rPr>
                            <a:t>.</a:t>
                          </a: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500" dirty="0">
                              <a:solidFill>
                                <a:schemeClr val="dk1"/>
                              </a:solidFill>
                              <a:latin typeface="Palatino Linotype" panose="02040502050505030304" pitchFamily="18" charset="0"/>
                              <a:ea typeface="Roboto"/>
                              <a:cs typeface="Roboto"/>
                              <a:sym typeface="Roboto"/>
                            </a:rPr>
                            <a:t>Single bit = </a:t>
                          </a:r>
                          <a14:m>
                            <m:oMath xmlns:m="http://schemas.openxmlformats.org/officeDocument/2006/math">
                              <m:r>
                                <a:rPr lang="en-GB" sz="15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±</m:t>
                              </m:r>
                              <m:r>
                                <a:rPr lang="it-IT" sz="15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Roboto"/>
                                  <a:sym typeface="Roboto"/>
                                </a:rPr>
                                <m:t>1</m:t>
                              </m:r>
                            </m:oMath>
                          </a14:m>
                          <a:endParaRPr lang="en-GB" sz="1500" dirty="0">
                            <a:solidFill>
                              <a:schemeClr val="dk1"/>
                            </a:solidFill>
                            <a:latin typeface="Palatino Linotype" panose="02040502050505030304" pitchFamily="18" charset="0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it-IT" sz="12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62" name="Google Shape;1062;p37"/>
              <p:cNvGraphicFramePr/>
              <p:nvPr>
                <p:extLst>
                  <p:ext uri="{D42A27DB-BD31-4B8C-83A1-F6EECF244321}">
                    <p14:modId xmlns:p14="http://schemas.microsoft.com/office/powerpoint/2010/main" val="2818242061"/>
                  </p:ext>
                </p:extLst>
              </p:nvPr>
            </p:nvGraphicFramePr>
            <p:xfrm>
              <a:off x="563938" y="1721473"/>
              <a:ext cx="3503275" cy="3068119"/>
            </p:xfrm>
            <a:graphic>
              <a:graphicData uri="http://schemas.openxmlformats.org/drawingml/2006/table">
                <a:tbl>
                  <a:tblPr>
                    <a:noFill/>
                    <a:tableStyleId>{8552CF9B-C900-4AF0-8E23-45E4EE2C775A}</a:tableStyleId>
                  </a:tblPr>
                  <a:tblGrid>
                    <a:gridCol w="350327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2000">
                              <a:solidFill>
                                <a:schemeClr val="lt1"/>
                              </a:solidFill>
                              <a:latin typeface="Fira Sans Extra Condensed SemiBold"/>
                              <a:ea typeface="Fira Sans Extra Condensed SemiBold"/>
                              <a:cs typeface="Fira Sans Extra Condensed SemiBold"/>
                              <a:sym typeface="Fira Sans Extra Condensed SemiBold"/>
                            </a:rPr>
                            <a:t>Classical</a:t>
                          </a:r>
                          <a:endParaRPr sz="2000">
                            <a:solidFill>
                              <a:schemeClr val="lt1"/>
                            </a:solidFill>
                            <a:latin typeface="Fira Sans Extra Condensed SemiBold"/>
                            <a:ea typeface="Fira Sans Extra Condensed SemiBold"/>
                            <a:cs typeface="Fira Sans Extra Condensed SemiBold"/>
                            <a:sym typeface="Fira Sans Extra Condensed SemiBold"/>
                          </a:endParaRPr>
                        </a:p>
                      </a:txBody>
                      <a:tcPr marL="91425" marR="91425" marT="457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dk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IT"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178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347" t="-203593" r="-521" b="-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1527594" y="521741"/>
            <a:ext cx="623362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err="1"/>
              <a:t>What</a:t>
            </a:r>
            <a:r>
              <a:rPr lang="it-IT"/>
              <a:t> </a:t>
            </a:r>
            <a:r>
              <a:rPr lang="it-IT" err="1"/>
              <a:t>changes</a:t>
            </a:r>
            <a:r>
              <a:rPr lang="it-IT"/>
              <a:t>?</a:t>
            </a:r>
            <a:br>
              <a:rPr lang="it-IT"/>
            </a:br>
            <a:r>
              <a:rPr lang="it-IT"/>
              <a:t>Can </a:t>
            </a:r>
            <a:r>
              <a:rPr lang="it-IT" err="1"/>
              <a:t>we</a:t>
            </a:r>
            <a:r>
              <a:rPr lang="it-IT"/>
              <a:t> talk </a:t>
            </a:r>
            <a:r>
              <a:rPr lang="it-IT" err="1"/>
              <a:t>about</a:t>
            </a:r>
            <a:r>
              <a:rPr lang="it-IT"/>
              <a:t> </a:t>
            </a:r>
            <a:r>
              <a:rPr lang="it-IT" i="1"/>
              <a:t>quantum machine learning</a:t>
            </a:r>
            <a:r>
              <a:rPr lang="it-IT"/>
              <a:t>?</a:t>
            </a:r>
            <a:endParaRPr/>
          </a:p>
        </p:txBody>
      </p:sp>
      <p:sp>
        <p:nvSpPr>
          <p:cNvPr id="1067" name="Google Shape;1067;p37"/>
          <p:cNvSpPr/>
          <p:nvPr/>
        </p:nvSpPr>
        <p:spPr>
          <a:xfrm>
            <a:off x="4278025" y="395658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68" name="Google Shape;1068;p37"/>
              <p:cNvGraphicFramePr/>
              <p:nvPr>
                <p:extLst>
                  <p:ext uri="{D42A27DB-BD31-4B8C-83A1-F6EECF244321}">
                    <p14:modId xmlns:p14="http://schemas.microsoft.com/office/powerpoint/2010/main" val="970535528"/>
                  </p:ext>
                </p:extLst>
              </p:nvPr>
            </p:nvGraphicFramePr>
            <p:xfrm>
              <a:off x="4067214" y="1721473"/>
              <a:ext cx="4512850" cy="3074405"/>
            </p:xfrm>
            <a:graphic>
              <a:graphicData uri="http://schemas.openxmlformats.org/drawingml/2006/table">
                <a:tbl>
                  <a:tblPr>
                    <a:noFill/>
                    <a:tableStyleId>{8552CF9B-C900-4AF0-8E23-45E4EE2C775A}</a:tableStyleId>
                  </a:tblPr>
                  <a:tblGrid>
                    <a:gridCol w="451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>
                              <a:solidFill>
                                <a:schemeClr val="lt1"/>
                              </a:solidFill>
                              <a:latin typeface="Fira Sans Extra Condensed SemiBold"/>
                              <a:ea typeface="Fira Sans Extra Condensed SemiBold"/>
                              <a:cs typeface="Fira Sans Extra Condensed SemiBold"/>
                              <a:sym typeface="Fira Sans Extra Condensed SemiBold"/>
                            </a:rPr>
                            <a:t>               Quantum</a:t>
                          </a:r>
                        </a:p>
                      </a:txBody>
                      <a:tcPr marL="91425" marR="91425" marT="457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en-GB" sz="12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1200" dirty="0">
                              <a:solidFill>
                                <a:schemeClr val="dk1"/>
                              </a:solidFill>
                              <a:latin typeface="Roboto"/>
                              <a:ea typeface="Roboto"/>
                              <a:cs typeface="Roboto"/>
                              <a:sym typeface="Roboto"/>
                            </a:rPr>
                            <a:t>             </a:t>
                          </a:r>
                          <a:r>
                            <a:rPr lang="en-GB" sz="1500" dirty="0">
                              <a:solidFill>
                                <a:schemeClr val="dk1"/>
                              </a:solidFill>
                              <a:latin typeface="Palatino Linotype" panose="02040502050505030304" pitchFamily="18" charset="0"/>
                              <a:ea typeface="Roboto"/>
                              <a:cs typeface="Roboto"/>
                              <a:sym typeface="Roboto"/>
                            </a:rPr>
                            <a:t>Number of variables =</a:t>
                          </a:r>
                          <a14:m>
                            <m:oMath xmlns:m="http://schemas.openxmlformats.org/officeDocument/2006/math">
                              <m:r>
                                <a:rPr lang="it-IT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Roboto"/>
                                  <a:cs typeface="Roboto"/>
                                  <a:sym typeface="Roboto"/>
                                </a:rPr>
                                <m:t>𝑁</m:t>
                              </m:r>
                              <m:r>
                                <a:rPr lang="ar-AE" sz="18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Roboto"/>
                                  <a:cs typeface="Roboto"/>
                                  <a:sym typeface="Roboto"/>
                                </a:rPr>
                                <m:t>. </m:t>
                              </m:r>
                            </m:oMath>
                          </a14:m>
                          <a:endParaRPr lang="it-IT" sz="18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500" dirty="0">
                              <a:solidFill>
                                <a:schemeClr val="dk1"/>
                              </a:solidFill>
                              <a:latin typeface="Palatino Linotype" panose="02040502050505030304" pitchFamily="18" charset="0"/>
                              <a:ea typeface="Roboto"/>
                              <a:cs typeface="Roboto"/>
                              <a:sym typeface="Roboto"/>
                            </a:rPr>
                            <a:t>Quantum bit</a:t>
                          </a:r>
                          <a:endParaRPr lang="ar-AE" sz="1500" dirty="0">
                            <a:solidFill>
                              <a:schemeClr val="dk1"/>
                            </a:solidFill>
                            <a:latin typeface="Palatino Linotype" panose="02040502050505030304" pitchFamily="18" charset="0"/>
                            <a:ea typeface="Roboto"/>
                            <a:cs typeface="Roboto"/>
                            <a:sym typeface="Roboto"/>
                          </a:endParaRPr>
                        </a:p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lang="it-IT" sz="1200" dirty="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68" name="Google Shape;1068;p37"/>
              <p:cNvGraphicFramePr/>
              <p:nvPr>
                <p:extLst>
                  <p:ext uri="{D42A27DB-BD31-4B8C-83A1-F6EECF244321}">
                    <p14:modId xmlns:p14="http://schemas.microsoft.com/office/powerpoint/2010/main" val="970535528"/>
                  </p:ext>
                </p:extLst>
              </p:nvPr>
            </p:nvGraphicFramePr>
            <p:xfrm>
              <a:off x="4067214" y="1721473"/>
              <a:ext cx="4512850" cy="3074405"/>
            </p:xfrm>
            <a:graphic>
              <a:graphicData uri="http://schemas.openxmlformats.org/drawingml/2006/table">
                <a:tbl>
                  <a:tblPr>
                    <a:noFill/>
                    <a:tableStyleId>{8552CF9B-C900-4AF0-8E23-45E4EE2C775A}</a:tableStyleId>
                  </a:tblPr>
                  <a:tblGrid>
                    <a:gridCol w="4512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7315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GB" sz="2000">
                              <a:solidFill>
                                <a:schemeClr val="lt1"/>
                              </a:solidFill>
                              <a:latin typeface="Fira Sans Extra Condensed SemiBold"/>
                              <a:ea typeface="Fira Sans Extra Condensed SemiBold"/>
                              <a:cs typeface="Fira Sans Extra Condensed SemiBold"/>
                              <a:sym typeface="Fira Sans Extra Condensed SemiBold"/>
                            </a:rPr>
                            <a:t>               Quantum</a:t>
                          </a:r>
                        </a:p>
                      </a:txBody>
                      <a:tcPr marL="91425" marR="91425" marT="457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85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200">
                            <a:solidFill>
                              <a:schemeClr val="dk1"/>
                            </a:solidFill>
                            <a:latin typeface="Roboto"/>
                            <a:ea typeface="Roboto"/>
                            <a:cs typeface="Roboto"/>
                            <a:sym typeface="Roboto"/>
                          </a:endParaRPr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0241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74300" marR="274300" marT="64000" marB="91425" anchor="ctr">
                        <a:lnL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dk1">
                              <a:alpha val="0"/>
                            </a:scheme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70" t="-202381" r="-405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A52C32E9-C2D3-A8D7-6F71-4983392BA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9416" y="2209080"/>
            <a:ext cx="3158017" cy="725340"/>
          </a:xfrm>
          <a:prstGeom prst="rect">
            <a:avLst/>
          </a:prstGeom>
        </p:spPr>
      </p:pic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2ADF68F6-11F5-7C20-BB8B-61DE62AC8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37" y="2195422"/>
            <a:ext cx="3300375" cy="758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AC1672-0256-DD8C-1988-7CDD374F337B}"/>
                  </a:ext>
                </a:extLst>
              </p:cNvPr>
              <p:cNvSpPr txBox="1"/>
              <p:nvPr/>
            </p:nvSpPr>
            <p:spPr>
              <a:xfrm>
                <a:off x="3454599" y="3071734"/>
                <a:ext cx="23796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 baseline="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it-IT" sz="1500" baseline="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p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arameters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𝑏</m:t>
                        </m:r>
                      </m:e>
                      <m:sub>
                        <m: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𝑎</m:t>
                        </m:r>
                      </m:sub>
                    </m:sSub>
                    <m:r>
                      <a:rPr lang="ar-AE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,</m:t>
                    </m:r>
                    <m:sSub>
                      <m:sSubPr>
                        <m:ctrlP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bPr>
                      <m:e>
                        <m: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𝑤</m:t>
                        </m:r>
                      </m:e>
                      <m:sub>
                        <m:r>
                          <a:rPr lang="ar-AE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ar-AE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endParaRPr lang="it-IT" sz="1500">
                  <a:solidFill>
                    <a:schemeClr val="dk1"/>
                  </a:solidFill>
                  <a:latin typeface="Palatino Linotype" panose="02040502050505030304" pitchFamily="18" charset="0"/>
                  <a:ea typeface="Roboto"/>
                  <a:cs typeface="Roboto"/>
                  <a:sym typeface="Roboto"/>
                </a:endParaRPr>
              </a:p>
              <a:p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are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actually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still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b="1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scalars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. 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AC1672-0256-DD8C-1988-7CDD374F3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599" y="3071734"/>
                <a:ext cx="2379610" cy="769441"/>
              </a:xfrm>
              <a:prstGeom prst="rect">
                <a:avLst/>
              </a:prstGeom>
              <a:blipFill>
                <a:blip r:embed="rId7"/>
                <a:stretch>
                  <a:fillRect l="-1026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tangolo 5">
            <a:extLst>
              <a:ext uri="{FF2B5EF4-FFF2-40B4-BE49-F238E27FC236}">
                <a16:creationId xmlns:a16="http://schemas.microsoft.com/office/drawing/2014/main" id="{8B97F5BB-2053-4177-7E2F-4A6A55356FAB}"/>
              </a:ext>
            </a:extLst>
          </p:cNvPr>
          <p:cNvSpPr/>
          <p:nvPr/>
        </p:nvSpPr>
        <p:spPr>
          <a:xfrm>
            <a:off x="4067213" y="1667379"/>
            <a:ext cx="914400" cy="528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91D7939-E039-78CD-BF98-F27344B80F40}"/>
              </a:ext>
            </a:extLst>
          </p:cNvPr>
          <p:cNvSpPr/>
          <p:nvPr/>
        </p:nvSpPr>
        <p:spPr>
          <a:xfrm>
            <a:off x="3989054" y="3928674"/>
            <a:ext cx="944934" cy="114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1AA4FD2-9C64-2619-4D6D-1F3CDD340BAD}"/>
              </a:ext>
            </a:extLst>
          </p:cNvPr>
          <p:cNvSpPr/>
          <p:nvPr/>
        </p:nvSpPr>
        <p:spPr>
          <a:xfrm>
            <a:off x="468763" y="4740408"/>
            <a:ext cx="3655562" cy="338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8DDC5A0-4D07-3ADB-5023-F108B1422F96}"/>
              </a:ext>
            </a:extLst>
          </p:cNvPr>
          <p:cNvSpPr/>
          <p:nvPr/>
        </p:nvSpPr>
        <p:spPr>
          <a:xfrm>
            <a:off x="4677991" y="4750956"/>
            <a:ext cx="3980233" cy="14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332E928B-A0FD-F589-3BD8-759BAED6875C}"/>
              </a:ext>
            </a:extLst>
          </p:cNvPr>
          <p:cNvSpPr/>
          <p:nvPr/>
        </p:nvSpPr>
        <p:spPr>
          <a:xfrm>
            <a:off x="3853445" y="2361283"/>
            <a:ext cx="1216152" cy="356471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Mezza cornice 14">
            <a:extLst>
              <a:ext uri="{FF2B5EF4-FFF2-40B4-BE49-F238E27FC236}">
                <a16:creationId xmlns:a16="http://schemas.microsoft.com/office/drawing/2014/main" id="{ED186563-01DD-6EB8-535E-65E2D5624C09}"/>
              </a:ext>
            </a:extLst>
          </p:cNvPr>
          <p:cNvSpPr/>
          <p:nvPr/>
        </p:nvSpPr>
        <p:spPr>
          <a:xfrm rot="19211163">
            <a:off x="3166234" y="3142744"/>
            <a:ext cx="362857" cy="438943"/>
          </a:xfrm>
          <a:prstGeom prst="halfFram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Mezza cornice 15">
            <a:extLst>
              <a:ext uri="{FF2B5EF4-FFF2-40B4-BE49-F238E27FC236}">
                <a16:creationId xmlns:a16="http://schemas.microsoft.com/office/drawing/2014/main" id="{D4E3B48A-E98D-2DA3-E0E9-4F8EE65BE045}"/>
              </a:ext>
            </a:extLst>
          </p:cNvPr>
          <p:cNvSpPr/>
          <p:nvPr/>
        </p:nvSpPr>
        <p:spPr>
          <a:xfrm rot="8366744">
            <a:off x="5451881" y="3125761"/>
            <a:ext cx="362857" cy="438943"/>
          </a:xfrm>
          <a:prstGeom prst="halfFram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Abrar Sayyed on LinkedIn: #quantum30 #quantumcomputing #libraries  #quantumtechnology #quantum…">
            <a:extLst>
              <a:ext uri="{FF2B5EF4-FFF2-40B4-BE49-F238E27FC236}">
                <a16:creationId xmlns:a16="http://schemas.microsoft.com/office/drawing/2014/main" id="{F57F5070-45C6-65E3-43F9-834CDB8EA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6" b="28011"/>
          <a:stretch/>
        </p:blipFill>
        <p:spPr bwMode="auto">
          <a:xfrm>
            <a:off x="7679568" y="290974"/>
            <a:ext cx="1455729" cy="80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ccia bidirezionale orizzontale 1">
            <a:extLst>
              <a:ext uri="{FF2B5EF4-FFF2-40B4-BE49-F238E27FC236}">
                <a16:creationId xmlns:a16="http://schemas.microsoft.com/office/drawing/2014/main" id="{8BD9D559-4C1C-72E1-D755-5E4A82C9F6D9}"/>
              </a:ext>
            </a:extLst>
          </p:cNvPr>
          <p:cNvSpPr/>
          <p:nvPr/>
        </p:nvSpPr>
        <p:spPr>
          <a:xfrm>
            <a:off x="3864312" y="4008777"/>
            <a:ext cx="1216152" cy="335039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342414" y="1903968"/>
            <a:ext cx="6979265" cy="47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The density matrix depicts a</a:t>
            </a:r>
            <a:r>
              <a:rPr lang="it-IT" sz="1500" i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quantum system in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thermodynamic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equilibrium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:</a:t>
            </a: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1299240" y="3665569"/>
            <a:ext cx="5406359" cy="808301"/>
            <a:chOff x="1869951" y="1970612"/>
            <a:chExt cx="6925865" cy="120960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4436559" y="197061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869951" y="2376450"/>
              <a:ext cx="6925865" cy="8037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150000"/>
                </a:lnSpc>
              </a:pPr>
              <a:endParaRPr lang="it-IT" sz="12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4" name="Google Shape;114;p17"/>
          <p:cNvSpPr txBox="1"/>
          <p:nvPr/>
        </p:nvSpPr>
        <p:spPr>
          <a:xfrm>
            <a:off x="1384855" y="4595806"/>
            <a:ext cx="7049925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endParaRPr lang="ar-AE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325278" y="457641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</a:t>
            </a:r>
            <a:r>
              <a:rPr lang="en"/>
              <a:t>o what do the </a:t>
            </a:r>
            <a:r>
              <a:rPr lang="en" b="1"/>
              <a:t>probabilities</a:t>
            </a:r>
            <a:r>
              <a:rPr lang="en"/>
              <a:t> </a:t>
            </a:r>
            <a:br>
              <a:rPr lang="en"/>
            </a:br>
            <a:r>
              <a:rPr lang="en"/>
              <a:t>look like now?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 flipH="1">
            <a:off x="3496013" y="1550651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646180" y="329850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5" name="Google Shape;463;p26">
            <a:extLst>
              <a:ext uri="{FF2B5EF4-FFF2-40B4-BE49-F238E27FC236}">
                <a16:creationId xmlns:a16="http://schemas.microsoft.com/office/drawing/2014/main" id="{D6494819-D51D-A02D-B297-A9FCB268E16A}"/>
              </a:ext>
            </a:extLst>
          </p:cNvPr>
          <p:cNvSpPr/>
          <p:nvPr/>
        </p:nvSpPr>
        <p:spPr>
          <a:xfrm>
            <a:off x="3847633" y="1439707"/>
            <a:ext cx="1968825" cy="420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Gibbs State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1C7D878-0FC2-6412-7FF2-978A7D648BD3}"/>
                  </a:ext>
                </a:extLst>
              </p:cNvPr>
              <p:cNvSpPr txBox="1"/>
              <p:nvPr/>
            </p:nvSpPr>
            <p:spPr>
              <a:xfrm>
                <a:off x="3309690" y="2392061"/>
                <a:ext cx="339590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𝜌</m:t>
                    </m:r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𝑍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𝑒</m:t>
                        </m:r>
                      </m:e>
                      <m:sup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it-IT" sz="20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𝑍</m:t>
                    </m:r>
                    <m:r>
                      <a:rPr lang="it-IT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=</m:t>
                    </m:r>
                    <m:r>
                      <a:rPr lang="it-IT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Roboto"/>
                                <a:cs typeface="Roboto"/>
                                <a:sym typeface="Roboto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Roboto"/>
                                <a:cs typeface="Roboto"/>
                                <a:sym typeface="Roboto"/>
                              </a:rPr>
                              <m:t>𝑒</m:t>
                            </m:r>
                          </m:e>
                          <m:sup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Roboto"/>
                                <a:cs typeface="Roboto"/>
                                <a:sym typeface="Roboto"/>
                              </a:rPr>
                              <m:t>−</m:t>
                            </m:r>
                            <m:r>
                              <a:rPr lang="it-IT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Roboto"/>
                                <a:cs typeface="Roboto"/>
                                <a:sym typeface="Roboto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endParaRPr lang="it-IT" sz="2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endParaRPr lang="en-GB" sz="200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51C7D878-0FC2-6412-7FF2-978A7D64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90" y="2392061"/>
                <a:ext cx="3395909" cy="707886"/>
              </a:xfrm>
              <a:prstGeom prst="rect">
                <a:avLst/>
              </a:prstGeom>
              <a:blipFill>
                <a:blip r:embed="rId3"/>
                <a:stretch>
                  <a:fillRect t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485;p26">
            <a:extLst>
              <a:ext uri="{FF2B5EF4-FFF2-40B4-BE49-F238E27FC236}">
                <a16:creationId xmlns:a16="http://schemas.microsoft.com/office/drawing/2014/main" id="{CE913199-8A1B-05F4-868B-ACA982A94113}"/>
              </a:ext>
            </a:extLst>
          </p:cNvPr>
          <p:cNvSpPr/>
          <p:nvPr/>
        </p:nvSpPr>
        <p:spPr>
          <a:xfrm>
            <a:off x="1058386" y="3201308"/>
            <a:ext cx="2293186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State Projector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E15A7E5-382F-DC24-3564-956D3AE1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54" y="3850288"/>
            <a:ext cx="2053927" cy="59863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9AF4FC0-EA84-867C-432C-F55BF1F71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258" y="3974838"/>
            <a:ext cx="1814286" cy="391855"/>
          </a:xfrm>
          <a:prstGeom prst="rect">
            <a:avLst/>
          </a:prstGeom>
        </p:spPr>
      </p:pic>
      <p:sp>
        <p:nvSpPr>
          <p:cNvPr id="15" name="Google Shape;489;p26">
            <a:extLst>
              <a:ext uri="{FF2B5EF4-FFF2-40B4-BE49-F238E27FC236}">
                <a16:creationId xmlns:a16="http://schemas.microsoft.com/office/drawing/2014/main" id="{51498FCE-1F0F-E89C-4727-1DD7AAE264D0}"/>
              </a:ext>
            </a:extLst>
          </p:cNvPr>
          <p:cNvSpPr/>
          <p:nvPr/>
        </p:nvSpPr>
        <p:spPr>
          <a:xfrm>
            <a:off x="5515428" y="3169768"/>
            <a:ext cx="2570185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New loss function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" name="Google Shape;133;p17">
            <a:extLst>
              <a:ext uri="{FF2B5EF4-FFF2-40B4-BE49-F238E27FC236}">
                <a16:creationId xmlns:a16="http://schemas.microsoft.com/office/drawing/2014/main" id="{506D0225-B013-E34E-F63C-0DBB68DD4031}"/>
              </a:ext>
            </a:extLst>
          </p:cNvPr>
          <p:cNvSpPr/>
          <p:nvPr/>
        </p:nvSpPr>
        <p:spPr>
          <a:xfrm flipH="1">
            <a:off x="8240020" y="3266968"/>
            <a:ext cx="226200" cy="226200"/>
          </a:xfrm>
          <a:prstGeom prst="ellipse">
            <a:avLst/>
          </a:prstGeom>
          <a:solidFill>
            <a:srgbClr val="1EC9C9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F78B9C72-EE0C-AF93-0949-4B289B77C2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9978" y="3786362"/>
            <a:ext cx="3831681" cy="781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D668B-9CD5-EA5A-AF68-C6FE9EA8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0" y="359582"/>
            <a:ext cx="5129400" cy="572700"/>
          </a:xfrm>
        </p:spPr>
        <p:txBody>
          <a:bodyPr/>
          <a:lstStyle/>
          <a:p>
            <a:r>
              <a:rPr lang="it-IT"/>
              <a:t>The </a:t>
            </a:r>
            <a:r>
              <a:rPr lang="it-IT" err="1"/>
              <a:t>math</a:t>
            </a:r>
            <a:r>
              <a:rPr lang="it-IT"/>
              <a:t> for QBM can be </a:t>
            </a:r>
            <a:br>
              <a:rPr lang="it-IT"/>
            </a:br>
            <a:r>
              <a:rPr lang="it-IT"/>
              <a:t>a </a:t>
            </a:r>
            <a:r>
              <a:rPr lang="it-IT" err="1"/>
              <a:t>little</a:t>
            </a:r>
            <a:r>
              <a:rPr lang="it-IT"/>
              <a:t> </a:t>
            </a:r>
            <a:r>
              <a:rPr lang="it-IT" err="1"/>
              <a:t>cumbersome</a:t>
            </a:r>
            <a:r>
              <a:rPr lang="it-IT"/>
              <a:t>…</a:t>
            </a:r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27270E-B620-D78E-590E-07FE0B32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74" y="2225217"/>
            <a:ext cx="5862258" cy="874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06;p17">
                <a:extLst>
                  <a:ext uri="{FF2B5EF4-FFF2-40B4-BE49-F238E27FC236}">
                    <a16:creationId xmlns:a16="http://schemas.microsoft.com/office/drawing/2014/main" id="{7ACAA968-F605-5B6D-D69C-F0221630F4E9}"/>
                  </a:ext>
                </a:extLst>
              </p:cNvPr>
              <p:cNvSpPr txBox="1"/>
              <p:nvPr/>
            </p:nvSpPr>
            <p:spPr>
              <a:xfrm>
                <a:off x="1260253" y="3847190"/>
                <a:ext cx="6623294" cy="839239"/>
              </a:xfrm>
              <a:prstGeom prst="rect">
                <a:avLst/>
              </a:prstGeom>
              <a:noFill/>
              <a:ln w="22225">
                <a:solidFill>
                  <a:srgbClr val="B366FF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Remember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: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now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𝐻</m:t>
                    </m:r>
                  </m:oMath>
                </a14:m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and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  <m:sSup>
                      <m:sSupPr>
                        <m:ctrlPr>
                          <a:rPr lang="it-IT" sz="1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𝑒</m:t>
                        </m:r>
                      </m:e>
                      <m:sup>
                        <m:r>
                          <a:rPr lang="it-IT" sz="1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it-IT" sz="18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do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not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 </a:t>
                </a:r>
                <a:r>
                  <a:rPr lang="it-IT" sz="1500" err="1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commute</a:t>
                </a:r>
                <a:r>
                  <a:rPr lang="it-IT" sz="1500">
                    <a:solidFill>
                      <a:schemeClr val="dk1"/>
                    </a:solidFill>
                    <a:latin typeface="Palatino Linotype" panose="02040502050505030304" pitchFamily="18" charset="0"/>
                    <a:ea typeface="Roboto"/>
                    <a:cs typeface="Roboto"/>
                    <a:sym typeface="Roboto"/>
                  </a:rPr>
                  <a:t>!</a:t>
                </a:r>
              </a:p>
            </p:txBody>
          </p:sp>
        </mc:Choice>
        <mc:Fallback xmlns="">
          <p:sp>
            <p:nvSpPr>
              <p:cNvPr id="9" name="Google Shape;106;p17">
                <a:extLst>
                  <a:ext uri="{FF2B5EF4-FFF2-40B4-BE49-F238E27FC236}">
                    <a16:creationId xmlns:a16="http://schemas.microsoft.com/office/drawing/2014/main" id="{7ACAA968-F605-5B6D-D69C-F0221630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253" y="3847190"/>
                <a:ext cx="6623294" cy="839239"/>
              </a:xfrm>
              <a:prstGeom prst="rect">
                <a:avLst/>
              </a:prstGeom>
              <a:blipFill>
                <a:blip r:embed="rId3"/>
                <a:stretch>
                  <a:fillRect l="-183" b="-3521"/>
                </a:stretch>
              </a:blipFill>
              <a:ln w="22225">
                <a:solidFill>
                  <a:srgbClr val="B366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2573FB7D-5D5A-25EB-167A-D2526FB9A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088" y="4019054"/>
            <a:ext cx="3779844" cy="495509"/>
          </a:xfrm>
          <a:prstGeom prst="rect">
            <a:avLst/>
          </a:prstGeom>
        </p:spPr>
      </p:pic>
      <p:sp>
        <p:nvSpPr>
          <p:cNvPr id="12" name="Google Shape;134;p17">
            <a:extLst>
              <a:ext uri="{FF2B5EF4-FFF2-40B4-BE49-F238E27FC236}">
                <a16:creationId xmlns:a16="http://schemas.microsoft.com/office/drawing/2014/main" id="{A0D787D5-15A6-D73F-F82C-43412BCD977F}"/>
              </a:ext>
            </a:extLst>
          </p:cNvPr>
          <p:cNvSpPr/>
          <p:nvPr/>
        </p:nvSpPr>
        <p:spPr>
          <a:xfrm flipH="1">
            <a:off x="6169201" y="1882323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" name="Google Shape;133;p17">
            <a:extLst>
              <a:ext uri="{FF2B5EF4-FFF2-40B4-BE49-F238E27FC236}">
                <a16:creationId xmlns:a16="http://schemas.microsoft.com/office/drawing/2014/main" id="{540F5878-12A0-C712-890F-B48F2F264A44}"/>
              </a:ext>
            </a:extLst>
          </p:cNvPr>
          <p:cNvSpPr/>
          <p:nvPr/>
        </p:nvSpPr>
        <p:spPr>
          <a:xfrm flipH="1">
            <a:off x="8122284" y="1882323"/>
            <a:ext cx="226200" cy="226200"/>
          </a:xfrm>
          <a:prstGeom prst="ellipse">
            <a:avLst/>
          </a:prstGeom>
          <a:solidFill>
            <a:srgbClr val="1EC9C9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0" name="Google Shape;463;p26">
            <a:extLst>
              <a:ext uri="{FF2B5EF4-FFF2-40B4-BE49-F238E27FC236}">
                <a16:creationId xmlns:a16="http://schemas.microsoft.com/office/drawing/2014/main" id="{A3E7DC7A-EB2E-D4D4-A207-8E05EE2BAE40}"/>
              </a:ext>
            </a:extLst>
          </p:cNvPr>
          <p:cNvSpPr/>
          <p:nvPr/>
        </p:nvSpPr>
        <p:spPr>
          <a:xfrm>
            <a:off x="894102" y="1467078"/>
            <a:ext cx="1641535" cy="420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Gradients</a:t>
            </a:r>
            <a:endParaRPr sz="26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1" name="Google Shape;106;p17">
            <a:extLst>
              <a:ext uri="{FF2B5EF4-FFF2-40B4-BE49-F238E27FC236}">
                <a16:creationId xmlns:a16="http://schemas.microsoft.com/office/drawing/2014/main" id="{5AC215ED-9F3F-01D6-2448-EAC3309B2B2F}"/>
              </a:ext>
            </a:extLst>
          </p:cNvPr>
          <p:cNvSpPr txBox="1"/>
          <p:nvPr/>
        </p:nvSpPr>
        <p:spPr>
          <a:xfrm>
            <a:off x="525422" y="2089047"/>
            <a:ext cx="2963556" cy="114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For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each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parameter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we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computed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the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exact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formula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manually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:</a:t>
            </a:r>
          </a:p>
        </p:txBody>
      </p:sp>
      <p:sp>
        <p:nvSpPr>
          <p:cNvPr id="4" name="Parentesi graffa aperta 3">
            <a:extLst>
              <a:ext uri="{FF2B5EF4-FFF2-40B4-BE49-F238E27FC236}">
                <a16:creationId xmlns:a16="http://schemas.microsoft.com/office/drawing/2014/main" id="{5E856431-FE2D-701F-3BF3-24F39EE10BA7}"/>
              </a:ext>
            </a:extLst>
          </p:cNvPr>
          <p:cNvSpPr/>
          <p:nvPr/>
        </p:nvSpPr>
        <p:spPr>
          <a:xfrm rot="16200000">
            <a:off x="6169201" y="2707211"/>
            <a:ext cx="226200" cy="997010"/>
          </a:xfrm>
          <a:prstGeom prst="leftBrace">
            <a:avLst/>
          </a:prstGeom>
          <a:ln w="38100">
            <a:solidFill>
              <a:srgbClr val="6262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6308A159-A645-1CDF-0556-9DC88BDB584C}"/>
              </a:ext>
            </a:extLst>
          </p:cNvPr>
          <p:cNvSpPr/>
          <p:nvPr/>
        </p:nvSpPr>
        <p:spPr>
          <a:xfrm rot="16200000">
            <a:off x="8122284" y="2713930"/>
            <a:ext cx="226200" cy="997010"/>
          </a:xfrm>
          <a:prstGeom prst="leftBrace">
            <a:avLst/>
          </a:prstGeom>
          <a:ln w="38100">
            <a:solidFill>
              <a:srgbClr val="1EC9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40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06B2A-D929-8930-ECD9-BAA94E2AC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64F61-1788-F0CE-28F3-E070626B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200" y="359582"/>
            <a:ext cx="5129400" cy="572700"/>
          </a:xfrm>
        </p:spPr>
        <p:txBody>
          <a:bodyPr/>
          <a:lstStyle/>
          <a:p>
            <a:r>
              <a:rPr lang="it-IT"/>
              <a:t>…</a:t>
            </a:r>
            <a:r>
              <a:rPr lang="it-IT" err="1"/>
              <a:t>leading</a:t>
            </a:r>
            <a:r>
              <a:rPr lang="it-IT"/>
              <a:t> to </a:t>
            </a:r>
            <a:r>
              <a:rPr lang="it-IT" err="1"/>
              <a:t>difficult</a:t>
            </a:r>
            <a:r>
              <a:rPr lang="it-IT"/>
              <a:t> </a:t>
            </a:r>
            <a:r>
              <a:rPr lang="it-IT" err="1"/>
              <a:t>computation</a:t>
            </a:r>
            <a:endParaRPr lang="en-GB"/>
          </a:p>
        </p:txBody>
      </p:sp>
      <p:pic>
        <p:nvPicPr>
          <p:cNvPr id="4" name="Picture 5" descr="A math equation with a square root&#10;&#10;Description automatically generated with medium confidence">
            <a:extLst>
              <a:ext uri="{FF2B5EF4-FFF2-40B4-BE49-F238E27FC236}">
                <a16:creationId xmlns:a16="http://schemas.microsoft.com/office/drawing/2014/main" id="{5379B7B5-0626-C075-145D-E46BAA9B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575" y="3916161"/>
            <a:ext cx="4008659" cy="623331"/>
          </a:xfrm>
          <a:prstGeom prst="rect">
            <a:avLst/>
          </a:prstGeom>
        </p:spPr>
      </p:pic>
      <p:sp>
        <p:nvSpPr>
          <p:cNvPr id="12" name="Google Shape;134;p17">
            <a:extLst>
              <a:ext uri="{FF2B5EF4-FFF2-40B4-BE49-F238E27FC236}">
                <a16:creationId xmlns:a16="http://schemas.microsoft.com/office/drawing/2014/main" id="{1148FC85-C2CA-D3B9-8230-9441A067DC5B}"/>
              </a:ext>
            </a:extLst>
          </p:cNvPr>
          <p:cNvSpPr/>
          <p:nvPr/>
        </p:nvSpPr>
        <p:spPr>
          <a:xfrm flipH="1">
            <a:off x="5159870" y="330005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14" name="Google Shape;133;p17">
            <a:extLst>
              <a:ext uri="{FF2B5EF4-FFF2-40B4-BE49-F238E27FC236}">
                <a16:creationId xmlns:a16="http://schemas.microsoft.com/office/drawing/2014/main" id="{D1268311-AFE2-4975-E204-FB49FA1E2392}"/>
              </a:ext>
            </a:extLst>
          </p:cNvPr>
          <p:cNvSpPr/>
          <p:nvPr/>
        </p:nvSpPr>
        <p:spPr>
          <a:xfrm flipH="1">
            <a:off x="5159870" y="2168431"/>
            <a:ext cx="226200" cy="226200"/>
          </a:xfrm>
          <a:prstGeom prst="ellipse">
            <a:avLst/>
          </a:prstGeom>
          <a:solidFill>
            <a:srgbClr val="1EC9C9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pic>
        <p:nvPicPr>
          <p:cNvPr id="5" name="Immagine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D7B8D3B-0072-A4A2-4874-962B62274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6" y="1695450"/>
            <a:ext cx="3836786" cy="30372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63;p26">
                <a:extLst>
                  <a:ext uri="{FF2B5EF4-FFF2-40B4-BE49-F238E27FC236}">
                    <a16:creationId xmlns:a16="http://schemas.microsoft.com/office/drawing/2014/main" id="{58FCEE7C-500B-DFD9-9E31-E1CFEEE677C8}"/>
                  </a:ext>
                </a:extLst>
              </p:cNvPr>
              <p:cNvSpPr/>
              <p:nvPr/>
            </p:nvSpPr>
            <p:spPr>
              <a:xfrm>
                <a:off x="1048576" y="1160508"/>
                <a:ext cx="2161326" cy="450259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𝑁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=5, 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𝜂</m:t>
                      </m:r>
                      <m:r>
                        <a:rPr lang="it-IT" sz="20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m:t>=0.6</m:t>
                      </m:r>
                    </m:oMath>
                  </m:oMathPara>
                </a14:m>
                <a:endParaRPr lang="en-GB" sz="20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mc:Choice>
        <mc:Fallback xmlns="">
          <p:sp>
            <p:nvSpPr>
              <p:cNvPr id="6" name="Google Shape;463;p26">
                <a:extLst>
                  <a:ext uri="{FF2B5EF4-FFF2-40B4-BE49-F238E27FC236}">
                    <a16:creationId xmlns:a16="http://schemas.microsoft.com/office/drawing/2014/main" id="{58FCEE7C-500B-DFD9-9E31-E1CFEEE6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6" y="1160508"/>
                <a:ext cx="2161326" cy="450259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b="-13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106;p17">
            <a:extLst>
              <a:ext uri="{FF2B5EF4-FFF2-40B4-BE49-F238E27FC236}">
                <a16:creationId xmlns:a16="http://schemas.microsoft.com/office/drawing/2014/main" id="{2367AB6B-3FC6-0375-9DBC-D2A4CDEB4339}"/>
              </a:ext>
            </a:extLst>
          </p:cNvPr>
          <p:cNvSpPr txBox="1"/>
          <p:nvPr/>
        </p:nvSpPr>
        <p:spPr>
          <a:xfrm>
            <a:off x="5159870" y="1122749"/>
            <a:ext cx="2963556" cy="714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Doing the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math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, the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previous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terms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of the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gradient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 </a:t>
            </a:r>
            <a:r>
              <a:rPr lang="it-IT" sz="1500" err="1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become</a:t>
            </a:r>
            <a:r>
              <a:rPr lang="it-IT" sz="1500">
                <a:solidFill>
                  <a:schemeClr val="dk1"/>
                </a:solidFill>
                <a:latin typeface="Palatino Linotype" panose="02040502050505030304" pitchFamily="18" charset="0"/>
                <a:ea typeface="Roboto"/>
                <a:cs typeface="Roboto"/>
                <a:sym typeface="Roboto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25CB30-A162-109D-E3B7-C1E8AC317365}"/>
                  </a:ext>
                </a:extLst>
              </p:cNvPr>
              <p:cNvSpPr txBox="1"/>
              <p:nvPr/>
            </p:nvSpPr>
            <p:spPr>
              <a:xfrm>
                <a:off x="5452127" y="2125191"/>
                <a:ext cx="2963556" cy="337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500">
                    <a:latin typeface="Palatino Linotype" panose="02040502050505030304" pitchFamily="18" charset="0"/>
                  </a:rPr>
                  <a:t>Using </a:t>
                </a:r>
                <a:r>
                  <a:rPr lang="it-IT" sz="1500" err="1">
                    <a:latin typeface="Palatino Linotype" panose="02040502050505030304" pitchFamily="18" charset="0"/>
                  </a:rPr>
                  <a:t>Trotterization</a:t>
                </a:r>
                <a:r>
                  <a:rPr lang="it-IT" sz="1500">
                    <a:latin typeface="Palatino Linotype" panose="02040502050505030304" pitchFamily="18" charset="0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</m:ctrlPr>
                      </m:sSupPr>
                      <m:e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𝑒</m:t>
                        </m:r>
                      </m:e>
                      <m:sup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−</m:t>
                        </m:r>
                        <m:r>
                          <a:rPr lang="it-IT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Roboto"/>
                            <a:cs typeface="Roboto"/>
                            <a:sym typeface="Roboto"/>
                          </a:rPr>
                          <m:t>𝐻</m:t>
                        </m:r>
                      </m:sup>
                    </m:sSup>
                    <m:r>
                      <a:rPr lang="it-IT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Roboto"/>
                        <a:cs typeface="Roboto"/>
                        <a:sym typeface="Roboto"/>
                      </a:rPr>
                      <m:t> </m:t>
                    </m:r>
                  </m:oMath>
                </a14:m>
                <a:r>
                  <a:rPr lang="it-IT" sz="1500">
                    <a:latin typeface="Palatino Linotype" panose="02040502050505030304" pitchFamily="18" charset="0"/>
                  </a:rPr>
                  <a:t>:</a:t>
                </a:r>
                <a:endParaRPr lang="en-GB" sz="15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225CB30-A162-109D-E3B7-C1E8AC317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127" y="2125191"/>
                <a:ext cx="2963556" cy="337978"/>
              </a:xfrm>
              <a:prstGeom prst="rect">
                <a:avLst/>
              </a:prstGeom>
              <a:blipFill>
                <a:blip r:embed="rId5"/>
                <a:stretch>
                  <a:fillRect l="-8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5CCD27B2-771D-28C8-1C86-AD913B361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2920" y="2619840"/>
            <a:ext cx="1859280" cy="435556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D5590AA4-B020-E747-DDB2-795DD5296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577" y="2634957"/>
            <a:ext cx="1315472" cy="429696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6804FB1-5390-034A-EA50-DBB923B225A5}"/>
              </a:ext>
            </a:extLst>
          </p:cNvPr>
          <p:cNvSpPr txBox="1"/>
          <p:nvPr/>
        </p:nvSpPr>
        <p:spPr>
          <a:xfrm>
            <a:off x="5434271" y="3227184"/>
            <a:ext cx="2963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>
                <a:latin typeface="Palatino Linotype" panose="02040502050505030304" pitchFamily="18" charset="0"/>
              </a:rPr>
              <a:t>The first </a:t>
            </a:r>
            <a:r>
              <a:rPr lang="it-IT" sz="1500" err="1">
                <a:latin typeface="Palatino Linotype" panose="02040502050505030304" pitchFamily="18" charset="0"/>
              </a:rPr>
              <a:t>term</a:t>
            </a:r>
            <a:r>
              <a:rPr lang="it-IT" sz="1500">
                <a:latin typeface="Palatino Linotype" panose="02040502050505030304" pitchFamily="18" charset="0"/>
              </a:rPr>
              <a:t> makes the training </a:t>
            </a:r>
            <a:r>
              <a:rPr lang="it-IT" sz="1500" err="1">
                <a:latin typeface="Palatino Linotype" panose="02040502050505030304" pitchFamily="18" charset="0"/>
              </a:rPr>
              <a:t>very</a:t>
            </a:r>
            <a:r>
              <a:rPr lang="it-IT" sz="1500">
                <a:latin typeface="Palatino Linotype" panose="02040502050505030304" pitchFamily="18" charset="0"/>
              </a:rPr>
              <a:t> </a:t>
            </a:r>
            <a:r>
              <a:rPr lang="it-IT" sz="1500" err="1">
                <a:latin typeface="Palatino Linotype" panose="02040502050505030304" pitchFamily="18" charset="0"/>
              </a:rPr>
              <a:t>impractical</a:t>
            </a:r>
            <a:r>
              <a:rPr lang="it-IT" sz="1500">
                <a:latin typeface="Palatino Linotype" panose="02040502050505030304" pitchFamily="18" charset="0"/>
              </a:rPr>
              <a:t> </a:t>
            </a:r>
            <a:r>
              <a:rPr lang="it-IT" sz="1500" err="1">
                <a:latin typeface="Palatino Linotype" panose="02040502050505030304" pitchFamily="18" charset="0"/>
              </a:rPr>
              <a:t>real</a:t>
            </a:r>
            <a:r>
              <a:rPr lang="it-IT" sz="1500">
                <a:latin typeface="Palatino Linotype" panose="02040502050505030304" pitchFamily="18" charset="0"/>
              </a:rPr>
              <a:t> fast:</a:t>
            </a:r>
            <a:endParaRPr lang="en-GB" sz="15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397381"/>
      </p:ext>
    </p:extLst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87e92d-125f-45f6-8dec-ec3a460fc3f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25FE5528440446A53467A8B22399F2" ma:contentTypeVersion="13" ma:contentTypeDescription="Creare un nuovo documento." ma:contentTypeScope="" ma:versionID="16a34a44caa97f138b71b6b7f228f0d8">
  <xsd:schema xmlns:xsd="http://www.w3.org/2001/XMLSchema" xmlns:xs="http://www.w3.org/2001/XMLSchema" xmlns:p="http://schemas.microsoft.com/office/2006/metadata/properties" xmlns:ns3="1b571c93-a2fb-4f8c-ab2b-df244010eaf4" xmlns:ns4="da87e92d-125f-45f6-8dec-ec3a460fc3f0" targetNamespace="http://schemas.microsoft.com/office/2006/metadata/properties" ma:root="true" ma:fieldsID="9cceaed6aefe0a63157f45523e887024" ns3:_="" ns4:_="">
    <xsd:import namespace="1b571c93-a2fb-4f8c-ab2b-df244010eaf4"/>
    <xsd:import namespace="da87e92d-125f-45f6-8dec-ec3a460fc3f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  <xsd:element ref="ns4:_activity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571c93-a2fb-4f8c-ab2b-df244010eaf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7e92d-125f-45f6-8dec-ec3a460fc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405962-A5A7-4991-8509-ACCF77B2C11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01E2CE-BC85-4E53-9197-E86D3FA6B889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da87e92d-125f-45f6-8dec-ec3a460fc3f0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1b571c93-a2fb-4f8c-ab2b-df244010eaf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79C5BC7-1F73-4E6F-A32A-E7DF0CD4E1A8}">
  <ds:schemaRefs>
    <ds:schemaRef ds:uri="1b571c93-a2fb-4f8c-ab2b-df244010eaf4"/>
    <ds:schemaRef ds:uri="da87e92d-125f-45f6-8dec-ec3a460fc3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Quantum Boltzmann Machine</Template>
  <TotalTime>0</TotalTime>
  <Words>704</Words>
  <Application>Microsoft Office PowerPoint</Application>
  <PresentationFormat>Presentazione su schermo (16:9)</PresentationFormat>
  <Paragraphs>108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Cambria Math</vt:lpstr>
      <vt:lpstr>Proxima Nova</vt:lpstr>
      <vt:lpstr>Roboto</vt:lpstr>
      <vt:lpstr>Arial</vt:lpstr>
      <vt:lpstr>Fira Sans Extra Condensed SemiBold</vt:lpstr>
      <vt:lpstr>Proxima Nova Semibold</vt:lpstr>
      <vt:lpstr>Palatino Linotype</vt:lpstr>
      <vt:lpstr>Fira Sans SemiBold</vt:lpstr>
      <vt:lpstr>Quantum Physics Infographics by Slidesgo</vt:lpstr>
      <vt:lpstr>Slidesgo Final Pages</vt:lpstr>
      <vt:lpstr>Quantum Boltzmann Machine</vt:lpstr>
      <vt:lpstr>Quantum Machine Learning</vt:lpstr>
      <vt:lpstr>Training the model</vt:lpstr>
      <vt:lpstr>Boltzmann Machines</vt:lpstr>
      <vt:lpstr>Quantum Boltzmann Machine (QBM)</vt:lpstr>
      <vt:lpstr>What changes? Can we talk about quantum machine learning?</vt:lpstr>
      <vt:lpstr>So what do the probabilities  look like now?</vt:lpstr>
      <vt:lpstr>The math for QBM can be  a little cumbersome…</vt:lpstr>
      <vt:lpstr>…leading to difficult computation</vt:lpstr>
      <vt:lpstr>Bound-based QBM</vt:lpstr>
      <vt:lpstr>BM vs b-QBM</vt:lpstr>
      <vt:lpstr>Final results</vt:lpstr>
      <vt:lpstr>Gradient  update  function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JANJANI DANIEL [SM2300804]</dc:creator>
  <cp:lastModifiedBy>JANJANI DANIEL [SM2300804]</cp:lastModifiedBy>
  <cp:revision>1</cp:revision>
  <dcterms:created xsi:type="dcterms:W3CDTF">2025-02-24T15:07:13Z</dcterms:created>
  <dcterms:modified xsi:type="dcterms:W3CDTF">2025-02-25T14:42:23Z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0x010100AD25FE5528440446A53467A8B22399F2</vt:lpwstr>
  </property>
</Properties>
</file>