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55" r:id="rId2"/>
  </p:sldMasterIdLst>
  <p:notesMasterIdLst>
    <p:notesMasterId r:id="rId10"/>
  </p:notesMasterIdLst>
  <p:handoutMasterIdLst>
    <p:handoutMasterId r:id="rId11"/>
  </p:handoutMasterIdLst>
  <p:sldIdLst>
    <p:sldId id="304" r:id="rId3"/>
    <p:sldId id="311" r:id="rId4"/>
    <p:sldId id="309" r:id="rId5"/>
    <p:sldId id="310" r:id="rId6"/>
    <p:sldId id="314" r:id="rId7"/>
    <p:sldId id="312" r:id="rId8"/>
    <p:sldId id="31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ain" id="{557C84F6-86CF-2840-82A3-197FE4901845}">
          <p14:sldIdLst>
            <p14:sldId id="304"/>
            <p14:sldId id="311"/>
            <p14:sldId id="309"/>
            <p14:sldId id="310"/>
            <p14:sldId id="314"/>
            <p14:sldId id="312"/>
            <p14:sldId id="31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8F8"/>
    <a:srgbClr val="FFFFFF"/>
    <a:srgbClr val="621E0F"/>
    <a:srgbClr val="7F182D"/>
    <a:srgbClr val="67201A"/>
    <a:srgbClr val="762536"/>
    <a:srgbClr val="62983D"/>
    <a:srgbClr val="2D5171"/>
    <a:srgbClr val="204CC4"/>
    <a:srgbClr val="2E2F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D7B26C5-4107-4FEC-AEDC-1716B250A1EF}" styleName="Világos stílus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DF18680-E054-41AD-8BC1-D1AEF772440D}" styleName="Közepesen sötét stílus 2 – 5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Közepesen sötét stílus 2 – 3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77" autoAdjust="0"/>
    <p:restoredTop sz="81329" autoAdjust="0"/>
  </p:normalViewPr>
  <p:slideViewPr>
    <p:cSldViewPr snapToGrid="0">
      <p:cViewPr varScale="1">
        <p:scale>
          <a:sx n="117" d="100"/>
          <a:sy n="117" d="100"/>
        </p:scale>
        <p:origin x="648" y="86"/>
      </p:cViewPr>
      <p:guideLst>
        <p:guide orient="horz" pos="2136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6" d="100"/>
          <a:sy n="56" d="100"/>
        </p:scale>
        <p:origin x="798" y="84"/>
      </p:cViewPr>
      <p:guideLst/>
    </p:cSldViewPr>
  </p:notesViewPr>
  <p:gridSpacing cx="38100" cy="3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20DF98-73A7-40A6-8A84-2EB5B4F2C4CC}" type="datetimeFigureOut">
              <a:rPr lang="hu-HU" smtClean="0"/>
              <a:t>2016. 12. 07.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ACCB88-D127-4977-BCAE-B3A8451B903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553521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130191-0BE1-0142-AFC1-0297AE024A0E}" type="datetimeFigureOut">
              <a:rPr lang="en-US" smtClean="0"/>
              <a:pPr/>
              <a:t>12/7/2016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Click to edit Master text styles</a:t>
            </a:r>
          </a:p>
          <a:p>
            <a:pPr lvl="1"/>
            <a:r>
              <a:rPr lang="hu-HU"/>
              <a:t>Second level</a:t>
            </a:r>
          </a:p>
          <a:p>
            <a:pPr lvl="2"/>
            <a:r>
              <a:rPr lang="hu-HU"/>
              <a:t>Third level</a:t>
            </a:r>
          </a:p>
          <a:p>
            <a:pPr lvl="3"/>
            <a:r>
              <a:rPr lang="hu-HU"/>
              <a:t>Fourth level</a:t>
            </a:r>
          </a:p>
          <a:p>
            <a:pPr lvl="4"/>
            <a:r>
              <a:rPr lang="hu-HU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0A3C59-3253-3B42-8BE0-F6D0BA6B04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233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A3C59-3253-3B42-8BE0-F6D0BA6B044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7672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 (ango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0" y="6356350"/>
            <a:ext cx="9144000" cy="501650"/>
          </a:xfrm>
          <a:prstGeom prst="rect">
            <a:avLst/>
          </a:prstGeom>
          <a:solidFill>
            <a:srgbClr val="762536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>
              <a:latin typeface="+mn-lt"/>
              <a:cs typeface="+mn-cs"/>
            </a:endParaRP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-17463" y="6413500"/>
            <a:ext cx="3649663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>
                <a:solidFill>
                  <a:schemeClr val="bg1"/>
                </a:solidFill>
                <a:latin typeface="+mn-lt"/>
                <a:cs typeface="+mn-cs"/>
              </a:rPr>
              <a:t>Budapest University of Technology and Economics</a:t>
            </a:r>
            <a:br>
              <a:rPr lang="hu-HU" sz="1000" b="1" dirty="0">
                <a:solidFill>
                  <a:schemeClr val="bg1"/>
                </a:solidFill>
                <a:latin typeface="+mn-lt"/>
                <a:cs typeface="+mn-cs"/>
              </a:rPr>
            </a:br>
            <a:r>
              <a:rPr lang="en-US" sz="1000" b="1" dirty="0">
                <a:solidFill>
                  <a:schemeClr val="bg1"/>
                </a:solidFill>
                <a:latin typeface="+mn-lt"/>
                <a:cs typeface="+mn-cs"/>
              </a:rPr>
              <a:t>Department of Measurement and Information Systems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875" y="5572125"/>
            <a:ext cx="1889125" cy="636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20"/>
          <p:cNvSpPr>
            <a:spLocks noChangeArrowheads="1"/>
          </p:cNvSpPr>
          <p:nvPr/>
        </p:nvSpPr>
        <p:spPr bwMode="auto">
          <a:xfrm>
            <a:off x="0" y="0"/>
            <a:ext cx="9144000" cy="501650"/>
          </a:xfrm>
          <a:prstGeom prst="rect">
            <a:avLst/>
          </a:prstGeom>
          <a:solidFill>
            <a:srgbClr val="762536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>
              <a:latin typeface="+mn-lt"/>
              <a:cs typeface="+mn-cs"/>
            </a:endParaRPr>
          </a:p>
        </p:txBody>
      </p:sp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1374767"/>
            <a:ext cx="7772400" cy="1470025"/>
          </a:xfrm>
        </p:spPr>
        <p:txBody>
          <a:bodyPr/>
          <a:lstStyle/>
          <a:p>
            <a:r>
              <a:rPr lang="hu-HU"/>
              <a:t>Mintacím szerkesztése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246435"/>
            <a:ext cx="6400800" cy="127795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Alcím mintájának szerkesztése</a:t>
            </a:r>
            <a:endParaRPr lang="hu-HU" dirty="0"/>
          </a:p>
        </p:txBody>
      </p:sp>
      <p:pic>
        <p:nvPicPr>
          <p:cNvPr id="11" name="Kép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6891" y="6365876"/>
            <a:ext cx="1597819" cy="448257"/>
          </a:xfrm>
          <a:prstGeom prst="rect">
            <a:avLst/>
          </a:prstGeom>
        </p:spPr>
      </p:pic>
      <p:sp>
        <p:nvSpPr>
          <p:cNvPr id="10" name="Text Box 10"/>
          <p:cNvSpPr txBox="1">
            <a:spLocks noChangeArrowheads="1"/>
          </p:cNvSpPr>
          <p:nvPr userDrawn="1"/>
        </p:nvSpPr>
        <p:spPr bwMode="auto">
          <a:xfrm>
            <a:off x="1000125" y="4725145"/>
            <a:ext cx="7143750" cy="83099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2400" b="1" dirty="0">
                <a:latin typeface="+mn-lt"/>
                <a:cs typeface="+mn-cs"/>
              </a:rPr>
              <a:t>Budapest University of </a:t>
            </a:r>
            <a:r>
              <a:rPr lang="en-US" sz="2400" b="1" dirty="0">
                <a:latin typeface="+mn-lt"/>
                <a:cs typeface="+mn-cs"/>
              </a:rPr>
              <a:t>Technology</a:t>
            </a:r>
            <a:r>
              <a:rPr lang="hu-HU" sz="2400" b="1" dirty="0">
                <a:latin typeface="+mn-lt"/>
                <a:cs typeface="+mn-cs"/>
              </a:rPr>
              <a:t> and </a:t>
            </a:r>
            <a:r>
              <a:rPr lang="en-US" sz="2400" b="1" dirty="0">
                <a:latin typeface="+mn-lt"/>
                <a:cs typeface="+mn-cs"/>
              </a:rPr>
              <a:t>Economics</a:t>
            </a:r>
            <a:br>
              <a:rPr lang="hu-HU" sz="2400" b="1" dirty="0">
                <a:latin typeface="+mn-lt"/>
                <a:cs typeface="+mn-cs"/>
              </a:rPr>
            </a:br>
            <a:r>
              <a:rPr lang="hu-HU" sz="2400" b="1" dirty="0">
                <a:latin typeface="+mn-lt"/>
                <a:cs typeface="+mn-cs"/>
              </a:rPr>
              <a:t>Fault</a:t>
            </a:r>
            <a:r>
              <a:rPr lang="hu-HU" sz="2400" b="1" baseline="0" dirty="0">
                <a:latin typeface="+mn-lt"/>
                <a:cs typeface="+mn-cs"/>
              </a:rPr>
              <a:t> </a:t>
            </a:r>
            <a:r>
              <a:rPr lang="hu-HU" sz="2400" b="1" baseline="0" dirty="0" err="1">
                <a:latin typeface="+mn-lt"/>
                <a:cs typeface="+mn-cs"/>
              </a:rPr>
              <a:t>Tolerant</a:t>
            </a:r>
            <a:r>
              <a:rPr lang="hu-HU" sz="2400" b="1" baseline="0" dirty="0">
                <a:latin typeface="+mn-lt"/>
                <a:cs typeface="+mn-cs"/>
              </a:rPr>
              <a:t> Systems Research Group</a:t>
            </a:r>
            <a:endParaRPr lang="en-US" sz="2400" b="1" dirty="0">
              <a:latin typeface="+mn-lt"/>
              <a:cs typeface="+mn-cs"/>
            </a:endParaRPr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‹#›</a:t>
            </a:fld>
            <a:endParaRPr lang="hu-HU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117414" y="836578"/>
            <a:ext cx="4378386" cy="55134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hu-HU" dirty="0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199" y="836577"/>
            <a:ext cx="4341873" cy="55134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CDE6E-C629-43CC-9290-30D2F1110D4C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730459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 (magya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0" y="6356350"/>
            <a:ext cx="9144000" cy="501650"/>
          </a:xfrm>
          <a:prstGeom prst="rect">
            <a:avLst/>
          </a:prstGeom>
          <a:solidFill>
            <a:srgbClr val="762536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>
              <a:latin typeface="+mn-lt"/>
              <a:cs typeface="+mn-cs"/>
            </a:endParaRP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-17463" y="6413500"/>
            <a:ext cx="3649663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1000" b="1" dirty="0">
                <a:solidFill>
                  <a:schemeClr val="bg1"/>
                </a:solidFill>
                <a:latin typeface="+mn-lt"/>
                <a:cs typeface="+mn-cs"/>
              </a:rPr>
              <a:t>Budapesti Műszaki és Gazdaságtudományi Egyetem</a:t>
            </a:r>
          </a:p>
          <a:p>
            <a:pPr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1000" b="1" dirty="0">
                <a:solidFill>
                  <a:schemeClr val="bg1"/>
                </a:solidFill>
                <a:latin typeface="+mn-lt"/>
                <a:cs typeface="+mn-cs"/>
              </a:rPr>
              <a:t>Méréstechnika és Információs Rendszerek Tanszék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875" y="5572125"/>
            <a:ext cx="1889125" cy="636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20"/>
          <p:cNvSpPr>
            <a:spLocks noChangeArrowheads="1"/>
          </p:cNvSpPr>
          <p:nvPr/>
        </p:nvSpPr>
        <p:spPr bwMode="auto">
          <a:xfrm>
            <a:off x="0" y="0"/>
            <a:ext cx="9144000" cy="501650"/>
          </a:xfrm>
          <a:prstGeom prst="rect">
            <a:avLst/>
          </a:prstGeom>
          <a:solidFill>
            <a:srgbClr val="762536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>
              <a:latin typeface="+mn-lt"/>
              <a:cs typeface="+mn-cs"/>
            </a:endParaRPr>
          </a:p>
        </p:txBody>
      </p:sp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1374767"/>
            <a:ext cx="7772400" cy="1470025"/>
          </a:xfrm>
        </p:spPr>
        <p:txBody>
          <a:bodyPr/>
          <a:lstStyle/>
          <a:p>
            <a:r>
              <a:rPr lang="hu-HU"/>
              <a:t>Mintacím szerkesztése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246435"/>
            <a:ext cx="6400800" cy="127795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Alcím mintájának szerkesztése</a:t>
            </a:r>
            <a:endParaRPr lang="hu-HU" dirty="0"/>
          </a:p>
        </p:txBody>
      </p:sp>
      <p:pic>
        <p:nvPicPr>
          <p:cNvPr id="11" name="Kép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6891" y="6365876"/>
            <a:ext cx="1597819" cy="448257"/>
          </a:xfrm>
          <a:prstGeom prst="rect">
            <a:avLst/>
          </a:prstGeom>
        </p:spPr>
      </p:pic>
      <p:sp>
        <p:nvSpPr>
          <p:cNvPr id="10" name="Text Box 10"/>
          <p:cNvSpPr txBox="1">
            <a:spLocks noChangeArrowheads="1"/>
          </p:cNvSpPr>
          <p:nvPr userDrawn="1"/>
        </p:nvSpPr>
        <p:spPr bwMode="auto">
          <a:xfrm>
            <a:off x="1000125" y="4725145"/>
            <a:ext cx="7143750" cy="83099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2400" b="1" dirty="0">
                <a:latin typeface="+mn-lt"/>
                <a:cs typeface="+mn-cs"/>
              </a:rPr>
              <a:t>Budapesti Műszaki és Gazdaságtudományi Egyetem</a:t>
            </a:r>
          </a:p>
          <a:p>
            <a:pPr algn="ctr"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2400" b="1" dirty="0">
                <a:latin typeface="+mn-lt"/>
                <a:cs typeface="+mn-cs"/>
              </a:rPr>
              <a:t>Hibatűrő Rendszerek Kutatócsoport</a:t>
            </a:r>
            <a:endParaRPr lang="en-US" sz="2400" b="1" dirty="0">
              <a:latin typeface="+mn-lt"/>
              <a:cs typeface="+mn-cs"/>
            </a:endParaRPr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72780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‹#›</a:t>
            </a:fld>
            <a:endParaRPr lang="hu-HU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596" y="2844792"/>
            <a:ext cx="7776000" cy="1362075"/>
          </a:xfrm>
        </p:spPr>
        <p:txBody>
          <a:bodyPr/>
          <a:lstStyle>
            <a:lvl1pPr algn="ctr">
              <a:defRPr sz="4000" b="1" cap="all"/>
            </a:lvl1pPr>
          </a:lstStyle>
          <a:p>
            <a:r>
              <a:rPr lang="hu-HU"/>
              <a:t>Mintacím szerkesztése</a:t>
            </a:r>
            <a:endParaRPr lang="hu-HU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628596" y="4195773"/>
            <a:ext cx="7772400" cy="1500187"/>
          </a:xfrm>
          <a:ln>
            <a:solidFill>
              <a:srgbClr val="000000"/>
            </a:solidFill>
          </a:ln>
        </p:spPr>
        <p:txBody>
          <a:bodyPr anchor="ctr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‹#›</a:t>
            </a:fld>
            <a:endParaRPr lang="hu-HU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117414" y="836578"/>
            <a:ext cx="4378386" cy="55134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hu-HU" dirty="0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199" y="836577"/>
            <a:ext cx="4341873" cy="55134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‹#›</a:t>
            </a:fld>
            <a:endParaRPr lang="hu-HU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 (ango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0" y="6356350"/>
            <a:ext cx="9144000" cy="5016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>
              <a:latin typeface="+mn-lt"/>
              <a:cs typeface="+mn-cs"/>
            </a:endParaRP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-17463" y="6413500"/>
            <a:ext cx="3649663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1000" b="1" dirty="0">
                <a:solidFill>
                  <a:schemeClr val="tx1"/>
                </a:solidFill>
                <a:latin typeface="+mn-lt"/>
                <a:cs typeface="+mn-cs"/>
              </a:rPr>
              <a:t>Budapesti Műszaki és Gazdaságtudományi Egyetem</a:t>
            </a:r>
          </a:p>
          <a:p>
            <a:pPr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1000" b="1" dirty="0">
                <a:solidFill>
                  <a:schemeClr val="tx1"/>
                </a:solidFill>
                <a:latin typeface="+mn-lt"/>
                <a:cs typeface="+mn-cs"/>
              </a:rPr>
              <a:t>Méréstechnika és Információs Rendszerek Tanszék</a:t>
            </a:r>
          </a:p>
        </p:txBody>
      </p:sp>
      <p:sp>
        <p:nvSpPr>
          <p:cNvPr id="8" name="Rectangle 20"/>
          <p:cNvSpPr>
            <a:spLocks noChangeArrowheads="1"/>
          </p:cNvSpPr>
          <p:nvPr/>
        </p:nvSpPr>
        <p:spPr bwMode="auto">
          <a:xfrm>
            <a:off x="0" y="0"/>
            <a:ext cx="9144000" cy="5016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>
              <a:latin typeface="+mn-lt"/>
              <a:cs typeface="+mn-cs"/>
            </a:endParaRPr>
          </a:p>
        </p:txBody>
      </p:sp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1374767"/>
            <a:ext cx="7772400" cy="1470025"/>
          </a:xfrm>
        </p:spPr>
        <p:txBody>
          <a:bodyPr/>
          <a:lstStyle/>
          <a:p>
            <a:r>
              <a:rPr lang="hu-HU"/>
              <a:t>Mintacím szerkesztése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246435"/>
            <a:ext cx="6400800" cy="127795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Alcím mintájának szerkesztése</a:t>
            </a:r>
            <a:endParaRPr lang="hu-HU" dirty="0"/>
          </a:p>
        </p:txBody>
      </p:sp>
      <p:sp>
        <p:nvSpPr>
          <p:cNvPr id="10" name="Text Box 10"/>
          <p:cNvSpPr txBox="1">
            <a:spLocks noChangeArrowheads="1"/>
          </p:cNvSpPr>
          <p:nvPr userDrawn="1"/>
        </p:nvSpPr>
        <p:spPr bwMode="auto">
          <a:xfrm>
            <a:off x="1000125" y="4725145"/>
            <a:ext cx="7143750" cy="83099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2400" b="1" dirty="0">
                <a:latin typeface="+mn-lt"/>
                <a:cs typeface="+mn-cs"/>
              </a:rPr>
              <a:t>Budapest University of </a:t>
            </a:r>
            <a:r>
              <a:rPr lang="en-US" sz="2400" b="1" dirty="0">
                <a:latin typeface="+mn-lt"/>
                <a:cs typeface="+mn-cs"/>
              </a:rPr>
              <a:t>Technology</a:t>
            </a:r>
            <a:r>
              <a:rPr lang="hu-HU" sz="2400" b="1" dirty="0">
                <a:latin typeface="+mn-lt"/>
                <a:cs typeface="+mn-cs"/>
              </a:rPr>
              <a:t> and </a:t>
            </a:r>
            <a:r>
              <a:rPr lang="en-US" sz="2400" b="1" dirty="0">
                <a:latin typeface="+mn-lt"/>
                <a:cs typeface="+mn-cs"/>
              </a:rPr>
              <a:t>Economics</a:t>
            </a:r>
            <a:br>
              <a:rPr lang="hu-HU" sz="2400" b="1" dirty="0">
                <a:latin typeface="+mn-lt"/>
                <a:cs typeface="+mn-cs"/>
              </a:rPr>
            </a:br>
            <a:r>
              <a:rPr lang="hu-HU" sz="2400" b="1" dirty="0">
                <a:latin typeface="+mn-lt"/>
                <a:cs typeface="+mn-cs"/>
              </a:rPr>
              <a:t>Fault</a:t>
            </a:r>
            <a:r>
              <a:rPr lang="hu-HU" sz="2400" b="1" baseline="0" dirty="0">
                <a:latin typeface="+mn-lt"/>
                <a:cs typeface="+mn-cs"/>
              </a:rPr>
              <a:t> Tolerant Systems Research Group</a:t>
            </a:r>
            <a:endParaRPr lang="en-US" sz="2400" b="1" dirty="0">
              <a:latin typeface="+mn-lt"/>
              <a:cs typeface="+mn-cs"/>
            </a:endParaRPr>
          </a:p>
        </p:txBody>
      </p:sp>
      <p:pic>
        <p:nvPicPr>
          <p:cNvPr id="18" name="Kép 1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6997" y="5572835"/>
            <a:ext cx="1890000" cy="632812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Dia számának helye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CDE6E-C629-43CC-9290-30D2F1110D4C}" type="slidenum">
              <a:rPr lang="hu-HU" smtClean="0"/>
              <a:pPr/>
              <a:t>‹#›</a:t>
            </a:fld>
            <a:endParaRPr lang="hu-H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06000" y="6401934"/>
            <a:ext cx="1604967" cy="428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8005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 (magya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0" y="6356350"/>
            <a:ext cx="9144000" cy="5016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>
              <a:latin typeface="+mn-lt"/>
              <a:cs typeface="+mn-cs"/>
            </a:endParaRP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-17463" y="6413500"/>
            <a:ext cx="3649663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>
                <a:solidFill>
                  <a:schemeClr val="tx1"/>
                </a:solidFill>
                <a:latin typeface="+mn-lt"/>
                <a:cs typeface="+mn-cs"/>
              </a:rPr>
              <a:t>Budapest University of Technology and Economics</a:t>
            </a:r>
            <a:br>
              <a:rPr lang="hu-HU" sz="1000" b="1" dirty="0">
                <a:solidFill>
                  <a:schemeClr val="tx1"/>
                </a:solidFill>
                <a:latin typeface="+mn-lt"/>
                <a:cs typeface="+mn-cs"/>
              </a:rPr>
            </a:br>
            <a:r>
              <a:rPr lang="en-US" sz="1000" b="1" dirty="0">
                <a:solidFill>
                  <a:schemeClr val="tx1"/>
                </a:solidFill>
                <a:latin typeface="+mn-lt"/>
                <a:cs typeface="+mn-cs"/>
              </a:rPr>
              <a:t>Department of Measurement and Information Systems</a:t>
            </a:r>
          </a:p>
        </p:txBody>
      </p:sp>
      <p:sp>
        <p:nvSpPr>
          <p:cNvPr id="8" name="Rectangle 20"/>
          <p:cNvSpPr>
            <a:spLocks noChangeArrowheads="1"/>
          </p:cNvSpPr>
          <p:nvPr/>
        </p:nvSpPr>
        <p:spPr bwMode="auto">
          <a:xfrm>
            <a:off x="0" y="0"/>
            <a:ext cx="9144000" cy="5016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>
              <a:latin typeface="+mn-lt"/>
              <a:cs typeface="+mn-cs"/>
            </a:endParaRPr>
          </a:p>
        </p:txBody>
      </p:sp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1374767"/>
            <a:ext cx="7772400" cy="1470025"/>
          </a:xfrm>
        </p:spPr>
        <p:txBody>
          <a:bodyPr/>
          <a:lstStyle/>
          <a:p>
            <a:r>
              <a:rPr lang="hu-HU"/>
              <a:t>Mintacím szerkesztése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246435"/>
            <a:ext cx="6400800" cy="127795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Alcím mintájának szerkesztése</a:t>
            </a:r>
            <a:endParaRPr lang="hu-HU" dirty="0"/>
          </a:p>
        </p:txBody>
      </p:sp>
      <p:sp>
        <p:nvSpPr>
          <p:cNvPr id="10" name="Text Box 10"/>
          <p:cNvSpPr txBox="1">
            <a:spLocks noChangeArrowheads="1"/>
          </p:cNvSpPr>
          <p:nvPr userDrawn="1"/>
        </p:nvSpPr>
        <p:spPr bwMode="auto">
          <a:xfrm>
            <a:off x="1000125" y="4725145"/>
            <a:ext cx="7143750" cy="83099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2400" b="1" dirty="0">
                <a:latin typeface="+mn-lt"/>
                <a:cs typeface="+mn-cs"/>
              </a:rPr>
              <a:t>Budapesti Műszaki és Gazdaságtudományi Egyetem</a:t>
            </a:r>
          </a:p>
          <a:p>
            <a:pPr algn="ctr"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2400" b="1" dirty="0">
                <a:latin typeface="+mn-lt"/>
                <a:cs typeface="+mn-cs"/>
              </a:rPr>
              <a:t>Hibatűrő Rendszerek Kutatócsoport</a:t>
            </a:r>
            <a:endParaRPr lang="en-US" sz="2400" b="1" dirty="0">
              <a:latin typeface="+mn-lt"/>
              <a:cs typeface="+mn-cs"/>
            </a:endParaRPr>
          </a:p>
        </p:txBody>
      </p:sp>
      <p:pic>
        <p:nvPicPr>
          <p:cNvPr id="18" name="Kép 1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6997" y="5572835"/>
            <a:ext cx="1890000" cy="632812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Dia számának helye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CDE6E-C629-43CC-9290-30D2F1110D4C}" type="slidenum">
              <a:rPr lang="hu-HU" smtClean="0"/>
              <a:pPr/>
              <a:t>‹#›</a:t>
            </a:fld>
            <a:endParaRPr lang="hu-HU" dirty="0"/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06000" y="6400630"/>
            <a:ext cx="1604966" cy="428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1760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CDE6E-C629-43CC-9290-30D2F1110D4C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616852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596" y="2844792"/>
            <a:ext cx="7776000" cy="1362075"/>
          </a:xfrm>
        </p:spPr>
        <p:txBody>
          <a:bodyPr/>
          <a:lstStyle>
            <a:lvl1pPr algn="ctr">
              <a:defRPr sz="4000" b="1" cap="all"/>
            </a:lvl1pPr>
          </a:lstStyle>
          <a:p>
            <a:r>
              <a:rPr lang="hu-HU"/>
              <a:t>Mintacím szerkesztése</a:t>
            </a:r>
            <a:endParaRPr lang="hu-HU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628596" y="4195773"/>
            <a:ext cx="7772400" cy="1500187"/>
          </a:xfrm>
          <a:ln>
            <a:solidFill>
              <a:srgbClr val="000000"/>
            </a:solidFill>
          </a:ln>
        </p:spPr>
        <p:txBody>
          <a:bodyPr anchor="ctr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CDE6E-C629-43CC-9290-30D2F1110D4C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827891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Layout" Target="../slideLayouts/slideLayout8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2"/>
          <p:cNvSpPr>
            <a:spLocks noChangeArrowheads="1"/>
          </p:cNvSpPr>
          <p:nvPr/>
        </p:nvSpPr>
        <p:spPr bwMode="auto">
          <a:xfrm>
            <a:off x="0" y="6477000"/>
            <a:ext cx="9144000" cy="381000"/>
          </a:xfrm>
          <a:prstGeom prst="rect">
            <a:avLst/>
          </a:prstGeom>
          <a:gradFill flip="none" rotWithShape="1">
            <a:gsLst>
              <a:gs pos="0">
                <a:srgbClr val="762536"/>
              </a:gs>
              <a:gs pos="50000">
                <a:srgbClr val="762536"/>
              </a:gs>
              <a:gs pos="100000">
                <a:srgbClr val="A3334B"/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 dirty="0">
              <a:latin typeface="+mn-lt"/>
              <a:cs typeface="+mn-cs"/>
            </a:endParaRPr>
          </a:p>
        </p:txBody>
      </p:sp>
      <p:pic>
        <p:nvPicPr>
          <p:cNvPr id="8" name="Kép 7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85" y="6491287"/>
            <a:ext cx="1225630" cy="343842"/>
          </a:xfrm>
          <a:prstGeom prst="rect">
            <a:avLst/>
          </a:prstGeom>
        </p:spPr>
      </p:pic>
      <p:sp>
        <p:nvSpPr>
          <p:cNvPr id="1026" name="Cím helye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9144000" cy="720725"/>
          </a:xfrm>
          <a:prstGeom prst="rect">
            <a:avLst/>
          </a:prstGeom>
          <a:solidFill>
            <a:srgbClr val="762536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hu-HU"/>
              <a:t>Mintacím szerkesztése</a:t>
            </a:r>
          </a:p>
        </p:txBody>
      </p:sp>
      <p:sp>
        <p:nvSpPr>
          <p:cNvPr id="1027" name="Szöveg helye 2"/>
          <p:cNvSpPr>
            <a:spLocks noGrp="1"/>
          </p:cNvSpPr>
          <p:nvPr>
            <p:ph type="body" idx="1"/>
          </p:nvPr>
        </p:nvSpPr>
        <p:spPr bwMode="auto">
          <a:xfrm>
            <a:off x="142875" y="857250"/>
            <a:ext cx="8858250" cy="552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</a:p>
        </p:txBody>
      </p:sp>
      <p:pic>
        <p:nvPicPr>
          <p:cNvPr id="3" name="Kép 2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1953" y="6500180"/>
            <a:ext cx="1049893" cy="334640"/>
          </a:xfrm>
          <a:prstGeom prst="rect">
            <a:avLst/>
          </a:prstGeom>
        </p:spPr>
      </p:pic>
      <p:sp>
        <p:nvSpPr>
          <p:cNvPr id="2" name="Dia számának helye 1"/>
          <p:cNvSpPr>
            <a:spLocks noGrp="1"/>
          </p:cNvSpPr>
          <p:nvPr>
            <p:ph type="sldNum" sz="quarter" idx="4"/>
          </p:nvPr>
        </p:nvSpPr>
        <p:spPr>
          <a:xfrm>
            <a:off x="3543300" y="646969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fld id="{A7C85712-A09B-4560-9D1E-08050AA835BB}" type="slidenum">
              <a:rPr lang="hu-HU" smtClean="0"/>
              <a:pPr/>
              <a:t>‹#›</a:t>
            </a:fld>
            <a:endParaRPr lang="hu-H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90" r:id="rId2"/>
    <p:sldLayoutId id="2147483650" r:id="rId3"/>
    <p:sldLayoutId id="2147483651" r:id="rId4"/>
    <p:sldLayoutId id="2147483652" r:id="rId5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Wingdings" pitchFamily="2" charset="2"/>
        <a:buChar char="§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Courier New" pitchFamily="49" charset="0"/>
        <a:buChar char="o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2"/>
          <p:cNvSpPr>
            <a:spLocks noChangeArrowheads="1"/>
          </p:cNvSpPr>
          <p:nvPr/>
        </p:nvSpPr>
        <p:spPr bwMode="auto">
          <a:xfrm>
            <a:off x="0" y="6477000"/>
            <a:ext cx="9144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 dirty="0">
              <a:latin typeface="+mn-lt"/>
              <a:cs typeface="+mn-cs"/>
            </a:endParaRPr>
          </a:p>
        </p:txBody>
      </p:sp>
      <p:sp>
        <p:nvSpPr>
          <p:cNvPr id="1026" name="Cím helye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9144000" cy="720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hu-HU"/>
              <a:t>Mintacím szerkesztése</a:t>
            </a:r>
          </a:p>
        </p:txBody>
      </p:sp>
      <p:sp>
        <p:nvSpPr>
          <p:cNvPr id="1027" name="Szöveg helye 2"/>
          <p:cNvSpPr>
            <a:spLocks noGrp="1"/>
          </p:cNvSpPr>
          <p:nvPr>
            <p:ph type="body" idx="1"/>
          </p:nvPr>
        </p:nvSpPr>
        <p:spPr bwMode="auto">
          <a:xfrm>
            <a:off x="142875" y="857250"/>
            <a:ext cx="8858250" cy="552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</a:p>
        </p:txBody>
      </p:sp>
      <p:pic>
        <p:nvPicPr>
          <p:cNvPr id="14" name="Kép 13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5354" y="6489700"/>
            <a:ext cx="1051200" cy="351964"/>
          </a:xfrm>
          <a:prstGeom prst="rect">
            <a:avLst/>
          </a:prstGeom>
        </p:spPr>
      </p:pic>
      <p:sp>
        <p:nvSpPr>
          <p:cNvPr id="2" name="Dia számának helye 1"/>
          <p:cNvSpPr>
            <a:spLocks noGrp="1"/>
          </p:cNvSpPr>
          <p:nvPr>
            <p:ph type="sldNum" sz="quarter" idx="4"/>
          </p:nvPr>
        </p:nvSpPr>
        <p:spPr>
          <a:xfrm>
            <a:off x="3543300" y="6476539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fld id="{198CDE6E-C629-43CC-9290-30D2F1110D4C}" type="slidenum">
              <a:rPr lang="hu-HU" smtClean="0"/>
              <a:pPr/>
              <a:t>‹#›</a:t>
            </a:fld>
            <a:endParaRPr lang="hu-HU" dirty="0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600" y="6502873"/>
            <a:ext cx="1232612" cy="329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4289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91" r:id="rId2"/>
    <p:sldLayoutId id="2147483657" r:id="rId3"/>
    <p:sldLayoutId id="2147483658" r:id="rId4"/>
    <p:sldLayoutId id="2147483659" r:id="rId5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Wingdings" pitchFamily="2" charset="2"/>
        <a:buChar char="§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Courier New" pitchFamily="49" charset="0"/>
        <a:buChar char="o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b="1" dirty="0"/>
              <a:t>Keresés alapú szoftver- és rendszertervezés</a:t>
            </a:r>
          </a:p>
        </p:txBody>
      </p:sp>
      <p:sp>
        <p:nvSpPr>
          <p:cNvPr id="4" name="Alcím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b="1" dirty="0"/>
              <a:t>László Dániel András</a:t>
            </a:r>
            <a:endParaRPr lang="hu-HU" dirty="0"/>
          </a:p>
          <a:p>
            <a:r>
              <a:rPr lang="hu-HU" dirty="0"/>
              <a:t>konzulens: Nagy András Szabolcs</a:t>
            </a:r>
            <a:endParaRPr lang="en-US" b="1" dirty="0"/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1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836967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Fill</a:t>
            </a:r>
            <a:r>
              <a:rPr lang="hu-HU" dirty="0"/>
              <a:t>-A-</a:t>
            </a:r>
            <a:r>
              <a:rPr lang="hu-HU" dirty="0" err="1"/>
              <a:t>Pix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Aknakeresőhöz hasonló</a:t>
            </a:r>
          </a:p>
          <a:p>
            <a:r>
              <a:rPr lang="hu-HU" dirty="0"/>
              <a:t>Bemenet: </a:t>
            </a:r>
            <a:r>
              <a:rPr lang="hu-HU" dirty="0" err="1"/>
              <a:t>NxN</a:t>
            </a:r>
            <a:r>
              <a:rPr lang="hu-HU" dirty="0"/>
              <a:t> mezőből álló tábla</a:t>
            </a:r>
          </a:p>
          <a:p>
            <a:r>
              <a:rPr lang="hu-HU" dirty="0"/>
              <a:t>Kimenet: satírozott-e vagy sem</a:t>
            </a:r>
          </a:p>
          <a:p>
            <a:r>
              <a:rPr lang="hu-HU" dirty="0"/>
              <a:t>Cél: A játék megoldása a lehető legegyszerűbben</a:t>
            </a:r>
          </a:p>
          <a:p>
            <a:pPr lvl="1"/>
            <a:r>
              <a:rPr lang="hu-HU" dirty="0"/>
              <a:t>Mind fejlesztői,</a:t>
            </a:r>
          </a:p>
          <a:p>
            <a:pPr lvl="1"/>
            <a:r>
              <a:rPr lang="hu-HU" dirty="0"/>
              <a:t>Mind felhasználói szemmel</a:t>
            </a:r>
          </a:p>
          <a:p>
            <a:r>
              <a:rPr lang="hu-HU" dirty="0"/>
              <a:t>Felhasznált technológiák: </a:t>
            </a:r>
            <a:r>
              <a:rPr lang="hu-HU" dirty="0" err="1"/>
              <a:t>Xtext</a:t>
            </a:r>
            <a:r>
              <a:rPr lang="hu-HU" dirty="0"/>
              <a:t>, </a:t>
            </a:r>
            <a:r>
              <a:rPr lang="hu-HU" dirty="0" err="1"/>
              <a:t>Choco</a:t>
            </a:r>
            <a:r>
              <a:rPr lang="hu-HU" dirty="0"/>
              <a:t> </a:t>
            </a:r>
            <a:r>
              <a:rPr lang="hu-HU" dirty="0" err="1"/>
              <a:t>Solver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2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842619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Szakterület-specifikus nyelvek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sz="2800" dirty="0"/>
              <a:t>Általános célú nyelvek (General-</a:t>
            </a:r>
            <a:r>
              <a:rPr lang="hu-HU" sz="2800" dirty="0" err="1"/>
              <a:t>purpose</a:t>
            </a:r>
            <a:r>
              <a:rPr lang="hu-HU" sz="2800" dirty="0"/>
              <a:t> </a:t>
            </a:r>
            <a:r>
              <a:rPr lang="hu-HU" sz="2800" dirty="0" err="1"/>
              <a:t>languages</a:t>
            </a:r>
            <a:r>
              <a:rPr lang="hu-HU" sz="2800" dirty="0"/>
              <a:t>)</a:t>
            </a:r>
          </a:p>
          <a:p>
            <a:pPr lvl="1"/>
            <a:r>
              <a:rPr lang="hu-HU" sz="2400" dirty="0"/>
              <a:t>C/C++, Java, C#, …</a:t>
            </a:r>
          </a:p>
          <a:p>
            <a:r>
              <a:rPr lang="hu-HU" sz="2800" dirty="0"/>
              <a:t>Szakterület-specifikus nyelvek (Domain </a:t>
            </a:r>
            <a:r>
              <a:rPr lang="hu-HU" sz="2800" dirty="0" err="1"/>
              <a:t>specific</a:t>
            </a:r>
            <a:r>
              <a:rPr lang="hu-HU" sz="2800" dirty="0"/>
              <a:t> </a:t>
            </a:r>
            <a:r>
              <a:rPr lang="hu-HU" sz="2800" dirty="0" err="1"/>
              <a:t>languages</a:t>
            </a:r>
            <a:r>
              <a:rPr lang="hu-HU" sz="2800" dirty="0"/>
              <a:t>)</a:t>
            </a:r>
          </a:p>
          <a:p>
            <a:pPr lvl="1"/>
            <a:r>
              <a:rPr lang="hu-HU" sz="2400" dirty="0"/>
              <a:t>Lekérdező nyelvek (SQL, </a:t>
            </a:r>
            <a:r>
              <a:rPr lang="hu-HU" sz="2400" dirty="0" err="1"/>
              <a:t>XPath</a:t>
            </a:r>
            <a:r>
              <a:rPr lang="hu-HU" sz="2400" dirty="0"/>
              <a:t>), dokumentum leíró nyelvek (HTML)</a:t>
            </a:r>
          </a:p>
          <a:p>
            <a:pPr lvl="1"/>
            <a:r>
              <a:rPr lang="hu-HU" sz="2400" dirty="0"/>
              <a:t>Általunk írt</a:t>
            </a:r>
          </a:p>
          <a:p>
            <a:r>
              <a:rPr lang="hu-HU" sz="2800" dirty="0"/>
              <a:t>Mikor használjuk?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3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633405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Xtext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/>
              <a:t>Eclipse</a:t>
            </a:r>
            <a:r>
              <a:rPr lang="hu-HU" dirty="0"/>
              <a:t> által fejlesztett nyílt forráskódú</a:t>
            </a:r>
          </a:p>
          <a:p>
            <a:r>
              <a:rPr lang="hu-HU" dirty="0"/>
              <a:t>Amire én használtam</a:t>
            </a:r>
          </a:p>
          <a:p>
            <a:pPr lvl="1"/>
            <a:r>
              <a:rPr lang="hu-HU" dirty="0"/>
              <a:t>Saját nyelv leírása, nyelvtanok</a:t>
            </a:r>
          </a:p>
          <a:p>
            <a:pPr lvl="1"/>
            <a:r>
              <a:rPr lang="hu-HU" dirty="0" err="1"/>
              <a:t>Validáció</a:t>
            </a:r>
            <a:endParaRPr lang="hu-HU" dirty="0"/>
          </a:p>
          <a:p>
            <a:pPr lvl="1"/>
            <a:r>
              <a:rPr lang="hu-HU" dirty="0"/>
              <a:t>Quickfix-</a:t>
            </a:r>
            <a:r>
              <a:rPr lang="hu-HU" dirty="0" err="1"/>
              <a:t>ek</a:t>
            </a:r>
            <a:endParaRPr lang="hu-HU" dirty="0"/>
          </a:p>
          <a:p>
            <a:pPr lvl="1"/>
            <a:r>
              <a:rPr lang="hu-HU" dirty="0"/>
              <a:t>Nyelvfeldolgozás (</a:t>
            </a:r>
            <a:r>
              <a:rPr lang="hu-HU" dirty="0" err="1"/>
              <a:t>parse-olás</a:t>
            </a:r>
            <a:r>
              <a:rPr lang="hu-HU" dirty="0"/>
              <a:t>)</a:t>
            </a:r>
          </a:p>
          <a:p>
            <a:pPr lvl="1"/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4</a:t>
            </a:fld>
            <a:endParaRPr lang="hu-HU" dirty="0"/>
          </a:p>
        </p:txBody>
      </p:sp>
      <p:pic>
        <p:nvPicPr>
          <p:cNvPr id="9" name="Kép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7959" y="923360"/>
            <a:ext cx="2113386" cy="629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112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Okosotthon </a:t>
            </a:r>
            <a:r>
              <a:rPr lang="hu-HU" dirty="0" err="1"/>
              <a:t>Xtext</a:t>
            </a:r>
            <a:r>
              <a:rPr lang="hu-HU" dirty="0"/>
              <a:t>-tel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5</a:t>
            </a:fld>
            <a:endParaRPr lang="hu-HU" dirty="0"/>
          </a:p>
        </p:txBody>
      </p:sp>
      <p:pic>
        <p:nvPicPr>
          <p:cNvPr id="1026" name="Picture 2" descr="Képtalálat a következőre: „xtext”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822" y="857250"/>
            <a:ext cx="8854356" cy="5529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3358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Kényszerkielégítési problémák 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Imperatív &lt;-&gt; deklaratív</a:t>
            </a:r>
            <a:br>
              <a:rPr lang="hu-HU" dirty="0"/>
            </a:br>
            <a:r>
              <a:rPr lang="hu-HU" dirty="0"/>
              <a:t>(</a:t>
            </a:r>
            <a:r>
              <a:rPr lang="hu-HU" dirty="0" err="1"/>
              <a:t>constraint</a:t>
            </a:r>
            <a:r>
              <a:rPr lang="hu-HU" dirty="0"/>
              <a:t> </a:t>
            </a:r>
            <a:r>
              <a:rPr lang="hu-HU" dirty="0" err="1"/>
              <a:t>programming</a:t>
            </a:r>
            <a:r>
              <a:rPr lang="hu-HU" dirty="0"/>
              <a:t>)</a:t>
            </a:r>
          </a:p>
          <a:p>
            <a:r>
              <a:rPr lang="hu-HU" dirty="0" err="1"/>
              <a:t>Constraint</a:t>
            </a:r>
            <a:r>
              <a:rPr lang="hu-HU" dirty="0"/>
              <a:t> </a:t>
            </a:r>
            <a:r>
              <a:rPr lang="hu-HU" dirty="0" err="1"/>
              <a:t>Satisfaction</a:t>
            </a:r>
            <a:r>
              <a:rPr lang="hu-HU" dirty="0"/>
              <a:t> </a:t>
            </a:r>
            <a:r>
              <a:rPr lang="hu-HU" dirty="0" err="1"/>
              <a:t>Problems</a:t>
            </a:r>
            <a:r>
              <a:rPr lang="hu-HU" dirty="0"/>
              <a:t> (CSP)</a:t>
            </a:r>
          </a:p>
          <a:p>
            <a:r>
              <a:rPr lang="hu-HU" dirty="0" err="1"/>
              <a:t>Choco</a:t>
            </a:r>
            <a:r>
              <a:rPr lang="hu-HU" dirty="0"/>
              <a:t> </a:t>
            </a:r>
            <a:r>
              <a:rPr lang="hu-HU" dirty="0" err="1"/>
              <a:t>Solver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6</a:t>
            </a:fld>
            <a:endParaRPr lang="hu-HU" dirty="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8332" y="720726"/>
            <a:ext cx="1555668" cy="1398888"/>
          </a:xfrm>
          <a:prstGeom prst="rect">
            <a:avLst/>
          </a:prstGeom>
        </p:spPr>
      </p:pic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86041" y="3570382"/>
            <a:ext cx="8571917" cy="147732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hu-HU" altLang="hu-H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hu-HU" altLang="hu-HU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hu-HU" altLang="hu-H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hu-HU" altLang="hu-H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addConstraints</a:t>
            </a:r>
            <a:r>
              <a:rPr kumimoji="0" lang="hu-HU" altLang="hu-H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hu-HU" altLang="hu-H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hu-HU" altLang="hu-H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hu-HU" altLang="hu-HU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hu-HU" altLang="hu-H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hu-HU" altLang="hu-H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hu-HU" altLang="hu-H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hu-HU" altLang="hu-H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 = </a:t>
            </a:r>
            <a:r>
              <a:rPr kumimoji="0" lang="hu-HU" altLang="hu-HU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hu-HU" altLang="hu-H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hu-HU" altLang="hu-H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 &lt; </a:t>
            </a:r>
            <a:r>
              <a:rPr kumimoji="0" lang="hu-HU" altLang="hu-H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height</a:t>
            </a:r>
            <a:r>
              <a:rPr kumimoji="0" lang="hu-HU" altLang="hu-H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hu-HU" altLang="hu-H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i++) {</a:t>
            </a:r>
            <a:br>
              <a:rPr kumimoji="0" lang="hu-HU" altLang="hu-H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hu-HU" altLang="hu-H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hu-HU" altLang="hu-HU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hu-HU" altLang="hu-H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hu-HU" altLang="hu-H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hu-HU" altLang="hu-H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hu-HU" altLang="hu-H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 = </a:t>
            </a:r>
            <a:r>
              <a:rPr kumimoji="0" lang="hu-HU" altLang="hu-HU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hu-HU" altLang="hu-H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hu-HU" altLang="hu-H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 &lt; </a:t>
            </a:r>
            <a:r>
              <a:rPr kumimoji="0" lang="hu-HU" altLang="hu-H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width</a:t>
            </a:r>
            <a:r>
              <a:rPr kumimoji="0" lang="hu-HU" altLang="hu-H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hu-HU" altLang="hu-H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j++) {</a:t>
            </a:r>
            <a:br>
              <a:rPr kumimoji="0" lang="hu-HU" altLang="hu-H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hu-HU" altLang="hu-H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kumimoji="0" lang="hu-HU" altLang="hu-HU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hu-HU" altLang="hu-H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hu-HU" altLang="hu-H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hu-HU" altLang="hu-H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inputMatrix</a:t>
            </a:r>
            <a:r>
              <a:rPr kumimoji="0" lang="hu-HU" altLang="hu-H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[i][j] != -</a:t>
            </a:r>
            <a:r>
              <a:rPr kumimoji="0" lang="hu-HU" altLang="hu-HU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hu-HU" altLang="hu-H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hu-HU" altLang="hu-H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hu-HU" altLang="hu-H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hu-HU" altLang="hu-H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model.sum</a:t>
            </a:r>
            <a:r>
              <a:rPr kumimoji="0" lang="hu-HU" altLang="hu-H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hu-HU" altLang="hu-H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getSurroundingOutputVars</a:t>
            </a:r>
            <a:r>
              <a:rPr kumimoji="0" lang="hu-HU" altLang="hu-H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(i</a:t>
            </a:r>
            <a:r>
              <a:rPr kumimoji="0" lang="hu-HU" altLang="hu-H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hu-HU" altLang="hu-H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j)</a:t>
            </a:r>
            <a:r>
              <a:rPr kumimoji="0" lang="hu-HU" altLang="hu-H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hu-HU" altLang="hu-HU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"="</a:t>
            </a:r>
            <a:r>
              <a:rPr kumimoji="0" lang="hu-HU" altLang="hu-H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hu-HU" altLang="hu-H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inputMatrix</a:t>
            </a:r>
            <a:r>
              <a:rPr kumimoji="0" lang="hu-HU" altLang="hu-H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[i][j]).post()</a:t>
            </a:r>
            <a:r>
              <a:rPr kumimoji="0" lang="hu-HU" altLang="hu-H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hu-HU" altLang="hu-H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hu-HU" altLang="hu-H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kumimoji="0" lang="hu-HU" altLang="hu-H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hu-HU" altLang="hu-H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hu-HU" altLang="hu-H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  <a:br>
              <a:rPr kumimoji="0" lang="hu-HU" altLang="hu-H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hu-HU" altLang="hu-H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  <a:br>
              <a:rPr kumimoji="0" lang="hu-HU" altLang="hu-H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hu-HU" altLang="hu-H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hu-HU" altLang="hu-H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3209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KösZÖNÖM</a:t>
            </a:r>
            <a:r>
              <a:rPr lang="hu-HU" dirty="0"/>
              <a:t> a figyelmet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7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662436113"/>
      </p:ext>
    </p:extLst>
  </p:cSld>
  <p:clrMapOvr>
    <a:masterClrMapping/>
  </p:clrMapOvr>
</p:sld>
</file>

<file path=ppt/theme/theme1.xml><?xml version="1.0" encoding="utf-8"?>
<a:theme xmlns:a="http://schemas.openxmlformats.org/drawingml/2006/main" name="FTSRG presentation">
  <a:themeElements>
    <a:clrScheme name="1. egyéni séma">
      <a:dk1>
        <a:srgbClr val="000000"/>
      </a:dk1>
      <a:lt1>
        <a:srgbClr val="FFFFFF"/>
      </a:lt1>
      <a:dk2>
        <a:srgbClr val="FFFFFF"/>
      </a:dk2>
      <a:lt2>
        <a:srgbClr val="B83A55"/>
      </a:lt2>
      <a:accent1>
        <a:srgbClr val="762536"/>
      </a:accent1>
      <a:accent2>
        <a:srgbClr val="00B0F0"/>
      </a:accent2>
      <a:accent3>
        <a:srgbClr val="007D00"/>
      </a:accent3>
      <a:accent4>
        <a:srgbClr val="002060"/>
      </a:accent4>
      <a:accent5>
        <a:srgbClr val="FFC000"/>
      </a:accent5>
      <a:accent6>
        <a:srgbClr val="929598"/>
      </a:accent6>
      <a:hlink>
        <a:srgbClr val="0038AE"/>
      </a:hlink>
      <a:folHlink>
        <a:srgbClr val="0038A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 w="38100">
          <a:solidFill>
            <a:schemeClr val="accent1"/>
          </a:solidFill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400" dirty="0" err="1">
            <a:solidFill>
              <a:schemeClr val="tx2"/>
            </a:solidFill>
          </a:defRPr>
        </a:defPPr>
      </a:lstStyle>
      <a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a:style>
    </a:spDef>
  </a:objectDefaults>
  <a:extraClrSchemeLst>
    <a:extraClrScheme>
      <a:clrScheme name="bme_ftsrg_hun_micskeiz_new_v6 1">
        <a:dk1>
          <a:srgbClr val="621E0F"/>
        </a:dk1>
        <a:lt1>
          <a:srgbClr val="FFFFFF"/>
        </a:lt1>
        <a:dk2>
          <a:srgbClr val="000000"/>
        </a:dk2>
        <a:lt2>
          <a:srgbClr val="FFFFFF"/>
        </a:lt2>
        <a:accent1>
          <a:srgbClr val="F9DD2F"/>
        </a:accent1>
        <a:accent2>
          <a:srgbClr val="E67300"/>
        </a:accent2>
        <a:accent3>
          <a:srgbClr val="AAAAAA"/>
        </a:accent3>
        <a:accent4>
          <a:srgbClr val="DADADA"/>
        </a:accent4>
        <a:accent5>
          <a:srgbClr val="FBEBAD"/>
        </a:accent5>
        <a:accent6>
          <a:srgbClr val="D06800"/>
        </a:accent6>
        <a:hlink>
          <a:srgbClr val="0038AE"/>
        </a:hlink>
        <a:folHlink>
          <a:srgbClr val="0038AE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me_ftsrg_hun_micskeiz_new_v6 2">
        <a:dk1>
          <a:srgbClr val="0099FF"/>
        </a:dk1>
        <a:lt1>
          <a:srgbClr val="FFFFFF"/>
        </a:lt1>
        <a:dk2>
          <a:srgbClr val="000000"/>
        </a:dk2>
        <a:lt2>
          <a:srgbClr val="FFFF99"/>
        </a:lt2>
        <a:accent1>
          <a:srgbClr val="762536"/>
        </a:accent1>
        <a:accent2>
          <a:srgbClr val="81511D"/>
        </a:accent2>
        <a:accent3>
          <a:srgbClr val="AAAAAA"/>
        </a:accent3>
        <a:accent4>
          <a:srgbClr val="DADADA"/>
        </a:accent4>
        <a:accent5>
          <a:srgbClr val="BDACAE"/>
        </a:accent5>
        <a:accent6>
          <a:srgbClr val="744919"/>
        </a:accent6>
        <a:hlink>
          <a:srgbClr val="002060"/>
        </a:hlink>
        <a:folHlink>
          <a:srgbClr val="00206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me_ftsrg_hun_micskeiz_new_v6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3300"/>
        </a:accent1>
        <a:accent2>
          <a:srgbClr val="00B686"/>
        </a:accent2>
        <a:accent3>
          <a:srgbClr val="AAAAAA"/>
        </a:accent3>
        <a:accent4>
          <a:srgbClr val="DADADA"/>
        </a:accent4>
        <a:accent5>
          <a:srgbClr val="FFADAA"/>
        </a:accent5>
        <a:accent6>
          <a:srgbClr val="00A579"/>
        </a:accent6>
        <a:hlink>
          <a:srgbClr val="0098CE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FTSRG print">
  <a:themeElements>
    <a:clrScheme name="3. egyéni séma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0000"/>
      </a:accent1>
      <a:accent2>
        <a:srgbClr val="929598"/>
      </a:accent2>
      <a:accent3>
        <a:srgbClr val="929598"/>
      </a:accent3>
      <a:accent4>
        <a:srgbClr val="929598"/>
      </a:accent4>
      <a:accent5>
        <a:srgbClr val="929598"/>
      </a:accent5>
      <a:accent6>
        <a:srgbClr val="929598"/>
      </a:accent6>
      <a:hlink>
        <a:srgbClr val="0038AE"/>
      </a:hlink>
      <a:folHlink>
        <a:srgbClr val="0038A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 w="38100">
          <a:solidFill>
            <a:schemeClr val="accent1"/>
          </a:solidFill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400" dirty="0" smtClean="0">
            <a:solidFill>
              <a:schemeClr val="tx2"/>
            </a:solidFill>
          </a:defRPr>
        </a:defPPr>
      </a:lstStyle>
      <a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a:style>
    </a:spDef>
  </a:objectDefaults>
  <a:extraClrSchemeLst>
    <a:extraClrScheme>
      <a:clrScheme name="bme_ftsrg_hun_micskeiz_new_v6 1">
        <a:dk1>
          <a:srgbClr val="621E0F"/>
        </a:dk1>
        <a:lt1>
          <a:srgbClr val="FFFFFF"/>
        </a:lt1>
        <a:dk2>
          <a:srgbClr val="000000"/>
        </a:dk2>
        <a:lt2>
          <a:srgbClr val="FFFFFF"/>
        </a:lt2>
        <a:accent1>
          <a:srgbClr val="F9DD2F"/>
        </a:accent1>
        <a:accent2>
          <a:srgbClr val="E67300"/>
        </a:accent2>
        <a:accent3>
          <a:srgbClr val="AAAAAA"/>
        </a:accent3>
        <a:accent4>
          <a:srgbClr val="DADADA"/>
        </a:accent4>
        <a:accent5>
          <a:srgbClr val="FBEBAD"/>
        </a:accent5>
        <a:accent6>
          <a:srgbClr val="D06800"/>
        </a:accent6>
        <a:hlink>
          <a:srgbClr val="0038AE"/>
        </a:hlink>
        <a:folHlink>
          <a:srgbClr val="0038AE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me_ftsrg_hun_micskeiz_new_v6 2">
        <a:dk1>
          <a:srgbClr val="0099FF"/>
        </a:dk1>
        <a:lt1>
          <a:srgbClr val="FFFFFF"/>
        </a:lt1>
        <a:dk2>
          <a:srgbClr val="000000"/>
        </a:dk2>
        <a:lt2>
          <a:srgbClr val="FFFF99"/>
        </a:lt2>
        <a:accent1>
          <a:srgbClr val="762536"/>
        </a:accent1>
        <a:accent2>
          <a:srgbClr val="81511D"/>
        </a:accent2>
        <a:accent3>
          <a:srgbClr val="AAAAAA"/>
        </a:accent3>
        <a:accent4>
          <a:srgbClr val="DADADA"/>
        </a:accent4>
        <a:accent5>
          <a:srgbClr val="BDACAE"/>
        </a:accent5>
        <a:accent6>
          <a:srgbClr val="744919"/>
        </a:accent6>
        <a:hlink>
          <a:srgbClr val="002060"/>
        </a:hlink>
        <a:folHlink>
          <a:srgbClr val="00206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me_ftsrg_hun_micskeiz_new_v6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3300"/>
        </a:accent1>
        <a:accent2>
          <a:srgbClr val="00B686"/>
        </a:accent2>
        <a:accent3>
          <a:srgbClr val="AAAAAA"/>
        </a:accent3>
        <a:accent4>
          <a:srgbClr val="DADADA"/>
        </a:accent4>
        <a:accent5>
          <a:srgbClr val="FFADAA"/>
        </a:accent5>
        <a:accent6>
          <a:srgbClr val="00A579"/>
        </a:accent6>
        <a:hlink>
          <a:srgbClr val="0098CE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14456</TotalTime>
  <Words>132</Words>
  <Application>Microsoft Office PowerPoint</Application>
  <PresentationFormat>Diavetítés a képernyőre (4:3 oldalarány)</PresentationFormat>
  <Paragraphs>40</Paragraphs>
  <Slides>7</Slides>
  <Notes>1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2</vt:i4>
      </vt:variant>
      <vt:variant>
        <vt:lpstr>Diacímek</vt:lpstr>
      </vt:variant>
      <vt:variant>
        <vt:i4>7</vt:i4>
      </vt:variant>
    </vt:vector>
  </HeadingPairs>
  <TitlesOfParts>
    <vt:vector size="13" baseType="lpstr">
      <vt:lpstr>Arial</vt:lpstr>
      <vt:lpstr>Calibri</vt:lpstr>
      <vt:lpstr>Courier New</vt:lpstr>
      <vt:lpstr>Wingdings</vt:lpstr>
      <vt:lpstr>FTSRG presentation</vt:lpstr>
      <vt:lpstr>FTSRG print</vt:lpstr>
      <vt:lpstr>Keresés alapú szoftver- és rendszertervezés</vt:lpstr>
      <vt:lpstr>Fill-A-Pix</vt:lpstr>
      <vt:lpstr>Szakterület-specifikus nyelvek</vt:lpstr>
      <vt:lpstr>Xtext</vt:lpstr>
      <vt:lpstr>Okosotthon Xtext-tel</vt:lpstr>
      <vt:lpstr>Kényszerkielégítési problémák </vt:lpstr>
      <vt:lpstr>KösZÖNÖM a figyelmet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László Dániel</dc:creator>
  <cp:lastModifiedBy>László Dániel</cp:lastModifiedBy>
  <cp:revision>2074</cp:revision>
  <dcterms:created xsi:type="dcterms:W3CDTF">2013-06-08T09:47:17Z</dcterms:created>
  <dcterms:modified xsi:type="dcterms:W3CDTF">2016-12-07T09:52:59Z</dcterms:modified>
</cp:coreProperties>
</file>