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Ubuntu"/>
      <p:regular r:id="rId15"/>
      <p:bold r:id="rId16"/>
      <p:italic r:id="rId17"/>
      <p:boldItalic r:id="rId18"/>
    </p:embeddedFont>
    <p:embeddedFont>
      <p:font typeface="Roboto"/>
      <p:regular r:id="rId19"/>
      <p:bold r:id="rId20"/>
      <p:italic r:id="rId21"/>
      <p:boldItalic r:id="rId22"/>
    </p:embeddedFont>
    <p:embeddedFont>
      <p:font typeface="Merriweather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22" Type="http://schemas.openxmlformats.org/officeDocument/2006/relationships/font" Target="fonts/Roboto-boldItalic.fntdata"/><Relationship Id="rId21" Type="http://schemas.openxmlformats.org/officeDocument/2006/relationships/font" Target="fonts/Roboto-italic.fntdata"/><Relationship Id="rId24" Type="http://schemas.openxmlformats.org/officeDocument/2006/relationships/font" Target="fonts/Merriweather-bold.fntdata"/><Relationship Id="rId23" Type="http://schemas.openxmlformats.org/officeDocument/2006/relationships/font" Target="fonts/Merriweather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erriweather-boldItalic.fntdata"/><Relationship Id="rId25" Type="http://schemas.openxmlformats.org/officeDocument/2006/relationships/font" Target="fonts/Merriweather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Ubuntu-regular.fntdata"/><Relationship Id="rId14" Type="http://schemas.openxmlformats.org/officeDocument/2006/relationships/slide" Target="slides/slide9.xml"/><Relationship Id="rId17" Type="http://schemas.openxmlformats.org/officeDocument/2006/relationships/font" Target="fonts/Ubuntu-italic.fntdata"/><Relationship Id="rId16" Type="http://schemas.openxmlformats.org/officeDocument/2006/relationships/font" Target="fonts/Ubuntu-bold.fntdata"/><Relationship Id="rId19" Type="http://schemas.openxmlformats.org/officeDocument/2006/relationships/font" Target="fonts/Roboto-regular.fntdata"/><Relationship Id="rId18" Type="http://schemas.openxmlformats.org/officeDocument/2006/relationships/font" Target="fonts/Ubuntu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5bca8c0a1f_0_3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5bca8c0a1f_0_3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5bca8c0a1f_0_3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5bca8c0a1f_0_3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5bca8c0a1f_0_8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5bca8c0a1f_0_8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5bca8c0a1f_0_3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5bca8c0a1f_0_3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5bca8c0a1f_0_8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5bca8c0a1f_0_8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5bca8c0a1f_0_7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5bca8c0a1f_0_7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5bca8c0a1f_0_8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5bca8c0a1f_0_8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5bca8c0a1f_0_7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5bca8c0a1f_0_7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2114700" y="815275"/>
            <a:ext cx="4914600" cy="10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Mini Projeto 3</a:t>
            </a:r>
            <a:endParaRPr sz="4800"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5966025" y="2952275"/>
            <a:ext cx="18372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CCCCCC"/>
                </a:solidFill>
              </a:rPr>
              <a:t>NodeMCU</a:t>
            </a:r>
            <a:endParaRPr sz="2400">
              <a:solidFill>
                <a:srgbClr val="CCCCCC"/>
              </a:solidFill>
            </a:endParaRPr>
          </a:p>
        </p:txBody>
      </p:sp>
      <p:pic>
        <p:nvPicPr>
          <p:cNvPr id="66" name="Google Shape;6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1300" y="1785625"/>
            <a:ext cx="1837150" cy="183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Problema</a:t>
            </a:r>
            <a:endParaRPr sz="4800"/>
          </a:p>
        </p:txBody>
      </p:sp>
      <p:sp>
        <p:nvSpPr>
          <p:cNvPr id="72" name="Google Shape;72;p1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Sistema de monitoramento à distância</a:t>
            </a:r>
            <a:endParaRPr sz="24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i="1" lang="en" sz="1800"/>
              <a:t>Detecção de presença</a:t>
            </a:r>
            <a:endParaRPr i="1" sz="1800"/>
          </a:p>
          <a:p>
            <a:pPr indent="-3810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i="1" lang="en" sz="1800"/>
              <a:t>Autenticação remota</a:t>
            </a:r>
            <a:r>
              <a:rPr lang="en" sz="2400"/>
              <a:t> 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Cenário de pouca confiança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11625" y="1466950"/>
            <a:ext cx="2997775" cy="3380125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5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Solução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4644675" y="500925"/>
            <a:ext cx="4166400" cy="21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Nó cliente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Responsável por monitorar o ambiente através de sensores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Nó servidor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Localizado em local seguro, responsável pela autenticação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Solução</a:t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4644675" y="500925"/>
            <a:ext cx="4166400" cy="21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</a:pPr>
            <a:r>
              <a:rPr lang="en"/>
              <a:t>Comunicação através do </a:t>
            </a:r>
            <a:r>
              <a:rPr b="1" lang="en"/>
              <a:t>mqtt</a:t>
            </a:r>
            <a:endParaRPr b="1"/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</a:pPr>
            <a:r>
              <a:rPr lang="en"/>
              <a:t>Estabelecimento de canais exclusivos de </a:t>
            </a:r>
            <a:r>
              <a:rPr i="1" lang="en"/>
              <a:t>report</a:t>
            </a:r>
            <a:r>
              <a:rPr lang="en"/>
              <a:t> e autenticação</a:t>
            </a:r>
            <a:endParaRPr/>
          </a:p>
        </p:txBody>
      </p:sp>
      <p:pic>
        <p:nvPicPr>
          <p:cNvPr id="86" name="Google Shape;8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85773" y="1645375"/>
            <a:ext cx="2634600" cy="2668375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6"/>
          <p:cNvSpPr/>
          <p:nvPr/>
        </p:nvSpPr>
        <p:spPr>
          <a:xfrm>
            <a:off x="6129900" y="2130300"/>
            <a:ext cx="1069100" cy="1176000"/>
          </a:xfrm>
          <a:custGeom>
            <a:rect b="b" l="l" r="r" t="t"/>
            <a:pathLst>
              <a:path extrusionOk="0" h="47040" w="42764">
                <a:moveTo>
                  <a:pt x="0" y="47040"/>
                </a:moveTo>
                <a:cubicBezTo>
                  <a:pt x="3485" y="41734"/>
                  <a:pt x="13780" y="23045"/>
                  <a:pt x="20907" y="15205"/>
                </a:cubicBezTo>
                <a:cubicBezTo>
                  <a:pt x="28034" y="7365"/>
                  <a:pt x="39121" y="2534"/>
                  <a:pt x="42764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8" name="Google Shape;88;p16"/>
          <p:cNvSpPr/>
          <p:nvPr/>
        </p:nvSpPr>
        <p:spPr>
          <a:xfrm>
            <a:off x="6288600" y="2268025"/>
            <a:ext cx="1069100" cy="1176000"/>
          </a:xfrm>
          <a:custGeom>
            <a:rect b="b" l="l" r="r" t="t"/>
            <a:pathLst>
              <a:path extrusionOk="0" h="47040" w="42764">
                <a:moveTo>
                  <a:pt x="0" y="47040"/>
                </a:moveTo>
                <a:cubicBezTo>
                  <a:pt x="3485" y="41734"/>
                  <a:pt x="13780" y="23045"/>
                  <a:pt x="20907" y="15205"/>
                </a:cubicBezTo>
                <a:cubicBezTo>
                  <a:pt x="28034" y="7365"/>
                  <a:pt x="39121" y="2534"/>
                  <a:pt x="42764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9" name="Google Shape;89;p16"/>
          <p:cNvSpPr/>
          <p:nvPr/>
        </p:nvSpPr>
        <p:spPr>
          <a:xfrm rot="10800000">
            <a:off x="6814225" y="2658825"/>
            <a:ext cx="1069100" cy="1176000"/>
          </a:xfrm>
          <a:custGeom>
            <a:rect b="b" l="l" r="r" t="t"/>
            <a:pathLst>
              <a:path extrusionOk="0" h="47040" w="42764">
                <a:moveTo>
                  <a:pt x="0" y="47040"/>
                </a:moveTo>
                <a:cubicBezTo>
                  <a:pt x="3485" y="41734"/>
                  <a:pt x="13780" y="23045"/>
                  <a:pt x="20907" y="15205"/>
                </a:cubicBezTo>
                <a:cubicBezTo>
                  <a:pt x="28034" y="7365"/>
                  <a:pt x="39121" y="2534"/>
                  <a:pt x="42764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0" name="Google Shape;90;p16"/>
          <p:cNvSpPr/>
          <p:nvPr/>
        </p:nvSpPr>
        <p:spPr>
          <a:xfrm rot="10800000">
            <a:off x="6966625" y="2811225"/>
            <a:ext cx="1069100" cy="1176000"/>
          </a:xfrm>
          <a:custGeom>
            <a:rect b="b" l="l" r="r" t="t"/>
            <a:pathLst>
              <a:path extrusionOk="0" h="47040" w="42764">
                <a:moveTo>
                  <a:pt x="0" y="47040"/>
                </a:moveTo>
                <a:cubicBezTo>
                  <a:pt x="3485" y="41734"/>
                  <a:pt x="13780" y="23045"/>
                  <a:pt x="20907" y="15205"/>
                </a:cubicBezTo>
                <a:cubicBezTo>
                  <a:pt x="28034" y="7365"/>
                  <a:pt x="39121" y="2534"/>
                  <a:pt x="42764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cxnSp>
        <p:nvCxnSpPr>
          <p:cNvPr id="91" name="Google Shape;91;p16"/>
          <p:cNvCxnSpPr/>
          <p:nvPr/>
        </p:nvCxnSpPr>
        <p:spPr>
          <a:xfrm flipH="1" rot="10800000">
            <a:off x="6575350" y="2571750"/>
            <a:ext cx="178200" cy="21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92" name="Google Shape;92;p16"/>
          <p:cNvCxnSpPr/>
          <p:nvPr/>
        </p:nvCxnSpPr>
        <p:spPr>
          <a:xfrm flipH="1">
            <a:off x="7459600" y="3292275"/>
            <a:ext cx="178200" cy="21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93" name="Google Shape;93;p16"/>
          <p:cNvSpPr txBox="1"/>
          <p:nvPr/>
        </p:nvSpPr>
        <p:spPr>
          <a:xfrm>
            <a:off x="5785775" y="2268025"/>
            <a:ext cx="713100" cy="3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rPr>
              <a:t>Report</a:t>
            </a:r>
            <a:endParaRPr b="1" sz="1200">
              <a:solidFill>
                <a:srgbClr val="666666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94" name="Google Shape;94;p16"/>
          <p:cNvSpPr txBox="1"/>
          <p:nvPr/>
        </p:nvSpPr>
        <p:spPr>
          <a:xfrm>
            <a:off x="7637800" y="3572675"/>
            <a:ext cx="1173300" cy="3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rPr>
              <a:t>Autenticação</a:t>
            </a:r>
            <a:endParaRPr b="1" sz="1200">
              <a:solidFill>
                <a:srgbClr val="666666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Nó Cliente</a:t>
            </a:r>
            <a:endParaRPr/>
          </a:p>
        </p:txBody>
      </p:sp>
      <p:sp>
        <p:nvSpPr>
          <p:cNvPr id="100" name="Google Shape;100;p17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Simula a detecção de presença com um sensor de luminosidade</a:t>
            </a:r>
            <a:endParaRPr sz="1800"/>
          </a:p>
          <a:p>
            <a:pPr indent="-342900" lvl="0" marL="457200" rtl="0" algn="l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Comunica o servidor e aguarda resposta</a:t>
            </a:r>
            <a:endParaRPr sz="1800"/>
          </a:p>
          <a:p>
            <a:pPr indent="-342900" lvl="0" marL="457200" rtl="0" algn="l">
              <a:lnSpc>
                <a:spcPct val="140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 sz="1800"/>
              <a:t>Feedback visual feito com LEDs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Nó Cliente</a:t>
            </a:r>
            <a:endParaRPr/>
          </a:p>
        </p:txBody>
      </p:sp>
      <p:sp>
        <p:nvSpPr>
          <p:cNvPr id="106" name="Google Shape;106;p18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Calibração de luminosidade feita manualmente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Necessidade de tratar flutuações no valor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Uso de timer para monitorar</a:t>
            </a:r>
            <a:endParaRPr sz="1400"/>
          </a:p>
        </p:txBody>
      </p:sp>
      <p:pic>
        <p:nvPicPr>
          <p:cNvPr id="107" name="Google Shape;10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54387" y="1864950"/>
            <a:ext cx="1946975" cy="299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Nó Servidor</a:t>
            </a:r>
            <a:endParaRPr/>
          </a:p>
        </p:txBody>
      </p:sp>
      <p:sp>
        <p:nvSpPr>
          <p:cNvPr id="113" name="Google Shape;113;p19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Aguarda mensagem do nó cliente</a:t>
            </a:r>
            <a:endParaRPr sz="1800"/>
          </a:p>
          <a:p>
            <a:pPr indent="-342900" lvl="0" marL="457200" rtl="0" algn="l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Recebe e valida uma senha de autenticação</a:t>
            </a:r>
            <a:endParaRPr sz="1800"/>
          </a:p>
          <a:p>
            <a:pPr indent="-342900" lvl="0" marL="457200" rtl="0" algn="l">
              <a:lnSpc>
                <a:spcPct val="140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 sz="1800"/>
              <a:t>Em caso de erro na senha trava o sistema</a:t>
            </a:r>
            <a:endParaRPr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Nó Servidor</a:t>
            </a:r>
            <a:endParaRPr/>
          </a:p>
        </p:txBody>
      </p:sp>
      <p:sp>
        <p:nvSpPr>
          <p:cNvPr id="119" name="Google Shape;119;p20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Input através de botões</a:t>
            </a:r>
            <a:endParaRPr sz="1800"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Requer tratamento de bouncing</a:t>
            </a:r>
            <a:endParaRPr sz="1400"/>
          </a:p>
        </p:txBody>
      </p:sp>
      <p:pic>
        <p:nvPicPr>
          <p:cNvPr id="120" name="Google Shape;12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5301" y="1603625"/>
            <a:ext cx="3525149" cy="315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Desafios de implementação</a:t>
            </a:r>
            <a:endParaRPr sz="3600"/>
          </a:p>
        </p:txBody>
      </p:sp>
      <p:sp>
        <p:nvSpPr>
          <p:cNvPr id="126" name="Google Shape;126;p21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Desenvolvimento de programas intermediários de teste com LÖVE2d</a:t>
            </a:r>
            <a:endParaRPr sz="18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Comportamento errático usando o ESPlorer</a:t>
            </a:r>
            <a:endParaRPr sz="1800"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Alguns arquivos não carregavam no microcontrolador e não havia feedback</a:t>
            </a:r>
            <a:endParaRPr sz="1400"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Dificuldade de conectar no servidor de teste</a:t>
            </a:r>
            <a:endParaRPr sz="1400"/>
          </a:p>
          <a:p>
            <a:pPr indent="0" lvl="0" marL="0" rtl="0" algn="l">
              <a:spcBef>
                <a:spcPts val="1000"/>
              </a:spcBef>
              <a:spcAft>
                <a:spcPts val="1600"/>
              </a:spcAft>
              <a:buNone/>
            </a:pPr>
            <a:r>
              <a:rPr lang="en"/>
              <a:t>	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