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74" r:id="rId6"/>
    <p:sldId id="275" r:id="rId7"/>
    <p:sldId id="273" r:id="rId8"/>
    <p:sldId id="258" r:id="rId9"/>
    <p:sldId id="262" r:id="rId10"/>
    <p:sldId id="280" r:id="rId11"/>
    <p:sldId id="264" r:id="rId12"/>
    <p:sldId id="276" r:id="rId13"/>
    <p:sldId id="279" r:id="rId14"/>
    <p:sldId id="265" r:id="rId15"/>
    <p:sldId id="277" r:id="rId16"/>
    <p:sldId id="266" r:id="rId17"/>
    <p:sldId id="285" r:id="rId18"/>
    <p:sldId id="269" r:id="rId19"/>
    <p:sldId id="272" r:id="rId20"/>
    <p:sldId id="268" r:id="rId21"/>
    <p:sldId id="286" r:id="rId22"/>
    <p:sldId id="270" r:id="rId23"/>
    <p:sldId id="281" r:id="rId24"/>
    <p:sldId id="282" r:id="rId25"/>
    <p:sldId id="271"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5385E-CCD3-4B08-B288-85E18755575A}" v="344" dt="2019-03-18T19:26:57.174"/>
    <p1510:client id="{98D9F2B4-331F-467B-991B-E3BF244FD607}" v="628" dt="2019-03-18T22:02:31.308"/>
    <p1510:client id="{47A6E1B8-C14C-F4FB-08B4-A238CDB0CA86}" v="1535" dt="2019-03-18T22:17:25.492"/>
    <p1510:client id="{37E71471-4A1F-B350-FA91-F3D9652F0A23}" v="113" dt="2019-03-18T19:49:40.351"/>
    <p1510:client id="{DCB1F151-F53D-1DE8-94E8-4596F4CEDE7D}" v="499" dt="2019-03-18T21:42:10.008"/>
    <p1510:client id="{0D5E89C1-32AC-49CA-BEB9-755151948BE6}" v="3115" dt="2019-03-18T22:25:58.622"/>
    <p1510:client id="{FA7E09D0-B139-5486-0565-BBDDF007E4D4}" v="25" dt="2019-03-18T20:52:21.432"/>
    <p1510:client id="{A065D33E-D41E-6638-ADD4-99EEBEFFC231}" v="264" dt="2019-03-18T20:57:1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68" d="100"/>
          <a:sy n="68"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F94D-E000-4478-AF9E-6EB8BD5C6A55}" type="doc">
      <dgm:prSet loTypeId="urn:microsoft.com/office/officeart/2005/8/layout/process1" loCatId="process" qsTypeId="urn:microsoft.com/office/officeart/2005/8/quickstyle/simple1" qsCatId="simple" csTypeId="urn:microsoft.com/office/officeart/2005/8/colors/accent1_2" csCatId="accent1" phldr="1"/>
      <dgm:spPr/>
    </dgm:pt>
    <dgm:pt modelId="{76326B55-84C8-4136-BB70-0CB00AFABA8C}">
      <dgm:prSet phldrT="[Texto]"/>
      <dgm:spPr/>
      <dgm:t>
        <a:bodyPr/>
        <a:lstStyle/>
        <a:p>
          <a:r>
            <a:rPr lang="es-ES"/>
            <a:t>Plantillas de test</a:t>
          </a:r>
        </a:p>
      </dgm:t>
    </dgm:pt>
    <dgm:pt modelId="{DD71C5F1-7662-4AB9-9195-3F9385AFBAD2}" type="parTrans" cxnId="{3C1F168F-8CEC-4CC5-B653-38874E80C90C}">
      <dgm:prSet/>
      <dgm:spPr/>
      <dgm:t>
        <a:bodyPr/>
        <a:lstStyle/>
        <a:p>
          <a:endParaRPr lang="es-ES"/>
        </a:p>
      </dgm:t>
    </dgm:pt>
    <dgm:pt modelId="{48FEBB4C-3189-473D-A8F7-79339210B500}" type="sibTrans" cxnId="{3C1F168F-8CEC-4CC5-B653-38874E80C90C}">
      <dgm:prSet/>
      <dgm:spPr/>
      <dgm:t>
        <a:bodyPr/>
        <a:lstStyle/>
        <a:p>
          <a:endParaRPr lang="es-ES"/>
        </a:p>
      </dgm:t>
    </dgm:pt>
    <dgm:pt modelId="{FD9CC4F9-DB09-45B7-AD72-1A1026CCE5EF}">
      <dgm:prSet phldrT="[Texto]"/>
      <dgm:spPr/>
      <dgm:t>
        <a:bodyPr/>
        <a:lstStyle/>
        <a:p>
          <a:r>
            <a:rPr lang="es-ES"/>
            <a:t>Optimización y automatización de pruebas</a:t>
          </a:r>
        </a:p>
      </dgm:t>
    </dgm:pt>
    <dgm:pt modelId="{3C223A0D-80AB-4CF7-BEFE-80B0B126AF4B}" type="parTrans" cxnId="{DF24EB2A-63AA-447F-BAC7-7753DF7A760C}">
      <dgm:prSet/>
      <dgm:spPr/>
      <dgm:t>
        <a:bodyPr/>
        <a:lstStyle/>
        <a:p>
          <a:endParaRPr lang="es-ES"/>
        </a:p>
      </dgm:t>
    </dgm:pt>
    <dgm:pt modelId="{E3C4BA78-9B26-4B64-B959-1F1F93C37AAA}" type="sibTrans" cxnId="{DF24EB2A-63AA-447F-BAC7-7753DF7A760C}">
      <dgm:prSet/>
      <dgm:spPr/>
      <dgm:t>
        <a:bodyPr/>
        <a:lstStyle/>
        <a:p>
          <a:endParaRPr lang="es-ES"/>
        </a:p>
      </dgm:t>
    </dgm:pt>
    <dgm:pt modelId="{59BDEE10-3951-4C30-949E-C48A71DE7E75}">
      <dgm:prSet phldrT="[Texto]"/>
      <dgm:spPr/>
      <dgm:t>
        <a:bodyPr/>
        <a:lstStyle/>
        <a:p>
          <a:r>
            <a:rPr lang="es-ES" dirty="0"/>
            <a:t>Detectar errores en fases más tempranas</a:t>
          </a:r>
        </a:p>
      </dgm:t>
    </dgm:pt>
    <dgm:pt modelId="{6818C590-E954-4141-822A-DC0DF66CD08A}" type="parTrans" cxnId="{8B3CBCA0-ED0B-4BE5-9F7A-371BFDCBAAB5}">
      <dgm:prSet/>
      <dgm:spPr/>
      <dgm:t>
        <a:bodyPr/>
        <a:lstStyle/>
        <a:p>
          <a:endParaRPr lang="es-ES"/>
        </a:p>
      </dgm:t>
    </dgm:pt>
    <dgm:pt modelId="{4B4F65B4-C7D1-4CA5-8788-A54EBC9964E8}" type="sibTrans" cxnId="{8B3CBCA0-ED0B-4BE5-9F7A-371BFDCBAAB5}">
      <dgm:prSet/>
      <dgm:spPr/>
      <dgm:t>
        <a:bodyPr/>
        <a:lstStyle/>
        <a:p>
          <a:endParaRPr lang="es-ES"/>
        </a:p>
      </dgm:t>
    </dgm:pt>
    <dgm:pt modelId="{9945BB31-7E00-45F9-8F1F-6C98458BA406}">
      <dgm:prSet phldrT="[Texto]"/>
      <dgm:spPr/>
      <dgm:t>
        <a:bodyPr/>
        <a:lstStyle/>
        <a:p>
          <a:r>
            <a:rPr lang="es-ES"/>
            <a:t>Mayor calidad y seguridad</a:t>
          </a:r>
        </a:p>
      </dgm:t>
    </dgm:pt>
    <dgm:pt modelId="{52AAA27B-3CC3-481F-BEC6-8D4ECACBA841}" type="parTrans" cxnId="{2239F3B3-3492-4E96-98B4-1F9D3672186A}">
      <dgm:prSet/>
      <dgm:spPr/>
      <dgm:t>
        <a:bodyPr/>
        <a:lstStyle/>
        <a:p>
          <a:endParaRPr lang="es-ES"/>
        </a:p>
      </dgm:t>
    </dgm:pt>
    <dgm:pt modelId="{C3214B24-958D-4C03-8463-32E32BC8360C}" type="sibTrans" cxnId="{2239F3B3-3492-4E96-98B4-1F9D3672186A}">
      <dgm:prSet/>
      <dgm:spPr/>
      <dgm:t>
        <a:bodyPr/>
        <a:lstStyle/>
        <a:p>
          <a:endParaRPr lang="es-ES"/>
        </a:p>
      </dgm:t>
    </dgm:pt>
    <dgm:pt modelId="{77CB1953-FAD7-4F6E-A945-3D1C5664C9C0}" type="pres">
      <dgm:prSet presAssocID="{4D88F94D-E000-4478-AF9E-6EB8BD5C6A55}" presName="Name0" presStyleCnt="0">
        <dgm:presLayoutVars>
          <dgm:dir/>
          <dgm:resizeHandles val="exact"/>
        </dgm:presLayoutVars>
      </dgm:prSet>
      <dgm:spPr/>
    </dgm:pt>
    <dgm:pt modelId="{EE40E732-B7BF-4E38-9C16-4BBCFACF837F}" type="pres">
      <dgm:prSet presAssocID="{76326B55-84C8-4136-BB70-0CB00AFABA8C}" presName="node" presStyleLbl="node1" presStyleIdx="0" presStyleCnt="4">
        <dgm:presLayoutVars>
          <dgm:bulletEnabled val="1"/>
        </dgm:presLayoutVars>
      </dgm:prSet>
      <dgm:spPr/>
    </dgm:pt>
    <dgm:pt modelId="{8667ACA0-17E3-45FA-9B96-A4F0E1F5E0A5}" type="pres">
      <dgm:prSet presAssocID="{48FEBB4C-3189-473D-A8F7-79339210B500}" presName="sibTrans" presStyleLbl="sibTrans2D1" presStyleIdx="0" presStyleCnt="3"/>
      <dgm:spPr/>
    </dgm:pt>
    <dgm:pt modelId="{AE530C76-A888-4274-86C3-F34660E8A8DE}" type="pres">
      <dgm:prSet presAssocID="{48FEBB4C-3189-473D-A8F7-79339210B500}" presName="connectorText" presStyleLbl="sibTrans2D1" presStyleIdx="0" presStyleCnt="3"/>
      <dgm:spPr/>
    </dgm:pt>
    <dgm:pt modelId="{1DEDC321-C1A0-4201-9645-7CBB14E78507}" type="pres">
      <dgm:prSet presAssocID="{FD9CC4F9-DB09-45B7-AD72-1A1026CCE5EF}" presName="node" presStyleLbl="node1" presStyleIdx="1" presStyleCnt="4">
        <dgm:presLayoutVars>
          <dgm:bulletEnabled val="1"/>
        </dgm:presLayoutVars>
      </dgm:prSet>
      <dgm:spPr/>
    </dgm:pt>
    <dgm:pt modelId="{CF2D09A2-068E-4B2B-B0BB-3D69196CDA94}" type="pres">
      <dgm:prSet presAssocID="{E3C4BA78-9B26-4B64-B959-1F1F93C37AAA}" presName="sibTrans" presStyleLbl="sibTrans2D1" presStyleIdx="1" presStyleCnt="3"/>
      <dgm:spPr/>
    </dgm:pt>
    <dgm:pt modelId="{848127DD-3202-4156-AB78-5770ED613635}" type="pres">
      <dgm:prSet presAssocID="{E3C4BA78-9B26-4B64-B959-1F1F93C37AAA}" presName="connectorText" presStyleLbl="sibTrans2D1" presStyleIdx="1" presStyleCnt="3"/>
      <dgm:spPr/>
    </dgm:pt>
    <dgm:pt modelId="{7A965048-8FFA-46C1-AEE5-7C9982B81708}" type="pres">
      <dgm:prSet presAssocID="{59BDEE10-3951-4C30-949E-C48A71DE7E75}" presName="node" presStyleLbl="node1" presStyleIdx="2" presStyleCnt="4">
        <dgm:presLayoutVars>
          <dgm:bulletEnabled val="1"/>
        </dgm:presLayoutVars>
      </dgm:prSet>
      <dgm:spPr/>
    </dgm:pt>
    <dgm:pt modelId="{80BFFEDC-B3B2-482E-A590-65D88889DD17}" type="pres">
      <dgm:prSet presAssocID="{4B4F65B4-C7D1-4CA5-8788-A54EBC9964E8}" presName="sibTrans" presStyleLbl="sibTrans2D1" presStyleIdx="2" presStyleCnt="3"/>
      <dgm:spPr/>
    </dgm:pt>
    <dgm:pt modelId="{16438287-29B6-40D1-A4B7-9EF26E2544F9}" type="pres">
      <dgm:prSet presAssocID="{4B4F65B4-C7D1-4CA5-8788-A54EBC9964E8}" presName="connectorText" presStyleLbl="sibTrans2D1" presStyleIdx="2" presStyleCnt="3"/>
      <dgm:spPr/>
    </dgm:pt>
    <dgm:pt modelId="{06651662-16C4-4403-8A9F-B2F7732D0B3E}" type="pres">
      <dgm:prSet presAssocID="{9945BB31-7E00-45F9-8F1F-6C98458BA406}" presName="node" presStyleLbl="node1" presStyleIdx="3" presStyleCnt="4">
        <dgm:presLayoutVars>
          <dgm:bulletEnabled val="1"/>
        </dgm:presLayoutVars>
      </dgm:prSet>
      <dgm:spPr/>
    </dgm:pt>
  </dgm:ptLst>
  <dgm:cxnLst>
    <dgm:cxn modelId="{97308520-ED05-4E36-8517-01D9CCE6F8DC}" type="presOf" srcId="{E3C4BA78-9B26-4B64-B959-1F1F93C37AAA}" destId="{848127DD-3202-4156-AB78-5770ED613635}" srcOrd="1" destOrd="0" presId="urn:microsoft.com/office/officeart/2005/8/layout/process1"/>
    <dgm:cxn modelId="{DF24EB2A-63AA-447F-BAC7-7753DF7A760C}" srcId="{4D88F94D-E000-4478-AF9E-6EB8BD5C6A55}" destId="{FD9CC4F9-DB09-45B7-AD72-1A1026CCE5EF}" srcOrd="1" destOrd="0" parTransId="{3C223A0D-80AB-4CF7-BEFE-80B0B126AF4B}" sibTransId="{E3C4BA78-9B26-4B64-B959-1F1F93C37AAA}"/>
    <dgm:cxn modelId="{0A40912F-051E-42DE-8ABA-CFBF54B44A19}" type="presOf" srcId="{48FEBB4C-3189-473D-A8F7-79339210B500}" destId="{AE530C76-A888-4274-86C3-F34660E8A8DE}" srcOrd="1" destOrd="0" presId="urn:microsoft.com/office/officeart/2005/8/layout/process1"/>
    <dgm:cxn modelId="{1699E93E-94D2-42C4-9668-849CE609BBD3}" type="presOf" srcId="{76326B55-84C8-4136-BB70-0CB00AFABA8C}" destId="{EE40E732-B7BF-4E38-9C16-4BBCFACF837F}" srcOrd="0" destOrd="0" presId="urn:microsoft.com/office/officeart/2005/8/layout/process1"/>
    <dgm:cxn modelId="{FC705F4C-B467-4ED9-B030-3BC820884DC0}" type="presOf" srcId="{9945BB31-7E00-45F9-8F1F-6C98458BA406}" destId="{06651662-16C4-4403-8A9F-B2F7732D0B3E}" srcOrd="0" destOrd="0" presId="urn:microsoft.com/office/officeart/2005/8/layout/process1"/>
    <dgm:cxn modelId="{366A4450-DCC6-44C7-99B2-7C5A3F04AF3C}" type="presOf" srcId="{48FEBB4C-3189-473D-A8F7-79339210B500}" destId="{8667ACA0-17E3-45FA-9B96-A4F0E1F5E0A5}" srcOrd="0" destOrd="0" presId="urn:microsoft.com/office/officeart/2005/8/layout/process1"/>
    <dgm:cxn modelId="{2D0E5C8C-5675-4994-8D57-CD59B35DA68F}" type="presOf" srcId="{FD9CC4F9-DB09-45B7-AD72-1A1026CCE5EF}" destId="{1DEDC321-C1A0-4201-9645-7CBB14E78507}" srcOrd="0" destOrd="0" presId="urn:microsoft.com/office/officeart/2005/8/layout/process1"/>
    <dgm:cxn modelId="{EBDB7E8E-9ACF-4C9E-AED0-1F7E9D8767B5}" type="presOf" srcId="{4B4F65B4-C7D1-4CA5-8788-A54EBC9964E8}" destId="{16438287-29B6-40D1-A4B7-9EF26E2544F9}" srcOrd="1" destOrd="0" presId="urn:microsoft.com/office/officeart/2005/8/layout/process1"/>
    <dgm:cxn modelId="{3C1F168F-8CEC-4CC5-B653-38874E80C90C}" srcId="{4D88F94D-E000-4478-AF9E-6EB8BD5C6A55}" destId="{76326B55-84C8-4136-BB70-0CB00AFABA8C}" srcOrd="0" destOrd="0" parTransId="{DD71C5F1-7662-4AB9-9195-3F9385AFBAD2}" sibTransId="{48FEBB4C-3189-473D-A8F7-79339210B500}"/>
    <dgm:cxn modelId="{8B3CBCA0-ED0B-4BE5-9F7A-371BFDCBAAB5}" srcId="{4D88F94D-E000-4478-AF9E-6EB8BD5C6A55}" destId="{59BDEE10-3951-4C30-949E-C48A71DE7E75}" srcOrd="2" destOrd="0" parTransId="{6818C590-E954-4141-822A-DC0DF66CD08A}" sibTransId="{4B4F65B4-C7D1-4CA5-8788-A54EBC9964E8}"/>
    <dgm:cxn modelId="{B91FAEB1-E937-45BB-8E58-6E95C7134F89}" type="presOf" srcId="{E3C4BA78-9B26-4B64-B959-1F1F93C37AAA}" destId="{CF2D09A2-068E-4B2B-B0BB-3D69196CDA94}" srcOrd="0" destOrd="0" presId="urn:microsoft.com/office/officeart/2005/8/layout/process1"/>
    <dgm:cxn modelId="{2239F3B3-3492-4E96-98B4-1F9D3672186A}" srcId="{4D88F94D-E000-4478-AF9E-6EB8BD5C6A55}" destId="{9945BB31-7E00-45F9-8F1F-6C98458BA406}" srcOrd="3" destOrd="0" parTransId="{52AAA27B-3CC3-481F-BEC6-8D4ECACBA841}" sibTransId="{C3214B24-958D-4C03-8463-32E32BC8360C}"/>
    <dgm:cxn modelId="{597C82E1-07F8-47D8-A937-7CA86FDCD331}" type="presOf" srcId="{4D88F94D-E000-4478-AF9E-6EB8BD5C6A55}" destId="{77CB1953-FAD7-4F6E-A945-3D1C5664C9C0}" srcOrd="0" destOrd="0" presId="urn:microsoft.com/office/officeart/2005/8/layout/process1"/>
    <dgm:cxn modelId="{5E9C27E8-A7CA-44D2-9367-82A78AD53511}" type="presOf" srcId="{59BDEE10-3951-4C30-949E-C48A71DE7E75}" destId="{7A965048-8FFA-46C1-AEE5-7C9982B81708}" srcOrd="0" destOrd="0" presId="urn:microsoft.com/office/officeart/2005/8/layout/process1"/>
    <dgm:cxn modelId="{F1A134F1-5B2B-4E84-9605-86A40014AC0E}" type="presOf" srcId="{4B4F65B4-C7D1-4CA5-8788-A54EBC9964E8}" destId="{80BFFEDC-B3B2-482E-A590-65D88889DD17}" srcOrd="0" destOrd="0" presId="urn:microsoft.com/office/officeart/2005/8/layout/process1"/>
    <dgm:cxn modelId="{C102F774-053A-4697-85C6-EE30F1B93A4B}" type="presParOf" srcId="{77CB1953-FAD7-4F6E-A945-3D1C5664C9C0}" destId="{EE40E732-B7BF-4E38-9C16-4BBCFACF837F}" srcOrd="0" destOrd="0" presId="urn:microsoft.com/office/officeart/2005/8/layout/process1"/>
    <dgm:cxn modelId="{0D6AE7E9-BE5A-4A54-9AA1-8A4FF577863E}" type="presParOf" srcId="{77CB1953-FAD7-4F6E-A945-3D1C5664C9C0}" destId="{8667ACA0-17E3-45FA-9B96-A4F0E1F5E0A5}" srcOrd="1" destOrd="0" presId="urn:microsoft.com/office/officeart/2005/8/layout/process1"/>
    <dgm:cxn modelId="{E28CA539-3BC5-44DD-B15C-49B97A0A4EB4}" type="presParOf" srcId="{8667ACA0-17E3-45FA-9B96-A4F0E1F5E0A5}" destId="{AE530C76-A888-4274-86C3-F34660E8A8DE}" srcOrd="0" destOrd="0" presId="urn:microsoft.com/office/officeart/2005/8/layout/process1"/>
    <dgm:cxn modelId="{0AFE8B73-837B-40AF-B7F8-39D26AFC5857}" type="presParOf" srcId="{77CB1953-FAD7-4F6E-A945-3D1C5664C9C0}" destId="{1DEDC321-C1A0-4201-9645-7CBB14E78507}" srcOrd="2" destOrd="0" presId="urn:microsoft.com/office/officeart/2005/8/layout/process1"/>
    <dgm:cxn modelId="{7AF2FBD4-4CCA-416D-A795-099EB6785827}" type="presParOf" srcId="{77CB1953-FAD7-4F6E-A945-3D1C5664C9C0}" destId="{CF2D09A2-068E-4B2B-B0BB-3D69196CDA94}" srcOrd="3" destOrd="0" presId="urn:microsoft.com/office/officeart/2005/8/layout/process1"/>
    <dgm:cxn modelId="{9FB5B6A3-B50B-4836-A140-9AC502F78A7B}" type="presParOf" srcId="{CF2D09A2-068E-4B2B-B0BB-3D69196CDA94}" destId="{848127DD-3202-4156-AB78-5770ED613635}" srcOrd="0" destOrd="0" presId="urn:microsoft.com/office/officeart/2005/8/layout/process1"/>
    <dgm:cxn modelId="{CFF6A3B3-F9E6-49CB-9518-6219F8721BB2}" type="presParOf" srcId="{77CB1953-FAD7-4F6E-A945-3D1C5664C9C0}" destId="{7A965048-8FFA-46C1-AEE5-7C9982B81708}" srcOrd="4" destOrd="0" presId="urn:microsoft.com/office/officeart/2005/8/layout/process1"/>
    <dgm:cxn modelId="{4E4AF0B6-215E-4942-872A-BD3564B1F8B9}" type="presParOf" srcId="{77CB1953-FAD7-4F6E-A945-3D1C5664C9C0}" destId="{80BFFEDC-B3B2-482E-A590-65D88889DD17}" srcOrd="5" destOrd="0" presId="urn:microsoft.com/office/officeart/2005/8/layout/process1"/>
    <dgm:cxn modelId="{86F009E7-4464-4692-AC6B-C906100A840D}" type="presParOf" srcId="{80BFFEDC-B3B2-482E-A590-65D88889DD17}" destId="{16438287-29B6-40D1-A4B7-9EF26E2544F9}" srcOrd="0" destOrd="0" presId="urn:microsoft.com/office/officeart/2005/8/layout/process1"/>
    <dgm:cxn modelId="{9312103C-17D8-412E-AC26-66025BD236F9}" type="presParOf" srcId="{77CB1953-FAD7-4F6E-A945-3D1C5664C9C0}" destId="{06651662-16C4-4403-8A9F-B2F7732D0B3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0E732-B7BF-4E38-9C16-4BBCFACF837F}">
      <dsp:nvSpPr>
        <dsp:cNvPr id="0" name=""/>
        <dsp:cNvSpPr/>
      </dsp:nvSpPr>
      <dsp:spPr>
        <a:xfrm>
          <a:off x="3638" y="182906"/>
          <a:ext cx="1590623" cy="9543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Plantillas de test</a:t>
          </a:r>
        </a:p>
      </dsp:txBody>
      <dsp:txXfrm>
        <a:off x="31591" y="210859"/>
        <a:ext cx="1534717" cy="898467"/>
      </dsp:txXfrm>
    </dsp:sp>
    <dsp:sp modelId="{8667ACA0-17E3-45FA-9B96-A4F0E1F5E0A5}">
      <dsp:nvSpPr>
        <dsp:cNvPr id="0" name=""/>
        <dsp:cNvSpPr/>
      </dsp:nvSpPr>
      <dsp:spPr>
        <a:xfrm>
          <a:off x="1753323" y="462856"/>
          <a:ext cx="337212" cy="39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a:off x="1753323" y="541751"/>
        <a:ext cx="236048" cy="236684"/>
      </dsp:txXfrm>
    </dsp:sp>
    <dsp:sp modelId="{1DEDC321-C1A0-4201-9645-7CBB14E78507}">
      <dsp:nvSpPr>
        <dsp:cNvPr id="0" name=""/>
        <dsp:cNvSpPr/>
      </dsp:nvSpPr>
      <dsp:spPr>
        <a:xfrm>
          <a:off x="2230510" y="182906"/>
          <a:ext cx="1590623" cy="9543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Optimización y automatización de pruebas</a:t>
          </a:r>
        </a:p>
      </dsp:txBody>
      <dsp:txXfrm>
        <a:off x="2258463" y="210859"/>
        <a:ext cx="1534717" cy="898467"/>
      </dsp:txXfrm>
    </dsp:sp>
    <dsp:sp modelId="{CF2D09A2-068E-4B2B-B0BB-3D69196CDA94}">
      <dsp:nvSpPr>
        <dsp:cNvPr id="0" name=""/>
        <dsp:cNvSpPr/>
      </dsp:nvSpPr>
      <dsp:spPr>
        <a:xfrm>
          <a:off x="3980195" y="462856"/>
          <a:ext cx="337212" cy="39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a:off x="3980195" y="541751"/>
        <a:ext cx="236048" cy="236684"/>
      </dsp:txXfrm>
    </dsp:sp>
    <dsp:sp modelId="{7A965048-8FFA-46C1-AEE5-7C9982B81708}">
      <dsp:nvSpPr>
        <dsp:cNvPr id="0" name=""/>
        <dsp:cNvSpPr/>
      </dsp:nvSpPr>
      <dsp:spPr>
        <a:xfrm>
          <a:off x="4457382" y="182906"/>
          <a:ext cx="1590623" cy="9543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t>Detectar errores en fases más tempranas</a:t>
          </a:r>
        </a:p>
      </dsp:txBody>
      <dsp:txXfrm>
        <a:off x="4485335" y="210859"/>
        <a:ext cx="1534717" cy="898467"/>
      </dsp:txXfrm>
    </dsp:sp>
    <dsp:sp modelId="{80BFFEDC-B3B2-482E-A590-65D88889DD17}">
      <dsp:nvSpPr>
        <dsp:cNvPr id="0" name=""/>
        <dsp:cNvSpPr/>
      </dsp:nvSpPr>
      <dsp:spPr>
        <a:xfrm>
          <a:off x="6207067" y="462856"/>
          <a:ext cx="337212" cy="39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ES" sz="1300" kern="1200"/>
        </a:p>
      </dsp:txBody>
      <dsp:txXfrm>
        <a:off x="6207067" y="541751"/>
        <a:ext cx="236048" cy="236684"/>
      </dsp:txXfrm>
    </dsp:sp>
    <dsp:sp modelId="{06651662-16C4-4403-8A9F-B2F7732D0B3E}">
      <dsp:nvSpPr>
        <dsp:cNvPr id="0" name=""/>
        <dsp:cNvSpPr/>
      </dsp:nvSpPr>
      <dsp:spPr>
        <a:xfrm>
          <a:off x="6684254" y="182906"/>
          <a:ext cx="1590623" cy="95437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Mayor calidad y seguridad</a:t>
          </a:r>
        </a:p>
      </dsp:txBody>
      <dsp:txXfrm>
        <a:off x="6712207" y="210859"/>
        <a:ext cx="1534717" cy="8984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46524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18/03/2019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91291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80797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790124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61569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02520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2289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1373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5382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1987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18/03/2019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59070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18/03/2019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06846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0771E8B-6CA5-40B2-8038-0E112F3DAC1C}" type="datetimeFigureOut">
              <a:rPr lang="es-ES" smtClean="0"/>
              <a:t>18/03/2019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89245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0771E8B-6CA5-40B2-8038-0E112F3DAC1C}" type="datetimeFigureOut">
              <a:rPr lang="es-ES" smtClean="0"/>
              <a:t>18/03/2019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0178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18/03/2019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1994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18/03/2019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4388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18/03/2019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93810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771E8B-6CA5-40B2-8038-0E112F3DAC1C}" type="datetimeFigureOut">
              <a:rPr lang="es-ES" smtClean="0"/>
              <a:t>18/03/2019</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385872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laravel.com/" TargetMode="External"/><Relationship Id="rId2" Type="http://schemas.openxmlformats.org/officeDocument/2006/relationships/hyperlink" Target="https://symfony.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zend.com/en/products/studio" TargetMode="External"/><Relationship Id="rId2" Type="http://schemas.openxmlformats.org/officeDocument/2006/relationships/hyperlink" Target="https://www.yiiframework.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hpunit.readthedocs.io/es/latest/" TargetMode="External"/><Relationship Id="rId2" Type="http://schemas.openxmlformats.org/officeDocument/2006/relationships/hyperlink" Target="https://media.readthedocs.org/pdf/phpunit-french/latest/phpunit-french.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7781" y="613091"/>
            <a:ext cx="9715499" cy="3780631"/>
          </a:xfrm>
        </p:spPr>
        <p:txBody>
          <a:bodyPr>
            <a:normAutofit/>
          </a:bodyPr>
          <a:lstStyle/>
          <a:p>
            <a:r>
              <a:rPr lang="es-ES" dirty="0">
                <a:cs typeface="Calibri Light"/>
              </a:rPr>
              <a:t>GRUPO 8 - TRABAJO I:</a:t>
            </a:r>
            <a:br>
              <a:rPr lang="es-ES" dirty="0">
                <a:cs typeface="Calibri Light"/>
              </a:rPr>
            </a:br>
            <a:r>
              <a:rPr lang="es-ES" dirty="0" err="1">
                <a:cs typeface="Calibri Light"/>
              </a:rPr>
              <a:t>Automated</a:t>
            </a:r>
            <a:r>
              <a:rPr lang="es-ES" dirty="0">
                <a:cs typeface="Calibri Light"/>
              </a:rPr>
              <a:t> </a:t>
            </a:r>
            <a:r>
              <a:rPr lang="es-ES" dirty="0" err="1">
                <a:cs typeface="Calibri Light"/>
              </a:rPr>
              <a:t>Testing</a:t>
            </a:r>
            <a:r>
              <a:rPr lang="es-ES" dirty="0">
                <a:cs typeface="Calibri Light"/>
              </a:rPr>
              <a:t> Framework en PHP</a:t>
            </a:r>
            <a:endParaRPr lang="es-ES" dirty="0"/>
          </a:p>
        </p:txBody>
      </p:sp>
      <p:sp>
        <p:nvSpPr>
          <p:cNvPr id="3" name="Subtítulo 2"/>
          <p:cNvSpPr>
            <a:spLocks noGrp="1"/>
          </p:cNvSpPr>
          <p:nvPr>
            <p:ph type="subTitle" idx="1"/>
          </p:nvPr>
        </p:nvSpPr>
        <p:spPr>
          <a:xfrm>
            <a:off x="3440230" y="4544219"/>
            <a:ext cx="7573050" cy="1518956"/>
          </a:xfrm>
        </p:spPr>
        <p:txBody>
          <a:bodyPr vert="horz" lIns="91440" tIns="45720" rIns="91440" bIns="45720" numCol="2" rtlCol="0" anchor="t">
            <a:normAutofit/>
          </a:bodyPr>
          <a:lstStyle/>
          <a:p>
            <a:r>
              <a:rPr lang="es-ES" dirty="0">
                <a:cs typeface="Calibri"/>
              </a:rPr>
              <a:t>Daniel Manzano Estébanez</a:t>
            </a:r>
          </a:p>
          <a:p>
            <a:r>
              <a:rPr lang="es-ES" dirty="0">
                <a:cs typeface="Calibri"/>
              </a:rPr>
              <a:t>José María Sanz </a:t>
            </a:r>
            <a:r>
              <a:rPr lang="es-ES" err="1">
                <a:cs typeface="Calibri"/>
              </a:rPr>
              <a:t>Górriz</a:t>
            </a:r>
            <a:endParaRPr lang="es-ES" dirty="0">
              <a:cs typeface="Calibri"/>
            </a:endParaRPr>
          </a:p>
          <a:p>
            <a:endParaRPr lang="es-ES" dirty="0">
              <a:cs typeface="Calibri"/>
            </a:endParaRPr>
          </a:p>
          <a:p>
            <a:r>
              <a:rPr lang="es-ES" dirty="0">
                <a:cs typeface="Calibri"/>
              </a:rPr>
              <a:t>Inés López </a:t>
            </a:r>
            <a:r>
              <a:rPr lang="es-ES" err="1">
                <a:cs typeface="Calibri"/>
              </a:rPr>
              <a:t>Baldominos</a:t>
            </a:r>
            <a:r>
              <a:rPr lang="es-ES" dirty="0">
                <a:cs typeface="Calibri"/>
              </a:rPr>
              <a:t> </a:t>
            </a:r>
          </a:p>
          <a:p>
            <a:r>
              <a:rPr lang="es-ES" dirty="0">
                <a:cs typeface="Calibri"/>
              </a:rPr>
              <a:t>Cristian Abellán Madrigal</a:t>
            </a:r>
          </a:p>
          <a:p>
            <a:r>
              <a:rPr lang="es-ES" dirty="0">
                <a:cs typeface="Calibri"/>
              </a:rPr>
              <a:t>Adrián de la Hoz Casanova </a:t>
            </a:r>
          </a:p>
        </p:txBody>
      </p:sp>
    </p:spTree>
    <p:extLst>
      <p:ext uri="{BB962C8B-B14F-4D97-AF65-F5344CB8AC3E}">
        <p14:creationId xmlns:p14="http://schemas.microsoft.com/office/powerpoint/2010/main" val="240627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BF14F-603B-41B6-B0EF-0EB6D5B328E5}"/>
              </a:ext>
            </a:extLst>
          </p:cNvPr>
          <p:cNvSpPr>
            <a:spLocks noGrp="1"/>
          </p:cNvSpPr>
          <p:nvPr>
            <p:ph type="title"/>
          </p:nvPr>
        </p:nvSpPr>
        <p:spPr/>
        <p:txBody>
          <a:bodyPr/>
          <a:lstStyle/>
          <a:p>
            <a:r>
              <a:rPr lang="es-ES"/>
              <a:t>3.3. Fuentes de información de </a:t>
            </a:r>
            <a:r>
              <a:rPr lang="es-ES" err="1"/>
              <a:t>Codeception</a:t>
            </a:r>
          </a:p>
        </p:txBody>
      </p:sp>
      <p:sp>
        <p:nvSpPr>
          <p:cNvPr id="3" name="Marcador de contenido 2">
            <a:extLst>
              <a:ext uri="{FF2B5EF4-FFF2-40B4-BE49-F238E27FC236}">
                <a16:creationId xmlns:a16="http://schemas.microsoft.com/office/drawing/2014/main" id="{EE5A1949-9996-48DA-BEBD-84BA2540ED2F}"/>
              </a:ext>
            </a:extLst>
          </p:cNvPr>
          <p:cNvSpPr>
            <a:spLocks noGrp="1"/>
          </p:cNvSpPr>
          <p:nvPr>
            <p:ph idx="1"/>
          </p:nvPr>
        </p:nvSpPr>
        <p:spPr/>
        <p:txBody>
          <a:bodyPr/>
          <a:lstStyle/>
          <a:p>
            <a:r>
              <a:rPr lang="es-ES" dirty="0" err="1"/>
              <a:t>Codeception</a:t>
            </a:r>
            <a:r>
              <a:rPr lang="es-ES" dirty="0"/>
              <a:t> </a:t>
            </a:r>
            <a:r>
              <a:rPr lang="es-ES" dirty="0" err="1"/>
              <a:t>documentation</a:t>
            </a:r>
            <a:endParaRPr lang="es-ES" dirty="0"/>
          </a:p>
          <a:p>
            <a:pPr lvl="1"/>
            <a:r>
              <a:rPr lang="es-ES" dirty="0"/>
              <a:t>Documentación oficial </a:t>
            </a:r>
          </a:p>
          <a:p>
            <a:pPr marL="457200" lvl="1" indent="0">
              <a:buNone/>
            </a:pPr>
            <a:endParaRPr lang="es-ES" dirty="0"/>
          </a:p>
          <a:p>
            <a:r>
              <a:rPr lang="es-ES" dirty="0" err="1"/>
              <a:t>Codeception</a:t>
            </a:r>
            <a:r>
              <a:rPr lang="es-ES" dirty="0"/>
              <a:t> - </a:t>
            </a:r>
            <a:r>
              <a:rPr lang="es-ES" dirty="0" err="1"/>
              <a:t>How</a:t>
            </a:r>
            <a:r>
              <a:rPr lang="es-ES" dirty="0"/>
              <a:t> </a:t>
            </a:r>
            <a:r>
              <a:rPr lang="es-ES" dirty="0" err="1"/>
              <a:t>to</a:t>
            </a:r>
            <a:r>
              <a:rPr lang="es-ES" dirty="0"/>
              <a:t> </a:t>
            </a:r>
            <a:r>
              <a:rPr lang="es-ES" dirty="0" err="1"/>
              <a:t>star</a:t>
            </a:r>
            <a:r>
              <a:rPr lang="es-ES" dirty="0"/>
              <a:t> </a:t>
            </a:r>
            <a:r>
              <a:rPr lang="es-ES" dirty="0" err="1"/>
              <a:t>automatic</a:t>
            </a:r>
            <a:r>
              <a:rPr lang="es-ES" dirty="0"/>
              <a:t> </a:t>
            </a:r>
            <a:r>
              <a:rPr lang="es-ES" dirty="0" err="1"/>
              <a:t>tests</a:t>
            </a:r>
            <a:r>
              <a:rPr lang="es-ES" dirty="0"/>
              <a:t> </a:t>
            </a:r>
            <a:r>
              <a:rPr lang="es-ES" dirty="0" err="1"/>
              <a:t>using</a:t>
            </a:r>
            <a:r>
              <a:rPr lang="es-ES" dirty="0"/>
              <a:t> </a:t>
            </a:r>
            <a:r>
              <a:rPr lang="es-ES" dirty="0" err="1"/>
              <a:t>docker</a:t>
            </a:r>
            <a:r>
              <a:rPr lang="es-ES" dirty="0"/>
              <a:t> – </a:t>
            </a:r>
            <a:r>
              <a:rPr lang="es-ES" dirty="0" err="1"/>
              <a:t>console</a:t>
            </a:r>
            <a:endParaRPr lang="es-ES" dirty="0"/>
          </a:p>
          <a:p>
            <a:pPr lvl="1"/>
            <a:r>
              <a:rPr lang="es-ES" dirty="0"/>
              <a:t>Descripción de </a:t>
            </a:r>
            <a:r>
              <a:rPr lang="es-ES" dirty="0" err="1"/>
              <a:t>Codeception</a:t>
            </a:r>
            <a:r>
              <a:rPr lang="es-ES" dirty="0"/>
              <a:t>, explicación de su instalación y de pruebas automáticas</a:t>
            </a:r>
          </a:p>
          <a:p>
            <a:pPr lvl="1"/>
            <a:endParaRPr lang="es-ES" dirty="0"/>
          </a:p>
        </p:txBody>
      </p:sp>
    </p:spTree>
    <p:extLst>
      <p:ext uri="{BB962C8B-B14F-4D97-AF65-F5344CB8AC3E}">
        <p14:creationId xmlns:p14="http://schemas.microsoft.com/office/powerpoint/2010/main" val="3814633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854EC-157E-43CA-B9AD-C91ADA1F6B23}"/>
              </a:ext>
            </a:extLst>
          </p:cNvPr>
          <p:cNvSpPr>
            <a:spLocks noGrp="1"/>
          </p:cNvSpPr>
          <p:nvPr>
            <p:ph type="title"/>
          </p:nvPr>
        </p:nvSpPr>
        <p:spPr/>
        <p:txBody>
          <a:bodyPr/>
          <a:lstStyle/>
          <a:p>
            <a:r>
              <a:rPr lang="es-ES" dirty="0"/>
              <a:t>4. Fuentes de información (cursos no gratuitos)</a:t>
            </a:r>
          </a:p>
        </p:txBody>
      </p:sp>
      <p:sp>
        <p:nvSpPr>
          <p:cNvPr id="3" name="Marcador de texto 2">
            <a:extLst>
              <a:ext uri="{FF2B5EF4-FFF2-40B4-BE49-F238E27FC236}">
                <a16:creationId xmlns:a16="http://schemas.microsoft.com/office/drawing/2014/main" id="{90E2C158-CF75-474D-A55C-8EC25286BCF7}"/>
              </a:ext>
            </a:extLst>
          </p:cNvPr>
          <p:cNvSpPr>
            <a:spLocks noGrp="1"/>
          </p:cNvSpPr>
          <p:nvPr>
            <p:ph type="body" idx="1"/>
          </p:nvPr>
        </p:nvSpPr>
        <p:spPr>
          <a:xfrm>
            <a:off x="2572278" y="4777380"/>
            <a:ext cx="8930748" cy="1598020"/>
          </a:xfrm>
        </p:spPr>
        <p:txBody>
          <a:bodyPr>
            <a:normAutofit/>
          </a:bodyPr>
          <a:lstStyle/>
          <a:p>
            <a:r>
              <a:rPr lang="es-ES" dirty="0"/>
              <a:t>Daniel Manzano</a:t>
            </a:r>
          </a:p>
          <a:p>
            <a:r>
              <a:rPr lang="es-ES" dirty="0"/>
              <a:t>Cristian Abellán</a:t>
            </a:r>
          </a:p>
          <a:p>
            <a:r>
              <a:rPr lang="es-ES" dirty="0"/>
              <a:t>Adrián de la Hoz</a:t>
            </a:r>
          </a:p>
        </p:txBody>
      </p:sp>
    </p:spTree>
    <p:extLst>
      <p:ext uri="{BB962C8B-B14F-4D97-AF65-F5344CB8AC3E}">
        <p14:creationId xmlns:p14="http://schemas.microsoft.com/office/powerpoint/2010/main" val="4082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0B2896-6528-4C8B-9506-AAFC6BF2BA76}"/>
              </a:ext>
            </a:extLst>
          </p:cNvPr>
          <p:cNvSpPr>
            <a:spLocks noGrp="1"/>
          </p:cNvSpPr>
          <p:nvPr>
            <p:ph type="title"/>
          </p:nvPr>
        </p:nvSpPr>
        <p:spPr/>
        <p:txBody>
          <a:bodyPr/>
          <a:lstStyle/>
          <a:p>
            <a:r>
              <a:rPr lang="es-ES" dirty="0"/>
              <a:t>4.1 Cursos no gratuitos sobre </a:t>
            </a:r>
            <a:r>
              <a:rPr lang="es-ES" dirty="0" err="1"/>
              <a:t>Automated</a:t>
            </a:r>
            <a:r>
              <a:rPr lang="es-ES" dirty="0"/>
              <a:t> </a:t>
            </a:r>
            <a:r>
              <a:rPr lang="es-ES" dirty="0" err="1"/>
              <a:t>Testing</a:t>
            </a:r>
            <a:r>
              <a:rPr lang="es-ES" dirty="0"/>
              <a:t> </a:t>
            </a:r>
            <a:r>
              <a:rPr lang="es-ES" dirty="0" err="1"/>
              <a:t>Frameworks</a:t>
            </a:r>
            <a:r>
              <a:rPr lang="es-ES" dirty="0"/>
              <a:t> en PHP</a:t>
            </a:r>
          </a:p>
        </p:txBody>
      </p:sp>
      <p:sp>
        <p:nvSpPr>
          <p:cNvPr id="5" name="Marcador de contenido 4">
            <a:extLst>
              <a:ext uri="{FF2B5EF4-FFF2-40B4-BE49-F238E27FC236}">
                <a16:creationId xmlns:a16="http://schemas.microsoft.com/office/drawing/2014/main" id="{373384E0-DE6E-4AD8-8878-01579A935D9B}"/>
              </a:ext>
            </a:extLst>
          </p:cNvPr>
          <p:cNvSpPr>
            <a:spLocks noGrp="1"/>
          </p:cNvSpPr>
          <p:nvPr>
            <p:ph idx="1"/>
          </p:nvPr>
        </p:nvSpPr>
        <p:spPr>
          <a:xfrm>
            <a:off x="1484310" y="2666999"/>
            <a:ext cx="10018713" cy="3505201"/>
          </a:xfrm>
        </p:spPr>
        <p:txBody>
          <a:bodyPr/>
          <a:lstStyle/>
          <a:p>
            <a:r>
              <a:rPr lang="es-ES" dirty="0"/>
              <a:t>PHP 7 y MYSQL: ¡El Curso Completo, Práctico y Desde Cero!</a:t>
            </a:r>
          </a:p>
          <a:p>
            <a:pPr lvl="1"/>
            <a:r>
              <a:rPr lang="es-ES" dirty="0"/>
              <a:t>Enseña cómo hacer cualquier aplicación o sitio web con PHP y MYSQL, dirigido a principiantes. Se entrega un certificado de finalización</a:t>
            </a:r>
          </a:p>
          <a:p>
            <a:pPr lvl="1"/>
            <a:r>
              <a:rPr lang="es-ES" dirty="0"/>
              <a:t>20 horas de vídeo, 1 artículo y 3 recursos. 199,99€ (Oferta por 12,99€)</a:t>
            </a:r>
          </a:p>
          <a:p>
            <a:pPr lvl="1"/>
            <a:endParaRPr lang="es-ES" dirty="0"/>
          </a:p>
          <a:p>
            <a:r>
              <a:rPr lang="es-ES" dirty="0"/>
              <a:t>Curso de Desarrollo de Aplicaciones web con PHP</a:t>
            </a:r>
          </a:p>
          <a:p>
            <a:pPr lvl="1"/>
            <a:r>
              <a:rPr lang="es-ES" dirty="0"/>
              <a:t>Conocer y practicar técnicas de desarrollo web con PHP. Totalmente online.</a:t>
            </a:r>
          </a:p>
          <a:p>
            <a:pPr lvl="1"/>
            <a:r>
              <a:rPr lang="es-ES" dirty="0"/>
              <a:t>20 horas lectivas, sin fecha de caducidad. 120€ (Oferta por 99€)</a:t>
            </a:r>
          </a:p>
        </p:txBody>
      </p:sp>
    </p:spTree>
    <p:extLst>
      <p:ext uri="{BB962C8B-B14F-4D97-AF65-F5344CB8AC3E}">
        <p14:creationId xmlns:p14="http://schemas.microsoft.com/office/powerpoint/2010/main" val="13893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D0B2896-6528-4C8B-9506-AAFC6BF2BA76}"/>
              </a:ext>
            </a:extLst>
          </p:cNvPr>
          <p:cNvSpPr>
            <a:spLocks noGrp="1"/>
          </p:cNvSpPr>
          <p:nvPr>
            <p:ph type="title"/>
          </p:nvPr>
        </p:nvSpPr>
        <p:spPr/>
        <p:txBody>
          <a:bodyPr/>
          <a:lstStyle/>
          <a:p>
            <a:r>
              <a:rPr lang="es-ES" dirty="0"/>
              <a:t>4.1 Cursos no gratuitos sobre </a:t>
            </a:r>
            <a:r>
              <a:rPr lang="es-ES" dirty="0" err="1"/>
              <a:t>Automated</a:t>
            </a:r>
            <a:r>
              <a:rPr lang="es-ES" dirty="0"/>
              <a:t> </a:t>
            </a:r>
            <a:r>
              <a:rPr lang="es-ES" dirty="0" err="1"/>
              <a:t>Testing</a:t>
            </a:r>
            <a:r>
              <a:rPr lang="es-ES" dirty="0"/>
              <a:t> </a:t>
            </a:r>
            <a:r>
              <a:rPr lang="es-ES" dirty="0" err="1"/>
              <a:t>Frameworks</a:t>
            </a:r>
            <a:r>
              <a:rPr lang="es-ES" dirty="0"/>
              <a:t> en PHP</a:t>
            </a:r>
          </a:p>
        </p:txBody>
      </p:sp>
      <p:sp>
        <p:nvSpPr>
          <p:cNvPr id="5" name="Marcador de contenido 4">
            <a:extLst>
              <a:ext uri="{FF2B5EF4-FFF2-40B4-BE49-F238E27FC236}">
                <a16:creationId xmlns:a16="http://schemas.microsoft.com/office/drawing/2014/main" id="{373384E0-DE6E-4AD8-8878-01579A935D9B}"/>
              </a:ext>
            </a:extLst>
          </p:cNvPr>
          <p:cNvSpPr>
            <a:spLocks noGrp="1"/>
          </p:cNvSpPr>
          <p:nvPr>
            <p:ph idx="1"/>
          </p:nvPr>
        </p:nvSpPr>
        <p:spPr>
          <a:xfrm>
            <a:off x="1484310" y="2666999"/>
            <a:ext cx="10018713" cy="3505201"/>
          </a:xfrm>
        </p:spPr>
        <p:txBody>
          <a:bodyPr>
            <a:normAutofit/>
          </a:bodyPr>
          <a:lstStyle/>
          <a:p>
            <a:r>
              <a:rPr lang="es-ES" dirty="0"/>
              <a:t>Posgrado en software </a:t>
            </a:r>
            <a:r>
              <a:rPr lang="es-ES" dirty="0" err="1"/>
              <a:t>quality</a:t>
            </a:r>
            <a:r>
              <a:rPr lang="es-ES" dirty="0"/>
              <a:t> </a:t>
            </a:r>
            <a:r>
              <a:rPr lang="es-ES" dirty="0" err="1"/>
              <a:t>assurance</a:t>
            </a:r>
            <a:r>
              <a:rPr lang="es-ES" dirty="0"/>
              <a:t> de la UPC</a:t>
            </a:r>
          </a:p>
          <a:p>
            <a:pPr lvl="1"/>
            <a:r>
              <a:rPr lang="es-ES" dirty="0"/>
              <a:t>Curso de 172 horas de la Universidad Politécnica de Cataluña, por 3.800€.</a:t>
            </a:r>
          </a:p>
          <a:p>
            <a:pPr lvl="1"/>
            <a:r>
              <a:rPr lang="es-ES" dirty="0"/>
              <a:t>Busca formar profesionales que combinen estrategia en proyectos con conocimientos para el aseguramiento de la calidad.</a:t>
            </a:r>
          </a:p>
          <a:p>
            <a:pPr lvl="1"/>
            <a:endParaRPr lang="es-ES" dirty="0"/>
          </a:p>
          <a:p>
            <a:r>
              <a:rPr lang="es-ES" dirty="0"/>
              <a:t>Software </a:t>
            </a:r>
            <a:r>
              <a:rPr lang="es-ES" dirty="0" err="1"/>
              <a:t>Testing</a:t>
            </a:r>
            <a:r>
              <a:rPr lang="es-ES" dirty="0"/>
              <a:t>/ QA</a:t>
            </a:r>
            <a:endParaRPr lang="es-ES" b="1" dirty="0"/>
          </a:p>
          <a:p>
            <a:pPr lvl="1"/>
            <a:r>
              <a:rPr lang="es-ES" dirty="0"/>
              <a:t>Necesidades de </a:t>
            </a:r>
            <a:r>
              <a:rPr lang="es-ES"/>
              <a:t>testing</a:t>
            </a:r>
            <a:r>
              <a:rPr lang="es-ES" dirty="0"/>
              <a:t>, ya sea manual o automático.</a:t>
            </a:r>
          </a:p>
          <a:p>
            <a:pPr lvl="1"/>
            <a:r>
              <a:rPr lang="es-ES" dirty="0"/>
              <a:t>Dos horas de vídeo y material descargable. 24,99€ (Oferta por 12,99€) </a:t>
            </a:r>
          </a:p>
        </p:txBody>
      </p:sp>
    </p:spTree>
    <p:extLst>
      <p:ext uri="{BB962C8B-B14F-4D97-AF65-F5344CB8AC3E}">
        <p14:creationId xmlns:p14="http://schemas.microsoft.com/office/powerpoint/2010/main" val="428583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32B6C7E-2E5F-4794-A46C-C6440395AADB}"/>
              </a:ext>
            </a:extLst>
          </p:cNvPr>
          <p:cNvSpPr>
            <a:spLocks noGrp="1"/>
          </p:cNvSpPr>
          <p:nvPr>
            <p:ph type="title"/>
          </p:nvPr>
        </p:nvSpPr>
        <p:spPr/>
        <p:txBody>
          <a:bodyPr/>
          <a:lstStyle/>
          <a:p>
            <a:r>
              <a:rPr lang="es-ES" dirty="0"/>
              <a:t>4.2. Cursos no gratuitos sobre </a:t>
            </a:r>
            <a:r>
              <a:rPr lang="es-ES" dirty="0" err="1"/>
              <a:t>PHPUnit</a:t>
            </a:r>
            <a:endParaRPr lang="es-ES" err="1"/>
          </a:p>
        </p:txBody>
      </p:sp>
      <p:sp>
        <p:nvSpPr>
          <p:cNvPr id="7" name="Marcador de contenido 6">
            <a:extLst>
              <a:ext uri="{FF2B5EF4-FFF2-40B4-BE49-F238E27FC236}">
                <a16:creationId xmlns:a16="http://schemas.microsoft.com/office/drawing/2014/main" id="{C431EF2D-2E54-46FF-802F-C5CEE68EA7BD}"/>
              </a:ext>
            </a:extLst>
          </p:cNvPr>
          <p:cNvSpPr>
            <a:spLocks noGrp="1"/>
          </p:cNvSpPr>
          <p:nvPr>
            <p:ph idx="1"/>
          </p:nvPr>
        </p:nvSpPr>
        <p:spPr/>
        <p:txBody>
          <a:bodyPr/>
          <a:lstStyle/>
          <a:p>
            <a:r>
              <a:rPr lang="es-ES" dirty="0" err="1"/>
              <a:t>PHPUnit</a:t>
            </a:r>
            <a:r>
              <a:rPr lang="es-ES" dirty="0"/>
              <a:t> </a:t>
            </a:r>
            <a:r>
              <a:rPr lang="es-ES" dirty="0" err="1"/>
              <a:t>Testing</a:t>
            </a:r>
            <a:r>
              <a:rPr lang="es-ES" dirty="0"/>
              <a:t> </a:t>
            </a:r>
            <a:r>
              <a:rPr lang="es-ES" dirty="0" err="1"/>
              <a:t>with</a:t>
            </a:r>
            <a:r>
              <a:rPr lang="es-ES" dirty="0"/>
              <a:t> </a:t>
            </a:r>
            <a:r>
              <a:rPr lang="es-ES" dirty="0" err="1"/>
              <a:t>PHPUnit</a:t>
            </a:r>
            <a:endParaRPr lang="es-ES" dirty="0"/>
          </a:p>
          <a:p>
            <a:pPr lvl="1"/>
            <a:r>
              <a:rPr lang="es-ES" dirty="0"/>
              <a:t>Curso para aprender a usar </a:t>
            </a:r>
            <a:r>
              <a:rPr lang="es-ES" dirty="0" err="1"/>
              <a:t>PHPUnit</a:t>
            </a:r>
            <a:r>
              <a:rPr lang="es-ES" dirty="0"/>
              <a:t>. Precio sin oferta 124,99 euros, y con oferta 12,99 euros</a:t>
            </a:r>
          </a:p>
          <a:p>
            <a:endParaRPr lang="es-ES" dirty="0"/>
          </a:p>
          <a:p>
            <a:r>
              <a:rPr lang="es-ES" dirty="0"/>
              <a:t>PHP </a:t>
            </a:r>
            <a:r>
              <a:rPr lang="es-ES" dirty="0" err="1"/>
              <a:t>development</a:t>
            </a:r>
            <a:r>
              <a:rPr lang="es-ES" dirty="0"/>
              <a:t>: </a:t>
            </a:r>
            <a:r>
              <a:rPr lang="es-ES" dirty="0" err="1"/>
              <a:t>improve</a:t>
            </a:r>
            <a:r>
              <a:rPr lang="es-ES" dirty="0"/>
              <a:t> </a:t>
            </a:r>
            <a:r>
              <a:rPr lang="es-ES" dirty="0" err="1"/>
              <a:t>your</a:t>
            </a:r>
            <a:r>
              <a:rPr lang="es-ES" dirty="0"/>
              <a:t> </a:t>
            </a:r>
            <a:r>
              <a:rPr lang="es-ES" dirty="0" err="1"/>
              <a:t>websites</a:t>
            </a:r>
            <a:endParaRPr lang="es-ES" dirty="0"/>
          </a:p>
          <a:p>
            <a:pPr lvl="1"/>
            <a:r>
              <a:rPr lang="es-ES" dirty="0"/>
              <a:t>Curso que enseña cómo se realizan diferentes tipos de pruebas automatizadas. Precio sin oferta 89,99 euros, y con oferta 12,99 euros</a:t>
            </a:r>
          </a:p>
        </p:txBody>
      </p:sp>
    </p:spTree>
    <p:extLst>
      <p:ext uri="{BB962C8B-B14F-4D97-AF65-F5344CB8AC3E}">
        <p14:creationId xmlns:p14="http://schemas.microsoft.com/office/powerpoint/2010/main" val="49014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586C4-27D6-4AF6-8AC9-6CB1E97DAEDC}"/>
              </a:ext>
            </a:extLst>
          </p:cNvPr>
          <p:cNvSpPr>
            <a:spLocks noGrp="1"/>
          </p:cNvSpPr>
          <p:nvPr>
            <p:ph type="title"/>
          </p:nvPr>
        </p:nvSpPr>
        <p:spPr/>
        <p:txBody>
          <a:bodyPr/>
          <a:lstStyle/>
          <a:p>
            <a:r>
              <a:rPr lang="es-ES"/>
              <a:t>4.3 Cursos no gratuitos sobre </a:t>
            </a:r>
            <a:r>
              <a:rPr lang="es-ES" err="1"/>
              <a:t>Codeception</a:t>
            </a:r>
          </a:p>
        </p:txBody>
      </p:sp>
      <p:sp>
        <p:nvSpPr>
          <p:cNvPr id="3" name="Marcador de contenido 2">
            <a:extLst>
              <a:ext uri="{FF2B5EF4-FFF2-40B4-BE49-F238E27FC236}">
                <a16:creationId xmlns:a16="http://schemas.microsoft.com/office/drawing/2014/main" id="{4B490CBA-563A-4D25-AB5E-087B384E9E56}"/>
              </a:ext>
            </a:extLst>
          </p:cNvPr>
          <p:cNvSpPr>
            <a:spLocks noGrp="1"/>
          </p:cNvSpPr>
          <p:nvPr>
            <p:ph idx="1"/>
          </p:nvPr>
        </p:nvSpPr>
        <p:spPr>
          <a:xfrm>
            <a:off x="1561475" y="2445151"/>
            <a:ext cx="10018713" cy="4166664"/>
          </a:xfrm>
        </p:spPr>
        <p:txBody>
          <a:bodyPr>
            <a:normAutofit fontScale="92500" lnSpcReduction="10000"/>
          </a:bodyPr>
          <a:lstStyle/>
          <a:p>
            <a:r>
              <a:rPr lang="es-ES"/>
              <a:t>Agile </a:t>
            </a:r>
            <a:r>
              <a:rPr lang="es-ES" err="1"/>
              <a:t>Testing</a:t>
            </a:r>
            <a:r>
              <a:rPr lang="es-ES"/>
              <a:t> Training</a:t>
            </a:r>
          </a:p>
          <a:p>
            <a:pPr lvl="1"/>
            <a:r>
              <a:rPr lang="es-ES"/>
              <a:t>Curso presencial de 2 días de duración. Nivel principiante dirigido a ingenieros. El objetivo del curso es explicar los principios de Agile </a:t>
            </a:r>
            <a:r>
              <a:rPr lang="es-ES" err="1"/>
              <a:t>Testing</a:t>
            </a:r>
            <a:r>
              <a:rPr lang="es-ES"/>
              <a:t> y su integración en el desarrollo de software y Scrum. Precio = 400€</a:t>
            </a:r>
          </a:p>
          <a:p>
            <a:r>
              <a:rPr lang="es-ES"/>
              <a:t>Test </a:t>
            </a:r>
            <a:r>
              <a:rPr lang="es-ES" err="1"/>
              <a:t>Automation</a:t>
            </a:r>
            <a:r>
              <a:rPr lang="es-ES"/>
              <a:t> </a:t>
            </a:r>
            <a:r>
              <a:rPr lang="es-ES" err="1"/>
              <a:t>Introduction</a:t>
            </a:r>
            <a:r>
              <a:rPr lang="es-ES"/>
              <a:t> Training</a:t>
            </a:r>
          </a:p>
          <a:p>
            <a:pPr lvl="1"/>
            <a:r>
              <a:rPr lang="es-ES"/>
              <a:t>Curso a nivel principiante dirigido a todo tipo de usuarios. El objetivo del curso es comprender la integración efectiva de control de calidad, pruebas exploratorias y prácticas de automatización de pruebas. Precio = 400€</a:t>
            </a:r>
          </a:p>
          <a:p>
            <a:r>
              <a:rPr lang="en-GB"/>
              <a:t>Unit Testing Training with </a:t>
            </a:r>
            <a:r>
              <a:rPr lang="en-GB" err="1"/>
              <a:t>Codeception</a:t>
            </a:r>
          </a:p>
          <a:p>
            <a:pPr lvl="1"/>
            <a:r>
              <a:rPr lang="es-ES"/>
              <a:t>Curso de nivel medio orientado a ingenieros. El objetivo del curso es mostrar el potencial de </a:t>
            </a:r>
            <a:r>
              <a:rPr lang="es-ES" err="1"/>
              <a:t>Codeception</a:t>
            </a:r>
            <a:r>
              <a:rPr lang="es-ES"/>
              <a:t> como herramienta para incorporar a todos los niveles las pruebas PHP. Precio = 500€</a:t>
            </a:r>
            <a:endParaRPr lang="en-GB"/>
          </a:p>
        </p:txBody>
      </p:sp>
    </p:spTree>
    <p:extLst>
      <p:ext uri="{BB962C8B-B14F-4D97-AF65-F5344CB8AC3E}">
        <p14:creationId xmlns:p14="http://schemas.microsoft.com/office/powerpoint/2010/main" val="66470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7FE79-03EA-43BD-9C29-DA023F2F7440}"/>
              </a:ext>
            </a:extLst>
          </p:cNvPr>
          <p:cNvSpPr>
            <a:spLocks noGrp="1"/>
          </p:cNvSpPr>
          <p:nvPr>
            <p:ph type="title"/>
          </p:nvPr>
        </p:nvSpPr>
        <p:spPr/>
        <p:txBody>
          <a:bodyPr/>
          <a:lstStyle/>
          <a:p>
            <a:r>
              <a:rPr lang="es-ES" dirty="0"/>
              <a:t>5. Fuentes de información (cursos gratuitos)</a:t>
            </a:r>
          </a:p>
        </p:txBody>
      </p:sp>
      <p:sp>
        <p:nvSpPr>
          <p:cNvPr id="3" name="Marcador de texto 2">
            <a:extLst>
              <a:ext uri="{FF2B5EF4-FFF2-40B4-BE49-F238E27FC236}">
                <a16:creationId xmlns:a16="http://schemas.microsoft.com/office/drawing/2014/main" id="{73886024-418A-4161-81FD-DC48D9AEA9FE}"/>
              </a:ext>
            </a:extLst>
          </p:cNvPr>
          <p:cNvSpPr>
            <a:spLocks noGrp="1"/>
          </p:cNvSpPr>
          <p:nvPr>
            <p:ph type="body" idx="1"/>
          </p:nvPr>
        </p:nvSpPr>
        <p:spPr>
          <a:xfrm>
            <a:off x="2572278" y="4777380"/>
            <a:ext cx="8930748" cy="1572620"/>
          </a:xfrm>
        </p:spPr>
        <p:txBody>
          <a:bodyPr>
            <a:normAutofit/>
          </a:bodyPr>
          <a:lstStyle/>
          <a:p>
            <a:r>
              <a:rPr lang="es-ES" dirty="0"/>
              <a:t>Adrián de la Hoz</a:t>
            </a:r>
          </a:p>
          <a:p>
            <a:r>
              <a:rPr lang="es-ES" dirty="0"/>
              <a:t>José María Sanz</a:t>
            </a:r>
          </a:p>
          <a:p>
            <a:r>
              <a:rPr lang="es-ES" dirty="0"/>
              <a:t>Daniel Manzano</a:t>
            </a:r>
          </a:p>
        </p:txBody>
      </p:sp>
    </p:spTree>
    <p:extLst>
      <p:ext uri="{BB962C8B-B14F-4D97-AF65-F5344CB8AC3E}">
        <p14:creationId xmlns:p14="http://schemas.microsoft.com/office/powerpoint/2010/main" val="219412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F933C-1A60-44F6-BE8C-46ED8BC97DD6}"/>
              </a:ext>
            </a:extLst>
          </p:cNvPr>
          <p:cNvSpPr>
            <a:spLocks noGrp="1"/>
          </p:cNvSpPr>
          <p:nvPr>
            <p:ph type="title"/>
          </p:nvPr>
        </p:nvSpPr>
        <p:spPr/>
        <p:txBody>
          <a:bodyPr>
            <a:normAutofit/>
          </a:bodyPr>
          <a:lstStyle/>
          <a:p>
            <a:r>
              <a:rPr lang="es-ES" sz="2800"/>
              <a:t>5.1 Cursos gratuitos sobre </a:t>
            </a:r>
            <a:r>
              <a:rPr lang="es-ES" sz="2800" err="1"/>
              <a:t>Automated</a:t>
            </a:r>
            <a:r>
              <a:rPr lang="es-ES" sz="2800"/>
              <a:t> </a:t>
            </a:r>
            <a:r>
              <a:rPr lang="es-ES" sz="2800" err="1"/>
              <a:t>Testing</a:t>
            </a:r>
            <a:r>
              <a:rPr lang="es-ES" sz="2800"/>
              <a:t> </a:t>
            </a:r>
            <a:r>
              <a:rPr lang="es-ES" sz="2800" err="1"/>
              <a:t>Frameworks</a:t>
            </a:r>
            <a:r>
              <a:rPr lang="es-ES" sz="2800"/>
              <a:t> en PHP</a:t>
            </a:r>
          </a:p>
        </p:txBody>
      </p:sp>
      <p:sp>
        <p:nvSpPr>
          <p:cNvPr id="3" name="Marcador de contenido 2">
            <a:extLst>
              <a:ext uri="{FF2B5EF4-FFF2-40B4-BE49-F238E27FC236}">
                <a16:creationId xmlns:a16="http://schemas.microsoft.com/office/drawing/2014/main" id="{C4C2AAD6-D0B2-4CD5-84A5-E04CA5D1F542}"/>
              </a:ext>
            </a:extLst>
          </p:cNvPr>
          <p:cNvSpPr>
            <a:spLocks noGrp="1"/>
          </p:cNvSpPr>
          <p:nvPr>
            <p:ph idx="1"/>
          </p:nvPr>
        </p:nvSpPr>
        <p:spPr/>
        <p:txBody>
          <a:bodyPr>
            <a:normAutofit/>
          </a:bodyPr>
          <a:lstStyle/>
          <a:p>
            <a:r>
              <a:rPr lang="es-ES" dirty="0"/>
              <a:t>PHP 7 Tutorial</a:t>
            </a:r>
          </a:p>
          <a:p>
            <a:pPr lvl="1"/>
            <a:r>
              <a:rPr lang="es-ES" dirty="0"/>
              <a:t>Curso gratuito PHP 7 a nivel medio/avanzado ofrecido por la entidad </a:t>
            </a:r>
            <a:r>
              <a:rPr lang="es-ES" dirty="0" err="1"/>
              <a:t>World</a:t>
            </a:r>
            <a:r>
              <a:rPr lang="es-ES" dirty="0"/>
              <a:t> Wide Web </a:t>
            </a:r>
            <a:r>
              <a:rPr lang="es-ES" dirty="0" err="1"/>
              <a:t>Consortium</a:t>
            </a:r>
            <a:r>
              <a:rPr lang="es-ES" dirty="0"/>
              <a:t> </a:t>
            </a:r>
            <a:r>
              <a:rPr lang="es-ES" dirty="0" err="1"/>
              <a:t>Schools</a:t>
            </a:r>
            <a:r>
              <a:rPr lang="es-ES" dirty="0"/>
              <a:t> (W3Schools)</a:t>
            </a:r>
            <a:endParaRPr lang="en-US" dirty="0"/>
          </a:p>
          <a:p>
            <a:r>
              <a:rPr lang="en-GB" dirty="0"/>
              <a:t>Learn PHP</a:t>
            </a:r>
          </a:p>
          <a:p>
            <a:pPr lvl="1"/>
            <a:r>
              <a:rPr lang="es-ES" dirty="0"/>
              <a:t>Curso gratuito a nivel básico/medio en la web learn-php.org.</a:t>
            </a:r>
          </a:p>
        </p:txBody>
      </p:sp>
    </p:spTree>
    <p:extLst>
      <p:ext uri="{BB962C8B-B14F-4D97-AF65-F5344CB8AC3E}">
        <p14:creationId xmlns:p14="http://schemas.microsoft.com/office/powerpoint/2010/main" val="1152824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F933C-1A60-44F6-BE8C-46ED8BC97DD6}"/>
              </a:ext>
            </a:extLst>
          </p:cNvPr>
          <p:cNvSpPr>
            <a:spLocks noGrp="1"/>
          </p:cNvSpPr>
          <p:nvPr>
            <p:ph type="title"/>
          </p:nvPr>
        </p:nvSpPr>
        <p:spPr/>
        <p:txBody>
          <a:bodyPr/>
          <a:lstStyle/>
          <a:p>
            <a:r>
              <a:rPr lang="es-ES"/>
              <a:t>5.2 Cursos gratuitos sobre </a:t>
            </a:r>
            <a:r>
              <a:rPr lang="es-ES" err="1"/>
              <a:t>PHPUnit</a:t>
            </a:r>
          </a:p>
        </p:txBody>
      </p:sp>
      <p:sp>
        <p:nvSpPr>
          <p:cNvPr id="3" name="Marcador de contenido 2">
            <a:extLst>
              <a:ext uri="{FF2B5EF4-FFF2-40B4-BE49-F238E27FC236}">
                <a16:creationId xmlns:a16="http://schemas.microsoft.com/office/drawing/2014/main" id="{C4C2AAD6-D0B2-4CD5-84A5-E04CA5D1F542}"/>
              </a:ext>
            </a:extLst>
          </p:cNvPr>
          <p:cNvSpPr>
            <a:spLocks noGrp="1"/>
          </p:cNvSpPr>
          <p:nvPr>
            <p:ph idx="1"/>
          </p:nvPr>
        </p:nvSpPr>
        <p:spPr/>
        <p:txBody>
          <a:bodyPr>
            <a:normAutofit/>
          </a:bodyPr>
          <a:lstStyle/>
          <a:p>
            <a:r>
              <a:rPr lang="en-GB" dirty="0"/>
              <a:t>Unit Testing con </a:t>
            </a:r>
            <a:r>
              <a:rPr lang="en-GB" dirty="0" err="1"/>
              <a:t>PHPUnit</a:t>
            </a:r>
            <a:r>
              <a:rPr lang="en-GB" dirty="0"/>
              <a:t> – </a:t>
            </a:r>
            <a:r>
              <a:rPr lang="en-GB" dirty="0" err="1"/>
              <a:t>Parte</a:t>
            </a:r>
            <a:r>
              <a:rPr lang="en-GB" dirty="0"/>
              <a:t> 1</a:t>
            </a:r>
          </a:p>
          <a:p>
            <a:pPr lvl="1"/>
            <a:r>
              <a:rPr lang="en-GB" dirty="0" err="1"/>
              <a:t>Curso</a:t>
            </a:r>
            <a:r>
              <a:rPr lang="en-GB" dirty="0"/>
              <a:t> </a:t>
            </a:r>
            <a:r>
              <a:rPr lang="en-GB" dirty="0" err="1"/>
              <a:t>gratuito</a:t>
            </a:r>
            <a:r>
              <a:rPr lang="en-GB" dirty="0"/>
              <a:t> </a:t>
            </a:r>
            <a:r>
              <a:rPr lang="en-GB" dirty="0" err="1"/>
              <a:t>sobre</a:t>
            </a:r>
            <a:r>
              <a:rPr lang="en-GB" dirty="0"/>
              <a:t> </a:t>
            </a:r>
            <a:r>
              <a:rPr lang="en-GB" dirty="0" err="1"/>
              <a:t>PHPUnit</a:t>
            </a:r>
            <a:r>
              <a:rPr lang="en-GB" dirty="0"/>
              <a:t> a </a:t>
            </a:r>
            <a:r>
              <a:rPr lang="en-GB" dirty="0" err="1"/>
              <a:t>nivel</a:t>
            </a:r>
            <a:r>
              <a:rPr lang="en-GB" dirty="0"/>
              <a:t> </a:t>
            </a:r>
            <a:r>
              <a:rPr lang="en-GB" dirty="0" err="1"/>
              <a:t>básico</a:t>
            </a:r>
            <a:endParaRPr lang="en-US" dirty="0"/>
          </a:p>
          <a:p>
            <a:pPr marL="457200" lvl="1" indent="0">
              <a:buNone/>
            </a:pPr>
            <a:endParaRPr lang="en-GB" dirty="0"/>
          </a:p>
          <a:p>
            <a:r>
              <a:rPr lang="en-GB" dirty="0" err="1"/>
              <a:t>PHPUnit</a:t>
            </a:r>
            <a:r>
              <a:rPr lang="en-GB" dirty="0"/>
              <a:t> Official Manual Documentation</a:t>
            </a:r>
          </a:p>
          <a:p>
            <a:pPr lvl="1"/>
            <a:r>
              <a:rPr lang="en-GB" dirty="0" err="1"/>
              <a:t>Curso</a:t>
            </a:r>
            <a:r>
              <a:rPr lang="en-GB" dirty="0"/>
              <a:t> </a:t>
            </a:r>
            <a:r>
              <a:rPr lang="en-GB" dirty="0" err="1"/>
              <a:t>gratutio</a:t>
            </a:r>
            <a:r>
              <a:rPr lang="en-GB" dirty="0"/>
              <a:t> </a:t>
            </a:r>
            <a:r>
              <a:rPr lang="en-GB" dirty="0" err="1"/>
              <a:t>sobre</a:t>
            </a:r>
            <a:r>
              <a:rPr lang="en-GB" dirty="0"/>
              <a:t> la </a:t>
            </a:r>
            <a:r>
              <a:rPr lang="en-GB" dirty="0" err="1"/>
              <a:t>documentación</a:t>
            </a:r>
            <a:r>
              <a:rPr lang="en-GB" dirty="0"/>
              <a:t> de </a:t>
            </a:r>
            <a:r>
              <a:rPr lang="en-GB" dirty="0" err="1"/>
              <a:t>PHPUnit</a:t>
            </a:r>
            <a:endParaRPr lang="en-GB" dirty="0"/>
          </a:p>
        </p:txBody>
      </p:sp>
    </p:spTree>
    <p:extLst>
      <p:ext uri="{BB962C8B-B14F-4D97-AF65-F5344CB8AC3E}">
        <p14:creationId xmlns:p14="http://schemas.microsoft.com/office/powerpoint/2010/main" val="1027797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45BC-11E5-4861-A323-4EDB6ADE46D4}"/>
              </a:ext>
            </a:extLst>
          </p:cNvPr>
          <p:cNvSpPr>
            <a:spLocks noGrp="1"/>
          </p:cNvSpPr>
          <p:nvPr>
            <p:ph type="title"/>
          </p:nvPr>
        </p:nvSpPr>
        <p:spPr/>
        <p:txBody>
          <a:bodyPr/>
          <a:lstStyle/>
          <a:p>
            <a:r>
              <a:rPr lang="es-ES" dirty="0"/>
              <a:t>5.3 Cursos gratuitos sobre </a:t>
            </a:r>
            <a:r>
              <a:rPr lang="es-ES" dirty="0" err="1"/>
              <a:t>Codeception</a:t>
            </a:r>
            <a:r>
              <a:rPr lang="es-ES" dirty="0"/>
              <a:t> </a:t>
            </a:r>
          </a:p>
        </p:txBody>
      </p:sp>
      <p:sp>
        <p:nvSpPr>
          <p:cNvPr id="3" name="Marcador de contenido 2">
            <a:extLst>
              <a:ext uri="{FF2B5EF4-FFF2-40B4-BE49-F238E27FC236}">
                <a16:creationId xmlns:a16="http://schemas.microsoft.com/office/drawing/2014/main" id="{703271A8-46A1-4075-957F-1CCF1BD5AD92}"/>
              </a:ext>
            </a:extLst>
          </p:cNvPr>
          <p:cNvSpPr>
            <a:spLocks noGrp="1"/>
          </p:cNvSpPr>
          <p:nvPr>
            <p:ph idx="1"/>
          </p:nvPr>
        </p:nvSpPr>
        <p:spPr/>
        <p:txBody>
          <a:bodyPr/>
          <a:lstStyle/>
          <a:p>
            <a:r>
              <a:rPr lang="es-ES" dirty="0" err="1"/>
              <a:t>Codeception</a:t>
            </a:r>
            <a:r>
              <a:rPr lang="es-ES" dirty="0"/>
              <a:t> </a:t>
            </a:r>
            <a:r>
              <a:rPr lang="es-ES" dirty="0" err="1"/>
              <a:t>Documentation</a:t>
            </a:r>
            <a:r>
              <a:rPr lang="es-ES" dirty="0"/>
              <a:t> </a:t>
            </a:r>
            <a:r>
              <a:rPr lang="es-ES" dirty="0" err="1"/>
              <a:t>Guides</a:t>
            </a:r>
            <a:endParaRPr lang="es-ES" dirty="0"/>
          </a:p>
          <a:p>
            <a:pPr lvl="1"/>
            <a:r>
              <a:rPr lang="es-ES" dirty="0"/>
              <a:t>Documentación de la propia página de </a:t>
            </a:r>
            <a:r>
              <a:rPr lang="es-ES" dirty="0" err="1"/>
              <a:t>Codeception</a:t>
            </a:r>
            <a:endParaRPr lang="es-ES" dirty="0"/>
          </a:p>
          <a:p>
            <a:endParaRPr lang="es-ES" dirty="0"/>
          </a:p>
          <a:p>
            <a:r>
              <a:rPr lang="es-ES" dirty="0"/>
              <a:t>Primeros test con </a:t>
            </a:r>
            <a:r>
              <a:rPr lang="es-ES" dirty="0" err="1"/>
              <a:t>Codeception</a:t>
            </a:r>
            <a:endParaRPr lang="es-ES" dirty="0"/>
          </a:p>
          <a:p>
            <a:pPr lvl="1"/>
            <a:r>
              <a:rPr lang="es-ES" dirty="0"/>
              <a:t>Es un curso básico que comienza con la propia instalación de </a:t>
            </a:r>
            <a:r>
              <a:rPr lang="es-ES" dirty="0" err="1"/>
              <a:t>codecept.phar</a:t>
            </a:r>
            <a:r>
              <a:rPr lang="es-ES" dirty="0"/>
              <a:t>, y enseña cómo se realizar test de diferentes tipos como los de aceptación o funcionales.</a:t>
            </a:r>
          </a:p>
        </p:txBody>
      </p:sp>
    </p:spTree>
    <p:extLst>
      <p:ext uri="{BB962C8B-B14F-4D97-AF65-F5344CB8AC3E}">
        <p14:creationId xmlns:p14="http://schemas.microsoft.com/office/powerpoint/2010/main" val="382980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62541-74ED-46E8-93AC-4FEE11ECDF2A}"/>
              </a:ext>
            </a:extLst>
          </p:cNvPr>
          <p:cNvSpPr>
            <a:spLocks noGrp="1"/>
          </p:cNvSpPr>
          <p:nvPr>
            <p:ph type="title"/>
          </p:nvPr>
        </p:nvSpPr>
        <p:spPr/>
        <p:txBody>
          <a:bodyPr/>
          <a:lstStyle/>
          <a:p>
            <a:r>
              <a:rPr lang="es-ES"/>
              <a:t>Índice</a:t>
            </a:r>
          </a:p>
        </p:txBody>
      </p:sp>
      <p:sp>
        <p:nvSpPr>
          <p:cNvPr id="3" name="Marcador de contenido 2">
            <a:extLst>
              <a:ext uri="{FF2B5EF4-FFF2-40B4-BE49-F238E27FC236}">
                <a16:creationId xmlns:a16="http://schemas.microsoft.com/office/drawing/2014/main" id="{6598A2C1-EE54-47B6-B03F-4769B5451912}"/>
              </a:ext>
            </a:extLst>
          </p:cNvPr>
          <p:cNvSpPr>
            <a:spLocks noGrp="1"/>
          </p:cNvSpPr>
          <p:nvPr>
            <p:ph idx="1"/>
          </p:nvPr>
        </p:nvSpPr>
        <p:spPr>
          <a:xfrm>
            <a:off x="1484310" y="1983545"/>
            <a:ext cx="10018713" cy="3967089"/>
          </a:xfrm>
        </p:spPr>
        <p:txBody>
          <a:bodyPr>
            <a:normAutofit lnSpcReduction="10000"/>
          </a:bodyPr>
          <a:lstStyle/>
          <a:p>
            <a:pPr marL="457200" indent="-457200">
              <a:buFont typeface="+mj-lt"/>
              <a:buAutoNum type="arabicPeriod"/>
            </a:pPr>
            <a:r>
              <a:rPr lang="es-ES" dirty="0"/>
              <a:t>Planificación</a:t>
            </a:r>
          </a:p>
          <a:p>
            <a:pPr marL="457200" indent="-457200">
              <a:buFont typeface="+mj-lt"/>
              <a:buAutoNum type="arabicPeriod"/>
            </a:pPr>
            <a:r>
              <a:rPr lang="es-ES" dirty="0"/>
              <a:t>Descripción del tipo de tecnología</a:t>
            </a:r>
          </a:p>
          <a:p>
            <a:pPr marL="457200" indent="-457200">
              <a:buFont typeface="+mj-lt"/>
              <a:buAutoNum type="arabicPeriod"/>
            </a:pPr>
            <a:r>
              <a:rPr lang="es-ES" dirty="0"/>
              <a:t>Fuentes de información (documentos)</a:t>
            </a:r>
          </a:p>
          <a:p>
            <a:pPr marL="457200" indent="-457200">
              <a:buFont typeface="+mj-lt"/>
              <a:buAutoNum type="arabicPeriod"/>
            </a:pPr>
            <a:r>
              <a:rPr lang="es-ES" dirty="0"/>
              <a:t>Fuentes de información (cursos no gratuitos)</a:t>
            </a:r>
          </a:p>
          <a:p>
            <a:pPr marL="457200" indent="-457200">
              <a:buFont typeface="+mj-lt"/>
              <a:buAutoNum type="arabicPeriod"/>
            </a:pPr>
            <a:r>
              <a:rPr lang="es-ES" dirty="0"/>
              <a:t>Fuentes de información (cursos gratuitos)</a:t>
            </a:r>
          </a:p>
          <a:p>
            <a:pPr marL="457200" indent="-457200">
              <a:buFont typeface="+mj-lt"/>
              <a:buAutoNum type="arabicPeriod"/>
            </a:pPr>
            <a:r>
              <a:rPr lang="es-ES" dirty="0"/>
              <a:t>Ayudas económicas para estudiar las tecnologías</a:t>
            </a:r>
          </a:p>
          <a:p>
            <a:pPr marL="457200" indent="-457200">
              <a:buFont typeface="+mj-lt"/>
              <a:buAutoNum type="arabicPeriod"/>
            </a:pPr>
            <a:r>
              <a:rPr lang="es-ES" dirty="0"/>
              <a:t>Recursos para implementar las tecnologías</a:t>
            </a:r>
          </a:p>
          <a:p>
            <a:pPr marL="457200" indent="-457200">
              <a:buFont typeface="+mj-lt"/>
              <a:buAutoNum type="arabicPeriod"/>
            </a:pPr>
            <a:r>
              <a:rPr lang="es-ES" dirty="0"/>
              <a:t>Conclusiones</a:t>
            </a:r>
          </a:p>
        </p:txBody>
      </p:sp>
    </p:spTree>
    <p:extLst>
      <p:ext uri="{BB962C8B-B14F-4D97-AF65-F5344CB8AC3E}">
        <p14:creationId xmlns:p14="http://schemas.microsoft.com/office/powerpoint/2010/main" val="3885304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B59EF-FDDB-457C-AB5E-0BCF9AA13D63}"/>
              </a:ext>
            </a:extLst>
          </p:cNvPr>
          <p:cNvSpPr>
            <a:spLocks noGrp="1"/>
          </p:cNvSpPr>
          <p:nvPr>
            <p:ph type="title"/>
          </p:nvPr>
        </p:nvSpPr>
        <p:spPr/>
        <p:txBody>
          <a:bodyPr/>
          <a:lstStyle/>
          <a:p>
            <a:r>
              <a:rPr lang="es-ES" dirty="0"/>
              <a:t>6. Ayudas económicas para estudiar las tecnologías</a:t>
            </a:r>
          </a:p>
        </p:txBody>
      </p:sp>
      <p:sp>
        <p:nvSpPr>
          <p:cNvPr id="3" name="Marcador de texto 2">
            <a:extLst>
              <a:ext uri="{FF2B5EF4-FFF2-40B4-BE49-F238E27FC236}">
                <a16:creationId xmlns:a16="http://schemas.microsoft.com/office/drawing/2014/main" id="{5026EBE5-75A3-4C93-B7F2-B9785A2BB1FD}"/>
              </a:ext>
            </a:extLst>
          </p:cNvPr>
          <p:cNvSpPr>
            <a:spLocks noGrp="1"/>
          </p:cNvSpPr>
          <p:nvPr>
            <p:ph type="body" idx="1"/>
          </p:nvPr>
        </p:nvSpPr>
        <p:spPr/>
        <p:txBody>
          <a:bodyPr/>
          <a:lstStyle/>
          <a:p>
            <a:r>
              <a:rPr lang="es-ES" dirty="0"/>
              <a:t>Adrián de la Hoz</a:t>
            </a:r>
          </a:p>
        </p:txBody>
      </p:sp>
    </p:spTree>
    <p:extLst>
      <p:ext uri="{BB962C8B-B14F-4D97-AF65-F5344CB8AC3E}">
        <p14:creationId xmlns:p14="http://schemas.microsoft.com/office/powerpoint/2010/main" val="2830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45BC-11E5-4861-A323-4EDB6ADE46D4}"/>
              </a:ext>
            </a:extLst>
          </p:cNvPr>
          <p:cNvSpPr>
            <a:spLocks noGrp="1"/>
          </p:cNvSpPr>
          <p:nvPr>
            <p:ph type="title"/>
          </p:nvPr>
        </p:nvSpPr>
        <p:spPr/>
        <p:txBody>
          <a:bodyPr>
            <a:normAutofit/>
          </a:bodyPr>
          <a:lstStyle/>
          <a:p>
            <a:pPr algn="r"/>
            <a:r>
              <a:rPr lang="es-ES" sz="3600"/>
              <a:t>6. Ayudas económicas para estudiar las tecnologías</a:t>
            </a:r>
          </a:p>
        </p:txBody>
      </p:sp>
      <p:sp>
        <p:nvSpPr>
          <p:cNvPr id="3" name="Marcador de contenido 2">
            <a:extLst>
              <a:ext uri="{FF2B5EF4-FFF2-40B4-BE49-F238E27FC236}">
                <a16:creationId xmlns:a16="http://schemas.microsoft.com/office/drawing/2014/main" id="{703271A8-46A1-4075-957F-1CCF1BD5AD92}"/>
              </a:ext>
            </a:extLst>
          </p:cNvPr>
          <p:cNvSpPr>
            <a:spLocks noGrp="1"/>
          </p:cNvSpPr>
          <p:nvPr>
            <p:ph idx="1"/>
          </p:nvPr>
        </p:nvSpPr>
        <p:spPr>
          <a:xfrm>
            <a:off x="1484310" y="1871003"/>
            <a:ext cx="10018713" cy="4986997"/>
          </a:xfrm>
        </p:spPr>
        <p:txBody>
          <a:bodyPr>
            <a:normAutofit fontScale="92500" lnSpcReduction="10000"/>
          </a:bodyPr>
          <a:lstStyle/>
          <a:p>
            <a:r>
              <a:rPr lang="es-ES" dirty="0"/>
              <a:t>Cursos de máster universitario</a:t>
            </a:r>
          </a:p>
          <a:p>
            <a:pPr lvl="1"/>
            <a:r>
              <a:rPr lang="es-ES" dirty="0"/>
              <a:t>Becas y ayudas de carácter general</a:t>
            </a:r>
          </a:p>
          <a:p>
            <a:pPr lvl="2"/>
            <a:r>
              <a:rPr lang="es-ES" dirty="0"/>
              <a:t>Becas ERASMUS y becas Santander (prácticas en empresas)</a:t>
            </a:r>
          </a:p>
          <a:p>
            <a:pPr lvl="1"/>
            <a:r>
              <a:rPr lang="es-ES" dirty="0"/>
              <a:t>Según la universidad</a:t>
            </a:r>
          </a:p>
          <a:p>
            <a:pPr lvl="2"/>
            <a:r>
              <a:rPr lang="es-ES" dirty="0"/>
              <a:t>Universidad Politécnica de Cataluña</a:t>
            </a:r>
          </a:p>
          <a:p>
            <a:pPr lvl="3"/>
            <a:r>
              <a:rPr lang="es-ES" dirty="0"/>
              <a:t>Ofrece descuentos entre el 5% y 10% para antiguos alumnos, personas discapacitadas y miembros de asociaciones profesionales</a:t>
            </a:r>
          </a:p>
          <a:p>
            <a:pPr lvl="3"/>
            <a:r>
              <a:rPr lang="es-ES" dirty="0"/>
              <a:t>Programa de ayudas </a:t>
            </a:r>
            <a:r>
              <a:rPr lang="es-ES" dirty="0" err="1"/>
              <a:t>Talent</a:t>
            </a:r>
            <a:r>
              <a:rPr lang="es-ES" dirty="0"/>
              <a:t> </a:t>
            </a:r>
            <a:r>
              <a:rPr lang="es-ES" dirty="0" err="1"/>
              <a:t>Help</a:t>
            </a:r>
            <a:r>
              <a:rPr lang="es-ES" dirty="0"/>
              <a:t> dirigido a profesionales en desempleo. Dicho programa cubre la totalidad de la matrícula</a:t>
            </a:r>
          </a:p>
          <a:p>
            <a:pPr lvl="1"/>
            <a:r>
              <a:rPr lang="es-ES" dirty="0"/>
              <a:t>Formación Udemy</a:t>
            </a:r>
          </a:p>
          <a:p>
            <a:pPr lvl="2"/>
            <a:r>
              <a:rPr lang="es-ES" dirty="0"/>
              <a:t>Primeras inscripciones: 90% de descuento</a:t>
            </a:r>
          </a:p>
          <a:p>
            <a:pPr lvl="1"/>
            <a:r>
              <a:rPr lang="es-ES" dirty="0"/>
              <a:t>Cursos </a:t>
            </a:r>
            <a:r>
              <a:rPr lang="es-ES" dirty="0" err="1"/>
              <a:t>Codeception</a:t>
            </a:r>
            <a:endParaRPr lang="es-ES" dirty="0"/>
          </a:p>
          <a:p>
            <a:pPr lvl="2"/>
            <a:r>
              <a:rPr lang="es-ES" dirty="0"/>
              <a:t>SDC </a:t>
            </a:r>
            <a:r>
              <a:rPr lang="es-ES" dirty="0" err="1"/>
              <a:t>Labs</a:t>
            </a:r>
            <a:r>
              <a:rPr lang="es-ES" dirty="0"/>
              <a:t> (empresa desarrolladora de </a:t>
            </a:r>
            <a:r>
              <a:rPr lang="es-ES" dirty="0" err="1"/>
              <a:t>Codeception</a:t>
            </a:r>
            <a:r>
              <a:rPr lang="es-ES" dirty="0"/>
              <a:t>): Descuentos en cursos de formación del 10% para grupos de 8 o más participantes.</a:t>
            </a:r>
          </a:p>
          <a:p>
            <a:pPr lvl="3"/>
            <a:endParaRPr lang="es-ES" dirty="0"/>
          </a:p>
        </p:txBody>
      </p:sp>
    </p:spTree>
    <p:extLst>
      <p:ext uri="{BB962C8B-B14F-4D97-AF65-F5344CB8AC3E}">
        <p14:creationId xmlns:p14="http://schemas.microsoft.com/office/powerpoint/2010/main" val="170040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BE8F1-C187-4918-93FF-CE862C56D466}"/>
              </a:ext>
            </a:extLst>
          </p:cNvPr>
          <p:cNvSpPr>
            <a:spLocks noGrp="1"/>
          </p:cNvSpPr>
          <p:nvPr>
            <p:ph type="title"/>
          </p:nvPr>
        </p:nvSpPr>
        <p:spPr/>
        <p:txBody>
          <a:bodyPr/>
          <a:lstStyle/>
          <a:p>
            <a:r>
              <a:rPr lang="es-ES" dirty="0"/>
              <a:t>7. Recursos para implementar las tecnologías</a:t>
            </a:r>
          </a:p>
        </p:txBody>
      </p:sp>
      <p:sp>
        <p:nvSpPr>
          <p:cNvPr id="3" name="Marcador de texto 2">
            <a:extLst>
              <a:ext uri="{FF2B5EF4-FFF2-40B4-BE49-F238E27FC236}">
                <a16:creationId xmlns:a16="http://schemas.microsoft.com/office/drawing/2014/main" id="{E2FA172F-C23A-4BA0-ACB0-56F8FF672498}"/>
              </a:ext>
            </a:extLst>
          </p:cNvPr>
          <p:cNvSpPr>
            <a:spLocks noGrp="1"/>
          </p:cNvSpPr>
          <p:nvPr>
            <p:ph type="body" idx="1"/>
          </p:nvPr>
        </p:nvSpPr>
        <p:spPr/>
        <p:txBody>
          <a:bodyPr/>
          <a:lstStyle/>
          <a:p>
            <a:r>
              <a:rPr lang="es-ES" dirty="0"/>
              <a:t>Inés López</a:t>
            </a:r>
          </a:p>
          <a:p>
            <a:r>
              <a:rPr lang="es-ES" dirty="0"/>
              <a:t>Daniel Manzano</a:t>
            </a:r>
          </a:p>
        </p:txBody>
      </p:sp>
    </p:spTree>
    <p:extLst>
      <p:ext uri="{BB962C8B-B14F-4D97-AF65-F5344CB8AC3E}">
        <p14:creationId xmlns:p14="http://schemas.microsoft.com/office/powerpoint/2010/main" val="57654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45BC-11E5-4861-A323-4EDB6ADE46D4}"/>
              </a:ext>
            </a:extLst>
          </p:cNvPr>
          <p:cNvSpPr>
            <a:spLocks noGrp="1"/>
          </p:cNvSpPr>
          <p:nvPr>
            <p:ph type="title"/>
          </p:nvPr>
        </p:nvSpPr>
        <p:spPr/>
        <p:txBody>
          <a:bodyPr/>
          <a:lstStyle/>
          <a:p>
            <a:r>
              <a:rPr lang="es-ES"/>
              <a:t>7. Recursos para implementar las tecnologías</a:t>
            </a:r>
          </a:p>
        </p:txBody>
      </p:sp>
      <p:sp>
        <p:nvSpPr>
          <p:cNvPr id="3" name="Marcador de contenido 2">
            <a:extLst>
              <a:ext uri="{FF2B5EF4-FFF2-40B4-BE49-F238E27FC236}">
                <a16:creationId xmlns:a16="http://schemas.microsoft.com/office/drawing/2014/main" id="{703271A8-46A1-4075-957F-1CCF1BD5AD92}"/>
              </a:ext>
            </a:extLst>
          </p:cNvPr>
          <p:cNvSpPr>
            <a:spLocks noGrp="1"/>
          </p:cNvSpPr>
          <p:nvPr>
            <p:ph idx="1"/>
          </p:nvPr>
        </p:nvSpPr>
        <p:spPr>
          <a:xfrm>
            <a:off x="1766532" y="2563517"/>
            <a:ext cx="10018713" cy="3124201"/>
          </a:xfrm>
        </p:spPr>
        <p:txBody>
          <a:bodyPr>
            <a:normAutofit fontScale="77500" lnSpcReduction="20000"/>
          </a:bodyPr>
          <a:lstStyle/>
          <a:p>
            <a:pPr marL="0" indent="0">
              <a:buNone/>
            </a:pPr>
            <a:r>
              <a:rPr lang="es-ES" sz="2600" b="1"/>
              <a:t>Symfony</a:t>
            </a:r>
            <a:r>
              <a:rPr lang="es-ES"/>
              <a:t> </a:t>
            </a:r>
            <a:r>
              <a:rPr lang="es-ES">
                <a:hlinkClick r:id="rId2"/>
              </a:rPr>
              <a:t>https://symfony.es</a:t>
            </a:r>
            <a:r>
              <a:rPr lang="es-ES"/>
              <a:t> </a:t>
            </a:r>
          </a:p>
          <a:p>
            <a:pPr marL="0" indent="0">
              <a:buNone/>
            </a:pPr>
            <a:r>
              <a:rPr lang="es-ES"/>
              <a:t>Symfony es un framework diseñado para desarrollar aplicaciones web con lenguaje PHP basado en el patrón Modelo Vista Controlador. Permite incluir tanto PHPUnit como </a:t>
            </a:r>
            <a:r>
              <a:rPr lang="es-ES" err="1"/>
              <a:t>Codeception</a:t>
            </a:r>
            <a:r>
              <a:rPr lang="es-ES"/>
              <a:t> para testing automatizado. </a:t>
            </a:r>
          </a:p>
          <a:p>
            <a:pPr marL="0" indent="0">
              <a:buNone/>
            </a:pPr>
            <a:r>
              <a:rPr lang="es-ES"/>
              <a:t>  </a:t>
            </a:r>
          </a:p>
          <a:p>
            <a:pPr marL="0" indent="0">
              <a:buNone/>
            </a:pPr>
            <a:r>
              <a:rPr lang="es-ES" sz="2600" b="1"/>
              <a:t>Laravel</a:t>
            </a:r>
            <a:r>
              <a:rPr lang="es-ES" b="1"/>
              <a:t> </a:t>
            </a:r>
            <a:r>
              <a:rPr lang="es-ES">
                <a:hlinkClick r:id="rId3"/>
              </a:rPr>
              <a:t>https://laravel.com</a:t>
            </a:r>
            <a:r>
              <a:rPr lang="es-ES"/>
              <a:t> </a:t>
            </a:r>
          </a:p>
          <a:p>
            <a:pPr marL="0" indent="0">
              <a:buNone/>
            </a:pPr>
            <a:r>
              <a:rPr lang="es-ES"/>
              <a:t>Laravel es un framework de código abierto para desarrollar aplicaciones y servicios web con PHP 5 y PHP 7. Su filosofía es desarrollar código PHP de forma elegante y simple. Es una herramienta de código abierto simple y potente en la que se pueden incorporar ambas herramientas de testing automatizado. </a:t>
            </a:r>
          </a:p>
          <a:p>
            <a:pPr marL="0" indent="0">
              <a:buNone/>
            </a:pPr>
            <a:endParaRPr lang="en-GB"/>
          </a:p>
          <a:p>
            <a:pPr marL="0" indent="0">
              <a:buNone/>
            </a:pPr>
            <a:endParaRPr lang="es-ES"/>
          </a:p>
        </p:txBody>
      </p:sp>
    </p:spTree>
    <p:extLst>
      <p:ext uri="{BB962C8B-B14F-4D97-AF65-F5344CB8AC3E}">
        <p14:creationId xmlns:p14="http://schemas.microsoft.com/office/powerpoint/2010/main" val="818934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45BC-11E5-4861-A323-4EDB6ADE46D4}"/>
              </a:ext>
            </a:extLst>
          </p:cNvPr>
          <p:cNvSpPr>
            <a:spLocks noGrp="1"/>
          </p:cNvSpPr>
          <p:nvPr>
            <p:ph type="title"/>
          </p:nvPr>
        </p:nvSpPr>
        <p:spPr/>
        <p:txBody>
          <a:bodyPr/>
          <a:lstStyle/>
          <a:p>
            <a:r>
              <a:rPr lang="es-ES"/>
              <a:t>7. Recursos para implementar las tecnologías</a:t>
            </a:r>
          </a:p>
        </p:txBody>
      </p:sp>
      <p:sp>
        <p:nvSpPr>
          <p:cNvPr id="3" name="Marcador de contenido 2">
            <a:extLst>
              <a:ext uri="{FF2B5EF4-FFF2-40B4-BE49-F238E27FC236}">
                <a16:creationId xmlns:a16="http://schemas.microsoft.com/office/drawing/2014/main" id="{703271A8-46A1-4075-957F-1CCF1BD5AD92}"/>
              </a:ext>
            </a:extLst>
          </p:cNvPr>
          <p:cNvSpPr>
            <a:spLocks noGrp="1"/>
          </p:cNvSpPr>
          <p:nvPr>
            <p:ph idx="1"/>
          </p:nvPr>
        </p:nvSpPr>
        <p:spPr>
          <a:xfrm>
            <a:off x="1728902" y="2723443"/>
            <a:ext cx="10018713" cy="3124201"/>
          </a:xfrm>
        </p:spPr>
        <p:txBody>
          <a:bodyPr vert="horz" lIns="91440" tIns="45720" rIns="91440" bIns="45720" rtlCol="0" anchor="ctr">
            <a:noAutofit/>
          </a:bodyPr>
          <a:lstStyle/>
          <a:p>
            <a:pPr marL="0" indent="0">
              <a:buNone/>
            </a:pPr>
            <a:endParaRPr lang="en-GB"/>
          </a:p>
          <a:p>
            <a:pPr marL="0" indent="0">
              <a:buNone/>
            </a:pPr>
            <a:r>
              <a:rPr lang="en-GB" sz="2000" b="1"/>
              <a:t>Yii2</a:t>
            </a:r>
            <a:r>
              <a:rPr lang="en-GB" sz="1900"/>
              <a:t> </a:t>
            </a:r>
            <a:r>
              <a:rPr lang="en-GB" sz="1900">
                <a:hlinkClick r:id="rId2"/>
              </a:rPr>
              <a:t>https://www.yiiframework.com/</a:t>
            </a:r>
            <a:endParaRPr lang="es-ES" sz="1900"/>
          </a:p>
          <a:p>
            <a:pPr marL="0" indent="0">
              <a:buNone/>
            </a:pPr>
            <a:r>
              <a:rPr lang="es-ES" sz="1900"/>
              <a:t>Yii 2.0 hace uso también de las últimas características de PHP, como namespaces y traits. Yii es un framework de PHP de alto rendimiento, basado en componentes para desarrollar aplicaciones web modernas en poco tiempo. Es especialmente apropiado para el desarrollo de aplicaciones de gran envergadura </a:t>
            </a:r>
            <a:endParaRPr lang="en-US" sz="1900"/>
          </a:p>
          <a:p>
            <a:pPr marL="0" indent="0">
              <a:buNone/>
            </a:pPr>
            <a:endParaRPr lang="en-GB" sz="1900"/>
          </a:p>
          <a:p>
            <a:pPr marL="0" indent="0">
              <a:buNone/>
            </a:pPr>
            <a:r>
              <a:rPr lang="en-GB" sz="2000" b="1"/>
              <a:t>Zend Studio</a:t>
            </a:r>
            <a:r>
              <a:rPr lang="en-GB" sz="1900"/>
              <a:t> </a:t>
            </a:r>
            <a:r>
              <a:rPr lang="en-GB" sz="1900">
                <a:hlinkClick r:id="rId3"/>
              </a:rPr>
              <a:t>http://www.zend.com/en/products/studio</a:t>
            </a:r>
            <a:r>
              <a:rPr lang="en-GB" sz="1900"/>
              <a:t> </a:t>
            </a:r>
          </a:p>
          <a:p>
            <a:pPr marL="0" indent="0">
              <a:buNone/>
            </a:pPr>
            <a:r>
              <a:rPr lang="es-ES" sz="1900"/>
              <a:t>Zend Studio o Zend Development Environment es un completo entorno de desarrollo integrado para el lenguaje de programación PHP. Tiene una licencia de pago para uso comercial de $189 y de $89 para uso personal. En este caso es un recurso de pago que permite incorporar PHPUnit y Codeception.</a:t>
            </a:r>
          </a:p>
          <a:p>
            <a:pPr marL="0" indent="0">
              <a:buNone/>
            </a:pPr>
            <a:endParaRPr lang="en-GB"/>
          </a:p>
          <a:p>
            <a:pPr marL="0" indent="0">
              <a:buNone/>
            </a:pPr>
            <a:endParaRPr lang="es-ES"/>
          </a:p>
        </p:txBody>
      </p:sp>
    </p:spTree>
    <p:extLst>
      <p:ext uri="{BB962C8B-B14F-4D97-AF65-F5344CB8AC3E}">
        <p14:creationId xmlns:p14="http://schemas.microsoft.com/office/powerpoint/2010/main" val="1524774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738CF-27FB-426F-98D2-A6FEACEE5D9D}"/>
              </a:ext>
            </a:extLst>
          </p:cNvPr>
          <p:cNvSpPr>
            <a:spLocks noGrp="1"/>
          </p:cNvSpPr>
          <p:nvPr>
            <p:ph type="title"/>
          </p:nvPr>
        </p:nvSpPr>
        <p:spPr/>
        <p:txBody>
          <a:bodyPr/>
          <a:lstStyle/>
          <a:p>
            <a:r>
              <a:rPr lang="es-ES" dirty="0"/>
              <a:t>8. Conclusiones</a:t>
            </a:r>
          </a:p>
        </p:txBody>
      </p:sp>
      <p:sp>
        <p:nvSpPr>
          <p:cNvPr id="4" name="Marcador de contenido 3">
            <a:extLst>
              <a:ext uri="{FF2B5EF4-FFF2-40B4-BE49-F238E27FC236}">
                <a16:creationId xmlns:a16="http://schemas.microsoft.com/office/drawing/2014/main" id="{F1922C0F-51A2-4EBA-AE9F-13B00B88D84D}"/>
              </a:ext>
            </a:extLst>
          </p:cNvPr>
          <p:cNvSpPr>
            <a:spLocks noGrp="1"/>
          </p:cNvSpPr>
          <p:nvPr>
            <p:ph idx="1"/>
          </p:nvPr>
        </p:nvSpPr>
        <p:spPr>
          <a:xfrm>
            <a:off x="1484310" y="2666999"/>
            <a:ext cx="10018713" cy="3505201"/>
          </a:xfrm>
        </p:spPr>
        <p:txBody>
          <a:bodyPr>
            <a:normAutofit/>
          </a:bodyPr>
          <a:lstStyle/>
          <a:p>
            <a:r>
              <a:rPr lang="es-ES" dirty="0"/>
              <a:t>Las pruebas son imprescindibles en cualquier proyecto de desarrollo de software.</a:t>
            </a:r>
          </a:p>
          <a:p>
            <a:r>
              <a:rPr lang="es-ES" dirty="0"/>
              <a:t>Cada vez hay más herramientas de </a:t>
            </a:r>
            <a:r>
              <a:rPr lang="es-ES" dirty="0" err="1"/>
              <a:t>testing</a:t>
            </a:r>
            <a:r>
              <a:rPr lang="es-ES" dirty="0"/>
              <a:t> automatizado.</a:t>
            </a:r>
          </a:p>
          <a:p>
            <a:r>
              <a:rPr lang="es-ES" dirty="0"/>
              <a:t>PHP es popular en el desarrollo web por su simplicidad y por contener funciones avanzadas.</a:t>
            </a:r>
          </a:p>
          <a:p>
            <a:r>
              <a:rPr lang="es-ES" dirty="0"/>
              <a:t>Por ello, las pruebas automatizadas en PHP son más solicitadas por empresas, y a su vez son incluidas en universidades y cursos de formación.</a:t>
            </a:r>
          </a:p>
        </p:txBody>
      </p:sp>
    </p:spTree>
    <p:extLst>
      <p:ext uri="{BB962C8B-B14F-4D97-AF65-F5344CB8AC3E}">
        <p14:creationId xmlns:p14="http://schemas.microsoft.com/office/powerpoint/2010/main" val="24065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B99A2-32B6-4AC5-8373-279B65DC7A6B}"/>
              </a:ext>
            </a:extLst>
          </p:cNvPr>
          <p:cNvSpPr>
            <a:spLocks noGrp="1"/>
          </p:cNvSpPr>
          <p:nvPr>
            <p:ph type="title"/>
          </p:nvPr>
        </p:nvSpPr>
        <p:spPr>
          <a:xfrm>
            <a:off x="1484311" y="685800"/>
            <a:ext cx="5578215" cy="1752599"/>
          </a:xfrm>
        </p:spPr>
        <p:txBody>
          <a:bodyPr>
            <a:normAutofit/>
          </a:bodyPr>
          <a:lstStyle/>
          <a:p>
            <a:r>
              <a:rPr lang="es-ES" dirty="0"/>
              <a:t>1. Planificación</a:t>
            </a:r>
          </a:p>
        </p:txBody>
      </p:sp>
      <p:sp>
        <p:nvSpPr>
          <p:cNvPr id="3" name="Marcador de contenido 2">
            <a:extLst>
              <a:ext uri="{FF2B5EF4-FFF2-40B4-BE49-F238E27FC236}">
                <a16:creationId xmlns:a16="http://schemas.microsoft.com/office/drawing/2014/main" id="{6B3ACD1C-51E5-4F5B-A68A-D895870B84EA}"/>
              </a:ext>
            </a:extLst>
          </p:cNvPr>
          <p:cNvSpPr>
            <a:spLocks noGrp="1"/>
          </p:cNvSpPr>
          <p:nvPr>
            <p:ph idx="1"/>
          </p:nvPr>
        </p:nvSpPr>
        <p:spPr>
          <a:xfrm>
            <a:off x="1484311" y="2009777"/>
            <a:ext cx="5578216" cy="2901125"/>
          </a:xfrm>
        </p:spPr>
        <p:txBody>
          <a:bodyPr>
            <a:normAutofit fontScale="92500" lnSpcReduction="10000"/>
          </a:bodyPr>
          <a:lstStyle/>
          <a:p>
            <a:r>
              <a:rPr lang="es-ES" dirty="0"/>
              <a:t>Realizada con MS Project</a:t>
            </a:r>
          </a:p>
          <a:p>
            <a:r>
              <a:rPr lang="es-ES" dirty="0"/>
              <a:t>Tareas creadas con una duración:</a:t>
            </a:r>
          </a:p>
          <a:p>
            <a:pPr lvl="1"/>
            <a:r>
              <a:rPr lang="es-ES" dirty="0"/>
              <a:t>Reunión de planificación</a:t>
            </a:r>
          </a:p>
          <a:p>
            <a:pPr lvl="1"/>
            <a:r>
              <a:rPr lang="es-ES" dirty="0"/>
              <a:t>Una tarea por cada apartado del trabajo</a:t>
            </a:r>
          </a:p>
          <a:p>
            <a:pPr lvl="1"/>
            <a:r>
              <a:rPr lang="es-ES" dirty="0"/>
              <a:t>Conclusiones (incluye la combinación de todas las partes y preparación final)</a:t>
            </a:r>
          </a:p>
          <a:p>
            <a:r>
              <a:rPr lang="es-ES" dirty="0"/>
              <a:t>Entre 17 y 18 horas de trabajo por persona</a:t>
            </a:r>
          </a:p>
        </p:txBody>
      </p:sp>
      <p:grpSp>
        <p:nvGrpSpPr>
          <p:cNvPr id="7" name="Grupo 6">
            <a:extLst>
              <a:ext uri="{FF2B5EF4-FFF2-40B4-BE49-F238E27FC236}">
                <a16:creationId xmlns:a16="http://schemas.microsoft.com/office/drawing/2014/main" id="{2A503195-4EE0-43CB-8F93-560AF4692C18}"/>
              </a:ext>
            </a:extLst>
          </p:cNvPr>
          <p:cNvGrpSpPr/>
          <p:nvPr/>
        </p:nvGrpSpPr>
        <p:grpSpPr>
          <a:xfrm>
            <a:off x="6989722" y="624344"/>
            <a:ext cx="4782471" cy="5547856"/>
            <a:chOff x="7100906" y="1290908"/>
            <a:chExt cx="4598007" cy="5333870"/>
          </a:xfrm>
        </p:grpSpPr>
        <p:pic>
          <p:nvPicPr>
            <p:cNvPr id="1026" name="Picture 151065064">
              <a:extLst>
                <a:ext uri="{FF2B5EF4-FFF2-40B4-BE49-F238E27FC236}">
                  <a16:creationId xmlns:a16="http://schemas.microsoft.com/office/drawing/2014/main" id="{29E222C6-61B5-4C4A-B359-98E5B3DFDB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573"/>
            <a:stretch/>
          </p:blipFill>
          <p:spPr bwMode="auto">
            <a:xfrm>
              <a:off x="7100906" y="1290908"/>
              <a:ext cx="4598007" cy="334435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87922792">
              <a:extLst>
                <a:ext uri="{FF2B5EF4-FFF2-40B4-BE49-F238E27FC236}">
                  <a16:creationId xmlns:a16="http://schemas.microsoft.com/office/drawing/2014/main" id="{10CE0BFC-6B21-4BAF-AA50-931191A5F7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73"/>
            <a:stretch/>
          </p:blipFill>
          <p:spPr bwMode="auto">
            <a:xfrm>
              <a:off x="7100906" y="4621294"/>
              <a:ext cx="4598007" cy="200348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E5791E36-5221-4454-AA89-28BF01593B9A}"/>
              </a:ext>
            </a:extLst>
          </p:cNvPr>
          <p:cNvSpPr>
            <a:spLocks noChangeArrowheads="1"/>
          </p:cNvSpPr>
          <p:nvPr/>
        </p:nvSpPr>
        <p:spPr bwMode="auto">
          <a:xfrm>
            <a:off x="3802743" y="20097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6" name="Rectangle 5">
            <a:extLst>
              <a:ext uri="{FF2B5EF4-FFF2-40B4-BE49-F238E27FC236}">
                <a16:creationId xmlns:a16="http://schemas.microsoft.com/office/drawing/2014/main" id="{214FFEAC-D9A7-47BF-AE2F-B10AF5CDFE23}"/>
              </a:ext>
            </a:extLst>
          </p:cNvPr>
          <p:cNvSpPr>
            <a:spLocks noChangeArrowheads="1"/>
          </p:cNvSpPr>
          <p:nvPr/>
        </p:nvSpPr>
        <p:spPr bwMode="auto">
          <a:xfrm>
            <a:off x="3802743" y="5905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kumimoji="0" lang="es-ES" altLang="es-ES" sz="11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10" name="Picture 318621480">
            <a:extLst>
              <a:ext uri="{FF2B5EF4-FFF2-40B4-BE49-F238E27FC236}">
                <a16:creationId xmlns:a16="http://schemas.microsoft.com/office/drawing/2014/main" id="{169749E3-C429-4DAB-AC65-21F27A0AEA97}"/>
              </a:ext>
            </a:extLst>
          </p:cNvPr>
          <p:cNvPicPr/>
          <p:nvPr/>
        </p:nvPicPr>
        <p:blipFill rotWithShape="1">
          <a:blip r:embed="rId4">
            <a:extLst>
              <a:ext uri="{28A0092B-C50C-407E-A947-70E740481C1C}">
                <a14:useLocalDpi xmlns:a14="http://schemas.microsoft.com/office/drawing/2010/main" val="0"/>
              </a:ext>
            </a:extLst>
          </a:blip>
          <a:srcRect l="13919" t="283" r="-135" b="1818"/>
          <a:stretch/>
        </p:blipFill>
        <p:spPr>
          <a:xfrm>
            <a:off x="1292451" y="4910902"/>
            <a:ext cx="5416606" cy="1261294"/>
          </a:xfrm>
          <a:prstGeom prst="rect">
            <a:avLst/>
          </a:prstGeom>
        </p:spPr>
      </p:pic>
    </p:spTree>
    <p:extLst>
      <p:ext uri="{BB962C8B-B14F-4D97-AF65-F5344CB8AC3E}">
        <p14:creationId xmlns:p14="http://schemas.microsoft.com/office/powerpoint/2010/main" val="1481720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00656-BBDF-41F2-A96B-6E4A591A61D3}"/>
              </a:ext>
            </a:extLst>
          </p:cNvPr>
          <p:cNvSpPr>
            <a:spLocks noGrp="1"/>
          </p:cNvSpPr>
          <p:nvPr>
            <p:ph type="title"/>
          </p:nvPr>
        </p:nvSpPr>
        <p:spPr/>
        <p:txBody>
          <a:bodyPr/>
          <a:lstStyle/>
          <a:p>
            <a:r>
              <a:rPr lang="es-ES"/>
              <a:t>2</a:t>
            </a:r>
            <a:r>
              <a:rPr lang="es-ES" dirty="0"/>
              <a:t>. </a:t>
            </a:r>
            <a:r>
              <a:rPr lang="es-ES"/>
              <a:t>Descripción </a:t>
            </a:r>
            <a:r>
              <a:rPr lang="es-ES" dirty="0"/>
              <a:t>de </a:t>
            </a:r>
            <a:r>
              <a:rPr lang="es-ES"/>
              <a:t>la tecnología</a:t>
            </a:r>
            <a:endParaRPr lang="es-ES" dirty="0"/>
          </a:p>
        </p:txBody>
      </p:sp>
      <p:sp>
        <p:nvSpPr>
          <p:cNvPr id="4" name="Marcador de texto 3">
            <a:extLst>
              <a:ext uri="{FF2B5EF4-FFF2-40B4-BE49-F238E27FC236}">
                <a16:creationId xmlns:a16="http://schemas.microsoft.com/office/drawing/2014/main" id="{0DBDB09C-E9DE-45D7-8560-EC18686E08AE}"/>
              </a:ext>
            </a:extLst>
          </p:cNvPr>
          <p:cNvSpPr>
            <a:spLocks noGrp="1"/>
          </p:cNvSpPr>
          <p:nvPr>
            <p:ph type="body" idx="1"/>
          </p:nvPr>
        </p:nvSpPr>
        <p:spPr>
          <a:xfrm>
            <a:off x="2572278" y="4777380"/>
            <a:ext cx="8930748" cy="1344019"/>
          </a:xfrm>
        </p:spPr>
        <p:txBody>
          <a:bodyPr>
            <a:normAutofit/>
          </a:bodyPr>
          <a:lstStyle/>
          <a:p>
            <a:endParaRPr lang="es-ES" dirty="0"/>
          </a:p>
          <a:p>
            <a:r>
              <a:rPr lang="es-ES" dirty="0"/>
              <a:t>Inés López</a:t>
            </a:r>
          </a:p>
        </p:txBody>
      </p:sp>
    </p:spTree>
    <p:extLst>
      <p:ext uri="{BB962C8B-B14F-4D97-AF65-F5344CB8AC3E}">
        <p14:creationId xmlns:p14="http://schemas.microsoft.com/office/powerpoint/2010/main" val="269928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F933C-1A60-44F6-BE8C-46ED8BC97DD6}"/>
              </a:ext>
            </a:extLst>
          </p:cNvPr>
          <p:cNvSpPr>
            <a:spLocks noGrp="1"/>
          </p:cNvSpPr>
          <p:nvPr>
            <p:ph type="title"/>
          </p:nvPr>
        </p:nvSpPr>
        <p:spPr/>
        <p:txBody>
          <a:bodyPr/>
          <a:lstStyle/>
          <a:p>
            <a:r>
              <a:rPr lang="es-ES" dirty="0"/>
              <a:t>2.1 ¿Qué son los </a:t>
            </a:r>
            <a:r>
              <a:rPr lang="es-ES" dirty="0" err="1"/>
              <a:t>automated</a:t>
            </a:r>
            <a:r>
              <a:rPr lang="es-ES" dirty="0"/>
              <a:t> </a:t>
            </a:r>
            <a:r>
              <a:rPr lang="es-ES" dirty="0" err="1"/>
              <a:t>testing</a:t>
            </a:r>
            <a:r>
              <a:rPr lang="es-ES" dirty="0"/>
              <a:t> </a:t>
            </a:r>
            <a:r>
              <a:rPr lang="es-ES" dirty="0" err="1"/>
              <a:t>frameworks</a:t>
            </a:r>
            <a:r>
              <a:rPr lang="es-ES" dirty="0"/>
              <a:t>?</a:t>
            </a:r>
          </a:p>
        </p:txBody>
      </p:sp>
      <p:sp>
        <p:nvSpPr>
          <p:cNvPr id="3" name="Marcador de contenido 2">
            <a:extLst>
              <a:ext uri="{FF2B5EF4-FFF2-40B4-BE49-F238E27FC236}">
                <a16:creationId xmlns:a16="http://schemas.microsoft.com/office/drawing/2014/main" id="{C4C2AAD6-D0B2-4CD5-84A5-E04CA5D1F542}"/>
              </a:ext>
            </a:extLst>
          </p:cNvPr>
          <p:cNvSpPr>
            <a:spLocks noGrp="1"/>
          </p:cNvSpPr>
          <p:nvPr>
            <p:ph idx="1"/>
          </p:nvPr>
        </p:nvSpPr>
        <p:spPr>
          <a:xfrm>
            <a:off x="1484310" y="2666999"/>
            <a:ext cx="10018713" cy="1173481"/>
          </a:xfrm>
        </p:spPr>
        <p:txBody>
          <a:bodyPr>
            <a:normAutofit/>
          </a:bodyPr>
          <a:lstStyle/>
          <a:p>
            <a:pPr marL="0" indent="0">
              <a:buNone/>
            </a:pPr>
            <a:r>
              <a:rPr lang="en-GB" dirty="0"/>
              <a:t>Las </a:t>
            </a:r>
            <a:r>
              <a:rPr lang="en-GB" dirty="0" err="1"/>
              <a:t>pruebas</a:t>
            </a:r>
            <a:r>
              <a:rPr lang="en-GB" dirty="0"/>
              <a:t> son </a:t>
            </a:r>
            <a:r>
              <a:rPr lang="en-GB" dirty="0" err="1"/>
              <a:t>imprescindibles</a:t>
            </a:r>
            <a:r>
              <a:rPr lang="en-GB" dirty="0"/>
              <a:t> para </a:t>
            </a:r>
            <a:r>
              <a:rPr lang="en-GB" dirty="0" err="1"/>
              <a:t>asegurar</a:t>
            </a:r>
            <a:r>
              <a:rPr lang="en-GB" dirty="0"/>
              <a:t> la </a:t>
            </a:r>
            <a:r>
              <a:rPr lang="en-GB" dirty="0" err="1"/>
              <a:t>calidad</a:t>
            </a:r>
            <a:r>
              <a:rPr lang="en-GB" dirty="0"/>
              <a:t> del software</a:t>
            </a:r>
          </a:p>
          <a:p>
            <a:pPr marL="0" indent="0">
              <a:buNone/>
            </a:pPr>
            <a:r>
              <a:rPr lang="en-GB" dirty="0"/>
              <a:t>El </a:t>
            </a:r>
            <a:r>
              <a:rPr lang="en-GB" dirty="0" err="1"/>
              <a:t>proceso</a:t>
            </a:r>
            <a:r>
              <a:rPr lang="en-GB" dirty="0"/>
              <a:t> de testing </a:t>
            </a:r>
            <a:r>
              <a:rPr lang="en-GB" dirty="0" err="1"/>
              <a:t>puede</a:t>
            </a:r>
            <a:r>
              <a:rPr lang="en-GB" dirty="0"/>
              <a:t> </a:t>
            </a:r>
            <a:r>
              <a:rPr lang="en-GB" dirty="0" err="1"/>
              <a:t>resultar</a:t>
            </a:r>
            <a:r>
              <a:rPr lang="en-GB" dirty="0"/>
              <a:t> </a:t>
            </a:r>
            <a:r>
              <a:rPr lang="en-GB" dirty="0" err="1"/>
              <a:t>bastante</a:t>
            </a:r>
            <a:r>
              <a:rPr lang="en-GB" dirty="0"/>
              <a:t> </a:t>
            </a:r>
            <a:r>
              <a:rPr lang="en-GB" dirty="0" err="1"/>
              <a:t>tedioso</a:t>
            </a:r>
            <a:r>
              <a:rPr lang="en-GB" dirty="0"/>
              <a:t> y </a:t>
            </a:r>
            <a:r>
              <a:rPr lang="en-GB" dirty="0" err="1"/>
              <a:t>repetitivo</a:t>
            </a:r>
            <a:r>
              <a:rPr lang="en-GB" dirty="0"/>
              <a:t>.</a:t>
            </a:r>
          </a:p>
        </p:txBody>
      </p:sp>
      <p:sp>
        <p:nvSpPr>
          <p:cNvPr id="5" name="Marcador de contenido 2">
            <a:extLst>
              <a:ext uri="{FF2B5EF4-FFF2-40B4-BE49-F238E27FC236}">
                <a16:creationId xmlns:a16="http://schemas.microsoft.com/office/drawing/2014/main" id="{BBD0E823-38D4-468F-B795-E3BA1F161B00}"/>
              </a:ext>
            </a:extLst>
          </p:cNvPr>
          <p:cNvSpPr txBox="1">
            <a:spLocks/>
          </p:cNvSpPr>
          <p:nvPr/>
        </p:nvSpPr>
        <p:spPr>
          <a:xfrm>
            <a:off x="1484310" y="5003681"/>
            <a:ext cx="10018713" cy="18543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17550" indent="0">
              <a:buNone/>
            </a:pPr>
            <a:r>
              <a:rPr lang="en-GB" dirty="0" err="1"/>
              <a:t>Estas</a:t>
            </a:r>
            <a:r>
              <a:rPr lang="en-GB" dirty="0"/>
              <a:t> </a:t>
            </a:r>
            <a:r>
              <a:rPr lang="en-GB" dirty="0" err="1"/>
              <a:t>herramientas</a:t>
            </a:r>
            <a:r>
              <a:rPr lang="en-GB" dirty="0"/>
              <a:t> </a:t>
            </a:r>
            <a:r>
              <a:rPr lang="en-GB" dirty="0" err="1"/>
              <a:t>permiten</a:t>
            </a:r>
            <a:r>
              <a:rPr lang="en-GB" dirty="0"/>
              <a:t> </a:t>
            </a:r>
            <a:r>
              <a:rPr lang="en-GB" dirty="0" err="1"/>
              <a:t>introducir</a:t>
            </a:r>
            <a:r>
              <a:rPr lang="en-GB" dirty="0"/>
              <a:t> </a:t>
            </a:r>
            <a:r>
              <a:rPr lang="en-GB" dirty="0" err="1"/>
              <a:t>metodologías</a:t>
            </a:r>
            <a:r>
              <a:rPr lang="en-GB" dirty="0"/>
              <a:t> </a:t>
            </a:r>
            <a:r>
              <a:rPr lang="en-GB" dirty="0" err="1"/>
              <a:t>ágiles</a:t>
            </a:r>
            <a:r>
              <a:rPr lang="en-GB" dirty="0"/>
              <a:t> de testing</a:t>
            </a:r>
            <a:endParaRPr lang="es-ES" dirty="0"/>
          </a:p>
          <a:p>
            <a:pPr marL="717550" indent="0">
              <a:buNone/>
            </a:pPr>
            <a:r>
              <a:rPr lang="es-ES" dirty="0"/>
              <a:t>Complementan el </a:t>
            </a:r>
            <a:r>
              <a:rPr lang="es-ES" dirty="0" err="1"/>
              <a:t>testing</a:t>
            </a:r>
            <a:r>
              <a:rPr lang="es-ES" dirty="0"/>
              <a:t> manual</a:t>
            </a:r>
          </a:p>
          <a:p>
            <a:pPr marL="717550" indent="0">
              <a:buNone/>
            </a:pPr>
            <a:r>
              <a:rPr lang="es-ES" dirty="0"/>
              <a:t>Software de </a:t>
            </a:r>
            <a:r>
              <a:rPr lang="es-ES" dirty="0" err="1"/>
              <a:t>mayoe</a:t>
            </a:r>
            <a:r>
              <a:rPr lang="es-ES" dirty="0"/>
              <a:t> calidad en menos tiempo</a:t>
            </a:r>
          </a:p>
        </p:txBody>
      </p:sp>
      <p:graphicFrame>
        <p:nvGraphicFramePr>
          <p:cNvPr id="6" name="Diagrama 6">
            <a:extLst>
              <a:ext uri="{FF2B5EF4-FFF2-40B4-BE49-F238E27FC236}">
                <a16:creationId xmlns:a16="http://schemas.microsoft.com/office/drawing/2014/main" id="{880A9C12-1F0D-4080-B7C1-4FB2EB0F0FF1}"/>
              </a:ext>
            </a:extLst>
          </p:cNvPr>
          <p:cNvGraphicFramePr/>
          <p:nvPr>
            <p:extLst>
              <p:ext uri="{D42A27DB-BD31-4B8C-83A1-F6EECF244321}">
                <p14:modId xmlns:p14="http://schemas.microsoft.com/office/powerpoint/2010/main" val="2160945687"/>
              </p:ext>
            </p:extLst>
          </p:nvPr>
        </p:nvGraphicFramePr>
        <p:xfrm>
          <a:off x="2398888" y="3840480"/>
          <a:ext cx="8278516" cy="1320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324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F933C-1A60-44F6-BE8C-46ED8BC97DD6}"/>
              </a:ext>
            </a:extLst>
          </p:cNvPr>
          <p:cNvSpPr>
            <a:spLocks noGrp="1"/>
          </p:cNvSpPr>
          <p:nvPr>
            <p:ph type="title"/>
          </p:nvPr>
        </p:nvSpPr>
        <p:spPr/>
        <p:txBody>
          <a:bodyPr/>
          <a:lstStyle/>
          <a:p>
            <a:r>
              <a:rPr lang="es-ES" dirty="0"/>
              <a:t>2.2 </a:t>
            </a:r>
            <a:r>
              <a:rPr lang="es-ES" dirty="0" err="1"/>
              <a:t>Automated</a:t>
            </a:r>
            <a:r>
              <a:rPr lang="es-ES" dirty="0"/>
              <a:t> </a:t>
            </a:r>
            <a:r>
              <a:rPr lang="es-ES" dirty="0" err="1"/>
              <a:t>testing</a:t>
            </a:r>
            <a:r>
              <a:rPr lang="es-ES" dirty="0"/>
              <a:t> </a:t>
            </a:r>
            <a:r>
              <a:rPr lang="es-ES" dirty="0" err="1"/>
              <a:t>frameworks</a:t>
            </a:r>
            <a:r>
              <a:rPr lang="es-ES" dirty="0"/>
              <a:t> </a:t>
            </a:r>
            <a:r>
              <a:rPr lang="es-ES" dirty="0" err="1"/>
              <a:t>for</a:t>
            </a:r>
            <a:r>
              <a:rPr lang="es-ES" dirty="0"/>
              <a:t> PHP</a:t>
            </a:r>
          </a:p>
        </p:txBody>
      </p:sp>
      <p:sp>
        <p:nvSpPr>
          <p:cNvPr id="3" name="Marcador de contenido 2">
            <a:extLst>
              <a:ext uri="{FF2B5EF4-FFF2-40B4-BE49-F238E27FC236}">
                <a16:creationId xmlns:a16="http://schemas.microsoft.com/office/drawing/2014/main" id="{C4C2AAD6-D0B2-4CD5-84A5-E04CA5D1F542}"/>
              </a:ext>
            </a:extLst>
          </p:cNvPr>
          <p:cNvSpPr>
            <a:spLocks noGrp="1"/>
          </p:cNvSpPr>
          <p:nvPr>
            <p:ph idx="1"/>
          </p:nvPr>
        </p:nvSpPr>
        <p:spPr>
          <a:xfrm>
            <a:off x="1484310" y="2666999"/>
            <a:ext cx="10018713" cy="3124201"/>
          </a:xfrm>
        </p:spPr>
        <p:txBody>
          <a:bodyPr>
            <a:normAutofit/>
          </a:bodyPr>
          <a:lstStyle/>
          <a:p>
            <a:pPr marL="0" indent="0">
              <a:buNone/>
            </a:pPr>
            <a:r>
              <a:rPr lang="en-GB" dirty="0"/>
              <a:t>PHP es un </a:t>
            </a:r>
            <a:r>
              <a:rPr lang="en-GB" dirty="0" err="1"/>
              <a:t>lenguaje</a:t>
            </a:r>
            <a:r>
              <a:rPr lang="en-GB" dirty="0"/>
              <a:t> de </a:t>
            </a:r>
            <a:r>
              <a:rPr lang="en-GB" dirty="0" err="1"/>
              <a:t>programación</a:t>
            </a:r>
            <a:r>
              <a:rPr lang="en-GB" dirty="0"/>
              <a:t> </a:t>
            </a:r>
            <a:r>
              <a:rPr lang="en-GB" dirty="0" err="1"/>
              <a:t>bastante</a:t>
            </a:r>
            <a:r>
              <a:rPr lang="en-GB" dirty="0"/>
              <a:t> popular que </a:t>
            </a:r>
            <a:r>
              <a:rPr lang="en-GB" dirty="0" err="1"/>
              <a:t>principalmente</a:t>
            </a:r>
            <a:r>
              <a:rPr lang="en-GB" dirty="0"/>
              <a:t> se </a:t>
            </a:r>
            <a:r>
              <a:rPr lang="en-GB" dirty="0" err="1"/>
              <a:t>utiliza</a:t>
            </a:r>
            <a:r>
              <a:rPr lang="en-GB" dirty="0"/>
              <a:t> para el </a:t>
            </a:r>
            <a:r>
              <a:rPr lang="en-GB" dirty="0" err="1"/>
              <a:t>desarrollo</a:t>
            </a:r>
            <a:r>
              <a:rPr lang="en-GB" dirty="0"/>
              <a:t> web</a:t>
            </a:r>
          </a:p>
          <a:p>
            <a:r>
              <a:rPr lang="en-GB" dirty="0" err="1"/>
              <a:t>PHPUnit</a:t>
            </a:r>
            <a:r>
              <a:rPr lang="en-GB" dirty="0"/>
              <a:t>: framework </a:t>
            </a:r>
            <a:r>
              <a:rPr lang="en-GB" dirty="0" err="1"/>
              <a:t>muy</a:t>
            </a:r>
            <a:r>
              <a:rPr lang="en-GB" dirty="0"/>
              <a:t> </a:t>
            </a:r>
            <a:r>
              <a:rPr lang="en-GB" dirty="0" err="1"/>
              <a:t>conocido</a:t>
            </a:r>
            <a:r>
              <a:rPr lang="en-GB" dirty="0"/>
              <a:t>, es el </a:t>
            </a:r>
            <a:r>
              <a:rPr lang="en-GB" dirty="0" err="1"/>
              <a:t>referente</a:t>
            </a:r>
            <a:r>
              <a:rPr lang="en-GB" dirty="0"/>
              <a:t>. </a:t>
            </a:r>
            <a:r>
              <a:rPr lang="en-GB" dirty="0" err="1"/>
              <a:t>Permite</a:t>
            </a:r>
            <a:r>
              <a:rPr lang="en-GB" dirty="0"/>
              <a:t> </a:t>
            </a:r>
            <a:r>
              <a:rPr lang="en-GB" dirty="0" err="1"/>
              <a:t>pruebas</a:t>
            </a:r>
            <a:r>
              <a:rPr lang="en-GB" dirty="0"/>
              <a:t> </a:t>
            </a:r>
            <a:r>
              <a:rPr lang="en-GB" dirty="0" err="1"/>
              <a:t>unitarias</a:t>
            </a:r>
            <a:r>
              <a:rPr lang="en-GB" dirty="0"/>
              <a:t>.</a:t>
            </a:r>
            <a:endParaRPr lang="es-ES" dirty="0"/>
          </a:p>
          <a:p>
            <a:r>
              <a:rPr lang="en-GB" dirty="0" err="1"/>
              <a:t>Codeception</a:t>
            </a:r>
            <a:r>
              <a:rPr lang="en-GB" dirty="0"/>
              <a:t>: no es el </a:t>
            </a:r>
            <a:r>
              <a:rPr lang="en-GB" dirty="0" err="1"/>
              <a:t>líder</a:t>
            </a:r>
            <a:r>
              <a:rPr lang="en-GB" dirty="0"/>
              <a:t> del </a:t>
            </a:r>
            <a:r>
              <a:rPr lang="en-GB" dirty="0" err="1"/>
              <a:t>mercado</a:t>
            </a:r>
            <a:r>
              <a:rPr lang="en-GB" dirty="0"/>
              <a:t>, </a:t>
            </a:r>
            <a:r>
              <a:rPr lang="en-GB" dirty="0" err="1"/>
              <a:t>pero</a:t>
            </a:r>
            <a:r>
              <a:rPr lang="en-GB" dirty="0"/>
              <a:t> </a:t>
            </a:r>
            <a:r>
              <a:rPr lang="en-GB" dirty="0" err="1"/>
              <a:t>ofrece</a:t>
            </a:r>
            <a:r>
              <a:rPr lang="en-GB" dirty="0"/>
              <a:t>, a priori, </a:t>
            </a:r>
            <a:r>
              <a:rPr lang="en-GB" dirty="0" err="1"/>
              <a:t>funcionalidades</a:t>
            </a:r>
            <a:r>
              <a:rPr lang="en-GB" dirty="0"/>
              <a:t> </a:t>
            </a:r>
            <a:r>
              <a:rPr lang="en-GB" dirty="0" err="1"/>
              <a:t>interesantes</a:t>
            </a:r>
            <a:r>
              <a:rPr lang="en-GB" dirty="0"/>
              <a:t> </a:t>
            </a:r>
            <a:r>
              <a:rPr lang="en-GB" dirty="0" err="1"/>
              <a:t>como</a:t>
            </a:r>
            <a:r>
              <a:rPr lang="en-GB" dirty="0"/>
              <a:t> </a:t>
            </a:r>
            <a:r>
              <a:rPr lang="en-GB" dirty="0" err="1"/>
              <a:t>pruebas</a:t>
            </a:r>
            <a:r>
              <a:rPr lang="en-GB" dirty="0"/>
              <a:t> de </a:t>
            </a:r>
            <a:r>
              <a:rPr lang="en-GB" dirty="0" err="1"/>
              <a:t>funcionalidad</a:t>
            </a:r>
            <a:r>
              <a:rPr lang="en-GB" dirty="0"/>
              <a:t> y de </a:t>
            </a:r>
            <a:r>
              <a:rPr lang="en-GB" dirty="0" err="1"/>
              <a:t>aceptación</a:t>
            </a:r>
            <a:r>
              <a:rPr lang="en-GB" dirty="0"/>
              <a:t> </a:t>
            </a:r>
            <a:r>
              <a:rPr lang="en-GB" dirty="0" err="1"/>
              <a:t>además</a:t>
            </a:r>
            <a:r>
              <a:rPr lang="en-GB" dirty="0"/>
              <a:t> de las </a:t>
            </a:r>
            <a:r>
              <a:rPr lang="en-GB" dirty="0" err="1"/>
              <a:t>unitarias</a:t>
            </a:r>
            <a:r>
              <a:rPr lang="en-GB" dirty="0"/>
              <a:t>.</a:t>
            </a:r>
            <a:endParaRPr lang="es-ES" dirty="0"/>
          </a:p>
        </p:txBody>
      </p:sp>
    </p:spTree>
    <p:extLst>
      <p:ext uri="{BB962C8B-B14F-4D97-AF65-F5344CB8AC3E}">
        <p14:creationId xmlns:p14="http://schemas.microsoft.com/office/powerpoint/2010/main" val="1391325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00656-BBDF-41F2-A96B-6E4A591A61D3}"/>
              </a:ext>
            </a:extLst>
          </p:cNvPr>
          <p:cNvSpPr>
            <a:spLocks noGrp="1"/>
          </p:cNvSpPr>
          <p:nvPr>
            <p:ph type="title"/>
          </p:nvPr>
        </p:nvSpPr>
        <p:spPr/>
        <p:txBody>
          <a:bodyPr/>
          <a:lstStyle/>
          <a:p>
            <a:r>
              <a:rPr lang="es-ES"/>
              <a:t>3. Fuentes de información (documentos)</a:t>
            </a:r>
            <a:br>
              <a:rPr lang="es-ES"/>
            </a:br>
            <a:endParaRPr lang="es-ES"/>
          </a:p>
        </p:txBody>
      </p:sp>
      <p:sp>
        <p:nvSpPr>
          <p:cNvPr id="4" name="Marcador de texto 3">
            <a:extLst>
              <a:ext uri="{FF2B5EF4-FFF2-40B4-BE49-F238E27FC236}">
                <a16:creationId xmlns:a16="http://schemas.microsoft.com/office/drawing/2014/main" id="{0DBDB09C-E9DE-45D7-8560-EC18686E08AE}"/>
              </a:ext>
            </a:extLst>
          </p:cNvPr>
          <p:cNvSpPr>
            <a:spLocks noGrp="1"/>
          </p:cNvSpPr>
          <p:nvPr>
            <p:ph type="body" idx="1"/>
          </p:nvPr>
        </p:nvSpPr>
        <p:spPr>
          <a:xfrm>
            <a:off x="2572278" y="4777380"/>
            <a:ext cx="8930748" cy="1344019"/>
          </a:xfrm>
        </p:spPr>
        <p:txBody>
          <a:bodyPr>
            <a:normAutofit/>
          </a:bodyPr>
          <a:lstStyle/>
          <a:p>
            <a:r>
              <a:rPr lang="es-ES"/>
              <a:t>José María Sanz</a:t>
            </a:r>
          </a:p>
          <a:p>
            <a:r>
              <a:rPr lang="es-ES"/>
              <a:t>Inés López</a:t>
            </a:r>
          </a:p>
          <a:p>
            <a:r>
              <a:rPr lang="es-ES"/>
              <a:t>Cristian Abellán</a:t>
            </a:r>
          </a:p>
        </p:txBody>
      </p:sp>
    </p:spTree>
    <p:extLst>
      <p:ext uri="{BB962C8B-B14F-4D97-AF65-F5344CB8AC3E}">
        <p14:creationId xmlns:p14="http://schemas.microsoft.com/office/powerpoint/2010/main" val="161064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F933C-1A60-44F6-BE8C-46ED8BC97DD6}"/>
              </a:ext>
            </a:extLst>
          </p:cNvPr>
          <p:cNvSpPr>
            <a:spLocks noGrp="1"/>
          </p:cNvSpPr>
          <p:nvPr>
            <p:ph type="title"/>
          </p:nvPr>
        </p:nvSpPr>
        <p:spPr/>
        <p:txBody>
          <a:bodyPr/>
          <a:lstStyle/>
          <a:p>
            <a:r>
              <a:rPr lang="es-ES" dirty="0"/>
              <a:t>3.1 Fuentes de Información sobre </a:t>
            </a:r>
            <a:r>
              <a:rPr lang="es-ES" dirty="0" err="1"/>
              <a:t>Automated</a:t>
            </a:r>
            <a:r>
              <a:rPr lang="es-ES" dirty="0"/>
              <a:t> </a:t>
            </a:r>
            <a:r>
              <a:rPr lang="es-ES" dirty="0" err="1"/>
              <a:t>Testing</a:t>
            </a:r>
            <a:r>
              <a:rPr lang="es-ES" dirty="0"/>
              <a:t> </a:t>
            </a:r>
            <a:r>
              <a:rPr lang="es-ES" dirty="0" err="1"/>
              <a:t>Frameworks</a:t>
            </a:r>
            <a:r>
              <a:rPr lang="es-ES" dirty="0"/>
              <a:t> en PHP</a:t>
            </a:r>
          </a:p>
        </p:txBody>
      </p:sp>
      <p:sp>
        <p:nvSpPr>
          <p:cNvPr id="3" name="Marcador de contenido 2">
            <a:extLst>
              <a:ext uri="{FF2B5EF4-FFF2-40B4-BE49-F238E27FC236}">
                <a16:creationId xmlns:a16="http://schemas.microsoft.com/office/drawing/2014/main" id="{C4C2AAD6-D0B2-4CD5-84A5-E04CA5D1F542}"/>
              </a:ext>
            </a:extLst>
          </p:cNvPr>
          <p:cNvSpPr>
            <a:spLocks noGrp="1"/>
          </p:cNvSpPr>
          <p:nvPr>
            <p:ph idx="1"/>
          </p:nvPr>
        </p:nvSpPr>
        <p:spPr/>
        <p:txBody>
          <a:bodyPr>
            <a:normAutofit fontScale="92500" lnSpcReduction="10000"/>
          </a:bodyPr>
          <a:lstStyle/>
          <a:p>
            <a:r>
              <a:rPr lang="en-GB"/>
              <a:t>Analysis and Practical Application of PHP Frameworks in Development of Web Information Systems</a:t>
            </a:r>
            <a:endParaRPr lang="es-ES"/>
          </a:p>
          <a:p>
            <a:pPr lvl="1"/>
            <a:r>
              <a:rPr lang="es-ES"/>
              <a:t>Información general acerca de algunos </a:t>
            </a:r>
            <a:r>
              <a:rPr lang="es-ES" err="1"/>
              <a:t>frameworks</a:t>
            </a:r>
            <a:r>
              <a:rPr lang="es-ES"/>
              <a:t> de PHP populares</a:t>
            </a:r>
          </a:p>
          <a:p>
            <a:pPr marL="457200" lvl="1" indent="0">
              <a:buNone/>
            </a:pPr>
            <a:endParaRPr lang="es-ES"/>
          </a:p>
          <a:p>
            <a:r>
              <a:rPr lang="en-GB" err="1"/>
              <a:t>Analyzing</a:t>
            </a:r>
            <a:r>
              <a:rPr lang="en-GB"/>
              <a:t> PHP Frameworks for Use in a Project-Based Software Engineering Course</a:t>
            </a:r>
          </a:p>
          <a:p>
            <a:pPr lvl="1"/>
            <a:r>
              <a:rPr lang="es-ES"/>
              <a:t>Realización de un estudio comparativo para determinar que Framework PHP es el más adecuado para la incorporación en el plan de estudios de un curso de ingeniería de software</a:t>
            </a:r>
            <a:endParaRPr lang="en-GB"/>
          </a:p>
        </p:txBody>
      </p:sp>
    </p:spTree>
    <p:extLst>
      <p:ext uri="{BB962C8B-B14F-4D97-AF65-F5344CB8AC3E}">
        <p14:creationId xmlns:p14="http://schemas.microsoft.com/office/powerpoint/2010/main" val="3725411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BF14F-603B-41B6-B0EF-0EB6D5B328E5}"/>
              </a:ext>
            </a:extLst>
          </p:cNvPr>
          <p:cNvSpPr>
            <a:spLocks noGrp="1"/>
          </p:cNvSpPr>
          <p:nvPr>
            <p:ph type="title"/>
          </p:nvPr>
        </p:nvSpPr>
        <p:spPr/>
        <p:txBody>
          <a:bodyPr/>
          <a:lstStyle/>
          <a:p>
            <a:r>
              <a:rPr lang="es-ES"/>
              <a:t>3.2. Fuentes de información sobre PHPUnit</a:t>
            </a:r>
            <a:endParaRPr lang="es-ES" err="1"/>
          </a:p>
        </p:txBody>
      </p:sp>
      <p:sp>
        <p:nvSpPr>
          <p:cNvPr id="3" name="Marcador de contenido 2">
            <a:extLst>
              <a:ext uri="{FF2B5EF4-FFF2-40B4-BE49-F238E27FC236}">
                <a16:creationId xmlns:a16="http://schemas.microsoft.com/office/drawing/2014/main" id="{EE5A1949-9996-48DA-BEBD-84BA2540ED2F}"/>
              </a:ext>
            </a:extLst>
          </p:cNvPr>
          <p:cNvSpPr>
            <a:spLocks noGrp="1"/>
          </p:cNvSpPr>
          <p:nvPr>
            <p:ph idx="1"/>
          </p:nvPr>
        </p:nvSpPr>
        <p:spPr>
          <a:xfrm>
            <a:off x="1484310" y="2666999"/>
            <a:ext cx="10018713" cy="3505201"/>
          </a:xfrm>
        </p:spPr>
        <p:txBody>
          <a:bodyPr>
            <a:normAutofit fontScale="92500" lnSpcReduction="10000"/>
          </a:bodyPr>
          <a:lstStyle/>
          <a:p>
            <a:pPr marL="0" indent="0">
              <a:buNone/>
            </a:pPr>
            <a:r>
              <a:rPr lang="es-ES" b="1" dirty="0" err="1"/>
              <a:t>PHPUnit</a:t>
            </a:r>
            <a:r>
              <a:rPr lang="es-ES" b="1" dirty="0"/>
              <a:t> Manual</a:t>
            </a:r>
            <a:r>
              <a:rPr lang="es-ES" dirty="0"/>
              <a:t> </a:t>
            </a:r>
          </a:p>
          <a:p>
            <a:r>
              <a:rPr lang="es-ES" dirty="0"/>
              <a:t>Se trata de un manual completo con información de tipo técnica de </a:t>
            </a:r>
            <a:r>
              <a:rPr lang="es-ES" dirty="0" err="1"/>
              <a:t>PHPUnit</a:t>
            </a:r>
            <a:r>
              <a:rPr lang="es-ES" dirty="0"/>
              <a:t>. </a:t>
            </a:r>
          </a:p>
          <a:p>
            <a:r>
              <a:rPr lang="en-GB" dirty="0">
                <a:hlinkClick r:id="rId2"/>
              </a:rPr>
              <a:t>https://media.readthedocs.org/pdf/phpunit-french/latest/phpunit-french.pdf</a:t>
            </a:r>
            <a:r>
              <a:rPr lang="es-ES" dirty="0"/>
              <a:t> </a:t>
            </a:r>
          </a:p>
          <a:p>
            <a:pPr marL="0" indent="0">
              <a:buNone/>
            </a:pPr>
            <a:endParaRPr lang="es-ES" dirty="0"/>
          </a:p>
          <a:p>
            <a:pPr marL="0" indent="0">
              <a:buNone/>
            </a:pPr>
            <a:r>
              <a:rPr lang="es-ES" b="1" dirty="0" err="1"/>
              <a:t>PHPUnit</a:t>
            </a:r>
            <a:r>
              <a:rPr lang="es-ES" b="1" dirty="0"/>
              <a:t> </a:t>
            </a:r>
            <a:r>
              <a:rPr lang="es-ES" b="1" dirty="0" err="1"/>
              <a:t>Official</a:t>
            </a:r>
            <a:r>
              <a:rPr lang="es-ES" b="1" dirty="0"/>
              <a:t> Manual </a:t>
            </a:r>
            <a:r>
              <a:rPr lang="es-ES" b="1" dirty="0" err="1"/>
              <a:t>Documentation</a:t>
            </a:r>
            <a:r>
              <a:rPr lang="es-ES" b="1" dirty="0"/>
              <a:t> </a:t>
            </a:r>
          </a:p>
          <a:p>
            <a:r>
              <a:rPr lang="es-ES" dirty="0"/>
              <a:t>Consiste en un manual técnico sobre </a:t>
            </a:r>
            <a:r>
              <a:rPr lang="es-ES" dirty="0" err="1"/>
              <a:t>PHPUnit</a:t>
            </a:r>
            <a:r>
              <a:rPr lang="es-ES" dirty="0"/>
              <a:t> para conocer su funcionamiento e incluso su </a:t>
            </a:r>
            <a:r>
              <a:rPr lang="es-ES" dirty="0" err="1"/>
              <a:t>instalacion</a:t>
            </a:r>
            <a:r>
              <a:rPr lang="es-ES" dirty="0"/>
              <a:t>. </a:t>
            </a:r>
          </a:p>
          <a:p>
            <a:r>
              <a:rPr lang="en-GB" dirty="0">
                <a:hlinkClick r:id="rId3"/>
              </a:rPr>
              <a:t>https://phpunit.readthedocs.io/es/latest/</a:t>
            </a:r>
            <a:endParaRPr lang="es-ES" dirty="0"/>
          </a:p>
        </p:txBody>
      </p:sp>
    </p:spTree>
    <p:extLst>
      <p:ext uri="{BB962C8B-B14F-4D97-AF65-F5344CB8AC3E}">
        <p14:creationId xmlns:p14="http://schemas.microsoft.com/office/powerpoint/2010/main" val="3221579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212</TotalTime>
  <Words>892</Words>
  <Application>Microsoft Office PowerPoint</Application>
  <PresentationFormat>Panorámica</PresentationFormat>
  <Paragraphs>154</Paragraphs>
  <Slides>25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Corbel</vt:lpstr>
      <vt:lpstr>Parallax</vt:lpstr>
      <vt:lpstr>GRUPO 8 - TRABAJO I: Automated Testing Framework en PHP</vt:lpstr>
      <vt:lpstr>Índice</vt:lpstr>
      <vt:lpstr>1. Planificación</vt:lpstr>
      <vt:lpstr>2. Descripción de la tecnología</vt:lpstr>
      <vt:lpstr>2.1 ¿Qué son los automated testing frameworks?</vt:lpstr>
      <vt:lpstr>2.2 Automated testing frameworks for PHP</vt:lpstr>
      <vt:lpstr>3. Fuentes de información (documentos) </vt:lpstr>
      <vt:lpstr>3.1 Fuentes de Información sobre Automated Testing Frameworks en PHP</vt:lpstr>
      <vt:lpstr>3.2. Fuentes de información sobre PHPUnit</vt:lpstr>
      <vt:lpstr>3.3. Fuentes de información de Codeception</vt:lpstr>
      <vt:lpstr>4. Fuentes de información (cursos no gratuitos)</vt:lpstr>
      <vt:lpstr>4.1 Cursos no gratuitos sobre Automated Testing Frameworks en PHP</vt:lpstr>
      <vt:lpstr>4.1 Cursos no gratuitos sobre Automated Testing Frameworks en PHP</vt:lpstr>
      <vt:lpstr>4.2. Cursos no gratuitos sobre PHPUnit</vt:lpstr>
      <vt:lpstr>4.3 Cursos no gratuitos sobre Codeception</vt:lpstr>
      <vt:lpstr>5. Fuentes de información (cursos gratuitos)</vt:lpstr>
      <vt:lpstr>5.1 Cursos gratuitos sobre Automated Testing Frameworks en PHP</vt:lpstr>
      <vt:lpstr>5.2 Cursos gratuitos sobre PHPUnit</vt:lpstr>
      <vt:lpstr>5.3 Cursos gratuitos sobre Codeception </vt:lpstr>
      <vt:lpstr>6. Ayudas económicas para estudiar las tecnologías</vt:lpstr>
      <vt:lpstr>6. Ayudas económicas para estudiar las tecnologías</vt:lpstr>
      <vt:lpstr>7. Recursos para implementar las tecnologías</vt:lpstr>
      <vt:lpstr>7. Recursos para implementar las tecnologías</vt:lpstr>
      <vt:lpstr>7. Recursos para implementar las tecnologías</vt:lpstr>
      <vt:lpstr>8.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Manzano Estébanez Daniel</cp:lastModifiedBy>
  <cp:revision>6</cp:revision>
  <dcterms:created xsi:type="dcterms:W3CDTF">2012-07-30T22:48:03Z</dcterms:created>
  <dcterms:modified xsi:type="dcterms:W3CDTF">2019-03-18T22:25:58Z</dcterms:modified>
</cp:coreProperties>
</file>