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29"/>
  </p:notesMasterIdLst>
  <p:sldIdLst>
    <p:sldId id="263" r:id="rId2"/>
    <p:sldId id="260" r:id="rId3"/>
    <p:sldId id="258" r:id="rId4"/>
    <p:sldId id="259" r:id="rId5"/>
    <p:sldId id="261" r:id="rId6"/>
    <p:sldId id="262" r:id="rId7"/>
    <p:sldId id="282" r:id="rId8"/>
    <p:sldId id="264" r:id="rId9"/>
    <p:sldId id="276" r:id="rId10"/>
    <p:sldId id="277" r:id="rId11"/>
    <p:sldId id="265" r:id="rId12"/>
    <p:sldId id="273" r:id="rId13"/>
    <p:sldId id="274" r:id="rId14"/>
    <p:sldId id="278" r:id="rId15"/>
    <p:sldId id="279" r:id="rId16"/>
    <p:sldId id="280" r:id="rId17"/>
    <p:sldId id="281" r:id="rId18"/>
    <p:sldId id="267" r:id="rId19"/>
    <p:sldId id="268" r:id="rId20"/>
    <p:sldId id="288" r:id="rId21"/>
    <p:sldId id="269" r:id="rId22"/>
    <p:sldId id="287" r:id="rId23"/>
    <p:sldId id="270" r:id="rId24"/>
    <p:sldId id="283" r:id="rId25"/>
    <p:sldId id="271" r:id="rId26"/>
    <p:sldId id="286"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5445A6-BE3F-4842-AE6A-78EBBA6DB014}" v="32" dt="2019-04-08T18:46:18.971"/>
    <p1510:client id="{72DADA8F-6705-499B-8592-CCC1801C382A}" v="2303" dt="2019-04-08T21:43:44.285"/>
    <p1510:client id="{8429EFF2-4712-E838-EBA5-336B5506AFB7}" v="2" dt="2019-04-08T18:42:34.066"/>
    <p1510:client id="{B444431E-3F18-EF99-7A60-E759EE0AEED4}" v="557" dt="2019-04-08T21:00:17.786"/>
    <p1510:client id="{D138F9C5-3B45-4306-9C3F-0CC4408276A8}" v="677" dt="2019-04-08T21:50:54.520"/>
    <p1510:client id="{9F54DCE1-F2F3-BD4D-865B-FAC67CB75D9A}" v="1" dt="2019-04-08T19:45:20.652"/>
    <p1510:client id="{82616FFF-CD68-3805-FCCE-04FD5801A5CD}" v="1178" dt="2019-04-08T21:28:21.88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25668-B033-477C-A736-597C5BF455D5}" type="datetimeFigureOut">
              <a:rPr lang="es-ES" smtClean="0"/>
              <a:t>08/04/2019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FFCBA-3317-4D99-98FB-7976F46234ED}" type="slidenum">
              <a:rPr lang="es-ES" smtClean="0"/>
              <a:t>‹Nº›</a:t>
            </a:fld>
            <a:endParaRPr lang="es-ES"/>
          </a:p>
        </p:txBody>
      </p:sp>
    </p:spTree>
    <p:extLst>
      <p:ext uri="{BB962C8B-B14F-4D97-AF65-F5344CB8AC3E}">
        <p14:creationId xmlns:p14="http://schemas.microsoft.com/office/powerpoint/2010/main" val="238333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FEFFCBA-3317-4D99-98FB-7976F46234ED}" type="slidenum">
              <a:rPr lang="es-ES" smtClean="0"/>
              <a:t>21</a:t>
            </a:fld>
            <a:endParaRPr lang="es-ES"/>
          </a:p>
        </p:txBody>
      </p:sp>
    </p:spTree>
    <p:extLst>
      <p:ext uri="{BB962C8B-B14F-4D97-AF65-F5344CB8AC3E}">
        <p14:creationId xmlns:p14="http://schemas.microsoft.com/office/powerpoint/2010/main" val="245119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8052E8D3-6A29-4D74-A058-4797A2561112}"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101684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052E8D3-6A29-4D74-A058-4797A2561112}" type="datetimeFigureOut">
              <a:rPr lang="es-ES" smtClean="0"/>
              <a:t>08/04/2019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361321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052E8D3-6A29-4D74-A058-4797A2561112}" type="datetimeFigureOut">
              <a:rPr lang="es-ES" smtClean="0"/>
              <a:t>08/04/2019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162831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052E8D3-6A29-4D74-A058-4797A2561112}"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377393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052E8D3-6A29-4D74-A058-4797A2561112}"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275499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8" name="Date Placeholder 7"/>
          <p:cNvSpPr>
            <a:spLocks noGrp="1"/>
          </p:cNvSpPr>
          <p:nvPr>
            <p:ph type="dt" sz="half" idx="10"/>
          </p:nvPr>
        </p:nvSpPr>
        <p:spPr/>
        <p:txBody>
          <a:bodyPr/>
          <a:lstStyle/>
          <a:p>
            <a:fld id="{8052E8D3-6A29-4D74-A058-4797A2561112}" type="datetimeFigureOut">
              <a:rPr lang="es-ES" smtClean="0"/>
              <a:t>08/04/2019</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75288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 name="Date Placeholder 1"/>
          <p:cNvSpPr>
            <a:spLocks noGrp="1"/>
          </p:cNvSpPr>
          <p:nvPr>
            <p:ph type="dt" sz="half" idx="10"/>
          </p:nvPr>
        </p:nvSpPr>
        <p:spPr/>
        <p:txBody>
          <a:bodyPr/>
          <a:lstStyle/>
          <a:p>
            <a:fld id="{8052E8D3-6A29-4D74-A058-4797A2561112}" type="datetimeFigureOut">
              <a:rPr lang="es-ES" smtClean="0"/>
              <a:t>08/04/2019</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378157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a:p>
        </p:txBody>
      </p:sp>
      <p:sp>
        <p:nvSpPr>
          <p:cNvPr id="2" name="Date Placeholder 1"/>
          <p:cNvSpPr>
            <a:spLocks noGrp="1"/>
          </p:cNvSpPr>
          <p:nvPr>
            <p:ph type="dt" sz="half" idx="10"/>
          </p:nvPr>
        </p:nvSpPr>
        <p:spPr/>
        <p:txBody>
          <a:bodyPr/>
          <a:lstStyle/>
          <a:p>
            <a:fld id="{8052E8D3-6A29-4D74-A058-4797A2561112}" type="datetimeFigureOut">
              <a:rPr lang="es-ES" smtClean="0"/>
              <a:t>08/04/2019</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343631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052E8D3-6A29-4D74-A058-4797A2561112}" type="datetimeFigureOut">
              <a:rPr lang="es-ES" smtClean="0"/>
              <a:t>08/04/2019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296886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8052E8D3-6A29-4D74-A058-4797A2561112}" type="datetimeFigureOut">
              <a:rPr lang="es-ES" smtClean="0"/>
              <a:t>08/04/2019</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368303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8052E8D3-6A29-4D74-A058-4797A2561112}" type="datetimeFigureOut">
              <a:rPr lang="es-ES" smtClean="0"/>
              <a:t>08/04/2019</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64241907-8C1D-40C3-95F9-9C834FFCDC08}" type="slidenum">
              <a:rPr lang="es-ES" smtClean="0"/>
              <a:t>‹Nº›</a:t>
            </a:fld>
            <a:endParaRPr lang="es-ES"/>
          </a:p>
        </p:txBody>
      </p:sp>
    </p:spTree>
    <p:extLst>
      <p:ext uri="{BB962C8B-B14F-4D97-AF65-F5344CB8AC3E}">
        <p14:creationId xmlns:p14="http://schemas.microsoft.com/office/powerpoint/2010/main" val="364628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052E8D3-6A29-4D74-A058-4797A2561112}" type="datetimeFigureOut">
              <a:rPr lang="es-ES" smtClean="0"/>
              <a:t>08/04/2019</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4241907-8C1D-40C3-95F9-9C834FFCDC08}" type="slidenum">
              <a:rPr lang="es-ES" smtClean="0"/>
              <a:t>‹Nº›</a:t>
            </a:fld>
            <a:endParaRPr lang="es-ES"/>
          </a:p>
        </p:txBody>
      </p:sp>
    </p:spTree>
    <p:extLst>
      <p:ext uri="{BB962C8B-B14F-4D97-AF65-F5344CB8AC3E}">
        <p14:creationId xmlns:p14="http://schemas.microsoft.com/office/powerpoint/2010/main" val="3750475076"/>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C077053-9F5A-4748-B799-8D1E77E3FB0C}"/>
              </a:ext>
            </a:extLst>
          </p:cNvPr>
          <p:cNvSpPr>
            <a:spLocks noGrp="1"/>
          </p:cNvSpPr>
          <p:nvPr>
            <p:ph type="ctrTitle"/>
          </p:nvPr>
        </p:nvSpPr>
        <p:spPr>
          <a:xfrm>
            <a:off x="3722622" y="1298448"/>
            <a:ext cx="7187529" cy="2951819"/>
          </a:xfrm>
        </p:spPr>
        <p:txBody>
          <a:bodyPr anchor="b">
            <a:normAutofit/>
          </a:bodyPr>
          <a:lstStyle/>
          <a:p>
            <a:r>
              <a:rPr lang="en-US" sz="5800" b="1"/>
              <a:t>TG2. Grupo 8:</a:t>
            </a:r>
            <a:br>
              <a:rPr lang="en-US" sz="5800" b="1"/>
            </a:br>
            <a:r>
              <a:rPr lang="en-US" sz="5800" b="1"/>
              <a:t>Automated Testing Frameworks para PHP</a:t>
            </a:r>
            <a:endParaRPr lang="es-ES" sz="5800"/>
          </a:p>
        </p:txBody>
      </p:sp>
      <p:sp>
        <p:nvSpPr>
          <p:cNvPr id="9" name="Rectangle 13">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BA047EAE-C409-4C23-8A63-F8BFDA2785B4}"/>
              </a:ext>
            </a:extLst>
          </p:cNvPr>
          <p:cNvSpPr>
            <a:spLocks noGrp="1"/>
          </p:cNvSpPr>
          <p:nvPr>
            <p:ph type="subTitle" idx="1"/>
          </p:nvPr>
        </p:nvSpPr>
        <p:spPr>
          <a:xfrm>
            <a:off x="3722622" y="5006151"/>
            <a:ext cx="7187529" cy="768116"/>
          </a:xfrm>
        </p:spPr>
        <p:txBody>
          <a:bodyPr anchor="t">
            <a:normAutofit/>
          </a:bodyPr>
          <a:lstStyle/>
          <a:p>
            <a:r>
              <a:rPr lang="es-ES" sz="1900">
                <a:solidFill>
                  <a:schemeClr val="accent1"/>
                </a:solidFill>
              </a:rPr>
              <a:t>Daniel Manzano · Adrián de la Hoz · Cristian Abellán</a:t>
            </a:r>
          </a:p>
          <a:p>
            <a:r>
              <a:rPr lang="es-ES" sz="1900">
                <a:solidFill>
                  <a:schemeClr val="accent1"/>
                </a:solidFill>
              </a:rPr>
              <a:t>José María Sanz · Inés López</a:t>
            </a:r>
          </a:p>
          <a:p>
            <a:endParaRPr lang="es-ES" sz="1900">
              <a:solidFill>
                <a:schemeClr val="accent1"/>
              </a:solidFill>
            </a:endParaRPr>
          </a:p>
        </p:txBody>
      </p:sp>
    </p:spTree>
    <p:extLst>
      <p:ext uri="{BB962C8B-B14F-4D97-AF65-F5344CB8AC3E}">
        <p14:creationId xmlns:p14="http://schemas.microsoft.com/office/powerpoint/2010/main" val="2881703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16D98E8-1715-4221-8751-0C2B727285E7}"/>
              </a:ext>
            </a:extLst>
          </p:cNvPr>
          <p:cNvSpPr>
            <a:spLocks noGrp="1"/>
          </p:cNvSpPr>
          <p:nvPr>
            <p:ph type="title"/>
          </p:nvPr>
        </p:nvSpPr>
        <p:spPr>
          <a:xfrm>
            <a:off x="252919" y="1123837"/>
            <a:ext cx="2947482" cy="4601183"/>
          </a:xfrm>
        </p:spPr>
        <p:txBody>
          <a:bodyPr/>
          <a:lstStyle/>
          <a:p>
            <a:pPr algn="ctr"/>
            <a:r>
              <a:rPr lang="es-ES"/>
              <a:t>Categoría B:</a:t>
            </a:r>
            <a:br>
              <a:rPr lang="es-ES"/>
            </a:br>
            <a:r>
              <a:rPr lang="es-ES"/>
              <a:t>Uso de herramientas</a:t>
            </a:r>
          </a:p>
        </p:txBody>
      </p:sp>
      <p:sp>
        <p:nvSpPr>
          <p:cNvPr id="7" name="Marcador de contenido 2">
            <a:extLst>
              <a:ext uri="{FF2B5EF4-FFF2-40B4-BE49-F238E27FC236}">
                <a16:creationId xmlns:a16="http://schemas.microsoft.com/office/drawing/2014/main" id="{953A77BD-D6DE-4805-98EB-F2E5B8E8D91D}"/>
              </a:ext>
            </a:extLst>
          </p:cNvPr>
          <p:cNvSpPr txBox="1">
            <a:spLocks/>
          </p:cNvSpPr>
          <p:nvPr/>
        </p:nvSpPr>
        <p:spPr>
          <a:xfrm>
            <a:off x="3869268" y="996083"/>
            <a:ext cx="7350919" cy="518790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b="1"/>
              <a:t>Criterio B.5: Velocidad del análisis de cobertura</a:t>
            </a:r>
          </a:p>
          <a:p>
            <a:pPr marL="0" indent="0">
              <a:buNone/>
            </a:pPr>
            <a:r>
              <a:rPr lang="es-ES"/>
              <a:t>Este criterio mide la velocidad con la que se ejecuta el análisis de cobertura de código descrito en el apartado anterior. </a:t>
            </a:r>
          </a:p>
          <a:p>
            <a:r>
              <a:rPr lang="es-ES"/>
              <a:t>Tipo de valor: Alta / media / baja </a:t>
            </a:r>
          </a:p>
          <a:p>
            <a:pPr marL="0" indent="0">
              <a:buFont typeface="Wingdings 2" pitchFamily="18" charset="2"/>
              <a:buNone/>
            </a:pPr>
            <a:endParaRPr lang="es-ES"/>
          </a:p>
          <a:p>
            <a:r>
              <a:rPr lang="es-ES" b="1"/>
              <a:t>Criterio B.6: Complejidad para analizar los resultados de los test</a:t>
            </a:r>
            <a:r>
              <a:rPr lang="es-ES"/>
              <a:t> </a:t>
            </a:r>
          </a:p>
          <a:p>
            <a:pPr marL="0" indent="0">
              <a:buNone/>
            </a:pPr>
            <a:r>
              <a:rPr lang="es-ES"/>
              <a:t>Evalúa la facilidad de interpretación de los resultados de los </a:t>
            </a:r>
            <a:r>
              <a:rPr lang="es-ES" err="1"/>
              <a:t>tests</a:t>
            </a:r>
            <a:r>
              <a:rPr lang="es-ES"/>
              <a:t> que se han lanzado.  </a:t>
            </a:r>
          </a:p>
          <a:p>
            <a:r>
              <a:rPr lang="es-ES"/>
              <a:t>Tipo de valor: Alta / media / baja </a:t>
            </a:r>
          </a:p>
          <a:p>
            <a:endParaRPr lang="es-ES"/>
          </a:p>
        </p:txBody>
      </p:sp>
    </p:spTree>
    <p:extLst>
      <p:ext uri="{BB962C8B-B14F-4D97-AF65-F5344CB8AC3E}">
        <p14:creationId xmlns:p14="http://schemas.microsoft.com/office/powerpoint/2010/main" val="4060836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88DE5-674E-40D2-B32D-829DE83C72FD}"/>
              </a:ext>
            </a:extLst>
          </p:cNvPr>
          <p:cNvSpPr>
            <a:spLocks noGrp="1"/>
          </p:cNvSpPr>
          <p:nvPr>
            <p:ph type="title"/>
          </p:nvPr>
        </p:nvSpPr>
        <p:spPr/>
        <p:txBody>
          <a:bodyPr/>
          <a:lstStyle/>
          <a:p>
            <a:pPr algn="ctr"/>
            <a:r>
              <a:rPr lang="es-ES"/>
              <a:t>Categoría C:</a:t>
            </a:r>
            <a:br>
              <a:rPr lang="es-ES"/>
            </a:br>
            <a:r>
              <a:rPr lang="es-ES"/>
              <a:t>Tipos de pruebas soportadas</a:t>
            </a:r>
          </a:p>
        </p:txBody>
      </p:sp>
      <p:sp>
        <p:nvSpPr>
          <p:cNvPr id="3" name="Marcador de contenido 2">
            <a:extLst>
              <a:ext uri="{FF2B5EF4-FFF2-40B4-BE49-F238E27FC236}">
                <a16:creationId xmlns:a16="http://schemas.microsoft.com/office/drawing/2014/main" id="{CA658CB2-6517-4F47-A9A0-A1E4204A8657}"/>
              </a:ext>
            </a:extLst>
          </p:cNvPr>
          <p:cNvSpPr>
            <a:spLocks noGrp="1"/>
          </p:cNvSpPr>
          <p:nvPr>
            <p:ph idx="1"/>
          </p:nvPr>
        </p:nvSpPr>
        <p:spPr>
          <a:xfrm>
            <a:off x="3869268" y="996083"/>
            <a:ext cx="7315200" cy="5187900"/>
          </a:xfrm>
        </p:spPr>
        <p:txBody>
          <a:bodyPr/>
          <a:lstStyle/>
          <a:p>
            <a:r>
              <a:rPr lang="es-ES" b="1"/>
              <a:t>Criterio C.1: Pruebas unitarias</a:t>
            </a:r>
          </a:p>
          <a:p>
            <a:pPr marL="0" indent="0">
              <a:buNone/>
            </a:pPr>
            <a:r>
              <a:rPr lang="es-ES"/>
              <a:t>Define si el entorno de testeo automatizado para PHP es capaz de ejecutar las pruebas unitarias. Se basan en comprobar que una función devuelve el resultado esperado en base a unas condiciones conocidas.</a:t>
            </a:r>
          </a:p>
          <a:p>
            <a:pPr marL="0" indent="0">
              <a:buNone/>
            </a:pPr>
            <a:r>
              <a:rPr lang="es-ES"/>
              <a:t>Tipo de valor: Booleano (Si/No).</a:t>
            </a:r>
          </a:p>
          <a:p>
            <a:pPr marL="0" indent="0">
              <a:buNone/>
            </a:pPr>
            <a:endParaRPr lang="es-ES"/>
          </a:p>
          <a:p>
            <a:r>
              <a:rPr lang="es-ES" b="1"/>
              <a:t>Criterio C.2: Pruebas funcionales</a:t>
            </a:r>
          </a:p>
          <a:p>
            <a:pPr marL="0" indent="0">
              <a:buNone/>
            </a:pPr>
            <a:r>
              <a:rPr lang="es-ES"/>
              <a:t>Define si el entorno de testeo automatizado para PHP es capaz de ejecutar las pruebas funcionales. Se comprueba el comportamiento de cada función con pruebas de caja negra.</a:t>
            </a:r>
          </a:p>
          <a:p>
            <a:r>
              <a:rPr lang="es-ES"/>
              <a:t>Tipo de valor: Booleano (Si/No).</a:t>
            </a:r>
          </a:p>
          <a:p>
            <a:endParaRPr lang="es-ES"/>
          </a:p>
        </p:txBody>
      </p:sp>
    </p:spTree>
    <p:extLst>
      <p:ext uri="{BB962C8B-B14F-4D97-AF65-F5344CB8AC3E}">
        <p14:creationId xmlns:p14="http://schemas.microsoft.com/office/powerpoint/2010/main" val="30007483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88DE5-674E-40D2-B32D-829DE83C72FD}"/>
              </a:ext>
            </a:extLst>
          </p:cNvPr>
          <p:cNvSpPr>
            <a:spLocks noGrp="1"/>
          </p:cNvSpPr>
          <p:nvPr>
            <p:ph type="title"/>
          </p:nvPr>
        </p:nvSpPr>
        <p:spPr/>
        <p:txBody>
          <a:bodyPr/>
          <a:lstStyle/>
          <a:p>
            <a:pPr algn="ctr"/>
            <a:r>
              <a:rPr lang="es-ES"/>
              <a:t>Categoría C:</a:t>
            </a:r>
            <a:br>
              <a:rPr lang="es-ES"/>
            </a:br>
            <a:r>
              <a:rPr lang="es-ES"/>
              <a:t>Tipos de pruebas soportadas</a:t>
            </a:r>
          </a:p>
        </p:txBody>
      </p:sp>
      <p:sp>
        <p:nvSpPr>
          <p:cNvPr id="3" name="Marcador de contenido 2">
            <a:extLst>
              <a:ext uri="{FF2B5EF4-FFF2-40B4-BE49-F238E27FC236}">
                <a16:creationId xmlns:a16="http://schemas.microsoft.com/office/drawing/2014/main" id="{CA658CB2-6517-4F47-A9A0-A1E4204A8657}"/>
              </a:ext>
            </a:extLst>
          </p:cNvPr>
          <p:cNvSpPr>
            <a:spLocks noGrp="1"/>
          </p:cNvSpPr>
          <p:nvPr>
            <p:ph idx="1"/>
          </p:nvPr>
        </p:nvSpPr>
        <p:spPr>
          <a:xfrm>
            <a:off x="3869268" y="996083"/>
            <a:ext cx="7315200" cy="5187900"/>
          </a:xfrm>
        </p:spPr>
        <p:txBody>
          <a:bodyPr/>
          <a:lstStyle/>
          <a:p>
            <a:r>
              <a:rPr lang="es-ES" b="1"/>
              <a:t>Criterio C.3: Pruebas de aceptación</a:t>
            </a:r>
          </a:p>
          <a:p>
            <a:pPr marL="0" indent="0">
              <a:buNone/>
            </a:pPr>
            <a:r>
              <a:rPr lang="es-ES"/>
              <a:t>Define si el entorno de testeo automatizado para PHP es capaz de ejecutar las pruebas de aceptación. Determinan si cumplen con los requisitos de las empresas y sus usuarios.​</a:t>
            </a:r>
          </a:p>
          <a:p>
            <a:pPr marL="0" indent="0">
              <a:buNone/>
            </a:pPr>
            <a:r>
              <a:rPr lang="es-ES"/>
              <a:t>Tipo de valor: Booleano (Si/No).</a:t>
            </a:r>
          </a:p>
          <a:p>
            <a:pPr marL="0" indent="0">
              <a:buNone/>
            </a:pPr>
            <a:endParaRPr lang="es-ES"/>
          </a:p>
          <a:p>
            <a:r>
              <a:rPr lang="es-ES" b="1"/>
              <a:t>Criterio C.4: Pruebas de integración</a:t>
            </a:r>
          </a:p>
          <a:p>
            <a:pPr marL="0" indent="0">
              <a:buNone/>
            </a:pPr>
            <a:r>
              <a:rPr lang="es-ES"/>
              <a:t>Define si el entorno de testeo automatizado para PHP es capaz de ejecutar las pruebas de integración. Lo que prueban es que todos los elementos unitarios que componen el software, funcionan juntos correctamente probándolos en grupo.</a:t>
            </a:r>
          </a:p>
          <a:p>
            <a:r>
              <a:rPr lang="es-ES"/>
              <a:t>Tipo de valor: Booleano (Si/No).</a:t>
            </a:r>
          </a:p>
          <a:p>
            <a:endParaRPr lang="es-ES"/>
          </a:p>
        </p:txBody>
      </p:sp>
    </p:spTree>
    <p:extLst>
      <p:ext uri="{BB962C8B-B14F-4D97-AF65-F5344CB8AC3E}">
        <p14:creationId xmlns:p14="http://schemas.microsoft.com/office/powerpoint/2010/main" val="25313174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88DE5-674E-40D2-B32D-829DE83C72FD}"/>
              </a:ext>
            </a:extLst>
          </p:cNvPr>
          <p:cNvSpPr>
            <a:spLocks noGrp="1"/>
          </p:cNvSpPr>
          <p:nvPr>
            <p:ph type="title"/>
          </p:nvPr>
        </p:nvSpPr>
        <p:spPr/>
        <p:txBody>
          <a:bodyPr/>
          <a:lstStyle/>
          <a:p>
            <a:pPr algn="ctr"/>
            <a:r>
              <a:rPr lang="es-ES"/>
              <a:t>Categoría C:</a:t>
            </a:r>
            <a:br>
              <a:rPr lang="es-ES"/>
            </a:br>
            <a:r>
              <a:rPr lang="es-ES"/>
              <a:t>Tipos de pruebas soportadas</a:t>
            </a:r>
          </a:p>
        </p:txBody>
      </p:sp>
      <p:sp>
        <p:nvSpPr>
          <p:cNvPr id="3" name="Marcador de contenido 2">
            <a:extLst>
              <a:ext uri="{FF2B5EF4-FFF2-40B4-BE49-F238E27FC236}">
                <a16:creationId xmlns:a16="http://schemas.microsoft.com/office/drawing/2014/main" id="{CA658CB2-6517-4F47-A9A0-A1E4204A8657}"/>
              </a:ext>
            </a:extLst>
          </p:cNvPr>
          <p:cNvSpPr>
            <a:spLocks noGrp="1"/>
          </p:cNvSpPr>
          <p:nvPr>
            <p:ph idx="1"/>
          </p:nvPr>
        </p:nvSpPr>
        <p:spPr>
          <a:xfrm>
            <a:off x="3812706" y="307925"/>
            <a:ext cx="7999079" cy="6290837"/>
          </a:xfrm>
        </p:spPr>
        <p:txBody>
          <a:bodyPr>
            <a:normAutofit/>
          </a:bodyPr>
          <a:lstStyle/>
          <a:p>
            <a:r>
              <a:rPr lang="es-ES" sz="1800" b="1"/>
              <a:t>Criterio C.5: Pruebas de regresión</a:t>
            </a:r>
          </a:p>
          <a:p>
            <a:pPr marL="0" indent="0">
              <a:buNone/>
            </a:pPr>
            <a:r>
              <a:rPr lang="es-ES" sz="1800"/>
              <a:t>Define si el entorno de testeo automatizado para PHP es capaz de ejecutar las pruebas de regresión. Se realizan después de haber modificado el código, para asegurar que no se han introducido o descubierto defectos en áreas del software que no han sido modificadas como resultado de los cambios realizados.​</a:t>
            </a:r>
          </a:p>
          <a:p>
            <a:pPr marL="0" indent="0">
              <a:lnSpc>
                <a:spcPct val="100000"/>
              </a:lnSpc>
              <a:buNone/>
            </a:pPr>
            <a:r>
              <a:rPr lang="es-ES" sz="1800"/>
              <a:t>Tipo de valor: Booleano (Si/No).</a:t>
            </a:r>
          </a:p>
          <a:p>
            <a:pPr>
              <a:lnSpc>
                <a:spcPct val="150000"/>
              </a:lnSpc>
            </a:pPr>
            <a:r>
              <a:rPr lang="es-ES" sz="1800" b="1"/>
              <a:t>Criterio C.6: Pruebas de estrés</a:t>
            </a:r>
          </a:p>
          <a:p>
            <a:pPr marL="0" indent="0">
              <a:buNone/>
            </a:pPr>
            <a:r>
              <a:rPr lang="es-ES" sz="1800"/>
              <a:t>Define si el entorno de testeo automatizado para PHP es capaz de ejecutar las pruebas de integración. En este tipo de prueba se va aumentando el número de usuarios de la aplicación hasta que deja de funcionar. </a:t>
            </a:r>
          </a:p>
          <a:p>
            <a:pPr marL="0" indent="0">
              <a:lnSpc>
                <a:spcPct val="100000"/>
              </a:lnSpc>
              <a:buNone/>
            </a:pPr>
            <a:r>
              <a:rPr lang="es-ES" sz="1800"/>
              <a:t>Tipo de valor: Booleano (Si/No).</a:t>
            </a:r>
          </a:p>
          <a:p>
            <a:pPr>
              <a:lnSpc>
                <a:spcPct val="200000"/>
              </a:lnSpc>
            </a:pPr>
            <a:r>
              <a:rPr lang="es-ES" sz="1800" b="1"/>
              <a:t>Criterio C.7: Pruebas de rendimiento</a:t>
            </a:r>
          </a:p>
          <a:p>
            <a:pPr marL="0" indent="0">
              <a:buNone/>
            </a:pPr>
            <a:r>
              <a:rPr lang="es-ES" sz="1800"/>
              <a:t>Define si el entorno de testeo automatizado para PHP es capaz de ejecutar las pruebas de regresión. Permiten medir la velocidad de ejecución de una serie de tareas en un sistema, fijando distintas condiciones.​</a:t>
            </a:r>
          </a:p>
          <a:p>
            <a:pPr marL="0" indent="0">
              <a:buNone/>
            </a:pPr>
            <a:r>
              <a:rPr lang="es-ES" sz="1800"/>
              <a:t>Tipo de valor: Booleano (Si/No).</a:t>
            </a:r>
          </a:p>
        </p:txBody>
      </p:sp>
    </p:spTree>
    <p:extLst>
      <p:ext uri="{BB962C8B-B14F-4D97-AF65-F5344CB8AC3E}">
        <p14:creationId xmlns:p14="http://schemas.microsoft.com/office/powerpoint/2010/main" val="506053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88DE5-674E-40D2-B32D-829DE83C72FD}"/>
              </a:ext>
            </a:extLst>
          </p:cNvPr>
          <p:cNvSpPr>
            <a:spLocks noGrp="1"/>
          </p:cNvSpPr>
          <p:nvPr>
            <p:ph type="title"/>
          </p:nvPr>
        </p:nvSpPr>
        <p:spPr/>
        <p:txBody>
          <a:bodyPr/>
          <a:lstStyle/>
          <a:p>
            <a:pPr algn="ctr"/>
            <a:r>
              <a:rPr lang="es-ES"/>
              <a:t>Categoría D:</a:t>
            </a:r>
            <a:br>
              <a:rPr lang="es-ES"/>
            </a:br>
            <a:r>
              <a:rPr lang="es-ES"/>
              <a:t>Velocidad de ejecución de las pruebas</a:t>
            </a:r>
          </a:p>
        </p:txBody>
      </p:sp>
      <p:sp>
        <p:nvSpPr>
          <p:cNvPr id="3" name="Marcador de contenido 2">
            <a:extLst>
              <a:ext uri="{FF2B5EF4-FFF2-40B4-BE49-F238E27FC236}">
                <a16:creationId xmlns:a16="http://schemas.microsoft.com/office/drawing/2014/main" id="{CA658CB2-6517-4F47-A9A0-A1E4204A8657}"/>
              </a:ext>
            </a:extLst>
          </p:cNvPr>
          <p:cNvSpPr>
            <a:spLocks noGrp="1"/>
          </p:cNvSpPr>
          <p:nvPr>
            <p:ph idx="1"/>
          </p:nvPr>
        </p:nvSpPr>
        <p:spPr>
          <a:xfrm>
            <a:off x="3869268" y="996083"/>
            <a:ext cx="7315200" cy="5187900"/>
          </a:xfrm>
        </p:spPr>
        <p:txBody>
          <a:bodyPr>
            <a:normAutofit fontScale="92500" lnSpcReduction="10000"/>
          </a:bodyPr>
          <a:lstStyle/>
          <a:p>
            <a:r>
              <a:rPr lang="es-ES" b="1"/>
              <a:t>Criterio D.1: Velocidad pruebas unitarias</a:t>
            </a:r>
          </a:p>
          <a:p>
            <a:pPr marL="0" indent="0">
              <a:buNone/>
            </a:pPr>
            <a:r>
              <a:rPr lang="es-ES"/>
              <a:t>Velocidad que se demora el entorno de testeo automatizado para PHP en ejecutar las pruebas unitarias. Este valor se determina en función del tiempo que tarda el resto de software similares a este en realizar el mismo test unitario, considerándose como valores altos los más rápidos con mínimas diferencias y lentos los que más tiempo necesitan.</a:t>
            </a:r>
            <a:br>
              <a:rPr lang="es-ES"/>
            </a:br>
            <a:endParaRPr lang="es-ES"/>
          </a:p>
          <a:p>
            <a:pPr marL="0" indent="0">
              <a:buNone/>
            </a:pPr>
            <a:r>
              <a:rPr lang="es-ES"/>
              <a:t>Tipo de valor: Alto / Medio / Bajo</a:t>
            </a:r>
          </a:p>
          <a:p>
            <a:pPr marL="0" indent="0">
              <a:buNone/>
            </a:pPr>
            <a:endParaRPr lang="es-ES"/>
          </a:p>
          <a:p>
            <a:r>
              <a:rPr lang="es-ES" b="1"/>
              <a:t>Criterio D.2: Velocidad pruebas funcionales</a:t>
            </a:r>
          </a:p>
          <a:p>
            <a:pPr marL="0" indent="0">
              <a:buNone/>
            </a:pPr>
            <a:r>
              <a:rPr lang="es-ES"/>
              <a:t>Velocidad que se demora el entorno de testeo automatizado para PHP en ejecutar las pruebas funcionales. Este valor se determina en función del tiempo que tarda el resto de software similares a este en realizar el mismo test funcional, considerándose como valores altos los más rápidos con mínimas diferencias y lentos los que más tiempo necesitan.</a:t>
            </a:r>
            <a:br>
              <a:rPr lang="es-ES"/>
            </a:br>
            <a:endParaRPr lang="es-ES"/>
          </a:p>
          <a:p>
            <a:pPr marL="0" indent="0">
              <a:buNone/>
            </a:pPr>
            <a:r>
              <a:rPr lang="es-ES"/>
              <a:t>Tipo de valor: Alto / Medio / Bajo</a:t>
            </a:r>
          </a:p>
          <a:p>
            <a:endParaRPr lang="es-ES"/>
          </a:p>
        </p:txBody>
      </p:sp>
    </p:spTree>
    <p:extLst>
      <p:ext uri="{BB962C8B-B14F-4D97-AF65-F5344CB8AC3E}">
        <p14:creationId xmlns:p14="http://schemas.microsoft.com/office/powerpoint/2010/main" val="426864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88DE5-674E-40D2-B32D-829DE83C72FD}"/>
              </a:ext>
            </a:extLst>
          </p:cNvPr>
          <p:cNvSpPr>
            <a:spLocks noGrp="1"/>
          </p:cNvSpPr>
          <p:nvPr>
            <p:ph type="title"/>
          </p:nvPr>
        </p:nvSpPr>
        <p:spPr/>
        <p:txBody>
          <a:bodyPr/>
          <a:lstStyle/>
          <a:p>
            <a:pPr algn="ctr"/>
            <a:r>
              <a:rPr lang="es-ES"/>
              <a:t>Categoría D:</a:t>
            </a:r>
            <a:br>
              <a:rPr lang="es-ES"/>
            </a:br>
            <a:r>
              <a:rPr lang="es-ES"/>
              <a:t>Velocidad de ejecución de las pruebas</a:t>
            </a:r>
          </a:p>
        </p:txBody>
      </p:sp>
      <p:sp>
        <p:nvSpPr>
          <p:cNvPr id="3" name="Marcador de contenido 2">
            <a:extLst>
              <a:ext uri="{FF2B5EF4-FFF2-40B4-BE49-F238E27FC236}">
                <a16:creationId xmlns:a16="http://schemas.microsoft.com/office/drawing/2014/main" id="{CA658CB2-6517-4F47-A9A0-A1E4204A8657}"/>
              </a:ext>
            </a:extLst>
          </p:cNvPr>
          <p:cNvSpPr>
            <a:spLocks noGrp="1"/>
          </p:cNvSpPr>
          <p:nvPr>
            <p:ph idx="1"/>
          </p:nvPr>
        </p:nvSpPr>
        <p:spPr>
          <a:xfrm>
            <a:off x="3869268" y="996083"/>
            <a:ext cx="7315200" cy="5187900"/>
          </a:xfrm>
        </p:spPr>
        <p:txBody>
          <a:bodyPr>
            <a:normAutofit fontScale="92500" lnSpcReduction="20000"/>
          </a:bodyPr>
          <a:lstStyle/>
          <a:p>
            <a:r>
              <a:rPr lang="es-ES" b="1"/>
              <a:t>Criterio D.3: Velocidad pruebas de aceptación</a:t>
            </a:r>
          </a:p>
          <a:p>
            <a:pPr marL="0" indent="0">
              <a:buNone/>
            </a:pPr>
            <a:r>
              <a:rPr lang="es-ES"/>
              <a:t>Velocidad que se demora el entorno de testeo automatizado para PHP en ejecutar las pruebas de aceptación. Este valor se determina en función del tiempo que tarda el resto de software similares a este en realizar el mismo test de aceptación, considerándose como valores altos los más rápidos con mínimas diferencias y lentos los que más tiempo necesitan.</a:t>
            </a:r>
            <a:br>
              <a:rPr lang="es-ES"/>
            </a:br>
            <a:endParaRPr lang="es-ES"/>
          </a:p>
          <a:p>
            <a:pPr marL="0" indent="0">
              <a:buNone/>
            </a:pPr>
            <a:r>
              <a:rPr lang="es-ES"/>
              <a:t>Tipo de valor: Alto / Medio / Bajo</a:t>
            </a:r>
          </a:p>
          <a:p>
            <a:pPr marL="0" indent="0">
              <a:buNone/>
            </a:pPr>
            <a:endParaRPr lang="es-ES"/>
          </a:p>
          <a:p>
            <a:r>
              <a:rPr lang="es-ES" b="1"/>
              <a:t>Criterio D.4: Velocidad pruebas de integración</a:t>
            </a:r>
          </a:p>
          <a:p>
            <a:pPr marL="0" indent="0">
              <a:buNone/>
            </a:pPr>
            <a:r>
              <a:rPr lang="es-ES"/>
              <a:t>Velocidad que se demora el entorno de testeo automatizado para PHP en ejecutar las pruebas de integración. Este valor se determina en función del tiempo que tarda el resto de software similares a este en realizar el mismo test unitario, considerándose como valores altos los más rápidos con mínimas diferencias y lentos los que más tiempo necesitan.</a:t>
            </a:r>
            <a:br>
              <a:rPr lang="es-ES"/>
            </a:br>
            <a:endParaRPr lang="es-ES"/>
          </a:p>
          <a:p>
            <a:pPr marL="0" indent="0">
              <a:buNone/>
            </a:pPr>
            <a:r>
              <a:rPr lang="es-ES"/>
              <a:t>Tipo de valor: Alto / Medio / Bajo</a:t>
            </a:r>
          </a:p>
          <a:p>
            <a:endParaRPr lang="es-ES"/>
          </a:p>
        </p:txBody>
      </p:sp>
    </p:spTree>
    <p:extLst>
      <p:ext uri="{BB962C8B-B14F-4D97-AF65-F5344CB8AC3E}">
        <p14:creationId xmlns:p14="http://schemas.microsoft.com/office/powerpoint/2010/main" val="774177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88DE5-674E-40D2-B32D-829DE83C72FD}"/>
              </a:ext>
            </a:extLst>
          </p:cNvPr>
          <p:cNvSpPr>
            <a:spLocks noGrp="1"/>
          </p:cNvSpPr>
          <p:nvPr>
            <p:ph type="title"/>
          </p:nvPr>
        </p:nvSpPr>
        <p:spPr/>
        <p:txBody>
          <a:bodyPr/>
          <a:lstStyle/>
          <a:p>
            <a:pPr algn="ctr"/>
            <a:r>
              <a:rPr lang="es-ES"/>
              <a:t>Categoría D:</a:t>
            </a:r>
            <a:br>
              <a:rPr lang="es-ES"/>
            </a:br>
            <a:r>
              <a:rPr lang="es-ES"/>
              <a:t>Velocidad de ejecución de las pruebas</a:t>
            </a:r>
          </a:p>
        </p:txBody>
      </p:sp>
      <p:sp>
        <p:nvSpPr>
          <p:cNvPr id="3" name="Marcador de contenido 2">
            <a:extLst>
              <a:ext uri="{FF2B5EF4-FFF2-40B4-BE49-F238E27FC236}">
                <a16:creationId xmlns:a16="http://schemas.microsoft.com/office/drawing/2014/main" id="{CA658CB2-6517-4F47-A9A0-A1E4204A8657}"/>
              </a:ext>
            </a:extLst>
          </p:cNvPr>
          <p:cNvSpPr>
            <a:spLocks noGrp="1"/>
          </p:cNvSpPr>
          <p:nvPr>
            <p:ph idx="1"/>
          </p:nvPr>
        </p:nvSpPr>
        <p:spPr>
          <a:xfrm>
            <a:off x="3869268" y="996083"/>
            <a:ext cx="7315200" cy="5187900"/>
          </a:xfrm>
        </p:spPr>
        <p:txBody>
          <a:bodyPr>
            <a:normAutofit fontScale="92500" lnSpcReduction="10000"/>
          </a:bodyPr>
          <a:lstStyle/>
          <a:p>
            <a:r>
              <a:rPr lang="es-ES" b="1"/>
              <a:t>Criterio D.5: Velocidad pruebas de regresión</a:t>
            </a:r>
          </a:p>
          <a:p>
            <a:pPr marL="0" indent="0">
              <a:buNone/>
            </a:pPr>
            <a:r>
              <a:rPr lang="es-ES"/>
              <a:t>Velocidad que se demora el entorno de testeo automatizado para PHP en ejecutar las pruebas de regresión. Este valor se determina en función del tiempo que tarda el resto de software similares a este en realizar el mismo test unitario, considerándose como valores altos los más rápidos con mínimas diferencias y lentos los que más tiempo necesitan.</a:t>
            </a:r>
            <a:br>
              <a:rPr lang="es-ES"/>
            </a:br>
            <a:endParaRPr lang="es-ES"/>
          </a:p>
          <a:p>
            <a:pPr marL="0" indent="0">
              <a:buNone/>
            </a:pPr>
            <a:r>
              <a:rPr lang="es-ES"/>
              <a:t>Tipo de valor: Alto / Medio / Bajo</a:t>
            </a:r>
          </a:p>
          <a:p>
            <a:pPr marL="0" indent="0">
              <a:buNone/>
            </a:pPr>
            <a:endParaRPr lang="es-ES"/>
          </a:p>
          <a:p>
            <a:r>
              <a:rPr lang="es-ES" b="1"/>
              <a:t>Criterio D.6: Velocidad pruebas de estrés</a:t>
            </a:r>
          </a:p>
          <a:p>
            <a:pPr marL="0" indent="0">
              <a:buNone/>
            </a:pPr>
            <a:r>
              <a:rPr lang="es-ES"/>
              <a:t>Velocidad que se demora el entorno de testeo automatizado para PHP en ejecutar las pruebas de estrés. Este valor se determina en función del tiempo que tarda el resto de software similares a este en realizar el mismo test unitario, considerándose como valores altos los más rápidos con mínimas diferencias y lentos los que más tiempo necesitan.</a:t>
            </a:r>
            <a:br>
              <a:rPr lang="es-ES"/>
            </a:br>
            <a:endParaRPr lang="es-ES"/>
          </a:p>
          <a:p>
            <a:pPr marL="0" indent="0">
              <a:buNone/>
            </a:pPr>
            <a:r>
              <a:rPr lang="es-ES"/>
              <a:t>Tipo de valor: Alto / Medio / Bajo</a:t>
            </a:r>
          </a:p>
          <a:p>
            <a:endParaRPr lang="es-ES"/>
          </a:p>
        </p:txBody>
      </p:sp>
    </p:spTree>
    <p:extLst>
      <p:ext uri="{BB962C8B-B14F-4D97-AF65-F5344CB8AC3E}">
        <p14:creationId xmlns:p14="http://schemas.microsoft.com/office/powerpoint/2010/main" val="4495240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88DE5-674E-40D2-B32D-829DE83C72FD}"/>
              </a:ext>
            </a:extLst>
          </p:cNvPr>
          <p:cNvSpPr>
            <a:spLocks noGrp="1"/>
          </p:cNvSpPr>
          <p:nvPr>
            <p:ph type="title"/>
          </p:nvPr>
        </p:nvSpPr>
        <p:spPr/>
        <p:txBody>
          <a:bodyPr/>
          <a:lstStyle/>
          <a:p>
            <a:pPr algn="ctr"/>
            <a:r>
              <a:rPr lang="es-ES"/>
              <a:t>Categoría D:</a:t>
            </a:r>
            <a:br>
              <a:rPr lang="es-ES"/>
            </a:br>
            <a:r>
              <a:rPr lang="es-ES"/>
              <a:t>Velocidad de ejecución de las pruebas</a:t>
            </a:r>
          </a:p>
        </p:txBody>
      </p:sp>
      <p:sp>
        <p:nvSpPr>
          <p:cNvPr id="3" name="Marcador de contenido 2">
            <a:extLst>
              <a:ext uri="{FF2B5EF4-FFF2-40B4-BE49-F238E27FC236}">
                <a16:creationId xmlns:a16="http://schemas.microsoft.com/office/drawing/2014/main" id="{CA658CB2-6517-4F47-A9A0-A1E4204A8657}"/>
              </a:ext>
            </a:extLst>
          </p:cNvPr>
          <p:cNvSpPr>
            <a:spLocks noGrp="1"/>
          </p:cNvSpPr>
          <p:nvPr>
            <p:ph idx="1"/>
          </p:nvPr>
        </p:nvSpPr>
        <p:spPr>
          <a:xfrm>
            <a:off x="3869268" y="996083"/>
            <a:ext cx="7315200" cy="2972602"/>
          </a:xfrm>
        </p:spPr>
        <p:txBody>
          <a:bodyPr>
            <a:normAutofit/>
          </a:bodyPr>
          <a:lstStyle/>
          <a:p>
            <a:r>
              <a:rPr lang="es-ES" b="1"/>
              <a:t>Criterio D.7: Velocidad pruebas de rendimiento</a:t>
            </a:r>
          </a:p>
          <a:p>
            <a:pPr marL="0" indent="0">
              <a:buNone/>
            </a:pPr>
            <a:r>
              <a:rPr lang="es-ES"/>
              <a:t>Velocidad que se demora el entorno de testeo automatizado para PHP en ejecutar las pruebas de rendimiento. Este valor se determina en función del tiempo que tarda el resto de software similares a este en realizar el mismo test unitario, considerándose como valores altos los más rápidos con mínimas diferencias y lentos los que más tiempo necesitan.</a:t>
            </a:r>
          </a:p>
          <a:p>
            <a:pPr marL="0" indent="0">
              <a:buNone/>
            </a:pPr>
            <a:r>
              <a:rPr lang="es-ES"/>
              <a:t>Tipo de valor: Alto / Medio / Bajo</a:t>
            </a:r>
          </a:p>
          <a:p>
            <a:pPr marL="0" indent="0">
              <a:buNone/>
            </a:pPr>
            <a:endParaRPr lang="es-ES"/>
          </a:p>
          <a:p>
            <a:endParaRPr lang="es-ES"/>
          </a:p>
        </p:txBody>
      </p:sp>
      <p:pic>
        <p:nvPicPr>
          <p:cNvPr id="4" name="Imagen 4" descr="Imagen que contiene objeto, reloj&#10;&#10;Descripción generada con confianza alta">
            <a:extLst>
              <a:ext uri="{FF2B5EF4-FFF2-40B4-BE49-F238E27FC236}">
                <a16:creationId xmlns:a16="http://schemas.microsoft.com/office/drawing/2014/main" id="{460EC227-29C3-4A02-830F-439364A8292A}"/>
              </a:ext>
            </a:extLst>
          </p:cNvPr>
          <p:cNvPicPr>
            <a:picLocks noChangeAspect="1"/>
          </p:cNvPicPr>
          <p:nvPr/>
        </p:nvPicPr>
        <p:blipFill>
          <a:blip r:embed="rId2"/>
          <a:stretch>
            <a:fillRect/>
          </a:stretch>
        </p:blipFill>
        <p:spPr>
          <a:xfrm>
            <a:off x="5558287" y="4039695"/>
            <a:ext cx="4238445" cy="2071025"/>
          </a:xfrm>
          <a:prstGeom prst="rect">
            <a:avLst/>
          </a:prstGeom>
        </p:spPr>
      </p:pic>
    </p:spTree>
    <p:extLst>
      <p:ext uri="{BB962C8B-B14F-4D97-AF65-F5344CB8AC3E}">
        <p14:creationId xmlns:p14="http://schemas.microsoft.com/office/powerpoint/2010/main" val="205424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0C12184-E7E1-44D3-8107-6DAEA4CAC5B7}"/>
              </a:ext>
            </a:extLst>
          </p:cNvPr>
          <p:cNvSpPr>
            <a:spLocks noGrp="1"/>
          </p:cNvSpPr>
          <p:nvPr>
            <p:ph type="title"/>
          </p:nvPr>
        </p:nvSpPr>
        <p:spPr/>
        <p:txBody>
          <a:bodyPr/>
          <a:lstStyle/>
          <a:p>
            <a:pPr algn="ctr"/>
            <a:r>
              <a:rPr lang="es-ES"/>
              <a:t>Evaluación para </a:t>
            </a:r>
            <a:r>
              <a:rPr lang="es-ES" err="1"/>
              <a:t>PHPUnit</a:t>
            </a:r>
          </a:p>
        </p:txBody>
      </p:sp>
      <p:graphicFrame>
        <p:nvGraphicFramePr>
          <p:cNvPr id="7" name="Marcador de contenido 6">
            <a:extLst>
              <a:ext uri="{FF2B5EF4-FFF2-40B4-BE49-F238E27FC236}">
                <a16:creationId xmlns:a16="http://schemas.microsoft.com/office/drawing/2014/main" id="{4E7C423D-529B-4EED-8EC7-E1914C25E02B}"/>
              </a:ext>
            </a:extLst>
          </p:cNvPr>
          <p:cNvGraphicFramePr>
            <a:graphicFrameLocks noGrp="1"/>
          </p:cNvGraphicFramePr>
          <p:nvPr>
            <p:ph idx="1"/>
            <p:extLst>
              <p:ext uri="{D42A27DB-BD31-4B8C-83A1-F6EECF244321}">
                <p14:modId xmlns:p14="http://schemas.microsoft.com/office/powerpoint/2010/main" val="524952245"/>
              </p:ext>
            </p:extLst>
          </p:nvPr>
        </p:nvGraphicFramePr>
        <p:xfrm>
          <a:off x="3815450" y="209448"/>
          <a:ext cx="7836081" cy="6429959"/>
        </p:xfrm>
        <a:graphic>
          <a:graphicData uri="http://schemas.openxmlformats.org/drawingml/2006/table">
            <a:tbl>
              <a:tblPr firstRow="1" bandRow="1">
                <a:tableStyleId>{5C22544A-7EE6-4342-B048-85BDC9FD1C3A}</a:tableStyleId>
              </a:tblPr>
              <a:tblGrid>
                <a:gridCol w="5039213">
                  <a:extLst>
                    <a:ext uri="{9D8B030D-6E8A-4147-A177-3AD203B41FA5}">
                      <a16:colId xmlns:a16="http://schemas.microsoft.com/office/drawing/2014/main" val="3965690376"/>
                    </a:ext>
                  </a:extLst>
                </a:gridCol>
                <a:gridCol w="2796868">
                  <a:extLst>
                    <a:ext uri="{9D8B030D-6E8A-4147-A177-3AD203B41FA5}">
                      <a16:colId xmlns:a16="http://schemas.microsoft.com/office/drawing/2014/main" val="3082545373"/>
                    </a:ext>
                  </a:extLst>
                </a:gridCol>
              </a:tblGrid>
              <a:tr h="170320">
                <a:tc>
                  <a:txBody>
                    <a:bodyPr/>
                    <a:lstStyle/>
                    <a:p>
                      <a:pPr algn="just">
                        <a:lnSpc>
                          <a:spcPct val="107000"/>
                        </a:lnSpc>
                        <a:spcAft>
                          <a:spcPts val="0"/>
                        </a:spcAft>
                      </a:pPr>
                      <a:r>
                        <a:rPr lang="es-ES" sz="1400" b="1">
                          <a:effectLst/>
                          <a:latin typeface="Arial" panose="020B0604020202020204" pitchFamily="34" charset="0"/>
                          <a:ea typeface="Calibri" panose="020F0502020204030204" pitchFamily="34" charset="0"/>
                          <a:cs typeface="Times New Roman" panose="02020603050405020304" pitchFamily="18" charset="0"/>
                        </a:rPr>
                        <a:t>CRITERIOS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400" b="1">
                          <a:effectLst/>
                          <a:latin typeface="Arial"/>
                          <a:ea typeface="Calibri" panose="020F0502020204030204" pitchFamily="34" charset="0"/>
                          <a:cs typeface="Times New Roman"/>
                        </a:rPr>
                        <a:t>EVALUACIÓN</a:t>
                      </a:r>
                      <a:endParaRPr lang="es-ES" sz="1400">
                        <a:effectLst/>
                        <a:latin typeface="Arial"/>
                        <a:ea typeface="Calibri" panose="020F0502020204030204" pitchFamily="34" charset="0"/>
                        <a:cs typeface="Times New Roman"/>
                      </a:endParaRPr>
                    </a:p>
                  </a:txBody>
                  <a:tcPr marL="68580" marR="68580" marT="0" marB="0"/>
                </a:tc>
                <a:extLst>
                  <a:ext uri="{0D108BD9-81ED-4DB2-BD59-A6C34878D82A}">
                    <a16:rowId xmlns:a16="http://schemas.microsoft.com/office/drawing/2014/main" val="3317228002"/>
                  </a:ext>
                </a:extLst>
              </a:tr>
              <a:tr h="248730">
                <a:tc>
                  <a:txBody>
                    <a:bodyPr/>
                    <a:lstStyle/>
                    <a:p>
                      <a:pPr algn="just">
                        <a:lnSpc>
                          <a:spcPct val="107000"/>
                        </a:lnSpc>
                        <a:spcAft>
                          <a:spcPts val="0"/>
                        </a:spcAft>
                      </a:pPr>
                      <a:r>
                        <a:rPr lang="es-ES" sz="1400">
                          <a:effectLst/>
                          <a:latin typeface="Arial"/>
                          <a:ea typeface="Calibri" panose="020F0502020204030204" pitchFamily="34" charset="0"/>
                          <a:cs typeface="Times New Roman"/>
                        </a:rPr>
                        <a:t>Criterio A.1: Precio de la herramienta</a:t>
                      </a: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Gratuita</a:t>
                      </a:r>
                    </a:p>
                  </a:txBody>
                  <a:tcPr marL="68580" marR="68580" marT="0" marB="0"/>
                </a:tc>
                <a:extLst>
                  <a:ext uri="{0D108BD9-81ED-4DB2-BD59-A6C34878D82A}">
                    <a16:rowId xmlns:a16="http://schemas.microsoft.com/office/drawing/2014/main" val="4082323012"/>
                  </a:ext>
                </a:extLst>
              </a:tr>
              <a:tr h="248730">
                <a:tc>
                  <a:txBody>
                    <a:bodyPr/>
                    <a:lstStyle/>
                    <a:p>
                      <a:pPr algn="just">
                        <a:lnSpc>
                          <a:spcPct val="107000"/>
                        </a:lnSpc>
                        <a:spcAft>
                          <a:spcPts val="0"/>
                        </a:spcAft>
                      </a:pPr>
                      <a:r>
                        <a:rPr lang="es-ES" sz="1400">
                          <a:effectLst/>
                          <a:latin typeface="Arial"/>
                          <a:ea typeface="Calibri" panose="020F0502020204030204" pitchFamily="34" charset="0"/>
                          <a:cs typeface="Times New Roman"/>
                        </a:rPr>
                        <a:t>Criterio A.2: Idioma de la herramienta</a:t>
                      </a: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Inglés</a:t>
                      </a:r>
                    </a:p>
                  </a:txBody>
                  <a:tcPr marL="68580" marR="68580" marT="0" marB="0"/>
                </a:tc>
                <a:extLst>
                  <a:ext uri="{0D108BD9-81ED-4DB2-BD59-A6C34878D82A}">
                    <a16:rowId xmlns:a16="http://schemas.microsoft.com/office/drawing/2014/main" val="3434186239"/>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A.3: Popularidad de la herramienta</a:t>
                      </a: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Alta</a:t>
                      </a:r>
                    </a:p>
                  </a:txBody>
                  <a:tcPr marL="68580" marR="68580" marT="0" marB="0"/>
                </a:tc>
                <a:extLst>
                  <a:ext uri="{0D108BD9-81ED-4DB2-BD59-A6C34878D82A}">
                    <a16:rowId xmlns:a16="http://schemas.microsoft.com/office/drawing/2014/main" val="3191362265"/>
                  </a:ext>
                </a:extLst>
              </a:tr>
              <a:tr h="248730">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Criterio A.4: Licencia de la herramienta</a:t>
                      </a: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BSD</a:t>
                      </a:r>
                    </a:p>
                  </a:txBody>
                  <a:tcPr marL="68580" marR="68580" marT="0" marB="0"/>
                </a:tc>
                <a:extLst>
                  <a:ext uri="{0D108BD9-81ED-4DB2-BD59-A6C34878D82A}">
                    <a16:rowId xmlns:a16="http://schemas.microsoft.com/office/drawing/2014/main" val="1333963551"/>
                  </a:ext>
                </a:extLst>
              </a:tr>
              <a:tr h="248730">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Criterio A.5: Documentación disponible</a:t>
                      </a:r>
                    </a:p>
                  </a:txBody>
                  <a:tcPr marL="68580" marR="68580" marT="0" marB="0">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89939381"/>
                  </a:ext>
                </a:extLst>
              </a:tr>
              <a:tr h="248730">
                <a:tc>
                  <a:txBody>
                    <a:bodyPr/>
                    <a:lstStyle/>
                    <a:p>
                      <a:pPr algn="just">
                        <a:lnSpc>
                          <a:spcPct val="107000"/>
                        </a:lnSpc>
                        <a:spcAft>
                          <a:spcPts val="0"/>
                        </a:spcAft>
                      </a:pPr>
                      <a:r>
                        <a:rPr lang="es-ES" sz="1400">
                          <a:effectLst/>
                          <a:latin typeface="Arial"/>
                          <a:ea typeface="Calibri" panose="020F0502020204030204" pitchFamily="34" charset="0"/>
                          <a:cs typeface="Times New Roman"/>
                        </a:rPr>
                        <a:t>Criterio B.1: Dificultad para la puesta en marcha</a:t>
                      </a:r>
                    </a:p>
                  </a:txBody>
                  <a:tcPr marL="68580" marR="68580" marT="0" marB="0">
                    <a:lnT w="28575" cap="flat" cmpd="sng" algn="ctr">
                      <a:solidFill>
                        <a:schemeClr val="bg1"/>
                      </a:solidFill>
                      <a:prstDash val="solid"/>
                      <a:round/>
                      <a:headEnd type="none" w="med" len="med"/>
                      <a:tailEnd type="none" w="med" len="med"/>
                    </a:lnT>
                  </a:tcPr>
                </a:tc>
                <a:tc>
                  <a:txBody>
                    <a:bodyPr/>
                    <a:lstStyle/>
                    <a:p>
                      <a:pPr algn="ctr">
                        <a:lnSpc>
                          <a:spcPct val="107000"/>
                        </a:lnSpc>
                        <a:spcAft>
                          <a:spcPts val="0"/>
                        </a:spcAft>
                      </a:pPr>
                      <a:r>
                        <a:rPr lang="es-ES" sz="1400">
                          <a:effectLst/>
                          <a:latin typeface="Arial"/>
                          <a:ea typeface="Calibri" panose="020F0502020204030204" pitchFamily="34" charset="0"/>
                          <a:cs typeface="Times New Roman"/>
                        </a:rPr>
                        <a:t>Baja</a:t>
                      </a:r>
                    </a:p>
                  </a:txBody>
                  <a:tcPr marL="68580" marR="68580" marT="0" marB="0">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672158628"/>
                  </a:ext>
                </a:extLst>
              </a:tr>
              <a:tr h="248730">
                <a:tc>
                  <a:txBody>
                    <a:bodyPr/>
                    <a:lstStyle/>
                    <a:p>
                      <a:pPr algn="just">
                        <a:lnSpc>
                          <a:spcPct val="107000"/>
                        </a:lnSpc>
                        <a:spcAft>
                          <a:spcPts val="0"/>
                        </a:spcAft>
                      </a:pPr>
                      <a:r>
                        <a:rPr lang="es-ES" sz="1400">
                          <a:effectLst/>
                          <a:latin typeface="Arial"/>
                          <a:ea typeface="Calibri" panose="020F0502020204030204" pitchFamily="34" charset="0"/>
                          <a:cs typeface="Times New Roman"/>
                        </a:rPr>
                        <a:t>Criterio B.2: Prueba de mutación con librería Infection</a:t>
                      </a:r>
                      <a:endParaRPr lang="es-ES" sz="1400" err="1">
                        <a:effectLst/>
                        <a:latin typeface="Arial"/>
                        <a:ea typeface="Calibri" panose="020F0502020204030204" pitchFamily="34" charset="0"/>
                        <a:cs typeface="Times New Roman"/>
                      </a:endParaRP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Si</a:t>
                      </a:r>
                    </a:p>
                  </a:txBody>
                  <a:tcPr marL="68580" marR="68580" marT="0" marB="0"/>
                </a:tc>
                <a:extLst>
                  <a:ext uri="{0D108BD9-81ED-4DB2-BD59-A6C34878D82A}">
                    <a16:rowId xmlns:a16="http://schemas.microsoft.com/office/drawing/2014/main" val="1283770375"/>
                  </a:ext>
                </a:extLst>
              </a:tr>
              <a:tr h="248730">
                <a:tc>
                  <a:txBody>
                    <a:bodyPr/>
                    <a:lstStyle/>
                    <a:p>
                      <a:pPr algn="just">
                        <a:lnSpc>
                          <a:spcPct val="107000"/>
                        </a:lnSpc>
                        <a:spcAft>
                          <a:spcPts val="0"/>
                        </a:spcAft>
                      </a:pPr>
                      <a:r>
                        <a:rPr lang="es-ES" sz="1400">
                          <a:effectLst/>
                          <a:latin typeface="Arial"/>
                          <a:ea typeface="Calibri" panose="020F0502020204030204" pitchFamily="34" charset="0"/>
                          <a:cs typeface="Times New Roman"/>
                        </a:rPr>
                        <a:t>Criterio B.3: Prueba de mutación con librería Humbug</a:t>
                      </a:r>
                      <a:endParaRPr lang="es-ES" sz="1400" err="1">
                        <a:effectLst/>
                        <a:latin typeface="Arial"/>
                        <a:ea typeface="Calibri" panose="020F0502020204030204" pitchFamily="34" charset="0"/>
                        <a:cs typeface="Times New Roman"/>
                      </a:endParaRP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Si</a:t>
                      </a:r>
                    </a:p>
                  </a:txBody>
                  <a:tcPr marL="68580" marR="68580" marT="0" marB="0"/>
                </a:tc>
                <a:extLst>
                  <a:ext uri="{0D108BD9-81ED-4DB2-BD59-A6C34878D82A}">
                    <a16:rowId xmlns:a16="http://schemas.microsoft.com/office/drawing/2014/main" val="2239043926"/>
                  </a:ext>
                </a:extLst>
              </a:tr>
              <a:tr h="248730">
                <a:tc>
                  <a:txBody>
                    <a:bodyPr/>
                    <a:lstStyle/>
                    <a:p>
                      <a:pPr algn="just">
                        <a:lnSpc>
                          <a:spcPct val="107000"/>
                        </a:lnSpc>
                        <a:spcAft>
                          <a:spcPts val="0"/>
                        </a:spcAft>
                      </a:pPr>
                      <a:r>
                        <a:rPr lang="es-ES" sz="1400">
                          <a:effectLst/>
                          <a:latin typeface="Arial"/>
                          <a:ea typeface="Calibri" panose="020F0502020204030204" pitchFamily="34" charset="0"/>
                          <a:cs typeface="Times New Roman"/>
                        </a:rPr>
                        <a:t>Criterio B.4: Análisis de cobertura de código con XDebug</a:t>
                      </a:r>
                      <a:endParaRPr lang="es-ES" sz="1400" err="1">
                        <a:effectLst/>
                        <a:latin typeface="Arial"/>
                        <a:ea typeface="Calibri" panose="020F0502020204030204" pitchFamily="34" charset="0"/>
                        <a:cs typeface="Times New Roman"/>
                      </a:endParaRP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Si</a:t>
                      </a:r>
                    </a:p>
                  </a:txBody>
                  <a:tcPr marL="68580" marR="68580" marT="0" marB="0"/>
                </a:tc>
                <a:extLst>
                  <a:ext uri="{0D108BD9-81ED-4DB2-BD59-A6C34878D82A}">
                    <a16:rowId xmlns:a16="http://schemas.microsoft.com/office/drawing/2014/main" val="880326515"/>
                  </a:ext>
                </a:extLst>
              </a:tr>
              <a:tr h="248730">
                <a:tc>
                  <a:txBody>
                    <a:bodyPr/>
                    <a:lstStyle/>
                    <a:p>
                      <a:pPr algn="just">
                        <a:lnSpc>
                          <a:spcPct val="107000"/>
                        </a:lnSpc>
                        <a:spcAft>
                          <a:spcPts val="0"/>
                        </a:spcAft>
                      </a:pPr>
                      <a:r>
                        <a:rPr lang="es-ES" sz="1400">
                          <a:effectLst/>
                          <a:latin typeface="Arial"/>
                          <a:ea typeface="Calibri" panose="020F0502020204030204" pitchFamily="34" charset="0"/>
                          <a:cs typeface="Times New Roman"/>
                        </a:rPr>
                        <a:t>Criterio B.5: Velocidad del análisis de cobertura de código</a:t>
                      </a: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Baja</a:t>
                      </a:r>
                    </a:p>
                  </a:txBody>
                  <a:tcPr marL="68580" marR="68580" marT="0" marB="0"/>
                </a:tc>
                <a:extLst>
                  <a:ext uri="{0D108BD9-81ED-4DB2-BD59-A6C34878D82A}">
                    <a16:rowId xmlns:a16="http://schemas.microsoft.com/office/drawing/2014/main" val="1671662111"/>
                  </a:ext>
                </a:extLst>
              </a:tr>
              <a:tr h="248730">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Criterio B.6: Complejidad para analizar los resultados</a:t>
                      </a:r>
                    </a:p>
                  </a:txBody>
                  <a:tcPr marL="68580" marR="68580" marT="0" marB="0">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Media</a:t>
                      </a:r>
                    </a:p>
                  </a:txBody>
                  <a:tcPr marL="68580" marR="68580" marT="0" marB="0">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9938408"/>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C.1: </a:t>
                      </a:r>
                      <a:r>
                        <a:rPr lang="es-ES" sz="1400">
                          <a:effectLst/>
                          <a:latin typeface="Arial"/>
                          <a:ea typeface="Times New Roman" panose="02020603050405020304" pitchFamily="18" charset="0"/>
                          <a:cs typeface="Times New Roman"/>
                        </a:rPr>
                        <a:t>Pruebas</a:t>
                      </a:r>
                      <a:r>
                        <a:rPr lang="es-ES" sz="1400">
                          <a:effectLst/>
                          <a:latin typeface="Arial"/>
                          <a:ea typeface="Calibri" panose="020F0502020204030204" pitchFamily="34" charset="0"/>
                          <a:cs typeface="Times New Roman"/>
                        </a:rPr>
                        <a:t> unitarias</a:t>
                      </a:r>
                    </a:p>
                  </a:txBody>
                  <a:tcPr marL="68580" marR="68580" marT="0" marB="0">
                    <a:lnT w="28575" cap="flat" cmpd="sng" algn="ctr">
                      <a:solidFill>
                        <a:schemeClr val="bg1"/>
                      </a:solidFill>
                      <a:prstDash val="solid"/>
                      <a:round/>
                      <a:headEnd type="none" w="med" len="med"/>
                      <a:tailEnd type="none" w="med" len="med"/>
                    </a:lnT>
                  </a:tcPr>
                </a:tc>
                <a:tc>
                  <a:txBody>
                    <a:bodyPr/>
                    <a:lstStyle/>
                    <a:p>
                      <a:pPr algn="ctr">
                        <a:lnSpc>
                          <a:spcPct val="107000"/>
                        </a:lnSpc>
                        <a:spcAft>
                          <a:spcPts val="0"/>
                        </a:spcAft>
                      </a:pPr>
                      <a:r>
                        <a:rPr lang="es-ES" sz="1400">
                          <a:effectLst/>
                          <a:latin typeface="Arial"/>
                          <a:ea typeface="Times New Roman" panose="02020603050405020304" pitchFamily="18" charset="0"/>
                          <a:cs typeface="Times New Roman"/>
                        </a:rPr>
                        <a:t>Si</a:t>
                      </a:r>
                      <a:endParaRPr lang="es-ES" sz="1400">
                        <a:effectLst/>
                        <a:latin typeface="Arial"/>
                        <a:ea typeface="Calibri" panose="020F0502020204030204" pitchFamily="34" charset="0"/>
                        <a:cs typeface="Times New Roman"/>
                      </a:endParaRPr>
                    </a:p>
                  </a:txBody>
                  <a:tcPr marL="68580" marR="68580" marT="0" marB="0">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694247595"/>
                  </a:ext>
                </a:extLst>
              </a:tr>
              <a:tr h="248730">
                <a:tc>
                  <a:txBody>
                    <a:bodyPr/>
                    <a:lstStyle/>
                    <a:p>
                      <a:pPr algn="l">
                        <a:lnSpc>
                          <a:spcPct val="107000"/>
                        </a:lnSpc>
                        <a:spcAft>
                          <a:spcPts val="0"/>
                        </a:spcAft>
                      </a:pPr>
                      <a:r>
                        <a:rPr lang="es-ES" sz="1400">
                          <a:effectLst/>
                          <a:latin typeface="Arial"/>
                          <a:ea typeface="Times New Roman" panose="02020603050405020304" pitchFamily="18" charset="0"/>
                          <a:cs typeface="Times New Roman"/>
                        </a:rPr>
                        <a:t>Criterio C.2: </a:t>
                      </a:r>
                      <a:r>
                        <a:rPr lang="es-ES" sz="1400">
                          <a:effectLst/>
                          <a:latin typeface="Arial"/>
                          <a:ea typeface="Calibri" panose="020F0502020204030204" pitchFamily="34" charset="0"/>
                          <a:cs typeface="Times New Roman"/>
                        </a:rPr>
                        <a:t>Pruebas</a:t>
                      </a:r>
                      <a:r>
                        <a:rPr lang="es-ES" sz="1400">
                          <a:effectLst/>
                          <a:latin typeface="Arial"/>
                          <a:ea typeface="Times New Roman" panose="02020603050405020304" pitchFamily="18" charset="0"/>
                          <a:cs typeface="Times New Roman"/>
                        </a:rPr>
                        <a:t> funcionales</a:t>
                      </a:r>
                      <a:endParaRPr lang="es-ES" sz="1400">
                        <a:effectLst/>
                        <a:latin typeface="Arial"/>
                        <a:ea typeface="Calibri" panose="020F0502020204030204" pitchFamily="34" charset="0"/>
                        <a:cs typeface="Times New Roman"/>
                      </a:endParaRP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Si</a:t>
                      </a:r>
                    </a:p>
                  </a:txBody>
                  <a:tcPr marL="68580" marR="68580" marT="0" marB="0"/>
                </a:tc>
                <a:extLst>
                  <a:ext uri="{0D108BD9-81ED-4DB2-BD59-A6C34878D82A}">
                    <a16:rowId xmlns:a16="http://schemas.microsoft.com/office/drawing/2014/main" val="2694546829"/>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C.3: Pruebas de aceptación</a:t>
                      </a: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Si</a:t>
                      </a:r>
                    </a:p>
                  </a:txBody>
                  <a:tcPr marL="68580" marR="68580" marT="0" marB="0"/>
                </a:tc>
                <a:extLst>
                  <a:ext uri="{0D108BD9-81ED-4DB2-BD59-A6C34878D82A}">
                    <a16:rowId xmlns:a16="http://schemas.microsoft.com/office/drawing/2014/main" val="1208106159"/>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C.4: Pruebas de integración</a:t>
                      </a: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Si</a:t>
                      </a:r>
                    </a:p>
                  </a:txBody>
                  <a:tcPr marL="68580" marR="68580" marT="0" marB="0"/>
                </a:tc>
                <a:extLst>
                  <a:ext uri="{0D108BD9-81ED-4DB2-BD59-A6C34878D82A}">
                    <a16:rowId xmlns:a16="http://schemas.microsoft.com/office/drawing/2014/main" val="763467571"/>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C.5: Pruebas de regresión</a:t>
                      </a: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Si</a:t>
                      </a:r>
                    </a:p>
                  </a:txBody>
                  <a:tcPr marL="68580" marR="68580" marT="0" marB="0"/>
                </a:tc>
                <a:extLst>
                  <a:ext uri="{0D108BD9-81ED-4DB2-BD59-A6C34878D82A}">
                    <a16:rowId xmlns:a16="http://schemas.microsoft.com/office/drawing/2014/main" val="4115574441"/>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C.6: Pruebas de estrés</a:t>
                      </a:r>
                    </a:p>
                  </a:txBody>
                  <a:tcPr marL="68580" marR="68580" marT="0" marB="0"/>
                </a:tc>
                <a:tc>
                  <a:txBody>
                    <a:bodyPr/>
                    <a:lstStyle/>
                    <a:p>
                      <a:pPr algn="ctr">
                        <a:lnSpc>
                          <a:spcPct val="107000"/>
                        </a:lnSpc>
                        <a:spcAft>
                          <a:spcPts val="0"/>
                        </a:spcAft>
                      </a:pPr>
                      <a:r>
                        <a:rPr lang="es-ES" sz="1400">
                          <a:effectLst/>
                          <a:latin typeface="Arial"/>
                          <a:ea typeface="Calibri" panose="020F0502020204030204" pitchFamily="34" charset="0"/>
                          <a:cs typeface="Times New Roman"/>
                        </a:rPr>
                        <a:t>Si</a:t>
                      </a:r>
                    </a:p>
                  </a:txBody>
                  <a:tcPr marL="68580" marR="68580" marT="0" marB="0"/>
                </a:tc>
                <a:extLst>
                  <a:ext uri="{0D108BD9-81ED-4DB2-BD59-A6C34878D82A}">
                    <a16:rowId xmlns:a16="http://schemas.microsoft.com/office/drawing/2014/main" val="4061876938"/>
                  </a:ext>
                </a:extLst>
              </a:tr>
              <a:tr h="248730">
                <a:tc>
                  <a:txBody>
                    <a:bodyPr/>
                    <a:lstStyle/>
                    <a:p>
                      <a:pPr algn="l">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Criterio C.7: Pruebas de rendimiento</a:t>
                      </a:r>
                    </a:p>
                  </a:txBody>
                  <a:tcPr marL="68580" marR="68580" marT="0" marB="0">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400">
                          <a:effectLst/>
                          <a:latin typeface="Arial"/>
                          <a:ea typeface="Calibri" panose="020F0502020204030204" pitchFamily="34" charset="0"/>
                          <a:cs typeface="Times New Roman"/>
                        </a:rPr>
                        <a:t>Si</a:t>
                      </a:r>
                    </a:p>
                  </a:txBody>
                  <a:tcPr marL="68580" marR="68580" marT="0" marB="0">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20859997"/>
                  </a:ext>
                </a:extLst>
              </a:tr>
              <a:tr h="248730">
                <a:tc>
                  <a:txBody>
                    <a:bodyPr/>
                    <a:lstStyle/>
                    <a:p>
                      <a:pPr algn="l">
                        <a:lnSpc>
                          <a:spcPct val="107000"/>
                        </a:lnSpc>
                        <a:spcAft>
                          <a:spcPts val="0"/>
                        </a:spcAft>
                      </a:pPr>
                      <a:r>
                        <a:rPr lang="es-ES" sz="1400">
                          <a:effectLst/>
                          <a:latin typeface="Arial"/>
                          <a:ea typeface="Times New Roman" panose="02020603050405020304" pitchFamily="18" charset="0"/>
                          <a:cs typeface="Times New Roman"/>
                        </a:rPr>
                        <a:t>Criterio D.1: </a:t>
                      </a:r>
                      <a:r>
                        <a:rPr lang="es-ES" sz="1400">
                          <a:effectLst/>
                          <a:latin typeface="Arial"/>
                          <a:ea typeface="Calibri" panose="020F0502020204030204" pitchFamily="34" charset="0"/>
                          <a:cs typeface="Times New Roman"/>
                        </a:rPr>
                        <a:t>Velocidad pruebas</a:t>
                      </a:r>
                      <a:r>
                        <a:rPr lang="es-ES" sz="1400">
                          <a:effectLst/>
                          <a:latin typeface="Arial"/>
                          <a:ea typeface="Times New Roman" panose="02020603050405020304" pitchFamily="18" charset="0"/>
                          <a:cs typeface="Times New Roman"/>
                        </a:rPr>
                        <a:t> unitarias</a:t>
                      </a:r>
                      <a:endParaRPr lang="es-ES" sz="1400">
                        <a:effectLst/>
                        <a:latin typeface="Arial"/>
                        <a:ea typeface="Calibri" panose="020F0502020204030204" pitchFamily="34" charset="0"/>
                        <a:cs typeface="Times New Roman"/>
                      </a:endParaRPr>
                    </a:p>
                  </a:txBody>
                  <a:tcPr marL="68580" marR="68580" marT="0" marB="0">
                    <a:lnT w="28575" cap="flat" cmpd="sng" algn="ctr">
                      <a:solidFill>
                        <a:schemeClr val="bg1"/>
                      </a:solidFill>
                      <a:prstDash val="solid"/>
                      <a:round/>
                      <a:headEnd type="none" w="med" len="med"/>
                      <a:tailEnd type="none" w="med" len="med"/>
                    </a:lnT>
                  </a:tcPr>
                </a:tc>
                <a:tc>
                  <a:txBody>
                    <a:bodyPr/>
                    <a:lstStyle/>
                    <a:p>
                      <a:pPr algn="ctr">
                        <a:lnSpc>
                          <a:spcPct val="107000"/>
                        </a:lnSpc>
                        <a:spcAft>
                          <a:spcPts val="0"/>
                        </a:spcAft>
                      </a:pPr>
                      <a:r>
                        <a:rPr lang="es-ES" sz="1400">
                          <a:effectLst/>
                          <a:latin typeface="Arial"/>
                          <a:ea typeface="Times New Roman" panose="02020603050405020304" pitchFamily="18" charset="0"/>
                          <a:cs typeface="Times New Roman"/>
                        </a:rPr>
                        <a:t>Alta</a:t>
                      </a:r>
                      <a:endParaRPr lang="es-ES" sz="1400">
                        <a:effectLst/>
                        <a:latin typeface="Arial"/>
                        <a:ea typeface="Calibri" panose="020F0502020204030204" pitchFamily="34" charset="0"/>
                        <a:cs typeface="Times New Roman"/>
                      </a:endParaRPr>
                    </a:p>
                  </a:txBody>
                  <a:tcPr marL="68580" marR="68580" marT="0" marB="0">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141150676"/>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D.2: </a:t>
                      </a:r>
                      <a:r>
                        <a:rPr lang="es-ES" sz="1400">
                          <a:effectLst/>
                          <a:latin typeface="Arial"/>
                          <a:ea typeface="Times New Roman" panose="02020603050405020304" pitchFamily="18" charset="0"/>
                          <a:cs typeface="Times New Roman"/>
                        </a:rPr>
                        <a:t>Velocidad pruebas</a:t>
                      </a:r>
                      <a:r>
                        <a:rPr lang="es-ES" sz="1400">
                          <a:effectLst/>
                          <a:latin typeface="Arial"/>
                          <a:ea typeface="Calibri" panose="020F0502020204030204" pitchFamily="34" charset="0"/>
                          <a:cs typeface="Times New Roman"/>
                        </a:rPr>
                        <a:t> funcionales</a:t>
                      </a:r>
                    </a:p>
                  </a:txBody>
                  <a:tcPr marL="68580" marR="68580" marT="0" marB="0"/>
                </a:tc>
                <a:tc>
                  <a:txBody>
                    <a:bodyPr/>
                    <a:lstStyle/>
                    <a:p>
                      <a:pPr algn="ctr">
                        <a:lnSpc>
                          <a:spcPct val="107000"/>
                        </a:lnSpc>
                        <a:spcAft>
                          <a:spcPts val="0"/>
                        </a:spcAft>
                      </a:pPr>
                      <a:r>
                        <a:rPr lang="es-ES" sz="1400">
                          <a:effectLst/>
                          <a:latin typeface="Arial"/>
                          <a:ea typeface="Times New Roman" panose="02020603050405020304" pitchFamily="18" charset="0"/>
                          <a:cs typeface="Times New Roman"/>
                        </a:rPr>
                        <a:t>Alta</a:t>
                      </a:r>
                      <a:endParaRPr lang="es-ES" sz="1400">
                        <a:effectLst/>
                        <a:latin typeface="Arial"/>
                        <a:ea typeface="Calibri" panose="020F0502020204030204" pitchFamily="34" charset="0"/>
                        <a:cs typeface="Times New Roman"/>
                      </a:endParaRPr>
                    </a:p>
                  </a:txBody>
                  <a:tcPr marL="68580" marR="68580" marT="0" marB="0"/>
                </a:tc>
                <a:extLst>
                  <a:ext uri="{0D108BD9-81ED-4DB2-BD59-A6C34878D82A}">
                    <a16:rowId xmlns:a16="http://schemas.microsoft.com/office/drawing/2014/main" val="492546312"/>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D.3: Velocidad pruebas de aceptación</a:t>
                      </a:r>
                    </a:p>
                  </a:txBody>
                  <a:tcPr marL="68580" marR="68580" marT="0" marB="0"/>
                </a:tc>
                <a:tc>
                  <a:txBody>
                    <a:bodyPr/>
                    <a:lstStyle/>
                    <a:p>
                      <a:pPr algn="ctr">
                        <a:lnSpc>
                          <a:spcPct val="107000"/>
                        </a:lnSpc>
                        <a:spcAft>
                          <a:spcPts val="0"/>
                        </a:spcAft>
                      </a:pPr>
                      <a:r>
                        <a:rPr lang="es-ES" sz="1400">
                          <a:effectLst/>
                          <a:latin typeface="Arial"/>
                          <a:ea typeface="Times New Roman" panose="02020603050405020304" pitchFamily="18" charset="0"/>
                          <a:cs typeface="Times New Roman"/>
                        </a:rPr>
                        <a:t>Media</a:t>
                      </a:r>
                      <a:endParaRPr lang="es-ES" sz="1400">
                        <a:effectLst/>
                        <a:latin typeface="Arial"/>
                        <a:ea typeface="Calibri" panose="020F0502020204030204" pitchFamily="34" charset="0"/>
                        <a:cs typeface="Times New Roman"/>
                      </a:endParaRPr>
                    </a:p>
                  </a:txBody>
                  <a:tcPr marL="68580" marR="68580" marT="0" marB="0"/>
                </a:tc>
                <a:extLst>
                  <a:ext uri="{0D108BD9-81ED-4DB2-BD59-A6C34878D82A}">
                    <a16:rowId xmlns:a16="http://schemas.microsoft.com/office/drawing/2014/main" val="2448575920"/>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D.4: Velocidad pruebas de integración</a:t>
                      </a:r>
                    </a:p>
                  </a:txBody>
                  <a:tcPr marL="68580" marR="68580" marT="0" marB="0"/>
                </a:tc>
                <a:tc>
                  <a:txBody>
                    <a:bodyPr/>
                    <a:lstStyle/>
                    <a:p>
                      <a:pPr algn="ctr">
                        <a:lnSpc>
                          <a:spcPct val="107000"/>
                        </a:lnSpc>
                        <a:spcAft>
                          <a:spcPts val="0"/>
                        </a:spcAft>
                      </a:pPr>
                      <a:r>
                        <a:rPr lang="es-ES" sz="1400">
                          <a:effectLst/>
                          <a:latin typeface="Arial"/>
                          <a:ea typeface="Times New Roman" panose="02020603050405020304" pitchFamily="18" charset="0"/>
                          <a:cs typeface="Times New Roman"/>
                        </a:rPr>
                        <a:t>Baja</a:t>
                      </a:r>
                      <a:endParaRPr lang="es-ES" sz="1400">
                        <a:effectLst/>
                        <a:latin typeface="Arial"/>
                        <a:ea typeface="Calibri" panose="020F0502020204030204" pitchFamily="34" charset="0"/>
                        <a:cs typeface="Times New Roman"/>
                      </a:endParaRPr>
                    </a:p>
                  </a:txBody>
                  <a:tcPr marL="68580" marR="68580" marT="0" marB="0"/>
                </a:tc>
                <a:extLst>
                  <a:ext uri="{0D108BD9-81ED-4DB2-BD59-A6C34878D82A}">
                    <a16:rowId xmlns:a16="http://schemas.microsoft.com/office/drawing/2014/main" val="3387934619"/>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D.5: Velocidad pruebas de regresión</a:t>
                      </a:r>
                    </a:p>
                  </a:txBody>
                  <a:tcPr marL="68580" marR="68580" marT="0" marB="0"/>
                </a:tc>
                <a:tc>
                  <a:txBody>
                    <a:bodyPr/>
                    <a:lstStyle/>
                    <a:p>
                      <a:pPr algn="ctr">
                        <a:lnSpc>
                          <a:spcPct val="107000"/>
                        </a:lnSpc>
                        <a:spcAft>
                          <a:spcPts val="0"/>
                        </a:spcAft>
                      </a:pPr>
                      <a:r>
                        <a:rPr lang="es-ES" sz="1400">
                          <a:effectLst/>
                          <a:latin typeface="Arial"/>
                          <a:ea typeface="Times New Roman" panose="02020603050405020304" pitchFamily="18" charset="0"/>
                          <a:cs typeface="Times New Roman"/>
                        </a:rPr>
                        <a:t>Baja</a:t>
                      </a:r>
                      <a:endParaRPr lang="es-ES" sz="1400">
                        <a:effectLst/>
                        <a:latin typeface="Arial"/>
                        <a:ea typeface="Calibri" panose="020F0502020204030204" pitchFamily="34" charset="0"/>
                        <a:cs typeface="Times New Roman"/>
                      </a:endParaRPr>
                    </a:p>
                  </a:txBody>
                  <a:tcPr marL="68580" marR="68580" marT="0" marB="0"/>
                </a:tc>
                <a:extLst>
                  <a:ext uri="{0D108BD9-81ED-4DB2-BD59-A6C34878D82A}">
                    <a16:rowId xmlns:a16="http://schemas.microsoft.com/office/drawing/2014/main" val="3814702884"/>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D.6: Velocidad pruebas de estrés</a:t>
                      </a:r>
                    </a:p>
                  </a:txBody>
                  <a:tcPr marL="68580" marR="68580" marT="0" marB="0"/>
                </a:tc>
                <a:tc>
                  <a:txBody>
                    <a:bodyPr/>
                    <a:lstStyle/>
                    <a:p>
                      <a:pPr algn="ctr">
                        <a:lnSpc>
                          <a:spcPct val="107000"/>
                        </a:lnSpc>
                        <a:spcAft>
                          <a:spcPts val="0"/>
                        </a:spcAft>
                      </a:pPr>
                      <a:r>
                        <a:rPr lang="es-ES" sz="1400">
                          <a:effectLst/>
                          <a:latin typeface="Arial"/>
                          <a:ea typeface="Times New Roman" panose="02020603050405020304" pitchFamily="18" charset="0"/>
                          <a:cs typeface="Times New Roman"/>
                        </a:rPr>
                        <a:t>Media</a:t>
                      </a:r>
                      <a:endParaRPr lang="es-ES" sz="1400">
                        <a:effectLst/>
                        <a:latin typeface="Arial"/>
                        <a:ea typeface="Calibri" panose="020F0502020204030204" pitchFamily="34" charset="0"/>
                        <a:cs typeface="Times New Roman"/>
                      </a:endParaRPr>
                    </a:p>
                  </a:txBody>
                  <a:tcPr marL="68580" marR="68580" marT="0" marB="0"/>
                </a:tc>
                <a:extLst>
                  <a:ext uri="{0D108BD9-81ED-4DB2-BD59-A6C34878D82A}">
                    <a16:rowId xmlns:a16="http://schemas.microsoft.com/office/drawing/2014/main" val="2615087410"/>
                  </a:ext>
                </a:extLst>
              </a:tr>
              <a:tr h="248730">
                <a:tc>
                  <a:txBody>
                    <a:bodyPr/>
                    <a:lstStyle/>
                    <a:p>
                      <a:pPr algn="l">
                        <a:lnSpc>
                          <a:spcPct val="107000"/>
                        </a:lnSpc>
                        <a:spcAft>
                          <a:spcPts val="0"/>
                        </a:spcAft>
                      </a:pPr>
                      <a:r>
                        <a:rPr lang="es-ES" sz="1400">
                          <a:effectLst/>
                          <a:latin typeface="Arial"/>
                          <a:ea typeface="Calibri" panose="020F0502020204030204" pitchFamily="34" charset="0"/>
                          <a:cs typeface="Times New Roman"/>
                        </a:rPr>
                        <a:t>Criterio D.7: Velocidad pruebas de rendimiento</a:t>
                      </a:r>
                    </a:p>
                  </a:txBody>
                  <a:tcPr marL="68580" marR="68580" marT="0" marB="0"/>
                </a:tc>
                <a:tc>
                  <a:txBody>
                    <a:bodyPr/>
                    <a:lstStyle/>
                    <a:p>
                      <a:pPr algn="ct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Alta</a:t>
                      </a:r>
                      <a:endParaRPr lang="es-E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9982023"/>
                  </a:ext>
                </a:extLst>
              </a:tr>
            </a:tbl>
          </a:graphicData>
        </a:graphic>
      </p:graphicFrame>
    </p:spTree>
    <p:extLst>
      <p:ext uri="{BB962C8B-B14F-4D97-AF65-F5344CB8AC3E}">
        <p14:creationId xmlns:p14="http://schemas.microsoft.com/office/powerpoint/2010/main" val="895833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0C12184-E7E1-44D3-8107-6DAEA4CAC5B7}"/>
              </a:ext>
            </a:extLst>
          </p:cNvPr>
          <p:cNvSpPr>
            <a:spLocks noGrp="1"/>
          </p:cNvSpPr>
          <p:nvPr>
            <p:ph type="title"/>
          </p:nvPr>
        </p:nvSpPr>
        <p:spPr/>
        <p:txBody>
          <a:bodyPr/>
          <a:lstStyle/>
          <a:p>
            <a:pPr algn="ctr"/>
            <a:r>
              <a:rPr lang="es-ES"/>
              <a:t>Evaluación para </a:t>
            </a:r>
            <a:r>
              <a:rPr lang="es-ES" err="1"/>
              <a:t>Codeception</a:t>
            </a:r>
            <a:endParaRPr lang="es-ES"/>
          </a:p>
        </p:txBody>
      </p:sp>
      <p:graphicFrame>
        <p:nvGraphicFramePr>
          <p:cNvPr id="7" name="Marcador de contenido 6">
            <a:extLst>
              <a:ext uri="{FF2B5EF4-FFF2-40B4-BE49-F238E27FC236}">
                <a16:creationId xmlns:a16="http://schemas.microsoft.com/office/drawing/2014/main" id="{4E7C423D-529B-4EED-8EC7-E1914C25E02B}"/>
              </a:ext>
            </a:extLst>
          </p:cNvPr>
          <p:cNvGraphicFramePr>
            <a:graphicFrameLocks noGrp="1"/>
          </p:cNvGraphicFramePr>
          <p:nvPr>
            <p:ph idx="1"/>
            <p:extLst>
              <p:ext uri="{D42A27DB-BD31-4B8C-83A1-F6EECF244321}">
                <p14:modId xmlns:p14="http://schemas.microsoft.com/office/powerpoint/2010/main" val="2705087632"/>
              </p:ext>
            </p:extLst>
          </p:nvPr>
        </p:nvGraphicFramePr>
        <p:xfrm>
          <a:off x="3815450" y="209448"/>
          <a:ext cx="7836081" cy="6429959"/>
        </p:xfrm>
        <a:graphic>
          <a:graphicData uri="http://schemas.openxmlformats.org/drawingml/2006/table">
            <a:tbl>
              <a:tblPr firstRow="1" bandRow="1">
                <a:tableStyleId>{5C22544A-7EE6-4342-B048-85BDC9FD1C3A}</a:tableStyleId>
              </a:tblPr>
              <a:tblGrid>
                <a:gridCol w="5039213">
                  <a:extLst>
                    <a:ext uri="{9D8B030D-6E8A-4147-A177-3AD203B41FA5}">
                      <a16:colId xmlns:a16="http://schemas.microsoft.com/office/drawing/2014/main" val="3965690376"/>
                    </a:ext>
                  </a:extLst>
                </a:gridCol>
                <a:gridCol w="2796868">
                  <a:extLst>
                    <a:ext uri="{9D8B030D-6E8A-4147-A177-3AD203B41FA5}">
                      <a16:colId xmlns:a16="http://schemas.microsoft.com/office/drawing/2014/main" val="3082545373"/>
                    </a:ext>
                  </a:extLst>
                </a:gridCol>
              </a:tblGrid>
              <a:tr h="100008">
                <a:tc>
                  <a:txBody>
                    <a:bodyPr/>
                    <a:lstStyle/>
                    <a:p>
                      <a:pPr marL="0" algn="just" defTabSz="914400" rtl="0" eaLnBrk="1" latinLnBrk="0" hangingPunct="1">
                        <a:lnSpc>
                          <a:spcPct val="107000"/>
                        </a:lnSpc>
                        <a:spcAft>
                          <a:spcPts val="0"/>
                        </a:spcAft>
                      </a:pPr>
                      <a:r>
                        <a:rPr lang="es-ES" sz="1400" b="1" kern="1200">
                          <a:solidFill>
                            <a:schemeClr val="lt1"/>
                          </a:solidFill>
                          <a:effectLst/>
                          <a:latin typeface="Arial" panose="020B0604020202020204" pitchFamily="34" charset="0"/>
                          <a:ea typeface="Calibri" panose="020F0502020204030204" pitchFamily="34" charset="0"/>
                          <a:cs typeface="Times New Roman" panose="02020603050405020304" pitchFamily="18" charset="0"/>
                        </a:rPr>
                        <a:t>CRITERIOS</a:t>
                      </a:r>
                    </a:p>
                  </a:txBody>
                  <a:tcPr marL="68580" marR="68580" marT="0" marB="0"/>
                </a:tc>
                <a:tc>
                  <a:txBody>
                    <a:bodyPr/>
                    <a:lstStyle/>
                    <a:p>
                      <a:pPr marL="0" algn="ctr" defTabSz="914400" rtl="0" eaLnBrk="1" latinLnBrk="0" hangingPunct="1">
                        <a:lnSpc>
                          <a:spcPct val="107000"/>
                        </a:lnSpc>
                        <a:spcAft>
                          <a:spcPts val="0"/>
                        </a:spcAft>
                      </a:pPr>
                      <a:r>
                        <a:rPr lang="es-ES" sz="1400" b="1" kern="1200">
                          <a:solidFill>
                            <a:schemeClr val="lt1"/>
                          </a:solidFill>
                          <a:effectLst/>
                          <a:latin typeface="Arial" panose="020B0604020202020204" pitchFamily="34" charset="0"/>
                          <a:ea typeface="Calibri" panose="020F0502020204030204" pitchFamily="34" charset="0"/>
                          <a:cs typeface="Times New Roman" panose="02020603050405020304" pitchFamily="18" charset="0"/>
                        </a:rPr>
                        <a:t>EVALUACIÓN</a:t>
                      </a:r>
                    </a:p>
                  </a:txBody>
                  <a:tcPr marL="68580" marR="68580" marT="0" marB="0"/>
                </a:tc>
                <a:extLst>
                  <a:ext uri="{0D108BD9-81ED-4DB2-BD59-A6C34878D82A}">
                    <a16:rowId xmlns:a16="http://schemas.microsoft.com/office/drawing/2014/main" val="3317228002"/>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A.1: Precio de la herramienta</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Gratuita</a:t>
                      </a:r>
                    </a:p>
                  </a:txBody>
                  <a:tcPr marL="68580" marR="68580" marT="0" marB="0"/>
                </a:tc>
                <a:extLst>
                  <a:ext uri="{0D108BD9-81ED-4DB2-BD59-A6C34878D82A}">
                    <a16:rowId xmlns:a16="http://schemas.microsoft.com/office/drawing/2014/main" val="4082323012"/>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A.2: Idioma de la herramienta</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Inglés</a:t>
                      </a:r>
                    </a:p>
                  </a:txBody>
                  <a:tcPr marL="68580" marR="68580" marT="0" marB="0"/>
                </a:tc>
                <a:extLst>
                  <a:ext uri="{0D108BD9-81ED-4DB2-BD59-A6C34878D82A}">
                    <a16:rowId xmlns:a16="http://schemas.microsoft.com/office/drawing/2014/main" val="3434186239"/>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A.3: Popularidad de la herramienta</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tc>
                <a:extLst>
                  <a:ext uri="{0D108BD9-81ED-4DB2-BD59-A6C34878D82A}">
                    <a16:rowId xmlns:a16="http://schemas.microsoft.com/office/drawing/2014/main" val="3191362265"/>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A.4: Licencia de la herramienta</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Open Source (Licencia MIT)</a:t>
                      </a:r>
                    </a:p>
                  </a:txBody>
                  <a:tcPr marL="68580" marR="68580" marT="0" marB="0"/>
                </a:tc>
                <a:extLst>
                  <a:ext uri="{0D108BD9-81ED-4DB2-BD59-A6C34878D82A}">
                    <a16:rowId xmlns:a16="http://schemas.microsoft.com/office/drawing/2014/main" val="1333963551"/>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A.5: Documentación disponible</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Media</a:t>
                      </a:r>
                    </a:p>
                  </a:txBody>
                  <a:tcPr marL="68580" marR="68580" marT="0" marB="0"/>
                </a:tc>
                <a:extLst>
                  <a:ext uri="{0D108BD9-81ED-4DB2-BD59-A6C34878D82A}">
                    <a16:rowId xmlns:a16="http://schemas.microsoft.com/office/drawing/2014/main" val="689939381"/>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B.1: Dificultad para la puesta en marcha</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tc>
                <a:extLst>
                  <a:ext uri="{0D108BD9-81ED-4DB2-BD59-A6C34878D82A}">
                    <a16:rowId xmlns:a16="http://schemas.microsoft.com/office/drawing/2014/main" val="1672158628"/>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B.2: Prueba de mutación con librería Infection</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No</a:t>
                      </a:r>
                    </a:p>
                  </a:txBody>
                  <a:tcPr marL="68580" marR="68580" marT="0" marB="0"/>
                </a:tc>
                <a:extLst>
                  <a:ext uri="{0D108BD9-81ED-4DB2-BD59-A6C34878D82A}">
                    <a16:rowId xmlns:a16="http://schemas.microsoft.com/office/drawing/2014/main" val="1283770375"/>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B.3: Prueba de mutación con librería Humbug</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tc>
                <a:extLst>
                  <a:ext uri="{0D108BD9-81ED-4DB2-BD59-A6C34878D82A}">
                    <a16:rowId xmlns:a16="http://schemas.microsoft.com/office/drawing/2014/main" val="2239043926"/>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B.4: Análisis de cobertura de código con XDebug</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Sí</a:t>
                      </a:r>
                    </a:p>
                  </a:txBody>
                  <a:tcPr marL="68580" marR="68580" marT="0" marB="0"/>
                </a:tc>
                <a:extLst>
                  <a:ext uri="{0D108BD9-81ED-4DB2-BD59-A6C34878D82A}">
                    <a16:rowId xmlns:a16="http://schemas.microsoft.com/office/drawing/2014/main" val="880326515"/>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B.5: Velocidad del análisis de cobertura de código</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tc>
                <a:extLst>
                  <a:ext uri="{0D108BD9-81ED-4DB2-BD59-A6C34878D82A}">
                    <a16:rowId xmlns:a16="http://schemas.microsoft.com/office/drawing/2014/main" val="1671662111"/>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B.6: Complejidad para analizar los resultados</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Baja</a:t>
                      </a:r>
                    </a:p>
                  </a:txBody>
                  <a:tcPr marL="68580" marR="68580" marT="0" marB="0"/>
                </a:tc>
                <a:extLst>
                  <a:ext uri="{0D108BD9-81ED-4DB2-BD59-A6C34878D82A}">
                    <a16:rowId xmlns:a16="http://schemas.microsoft.com/office/drawing/2014/main" val="569938408"/>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C.1: </a:t>
                      </a:r>
                      <a:r>
                        <a:rPr lang="es-ES" sz="1400" kern="1200">
                          <a:solidFill>
                            <a:schemeClr val="dk1"/>
                          </a:solidFill>
                          <a:effectLst/>
                          <a:latin typeface="Arial" panose="020B0604020202020204" pitchFamily="34" charset="0"/>
                          <a:ea typeface="Times New Roman" panose="02020603050405020304" pitchFamily="18" charset="0"/>
                          <a:cs typeface="Times New Roman" panose="02020603050405020304" pitchFamily="18" charset="0"/>
                        </a:rPr>
                        <a:t>Pruebas</a:t>
                      </a: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 unitarias</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Times New Roman" panose="02020603050405020304" pitchFamily="18" charset="0"/>
                          <a:cs typeface="Times New Roman" panose="02020603050405020304" pitchFamily="18" charset="0"/>
                        </a:rPr>
                        <a:t>Si</a:t>
                      </a:r>
                      <a:endPar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4247595"/>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Times New Roman" panose="02020603050405020304" pitchFamily="18" charset="0"/>
                          <a:cs typeface="Times New Roman" panose="02020603050405020304" pitchFamily="18" charset="0"/>
                        </a:rPr>
                        <a:t>Criterio C.2: </a:t>
                      </a: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Pruebas funcionales</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Times New Roman" panose="02020603050405020304" pitchFamily="18" charset="0"/>
                          <a:cs typeface="Times New Roman" panose="02020603050405020304" pitchFamily="18" charset="0"/>
                        </a:rPr>
                        <a:t>Si</a:t>
                      </a:r>
                      <a:endPar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4546829"/>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C.3: Pruebas de aceptación</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Times New Roman" panose="02020603050405020304" pitchFamily="18" charset="0"/>
                          <a:cs typeface="Times New Roman" panose="02020603050405020304" pitchFamily="18" charset="0"/>
                        </a:rPr>
                        <a:t>Si</a:t>
                      </a:r>
                      <a:endPar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8106159"/>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C.4: Pruebas de integración</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tc>
                <a:extLst>
                  <a:ext uri="{0D108BD9-81ED-4DB2-BD59-A6C34878D82A}">
                    <a16:rowId xmlns:a16="http://schemas.microsoft.com/office/drawing/2014/main" val="763467571"/>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C.5: Pruebas de regresión</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tc>
                <a:extLst>
                  <a:ext uri="{0D108BD9-81ED-4DB2-BD59-A6C34878D82A}">
                    <a16:rowId xmlns:a16="http://schemas.microsoft.com/office/drawing/2014/main" val="4115574441"/>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C.6: Pruebas de estrés</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tc>
                <a:extLst>
                  <a:ext uri="{0D108BD9-81ED-4DB2-BD59-A6C34878D82A}">
                    <a16:rowId xmlns:a16="http://schemas.microsoft.com/office/drawing/2014/main" val="4061876938"/>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C.7: Pruebas de rendimiento</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tc>
                <a:extLst>
                  <a:ext uri="{0D108BD9-81ED-4DB2-BD59-A6C34878D82A}">
                    <a16:rowId xmlns:a16="http://schemas.microsoft.com/office/drawing/2014/main" val="3020859997"/>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D.1: Velocidad pruebas unitarias</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tc>
                <a:extLst>
                  <a:ext uri="{0D108BD9-81ED-4DB2-BD59-A6C34878D82A}">
                    <a16:rowId xmlns:a16="http://schemas.microsoft.com/office/drawing/2014/main" val="3141150676"/>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Times New Roman" panose="02020603050405020304" pitchFamily="18" charset="0"/>
                          <a:cs typeface="Times New Roman" panose="02020603050405020304" pitchFamily="18" charset="0"/>
                        </a:rPr>
                        <a:t>Criterio D.2: Velocidad pruebas funcionales</a:t>
                      </a:r>
                      <a:endPar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tc>
                <a:extLst>
                  <a:ext uri="{0D108BD9-81ED-4DB2-BD59-A6C34878D82A}">
                    <a16:rowId xmlns:a16="http://schemas.microsoft.com/office/drawing/2014/main" val="492546312"/>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D.3: Velocidad pruebas de aceptación</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Baja</a:t>
                      </a:r>
                    </a:p>
                  </a:txBody>
                  <a:tcPr marL="68580" marR="68580" marT="0" marB="0"/>
                </a:tc>
                <a:extLst>
                  <a:ext uri="{0D108BD9-81ED-4DB2-BD59-A6C34878D82A}">
                    <a16:rowId xmlns:a16="http://schemas.microsoft.com/office/drawing/2014/main" val="2448575920"/>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D.4: Velocidad pruebas de integración</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Media</a:t>
                      </a:r>
                    </a:p>
                  </a:txBody>
                  <a:tcPr marL="68580" marR="68580" marT="0" marB="0"/>
                </a:tc>
                <a:extLst>
                  <a:ext uri="{0D108BD9-81ED-4DB2-BD59-A6C34878D82A}">
                    <a16:rowId xmlns:a16="http://schemas.microsoft.com/office/drawing/2014/main" val="3387934619"/>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D.5: Velocidad pruebas de regresión</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Baja</a:t>
                      </a:r>
                    </a:p>
                  </a:txBody>
                  <a:tcPr marL="68580" marR="68580" marT="0" marB="0"/>
                </a:tc>
                <a:extLst>
                  <a:ext uri="{0D108BD9-81ED-4DB2-BD59-A6C34878D82A}">
                    <a16:rowId xmlns:a16="http://schemas.microsoft.com/office/drawing/2014/main" val="3814702884"/>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D.6: Velocidad pruebas de estrés</a:t>
                      </a:r>
                    </a:p>
                  </a:txBody>
                  <a:tcPr marL="68580" marR="68580" marT="0" marB="0"/>
                </a:tc>
                <a:tc>
                  <a:txBody>
                    <a:bodyPr/>
                    <a:lstStyle/>
                    <a:p>
                      <a:pPr marL="0" algn="ctr"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Media</a:t>
                      </a:r>
                    </a:p>
                  </a:txBody>
                  <a:tcPr marL="68580" marR="68580" marT="0" marB="0"/>
                </a:tc>
                <a:extLst>
                  <a:ext uri="{0D108BD9-81ED-4DB2-BD59-A6C34878D82A}">
                    <a16:rowId xmlns:a16="http://schemas.microsoft.com/office/drawing/2014/main" val="2615087410"/>
                  </a:ext>
                </a:extLst>
              </a:tr>
              <a:tr h="248730">
                <a:tc>
                  <a:txBody>
                    <a:bodyPr/>
                    <a:lstStyle/>
                    <a:p>
                      <a:pPr marL="0" algn="just" defTabSz="914400" rtl="0" eaLnBrk="1" latinLnBrk="0" hangingPunct="1">
                        <a:lnSpc>
                          <a:spcPct val="107000"/>
                        </a:lnSpc>
                        <a:spcAft>
                          <a:spcPts val="0"/>
                        </a:spcAft>
                      </a:pPr>
                      <a:r>
                        <a:rPr lang="es-ES" sz="1400" kern="1200">
                          <a:solidFill>
                            <a:schemeClr val="dk1"/>
                          </a:solidFill>
                          <a:effectLst/>
                          <a:latin typeface="Arial" panose="020B0604020202020204" pitchFamily="34" charset="0"/>
                          <a:ea typeface="Calibri" panose="020F0502020204030204" pitchFamily="34" charset="0"/>
                          <a:cs typeface="Times New Roman" panose="02020603050405020304" pitchFamily="18" charset="0"/>
                        </a:rPr>
                        <a:t>Criterio D.7: Velocidad pruebas de rendimiento</a:t>
                      </a:r>
                    </a:p>
                  </a:txBody>
                  <a:tcPr marL="68580" marR="68580" marT="0" marB="0"/>
                </a:tc>
                <a:tc>
                  <a:txBody>
                    <a:bodyPr/>
                    <a:lstStyle/>
                    <a:p>
                      <a:pPr marL="0" algn="ctr" defTabSz="914400" rtl="0" eaLnBrk="1" latinLnBrk="0" hangingPunct="1">
                        <a:lnSpc>
                          <a:spcPct val="107000"/>
                        </a:lnSpc>
                        <a:spcAft>
                          <a:spcPts val="0"/>
                        </a:spcAft>
                      </a:pPr>
                      <a:r>
                        <a:rPr lang="es-ES" sz="1400" kern="1200" dirty="0">
                          <a:solidFill>
                            <a:schemeClr val="dk1"/>
                          </a:solidFill>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tc>
                <a:extLst>
                  <a:ext uri="{0D108BD9-81ED-4DB2-BD59-A6C34878D82A}">
                    <a16:rowId xmlns:a16="http://schemas.microsoft.com/office/drawing/2014/main" val="3929982023"/>
                  </a:ext>
                </a:extLst>
              </a:tr>
            </a:tbl>
          </a:graphicData>
        </a:graphic>
      </p:graphicFrame>
    </p:spTree>
    <p:extLst>
      <p:ext uri="{BB962C8B-B14F-4D97-AF65-F5344CB8AC3E}">
        <p14:creationId xmlns:p14="http://schemas.microsoft.com/office/powerpoint/2010/main" val="406743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ítulo 1">
            <a:extLst>
              <a:ext uri="{FF2B5EF4-FFF2-40B4-BE49-F238E27FC236}">
                <a16:creationId xmlns:a16="http://schemas.microsoft.com/office/drawing/2014/main" id="{6B986152-874A-449D-AAC1-43BE58FB29BB}"/>
              </a:ext>
            </a:extLst>
          </p:cNvPr>
          <p:cNvSpPr>
            <a:spLocks noGrp="1"/>
          </p:cNvSpPr>
          <p:nvPr>
            <p:ph type="title"/>
          </p:nvPr>
        </p:nvSpPr>
        <p:spPr>
          <a:xfrm>
            <a:off x="1600754" y="1087374"/>
            <a:ext cx="8983489" cy="1000978"/>
          </a:xfrm>
        </p:spPr>
        <p:txBody>
          <a:bodyPr>
            <a:normAutofit/>
          </a:bodyPr>
          <a:lstStyle/>
          <a:p>
            <a:r>
              <a:rPr lang="es-ES" dirty="0"/>
              <a:t>ÍNDICE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Marcador de contenido 2">
            <a:extLst>
              <a:ext uri="{FF2B5EF4-FFF2-40B4-BE49-F238E27FC236}">
                <a16:creationId xmlns:a16="http://schemas.microsoft.com/office/drawing/2014/main" id="{0ED43029-597C-4226-AD78-7064834490F1}"/>
              </a:ext>
            </a:extLst>
          </p:cNvPr>
          <p:cNvSpPr>
            <a:spLocks noGrp="1"/>
          </p:cNvSpPr>
          <p:nvPr>
            <p:ph idx="1"/>
          </p:nvPr>
        </p:nvSpPr>
        <p:spPr>
          <a:xfrm>
            <a:off x="1600754" y="3159382"/>
            <a:ext cx="8983489" cy="3554457"/>
          </a:xfrm>
        </p:spPr>
        <p:txBody>
          <a:bodyPr>
            <a:normAutofit/>
          </a:bodyPr>
          <a:lstStyle/>
          <a:p>
            <a:pPr marL="457200" indent="-457200">
              <a:buFont typeface="+mj-lt"/>
              <a:buAutoNum type="arabicPeriod"/>
            </a:pPr>
            <a:r>
              <a:rPr lang="es-ES">
                <a:solidFill>
                  <a:schemeClr val="tx1"/>
                </a:solidFill>
              </a:rPr>
              <a:t>Planificación</a:t>
            </a:r>
          </a:p>
          <a:p>
            <a:pPr marL="457200" indent="-457200">
              <a:buFont typeface="+mj-lt"/>
              <a:buAutoNum type="arabicPeriod"/>
            </a:pPr>
            <a:r>
              <a:rPr lang="es-ES">
                <a:solidFill>
                  <a:schemeClr val="tx1"/>
                </a:solidFill>
              </a:rPr>
              <a:t>Descripción de las tecnologías</a:t>
            </a:r>
          </a:p>
          <a:p>
            <a:pPr marL="457200" indent="-457200">
              <a:buFont typeface="+mj-lt"/>
              <a:buAutoNum type="arabicPeriod"/>
            </a:pPr>
            <a:r>
              <a:rPr lang="es-ES">
                <a:solidFill>
                  <a:schemeClr val="tx1"/>
                </a:solidFill>
              </a:rPr>
              <a:t>Criterios de comparación</a:t>
            </a:r>
          </a:p>
          <a:p>
            <a:pPr marL="457200" indent="-457200">
              <a:buFont typeface="+mj-lt"/>
              <a:buAutoNum type="arabicPeriod"/>
            </a:pPr>
            <a:r>
              <a:rPr lang="es-ES">
                <a:solidFill>
                  <a:schemeClr val="tx1"/>
                </a:solidFill>
              </a:rPr>
              <a:t>Evaluación de </a:t>
            </a:r>
            <a:r>
              <a:rPr lang="es-ES" err="1">
                <a:solidFill>
                  <a:schemeClr val="tx1"/>
                </a:solidFill>
              </a:rPr>
              <a:t>PHPUnit</a:t>
            </a:r>
            <a:endParaRPr lang="es-ES">
              <a:solidFill>
                <a:schemeClr val="tx1"/>
              </a:solidFill>
            </a:endParaRPr>
          </a:p>
          <a:p>
            <a:pPr marL="457200" indent="-457200">
              <a:buFont typeface="+mj-lt"/>
              <a:buAutoNum type="arabicPeriod"/>
            </a:pPr>
            <a:r>
              <a:rPr lang="es-ES">
                <a:solidFill>
                  <a:schemeClr val="tx1"/>
                </a:solidFill>
              </a:rPr>
              <a:t>Evaluación de </a:t>
            </a:r>
            <a:r>
              <a:rPr lang="es-ES" err="1">
                <a:solidFill>
                  <a:schemeClr val="tx1"/>
                </a:solidFill>
              </a:rPr>
              <a:t>Codeception</a:t>
            </a:r>
            <a:endParaRPr lang="es-ES">
              <a:solidFill>
                <a:schemeClr val="tx1"/>
              </a:solidFill>
            </a:endParaRPr>
          </a:p>
          <a:p>
            <a:pPr marL="457200" indent="-457200">
              <a:buFont typeface="+mj-lt"/>
              <a:buAutoNum type="arabicPeriod"/>
            </a:pPr>
            <a:r>
              <a:rPr lang="es-ES">
                <a:solidFill>
                  <a:schemeClr val="tx1"/>
                </a:solidFill>
              </a:rPr>
              <a:t>Comparación de las tecnologías</a:t>
            </a:r>
          </a:p>
          <a:p>
            <a:pPr marL="457200" indent="-457200">
              <a:buFont typeface="+mj-lt"/>
              <a:buAutoNum type="arabicPeriod"/>
            </a:pPr>
            <a:r>
              <a:rPr lang="es-ES">
                <a:solidFill>
                  <a:schemeClr val="tx1"/>
                </a:solidFill>
              </a:rPr>
              <a:t>Recomendaciones. Situaciones</a:t>
            </a:r>
          </a:p>
          <a:p>
            <a:pPr marL="457200" indent="-457200">
              <a:buFont typeface="+mj-lt"/>
              <a:buAutoNum type="arabicPeriod"/>
            </a:pPr>
            <a:endParaRPr lang="es-ES">
              <a:solidFill>
                <a:schemeClr val="tx1"/>
              </a:solidFill>
            </a:endParaRPr>
          </a:p>
          <a:p>
            <a:pPr marL="457200" indent="-457200">
              <a:buFont typeface="+mj-lt"/>
              <a:buAutoNum type="arabicPeriod"/>
            </a:pPr>
            <a:endParaRPr lang="es-ES">
              <a:solidFill>
                <a:schemeClr val="tx1"/>
              </a:solidFill>
            </a:endParaRPr>
          </a:p>
          <a:p>
            <a:pPr marL="457200" indent="-457200">
              <a:buFont typeface="+mj-lt"/>
              <a:buAutoNum type="arabicPeriod"/>
            </a:pPr>
            <a:endParaRPr lang="es-ES">
              <a:solidFill>
                <a:schemeClr val="tx1"/>
              </a:solidFill>
            </a:endParaRPr>
          </a:p>
        </p:txBody>
      </p:sp>
    </p:spTree>
    <p:extLst>
      <p:ext uri="{BB962C8B-B14F-4D97-AF65-F5344CB8AC3E}">
        <p14:creationId xmlns:p14="http://schemas.microsoft.com/office/powerpoint/2010/main" val="33660564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24E92-750F-49E4-BB16-B4FB369AE06B}"/>
              </a:ext>
            </a:extLst>
          </p:cNvPr>
          <p:cNvSpPr>
            <a:spLocks noGrp="1"/>
          </p:cNvSpPr>
          <p:nvPr>
            <p:ph type="title"/>
          </p:nvPr>
        </p:nvSpPr>
        <p:spPr/>
        <p:txBody>
          <a:bodyPr/>
          <a:lstStyle/>
          <a:p>
            <a:r>
              <a:rPr lang="es-ES" dirty="0"/>
              <a:t>Comparación de las tecnologías</a:t>
            </a:r>
          </a:p>
        </p:txBody>
      </p:sp>
    </p:spTree>
    <p:extLst>
      <p:ext uri="{BB962C8B-B14F-4D97-AF65-F5344CB8AC3E}">
        <p14:creationId xmlns:p14="http://schemas.microsoft.com/office/powerpoint/2010/main" val="189307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0C12184-E7E1-44D3-8107-6DAEA4CAC5B7}"/>
              </a:ext>
            </a:extLst>
          </p:cNvPr>
          <p:cNvSpPr>
            <a:spLocks noGrp="1"/>
          </p:cNvSpPr>
          <p:nvPr>
            <p:ph type="title" idx="4294967295"/>
          </p:nvPr>
        </p:nvSpPr>
        <p:spPr>
          <a:xfrm>
            <a:off x="0" y="1123950"/>
            <a:ext cx="2947988" cy="4600575"/>
          </a:xfrm>
        </p:spPr>
        <p:txBody>
          <a:bodyPr/>
          <a:lstStyle/>
          <a:p>
            <a:pPr algn="ctr"/>
            <a:r>
              <a:rPr lang="es-ES"/>
              <a:t>Comparación de las tecnologías</a:t>
            </a:r>
            <a:br>
              <a:rPr lang="es-ES"/>
            </a:br>
            <a:r>
              <a:rPr lang="es-ES"/>
              <a:t>todos</a:t>
            </a:r>
          </a:p>
        </p:txBody>
      </p:sp>
      <p:graphicFrame>
        <p:nvGraphicFramePr>
          <p:cNvPr id="7" name="Marcador de contenido 6">
            <a:extLst>
              <a:ext uri="{FF2B5EF4-FFF2-40B4-BE49-F238E27FC236}">
                <a16:creationId xmlns:a16="http://schemas.microsoft.com/office/drawing/2014/main" id="{4E7C423D-529B-4EED-8EC7-E1914C25E02B}"/>
              </a:ext>
            </a:extLst>
          </p:cNvPr>
          <p:cNvGraphicFramePr>
            <a:graphicFrameLocks noGrp="1"/>
          </p:cNvGraphicFramePr>
          <p:nvPr>
            <p:ph idx="4294967295"/>
            <p:extLst>
              <p:ext uri="{D42A27DB-BD31-4B8C-83A1-F6EECF244321}">
                <p14:modId xmlns:p14="http://schemas.microsoft.com/office/powerpoint/2010/main" val="2313851266"/>
              </p:ext>
            </p:extLst>
          </p:nvPr>
        </p:nvGraphicFramePr>
        <p:xfrm>
          <a:off x="253822" y="225520"/>
          <a:ext cx="11684355" cy="6452132"/>
        </p:xfrm>
        <a:graphic>
          <a:graphicData uri="http://schemas.openxmlformats.org/drawingml/2006/table">
            <a:tbl>
              <a:tblPr firstRow="1" bandRow="1">
                <a:tableStyleId>{5C22544A-7EE6-4342-B048-85BDC9FD1C3A}</a:tableStyleId>
              </a:tblPr>
              <a:tblGrid>
                <a:gridCol w="1028355">
                  <a:extLst>
                    <a:ext uri="{9D8B030D-6E8A-4147-A177-3AD203B41FA5}">
                      <a16:colId xmlns:a16="http://schemas.microsoft.com/office/drawing/2014/main" val="2103608788"/>
                    </a:ext>
                  </a:extLst>
                </a:gridCol>
                <a:gridCol w="1260000">
                  <a:extLst>
                    <a:ext uri="{9D8B030D-6E8A-4147-A177-3AD203B41FA5}">
                      <a16:colId xmlns:a16="http://schemas.microsoft.com/office/drawing/2014/main" val="3965690376"/>
                    </a:ext>
                  </a:extLst>
                </a:gridCol>
                <a:gridCol w="1260000">
                  <a:extLst>
                    <a:ext uri="{9D8B030D-6E8A-4147-A177-3AD203B41FA5}">
                      <a16:colId xmlns:a16="http://schemas.microsoft.com/office/drawing/2014/main" val="2531890612"/>
                    </a:ext>
                  </a:extLst>
                </a:gridCol>
                <a:gridCol w="8136000">
                  <a:extLst>
                    <a:ext uri="{9D8B030D-6E8A-4147-A177-3AD203B41FA5}">
                      <a16:colId xmlns:a16="http://schemas.microsoft.com/office/drawing/2014/main" val="3082545373"/>
                    </a:ext>
                  </a:extLst>
                </a:gridCol>
              </a:tblGrid>
              <a:tr h="360000">
                <a:tc>
                  <a:txBody>
                    <a:bodyPr/>
                    <a:lstStyle/>
                    <a:p>
                      <a:pPr algn="ctr">
                        <a:lnSpc>
                          <a:spcPct val="107000"/>
                        </a:lnSpc>
                        <a:spcAft>
                          <a:spcPts val="0"/>
                        </a:spcAft>
                      </a:pPr>
                      <a:r>
                        <a:rPr lang="es-ES" sz="1400" b="1" dirty="0">
                          <a:effectLst/>
                          <a:latin typeface="Arial" panose="020B0604020202020204" pitchFamily="34" charset="0"/>
                          <a:ea typeface="Calibri" panose="020F0502020204030204" pitchFamily="34" charset="0"/>
                          <a:cs typeface="Times New Roman" panose="02020603050405020304" pitchFamily="18" charset="0"/>
                        </a:rPr>
                        <a:t>CRITERIO</a:t>
                      </a:r>
                      <a:endParaRPr lang="es-E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b="1">
                          <a:effectLst/>
                          <a:latin typeface="Arial" panose="020B0604020202020204" pitchFamily="34" charset="0"/>
                          <a:ea typeface="Calibri" panose="020F0502020204030204" pitchFamily="34" charset="0"/>
                          <a:cs typeface="Times New Roman" panose="02020603050405020304" pitchFamily="18" charset="0"/>
                        </a:rPr>
                        <a:t>PHPUnit</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b="1">
                          <a:effectLst/>
                          <a:latin typeface="Arial" panose="020B0604020202020204" pitchFamily="34" charset="0"/>
                          <a:ea typeface="Calibri" panose="020F0502020204030204" pitchFamily="34" charset="0"/>
                          <a:cs typeface="Times New Roman" panose="02020603050405020304" pitchFamily="18" charset="0"/>
                        </a:rPr>
                        <a:t>Codeception</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s-ES" sz="1400" b="1" dirty="0">
                          <a:effectLst/>
                          <a:latin typeface="Arial" panose="020B0604020202020204" pitchFamily="34" charset="0"/>
                          <a:ea typeface="Calibri" panose="020F0502020204030204" pitchFamily="34" charset="0"/>
                          <a:cs typeface="Times New Roman" panose="02020603050405020304" pitchFamily="18" charset="0"/>
                        </a:rPr>
                        <a:t>COMENTARIOS</a:t>
                      </a:r>
                      <a:endParaRPr lang="es-E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7228002"/>
                  </a:ext>
                </a:extLst>
              </a:tr>
              <a:tr h="360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A.1</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Gratis</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Gratis</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Se pueden hacer donativos.</a:t>
                      </a:r>
                    </a:p>
                  </a:txBody>
                  <a:tcPr marL="68580" marR="68580" marT="0" marB="0" anchor="ctr"/>
                </a:tc>
                <a:extLst>
                  <a:ext uri="{0D108BD9-81ED-4DB2-BD59-A6C34878D82A}">
                    <a16:rowId xmlns:a16="http://schemas.microsoft.com/office/drawing/2014/main" val="4082323012"/>
                  </a:ext>
                </a:extLst>
              </a:tr>
              <a:tr h="360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A.2</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Inglés</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Inglés</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 </a:t>
                      </a:r>
                    </a:p>
                  </a:txBody>
                  <a:tcPr marL="68580" marR="68580" marT="0" marB="0" anchor="ctr"/>
                </a:tc>
                <a:extLst>
                  <a:ext uri="{0D108BD9-81ED-4DB2-BD59-A6C34878D82A}">
                    <a16:rowId xmlns:a16="http://schemas.microsoft.com/office/drawing/2014/main" val="3434186239"/>
                  </a:ext>
                </a:extLst>
              </a:tr>
              <a:tr h="360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A.3</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 </a:t>
                      </a:r>
                    </a:p>
                  </a:txBody>
                  <a:tcPr marL="68580" marR="68580" marT="0" marB="0" anchor="ctr"/>
                </a:tc>
                <a:extLst>
                  <a:ext uri="{0D108BD9-81ED-4DB2-BD59-A6C34878D82A}">
                    <a16:rowId xmlns:a16="http://schemas.microsoft.com/office/drawing/2014/main" val="3191362265"/>
                  </a:ext>
                </a:extLst>
              </a:tr>
              <a:tr h="360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A.4</a:t>
                      </a:r>
                    </a:p>
                  </a:txBody>
                  <a:tcPr marL="68580" marR="68580" marT="0" marB="0" anchor="ct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BSD</a:t>
                      </a:r>
                      <a:endParaRPr lang="es-E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Open Source</a:t>
                      </a:r>
                    </a:p>
                  </a:txBody>
                  <a:tcPr marL="68580" marR="68580" marT="0" marB="0" anchor="ctr"/>
                </a:tc>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Ambas licencias están relacionadas con el software libre. En Codeception es MIT license.</a:t>
                      </a:r>
                    </a:p>
                  </a:txBody>
                  <a:tcPr marL="68580" marR="68580" marT="0" marB="0" anchor="ctr"/>
                </a:tc>
                <a:extLst>
                  <a:ext uri="{0D108BD9-81ED-4DB2-BD59-A6C34878D82A}">
                    <a16:rowId xmlns:a16="http://schemas.microsoft.com/office/drawing/2014/main" val="1333963551"/>
                  </a:ext>
                </a:extLst>
              </a:tr>
              <a:tr h="360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A.5</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Media</a:t>
                      </a:r>
                    </a:p>
                  </a:txBody>
                  <a:tcPr marL="68580" marR="68580" marT="0" marB="0" anchor="ctr"/>
                </a:tc>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En el caso de codeception se limita a prácticamente a la documentación oficial.</a:t>
                      </a:r>
                    </a:p>
                  </a:txBody>
                  <a:tcPr marL="68580" marR="68580" marT="0" marB="0" anchor="ctr"/>
                </a:tc>
                <a:extLst>
                  <a:ext uri="{0D108BD9-81ED-4DB2-BD59-A6C34878D82A}">
                    <a16:rowId xmlns:a16="http://schemas.microsoft.com/office/drawing/2014/main" val="689939381"/>
                  </a:ext>
                </a:extLst>
              </a:tr>
              <a:tr h="360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B.1</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Baja</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Codeception requiere una configuración inicial más compleja.</a:t>
                      </a:r>
                    </a:p>
                  </a:txBody>
                  <a:tcPr marL="68580" marR="68580" marT="0" marB="0" anchor="ctr"/>
                </a:tc>
                <a:extLst>
                  <a:ext uri="{0D108BD9-81ED-4DB2-BD59-A6C34878D82A}">
                    <a16:rowId xmlns:a16="http://schemas.microsoft.com/office/drawing/2014/main" val="1672158628"/>
                  </a:ext>
                </a:extLst>
              </a:tr>
              <a:tr h="360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B.2</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No</a:t>
                      </a:r>
                    </a:p>
                  </a:txBody>
                  <a:tcPr marL="68580" marR="68580" marT="0" marB="0" anchor="ctr"/>
                </a:tc>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La librería Infection estará próximamente disponible en Codeception.</a:t>
                      </a:r>
                    </a:p>
                  </a:txBody>
                  <a:tcPr marL="68580" marR="68580" marT="0" marB="0" anchor="ctr"/>
                </a:tc>
                <a:extLst>
                  <a:ext uri="{0D108BD9-81ED-4DB2-BD59-A6C34878D82A}">
                    <a16:rowId xmlns:a16="http://schemas.microsoft.com/office/drawing/2014/main" val="1283770375"/>
                  </a:ext>
                </a:extLst>
              </a:tr>
              <a:tr h="360000">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B.3</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 </a:t>
                      </a:r>
                    </a:p>
                  </a:txBody>
                  <a:tcPr marL="68580" marR="68580" marT="0" marB="0" anchor="ctr"/>
                </a:tc>
                <a:extLst>
                  <a:ext uri="{0D108BD9-81ED-4DB2-BD59-A6C34878D82A}">
                    <a16:rowId xmlns:a16="http://schemas.microsoft.com/office/drawing/2014/main" val="2239043926"/>
                  </a:ext>
                </a:extLst>
              </a:tr>
              <a:tr h="360000">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B.4</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Si </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 </a:t>
                      </a:r>
                    </a:p>
                  </a:txBody>
                  <a:tcPr marL="68580" marR="68580" marT="0" marB="0" anchor="ctr"/>
                </a:tc>
                <a:extLst>
                  <a:ext uri="{0D108BD9-81ED-4DB2-BD59-A6C34878D82A}">
                    <a16:rowId xmlns:a16="http://schemas.microsoft.com/office/drawing/2014/main" val="880326515"/>
                  </a:ext>
                </a:extLst>
              </a:tr>
              <a:tr h="526066">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B.5</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Baja</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Un análisis con Codeception puede tardar algo más de 1 min, mientras que en PHPunit estaría en torno a 15 min.</a:t>
                      </a:r>
                    </a:p>
                  </a:txBody>
                  <a:tcPr marL="68580" marR="68580" marT="0" marB="0" anchor="ctr"/>
                </a:tc>
                <a:extLst>
                  <a:ext uri="{0D108BD9-81ED-4DB2-BD59-A6C34878D82A}">
                    <a16:rowId xmlns:a16="http://schemas.microsoft.com/office/drawing/2014/main" val="1671662111"/>
                  </a:ext>
                </a:extLst>
              </a:tr>
              <a:tr h="526066">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B.6</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Media</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Baja</a:t>
                      </a:r>
                    </a:p>
                  </a:txBody>
                  <a:tcPr marL="68580" marR="68580" marT="0" marB="0" anchor="ctr"/>
                </a:tc>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Los resultados con codeception son fácilmente interpretables por usuarios sin conocimientos técnicos.</a:t>
                      </a:r>
                    </a:p>
                  </a:txBody>
                  <a:tcPr marL="68580" marR="68580" marT="0" marB="0" anchor="ctr"/>
                </a:tc>
                <a:extLst>
                  <a:ext uri="{0D108BD9-81ED-4DB2-BD59-A6C34878D82A}">
                    <a16:rowId xmlns:a16="http://schemas.microsoft.com/office/drawing/2014/main" val="569938408"/>
                  </a:ext>
                </a:extLst>
              </a:tr>
              <a:tr h="360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C.1</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Ambos entornos permiten configurar mediante una plantilla genérica cualquier tipo de pruebas.</a:t>
                      </a:r>
                    </a:p>
                  </a:txBody>
                  <a:tcPr marL="68580" marR="68580" marT="0" marB="0" anchor="ctr"/>
                </a:tc>
                <a:extLst>
                  <a:ext uri="{0D108BD9-81ED-4DB2-BD59-A6C34878D82A}">
                    <a16:rowId xmlns:a16="http://schemas.microsoft.com/office/drawing/2014/main" val="1694247595"/>
                  </a:ext>
                </a:extLst>
              </a:tr>
              <a:tr h="360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C.2</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Ambos entornos permiten configurar mediante una plantilla genérica cualquier tipo de pruebas.</a:t>
                      </a:r>
                    </a:p>
                  </a:txBody>
                  <a:tcPr marL="68580" marR="68580" marT="0" marB="0" anchor="ctr"/>
                </a:tc>
                <a:extLst>
                  <a:ext uri="{0D108BD9-81ED-4DB2-BD59-A6C34878D82A}">
                    <a16:rowId xmlns:a16="http://schemas.microsoft.com/office/drawing/2014/main" val="2694546829"/>
                  </a:ext>
                </a:extLst>
              </a:tr>
              <a:tr h="360000">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C.3</a:t>
                      </a:r>
                    </a:p>
                  </a:txBody>
                  <a:tcPr marL="68580" marR="68580" marT="0" marB="0" anchor="ctr"/>
                </a:tc>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just">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Ambos entornos permiten configurar mediante una plantilla genérica cualquier tipo de pruebas.</a:t>
                      </a:r>
                    </a:p>
                  </a:txBody>
                  <a:tcPr marL="68580" marR="68580" marT="0" marB="0" anchor="ctr"/>
                </a:tc>
                <a:extLst>
                  <a:ext uri="{0D108BD9-81ED-4DB2-BD59-A6C34878D82A}">
                    <a16:rowId xmlns:a16="http://schemas.microsoft.com/office/drawing/2014/main" val="1769184763"/>
                  </a:ext>
                </a:extLst>
              </a:tr>
              <a:tr h="360000">
                <a:tc>
                  <a:txBody>
                    <a:bodyPr/>
                    <a:lstStyle/>
                    <a:p>
                      <a:pPr algn="ctr">
                        <a:lnSpc>
                          <a:spcPct val="107000"/>
                        </a:lnSpc>
                        <a:spcAft>
                          <a:spcPts val="0"/>
                        </a:spcAft>
                      </a:pPr>
                      <a:r>
                        <a:rPr lang="es-ES" sz="14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C.4</a:t>
                      </a:r>
                    </a:p>
                  </a:txBody>
                  <a:tcPr marL="68580" marR="68580" marT="0" marB="0" anchor="ctr"/>
                </a:tc>
                <a:tc>
                  <a:txBody>
                    <a:bodyPr/>
                    <a:lstStyle/>
                    <a:p>
                      <a:pPr algn="ctr">
                        <a:lnSpc>
                          <a:spcPct val="107000"/>
                        </a:lnSpc>
                        <a:spcAft>
                          <a:spcPts val="0"/>
                        </a:spcAft>
                      </a:pPr>
                      <a:r>
                        <a:rPr lang="es-ES" sz="14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just">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Ambos entornos permiten configurar mediante una plantilla genérica cualquier tipo de pruebas.</a:t>
                      </a:r>
                    </a:p>
                  </a:txBody>
                  <a:tcPr marL="68580" marR="68580" marT="0" marB="0" anchor="ctr"/>
                </a:tc>
                <a:extLst>
                  <a:ext uri="{0D108BD9-81ED-4DB2-BD59-A6C34878D82A}">
                    <a16:rowId xmlns:a16="http://schemas.microsoft.com/office/drawing/2014/main" val="2590831379"/>
                  </a:ext>
                </a:extLst>
              </a:tr>
              <a:tr h="360000">
                <a:tc>
                  <a:txBody>
                    <a:bodyPr/>
                    <a:lstStyle/>
                    <a:p>
                      <a:pPr algn="ctr">
                        <a:lnSpc>
                          <a:spcPct val="107000"/>
                        </a:lnSpc>
                        <a:spcAft>
                          <a:spcPts val="0"/>
                        </a:spcAft>
                      </a:pPr>
                      <a:r>
                        <a:rPr lang="es-ES" sz="14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C.5</a:t>
                      </a:r>
                    </a:p>
                  </a:txBody>
                  <a:tcPr marL="68580" marR="68580" marT="0" marB="0" anchor="ctr"/>
                </a:tc>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just">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Ambos entornos permiten configurar mediante una plantilla genérica cualquier tipo de pruebas.</a:t>
                      </a:r>
                    </a:p>
                  </a:txBody>
                  <a:tcPr marL="68580" marR="68580" marT="0" marB="0" anchor="ctr"/>
                </a:tc>
                <a:extLst>
                  <a:ext uri="{0D108BD9-81ED-4DB2-BD59-A6C34878D82A}">
                    <a16:rowId xmlns:a16="http://schemas.microsoft.com/office/drawing/2014/main" val="1172877518"/>
                  </a:ext>
                </a:extLst>
              </a:tr>
            </a:tbl>
          </a:graphicData>
        </a:graphic>
      </p:graphicFrame>
    </p:spTree>
    <p:extLst>
      <p:ext uri="{BB962C8B-B14F-4D97-AF65-F5344CB8AC3E}">
        <p14:creationId xmlns:p14="http://schemas.microsoft.com/office/powerpoint/2010/main" val="107601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0C12184-E7E1-44D3-8107-6DAEA4CAC5B7}"/>
              </a:ext>
            </a:extLst>
          </p:cNvPr>
          <p:cNvSpPr>
            <a:spLocks noGrp="1"/>
          </p:cNvSpPr>
          <p:nvPr>
            <p:ph type="title" idx="4294967295"/>
          </p:nvPr>
        </p:nvSpPr>
        <p:spPr>
          <a:xfrm>
            <a:off x="0" y="1123950"/>
            <a:ext cx="2947988" cy="4600575"/>
          </a:xfrm>
        </p:spPr>
        <p:txBody>
          <a:bodyPr/>
          <a:lstStyle/>
          <a:p>
            <a:pPr algn="ctr"/>
            <a:r>
              <a:rPr lang="es-ES"/>
              <a:t>Comparación de las tecnologías</a:t>
            </a:r>
            <a:br>
              <a:rPr lang="es-ES"/>
            </a:br>
            <a:r>
              <a:rPr lang="es-ES"/>
              <a:t>todos</a:t>
            </a:r>
          </a:p>
        </p:txBody>
      </p:sp>
      <p:graphicFrame>
        <p:nvGraphicFramePr>
          <p:cNvPr id="7" name="Marcador de contenido 6">
            <a:extLst>
              <a:ext uri="{FF2B5EF4-FFF2-40B4-BE49-F238E27FC236}">
                <a16:creationId xmlns:a16="http://schemas.microsoft.com/office/drawing/2014/main" id="{4E7C423D-529B-4EED-8EC7-E1914C25E02B}"/>
              </a:ext>
            </a:extLst>
          </p:cNvPr>
          <p:cNvGraphicFramePr>
            <a:graphicFrameLocks noGrp="1"/>
          </p:cNvGraphicFramePr>
          <p:nvPr>
            <p:ph idx="4294967295"/>
            <p:extLst>
              <p:ext uri="{D42A27DB-BD31-4B8C-83A1-F6EECF244321}">
                <p14:modId xmlns:p14="http://schemas.microsoft.com/office/powerpoint/2010/main" val="2845015161"/>
              </p:ext>
            </p:extLst>
          </p:nvPr>
        </p:nvGraphicFramePr>
        <p:xfrm>
          <a:off x="253200" y="307300"/>
          <a:ext cx="11685600" cy="6233874"/>
        </p:xfrm>
        <a:graphic>
          <a:graphicData uri="http://schemas.openxmlformats.org/drawingml/2006/table">
            <a:tbl>
              <a:tblPr firstRow="1" bandRow="1">
                <a:tableStyleId>{5C22544A-7EE6-4342-B048-85BDC9FD1C3A}</a:tableStyleId>
              </a:tblPr>
              <a:tblGrid>
                <a:gridCol w="1029600">
                  <a:extLst>
                    <a:ext uri="{9D8B030D-6E8A-4147-A177-3AD203B41FA5}">
                      <a16:colId xmlns:a16="http://schemas.microsoft.com/office/drawing/2014/main" val="2103608788"/>
                    </a:ext>
                  </a:extLst>
                </a:gridCol>
                <a:gridCol w="1260000">
                  <a:extLst>
                    <a:ext uri="{9D8B030D-6E8A-4147-A177-3AD203B41FA5}">
                      <a16:colId xmlns:a16="http://schemas.microsoft.com/office/drawing/2014/main" val="3965690376"/>
                    </a:ext>
                  </a:extLst>
                </a:gridCol>
                <a:gridCol w="1260000">
                  <a:extLst>
                    <a:ext uri="{9D8B030D-6E8A-4147-A177-3AD203B41FA5}">
                      <a16:colId xmlns:a16="http://schemas.microsoft.com/office/drawing/2014/main" val="2531890612"/>
                    </a:ext>
                  </a:extLst>
                </a:gridCol>
                <a:gridCol w="8136000">
                  <a:extLst>
                    <a:ext uri="{9D8B030D-6E8A-4147-A177-3AD203B41FA5}">
                      <a16:colId xmlns:a16="http://schemas.microsoft.com/office/drawing/2014/main" val="3082545373"/>
                    </a:ext>
                  </a:extLst>
                </a:gridCol>
              </a:tblGrid>
              <a:tr h="360000">
                <a:tc>
                  <a:txBody>
                    <a:bodyPr/>
                    <a:lstStyle/>
                    <a:p>
                      <a:pPr algn="ctr">
                        <a:lnSpc>
                          <a:spcPct val="107000"/>
                        </a:lnSpc>
                        <a:spcAft>
                          <a:spcPts val="0"/>
                        </a:spcAft>
                      </a:pPr>
                      <a:r>
                        <a:rPr lang="es-ES" sz="1400" b="1" dirty="0">
                          <a:effectLst/>
                          <a:latin typeface="Arial" panose="020B0604020202020204" pitchFamily="34" charset="0"/>
                          <a:ea typeface="Calibri" panose="020F0502020204030204" pitchFamily="34" charset="0"/>
                          <a:cs typeface="Times New Roman" panose="02020603050405020304" pitchFamily="18" charset="0"/>
                        </a:rPr>
                        <a:t>CRITERIO</a:t>
                      </a:r>
                      <a:endParaRPr lang="es-E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b="1">
                          <a:effectLst/>
                          <a:latin typeface="Arial" panose="020B0604020202020204" pitchFamily="34" charset="0"/>
                          <a:ea typeface="Calibri" panose="020F0502020204030204" pitchFamily="34" charset="0"/>
                          <a:cs typeface="Times New Roman" panose="02020603050405020304" pitchFamily="18" charset="0"/>
                        </a:rPr>
                        <a:t>PHPUnit</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b="1">
                          <a:effectLst/>
                          <a:latin typeface="Arial" panose="020B0604020202020204" pitchFamily="34" charset="0"/>
                          <a:ea typeface="Calibri" panose="020F0502020204030204" pitchFamily="34" charset="0"/>
                          <a:cs typeface="Times New Roman" panose="02020603050405020304" pitchFamily="18" charset="0"/>
                        </a:rPr>
                        <a:t>Codeception</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s-ES" sz="1400" b="1" dirty="0">
                          <a:effectLst/>
                          <a:latin typeface="Arial" panose="020B0604020202020204" pitchFamily="34" charset="0"/>
                          <a:ea typeface="Calibri" panose="020F0502020204030204" pitchFamily="34" charset="0"/>
                          <a:cs typeface="Times New Roman" panose="02020603050405020304" pitchFamily="18" charset="0"/>
                        </a:rPr>
                        <a:t>COMENTARIOS</a:t>
                      </a:r>
                      <a:endParaRPr lang="es-E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7228002"/>
                  </a:ext>
                </a:extLst>
              </a:tr>
              <a:tr h="360000">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C.6</a:t>
                      </a:r>
                    </a:p>
                  </a:txBody>
                  <a:tcPr marL="68580" marR="68580" marT="0" marB="0" anchor="ctr"/>
                </a:tc>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just">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Ambos entornos permiten configurar mediante una plantilla genérica cualquier tipo de pruebas.</a:t>
                      </a:r>
                    </a:p>
                  </a:txBody>
                  <a:tcPr marL="68580" marR="68580" marT="0" marB="0" anchor="ctr"/>
                </a:tc>
                <a:extLst>
                  <a:ext uri="{0D108BD9-81ED-4DB2-BD59-A6C34878D82A}">
                    <a16:rowId xmlns:a16="http://schemas.microsoft.com/office/drawing/2014/main" val="1333963551"/>
                  </a:ext>
                </a:extLst>
              </a:tr>
              <a:tr h="360000">
                <a:tc>
                  <a:txBody>
                    <a:bodyPr/>
                    <a:lstStyle/>
                    <a:p>
                      <a:pPr algn="ctr">
                        <a:lnSpc>
                          <a:spcPct val="107000"/>
                        </a:lnSpc>
                        <a:spcAft>
                          <a:spcPts val="0"/>
                        </a:spcAft>
                      </a:pPr>
                      <a:r>
                        <a:rPr lang="es-ES" sz="14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C.7</a:t>
                      </a:r>
                    </a:p>
                  </a:txBody>
                  <a:tcPr marL="68580" marR="68580" marT="0" marB="0" anchor="ctr"/>
                </a:tc>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ctr">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p>
                  </a:txBody>
                  <a:tcPr marL="68580" marR="68580" marT="0" marB="0" anchor="ctr"/>
                </a:tc>
                <a:tc>
                  <a:txBody>
                    <a:bodyPr/>
                    <a:lstStyle/>
                    <a:p>
                      <a:pPr algn="just">
                        <a:lnSpc>
                          <a:spcPct val="107000"/>
                        </a:lnSpc>
                        <a:spcAft>
                          <a:spcPts val="0"/>
                        </a:spcAft>
                      </a:pPr>
                      <a:r>
                        <a:rPr lang="es-E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Ambos entornos permiten configurar mediante una plantilla genérica cualquier tipo de pruebas.</a:t>
                      </a:r>
                    </a:p>
                  </a:txBody>
                  <a:tcPr marL="68580" marR="68580" marT="0" marB="0" anchor="ctr"/>
                </a:tc>
                <a:extLst>
                  <a:ext uri="{0D108BD9-81ED-4DB2-BD59-A6C34878D82A}">
                    <a16:rowId xmlns:a16="http://schemas.microsoft.com/office/drawing/2014/main" val="689939381"/>
                  </a:ext>
                </a:extLst>
              </a:tr>
              <a:tr h="360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D.1</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 ser pruebas unitarias (generales) se realizan rápidamente, no se obtienen diferencias notables.</a:t>
                      </a:r>
                    </a:p>
                  </a:txBody>
                  <a:tcPr marL="68580" marR="68580" marT="0" marB="0" anchor="ctr"/>
                </a:tc>
                <a:extLst>
                  <a:ext uri="{0D108BD9-81ED-4DB2-BD59-A6C34878D82A}">
                    <a16:rowId xmlns:a16="http://schemas.microsoft.com/office/drawing/2014/main" val="1672158628"/>
                  </a:ext>
                </a:extLst>
              </a:tr>
              <a:tr h="57469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D.2</a:t>
                      </a:r>
                    </a:p>
                  </a:txBody>
                  <a:tcPr marL="68580" marR="68580" marT="0" marB="0" anchor="ctr"/>
                </a:tc>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Del mismo modo que en el caso anterior, ambas pruebas funcionales se realizan rápidamente, no encontramos diferencias destacables como para decantarnos por una tecnología u otra por esta característica.</a:t>
                      </a:r>
                    </a:p>
                  </a:txBody>
                  <a:tcPr marL="68580" marR="68580" marT="0" marB="0" anchor="ctr"/>
                </a:tc>
                <a:extLst>
                  <a:ext uri="{0D108BD9-81ED-4DB2-BD59-A6C34878D82A}">
                    <a16:rowId xmlns:a16="http://schemas.microsoft.com/office/drawing/2014/main" val="1283770375"/>
                  </a:ext>
                </a:extLst>
              </a:tr>
              <a:tr h="5256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D.3</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Baja</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Media</a:t>
                      </a:r>
                    </a:p>
                  </a:txBody>
                  <a:tcPr marL="68580" marR="68580" marT="0" marB="0" anchor="ctr"/>
                </a:tc>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En este caso si tenemos una pequeña diferencia de rapidez en las pruebas de aceptación. Son más rápidas en el caso de Codeception.</a:t>
                      </a:r>
                    </a:p>
                  </a:txBody>
                  <a:tcPr marL="68580" marR="68580" marT="0" marB="0" anchor="ctr"/>
                </a:tc>
                <a:extLst>
                  <a:ext uri="{0D108BD9-81ED-4DB2-BD59-A6C34878D82A}">
                    <a16:rowId xmlns:a16="http://schemas.microsoft.com/office/drawing/2014/main" val="2239043926"/>
                  </a:ext>
                </a:extLst>
              </a:tr>
              <a:tr h="1224000">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D.4</a:t>
                      </a:r>
                    </a:p>
                  </a:txBody>
                  <a:tcPr marL="68580" marR="68580" marT="0" marB="0" anchor="ctr"/>
                </a:tc>
                <a:tc>
                  <a:txBody>
                    <a:bodyPr/>
                    <a:lstStyle/>
                    <a:p>
                      <a:pPr algn="ctr">
                        <a:lnSpc>
                          <a:spcPct val="107000"/>
                        </a:lnSpc>
                        <a:spcAft>
                          <a:spcPts val="0"/>
                        </a:spcAft>
                      </a:pPr>
                      <a:r>
                        <a:rPr lang="es-ES" sz="1400">
                          <a:effectLst/>
                          <a:latin typeface="Arial" panose="020B0604020202020204" pitchFamily="34" charset="0"/>
                          <a:ea typeface="Times New Roman" panose="02020603050405020304" pitchFamily="18" charset="0"/>
                          <a:cs typeface="Times New Roman" panose="02020603050405020304" pitchFamily="18" charset="0"/>
                        </a:rPr>
                        <a:t>Baja</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Media</a:t>
                      </a:r>
                    </a:p>
                  </a:txBody>
                  <a:tcPr marL="68580" marR="68580" marT="0" marB="0" anchor="ctr"/>
                </a:tc>
                <a:tc>
                  <a:txBody>
                    <a:bodyPr/>
                    <a:lstStyle/>
                    <a:p>
                      <a:pPr algn="just">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Las pruebas de integración combinan los distintos módulos de una aplicación. Esto es una tarea compleja que depende en cierta medida de como estén codificadas las pruebas. Además, también influye como de optimizadas estén las librerías que use el entorno de pruebas y por lo tanto la velocidad de las mismas está influida por el tipo de entorno que se esté usando. En este caso Codeception usa librerías más optimizadas.</a:t>
                      </a:r>
                    </a:p>
                  </a:txBody>
                  <a:tcPr marL="68580" marR="68580" marT="0" marB="0" anchor="ctr"/>
                </a:tc>
                <a:extLst>
                  <a:ext uri="{0D108BD9-81ED-4DB2-BD59-A6C34878D82A}">
                    <a16:rowId xmlns:a16="http://schemas.microsoft.com/office/drawing/2014/main" val="880326515"/>
                  </a:ext>
                </a:extLst>
              </a:tr>
              <a:tr h="792000">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D.5</a:t>
                      </a:r>
                    </a:p>
                  </a:txBody>
                  <a:tcPr marL="68580" marR="68580" marT="0" marB="0" anchor="ctr"/>
                </a:tc>
                <a:tc>
                  <a:txBody>
                    <a:bodyPr/>
                    <a:lstStyle/>
                    <a:p>
                      <a:pPr algn="ctr">
                        <a:lnSpc>
                          <a:spcPct val="107000"/>
                        </a:lnSpc>
                        <a:spcAft>
                          <a:spcPts val="0"/>
                        </a:spcAft>
                      </a:pPr>
                      <a:r>
                        <a:rPr lang="es-ES" sz="1400">
                          <a:effectLst/>
                          <a:latin typeface="Arial" panose="020B0604020202020204" pitchFamily="34" charset="0"/>
                          <a:ea typeface="Times New Roman" panose="02020603050405020304" pitchFamily="18" charset="0"/>
                          <a:cs typeface="Times New Roman" panose="02020603050405020304" pitchFamily="18" charset="0"/>
                        </a:rPr>
                        <a:t>Baja</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Baja</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La velocidad de las pruebas de regresión está fuertemente relacionada con lo optimizado que se encuentre el entorno de trabajo que se esté utilizando. Las pruebas de regresión consisten en probar completamente una versión nueva de una aplicación y por lo tanto suele ser un proceso lento. </a:t>
                      </a:r>
                    </a:p>
                  </a:txBody>
                  <a:tcPr marL="68580" marR="68580" marT="0" marB="0" anchor="ctr"/>
                </a:tc>
                <a:extLst>
                  <a:ext uri="{0D108BD9-81ED-4DB2-BD59-A6C34878D82A}">
                    <a16:rowId xmlns:a16="http://schemas.microsoft.com/office/drawing/2014/main" val="1671662111"/>
                  </a:ext>
                </a:extLst>
              </a:tr>
              <a:tr h="792000">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D.6</a:t>
                      </a:r>
                    </a:p>
                  </a:txBody>
                  <a:tcPr marL="68580" marR="68580" marT="0" marB="0" anchor="ctr"/>
                </a:tc>
                <a:tc>
                  <a:txBody>
                    <a:bodyPr/>
                    <a:lstStyle/>
                    <a:p>
                      <a:pPr algn="ctr">
                        <a:lnSpc>
                          <a:spcPct val="107000"/>
                        </a:lnSpc>
                        <a:spcAft>
                          <a:spcPts val="0"/>
                        </a:spcAft>
                      </a:pPr>
                      <a:r>
                        <a:rPr lang="es-ES" sz="1400">
                          <a:effectLst/>
                          <a:latin typeface="Arial" panose="020B0604020202020204" pitchFamily="34" charset="0"/>
                          <a:ea typeface="Times New Roman" panose="02020603050405020304" pitchFamily="18" charset="0"/>
                          <a:cs typeface="Times New Roman" panose="02020603050405020304" pitchFamily="18" charset="0"/>
                        </a:rPr>
                        <a:t>Media</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a:effectLst/>
                          <a:latin typeface="Arial" panose="020B0604020202020204" pitchFamily="34" charset="0"/>
                          <a:ea typeface="Calibri" panose="020F0502020204030204" pitchFamily="34" charset="0"/>
                          <a:cs typeface="Times New Roman" panose="02020603050405020304" pitchFamily="18" charset="0"/>
                        </a:rPr>
                        <a:t>Media</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Las pruebas de estrés consisten en llevar a condiciones extremas a la aplicación. El gran volumen de datos hace que esta tarea conlleve un tiempo de ejecución medio. Ambos entornos de trabajo están preparados para optimizar el tiempo en este tipo de pruebas.</a:t>
                      </a:r>
                    </a:p>
                  </a:txBody>
                  <a:tcPr marL="68580" marR="68580" marT="0" marB="0" anchor="ctr"/>
                </a:tc>
                <a:extLst>
                  <a:ext uri="{0D108BD9-81ED-4DB2-BD59-A6C34878D82A}">
                    <a16:rowId xmlns:a16="http://schemas.microsoft.com/office/drawing/2014/main" val="569938408"/>
                  </a:ext>
                </a:extLst>
              </a:tr>
              <a:tr h="792000">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D.7</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Alta</a:t>
                      </a:r>
                    </a:p>
                  </a:txBody>
                  <a:tcPr marL="68580" marR="68580" marT="0" marB="0" anchor="ctr"/>
                </a:tc>
                <a:tc>
                  <a:txBody>
                    <a:bodyPr/>
                    <a:lstStyle/>
                    <a:p>
                      <a:pPr algn="just">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Las pruebas de rendimiento están relacionadas con las pruebas de estrés. La diferencia es que no suelen llevar a condiciones extremas a la aplicación, sino que se estudia el tiempo de respuesta de la misma. En este sentido, ambos entornos están muy optimizados en este tipo de pruebas. </a:t>
                      </a:r>
                    </a:p>
                  </a:txBody>
                  <a:tcPr marL="68580" marR="68580" marT="0" marB="0" anchor="ctr"/>
                </a:tc>
                <a:extLst>
                  <a:ext uri="{0D108BD9-81ED-4DB2-BD59-A6C34878D82A}">
                    <a16:rowId xmlns:a16="http://schemas.microsoft.com/office/drawing/2014/main" val="1694247595"/>
                  </a:ext>
                </a:extLst>
              </a:tr>
            </a:tbl>
          </a:graphicData>
        </a:graphic>
      </p:graphicFrame>
    </p:spTree>
    <p:extLst>
      <p:ext uri="{BB962C8B-B14F-4D97-AF65-F5344CB8AC3E}">
        <p14:creationId xmlns:p14="http://schemas.microsoft.com/office/powerpoint/2010/main" val="651213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5" descr="Imagen que contiene interior, pared, mesa, suelo&#10;&#10;Descripción generada con confianza alta">
            <a:extLst>
              <a:ext uri="{FF2B5EF4-FFF2-40B4-BE49-F238E27FC236}">
                <a16:creationId xmlns:a16="http://schemas.microsoft.com/office/drawing/2014/main" id="{B6AEE316-112C-4149-AF15-523DB2CA2FC6}"/>
              </a:ext>
            </a:extLst>
          </p:cNvPr>
          <p:cNvPicPr>
            <a:picLocks noChangeAspect="1"/>
          </p:cNvPicPr>
          <p:nvPr/>
        </p:nvPicPr>
        <p:blipFill>
          <a:blip r:embed="rId2"/>
          <a:stretch>
            <a:fillRect/>
          </a:stretch>
        </p:blipFill>
        <p:spPr>
          <a:xfrm>
            <a:off x="6449683" y="4573436"/>
            <a:ext cx="2283126" cy="2283126"/>
          </a:xfrm>
          <a:prstGeom prst="rect">
            <a:avLst/>
          </a:prstGeom>
        </p:spPr>
      </p:pic>
      <p:sp>
        <p:nvSpPr>
          <p:cNvPr id="2" name="Título 1">
            <a:extLst>
              <a:ext uri="{FF2B5EF4-FFF2-40B4-BE49-F238E27FC236}">
                <a16:creationId xmlns:a16="http://schemas.microsoft.com/office/drawing/2014/main" id="{51D7149D-80D6-4362-8D2A-FE201AB37F24}"/>
              </a:ext>
            </a:extLst>
          </p:cNvPr>
          <p:cNvSpPr>
            <a:spLocks noGrp="1"/>
          </p:cNvSpPr>
          <p:nvPr>
            <p:ph type="title"/>
          </p:nvPr>
        </p:nvSpPr>
        <p:spPr>
          <a:xfrm>
            <a:off x="252918" y="1123837"/>
            <a:ext cx="3187865" cy="4601183"/>
          </a:xfrm>
        </p:spPr>
        <p:txBody>
          <a:bodyPr>
            <a:normAutofit/>
          </a:bodyPr>
          <a:lstStyle/>
          <a:p>
            <a:r>
              <a:rPr lang="es-ES" sz="3200"/>
              <a:t>Descripción de la situación </a:t>
            </a:r>
            <a:r>
              <a:rPr lang="es-ES" sz="3200" err="1"/>
              <a:t>Knuto</a:t>
            </a:r>
            <a:endParaRPr lang="es-ES" err="1"/>
          </a:p>
        </p:txBody>
      </p:sp>
      <p:sp>
        <p:nvSpPr>
          <p:cNvPr id="3" name="Marcador de contenido 2">
            <a:extLst>
              <a:ext uri="{FF2B5EF4-FFF2-40B4-BE49-F238E27FC236}">
                <a16:creationId xmlns:a16="http://schemas.microsoft.com/office/drawing/2014/main" id="{032C4B4F-EB76-4010-B11B-032F9A596FE3}"/>
              </a:ext>
            </a:extLst>
          </p:cNvPr>
          <p:cNvSpPr>
            <a:spLocks noGrp="1"/>
          </p:cNvSpPr>
          <p:nvPr>
            <p:ph idx="1"/>
          </p:nvPr>
        </p:nvSpPr>
        <p:spPr>
          <a:xfrm>
            <a:off x="3869268" y="864108"/>
            <a:ext cx="7315200" cy="4601183"/>
          </a:xfrm>
        </p:spPr>
        <p:txBody>
          <a:bodyPr/>
          <a:lstStyle/>
          <a:p>
            <a:r>
              <a:rPr lang="es-ES" dirty="0"/>
              <a:t>La empresa </a:t>
            </a:r>
            <a:r>
              <a:rPr lang="es-ES" dirty="0" err="1"/>
              <a:t>Knuto</a:t>
            </a:r>
            <a:r>
              <a:rPr lang="es-ES" dirty="0"/>
              <a:t> desarrolla aplicaciones de Gestión Medioambiental en su propio departamento de desarrollo. La complejidad de estas aplicaciones es bastante alta, incluso incorporan tecnología GIS.</a:t>
            </a:r>
          </a:p>
          <a:p>
            <a:r>
              <a:rPr lang="es-ES" dirty="0"/>
              <a:t>La empresa desea conocer si los programas desarrollados son óptimos y fiables para poder ser lanzados posteriormente al mercado. Los resultados obtenidos los requieren también desde el departamento legal para justificar la adecuación de la aplicación a la normativa establecida.</a:t>
            </a:r>
          </a:p>
          <a:p>
            <a:r>
              <a:rPr lang="es-ES" dirty="0"/>
              <a:t>El equipo que se va a encargar de la automatización del </a:t>
            </a:r>
            <a:r>
              <a:rPr lang="es-ES" dirty="0" err="1"/>
              <a:t>testing</a:t>
            </a:r>
            <a:r>
              <a:rPr lang="es-ES" dirty="0"/>
              <a:t> tiene amplios conocimientos y experiencia. Para ello, plantean utilizar una de las dos herramientas que ha propuesto el jefe de departamento de desarrollo, que son </a:t>
            </a:r>
            <a:r>
              <a:rPr lang="es-ES" dirty="0" err="1"/>
              <a:t>Codeception</a:t>
            </a:r>
            <a:r>
              <a:rPr lang="es-ES" dirty="0"/>
              <a:t> y </a:t>
            </a:r>
            <a:r>
              <a:rPr lang="es-ES" dirty="0" err="1"/>
              <a:t>PHPUnit</a:t>
            </a:r>
            <a:r>
              <a:rPr lang="es-ES" dirty="0"/>
              <a:t>.</a:t>
            </a:r>
          </a:p>
          <a:p>
            <a:pPr marL="0" indent="0">
              <a:buNone/>
            </a:pPr>
            <a:endParaRPr lang="es-ES" dirty="0"/>
          </a:p>
        </p:txBody>
      </p:sp>
    </p:spTree>
    <p:extLst>
      <p:ext uri="{BB962C8B-B14F-4D97-AF65-F5344CB8AC3E}">
        <p14:creationId xmlns:p14="http://schemas.microsoft.com/office/powerpoint/2010/main" val="2833751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7149D-80D6-4362-8D2A-FE201AB37F24}"/>
              </a:ext>
            </a:extLst>
          </p:cNvPr>
          <p:cNvSpPr>
            <a:spLocks noGrp="1"/>
          </p:cNvSpPr>
          <p:nvPr>
            <p:ph type="title"/>
          </p:nvPr>
        </p:nvSpPr>
        <p:spPr>
          <a:xfrm>
            <a:off x="252918" y="1123837"/>
            <a:ext cx="3187865" cy="4601183"/>
          </a:xfrm>
        </p:spPr>
        <p:txBody>
          <a:bodyPr>
            <a:normAutofit/>
          </a:bodyPr>
          <a:lstStyle/>
          <a:p>
            <a:r>
              <a:rPr lang="es-ES" sz="3200"/>
              <a:t>Recomendaciones para la situación en </a:t>
            </a:r>
            <a:r>
              <a:rPr lang="es-ES" sz="3200" err="1"/>
              <a:t>Knuto</a:t>
            </a:r>
          </a:p>
        </p:txBody>
      </p:sp>
      <p:sp>
        <p:nvSpPr>
          <p:cNvPr id="3" name="Marcador de contenido 2">
            <a:extLst>
              <a:ext uri="{FF2B5EF4-FFF2-40B4-BE49-F238E27FC236}">
                <a16:creationId xmlns:a16="http://schemas.microsoft.com/office/drawing/2014/main" id="{032C4B4F-EB76-4010-B11B-032F9A596FE3}"/>
              </a:ext>
            </a:extLst>
          </p:cNvPr>
          <p:cNvSpPr>
            <a:spLocks noGrp="1"/>
          </p:cNvSpPr>
          <p:nvPr>
            <p:ph idx="1"/>
          </p:nvPr>
        </p:nvSpPr>
        <p:spPr>
          <a:xfrm>
            <a:off x="3869268" y="864108"/>
            <a:ext cx="7315200" cy="5120640"/>
          </a:xfrm>
        </p:spPr>
        <p:txBody>
          <a:bodyPr/>
          <a:lstStyle/>
          <a:p>
            <a:endParaRPr lang="es-ES"/>
          </a:p>
          <a:p>
            <a:pPr marL="0" indent="0">
              <a:buNone/>
            </a:pPr>
            <a:br>
              <a:rPr lang="es-ES"/>
            </a:br>
            <a:endParaRPr lang="es-ES"/>
          </a:p>
          <a:p>
            <a:endParaRPr lang="es-ES"/>
          </a:p>
        </p:txBody>
      </p:sp>
      <p:pic>
        <p:nvPicPr>
          <p:cNvPr id="5" name="Imagen 5">
            <a:extLst>
              <a:ext uri="{FF2B5EF4-FFF2-40B4-BE49-F238E27FC236}">
                <a16:creationId xmlns:a16="http://schemas.microsoft.com/office/drawing/2014/main" id="{104EC1C1-EA3C-4270-9C99-3F261F3C8A13}"/>
              </a:ext>
            </a:extLst>
          </p:cNvPr>
          <p:cNvPicPr>
            <a:picLocks noChangeAspect="1"/>
          </p:cNvPicPr>
          <p:nvPr/>
        </p:nvPicPr>
        <p:blipFill>
          <a:blip r:embed="rId2"/>
          <a:stretch>
            <a:fillRect/>
          </a:stretch>
        </p:blipFill>
        <p:spPr>
          <a:xfrm>
            <a:off x="6703699" y="24659"/>
            <a:ext cx="1839403" cy="1839403"/>
          </a:xfrm>
          <a:prstGeom prst="rect">
            <a:avLst/>
          </a:prstGeom>
        </p:spPr>
      </p:pic>
      <p:graphicFrame>
        <p:nvGraphicFramePr>
          <p:cNvPr id="8" name="Marcador de contenido 6">
            <a:extLst>
              <a:ext uri="{FF2B5EF4-FFF2-40B4-BE49-F238E27FC236}">
                <a16:creationId xmlns:a16="http://schemas.microsoft.com/office/drawing/2014/main" id="{A100B28B-3314-463B-B987-F66C57CAEAC5}"/>
              </a:ext>
            </a:extLst>
          </p:cNvPr>
          <p:cNvGraphicFramePr>
            <a:graphicFrameLocks/>
          </p:cNvGraphicFramePr>
          <p:nvPr>
            <p:extLst>
              <p:ext uri="{D42A27DB-BD31-4B8C-83A1-F6EECF244321}">
                <p14:modId xmlns:p14="http://schemas.microsoft.com/office/powerpoint/2010/main" val="142177531"/>
              </p:ext>
            </p:extLst>
          </p:nvPr>
        </p:nvGraphicFramePr>
        <p:xfrm>
          <a:off x="4062334" y="1566518"/>
          <a:ext cx="7122134" cy="4427374"/>
        </p:xfrm>
        <a:graphic>
          <a:graphicData uri="http://schemas.openxmlformats.org/drawingml/2006/table">
            <a:tbl>
              <a:tblPr firstRow="1" bandRow="1">
                <a:tableStyleId>{5C22544A-7EE6-4342-B048-85BDC9FD1C3A}</a:tableStyleId>
              </a:tblPr>
              <a:tblGrid>
                <a:gridCol w="2052323">
                  <a:extLst>
                    <a:ext uri="{9D8B030D-6E8A-4147-A177-3AD203B41FA5}">
                      <a16:colId xmlns:a16="http://schemas.microsoft.com/office/drawing/2014/main" val="2103608788"/>
                    </a:ext>
                  </a:extLst>
                </a:gridCol>
                <a:gridCol w="1245513">
                  <a:extLst>
                    <a:ext uri="{9D8B030D-6E8A-4147-A177-3AD203B41FA5}">
                      <a16:colId xmlns:a16="http://schemas.microsoft.com/office/drawing/2014/main" val="3965690376"/>
                    </a:ext>
                  </a:extLst>
                </a:gridCol>
                <a:gridCol w="3824298">
                  <a:extLst>
                    <a:ext uri="{9D8B030D-6E8A-4147-A177-3AD203B41FA5}">
                      <a16:colId xmlns:a16="http://schemas.microsoft.com/office/drawing/2014/main" val="3082545373"/>
                    </a:ext>
                  </a:extLst>
                </a:gridCol>
              </a:tblGrid>
              <a:tr h="888965">
                <a:tc>
                  <a:txBody>
                    <a:bodyPr/>
                    <a:lstStyle/>
                    <a:p>
                      <a:pPr algn="ctr">
                        <a:lnSpc>
                          <a:spcPct val="107000"/>
                        </a:lnSpc>
                        <a:spcAft>
                          <a:spcPts val="0"/>
                        </a:spcAft>
                      </a:pPr>
                      <a:r>
                        <a:rPr lang="es-ES" sz="1600" dirty="0">
                          <a:effectLst/>
                          <a:latin typeface="Arial"/>
                          <a:ea typeface="Calibri" panose="020F0502020204030204" pitchFamily="34" charset="0"/>
                          <a:cs typeface="Times New Roman"/>
                        </a:rPr>
                        <a:t>CRITERIOS RELEVANTES PARA LA DECISIÓN</a:t>
                      </a:r>
                      <a:endParaRPr lang="es-E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lvl="0" algn="ctr">
                        <a:lnSpc>
                          <a:spcPct val="107000"/>
                        </a:lnSpc>
                        <a:spcAft>
                          <a:spcPts val="0"/>
                        </a:spcAft>
                        <a:buNone/>
                      </a:pPr>
                      <a:r>
                        <a:rPr lang="es-ES" sz="1600" dirty="0">
                          <a:effectLst/>
                          <a:latin typeface="Arial"/>
                          <a:ea typeface="Calibri" panose="020F0502020204030204" pitchFamily="34" charset="0"/>
                          <a:cs typeface="Times New Roman"/>
                        </a:rPr>
                        <a:t>VENTAJAS PHPUNIT</a:t>
                      </a:r>
                    </a:p>
                  </a:txBody>
                  <a:tcPr marL="68580" marR="68580" marT="0" marB="0" anchor="ctr"/>
                </a:tc>
                <a:tc>
                  <a:txBody>
                    <a:bodyPr/>
                    <a:lstStyle/>
                    <a:p>
                      <a:pPr lvl="0" algn="ctr">
                        <a:lnSpc>
                          <a:spcPct val="107000"/>
                        </a:lnSpc>
                        <a:spcAft>
                          <a:spcPts val="0"/>
                        </a:spcAft>
                        <a:buNone/>
                      </a:pPr>
                      <a:r>
                        <a:rPr lang="es-ES" sz="1600" dirty="0">
                          <a:effectLst/>
                          <a:latin typeface="Arial"/>
                          <a:ea typeface="Calibri" panose="020F0502020204030204" pitchFamily="34" charset="0"/>
                          <a:cs typeface="Times New Roman"/>
                        </a:rPr>
                        <a:t>VENTAJAS CODECEPTION</a:t>
                      </a:r>
                    </a:p>
                  </a:txBody>
                  <a:tcPr marL="68580" marR="68580" marT="0" marB="0" anchor="ctr"/>
                </a:tc>
                <a:extLst>
                  <a:ext uri="{0D108BD9-81ED-4DB2-BD59-A6C34878D82A}">
                    <a16:rowId xmlns:a16="http://schemas.microsoft.com/office/drawing/2014/main" val="3317228002"/>
                  </a:ext>
                </a:extLst>
              </a:tr>
              <a:tr h="1018184">
                <a:tc>
                  <a:txBody>
                    <a:bodyPr/>
                    <a:lstStyle/>
                    <a:p>
                      <a:pPr algn="l">
                        <a:lnSpc>
                          <a:spcPct val="107000"/>
                        </a:lnSpc>
                        <a:spcAft>
                          <a:spcPts val="0"/>
                        </a:spcAft>
                      </a:pPr>
                      <a:r>
                        <a:rPr lang="es-ES" sz="1600" dirty="0">
                          <a:effectLst/>
                          <a:latin typeface="Arial"/>
                          <a:ea typeface="Calibri" panose="020F0502020204030204" pitchFamily="34" charset="0"/>
                          <a:cs typeface="Times New Roman"/>
                        </a:rPr>
                        <a:t>Velocidad de ejecución</a:t>
                      </a:r>
                      <a:endParaRPr lang="es-E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endParaRPr lang="es-E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lvl="0" algn="l">
                        <a:lnSpc>
                          <a:spcPct val="100000"/>
                        </a:lnSpc>
                        <a:spcBef>
                          <a:spcPts val="0"/>
                        </a:spcBef>
                        <a:spcAft>
                          <a:spcPts val="0"/>
                        </a:spcAft>
                        <a:buNone/>
                      </a:pPr>
                      <a:r>
                        <a:rPr lang="es-ES" sz="1600" b="0" i="0" u="none" strike="noStrike" noProof="0" dirty="0">
                          <a:effectLst/>
                          <a:latin typeface="Arial"/>
                        </a:rPr>
                        <a:t>Al tratarse de aplicaciones de una gran cantidad de líneas, </a:t>
                      </a:r>
                      <a:r>
                        <a:rPr lang="es-ES" sz="1600" b="0" i="0" u="none" strike="noStrike" noProof="0" dirty="0" err="1">
                          <a:effectLst/>
                          <a:latin typeface="Arial"/>
                        </a:rPr>
                        <a:t>Codeception</a:t>
                      </a:r>
                      <a:r>
                        <a:rPr lang="es-ES" sz="1600" b="0" i="0" u="none" strike="noStrike" noProof="0" dirty="0">
                          <a:effectLst/>
                          <a:latin typeface="Arial"/>
                        </a:rPr>
                        <a:t> tarda menos tiempo en realizarlas.</a:t>
                      </a:r>
                    </a:p>
                  </a:txBody>
                  <a:tcPr marL="68580" marR="68580" marT="0" marB="0" anchor="ctr"/>
                </a:tc>
                <a:extLst>
                  <a:ext uri="{0D108BD9-81ED-4DB2-BD59-A6C34878D82A}">
                    <a16:rowId xmlns:a16="http://schemas.microsoft.com/office/drawing/2014/main" val="4082323012"/>
                  </a:ext>
                </a:extLst>
              </a:tr>
              <a:tr h="1400125">
                <a:tc>
                  <a:txBody>
                    <a:bodyPr/>
                    <a:lstStyle/>
                    <a:p>
                      <a:pPr algn="l">
                        <a:lnSpc>
                          <a:spcPct val="107000"/>
                        </a:lnSpc>
                        <a:spcAft>
                          <a:spcPts val="0"/>
                        </a:spcAft>
                      </a:pPr>
                      <a:r>
                        <a:rPr lang="es-ES" sz="1600" dirty="0">
                          <a:effectLst/>
                          <a:latin typeface="Arial"/>
                          <a:ea typeface="Calibri" panose="020F0502020204030204" pitchFamily="34" charset="0"/>
                          <a:cs typeface="Times New Roman"/>
                        </a:rPr>
                        <a:t>Dificultad para la puesta en marcha</a:t>
                      </a:r>
                      <a:endParaRPr lang="es-E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endParaRPr lang="es-E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lvl="0" algn="l">
                        <a:lnSpc>
                          <a:spcPct val="100000"/>
                        </a:lnSpc>
                        <a:spcBef>
                          <a:spcPts val="0"/>
                        </a:spcBef>
                        <a:spcAft>
                          <a:spcPts val="0"/>
                        </a:spcAft>
                        <a:buNone/>
                      </a:pPr>
                      <a:r>
                        <a:rPr lang="es-ES" sz="1600" b="0" i="0" u="none" strike="noStrike" noProof="0" dirty="0">
                          <a:effectLst/>
                          <a:latin typeface="Arial"/>
                        </a:rPr>
                        <a:t>La dificultad de la configuración es más compleja en </a:t>
                      </a:r>
                      <a:r>
                        <a:rPr lang="es-ES" sz="1600" b="0" i="0" u="none" strike="noStrike" noProof="0" dirty="0" err="1">
                          <a:effectLst/>
                          <a:latin typeface="Arial"/>
                        </a:rPr>
                        <a:t>Codeception</a:t>
                      </a:r>
                      <a:r>
                        <a:rPr lang="es-ES" sz="1600" b="0" i="0" u="none" strike="noStrike" noProof="0" dirty="0">
                          <a:effectLst/>
                          <a:latin typeface="Arial"/>
                        </a:rPr>
                        <a:t>, pero no supone una desventaja, ya que sus trabajadores son expertos en </a:t>
                      </a:r>
                      <a:r>
                        <a:rPr lang="es-ES" sz="1600" b="0" i="0" u="none" strike="noStrike" noProof="0" dirty="0" err="1">
                          <a:effectLst/>
                          <a:latin typeface="Arial"/>
                        </a:rPr>
                        <a:t>testing</a:t>
                      </a:r>
                      <a:r>
                        <a:rPr lang="es-ES" sz="1600" b="0" i="0" u="none" strike="noStrike" noProof="0" dirty="0">
                          <a:effectLst/>
                          <a:latin typeface="Arial"/>
                        </a:rPr>
                        <a:t> automático.</a:t>
                      </a:r>
                    </a:p>
                  </a:txBody>
                  <a:tcPr marL="68580" marR="68580" marT="0" marB="0" anchor="ctr"/>
                </a:tc>
                <a:extLst>
                  <a:ext uri="{0D108BD9-81ED-4DB2-BD59-A6C34878D82A}">
                    <a16:rowId xmlns:a16="http://schemas.microsoft.com/office/drawing/2014/main" val="3434186239"/>
                  </a:ext>
                </a:extLst>
              </a:tr>
              <a:tr h="1120100">
                <a:tc>
                  <a:txBody>
                    <a:bodyPr/>
                    <a:lstStyle/>
                    <a:p>
                      <a:pPr algn="l">
                        <a:lnSpc>
                          <a:spcPct val="107000"/>
                        </a:lnSpc>
                        <a:spcAft>
                          <a:spcPts val="0"/>
                        </a:spcAft>
                      </a:pPr>
                      <a:r>
                        <a:rPr lang="es-ES" sz="1600" dirty="0">
                          <a:effectLst/>
                          <a:latin typeface="Arial"/>
                          <a:ea typeface="Calibri" panose="020F0502020204030204" pitchFamily="34" charset="0"/>
                          <a:cs typeface="Times New Roman"/>
                        </a:rPr>
                        <a:t>Complejidad para analizar los resultados</a:t>
                      </a:r>
                      <a:endParaRPr lang="es-E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endParaRPr lang="es-ES" sz="16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lvl="0" algn="l">
                        <a:lnSpc>
                          <a:spcPct val="100000"/>
                        </a:lnSpc>
                        <a:spcBef>
                          <a:spcPts val="0"/>
                        </a:spcBef>
                        <a:spcAft>
                          <a:spcPts val="0"/>
                        </a:spcAft>
                        <a:buNone/>
                      </a:pPr>
                      <a:r>
                        <a:rPr lang="es-ES" sz="1600" b="0" i="0" u="none" strike="noStrike" noProof="0" dirty="0">
                          <a:effectLst/>
                          <a:latin typeface="Arial"/>
                        </a:rPr>
                        <a:t>En este caso es más sencillo analizar los resultados. Dado que estos son más intuitivos, será más rápido analizar las conclusiones.</a:t>
                      </a:r>
                    </a:p>
                  </a:txBody>
                  <a:tcPr marL="68580" marR="68580" marT="0" marB="0" anchor="ctr"/>
                </a:tc>
                <a:extLst>
                  <a:ext uri="{0D108BD9-81ED-4DB2-BD59-A6C34878D82A}">
                    <a16:rowId xmlns:a16="http://schemas.microsoft.com/office/drawing/2014/main" val="3191362265"/>
                  </a:ext>
                </a:extLst>
              </a:tr>
            </a:tbl>
          </a:graphicData>
        </a:graphic>
      </p:graphicFrame>
    </p:spTree>
    <p:extLst>
      <p:ext uri="{BB962C8B-B14F-4D97-AF65-F5344CB8AC3E}">
        <p14:creationId xmlns:p14="http://schemas.microsoft.com/office/powerpoint/2010/main" val="3564291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7149D-80D6-4362-8D2A-FE201AB37F24}"/>
              </a:ext>
            </a:extLst>
          </p:cNvPr>
          <p:cNvSpPr>
            <a:spLocks noGrp="1"/>
          </p:cNvSpPr>
          <p:nvPr>
            <p:ph type="title"/>
          </p:nvPr>
        </p:nvSpPr>
        <p:spPr>
          <a:xfrm>
            <a:off x="252918" y="1123837"/>
            <a:ext cx="3187865" cy="4601183"/>
          </a:xfrm>
        </p:spPr>
        <p:txBody>
          <a:bodyPr>
            <a:normAutofit/>
          </a:bodyPr>
          <a:lstStyle/>
          <a:p>
            <a:r>
              <a:rPr lang="es-ES" sz="3200"/>
              <a:t>Descripción de la</a:t>
            </a:r>
            <a:br>
              <a:rPr lang="es-ES" sz="3200"/>
            </a:br>
            <a:r>
              <a:rPr lang="es-ES" sz="3200"/>
              <a:t>situación en </a:t>
            </a:r>
            <a:r>
              <a:rPr lang="es-ES" sz="3200" err="1"/>
              <a:t>HackingLife</a:t>
            </a:r>
            <a:endParaRPr lang="es-ES" sz="3200"/>
          </a:p>
        </p:txBody>
      </p:sp>
      <p:sp>
        <p:nvSpPr>
          <p:cNvPr id="3" name="Marcador de contenido 2">
            <a:extLst>
              <a:ext uri="{FF2B5EF4-FFF2-40B4-BE49-F238E27FC236}">
                <a16:creationId xmlns:a16="http://schemas.microsoft.com/office/drawing/2014/main" id="{032C4B4F-EB76-4010-B11B-032F9A596FE3}"/>
              </a:ext>
            </a:extLst>
          </p:cNvPr>
          <p:cNvSpPr>
            <a:spLocks noGrp="1"/>
          </p:cNvSpPr>
          <p:nvPr>
            <p:ph idx="1"/>
          </p:nvPr>
        </p:nvSpPr>
        <p:spPr>
          <a:xfrm>
            <a:off x="3878144" y="1123837"/>
            <a:ext cx="7556293" cy="3078588"/>
          </a:xfrm>
        </p:spPr>
        <p:txBody>
          <a:bodyPr/>
          <a:lstStyle/>
          <a:p>
            <a:r>
              <a:rPr lang="es-ES" sz="1800" dirty="0"/>
              <a:t>Una pequeña empresa de tecnología llamada </a:t>
            </a:r>
            <a:r>
              <a:rPr lang="es-ES" sz="1800" dirty="0" err="1"/>
              <a:t>HackingLife</a:t>
            </a:r>
            <a:r>
              <a:rPr lang="es-ES" sz="1800" dirty="0"/>
              <a:t> tiene la necesidad de llevar a cabo el desarrollo de una pequeña aplicación en PHP para gestionar el registro de los usuarios a través de su página web. Dicha aplicación debe interactuar con el </a:t>
            </a:r>
            <a:r>
              <a:rPr lang="es-ES" sz="1800" dirty="0" err="1"/>
              <a:t>front-end</a:t>
            </a:r>
            <a:r>
              <a:rPr lang="es-ES" sz="1800" dirty="0"/>
              <a:t> y back-</a:t>
            </a:r>
            <a:r>
              <a:rPr lang="es-ES" sz="1800" dirty="0" err="1"/>
              <a:t>end</a:t>
            </a:r>
            <a:r>
              <a:rPr lang="es-ES" sz="1800" dirty="0"/>
              <a:t> de la web para que puedan ser almacenados de manera segura en la base de datos.</a:t>
            </a:r>
          </a:p>
          <a:p>
            <a:r>
              <a:rPr lang="es-ES" sz="1800" dirty="0"/>
              <a:t>El equipo que va a llevar a cabo el desarrollo será un equipo de jóvenes programadores debido a la sencillez y baja complejidad que tiene la aplicación. El departamento de software y tecnología propone el uso de alguno de estos dos entornos de trabajo: </a:t>
            </a:r>
            <a:r>
              <a:rPr lang="es-ES" sz="1800" dirty="0" err="1"/>
              <a:t>PHPUnit</a:t>
            </a:r>
            <a:r>
              <a:rPr lang="es-ES" sz="1800" dirty="0"/>
              <a:t> y </a:t>
            </a:r>
            <a:r>
              <a:rPr lang="es-ES" sz="1800" dirty="0" err="1"/>
              <a:t>Codeception</a:t>
            </a:r>
            <a:r>
              <a:rPr lang="es-ES" sz="1800" dirty="0"/>
              <a:t>. </a:t>
            </a:r>
          </a:p>
        </p:txBody>
      </p:sp>
      <p:pic>
        <p:nvPicPr>
          <p:cNvPr id="1026" name="Picture 2" descr="Resultado de imagen de hackinglife">
            <a:extLst>
              <a:ext uri="{FF2B5EF4-FFF2-40B4-BE49-F238E27FC236}">
                <a16:creationId xmlns:a16="http://schemas.microsoft.com/office/drawing/2014/main" id="{5A9C2582-5CBE-4C56-B2B1-FE629CA4F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360" y="4202425"/>
            <a:ext cx="2763860" cy="231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01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de phpunit logo">
            <a:extLst>
              <a:ext uri="{FF2B5EF4-FFF2-40B4-BE49-F238E27FC236}">
                <a16:creationId xmlns:a16="http://schemas.microsoft.com/office/drawing/2014/main" id="{1A1413D5-9ACD-4643-A5B4-127CDCC61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026" y="0"/>
            <a:ext cx="2379949" cy="148746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1D7149D-80D6-4362-8D2A-FE201AB37F24}"/>
              </a:ext>
            </a:extLst>
          </p:cNvPr>
          <p:cNvSpPr>
            <a:spLocks noGrp="1"/>
          </p:cNvSpPr>
          <p:nvPr>
            <p:ph type="title"/>
          </p:nvPr>
        </p:nvSpPr>
        <p:spPr>
          <a:xfrm>
            <a:off x="252918" y="1123837"/>
            <a:ext cx="3156107" cy="4601183"/>
          </a:xfrm>
        </p:spPr>
        <p:txBody>
          <a:bodyPr>
            <a:normAutofit/>
          </a:bodyPr>
          <a:lstStyle/>
          <a:p>
            <a:r>
              <a:rPr lang="es-ES" sz="2800"/>
              <a:t>Recomendaciones para la </a:t>
            </a:r>
            <a:br>
              <a:rPr lang="es-ES" sz="2800"/>
            </a:br>
            <a:r>
              <a:rPr lang="es-ES" sz="2800"/>
              <a:t>situación en </a:t>
            </a:r>
            <a:r>
              <a:rPr lang="es-ES" sz="2800" err="1"/>
              <a:t>HackingLife</a:t>
            </a:r>
            <a:endParaRPr lang="es-ES" sz="2800"/>
          </a:p>
        </p:txBody>
      </p:sp>
      <p:graphicFrame>
        <p:nvGraphicFramePr>
          <p:cNvPr id="4" name="Marcador de contenido 3">
            <a:extLst>
              <a:ext uri="{FF2B5EF4-FFF2-40B4-BE49-F238E27FC236}">
                <a16:creationId xmlns:a16="http://schemas.microsoft.com/office/drawing/2014/main" id="{46F4E6C5-6BB5-47F2-A5F6-48E926FBC37B}"/>
              </a:ext>
            </a:extLst>
          </p:cNvPr>
          <p:cNvGraphicFramePr>
            <a:graphicFrameLocks noGrp="1"/>
          </p:cNvGraphicFramePr>
          <p:nvPr>
            <p:ph idx="1"/>
            <p:extLst>
              <p:ext uri="{D42A27DB-BD31-4B8C-83A1-F6EECF244321}">
                <p14:modId xmlns:p14="http://schemas.microsoft.com/office/powerpoint/2010/main" val="3930959730"/>
              </p:ext>
            </p:extLst>
          </p:nvPr>
        </p:nvGraphicFramePr>
        <p:xfrm>
          <a:off x="3785498" y="1123837"/>
          <a:ext cx="7615003" cy="5576570"/>
        </p:xfrm>
        <a:graphic>
          <a:graphicData uri="http://schemas.openxmlformats.org/drawingml/2006/table">
            <a:tbl>
              <a:tblPr firstRow="1" bandRow="1">
                <a:tableStyleId>{5C22544A-7EE6-4342-B048-85BDC9FD1C3A}</a:tableStyleId>
              </a:tblPr>
              <a:tblGrid>
                <a:gridCol w="1895772">
                  <a:extLst>
                    <a:ext uri="{9D8B030D-6E8A-4147-A177-3AD203B41FA5}">
                      <a16:colId xmlns:a16="http://schemas.microsoft.com/office/drawing/2014/main" val="1767257566"/>
                    </a:ext>
                  </a:extLst>
                </a:gridCol>
                <a:gridCol w="2848133">
                  <a:extLst>
                    <a:ext uri="{9D8B030D-6E8A-4147-A177-3AD203B41FA5}">
                      <a16:colId xmlns:a16="http://schemas.microsoft.com/office/drawing/2014/main" val="1763014210"/>
                    </a:ext>
                  </a:extLst>
                </a:gridCol>
                <a:gridCol w="2871098">
                  <a:extLst>
                    <a:ext uri="{9D8B030D-6E8A-4147-A177-3AD203B41FA5}">
                      <a16:colId xmlns:a16="http://schemas.microsoft.com/office/drawing/2014/main" val="2354944372"/>
                    </a:ext>
                  </a:extLst>
                </a:gridCol>
              </a:tblGrid>
              <a:tr h="251214">
                <a:tc>
                  <a:txBody>
                    <a:bodyPr/>
                    <a:lstStyle/>
                    <a:p>
                      <a:pPr algn="ctr">
                        <a:lnSpc>
                          <a:spcPct val="107000"/>
                        </a:lnSpc>
                        <a:spcAft>
                          <a:spcPts val="0"/>
                        </a:spcAft>
                      </a:pPr>
                      <a:r>
                        <a:rPr lang="es-ES" sz="1500" b="1" dirty="0">
                          <a:effectLst/>
                        </a:rPr>
                        <a:t>CRITERIOS RELEVANTES PARA LA DECISIÓN</a:t>
                      </a:r>
                      <a:endParaRPr lang="es-ES" sz="1500" b="1" dirty="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tc>
                  <a:txBody>
                    <a:bodyPr/>
                    <a:lstStyle/>
                    <a:p>
                      <a:pPr algn="ctr">
                        <a:lnSpc>
                          <a:spcPct val="107000"/>
                        </a:lnSpc>
                        <a:spcAft>
                          <a:spcPts val="0"/>
                        </a:spcAft>
                      </a:pPr>
                      <a:r>
                        <a:rPr lang="es-ES" sz="1500" b="1" dirty="0">
                          <a:effectLst/>
                        </a:rPr>
                        <a:t>Ventajas </a:t>
                      </a:r>
                      <a:r>
                        <a:rPr lang="es-ES" sz="1500" b="1" dirty="0" err="1">
                          <a:effectLst/>
                        </a:rPr>
                        <a:t>PHPUnit</a:t>
                      </a:r>
                      <a:endParaRPr lang="es-ES" sz="1500" b="1" dirty="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tc>
                  <a:txBody>
                    <a:bodyPr/>
                    <a:lstStyle/>
                    <a:p>
                      <a:pPr algn="ctr">
                        <a:lnSpc>
                          <a:spcPct val="107000"/>
                        </a:lnSpc>
                        <a:spcAft>
                          <a:spcPts val="0"/>
                        </a:spcAft>
                      </a:pPr>
                      <a:r>
                        <a:rPr lang="es-ES" sz="1500" b="1" dirty="0">
                          <a:effectLst/>
                        </a:rPr>
                        <a:t>Ventajas </a:t>
                      </a:r>
                      <a:r>
                        <a:rPr lang="es-ES" sz="1500" b="1" dirty="0" err="1">
                          <a:effectLst/>
                        </a:rPr>
                        <a:t>Codeception</a:t>
                      </a:r>
                      <a:endParaRPr lang="es-ES" sz="1500" b="1" dirty="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extLst>
                  <a:ext uri="{0D108BD9-81ED-4DB2-BD59-A6C34878D82A}">
                    <a16:rowId xmlns:a16="http://schemas.microsoft.com/office/drawing/2014/main" val="3774323511"/>
                  </a:ext>
                </a:extLst>
              </a:tr>
              <a:tr h="904562">
                <a:tc>
                  <a:txBody>
                    <a:bodyPr/>
                    <a:lstStyle/>
                    <a:p>
                      <a:pPr algn="l">
                        <a:lnSpc>
                          <a:spcPct val="107000"/>
                        </a:lnSpc>
                        <a:spcAft>
                          <a:spcPts val="0"/>
                        </a:spcAft>
                      </a:pPr>
                      <a:r>
                        <a:rPr lang="es-ES" sz="1500" dirty="0">
                          <a:effectLst/>
                        </a:rPr>
                        <a:t>Velocidad de ejecución</a:t>
                      </a:r>
                      <a:endParaRPr lang="es-ES" sz="1500" dirty="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tc>
                  <a:txBody>
                    <a:bodyPr/>
                    <a:lstStyle/>
                    <a:p>
                      <a:pPr algn="l">
                        <a:lnSpc>
                          <a:spcPct val="107000"/>
                        </a:lnSpc>
                        <a:spcAft>
                          <a:spcPts val="0"/>
                        </a:spcAft>
                      </a:pPr>
                      <a:r>
                        <a:rPr lang="es-ES" sz="1500" dirty="0">
                          <a:effectLst/>
                        </a:rPr>
                        <a:t>Tratándose de un código sencillo y de baja complejidad ya que no cuenta con gran número de líneas de código, la velocidad entre ambas herramientas es similar.</a:t>
                      </a:r>
                      <a:endParaRPr lang="es-ES" sz="1500" dirty="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tc>
                  <a:txBody>
                    <a:bodyPr/>
                    <a:lstStyle/>
                    <a:p>
                      <a:pPr algn="l">
                        <a:lnSpc>
                          <a:spcPct val="107000"/>
                        </a:lnSpc>
                        <a:spcAft>
                          <a:spcPts val="0"/>
                        </a:spcAft>
                      </a:pPr>
                      <a:r>
                        <a:rPr lang="es-ES" sz="1500" dirty="0">
                          <a:effectLst/>
                        </a:rPr>
                        <a:t> </a:t>
                      </a:r>
                      <a:endParaRPr lang="es-ES" sz="1500" dirty="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extLst>
                  <a:ext uri="{0D108BD9-81ED-4DB2-BD59-A6C34878D82A}">
                    <a16:rowId xmlns:a16="http://schemas.microsoft.com/office/drawing/2014/main" val="2602276929"/>
                  </a:ext>
                </a:extLst>
              </a:tr>
              <a:tr h="1085036">
                <a:tc>
                  <a:txBody>
                    <a:bodyPr/>
                    <a:lstStyle/>
                    <a:p>
                      <a:pPr algn="l">
                        <a:lnSpc>
                          <a:spcPct val="107000"/>
                        </a:lnSpc>
                        <a:spcAft>
                          <a:spcPts val="0"/>
                        </a:spcAft>
                      </a:pPr>
                      <a:r>
                        <a:rPr lang="es-ES" sz="1500" dirty="0">
                          <a:effectLst/>
                        </a:rPr>
                        <a:t>Dificultad para la puesta en marcha</a:t>
                      </a:r>
                      <a:endParaRPr lang="es-ES" sz="1500" dirty="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tc>
                  <a:txBody>
                    <a:bodyPr/>
                    <a:lstStyle/>
                    <a:p>
                      <a:pPr algn="l">
                        <a:lnSpc>
                          <a:spcPct val="107000"/>
                        </a:lnSpc>
                        <a:spcAft>
                          <a:spcPts val="0"/>
                        </a:spcAft>
                      </a:pPr>
                      <a:r>
                        <a:rPr lang="es-ES" sz="1500" dirty="0">
                          <a:effectLst/>
                        </a:rPr>
                        <a:t>La dificultad de la configuración es más sencilla en </a:t>
                      </a:r>
                      <a:r>
                        <a:rPr lang="es-ES" sz="1500" dirty="0" err="1">
                          <a:effectLst/>
                        </a:rPr>
                        <a:t>PHPUnit</a:t>
                      </a:r>
                      <a:r>
                        <a:rPr lang="es-ES" sz="1500" dirty="0">
                          <a:effectLst/>
                        </a:rPr>
                        <a:t>, por lo que dado que se cuenta con un grupo joven de programadores que no cuentan con una gran experiencia es más recomendable su uso.</a:t>
                      </a:r>
                      <a:endParaRPr lang="es-ES" sz="1500" dirty="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tc>
                  <a:txBody>
                    <a:bodyPr/>
                    <a:lstStyle/>
                    <a:p>
                      <a:pPr algn="l">
                        <a:lnSpc>
                          <a:spcPct val="107000"/>
                        </a:lnSpc>
                        <a:spcAft>
                          <a:spcPts val="0"/>
                        </a:spcAft>
                      </a:pPr>
                      <a:r>
                        <a:rPr lang="es-ES" sz="1500">
                          <a:effectLst/>
                        </a:rPr>
                        <a:t> </a:t>
                      </a:r>
                      <a:endParaRPr lang="es-ES" sz="150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extLst>
                  <a:ext uri="{0D108BD9-81ED-4DB2-BD59-A6C34878D82A}">
                    <a16:rowId xmlns:a16="http://schemas.microsoft.com/office/drawing/2014/main" val="1461165343"/>
                  </a:ext>
                </a:extLst>
              </a:tr>
              <a:tr h="1295019">
                <a:tc>
                  <a:txBody>
                    <a:bodyPr/>
                    <a:lstStyle/>
                    <a:p>
                      <a:pPr algn="l">
                        <a:lnSpc>
                          <a:spcPct val="107000"/>
                        </a:lnSpc>
                        <a:spcAft>
                          <a:spcPts val="0"/>
                        </a:spcAft>
                      </a:pPr>
                      <a:r>
                        <a:rPr lang="es-ES" sz="1500">
                          <a:effectLst/>
                        </a:rPr>
                        <a:t>Complejidad para analizar los resultados</a:t>
                      </a:r>
                      <a:endParaRPr lang="es-ES" sz="150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tc>
                  <a:txBody>
                    <a:bodyPr/>
                    <a:lstStyle/>
                    <a:p>
                      <a:pPr algn="l">
                        <a:lnSpc>
                          <a:spcPct val="107000"/>
                        </a:lnSpc>
                        <a:spcAft>
                          <a:spcPts val="0"/>
                        </a:spcAft>
                      </a:pPr>
                      <a:r>
                        <a:rPr lang="es-ES" sz="1500" dirty="0">
                          <a:effectLst/>
                        </a:rPr>
                        <a:t> </a:t>
                      </a:r>
                      <a:endParaRPr lang="es-ES" sz="1500" dirty="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tc>
                  <a:txBody>
                    <a:bodyPr/>
                    <a:lstStyle/>
                    <a:p>
                      <a:pPr algn="l">
                        <a:lnSpc>
                          <a:spcPct val="107000"/>
                        </a:lnSpc>
                        <a:spcAft>
                          <a:spcPts val="0"/>
                        </a:spcAft>
                      </a:pPr>
                      <a:r>
                        <a:rPr lang="es-ES" sz="1500" dirty="0">
                          <a:effectLst/>
                        </a:rPr>
                        <a:t>Teniendo en cuenta que son programadores que no cuentan con experiencia y no están acostumbrados a analizar resultados, la herramienta </a:t>
                      </a:r>
                      <a:r>
                        <a:rPr lang="es-ES" sz="1500" dirty="0" err="1">
                          <a:effectLst/>
                        </a:rPr>
                        <a:t>Codeception</a:t>
                      </a:r>
                      <a:r>
                        <a:rPr lang="es-ES" sz="1500" dirty="0">
                          <a:effectLst/>
                        </a:rPr>
                        <a:t> cuenta con apariencias más intuitivas y es más rápido a la hora de analizar las conclusiones.</a:t>
                      </a:r>
                      <a:endParaRPr lang="es-ES" sz="1500" dirty="0">
                        <a:effectLst/>
                        <a:latin typeface="Arial" panose="020B0604020202020204" pitchFamily="34" charset="0"/>
                        <a:ea typeface="Calibri" panose="020F0502020204030204" pitchFamily="34" charset="0"/>
                        <a:cs typeface="Times New Roman" panose="02020603050405020304" pitchFamily="18" charset="0"/>
                      </a:endParaRPr>
                    </a:p>
                  </a:txBody>
                  <a:tcPr marL="34934" marR="34934" marT="0" marB="0" anchor="ctr"/>
                </a:tc>
                <a:extLst>
                  <a:ext uri="{0D108BD9-81ED-4DB2-BD59-A6C34878D82A}">
                    <a16:rowId xmlns:a16="http://schemas.microsoft.com/office/drawing/2014/main" val="3825740027"/>
                  </a:ext>
                </a:extLst>
              </a:tr>
            </a:tbl>
          </a:graphicData>
        </a:graphic>
      </p:graphicFrame>
    </p:spTree>
    <p:extLst>
      <p:ext uri="{BB962C8B-B14F-4D97-AF65-F5344CB8AC3E}">
        <p14:creationId xmlns:p14="http://schemas.microsoft.com/office/powerpoint/2010/main" val="6081916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BF92A10-91E2-41D3-B64C-7F0186CC10C2}"/>
              </a:ext>
            </a:extLst>
          </p:cNvPr>
          <p:cNvSpPr>
            <a:spLocks noGrp="1"/>
          </p:cNvSpPr>
          <p:nvPr>
            <p:ph type="title"/>
          </p:nvPr>
        </p:nvSpPr>
        <p:spPr>
          <a:xfrm>
            <a:off x="289248" y="1123837"/>
            <a:ext cx="4998963" cy="1255469"/>
          </a:xfrm>
        </p:spPr>
        <p:txBody>
          <a:bodyPr>
            <a:normAutofit/>
          </a:bodyPr>
          <a:lstStyle/>
          <a:p>
            <a:r>
              <a:rPr lang="es-ES"/>
              <a:t>Conclusiones</a:t>
            </a:r>
          </a:p>
        </p:txBody>
      </p:sp>
      <p:sp>
        <p:nvSpPr>
          <p:cNvPr id="3" name="Marcador de contenido 2">
            <a:extLst>
              <a:ext uri="{FF2B5EF4-FFF2-40B4-BE49-F238E27FC236}">
                <a16:creationId xmlns:a16="http://schemas.microsoft.com/office/drawing/2014/main" id="{E085C737-5100-45A5-A0D5-E41BDD5862A5}"/>
              </a:ext>
            </a:extLst>
          </p:cNvPr>
          <p:cNvSpPr>
            <a:spLocks noGrp="1"/>
          </p:cNvSpPr>
          <p:nvPr>
            <p:ph idx="1"/>
          </p:nvPr>
        </p:nvSpPr>
        <p:spPr>
          <a:xfrm>
            <a:off x="289249" y="2135116"/>
            <a:ext cx="4998962" cy="3274586"/>
          </a:xfrm>
        </p:spPr>
        <p:txBody>
          <a:bodyPr anchor="t">
            <a:noAutofit/>
          </a:bodyPr>
          <a:lstStyle/>
          <a:p>
            <a:r>
              <a:rPr lang="es-ES" sz="1800" err="1">
                <a:solidFill>
                  <a:srgbClr val="FFFFFF"/>
                </a:solidFill>
              </a:rPr>
              <a:t>PHPUnit</a:t>
            </a:r>
            <a:r>
              <a:rPr lang="es-ES" sz="1800">
                <a:solidFill>
                  <a:srgbClr val="FFFFFF"/>
                </a:solidFill>
              </a:rPr>
              <a:t> y </a:t>
            </a:r>
            <a:r>
              <a:rPr lang="es-ES" sz="1800" err="1">
                <a:solidFill>
                  <a:srgbClr val="FFFFFF"/>
                </a:solidFill>
              </a:rPr>
              <a:t>Codeception</a:t>
            </a:r>
            <a:r>
              <a:rPr lang="es-ES" sz="1800">
                <a:solidFill>
                  <a:srgbClr val="FFFFFF"/>
                </a:solidFill>
              </a:rPr>
              <a:t> presentan funcionalidades similares.</a:t>
            </a:r>
          </a:p>
          <a:p>
            <a:r>
              <a:rPr lang="es-ES" sz="1800" err="1">
                <a:solidFill>
                  <a:srgbClr val="FFFFFF"/>
                </a:solidFill>
              </a:rPr>
              <a:t>Codeception</a:t>
            </a:r>
            <a:r>
              <a:rPr lang="es-ES" sz="1800">
                <a:solidFill>
                  <a:srgbClr val="FFFFFF"/>
                </a:solidFill>
              </a:rPr>
              <a:t> es más aconsejable en aplicaciones grandes ya que la velocidad que ofrece para todo tipo de pruebas es mucho mayor. </a:t>
            </a:r>
          </a:p>
          <a:p>
            <a:r>
              <a:rPr lang="es-ES" sz="1800">
                <a:solidFill>
                  <a:srgbClr val="FFFFFF"/>
                </a:solidFill>
              </a:rPr>
              <a:t>En el caso de aplicaciones pequeñas la mejor opción es </a:t>
            </a:r>
            <a:r>
              <a:rPr lang="es-ES" sz="1800" err="1">
                <a:solidFill>
                  <a:srgbClr val="FFFFFF"/>
                </a:solidFill>
              </a:rPr>
              <a:t>PHPUnit</a:t>
            </a:r>
            <a:r>
              <a:rPr lang="es-ES" sz="1800">
                <a:solidFill>
                  <a:srgbClr val="FFFFFF"/>
                </a:solidFill>
              </a:rPr>
              <a:t>. </a:t>
            </a:r>
          </a:p>
          <a:p>
            <a:r>
              <a:rPr lang="es-ES" sz="1800" err="1">
                <a:solidFill>
                  <a:srgbClr val="FFFFFF"/>
                </a:solidFill>
              </a:rPr>
              <a:t>Codeception</a:t>
            </a:r>
            <a:r>
              <a:rPr lang="es-ES" sz="1800">
                <a:solidFill>
                  <a:srgbClr val="FFFFFF"/>
                </a:solidFill>
              </a:rPr>
              <a:t> ofrece una mayor usabilidad a la hora de entender los test de prueba pero el esfuerzo de configurar el </a:t>
            </a:r>
            <a:r>
              <a:rPr lang="es-ES" sz="1800" err="1">
                <a:solidFill>
                  <a:srgbClr val="FFFFFF"/>
                </a:solidFill>
              </a:rPr>
              <a:t>framework</a:t>
            </a:r>
            <a:r>
              <a:rPr lang="es-ES" sz="1800">
                <a:solidFill>
                  <a:srgbClr val="FFFFFF"/>
                </a:solidFill>
              </a:rPr>
              <a:t> y la puesta en marcha es mucho mayor. Por lo tanto habrá que valorar el uso que se va a hacer de la herramienta.</a:t>
            </a:r>
          </a:p>
        </p:txBody>
      </p:sp>
      <p:pic>
        <p:nvPicPr>
          <p:cNvPr id="8" name="Picture 2" descr="Resultado de imagen de testing software">
            <a:extLst>
              <a:ext uri="{FF2B5EF4-FFF2-40B4-BE49-F238E27FC236}">
                <a16:creationId xmlns:a16="http://schemas.microsoft.com/office/drawing/2014/main" id="{2F597F38-7B65-4530-933F-6C7B7C9CC0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r="16814" b="11697"/>
          <a:stretch/>
        </p:blipFill>
        <p:spPr bwMode="auto">
          <a:xfrm>
            <a:off x="6092890" y="1428643"/>
            <a:ext cx="5238340" cy="398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4233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039C5-BD6F-4A06-AB01-E482CCE5EBA7}"/>
              </a:ext>
            </a:extLst>
          </p:cNvPr>
          <p:cNvSpPr>
            <a:spLocks noGrp="1"/>
          </p:cNvSpPr>
          <p:nvPr>
            <p:ph type="title"/>
          </p:nvPr>
        </p:nvSpPr>
        <p:spPr/>
        <p:txBody>
          <a:bodyPr/>
          <a:lstStyle/>
          <a:p>
            <a:r>
              <a:rPr lang="es-ES"/>
              <a:t>Planificación</a:t>
            </a:r>
          </a:p>
        </p:txBody>
      </p:sp>
      <p:pic>
        <p:nvPicPr>
          <p:cNvPr id="4" name="Imagen 3">
            <a:extLst>
              <a:ext uri="{FF2B5EF4-FFF2-40B4-BE49-F238E27FC236}">
                <a16:creationId xmlns:a16="http://schemas.microsoft.com/office/drawing/2014/main" id="{F5870E2F-5571-4BA2-BCB6-95F1E212678D}"/>
              </a:ext>
            </a:extLst>
          </p:cNvPr>
          <p:cNvPicPr>
            <a:picLocks noChangeAspect="1"/>
          </p:cNvPicPr>
          <p:nvPr/>
        </p:nvPicPr>
        <p:blipFill rotWithShape="1">
          <a:blip r:embed="rId2"/>
          <a:srcRect r="26638"/>
          <a:stretch/>
        </p:blipFill>
        <p:spPr>
          <a:xfrm>
            <a:off x="4205758" y="456705"/>
            <a:ext cx="6799670" cy="3845132"/>
          </a:xfrm>
          <a:prstGeom prst="rect">
            <a:avLst/>
          </a:prstGeom>
        </p:spPr>
      </p:pic>
      <p:pic>
        <p:nvPicPr>
          <p:cNvPr id="5" name="Imagen 4">
            <a:extLst>
              <a:ext uri="{FF2B5EF4-FFF2-40B4-BE49-F238E27FC236}">
                <a16:creationId xmlns:a16="http://schemas.microsoft.com/office/drawing/2014/main" id="{A16D40E0-CF07-4763-B264-BC4ED4960CA9}"/>
              </a:ext>
            </a:extLst>
          </p:cNvPr>
          <p:cNvPicPr>
            <a:picLocks noChangeAspect="1"/>
          </p:cNvPicPr>
          <p:nvPr/>
        </p:nvPicPr>
        <p:blipFill>
          <a:blip r:embed="rId3"/>
          <a:stretch>
            <a:fillRect/>
          </a:stretch>
        </p:blipFill>
        <p:spPr>
          <a:xfrm>
            <a:off x="4524255" y="4372470"/>
            <a:ext cx="6162675" cy="1352550"/>
          </a:xfrm>
          <a:prstGeom prst="rect">
            <a:avLst/>
          </a:prstGeom>
        </p:spPr>
      </p:pic>
      <p:sp>
        <p:nvSpPr>
          <p:cNvPr id="6" name="Marcador de contenido 2">
            <a:extLst>
              <a:ext uri="{FF2B5EF4-FFF2-40B4-BE49-F238E27FC236}">
                <a16:creationId xmlns:a16="http://schemas.microsoft.com/office/drawing/2014/main" id="{07EB42CC-E0C6-4CCB-8F84-8F838B54D140}"/>
              </a:ext>
            </a:extLst>
          </p:cNvPr>
          <p:cNvSpPr>
            <a:spLocks noGrp="1"/>
          </p:cNvSpPr>
          <p:nvPr>
            <p:ph idx="1"/>
          </p:nvPr>
        </p:nvSpPr>
        <p:spPr>
          <a:xfrm>
            <a:off x="3947992" y="5795653"/>
            <a:ext cx="7315200" cy="746909"/>
          </a:xfrm>
        </p:spPr>
        <p:txBody>
          <a:bodyPr/>
          <a:lstStyle/>
          <a:p>
            <a:pPr marL="0" indent="0">
              <a:buNone/>
            </a:pPr>
            <a:r>
              <a:rPr lang="es-ES" dirty="0"/>
              <a:t>* La reunión de planificación, 5. Comparación de las tecnologías y Conclusión son tareas asignadas a todos los miembros del grupo.</a:t>
            </a:r>
          </a:p>
        </p:txBody>
      </p:sp>
    </p:spTree>
    <p:extLst>
      <p:ext uri="{BB962C8B-B14F-4D97-AF65-F5344CB8AC3E}">
        <p14:creationId xmlns:p14="http://schemas.microsoft.com/office/powerpoint/2010/main" val="4258510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19261-B2D7-470D-BC14-970DEBF758BA}"/>
              </a:ext>
            </a:extLst>
          </p:cNvPr>
          <p:cNvSpPr>
            <a:spLocks noGrp="1"/>
          </p:cNvSpPr>
          <p:nvPr>
            <p:ph type="title"/>
          </p:nvPr>
        </p:nvSpPr>
        <p:spPr/>
        <p:txBody>
          <a:bodyPr/>
          <a:lstStyle/>
          <a:p>
            <a:pPr algn="ctr"/>
            <a:r>
              <a:rPr lang="es-ES"/>
              <a:t>Descripción de las tecnologías</a:t>
            </a:r>
            <a:br>
              <a:rPr lang="es-ES"/>
            </a:br>
            <a:r>
              <a:rPr lang="es-ES" err="1"/>
              <a:t>PHPUnit</a:t>
            </a:r>
            <a:endParaRPr lang="es-ES"/>
          </a:p>
        </p:txBody>
      </p:sp>
      <p:sp>
        <p:nvSpPr>
          <p:cNvPr id="3" name="Marcador de contenido 2">
            <a:extLst>
              <a:ext uri="{FF2B5EF4-FFF2-40B4-BE49-F238E27FC236}">
                <a16:creationId xmlns:a16="http://schemas.microsoft.com/office/drawing/2014/main" id="{FD8F7E05-79BE-4DD7-84A2-573EA87E3649}"/>
              </a:ext>
            </a:extLst>
          </p:cNvPr>
          <p:cNvSpPr>
            <a:spLocks noGrp="1"/>
          </p:cNvSpPr>
          <p:nvPr>
            <p:ph idx="1"/>
          </p:nvPr>
        </p:nvSpPr>
        <p:spPr/>
        <p:txBody>
          <a:bodyPr/>
          <a:lstStyle/>
          <a:p>
            <a:r>
              <a:rPr lang="es-ES" err="1"/>
              <a:t>PHPUnit</a:t>
            </a:r>
            <a:r>
              <a:rPr lang="es-ES"/>
              <a:t> es un </a:t>
            </a:r>
            <a:r>
              <a:rPr lang="es-ES" err="1"/>
              <a:t>framework</a:t>
            </a:r>
            <a:r>
              <a:rPr lang="es-ES"/>
              <a:t> open </a:t>
            </a:r>
            <a:r>
              <a:rPr lang="es-ES" err="1"/>
              <a:t>source</a:t>
            </a:r>
            <a:r>
              <a:rPr lang="es-ES"/>
              <a:t> para el desarrollo, orientado a pruebas para cualquier código PHP. </a:t>
            </a:r>
          </a:p>
          <a:p>
            <a:r>
              <a:rPr lang="es-ES"/>
              <a:t>Nos ayuda a probar nuestro código creando pequeñas unidades que revisan funcionalidades puntuales del código y probando que funcionan como deben, además de la posibilidad de automatizar estas pruebas para ejecutarlas frecuentemente, tanto como el código cambie.</a:t>
            </a:r>
          </a:p>
          <a:p>
            <a:endParaRPr lang="es-ES"/>
          </a:p>
          <a:p>
            <a:pPr marL="0" indent="0">
              <a:buNone/>
            </a:pPr>
            <a:br>
              <a:rPr lang="es-ES"/>
            </a:br>
            <a:endParaRPr lang="es-ES"/>
          </a:p>
          <a:p>
            <a:endParaRPr lang="es-ES"/>
          </a:p>
        </p:txBody>
      </p:sp>
      <p:pic>
        <p:nvPicPr>
          <p:cNvPr id="4" name="Imagen 5">
            <a:extLst>
              <a:ext uri="{FF2B5EF4-FFF2-40B4-BE49-F238E27FC236}">
                <a16:creationId xmlns:a16="http://schemas.microsoft.com/office/drawing/2014/main" id="{F789189F-1B78-4306-90EB-EF2766D3F942}"/>
              </a:ext>
            </a:extLst>
          </p:cNvPr>
          <p:cNvPicPr>
            <a:picLocks noChangeAspect="1"/>
          </p:cNvPicPr>
          <p:nvPr/>
        </p:nvPicPr>
        <p:blipFill>
          <a:blip r:embed="rId2"/>
          <a:stretch>
            <a:fillRect/>
          </a:stretch>
        </p:blipFill>
        <p:spPr>
          <a:xfrm>
            <a:off x="4431821" y="3924750"/>
            <a:ext cx="2667000" cy="2200275"/>
          </a:xfrm>
          <a:prstGeom prst="rect">
            <a:avLst/>
          </a:prstGeom>
        </p:spPr>
      </p:pic>
      <p:pic>
        <p:nvPicPr>
          <p:cNvPr id="7" name="Imagen 7" descr="Imagen que contiene captura de pantalla&#10;&#10;Descripción generada con confianza alta">
            <a:extLst>
              <a:ext uri="{FF2B5EF4-FFF2-40B4-BE49-F238E27FC236}">
                <a16:creationId xmlns:a16="http://schemas.microsoft.com/office/drawing/2014/main" id="{56D81568-FA14-49C0-B008-DD228DBE4E3E}"/>
              </a:ext>
            </a:extLst>
          </p:cNvPr>
          <p:cNvPicPr>
            <a:picLocks noChangeAspect="1"/>
          </p:cNvPicPr>
          <p:nvPr/>
        </p:nvPicPr>
        <p:blipFill>
          <a:blip r:embed="rId3"/>
          <a:stretch>
            <a:fillRect/>
          </a:stretch>
        </p:blipFill>
        <p:spPr>
          <a:xfrm>
            <a:off x="7283570" y="3797553"/>
            <a:ext cx="4396595" cy="2325271"/>
          </a:xfrm>
          <a:prstGeom prst="rect">
            <a:avLst/>
          </a:prstGeom>
        </p:spPr>
      </p:pic>
    </p:spTree>
    <p:extLst>
      <p:ext uri="{BB962C8B-B14F-4D97-AF65-F5344CB8AC3E}">
        <p14:creationId xmlns:p14="http://schemas.microsoft.com/office/powerpoint/2010/main" val="161311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19261-B2D7-470D-BC14-970DEBF758BA}"/>
              </a:ext>
            </a:extLst>
          </p:cNvPr>
          <p:cNvSpPr>
            <a:spLocks noGrp="1"/>
          </p:cNvSpPr>
          <p:nvPr>
            <p:ph type="title"/>
          </p:nvPr>
        </p:nvSpPr>
        <p:spPr/>
        <p:txBody>
          <a:bodyPr/>
          <a:lstStyle/>
          <a:p>
            <a:pPr algn="ctr"/>
            <a:r>
              <a:rPr lang="es-ES"/>
              <a:t>Descripción de las tecnologías</a:t>
            </a:r>
            <a:br>
              <a:rPr lang="es-ES"/>
            </a:br>
            <a:r>
              <a:rPr lang="es-ES" err="1"/>
              <a:t>Codeception</a:t>
            </a:r>
            <a:endParaRPr lang="es-ES"/>
          </a:p>
        </p:txBody>
      </p:sp>
      <p:sp>
        <p:nvSpPr>
          <p:cNvPr id="3" name="Marcador de contenido 2">
            <a:extLst>
              <a:ext uri="{FF2B5EF4-FFF2-40B4-BE49-F238E27FC236}">
                <a16:creationId xmlns:a16="http://schemas.microsoft.com/office/drawing/2014/main" id="{FD8F7E05-79BE-4DD7-84A2-573EA87E3649}"/>
              </a:ext>
            </a:extLst>
          </p:cNvPr>
          <p:cNvSpPr>
            <a:spLocks noGrp="1"/>
          </p:cNvSpPr>
          <p:nvPr>
            <p:ph idx="1"/>
          </p:nvPr>
        </p:nvSpPr>
        <p:spPr>
          <a:xfrm>
            <a:off x="3809737" y="947451"/>
            <a:ext cx="7315200" cy="3846672"/>
          </a:xfrm>
        </p:spPr>
        <p:txBody>
          <a:bodyPr/>
          <a:lstStyle/>
          <a:p>
            <a:r>
              <a:rPr lang="es-ES"/>
              <a:t>Recopila y comparte las mejores prácticas y soluciones para probar aplicaciones web PHP</a:t>
            </a:r>
          </a:p>
          <a:p>
            <a:r>
              <a:rPr lang="es-ES"/>
              <a:t>Con un conjunto flexible de módulos incluidos, las pruebas son fáciles de escribir, de usar y de mantener</a:t>
            </a:r>
          </a:p>
          <a:p>
            <a:r>
              <a:rPr lang="es-ES"/>
              <a:t>Permite escribir pruebas de unidad, funcionales, de integración y de aceptación en un estilo único y coherente</a:t>
            </a:r>
          </a:p>
          <a:p>
            <a:endParaRPr lang="es-ES"/>
          </a:p>
          <a:p>
            <a:endParaRPr lang="es-ES"/>
          </a:p>
          <a:p>
            <a:endParaRPr lang="es-ES"/>
          </a:p>
          <a:p>
            <a:endParaRPr lang="es-ES"/>
          </a:p>
        </p:txBody>
      </p:sp>
      <p:pic>
        <p:nvPicPr>
          <p:cNvPr id="4" name="Imagen 4">
            <a:extLst>
              <a:ext uri="{FF2B5EF4-FFF2-40B4-BE49-F238E27FC236}">
                <a16:creationId xmlns:a16="http://schemas.microsoft.com/office/drawing/2014/main" id="{374333F0-ABAA-4595-A5E0-5128115BEA28}"/>
              </a:ext>
            </a:extLst>
          </p:cNvPr>
          <p:cNvPicPr>
            <a:picLocks noChangeAspect="1"/>
          </p:cNvPicPr>
          <p:nvPr/>
        </p:nvPicPr>
        <p:blipFill>
          <a:blip r:embed="rId2"/>
          <a:stretch>
            <a:fillRect/>
          </a:stretch>
        </p:blipFill>
        <p:spPr>
          <a:xfrm>
            <a:off x="3717447" y="3571875"/>
            <a:ext cx="2362605" cy="2350698"/>
          </a:xfrm>
          <a:prstGeom prst="rect">
            <a:avLst/>
          </a:prstGeom>
        </p:spPr>
      </p:pic>
      <p:pic>
        <p:nvPicPr>
          <p:cNvPr id="6" name="Imagen 6" descr="Imagen que contiene captura de pantalla, texto&#10;&#10;Descripción generada con confianza muy alta">
            <a:extLst>
              <a:ext uri="{FF2B5EF4-FFF2-40B4-BE49-F238E27FC236}">
                <a16:creationId xmlns:a16="http://schemas.microsoft.com/office/drawing/2014/main" id="{82AD48C3-03C9-4DF6-83BB-828B71012271}"/>
              </a:ext>
            </a:extLst>
          </p:cNvPr>
          <p:cNvPicPr>
            <a:picLocks noChangeAspect="1"/>
          </p:cNvPicPr>
          <p:nvPr/>
        </p:nvPicPr>
        <p:blipFill>
          <a:blip r:embed="rId3"/>
          <a:stretch>
            <a:fillRect/>
          </a:stretch>
        </p:blipFill>
        <p:spPr>
          <a:xfrm>
            <a:off x="6464735" y="3224744"/>
            <a:ext cx="4736934" cy="3036645"/>
          </a:xfrm>
          <a:prstGeom prst="rect">
            <a:avLst/>
          </a:prstGeom>
        </p:spPr>
      </p:pic>
    </p:spTree>
    <p:extLst>
      <p:ext uri="{BB962C8B-B14F-4D97-AF65-F5344CB8AC3E}">
        <p14:creationId xmlns:p14="http://schemas.microsoft.com/office/powerpoint/2010/main" val="381497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88DE5-674E-40D2-B32D-829DE83C72FD}"/>
              </a:ext>
            </a:extLst>
          </p:cNvPr>
          <p:cNvSpPr>
            <a:spLocks noGrp="1"/>
          </p:cNvSpPr>
          <p:nvPr>
            <p:ph type="title"/>
          </p:nvPr>
        </p:nvSpPr>
        <p:spPr/>
        <p:txBody>
          <a:bodyPr/>
          <a:lstStyle/>
          <a:p>
            <a:pPr algn="ctr"/>
            <a:r>
              <a:rPr lang="es-ES"/>
              <a:t>Categoría A:</a:t>
            </a:r>
            <a:br>
              <a:rPr lang="es-ES"/>
            </a:br>
            <a:r>
              <a:rPr lang="es-ES"/>
              <a:t>Criterios generales</a:t>
            </a:r>
          </a:p>
        </p:txBody>
      </p:sp>
      <p:sp>
        <p:nvSpPr>
          <p:cNvPr id="3" name="Marcador de contenido 2">
            <a:extLst>
              <a:ext uri="{FF2B5EF4-FFF2-40B4-BE49-F238E27FC236}">
                <a16:creationId xmlns:a16="http://schemas.microsoft.com/office/drawing/2014/main" id="{CA658CB2-6517-4F47-A9A0-A1E4204A8657}"/>
              </a:ext>
            </a:extLst>
          </p:cNvPr>
          <p:cNvSpPr>
            <a:spLocks noGrp="1"/>
          </p:cNvSpPr>
          <p:nvPr>
            <p:ph idx="1"/>
          </p:nvPr>
        </p:nvSpPr>
        <p:spPr>
          <a:xfrm>
            <a:off x="4144475" y="1239247"/>
            <a:ext cx="7315200" cy="5120640"/>
          </a:xfrm>
        </p:spPr>
        <p:txBody>
          <a:bodyPr>
            <a:normAutofit lnSpcReduction="10000"/>
          </a:bodyPr>
          <a:lstStyle/>
          <a:p>
            <a:r>
              <a:rPr lang="es-ES" sz="1800" b="1"/>
              <a:t>Criterio A.1: Precio de la herramienta</a:t>
            </a:r>
          </a:p>
          <a:p>
            <a:pPr marL="0" indent="0">
              <a:spcBef>
                <a:spcPts val="600"/>
              </a:spcBef>
              <a:buNone/>
            </a:pPr>
            <a:r>
              <a:rPr lang="es-ES" sz="1800"/>
              <a:t>Nombre del criterio: Precio</a:t>
            </a:r>
          </a:p>
          <a:p>
            <a:pPr marL="0" indent="0">
              <a:spcBef>
                <a:spcPts val="600"/>
              </a:spcBef>
              <a:buNone/>
            </a:pPr>
            <a:r>
              <a:rPr lang="es-ES" sz="1800"/>
              <a:t>Descripción: se trata del coste que supone la adquisición de la herramienta a utilizar.</a:t>
            </a:r>
          </a:p>
          <a:p>
            <a:pPr marL="0" indent="0">
              <a:spcBef>
                <a:spcPts val="600"/>
              </a:spcBef>
              <a:buNone/>
            </a:pPr>
            <a:r>
              <a:rPr lang="es-ES" sz="1800"/>
              <a:t>Tipo de valor: Alto / Medio / Bajo.</a:t>
            </a:r>
          </a:p>
          <a:p>
            <a:pPr marL="0" indent="0">
              <a:spcBef>
                <a:spcPts val="600"/>
              </a:spcBef>
              <a:buNone/>
            </a:pPr>
            <a:endParaRPr lang="es-ES" sz="1800"/>
          </a:p>
          <a:p>
            <a:r>
              <a:rPr lang="es-ES" sz="1800" b="1"/>
              <a:t>Criterio A.2: Idiomas de la herramienta</a:t>
            </a:r>
          </a:p>
          <a:p>
            <a:pPr marL="0" indent="0">
              <a:spcBef>
                <a:spcPts val="600"/>
              </a:spcBef>
              <a:buNone/>
            </a:pPr>
            <a:r>
              <a:rPr lang="es-ES" sz="1800"/>
              <a:t>Nombre del criterio: Idiomas</a:t>
            </a:r>
          </a:p>
          <a:p>
            <a:pPr marL="0" indent="0">
              <a:spcBef>
                <a:spcPts val="600"/>
              </a:spcBef>
              <a:buNone/>
            </a:pPr>
            <a:r>
              <a:rPr lang="es-ES" sz="1800"/>
              <a:t>Descripción: indica los idiomas en los que se encuentra disponible la herramienta que se va a utilizar.</a:t>
            </a:r>
          </a:p>
          <a:p>
            <a:pPr marL="0" indent="0">
              <a:spcBef>
                <a:spcPts val="600"/>
              </a:spcBef>
              <a:buNone/>
            </a:pPr>
            <a:r>
              <a:rPr lang="es-ES" sz="1800"/>
              <a:t>Tipo de valor: Texto libre.</a:t>
            </a:r>
          </a:p>
          <a:p>
            <a:pPr marL="0" indent="0">
              <a:spcBef>
                <a:spcPts val="600"/>
              </a:spcBef>
              <a:buNone/>
            </a:pPr>
            <a:endParaRPr lang="es-ES" sz="1800"/>
          </a:p>
          <a:p>
            <a:pPr>
              <a:spcBef>
                <a:spcPts val="600"/>
              </a:spcBef>
            </a:pPr>
            <a:r>
              <a:rPr lang="es-ES" sz="1800" b="1"/>
              <a:t>Criterio A.3: Popularidad de la herramienta</a:t>
            </a:r>
          </a:p>
          <a:p>
            <a:pPr marL="0" indent="0">
              <a:spcBef>
                <a:spcPts val="600"/>
              </a:spcBef>
              <a:buNone/>
            </a:pPr>
            <a:r>
              <a:rPr lang="es-ES" sz="1800"/>
              <a:t>Nombre del criterio: Popularidad</a:t>
            </a:r>
          </a:p>
          <a:p>
            <a:pPr marL="0" indent="0">
              <a:spcBef>
                <a:spcPts val="600"/>
              </a:spcBef>
              <a:buNone/>
            </a:pPr>
            <a:r>
              <a:rPr lang="es-ES" sz="1800"/>
              <a:t>Descripción: muestra la popularidad o el renombre con el que cuenta la herramienta utilizada en el sector que nos encontramos, en este caso </a:t>
            </a:r>
            <a:r>
              <a:rPr lang="es-ES" sz="1800" err="1"/>
              <a:t>Testing</a:t>
            </a:r>
            <a:r>
              <a:rPr lang="es-ES" sz="1800"/>
              <a:t> PHP.</a:t>
            </a:r>
          </a:p>
          <a:p>
            <a:pPr marL="0" indent="0">
              <a:spcBef>
                <a:spcPts val="600"/>
              </a:spcBef>
              <a:buNone/>
            </a:pPr>
            <a:r>
              <a:rPr lang="es-ES" sz="1800"/>
              <a:t>Tipo de valor: Alto / Medio / Bajo.</a:t>
            </a:r>
          </a:p>
          <a:p>
            <a:pPr marL="0" indent="0">
              <a:buNone/>
            </a:pPr>
            <a:endParaRPr lang="es-ES" sz="1800"/>
          </a:p>
          <a:p>
            <a:endParaRPr lang="es-ES"/>
          </a:p>
        </p:txBody>
      </p:sp>
    </p:spTree>
    <p:extLst>
      <p:ext uri="{BB962C8B-B14F-4D97-AF65-F5344CB8AC3E}">
        <p14:creationId xmlns:p14="http://schemas.microsoft.com/office/powerpoint/2010/main" val="3637804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88DE5-674E-40D2-B32D-829DE83C72FD}"/>
              </a:ext>
            </a:extLst>
          </p:cNvPr>
          <p:cNvSpPr>
            <a:spLocks noGrp="1"/>
          </p:cNvSpPr>
          <p:nvPr>
            <p:ph type="title"/>
          </p:nvPr>
        </p:nvSpPr>
        <p:spPr/>
        <p:txBody>
          <a:bodyPr/>
          <a:lstStyle/>
          <a:p>
            <a:pPr algn="ctr"/>
            <a:r>
              <a:rPr lang="es-ES"/>
              <a:t>Categoría A:</a:t>
            </a:r>
            <a:br>
              <a:rPr lang="es-ES"/>
            </a:br>
            <a:r>
              <a:rPr lang="es-ES"/>
              <a:t>Criterios generales</a:t>
            </a:r>
          </a:p>
        </p:txBody>
      </p:sp>
      <p:sp>
        <p:nvSpPr>
          <p:cNvPr id="3" name="Marcador de contenido 2">
            <a:extLst>
              <a:ext uri="{FF2B5EF4-FFF2-40B4-BE49-F238E27FC236}">
                <a16:creationId xmlns:a16="http://schemas.microsoft.com/office/drawing/2014/main" id="{CA658CB2-6517-4F47-A9A0-A1E4204A8657}"/>
              </a:ext>
            </a:extLst>
          </p:cNvPr>
          <p:cNvSpPr>
            <a:spLocks noGrp="1"/>
          </p:cNvSpPr>
          <p:nvPr>
            <p:ph idx="1"/>
          </p:nvPr>
        </p:nvSpPr>
        <p:spPr>
          <a:xfrm>
            <a:off x="4179986" y="1292513"/>
            <a:ext cx="7315200" cy="5120640"/>
          </a:xfrm>
        </p:spPr>
        <p:txBody>
          <a:bodyPr>
            <a:normAutofit/>
          </a:bodyPr>
          <a:lstStyle/>
          <a:p>
            <a:r>
              <a:rPr lang="es-ES" b="1"/>
              <a:t>Criterio A.4: Licencia de la herramienta</a:t>
            </a:r>
          </a:p>
          <a:p>
            <a:pPr marL="0" indent="0">
              <a:spcBef>
                <a:spcPts val="600"/>
              </a:spcBef>
              <a:buNone/>
            </a:pPr>
            <a:r>
              <a:rPr lang="es-ES"/>
              <a:t>Nombre del criterio: Licencia</a:t>
            </a:r>
          </a:p>
          <a:p>
            <a:pPr marL="0" indent="0">
              <a:spcBef>
                <a:spcPts val="600"/>
              </a:spcBef>
              <a:buNone/>
            </a:pPr>
            <a:r>
              <a:rPr lang="es-ES"/>
              <a:t>Descripción: muestra la licencia de software que posee la herramienta.</a:t>
            </a:r>
          </a:p>
          <a:p>
            <a:pPr marL="0" indent="0">
              <a:spcBef>
                <a:spcPts val="600"/>
              </a:spcBef>
              <a:buNone/>
            </a:pPr>
            <a:r>
              <a:rPr lang="en-US"/>
              <a:t>Tipo de valor: BSD / Freeware / Shareware / Software </a:t>
            </a:r>
            <a:r>
              <a:rPr lang="en-US" err="1"/>
              <a:t>Comercial</a:t>
            </a:r>
            <a:r>
              <a:rPr lang="en-US"/>
              <a:t> / </a:t>
            </a:r>
            <a:r>
              <a:rPr lang="en-US" err="1"/>
              <a:t>OpenSource</a:t>
            </a:r>
            <a:r>
              <a:rPr lang="en-US"/>
              <a:t>.</a:t>
            </a:r>
          </a:p>
          <a:p>
            <a:pPr marL="0" indent="0">
              <a:spcBef>
                <a:spcPts val="600"/>
              </a:spcBef>
              <a:buNone/>
            </a:pPr>
            <a:endParaRPr lang="es-ES"/>
          </a:p>
          <a:p>
            <a:r>
              <a:rPr lang="es-ES" b="1"/>
              <a:t>Criterio A.5: Documentación disponible</a:t>
            </a:r>
          </a:p>
          <a:p>
            <a:pPr marL="0" indent="0">
              <a:spcBef>
                <a:spcPts val="600"/>
              </a:spcBef>
              <a:buNone/>
            </a:pPr>
            <a:r>
              <a:rPr lang="es-ES"/>
              <a:t>Nombre del criterio: Documentación</a:t>
            </a:r>
          </a:p>
          <a:p>
            <a:pPr marL="0" indent="0">
              <a:spcBef>
                <a:spcPts val="600"/>
              </a:spcBef>
              <a:buNone/>
            </a:pPr>
            <a:r>
              <a:rPr lang="es-ES"/>
              <a:t>Descripción: identifica la cantidad de documentación disponible para la utilización de una herramienta.</a:t>
            </a:r>
          </a:p>
          <a:p>
            <a:pPr marL="0" indent="0">
              <a:spcBef>
                <a:spcPts val="600"/>
              </a:spcBef>
              <a:buNone/>
            </a:pPr>
            <a:r>
              <a:rPr lang="es-ES"/>
              <a:t>Tipo de valor: Alto / Medio / Bajo.</a:t>
            </a:r>
          </a:p>
          <a:p>
            <a:pPr marL="0" indent="0">
              <a:spcBef>
                <a:spcPts val="600"/>
              </a:spcBef>
              <a:buNone/>
            </a:pPr>
            <a:endParaRPr lang="es-ES" sz="1600"/>
          </a:p>
          <a:p>
            <a:pPr marL="0" indent="0">
              <a:buNone/>
            </a:pPr>
            <a:endParaRPr lang="es-ES" sz="1800"/>
          </a:p>
          <a:p>
            <a:endParaRPr lang="es-ES"/>
          </a:p>
        </p:txBody>
      </p:sp>
    </p:spTree>
    <p:extLst>
      <p:ext uri="{BB962C8B-B14F-4D97-AF65-F5344CB8AC3E}">
        <p14:creationId xmlns:p14="http://schemas.microsoft.com/office/powerpoint/2010/main" val="718545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88DE5-674E-40D2-B32D-829DE83C72FD}"/>
              </a:ext>
            </a:extLst>
          </p:cNvPr>
          <p:cNvSpPr>
            <a:spLocks noGrp="1"/>
          </p:cNvSpPr>
          <p:nvPr>
            <p:ph type="title"/>
          </p:nvPr>
        </p:nvSpPr>
        <p:spPr/>
        <p:txBody>
          <a:bodyPr/>
          <a:lstStyle/>
          <a:p>
            <a:pPr algn="ctr"/>
            <a:r>
              <a:rPr lang="es-ES"/>
              <a:t>Categoría B:</a:t>
            </a:r>
            <a:br>
              <a:rPr lang="es-ES"/>
            </a:br>
            <a:r>
              <a:rPr lang="es-ES"/>
              <a:t>Uso de herramientas</a:t>
            </a:r>
          </a:p>
        </p:txBody>
      </p:sp>
      <p:sp>
        <p:nvSpPr>
          <p:cNvPr id="5" name="Marcador de contenido 2">
            <a:extLst>
              <a:ext uri="{FF2B5EF4-FFF2-40B4-BE49-F238E27FC236}">
                <a16:creationId xmlns:a16="http://schemas.microsoft.com/office/drawing/2014/main" id="{0D1CF1CD-1694-4A05-B690-025DC4391ECB}"/>
              </a:ext>
            </a:extLst>
          </p:cNvPr>
          <p:cNvSpPr txBox="1">
            <a:spLocks/>
          </p:cNvSpPr>
          <p:nvPr/>
        </p:nvSpPr>
        <p:spPr>
          <a:xfrm>
            <a:off x="3869268" y="996083"/>
            <a:ext cx="7315200" cy="518790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b="1"/>
              <a:t>Criterio B.1: Dificultad para la puesta en marcha y configuración inicial</a:t>
            </a:r>
          </a:p>
          <a:p>
            <a:pPr marL="0" indent="0">
              <a:buNone/>
            </a:pPr>
            <a:r>
              <a:rPr lang="es-ES"/>
              <a:t>Este criterio identifica la complejidad a la hora de instalar, configurar e iniciar el framework. </a:t>
            </a:r>
          </a:p>
          <a:p>
            <a:r>
              <a:rPr lang="es-ES"/>
              <a:t>Tipo de valor: Alta / media / baja </a:t>
            </a:r>
          </a:p>
          <a:p>
            <a:pPr marL="0" indent="0">
              <a:buFont typeface="Wingdings 2" pitchFamily="18" charset="2"/>
              <a:buNone/>
            </a:pPr>
            <a:endParaRPr lang="es-ES"/>
          </a:p>
          <a:p>
            <a:r>
              <a:rPr lang="es-ES" b="1"/>
              <a:t>Criterio B.2: Prueba de mutación con librería Infection</a:t>
            </a:r>
          </a:p>
          <a:p>
            <a:pPr marL="0" indent="0">
              <a:buNone/>
            </a:pPr>
            <a:r>
              <a:rPr lang="es-ES"/>
              <a:t>Son pruebas realizadas sobre los test unitarios que de manera intencionada añaden defectos a tu código y detectan si tus tests reaccionan a estos cambios. Si un código modificado hace fallar el test, se denomina que se ha matado a la mutación, en caso contrario significa que tu test no cubre todos los casos de uso y no cubre la regresión de las pruebas. </a:t>
            </a:r>
          </a:p>
          <a:p>
            <a:r>
              <a:rPr lang="es-ES"/>
              <a:t>Tipo de valor: Booleano (Si/No).</a:t>
            </a:r>
          </a:p>
          <a:p>
            <a:endParaRPr lang="es-ES"/>
          </a:p>
        </p:txBody>
      </p:sp>
    </p:spTree>
    <p:extLst>
      <p:ext uri="{BB962C8B-B14F-4D97-AF65-F5344CB8AC3E}">
        <p14:creationId xmlns:p14="http://schemas.microsoft.com/office/powerpoint/2010/main" val="2656067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E1116A9F-F942-41EB-89F0-AF83EF9F190F}"/>
              </a:ext>
            </a:extLst>
          </p:cNvPr>
          <p:cNvSpPr>
            <a:spLocks noGrp="1"/>
          </p:cNvSpPr>
          <p:nvPr>
            <p:ph type="title"/>
          </p:nvPr>
        </p:nvSpPr>
        <p:spPr>
          <a:xfrm>
            <a:off x="252919" y="1123837"/>
            <a:ext cx="2947482" cy="4601183"/>
          </a:xfrm>
        </p:spPr>
        <p:txBody>
          <a:bodyPr/>
          <a:lstStyle/>
          <a:p>
            <a:pPr algn="ctr"/>
            <a:r>
              <a:rPr lang="es-ES"/>
              <a:t>Categoría B:</a:t>
            </a:r>
            <a:br>
              <a:rPr lang="es-ES"/>
            </a:br>
            <a:r>
              <a:rPr lang="es-ES"/>
              <a:t>Uso de herramientas</a:t>
            </a:r>
          </a:p>
        </p:txBody>
      </p:sp>
      <p:sp>
        <p:nvSpPr>
          <p:cNvPr id="11" name="Marcador de contenido 2">
            <a:extLst>
              <a:ext uri="{FF2B5EF4-FFF2-40B4-BE49-F238E27FC236}">
                <a16:creationId xmlns:a16="http://schemas.microsoft.com/office/drawing/2014/main" id="{6EF569E7-69C7-49E3-8FB5-ED8A2706501A}"/>
              </a:ext>
            </a:extLst>
          </p:cNvPr>
          <p:cNvSpPr txBox="1">
            <a:spLocks/>
          </p:cNvSpPr>
          <p:nvPr/>
        </p:nvSpPr>
        <p:spPr>
          <a:xfrm>
            <a:off x="3869268" y="996083"/>
            <a:ext cx="7350919" cy="518790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b="1"/>
              <a:t>Criterio B.3: Prueba de mutación con librería Humbug</a:t>
            </a:r>
          </a:p>
          <a:p>
            <a:pPr marL="0" indent="0">
              <a:buNone/>
            </a:pPr>
            <a:r>
              <a:rPr lang="es-ES"/>
              <a:t>Al igual que las pruebas de infection de manera intencionada añaden defectos al código. Pero esta añade más cantidad de mutaciones y es más rápida debido al uso de AST internamente para mutar el código.</a:t>
            </a:r>
          </a:p>
          <a:p>
            <a:r>
              <a:rPr lang="es-ES"/>
              <a:t>Tipo de valor: Booleano (Si/No).</a:t>
            </a:r>
          </a:p>
          <a:p>
            <a:pPr marL="0" indent="0">
              <a:buFont typeface="Wingdings 2" pitchFamily="18" charset="2"/>
              <a:buNone/>
            </a:pPr>
            <a:endParaRPr lang="es-ES"/>
          </a:p>
          <a:p>
            <a:r>
              <a:rPr lang="es-ES" b="1"/>
              <a:t>Criterio B.4: Análisis de cobertura de código con XDebug</a:t>
            </a:r>
            <a:endParaRPr lang="es-ES" b="1" err="1"/>
          </a:p>
          <a:p>
            <a:pPr marL="0" indent="0">
              <a:buNone/>
            </a:pPr>
            <a:r>
              <a:rPr lang="es-ES"/>
              <a:t>Este criterio indica si el framework permite analizar el % del código que cubren los test realizados en un proyecto php. Para ello vamos a utilizar la librería XDebug, de uso común para este tipo de métricas. </a:t>
            </a:r>
          </a:p>
          <a:p>
            <a:r>
              <a:rPr lang="es-ES"/>
              <a:t>Tipo de valor: Booleano (Si/No).</a:t>
            </a:r>
          </a:p>
          <a:p>
            <a:endParaRPr lang="es-ES"/>
          </a:p>
        </p:txBody>
      </p:sp>
    </p:spTree>
    <p:extLst>
      <p:ext uri="{BB962C8B-B14F-4D97-AF65-F5344CB8AC3E}">
        <p14:creationId xmlns:p14="http://schemas.microsoft.com/office/powerpoint/2010/main" val="3784200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2874</Words>
  <Application>Microsoft Office PowerPoint</Application>
  <PresentationFormat>Panorámica</PresentationFormat>
  <Paragraphs>384</Paragraphs>
  <Slides>27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Corbel</vt:lpstr>
      <vt:lpstr>Wingdings 2</vt:lpstr>
      <vt:lpstr>Marco</vt:lpstr>
      <vt:lpstr>TG2. Grupo 8: Automated Testing Frameworks para PHP</vt:lpstr>
      <vt:lpstr>ÍNDICE</vt:lpstr>
      <vt:lpstr>Planificación</vt:lpstr>
      <vt:lpstr>Descripción de las tecnologías PHPUnit</vt:lpstr>
      <vt:lpstr>Descripción de las tecnologías Codeception</vt:lpstr>
      <vt:lpstr>Categoría A: Criterios generales</vt:lpstr>
      <vt:lpstr>Categoría A: Criterios generales</vt:lpstr>
      <vt:lpstr>Categoría B: Uso de herramientas</vt:lpstr>
      <vt:lpstr>Categoría B: Uso de herramientas</vt:lpstr>
      <vt:lpstr>Categoría B: Uso de herramientas</vt:lpstr>
      <vt:lpstr>Categoría C: Tipos de pruebas soportadas</vt:lpstr>
      <vt:lpstr>Categoría C: Tipos de pruebas soportadas</vt:lpstr>
      <vt:lpstr>Categoría C: Tipos de pruebas soportadas</vt:lpstr>
      <vt:lpstr>Categoría D: Velocidad de ejecución de las pruebas</vt:lpstr>
      <vt:lpstr>Categoría D: Velocidad de ejecución de las pruebas</vt:lpstr>
      <vt:lpstr>Categoría D: Velocidad de ejecución de las pruebas</vt:lpstr>
      <vt:lpstr>Categoría D: Velocidad de ejecución de las pruebas</vt:lpstr>
      <vt:lpstr>Evaluación para PHPUnit</vt:lpstr>
      <vt:lpstr>Evaluación para Codeception</vt:lpstr>
      <vt:lpstr>Comparación de las tecnologías</vt:lpstr>
      <vt:lpstr>Comparación de las tecnologías todos</vt:lpstr>
      <vt:lpstr>Comparación de las tecnologías todos</vt:lpstr>
      <vt:lpstr>Descripción de la situación Knuto</vt:lpstr>
      <vt:lpstr>Recomendaciones para la situación en Knuto</vt:lpstr>
      <vt:lpstr>Descripción de la situación en HackingLife</vt:lpstr>
      <vt:lpstr>Recomendaciones para la  situación en HackingLife</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TG2. Grupo 8: Automated Testing Frameworks para PHP</dc:title>
  <dc:creator>López Baldominos Inés</dc:creator>
  <cp:lastModifiedBy>Manzano Estébanez Daniel</cp:lastModifiedBy>
  <cp:revision>1</cp:revision>
  <dcterms:created xsi:type="dcterms:W3CDTF">2019-04-08T21:42:07Z</dcterms:created>
  <dcterms:modified xsi:type="dcterms:W3CDTF">2019-04-08T21:50:54Z</dcterms:modified>
</cp:coreProperties>
</file>