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7" r:id="rId8"/>
    <p:sldId id="285" r:id="rId9"/>
    <p:sldId id="289" r:id="rId10"/>
    <p:sldId id="261" r:id="rId11"/>
    <p:sldId id="279" r:id="rId12"/>
    <p:sldId id="280" r:id="rId13"/>
    <p:sldId id="287" r:id="rId14"/>
    <p:sldId id="263" r:id="rId15"/>
    <p:sldId id="266" r:id="rId16"/>
    <p:sldId id="277" r:id="rId17"/>
    <p:sldId id="265" r:id="rId18"/>
    <p:sldId id="269" r:id="rId19"/>
    <p:sldId id="275" r:id="rId20"/>
    <p:sldId id="284" r:id="rId21"/>
    <p:sldId id="281" r:id="rId22"/>
    <p:sldId id="288" r:id="rId23"/>
    <p:sldId id="282" r:id="rId24"/>
    <p:sldId id="283"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78D76-7DCF-4453-B98A-0F9E31C099C0}" v="1779" dt="2019-05-06T21:51:25.865"/>
    <p1510:client id="{9ECC95BB-728E-F992-FACC-5950B3F0DE63}" v="756" dt="2019-05-06T21:26:55.413"/>
    <p1510:client id="{FBB59E18-881A-C7CA-3937-53820E7CC7E0}" v="1" dt="2019-05-06T20:09:24.642"/>
    <p1510:client id="{648E32CB-ADAD-C5F7-F202-02D8A6B8939D}" v="872" dt="2019-05-06T21:48:49.592"/>
    <p1510:client id="{60AF2032-E35E-4CD3-A5DA-273F4B9089F8}" v="1005" dt="2019-05-06T21:49:25.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812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71730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27983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90507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31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04459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0771E8B-6CA5-40B2-8038-0E112F3DAC1C}" type="datetimeFigureOut">
              <a:rPr lang="es-ES" smtClean="0"/>
              <a:t>06/05/2019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7260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0771E8B-6CA5-40B2-8038-0E112F3DAC1C}" type="datetimeFigureOut">
              <a:rPr lang="es-ES" smtClean="0"/>
              <a:t>06/05/2019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42848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771E8B-6CA5-40B2-8038-0E112F3DAC1C}" type="datetimeFigureOut">
              <a:rPr lang="es-ES" smtClean="0"/>
              <a:t>06/05/2019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9050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356286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7543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771E8B-6CA5-40B2-8038-0E112F3DAC1C}" type="datetimeFigureOut">
              <a:rPr lang="es-ES" smtClean="0"/>
              <a:t>06/05/2019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1556C4-DFC3-4611-A7CC-780699185E26}"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80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netbeans.org/downloads/8.2/"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etbeans.org/downloads/8.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159" y="5114757"/>
            <a:ext cx="7132319" cy="503759"/>
          </a:xfrm>
        </p:spPr>
        <p:txBody>
          <a:bodyPr anchor="ctr" anchorCtr="0"/>
          <a:lstStyle/>
          <a:p>
            <a:pPr algn="ctr"/>
            <a:r>
              <a:rPr lang="en-US"/>
              <a:t>DTE TG3: PHP TESTING FRAMEWORKS</a:t>
            </a:r>
            <a:endParaRPr lang="es-ES"/>
          </a:p>
        </p:txBody>
      </p:sp>
      <p:sp>
        <p:nvSpPr>
          <p:cNvPr id="7" name="Marcador de texto 6">
            <a:extLst>
              <a:ext uri="{FF2B5EF4-FFF2-40B4-BE49-F238E27FC236}">
                <a16:creationId xmlns:a16="http://schemas.microsoft.com/office/drawing/2014/main" id="{2A3325BB-D822-45C4-998F-A83D7FED1714}"/>
              </a:ext>
            </a:extLst>
          </p:cNvPr>
          <p:cNvSpPr>
            <a:spLocks noGrp="1"/>
          </p:cNvSpPr>
          <p:nvPr>
            <p:ph type="body" sz="half" idx="2"/>
          </p:nvPr>
        </p:nvSpPr>
        <p:spPr>
          <a:xfrm>
            <a:off x="258381" y="5618516"/>
            <a:ext cx="10113264" cy="1207597"/>
          </a:xfrm>
        </p:spPr>
        <p:txBody>
          <a:bodyPr>
            <a:normAutofit fontScale="25000" lnSpcReduction="20000"/>
          </a:bodyPr>
          <a:lstStyle/>
          <a:p>
            <a:r>
              <a:rPr lang="es-ES" sz="6400"/>
              <a:t>Daniel Manzano Estébanez (Coordinador)</a:t>
            </a:r>
          </a:p>
          <a:p>
            <a:r>
              <a:rPr lang="es-ES" sz="6400"/>
              <a:t>Cristián Abellán Madrigal</a:t>
            </a:r>
          </a:p>
          <a:p>
            <a:r>
              <a:rPr lang="es-ES" sz="6400"/>
              <a:t>Inés López </a:t>
            </a:r>
            <a:r>
              <a:rPr lang="es-ES" sz="6400" err="1"/>
              <a:t>Baldominos</a:t>
            </a:r>
            <a:endParaRPr lang="es-ES" sz="6400"/>
          </a:p>
          <a:p>
            <a:r>
              <a:rPr lang="es-ES" sz="6400"/>
              <a:t>José María Sanz </a:t>
            </a:r>
            <a:r>
              <a:rPr lang="es-ES" sz="6400" err="1"/>
              <a:t>Górriz</a:t>
            </a:r>
            <a:endParaRPr lang="es-ES" sz="6400"/>
          </a:p>
          <a:p>
            <a:r>
              <a:rPr lang="es-ES" sz="6400"/>
              <a:t>Adrián de la Hoz Casanova</a:t>
            </a:r>
          </a:p>
          <a:p>
            <a:endParaRPr lang="es-ES"/>
          </a:p>
        </p:txBody>
      </p:sp>
      <p:pic>
        <p:nvPicPr>
          <p:cNvPr id="1028" name="Picture 4" descr="Resultado de imagen de testing">
            <a:extLst>
              <a:ext uri="{FF2B5EF4-FFF2-40B4-BE49-F238E27FC236}">
                <a16:creationId xmlns:a16="http://schemas.microsoft.com/office/drawing/2014/main" id="{1BCE7B01-5E30-4BC8-9C48-6A7096EBC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92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73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6394-6688-415A-8941-1CC92182CAE8}"/>
              </a:ext>
            </a:extLst>
          </p:cNvPr>
          <p:cNvSpPr>
            <a:spLocks noGrp="1"/>
          </p:cNvSpPr>
          <p:nvPr>
            <p:ph type="title"/>
          </p:nvPr>
        </p:nvSpPr>
        <p:spPr>
          <a:xfrm>
            <a:off x="1066800" y="170795"/>
            <a:ext cx="10058400" cy="748454"/>
          </a:xfrm>
        </p:spPr>
        <p:txBody>
          <a:bodyPr/>
          <a:lstStyle/>
          <a:p>
            <a:r>
              <a:rPr lang="es-ES">
                <a:cs typeface="Calibri Light"/>
              </a:rPr>
              <a:t>Implementación de pruebas en PHPUnit</a:t>
            </a:r>
            <a:endParaRPr lang="es-ES"/>
          </a:p>
        </p:txBody>
      </p:sp>
      <p:sp>
        <p:nvSpPr>
          <p:cNvPr id="3" name="Content Placeholder 2">
            <a:extLst>
              <a:ext uri="{FF2B5EF4-FFF2-40B4-BE49-F238E27FC236}">
                <a16:creationId xmlns:a16="http://schemas.microsoft.com/office/drawing/2014/main" id="{5C10CB0B-A998-4642-A47C-64CBF57234E7}"/>
              </a:ext>
            </a:extLst>
          </p:cNvPr>
          <p:cNvSpPr>
            <a:spLocks noGrp="1"/>
          </p:cNvSpPr>
          <p:nvPr>
            <p:ph idx="1"/>
          </p:nvPr>
        </p:nvSpPr>
        <p:spPr>
          <a:xfrm>
            <a:off x="1066800" y="2289618"/>
            <a:ext cx="10058400" cy="4023360"/>
          </a:xfrm>
        </p:spPr>
        <p:txBody>
          <a:bodyPr vert="horz" lIns="0" tIns="45720" rIns="0" bIns="45720" rtlCol="0" anchor="t">
            <a:normAutofit/>
          </a:bodyPr>
          <a:lstStyle/>
          <a:p>
            <a:r>
              <a:rPr lang="en-US"/>
              <a:t>Se </a:t>
            </a:r>
            <a:r>
              <a:rPr lang="en-US" err="1"/>
              <a:t>han</a:t>
            </a:r>
            <a:r>
              <a:rPr lang="en-US"/>
              <a:t> </a:t>
            </a:r>
            <a:r>
              <a:rPr lang="en-US" err="1"/>
              <a:t>establecido</a:t>
            </a:r>
            <a:r>
              <a:rPr lang="en-US"/>
              <a:t> los </a:t>
            </a:r>
            <a:r>
              <a:rPr lang="en-US" err="1"/>
              <a:t>siguientes</a:t>
            </a:r>
            <a:r>
              <a:rPr lang="en-US"/>
              <a:t> </a:t>
            </a:r>
            <a:r>
              <a:rPr lang="en-US" err="1"/>
              <a:t>casos</a:t>
            </a:r>
            <a:r>
              <a:rPr lang="en-US"/>
              <a:t> de </a:t>
            </a:r>
            <a:r>
              <a:rPr lang="en-US" err="1"/>
              <a:t>prueba</a:t>
            </a:r>
            <a:r>
              <a:rPr lang="en-US"/>
              <a:t> para las </a:t>
            </a:r>
            <a:r>
              <a:rPr lang="en-US" err="1"/>
              <a:t>funciones</a:t>
            </a:r>
            <a:r>
              <a:rPr lang="en-US"/>
              <a:t> </a:t>
            </a:r>
            <a:r>
              <a:rPr lang="en-US" b="1" err="1"/>
              <a:t>sumar</a:t>
            </a:r>
            <a:r>
              <a:rPr lang="en-US" b="1"/>
              <a:t>, </a:t>
            </a:r>
            <a:r>
              <a:rPr lang="en-US" b="1" err="1"/>
              <a:t>restar</a:t>
            </a:r>
            <a:r>
              <a:rPr lang="en-US" b="1"/>
              <a:t>, </a:t>
            </a:r>
            <a:r>
              <a:rPr lang="en-US" b="1" err="1"/>
              <a:t>multiplicar</a:t>
            </a:r>
            <a:r>
              <a:rPr lang="en-US" b="1"/>
              <a:t> y </a:t>
            </a:r>
            <a:r>
              <a:rPr lang="en-US" b="1" err="1"/>
              <a:t>dividir</a:t>
            </a:r>
            <a:r>
              <a:rPr lang="en-US"/>
              <a:t>:</a:t>
            </a:r>
          </a:p>
          <a:p>
            <a:endParaRPr lang="es-ES"/>
          </a:p>
          <a:p>
            <a:endParaRPr lang="es-ES"/>
          </a:p>
          <a:p>
            <a:endParaRPr lang="es-ES"/>
          </a:p>
          <a:p>
            <a:endParaRPr lang="es-ES"/>
          </a:p>
          <a:p>
            <a:endParaRPr lang="es-ES"/>
          </a:p>
          <a:p>
            <a:r>
              <a:rPr lang="es-ES"/>
              <a:t>De esta manera, nos aseguramos controlar resultados positivos, negativos y operaciones con el cero.</a:t>
            </a:r>
          </a:p>
          <a:p>
            <a:endParaRPr lang="es-ES"/>
          </a:p>
        </p:txBody>
      </p:sp>
      <p:graphicFrame>
        <p:nvGraphicFramePr>
          <p:cNvPr id="4" name="Tabla 3">
            <a:extLst>
              <a:ext uri="{FF2B5EF4-FFF2-40B4-BE49-F238E27FC236}">
                <a16:creationId xmlns:a16="http://schemas.microsoft.com/office/drawing/2014/main" id="{84A0E180-433C-4BC9-99E9-DEF098DAF867}"/>
              </a:ext>
            </a:extLst>
          </p:cNvPr>
          <p:cNvGraphicFramePr>
            <a:graphicFrameLocks noGrp="1"/>
          </p:cNvGraphicFramePr>
          <p:nvPr>
            <p:extLst>
              <p:ext uri="{D42A27DB-BD31-4B8C-83A1-F6EECF244321}">
                <p14:modId xmlns:p14="http://schemas.microsoft.com/office/powerpoint/2010/main" val="454130299"/>
              </p:ext>
            </p:extLst>
          </p:nvPr>
        </p:nvGraphicFramePr>
        <p:xfrm>
          <a:off x="2717320" y="2947359"/>
          <a:ext cx="6842706" cy="2061618"/>
        </p:xfrm>
        <a:graphic>
          <a:graphicData uri="http://schemas.openxmlformats.org/drawingml/2006/table">
            <a:tbl>
              <a:tblPr firstRow="1" firstCol="1" bandRow="1">
                <a:tableStyleId>{5C22544A-7EE6-4342-B048-85BDC9FD1C3A}</a:tableStyleId>
              </a:tblPr>
              <a:tblGrid>
                <a:gridCol w="3421353">
                  <a:extLst>
                    <a:ext uri="{9D8B030D-6E8A-4147-A177-3AD203B41FA5}">
                      <a16:colId xmlns:a16="http://schemas.microsoft.com/office/drawing/2014/main" val="4214567748"/>
                    </a:ext>
                  </a:extLst>
                </a:gridCol>
                <a:gridCol w="3421353">
                  <a:extLst>
                    <a:ext uri="{9D8B030D-6E8A-4147-A177-3AD203B41FA5}">
                      <a16:colId xmlns:a16="http://schemas.microsoft.com/office/drawing/2014/main" val="3108788961"/>
                    </a:ext>
                  </a:extLst>
                </a:gridCol>
              </a:tblGrid>
              <a:tr h="343603">
                <a:tc>
                  <a:txBody>
                    <a:bodyPr/>
                    <a:lstStyle/>
                    <a:p>
                      <a:pPr algn="ctr">
                        <a:lnSpc>
                          <a:spcPct val="107000"/>
                        </a:lnSpc>
                        <a:spcAft>
                          <a:spcPts val="0"/>
                        </a:spcAft>
                      </a:pPr>
                      <a:r>
                        <a:rPr lang="es-ES" sz="1600" b="1">
                          <a:effectLst/>
                        </a:rPr>
                        <a:t>Primer número operando</a:t>
                      </a:r>
                      <a:endParaRPr lang="es-ES" sz="1600" b="1">
                        <a:effectLst/>
                        <a:latin typeface="Arial"/>
                        <a:ea typeface="Calibri" panose="020F0502020204030204" pitchFamily="34" charset="0"/>
                        <a:cs typeface="Times New Roman"/>
                      </a:endParaRPr>
                    </a:p>
                  </a:txBody>
                  <a:tcPr marL="68580" marR="68580" marT="0" marB="0"/>
                </a:tc>
                <a:tc>
                  <a:txBody>
                    <a:bodyPr/>
                    <a:lstStyle/>
                    <a:p>
                      <a:pPr algn="ctr">
                        <a:lnSpc>
                          <a:spcPct val="107000"/>
                        </a:lnSpc>
                        <a:spcAft>
                          <a:spcPts val="0"/>
                        </a:spcAft>
                      </a:pPr>
                      <a:r>
                        <a:rPr lang="es-ES" sz="1600" b="1">
                          <a:effectLst/>
                        </a:rPr>
                        <a:t>Segundo número operando</a:t>
                      </a:r>
                      <a:endParaRPr lang="es-ES" sz="1600" b="1">
                        <a:effectLst/>
                        <a:latin typeface="Arial"/>
                        <a:ea typeface="Calibri" panose="020F0502020204030204" pitchFamily="34" charset="0"/>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1827252243"/>
                  </a:ext>
                </a:extLst>
              </a:tr>
              <a:tr h="343603">
                <a:tc>
                  <a:txBody>
                    <a:bodyPr/>
                    <a:lstStyle/>
                    <a:p>
                      <a:pPr algn="ctr">
                        <a:lnSpc>
                          <a:spcPct val="107000"/>
                        </a:lnSpc>
                        <a:spcAft>
                          <a:spcPts val="0"/>
                        </a:spcAft>
                      </a:pPr>
                      <a:r>
                        <a:rPr lang="es-ES" sz="1600" b="1">
                          <a:effectLst/>
                        </a:rPr>
                        <a:t>0</a:t>
                      </a:r>
                      <a:endParaRPr lang="es-ES" sz="1600" b="1">
                        <a:effectLst/>
                        <a:latin typeface="Arial"/>
                        <a:ea typeface="+mn-ea"/>
                        <a:cs typeface="Times New Roman"/>
                      </a:endParaRPr>
                    </a:p>
                  </a:txBody>
                  <a:tcPr marL="68580" marR="68580" marT="0" marB="0"/>
                </a:tc>
                <a:tc>
                  <a:txBody>
                    <a:bodyPr/>
                    <a:lstStyle/>
                    <a:p>
                      <a:pPr algn="ctr">
                        <a:lnSpc>
                          <a:spcPct val="107000"/>
                        </a:lnSpc>
                        <a:spcAft>
                          <a:spcPts val="0"/>
                        </a:spcAft>
                      </a:pPr>
                      <a:r>
                        <a:rPr lang="es-ES" sz="1600" b="1">
                          <a:solidFill>
                            <a:schemeClr val="bg1"/>
                          </a:solidFill>
                          <a:effectLst/>
                        </a:rPr>
                        <a:t>0</a:t>
                      </a:r>
                      <a:endParaRPr lang="es-ES" sz="1600" b="1">
                        <a:solidFill>
                          <a:schemeClr val="bg1"/>
                        </a:solidFill>
                        <a:effectLst/>
                        <a:latin typeface="Arial"/>
                        <a:ea typeface="+mn-ea"/>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912696387"/>
                  </a:ext>
                </a:extLst>
              </a:tr>
              <a:tr h="343603">
                <a:tc>
                  <a:txBody>
                    <a:bodyPr/>
                    <a:lstStyle/>
                    <a:p>
                      <a:pPr algn="ctr">
                        <a:lnSpc>
                          <a:spcPct val="107000"/>
                        </a:lnSpc>
                        <a:spcAft>
                          <a:spcPts val="0"/>
                        </a:spcAft>
                      </a:pPr>
                      <a:r>
                        <a:rPr lang="es-ES" sz="1600" b="1">
                          <a:effectLst/>
                        </a:rPr>
                        <a:t>0</a:t>
                      </a:r>
                      <a:endParaRPr lang="es-ES" sz="1600" b="1">
                        <a:effectLst/>
                        <a:latin typeface="Arial"/>
                        <a:ea typeface="+mn-ea"/>
                        <a:cs typeface="Times New Roman"/>
                      </a:endParaRPr>
                    </a:p>
                  </a:txBody>
                  <a:tcPr marL="68580" marR="68580" marT="0" marB="0"/>
                </a:tc>
                <a:tc>
                  <a:txBody>
                    <a:bodyPr/>
                    <a:lstStyle/>
                    <a:p>
                      <a:pPr algn="ctr">
                        <a:lnSpc>
                          <a:spcPct val="107000"/>
                        </a:lnSpc>
                        <a:spcAft>
                          <a:spcPts val="0"/>
                        </a:spcAft>
                      </a:pPr>
                      <a:r>
                        <a:rPr lang="es-ES" sz="1600" b="1">
                          <a:solidFill>
                            <a:schemeClr val="bg1"/>
                          </a:solidFill>
                          <a:effectLst/>
                        </a:rPr>
                        <a:t>1</a:t>
                      </a:r>
                      <a:endParaRPr lang="es-ES" sz="1600" b="1">
                        <a:solidFill>
                          <a:schemeClr val="bg1"/>
                        </a:solidFill>
                        <a:effectLst/>
                        <a:latin typeface="Arial"/>
                        <a:ea typeface="+mn-ea"/>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576496425"/>
                  </a:ext>
                </a:extLst>
              </a:tr>
              <a:tr h="343603">
                <a:tc>
                  <a:txBody>
                    <a:bodyPr/>
                    <a:lstStyle/>
                    <a:p>
                      <a:pPr algn="ctr">
                        <a:lnSpc>
                          <a:spcPct val="107000"/>
                        </a:lnSpc>
                        <a:spcAft>
                          <a:spcPts val="0"/>
                        </a:spcAft>
                      </a:pPr>
                      <a:r>
                        <a:rPr lang="es-ES" sz="1600" b="1">
                          <a:effectLst/>
                        </a:rPr>
                        <a:t>1</a:t>
                      </a:r>
                      <a:endParaRPr lang="es-ES" sz="1600" b="1">
                        <a:effectLst/>
                        <a:latin typeface="Arial"/>
                        <a:ea typeface="+mn-ea"/>
                        <a:cs typeface="Times New Roman"/>
                      </a:endParaRPr>
                    </a:p>
                  </a:txBody>
                  <a:tcPr marL="68580" marR="68580" marT="0" marB="0"/>
                </a:tc>
                <a:tc>
                  <a:txBody>
                    <a:bodyPr/>
                    <a:lstStyle/>
                    <a:p>
                      <a:pPr algn="ctr">
                        <a:lnSpc>
                          <a:spcPct val="107000"/>
                        </a:lnSpc>
                        <a:spcAft>
                          <a:spcPts val="0"/>
                        </a:spcAft>
                      </a:pPr>
                      <a:r>
                        <a:rPr lang="es-ES" sz="1600" b="1">
                          <a:solidFill>
                            <a:schemeClr val="bg1"/>
                          </a:solidFill>
                          <a:effectLst/>
                        </a:rPr>
                        <a:t>0</a:t>
                      </a:r>
                      <a:endParaRPr lang="es-ES" sz="1600" b="1">
                        <a:solidFill>
                          <a:schemeClr val="bg1"/>
                        </a:solidFill>
                        <a:effectLst/>
                        <a:latin typeface="Arial"/>
                        <a:ea typeface="+mn-ea"/>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891764530"/>
                  </a:ext>
                </a:extLst>
              </a:tr>
              <a:tr h="343603">
                <a:tc>
                  <a:txBody>
                    <a:bodyPr/>
                    <a:lstStyle/>
                    <a:p>
                      <a:pPr algn="ctr">
                        <a:lnSpc>
                          <a:spcPct val="107000"/>
                        </a:lnSpc>
                        <a:spcAft>
                          <a:spcPts val="0"/>
                        </a:spcAft>
                      </a:pPr>
                      <a:r>
                        <a:rPr lang="es-ES" sz="1600" b="1">
                          <a:effectLst/>
                        </a:rPr>
                        <a:t>1</a:t>
                      </a:r>
                      <a:endParaRPr lang="es-ES" sz="1600" b="1">
                        <a:effectLst/>
                        <a:latin typeface="Arial"/>
                        <a:ea typeface="+mn-ea"/>
                        <a:cs typeface="Times New Roman"/>
                      </a:endParaRPr>
                    </a:p>
                  </a:txBody>
                  <a:tcPr marL="68580" marR="68580" marT="0" marB="0"/>
                </a:tc>
                <a:tc>
                  <a:txBody>
                    <a:bodyPr/>
                    <a:lstStyle/>
                    <a:p>
                      <a:pPr algn="ctr">
                        <a:lnSpc>
                          <a:spcPct val="107000"/>
                        </a:lnSpc>
                        <a:spcAft>
                          <a:spcPts val="0"/>
                        </a:spcAft>
                      </a:pPr>
                      <a:r>
                        <a:rPr lang="es-ES" sz="1600" b="1">
                          <a:solidFill>
                            <a:schemeClr val="bg1"/>
                          </a:solidFill>
                          <a:effectLst/>
                        </a:rPr>
                        <a:t>1</a:t>
                      </a:r>
                      <a:endParaRPr lang="es-ES" sz="1600" b="1">
                        <a:solidFill>
                          <a:schemeClr val="bg1"/>
                        </a:solidFill>
                        <a:effectLst/>
                        <a:latin typeface="Arial"/>
                        <a:ea typeface="+mn-ea"/>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3987227063"/>
                  </a:ext>
                </a:extLst>
              </a:tr>
              <a:tr h="343603">
                <a:tc>
                  <a:txBody>
                    <a:bodyPr/>
                    <a:lstStyle/>
                    <a:p>
                      <a:pPr algn="ctr">
                        <a:lnSpc>
                          <a:spcPct val="107000"/>
                        </a:lnSpc>
                        <a:spcAft>
                          <a:spcPts val="0"/>
                        </a:spcAft>
                      </a:pPr>
                      <a:r>
                        <a:rPr lang="es-ES" sz="1600" b="1">
                          <a:effectLst/>
                        </a:rPr>
                        <a:t>1</a:t>
                      </a:r>
                      <a:endParaRPr lang="es-ES" sz="1600" b="1">
                        <a:effectLst/>
                        <a:latin typeface="Arial"/>
                        <a:ea typeface="+mn-ea"/>
                        <a:cs typeface="Times New Roman"/>
                      </a:endParaRPr>
                    </a:p>
                  </a:txBody>
                  <a:tcPr marL="68580" marR="68580" marT="0" marB="0"/>
                </a:tc>
                <a:tc>
                  <a:txBody>
                    <a:bodyPr/>
                    <a:lstStyle/>
                    <a:p>
                      <a:pPr algn="ctr">
                        <a:lnSpc>
                          <a:spcPct val="107000"/>
                        </a:lnSpc>
                        <a:spcAft>
                          <a:spcPts val="0"/>
                        </a:spcAft>
                      </a:pPr>
                      <a:r>
                        <a:rPr lang="es-ES" sz="1600" b="1">
                          <a:solidFill>
                            <a:schemeClr val="bg1"/>
                          </a:solidFill>
                          <a:effectLst/>
                        </a:rPr>
                        <a:t>2</a:t>
                      </a:r>
                      <a:endParaRPr lang="es-ES" sz="1600" b="1">
                        <a:solidFill>
                          <a:schemeClr val="bg1"/>
                        </a:solidFill>
                        <a:effectLst/>
                        <a:latin typeface="Arial"/>
                        <a:ea typeface="+mn-ea"/>
                        <a:cs typeface="Times New Roman"/>
                      </a:endParaRPr>
                    </a:p>
                  </a:txBody>
                  <a:tcPr marL="68580" marR="68580" marT="0" marB="0">
                    <a:solidFill>
                      <a:schemeClr val="accent2">
                        <a:lumMod val="75000"/>
                      </a:schemeClr>
                    </a:solidFill>
                  </a:tcPr>
                </a:tc>
                <a:extLst>
                  <a:ext uri="{0D108BD9-81ED-4DB2-BD59-A6C34878D82A}">
                    <a16:rowId xmlns:a16="http://schemas.microsoft.com/office/drawing/2014/main" val="3681705993"/>
                  </a:ext>
                </a:extLst>
              </a:tr>
            </a:tbl>
          </a:graphicData>
        </a:graphic>
      </p:graphicFrame>
      <p:sp>
        <p:nvSpPr>
          <p:cNvPr id="5" name="TextBox 4">
            <a:extLst>
              <a:ext uri="{FF2B5EF4-FFF2-40B4-BE49-F238E27FC236}">
                <a16:creationId xmlns:a16="http://schemas.microsoft.com/office/drawing/2014/main" id="{325C1E7E-F7AB-4F5B-8C1A-B6FED80FBBC2}"/>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a:t>
            </a:r>
            <a:r>
              <a:rPr lang="en-US" sz="3600" err="1">
                <a:latin typeface="Calibri Light"/>
                <a:cs typeface="Arial"/>
              </a:rPr>
              <a:t>pruebas</a:t>
            </a:r>
            <a:endParaRPr lang="en-US" sz="3600">
              <a:latin typeface="Calibri Light"/>
              <a:cs typeface="Arial"/>
            </a:endParaRPr>
          </a:p>
        </p:txBody>
      </p:sp>
    </p:spTree>
    <p:extLst>
      <p:ext uri="{BB962C8B-B14F-4D97-AF65-F5344CB8AC3E}">
        <p14:creationId xmlns:p14="http://schemas.microsoft.com/office/powerpoint/2010/main" val="3765200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6394-6688-415A-8941-1CC92182CAE8}"/>
              </a:ext>
            </a:extLst>
          </p:cNvPr>
          <p:cNvSpPr>
            <a:spLocks noGrp="1"/>
          </p:cNvSpPr>
          <p:nvPr>
            <p:ph type="title"/>
          </p:nvPr>
        </p:nvSpPr>
        <p:spPr>
          <a:xfrm>
            <a:off x="1066800" y="184363"/>
            <a:ext cx="10058400" cy="748454"/>
          </a:xfrm>
        </p:spPr>
        <p:txBody>
          <a:bodyPr/>
          <a:lstStyle/>
          <a:p>
            <a:r>
              <a:rPr lang="es-ES">
                <a:cs typeface="Calibri Light"/>
              </a:rPr>
              <a:t>Implementación de pruebas en </a:t>
            </a:r>
            <a:r>
              <a:rPr lang="es-ES" err="1">
                <a:cs typeface="Calibri Light"/>
              </a:rPr>
              <a:t>PHPUnit</a:t>
            </a:r>
            <a:endParaRPr lang="es-ES"/>
          </a:p>
        </p:txBody>
      </p:sp>
      <p:pic>
        <p:nvPicPr>
          <p:cNvPr id="5" name="Imagen 4">
            <a:extLst>
              <a:ext uri="{FF2B5EF4-FFF2-40B4-BE49-F238E27FC236}">
                <a16:creationId xmlns:a16="http://schemas.microsoft.com/office/drawing/2014/main" id="{11C17EDE-92DD-4244-9E69-C4802675CD14}"/>
              </a:ext>
            </a:extLst>
          </p:cNvPr>
          <p:cNvPicPr/>
          <p:nvPr/>
        </p:nvPicPr>
        <p:blipFill>
          <a:blip r:embed="rId2"/>
          <a:stretch>
            <a:fillRect/>
          </a:stretch>
        </p:blipFill>
        <p:spPr>
          <a:xfrm>
            <a:off x="4494507" y="2194743"/>
            <a:ext cx="2997615" cy="815307"/>
          </a:xfrm>
          <a:prstGeom prst="rect">
            <a:avLst/>
          </a:prstGeom>
        </p:spPr>
      </p:pic>
      <p:sp>
        <p:nvSpPr>
          <p:cNvPr id="3" name="Content Placeholder 2">
            <a:extLst>
              <a:ext uri="{FF2B5EF4-FFF2-40B4-BE49-F238E27FC236}">
                <a16:creationId xmlns:a16="http://schemas.microsoft.com/office/drawing/2014/main" id="{5C10CB0B-A998-4642-A47C-64CBF57234E7}"/>
              </a:ext>
            </a:extLst>
          </p:cNvPr>
          <p:cNvSpPr>
            <a:spLocks noGrp="1"/>
          </p:cNvSpPr>
          <p:nvPr>
            <p:ph idx="1"/>
          </p:nvPr>
        </p:nvSpPr>
        <p:spPr>
          <a:xfrm>
            <a:off x="1066800" y="1943389"/>
            <a:ext cx="10058400" cy="4023360"/>
          </a:xfrm>
        </p:spPr>
        <p:txBody>
          <a:bodyPr/>
          <a:lstStyle/>
          <a:p>
            <a:pPr>
              <a:buFont typeface="Wingdings" panose="05000000000000000000" pitchFamily="2" charset="2"/>
              <a:buChar char="ü"/>
            </a:pPr>
            <a:r>
              <a:rPr lang="en-US" err="1"/>
              <a:t>Indicar</a:t>
            </a:r>
            <a:r>
              <a:rPr lang="en-US"/>
              <a:t> </a:t>
            </a:r>
            <a:r>
              <a:rPr lang="en-US" err="1"/>
              <a:t>resultados</a:t>
            </a:r>
            <a:r>
              <a:rPr lang="en-US"/>
              <a:t> </a:t>
            </a:r>
            <a:r>
              <a:rPr lang="en-US" err="1"/>
              <a:t>esperados</a:t>
            </a:r>
            <a:r>
              <a:rPr lang="en-US"/>
              <a:t> de las </a:t>
            </a:r>
            <a:r>
              <a:rPr lang="en-US" err="1"/>
              <a:t>operaciones</a:t>
            </a:r>
            <a:r>
              <a:rPr lang="en-US"/>
              <a:t> </a:t>
            </a:r>
          </a:p>
          <a:p>
            <a:pPr>
              <a:buFont typeface="Wingdings" panose="05000000000000000000" pitchFamily="2" charset="2"/>
              <a:buChar char="q"/>
            </a:pPr>
            <a:r>
              <a:rPr lang="en-US" err="1"/>
              <a:t>Problemas</a:t>
            </a:r>
            <a:r>
              <a:rPr lang="en-US"/>
              <a:t> al </a:t>
            </a:r>
            <a:r>
              <a:rPr lang="en-US" err="1"/>
              <a:t>dividir</a:t>
            </a:r>
            <a:r>
              <a:rPr lang="en-US"/>
              <a:t> entre cero: </a:t>
            </a:r>
            <a:endParaRPr lang="es-ES"/>
          </a:p>
          <a:p>
            <a:pPr>
              <a:buFont typeface="Wingdings" panose="05000000000000000000" pitchFamily="2" charset="2"/>
              <a:buChar char="q"/>
            </a:pPr>
            <a:r>
              <a:rPr lang="es-ES"/>
              <a:t>Se obtienen errores/excepciones que hay que controlar:</a:t>
            </a:r>
          </a:p>
          <a:p>
            <a:pPr>
              <a:buFont typeface="Wingdings" panose="05000000000000000000" pitchFamily="2" charset="2"/>
              <a:buChar char="q"/>
            </a:pPr>
            <a:endParaRPr lang="es-ES"/>
          </a:p>
        </p:txBody>
      </p:sp>
      <p:pic>
        <p:nvPicPr>
          <p:cNvPr id="6" name="Imagen 5">
            <a:extLst>
              <a:ext uri="{FF2B5EF4-FFF2-40B4-BE49-F238E27FC236}">
                <a16:creationId xmlns:a16="http://schemas.microsoft.com/office/drawing/2014/main" id="{ECA2AB53-B405-4882-BBF4-4B9FD92DF242}"/>
              </a:ext>
            </a:extLst>
          </p:cNvPr>
          <p:cNvPicPr/>
          <p:nvPr/>
        </p:nvPicPr>
        <p:blipFill>
          <a:blip r:embed="rId3">
            <a:extLst>
              <a:ext uri="{28A0092B-C50C-407E-A947-70E740481C1C}">
                <a14:useLocalDpi xmlns:a14="http://schemas.microsoft.com/office/drawing/2010/main" val="0"/>
              </a:ext>
            </a:extLst>
          </a:blip>
          <a:stretch>
            <a:fillRect/>
          </a:stretch>
        </p:blipFill>
        <p:spPr>
          <a:xfrm>
            <a:off x="1244353" y="3216080"/>
            <a:ext cx="4851647" cy="2867922"/>
          </a:xfrm>
          <a:prstGeom prst="rect">
            <a:avLst/>
          </a:prstGeom>
        </p:spPr>
      </p:pic>
      <p:pic>
        <p:nvPicPr>
          <p:cNvPr id="7" name="Imagen 6">
            <a:extLst>
              <a:ext uri="{FF2B5EF4-FFF2-40B4-BE49-F238E27FC236}">
                <a16:creationId xmlns:a16="http://schemas.microsoft.com/office/drawing/2014/main" id="{EEC6F520-9F19-4BFF-930D-B8B3AAE5FC2A}"/>
              </a:ext>
            </a:extLst>
          </p:cNvPr>
          <p:cNvPicPr/>
          <p:nvPr/>
        </p:nvPicPr>
        <p:blipFill>
          <a:blip r:embed="rId4"/>
          <a:stretch>
            <a:fillRect/>
          </a:stretch>
        </p:blipFill>
        <p:spPr>
          <a:xfrm>
            <a:off x="6215887" y="3216079"/>
            <a:ext cx="5400040" cy="1125101"/>
          </a:xfrm>
          <a:prstGeom prst="rect">
            <a:avLst/>
          </a:prstGeom>
        </p:spPr>
      </p:pic>
      <p:sp>
        <p:nvSpPr>
          <p:cNvPr id="8" name="TextBox 4">
            <a:extLst>
              <a:ext uri="{FF2B5EF4-FFF2-40B4-BE49-F238E27FC236}">
                <a16:creationId xmlns:a16="http://schemas.microsoft.com/office/drawing/2014/main" id="{F16BAA60-F19D-4D5E-A55D-E419D4A598ED}"/>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a:t>
            </a:r>
            <a:r>
              <a:rPr lang="en-US" sz="3600" err="1">
                <a:latin typeface="Calibri Light"/>
                <a:cs typeface="Arial"/>
              </a:rPr>
              <a:t>pruebas</a:t>
            </a:r>
            <a:endParaRPr lang="en-US" sz="3600">
              <a:latin typeface="Calibri Light"/>
              <a:cs typeface="Arial"/>
            </a:endParaRPr>
          </a:p>
        </p:txBody>
      </p:sp>
    </p:spTree>
    <p:extLst>
      <p:ext uri="{BB962C8B-B14F-4D97-AF65-F5344CB8AC3E}">
        <p14:creationId xmlns:p14="http://schemas.microsoft.com/office/powerpoint/2010/main" val="3701124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6394-6688-415A-8941-1CC92182CAE8}"/>
              </a:ext>
            </a:extLst>
          </p:cNvPr>
          <p:cNvSpPr>
            <a:spLocks noGrp="1"/>
          </p:cNvSpPr>
          <p:nvPr>
            <p:ph type="title"/>
          </p:nvPr>
        </p:nvSpPr>
        <p:spPr>
          <a:xfrm>
            <a:off x="1066800" y="136349"/>
            <a:ext cx="10058400" cy="748454"/>
          </a:xfrm>
        </p:spPr>
        <p:txBody>
          <a:bodyPr/>
          <a:lstStyle/>
          <a:p>
            <a:r>
              <a:rPr lang="es-ES">
                <a:cs typeface="Calibri Light"/>
              </a:rPr>
              <a:t>Implementación de pruebas en </a:t>
            </a:r>
            <a:r>
              <a:rPr lang="es-ES" err="1">
                <a:cs typeface="Calibri Light"/>
              </a:rPr>
              <a:t>PHPUnit</a:t>
            </a:r>
            <a:endParaRPr lang="es-ES"/>
          </a:p>
        </p:txBody>
      </p:sp>
      <p:sp>
        <p:nvSpPr>
          <p:cNvPr id="3" name="Content Placeholder 2">
            <a:extLst>
              <a:ext uri="{FF2B5EF4-FFF2-40B4-BE49-F238E27FC236}">
                <a16:creationId xmlns:a16="http://schemas.microsoft.com/office/drawing/2014/main" id="{5C10CB0B-A998-4642-A47C-64CBF57234E7}"/>
              </a:ext>
            </a:extLst>
          </p:cNvPr>
          <p:cNvSpPr>
            <a:spLocks noGrp="1"/>
          </p:cNvSpPr>
          <p:nvPr>
            <p:ph idx="1"/>
          </p:nvPr>
        </p:nvSpPr>
        <p:spPr>
          <a:xfrm>
            <a:off x="1066800" y="1943389"/>
            <a:ext cx="10058400" cy="4023360"/>
          </a:xfrm>
        </p:spPr>
        <p:txBody>
          <a:bodyPr/>
          <a:lstStyle/>
          <a:p>
            <a:pPr marL="0" indent="0">
              <a:buNone/>
            </a:pPr>
            <a:r>
              <a:rPr lang="en-US"/>
              <a:t>Para resolver esta situación, hay que </a:t>
            </a:r>
            <a:r>
              <a:rPr lang="en-US" err="1"/>
              <a:t>controlar</a:t>
            </a:r>
            <a:r>
              <a:rPr lang="en-US"/>
              <a:t> </a:t>
            </a:r>
            <a:r>
              <a:rPr lang="en-US" err="1"/>
              <a:t>dicha</a:t>
            </a:r>
            <a:r>
              <a:rPr lang="en-US"/>
              <a:t> </a:t>
            </a:r>
            <a:r>
              <a:rPr lang="en-US" err="1"/>
              <a:t>excepción</a:t>
            </a:r>
            <a:r>
              <a:rPr lang="en-US"/>
              <a:t>:</a:t>
            </a:r>
          </a:p>
          <a:p>
            <a:pPr marL="0" indent="0">
              <a:buNone/>
            </a:pPr>
            <a:endParaRPr lang="es-ES"/>
          </a:p>
          <a:p>
            <a:pPr marL="0" indent="0">
              <a:buNone/>
            </a:pPr>
            <a:endParaRPr lang="es-ES"/>
          </a:p>
          <a:p>
            <a:pPr marL="0" indent="0">
              <a:buNone/>
            </a:pPr>
            <a:r>
              <a:rPr lang="es-ES"/>
              <a:t>Finalmente, obteniendo resultados satisfactorios:</a:t>
            </a:r>
          </a:p>
          <a:p>
            <a:pPr marL="0" indent="0">
              <a:buNone/>
            </a:pPr>
            <a:endParaRPr lang="es-ES"/>
          </a:p>
        </p:txBody>
      </p:sp>
      <p:pic>
        <p:nvPicPr>
          <p:cNvPr id="8" name="Imagen 7">
            <a:extLst>
              <a:ext uri="{FF2B5EF4-FFF2-40B4-BE49-F238E27FC236}">
                <a16:creationId xmlns:a16="http://schemas.microsoft.com/office/drawing/2014/main" id="{0E985981-A835-4A6E-ACD9-990EDE116CEF}"/>
              </a:ext>
            </a:extLst>
          </p:cNvPr>
          <p:cNvPicPr/>
          <p:nvPr/>
        </p:nvPicPr>
        <p:blipFill>
          <a:blip r:embed="rId2">
            <a:extLst>
              <a:ext uri="{28A0092B-C50C-407E-A947-70E740481C1C}">
                <a14:useLocalDpi xmlns:a14="http://schemas.microsoft.com/office/drawing/2010/main" val="0"/>
              </a:ext>
            </a:extLst>
          </a:blip>
          <a:stretch>
            <a:fillRect/>
          </a:stretch>
        </p:blipFill>
        <p:spPr>
          <a:xfrm>
            <a:off x="1097280" y="2302271"/>
            <a:ext cx="4593306" cy="1031293"/>
          </a:xfrm>
          <a:prstGeom prst="rect">
            <a:avLst/>
          </a:prstGeom>
        </p:spPr>
      </p:pic>
      <p:pic>
        <p:nvPicPr>
          <p:cNvPr id="9" name="Imagen 8">
            <a:extLst>
              <a:ext uri="{FF2B5EF4-FFF2-40B4-BE49-F238E27FC236}">
                <a16:creationId xmlns:a16="http://schemas.microsoft.com/office/drawing/2014/main" id="{055325EF-0ED7-4247-A41D-31C09AE3FD6C}"/>
              </a:ext>
            </a:extLst>
          </p:cNvPr>
          <p:cNvPicPr/>
          <p:nvPr/>
        </p:nvPicPr>
        <p:blipFill>
          <a:blip r:embed="rId3">
            <a:extLst>
              <a:ext uri="{28A0092B-C50C-407E-A947-70E740481C1C}">
                <a14:useLocalDpi xmlns:a14="http://schemas.microsoft.com/office/drawing/2010/main" val="0"/>
              </a:ext>
            </a:extLst>
          </a:blip>
          <a:stretch>
            <a:fillRect/>
          </a:stretch>
        </p:blipFill>
        <p:spPr>
          <a:xfrm>
            <a:off x="5927324" y="2302271"/>
            <a:ext cx="3278819" cy="1031292"/>
          </a:xfrm>
          <a:prstGeom prst="rect">
            <a:avLst/>
          </a:prstGeom>
        </p:spPr>
      </p:pic>
      <p:pic>
        <p:nvPicPr>
          <p:cNvPr id="10" name="Imagen 9">
            <a:extLst>
              <a:ext uri="{FF2B5EF4-FFF2-40B4-BE49-F238E27FC236}">
                <a16:creationId xmlns:a16="http://schemas.microsoft.com/office/drawing/2014/main" id="{4A995374-7F05-4140-9564-73A2C9D9B287}"/>
              </a:ext>
            </a:extLst>
          </p:cNvPr>
          <p:cNvPicPr/>
          <p:nvPr/>
        </p:nvPicPr>
        <p:blipFill>
          <a:blip r:embed="rId4">
            <a:extLst>
              <a:ext uri="{28A0092B-C50C-407E-A947-70E740481C1C}">
                <a14:useLocalDpi xmlns:a14="http://schemas.microsoft.com/office/drawing/2010/main" val="0"/>
              </a:ext>
            </a:extLst>
          </a:blip>
          <a:stretch>
            <a:fillRect/>
          </a:stretch>
        </p:blipFill>
        <p:spPr>
          <a:xfrm>
            <a:off x="1097279" y="3666914"/>
            <a:ext cx="3936359" cy="2505864"/>
          </a:xfrm>
          <a:prstGeom prst="rect">
            <a:avLst/>
          </a:prstGeom>
        </p:spPr>
      </p:pic>
      <p:sp>
        <p:nvSpPr>
          <p:cNvPr id="7" name="TextBox 4">
            <a:extLst>
              <a:ext uri="{FF2B5EF4-FFF2-40B4-BE49-F238E27FC236}">
                <a16:creationId xmlns:a16="http://schemas.microsoft.com/office/drawing/2014/main" id="{5C8F48B7-FCA5-4B1C-9785-D57AF9518BE2}"/>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a:t>
            </a:r>
            <a:r>
              <a:rPr lang="en-US" sz="3600" err="1">
                <a:latin typeface="Calibri Light"/>
                <a:cs typeface="Arial"/>
              </a:rPr>
              <a:t>pruebas</a:t>
            </a:r>
            <a:endParaRPr lang="en-US" sz="3600">
              <a:latin typeface="Calibri Light"/>
              <a:cs typeface="Arial"/>
            </a:endParaRPr>
          </a:p>
        </p:txBody>
      </p:sp>
    </p:spTree>
    <p:extLst>
      <p:ext uri="{BB962C8B-B14F-4D97-AF65-F5344CB8AC3E}">
        <p14:creationId xmlns:p14="http://schemas.microsoft.com/office/powerpoint/2010/main" val="30557936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B1CBF6-D274-402C-9606-B27BD1CC7F5A}"/>
              </a:ext>
            </a:extLst>
          </p:cNvPr>
          <p:cNvSpPr>
            <a:spLocks noGrp="1"/>
          </p:cNvSpPr>
          <p:nvPr>
            <p:ph idx="1"/>
          </p:nvPr>
        </p:nvSpPr>
        <p:spPr/>
        <p:txBody>
          <a:bodyPr/>
          <a:lstStyle/>
          <a:p>
            <a:pPr marL="457200" indent="-457200">
              <a:buFont typeface="+mj-lt"/>
              <a:buAutoNum type="arabicPeriod"/>
            </a:pPr>
            <a:r>
              <a:rPr lang="en-US" dirty="0" err="1"/>
              <a:t>Instalación</a:t>
            </a:r>
            <a:r>
              <a:rPr lang="en-US" dirty="0"/>
              <a:t> de NetBeans: </a:t>
            </a:r>
            <a:r>
              <a:rPr lang="es-ES" u="sng" dirty="0">
                <a:hlinkClick r:id="rId2"/>
              </a:rPr>
              <a:t>https://netbeans.org/downloads/8.2/</a:t>
            </a:r>
            <a:r>
              <a:rPr lang="es-ES" u="sng" dirty="0"/>
              <a:t> </a:t>
            </a:r>
            <a:r>
              <a:rPr lang="es-ES" dirty="0"/>
              <a:t>donde hay que elegir la configuración completa</a:t>
            </a:r>
          </a:p>
          <a:p>
            <a:pPr marL="457200" indent="-457200">
              <a:buFont typeface="+mj-lt"/>
              <a:buAutoNum type="arabicPeriod"/>
            </a:pPr>
            <a:r>
              <a:rPr lang="es-ES" dirty="0"/>
              <a:t>Plugin de PHP y </a:t>
            </a:r>
            <a:r>
              <a:rPr lang="es-ES" dirty="0" err="1"/>
              <a:t>PHPUnit</a:t>
            </a:r>
            <a:r>
              <a:rPr lang="es-ES" dirty="0"/>
              <a:t> </a:t>
            </a:r>
          </a:p>
          <a:p>
            <a:pPr marL="457200" indent="-457200">
              <a:buFont typeface="+mj-lt"/>
              <a:buAutoNum type="arabicPeriod"/>
            </a:pPr>
            <a:r>
              <a:rPr lang="es-ES" dirty="0"/>
              <a:t>Configurar PHP </a:t>
            </a:r>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0C91D65E-6B55-44F5-9A6D-995EA132F670}"/>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dirty="0">
                <a:solidFill>
                  <a:schemeClr val="tx1">
                    <a:lumMod val="75000"/>
                    <a:lumOff val="25000"/>
                  </a:schemeClr>
                </a:solidFill>
                <a:latin typeface="+mj-lt"/>
                <a:ea typeface="+mj-ea"/>
                <a:cs typeface="Calibri Light"/>
              </a:rPr>
              <a:t>Implementación de pruebas en </a:t>
            </a:r>
            <a:r>
              <a:rPr lang="es-ES" sz="4800" spc="-50" dirty="0" err="1">
                <a:solidFill>
                  <a:schemeClr val="tx1">
                    <a:lumMod val="75000"/>
                    <a:lumOff val="25000"/>
                  </a:schemeClr>
                </a:solidFill>
                <a:latin typeface="+mj-lt"/>
                <a:ea typeface="+mj-ea"/>
                <a:cs typeface="Calibri Light"/>
              </a:rPr>
              <a:t>PHPUnit</a:t>
            </a:r>
            <a:endParaRPr lang="es-ES" sz="4800" spc="-50" dirty="0">
              <a:solidFill>
                <a:schemeClr val="tx1">
                  <a:lumMod val="75000"/>
                  <a:lumOff val="25000"/>
                </a:schemeClr>
              </a:solidFill>
              <a:latin typeface="+mj-lt"/>
              <a:ea typeface="+mj-ea"/>
              <a:cs typeface="Calibri Light"/>
            </a:endParaRPr>
          </a:p>
        </p:txBody>
      </p:sp>
      <p:sp>
        <p:nvSpPr>
          <p:cNvPr id="5" name="TextBox 4">
            <a:extLst>
              <a:ext uri="{FF2B5EF4-FFF2-40B4-BE49-F238E27FC236}">
                <a16:creationId xmlns:a16="http://schemas.microsoft.com/office/drawing/2014/main" id="{825C1D57-F136-4DFB-957B-3F29260FD81B}"/>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la instalación</a:t>
            </a:r>
            <a:endParaRPr lang="en-US" sz="3600" err="1">
              <a:latin typeface="Calibri Light"/>
              <a:cs typeface="Arial"/>
            </a:endParaRPr>
          </a:p>
        </p:txBody>
      </p:sp>
      <p:pic>
        <p:nvPicPr>
          <p:cNvPr id="2" name="Imagen 1">
            <a:extLst>
              <a:ext uri="{FF2B5EF4-FFF2-40B4-BE49-F238E27FC236}">
                <a16:creationId xmlns:a16="http://schemas.microsoft.com/office/drawing/2014/main" id="{ED51E614-5121-470D-987E-F73319CF9797}"/>
              </a:ext>
            </a:extLst>
          </p:cNvPr>
          <p:cNvPicPr>
            <a:picLocks noChangeAspect="1"/>
          </p:cNvPicPr>
          <p:nvPr/>
        </p:nvPicPr>
        <p:blipFill>
          <a:blip r:embed="rId3"/>
          <a:stretch>
            <a:fillRect/>
          </a:stretch>
        </p:blipFill>
        <p:spPr>
          <a:xfrm>
            <a:off x="4373141" y="2198019"/>
            <a:ext cx="2091225" cy="1733554"/>
          </a:xfrm>
          <a:prstGeom prst="rect">
            <a:avLst/>
          </a:prstGeom>
        </p:spPr>
      </p:pic>
      <p:pic>
        <p:nvPicPr>
          <p:cNvPr id="7" name="Imagen 6">
            <a:extLst>
              <a:ext uri="{FF2B5EF4-FFF2-40B4-BE49-F238E27FC236}">
                <a16:creationId xmlns:a16="http://schemas.microsoft.com/office/drawing/2014/main" id="{0A50F51F-6821-4ED5-8A5A-7497A8DBE461}"/>
              </a:ext>
            </a:extLst>
          </p:cNvPr>
          <p:cNvPicPr/>
          <p:nvPr/>
        </p:nvPicPr>
        <p:blipFill>
          <a:blip r:embed="rId4"/>
          <a:stretch>
            <a:fillRect/>
          </a:stretch>
        </p:blipFill>
        <p:spPr>
          <a:xfrm>
            <a:off x="519574" y="3523639"/>
            <a:ext cx="3564154" cy="2104804"/>
          </a:xfrm>
          <a:prstGeom prst="rect">
            <a:avLst/>
          </a:prstGeom>
        </p:spPr>
      </p:pic>
      <p:sp>
        <p:nvSpPr>
          <p:cNvPr id="6" name="CuadroTexto 5">
            <a:extLst>
              <a:ext uri="{FF2B5EF4-FFF2-40B4-BE49-F238E27FC236}">
                <a16:creationId xmlns:a16="http://schemas.microsoft.com/office/drawing/2014/main" id="{FCE401E5-DDCD-4E73-A713-B21D4FFE5C30}"/>
              </a:ext>
            </a:extLst>
          </p:cNvPr>
          <p:cNvSpPr txBox="1"/>
          <p:nvPr/>
        </p:nvSpPr>
        <p:spPr>
          <a:xfrm>
            <a:off x="4373141" y="4227159"/>
            <a:ext cx="3932808" cy="707886"/>
          </a:xfrm>
          <a:prstGeom prst="rect">
            <a:avLst/>
          </a:prstGeom>
          <a:noFill/>
        </p:spPr>
        <p:txBody>
          <a:bodyPr wrap="square" rtlCol="0">
            <a:spAutoFit/>
          </a:bodyPr>
          <a:lstStyle/>
          <a:p>
            <a:pPr marL="457200" indent="-457200">
              <a:buClr>
                <a:schemeClr val="accent1"/>
              </a:buClr>
              <a:buFont typeface="+mj-lt"/>
              <a:buAutoNum type="arabicPeriod" startAt="4"/>
            </a:pPr>
            <a:r>
              <a:rPr lang="en-US" sz="2000" err="1">
                <a:solidFill>
                  <a:schemeClr val="tx1">
                    <a:lumMod val="75000"/>
                    <a:lumOff val="25000"/>
                  </a:schemeClr>
                </a:solidFill>
              </a:rPr>
              <a:t>Configurar</a:t>
            </a:r>
            <a:r>
              <a:rPr lang="en-US" sz="2000">
                <a:solidFill>
                  <a:schemeClr val="tx1">
                    <a:lumMod val="75000"/>
                    <a:lumOff val="25000"/>
                  </a:schemeClr>
                </a:solidFill>
              </a:rPr>
              <a:t> </a:t>
            </a:r>
            <a:r>
              <a:rPr lang="en-US" sz="2000" err="1">
                <a:solidFill>
                  <a:schemeClr val="tx1">
                    <a:lumMod val="75000"/>
                    <a:lumOff val="25000"/>
                  </a:schemeClr>
                </a:solidFill>
              </a:rPr>
              <a:t>PHPUnit.phar</a:t>
            </a:r>
            <a:r>
              <a:rPr lang="en-US" sz="2000">
                <a:solidFill>
                  <a:schemeClr val="tx1">
                    <a:lumMod val="75000"/>
                    <a:lumOff val="25000"/>
                  </a:schemeClr>
                </a:solidFill>
              </a:rPr>
              <a:t> y Skeleton </a:t>
            </a:r>
            <a:r>
              <a:rPr lang="en-US" sz="2000" err="1">
                <a:solidFill>
                  <a:schemeClr val="tx1">
                    <a:lumMod val="75000"/>
                    <a:lumOff val="25000"/>
                  </a:schemeClr>
                </a:solidFill>
              </a:rPr>
              <a:t>Generator.phar</a:t>
            </a:r>
            <a:endParaRPr lang="es-ES" sz="2000">
              <a:solidFill>
                <a:schemeClr val="tx1">
                  <a:lumMod val="75000"/>
                  <a:lumOff val="25000"/>
                </a:schemeClr>
              </a:solidFill>
            </a:endParaRPr>
          </a:p>
        </p:txBody>
      </p:sp>
      <p:pic>
        <p:nvPicPr>
          <p:cNvPr id="8" name="Imagen 7">
            <a:extLst>
              <a:ext uri="{FF2B5EF4-FFF2-40B4-BE49-F238E27FC236}">
                <a16:creationId xmlns:a16="http://schemas.microsoft.com/office/drawing/2014/main" id="{C1D07721-8845-49FA-BBA7-C541263E9F0F}"/>
              </a:ext>
            </a:extLst>
          </p:cNvPr>
          <p:cNvPicPr/>
          <p:nvPr/>
        </p:nvPicPr>
        <p:blipFill>
          <a:blip r:embed="rId5"/>
          <a:stretch>
            <a:fillRect/>
          </a:stretch>
        </p:blipFill>
        <p:spPr>
          <a:xfrm>
            <a:off x="7728887" y="4227159"/>
            <a:ext cx="4335865" cy="1937521"/>
          </a:xfrm>
          <a:prstGeom prst="rect">
            <a:avLst/>
          </a:prstGeom>
        </p:spPr>
      </p:pic>
    </p:spTree>
    <p:extLst>
      <p:ext uri="{BB962C8B-B14F-4D97-AF65-F5344CB8AC3E}">
        <p14:creationId xmlns:p14="http://schemas.microsoft.com/office/powerpoint/2010/main" val="3484008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C6847-CAD8-42B2-918E-DB95C632E1A1}"/>
              </a:ext>
            </a:extLst>
          </p:cNvPr>
          <p:cNvSpPr>
            <a:spLocks noGrp="1"/>
          </p:cNvSpPr>
          <p:nvPr>
            <p:ph idx="1"/>
          </p:nvPr>
        </p:nvSpPr>
        <p:spPr>
          <a:xfrm>
            <a:off x="917363" y="1803401"/>
            <a:ext cx="9052984" cy="4023360"/>
          </a:xfrm>
        </p:spPr>
        <p:txBody>
          <a:bodyPr vert="horz" lIns="0" tIns="45720" rIns="0" bIns="45720" rtlCol="0" anchor="t">
            <a:normAutofit/>
          </a:bodyPr>
          <a:lstStyle/>
          <a:p>
            <a:pPr marL="0" indent="0">
              <a:buNone/>
            </a:pPr>
            <a:r>
              <a:rPr lang="es-ES">
                <a:cs typeface="Calibri"/>
              </a:rPr>
              <a:t>Se ha utilizado el mismo código que para </a:t>
            </a:r>
            <a:r>
              <a:rPr lang="es-ES" err="1">
                <a:cs typeface="Calibri"/>
              </a:rPr>
              <a:t>PHPUnit</a:t>
            </a:r>
            <a:r>
              <a:rPr lang="es-ES">
                <a:cs typeface="Calibri"/>
              </a:rPr>
              <a:t> de la calculadora</a:t>
            </a:r>
          </a:p>
          <a:p>
            <a:pPr marL="0" indent="0">
              <a:buNone/>
            </a:pPr>
            <a:endParaRPr lang="es-ES">
              <a:cs typeface="Calibri"/>
            </a:endParaRPr>
          </a:p>
          <a:p>
            <a:pPr marL="0" indent="0">
              <a:buNone/>
            </a:pPr>
            <a:r>
              <a:rPr lang="es-ES">
                <a:cs typeface="Calibri"/>
              </a:rPr>
              <a:t>Se han realizado exactamente los mismos test que en el caso de </a:t>
            </a:r>
            <a:r>
              <a:rPr lang="es-ES" err="1">
                <a:cs typeface="Calibri"/>
              </a:rPr>
              <a:t>PHPUnit</a:t>
            </a:r>
          </a:p>
          <a:p>
            <a:pPr>
              <a:buFont typeface="Wingdings" panose="020F0502020204030204" pitchFamily="34" charset="0"/>
              <a:buChar char="Ø"/>
            </a:pPr>
            <a:r>
              <a:rPr lang="es-ES" err="1">
                <a:cs typeface="Calibri"/>
              </a:rPr>
              <a:t>TestSuma</a:t>
            </a:r>
          </a:p>
          <a:p>
            <a:pPr>
              <a:buFont typeface="Wingdings" panose="020F0502020204030204" pitchFamily="34" charset="0"/>
              <a:buChar char="Ø"/>
            </a:pPr>
            <a:r>
              <a:rPr lang="es-ES" err="1">
                <a:cs typeface="Calibri"/>
              </a:rPr>
              <a:t>TestResta</a:t>
            </a:r>
          </a:p>
          <a:p>
            <a:pPr>
              <a:buFont typeface="Wingdings" panose="020F0502020204030204" pitchFamily="34" charset="0"/>
              <a:buChar char="Ø"/>
            </a:pPr>
            <a:r>
              <a:rPr lang="es-ES" err="1">
                <a:cs typeface="Calibri"/>
              </a:rPr>
              <a:t>TestMultiplicacion</a:t>
            </a:r>
          </a:p>
          <a:p>
            <a:pPr>
              <a:buFont typeface="Wingdings" panose="020F0502020204030204" pitchFamily="34" charset="0"/>
              <a:buChar char="Ø"/>
            </a:pPr>
            <a:r>
              <a:rPr lang="es-ES" err="1">
                <a:cs typeface="Calibri"/>
              </a:rPr>
              <a:t>TestDivision</a:t>
            </a:r>
          </a:p>
          <a:p>
            <a:pPr>
              <a:buFont typeface="Calibri"/>
              <a:buChar char=" "/>
            </a:pPr>
            <a:r>
              <a:rPr lang="es-ES">
                <a:cs typeface="Calibri"/>
              </a:rPr>
              <a:t>También se ha tenido en cuenta la excepción de la división entre 0.</a:t>
            </a:r>
          </a:p>
          <a:p>
            <a:pPr marL="0" indent="0">
              <a:buNone/>
            </a:pPr>
            <a:endParaRPr lang="es-ES">
              <a:cs typeface="Calibri"/>
            </a:endParaRPr>
          </a:p>
        </p:txBody>
      </p:sp>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Codeception</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a:t>
            </a:r>
            <a:r>
              <a:rPr lang="en-US" sz="3600" err="1">
                <a:latin typeface="Calibri Light"/>
                <a:cs typeface="Arial"/>
              </a:rPr>
              <a:t>diseño</a:t>
            </a:r>
            <a:endParaRPr lang="en-US" sz="3600">
              <a:latin typeface="Calibri Light"/>
              <a:cs typeface="Calibri"/>
            </a:endParaRPr>
          </a:p>
        </p:txBody>
      </p:sp>
    </p:spTree>
    <p:extLst>
      <p:ext uri="{BB962C8B-B14F-4D97-AF65-F5344CB8AC3E}">
        <p14:creationId xmlns:p14="http://schemas.microsoft.com/office/powerpoint/2010/main" val="864780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A16-C354-4125-A175-CFBCE9215047}"/>
              </a:ext>
            </a:extLst>
          </p:cNvPr>
          <p:cNvSpPr>
            <a:spLocks noGrp="1"/>
          </p:cNvSpPr>
          <p:nvPr>
            <p:ph type="title"/>
          </p:nvPr>
        </p:nvSpPr>
        <p:spPr>
          <a:xfrm>
            <a:off x="875030" y="276020"/>
            <a:ext cx="10058400" cy="657007"/>
          </a:xfrm>
        </p:spPr>
        <p:txBody>
          <a:bodyPr>
            <a:normAutofit/>
          </a:bodyPr>
          <a:lstStyle/>
          <a:p>
            <a:pPr marL="685800" indent="-685800">
              <a:buFont typeface="Arial"/>
              <a:buChar char="•"/>
            </a:pPr>
            <a:r>
              <a:rPr lang="es-ES" sz="3600">
                <a:cs typeface="Calibri Light"/>
              </a:rPr>
              <a:t>Documentación de construcción </a:t>
            </a:r>
            <a:r>
              <a:rPr lang="es-ES" sz="3600" err="1">
                <a:cs typeface="Calibri Light"/>
              </a:rPr>
              <a:t>Codeception</a:t>
            </a:r>
          </a:p>
        </p:txBody>
      </p:sp>
      <p:sp>
        <p:nvSpPr>
          <p:cNvPr id="3" name="Content Placeholder 2">
            <a:extLst>
              <a:ext uri="{FF2B5EF4-FFF2-40B4-BE49-F238E27FC236}">
                <a16:creationId xmlns:a16="http://schemas.microsoft.com/office/drawing/2014/main" id="{AE4D055C-C7F0-4C1D-99AC-4DD7813ADC8F}"/>
              </a:ext>
            </a:extLst>
          </p:cNvPr>
          <p:cNvSpPr>
            <a:spLocks noGrp="1"/>
          </p:cNvSpPr>
          <p:nvPr>
            <p:ph idx="1"/>
          </p:nvPr>
        </p:nvSpPr>
        <p:spPr>
          <a:xfrm>
            <a:off x="1097280" y="1845734"/>
            <a:ext cx="3285067" cy="1409277"/>
          </a:xfrm>
        </p:spPr>
        <p:txBody>
          <a:bodyPr vert="horz" lIns="0" tIns="45720" rIns="0" bIns="45720" rtlCol="0" anchor="t">
            <a:normAutofit fontScale="85000" lnSpcReduction="20000"/>
          </a:bodyPr>
          <a:lstStyle/>
          <a:p>
            <a:r>
              <a:rPr lang="es-ES" b="1">
                <a:cs typeface="Calibri"/>
              </a:rPr>
              <a:t>Código PHP</a:t>
            </a:r>
            <a:endParaRPr lang="es-ES" b="1"/>
          </a:p>
          <a:p>
            <a:r>
              <a:rPr lang="en-US">
                <a:cs typeface="Calibri"/>
              </a:rPr>
              <a:t> function sumar($a, $b) {</a:t>
            </a:r>
            <a:r>
              <a:rPr lang="es-ES">
                <a:cs typeface="Calibri"/>
              </a:rPr>
              <a:t> </a:t>
            </a:r>
            <a:endParaRPr lang="es-ES"/>
          </a:p>
          <a:p>
            <a:r>
              <a:rPr lang="en-US">
                <a:cs typeface="Calibri"/>
              </a:rPr>
              <a:t>        return ($a + $b);</a:t>
            </a:r>
            <a:r>
              <a:rPr lang="es-ES">
                <a:cs typeface="Calibri"/>
              </a:rPr>
              <a:t> </a:t>
            </a:r>
            <a:endParaRPr lang="es-ES"/>
          </a:p>
          <a:p>
            <a:r>
              <a:rPr lang="en-US">
                <a:cs typeface="Calibri"/>
              </a:rPr>
              <a:t>    </a:t>
            </a:r>
            <a:r>
              <a:rPr lang="es-ES">
                <a:cs typeface="Calibri"/>
              </a:rPr>
              <a:t>} </a:t>
            </a:r>
            <a:endParaRPr lang="es-ES"/>
          </a:p>
          <a:p>
            <a:endParaRPr lang="es-ES">
              <a:cs typeface="Calibri"/>
            </a:endParaRPr>
          </a:p>
          <a:p>
            <a:endParaRPr lang="es-ES"/>
          </a:p>
        </p:txBody>
      </p:sp>
      <p:sp>
        <p:nvSpPr>
          <p:cNvPr id="4" name="TextBox 3">
            <a:extLst>
              <a:ext uri="{FF2B5EF4-FFF2-40B4-BE49-F238E27FC236}">
                <a16:creationId xmlns:a16="http://schemas.microsoft.com/office/drawing/2014/main" id="{B4DAD292-AC21-483D-BA6F-A3BFA79C1161}"/>
              </a:ext>
            </a:extLst>
          </p:cNvPr>
          <p:cNvSpPr txBox="1"/>
          <p:nvPr/>
        </p:nvSpPr>
        <p:spPr>
          <a:xfrm>
            <a:off x="1094317" y="104140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err="1">
                <a:solidFill>
                  <a:srgbClr val="404040"/>
                </a:solidFill>
              </a:rPr>
              <a:t>TestSumar</a:t>
            </a:r>
            <a:endParaRPr lang="es-ES" sz="2800" err="1">
              <a:cs typeface="Calibri" panose="020F0502020204030204"/>
            </a:endParaRPr>
          </a:p>
        </p:txBody>
      </p:sp>
      <p:sp>
        <p:nvSpPr>
          <p:cNvPr id="5" name="TextBox 4">
            <a:extLst>
              <a:ext uri="{FF2B5EF4-FFF2-40B4-BE49-F238E27FC236}">
                <a16:creationId xmlns:a16="http://schemas.microsoft.com/office/drawing/2014/main" id="{7836F820-4564-491C-9DF0-469858BA90B2}"/>
              </a:ext>
            </a:extLst>
          </p:cNvPr>
          <p:cNvSpPr txBox="1"/>
          <p:nvPr/>
        </p:nvSpPr>
        <p:spPr>
          <a:xfrm>
            <a:off x="1094317" y="3528483"/>
            <a:ext cx="4415366" cy="2168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err="1">
                <a:solidFill>
                  <a:srgbClr val="404040"/>
                </a:solidFill>
                <a:cs typeface="Arial"/>
              </a:rPr>
              <a:t>Prueba</a:t>
            </a:r>
            <a:r>
              <a:rPr lang="en-US" b="1">
                <a:solidFill>
                  <a:srgbClr val="404040"/>
                </a:solidFill>
                <a:cs typeface="Arial"/>
              </a:rPr>
              <a:t>: </a:t>
            </a:r>
            <a:endParaRPr lang="en-US" b="1" err="1">
              <a:solidFill>
                <a:srgbClr val="404040"/>
              </a:solidFill>
              <a:cs typeface="Aria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public function </a:t>
            </a:r>
            <a:r>
              <a:rPr lang="en-US" sz="1700" err="1">
                <a:solidFill>
                  <a:schemeClr val="tx1">
                    <a:lumMod val="75000"/>
                    <a:lumOff val="25000"/>
                  </a:schemeClr>
                </a:solidFill>
                <a:cs typeface="Calibri"/>
              </a:rPr>
              <a:t>testSumar</a:t>
            </a: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$this-&gt;</a:t>
            </a:r>
            <a:r>
              <a:rPr lang="en-US" sz="1700" err="1">
                <a:solidFill>
                  <a:schemeClr val="tx1">
                    <a:lumMod val="75000"/>
                    <a:lumOff val="25000"/>
                  </a:schemeClr>
                </a:solidFill>
                <a:cs typeface="Calibri"/>
              </a:rPr>
              <a:t>assertEquals</a:t>
            </a:r>
            <a:r>
              <a:rPr lang="en-US" sz="1700">
                <a:solidFill>
                  <a:schemeClr val="tx1">
                    <a:lumMod val="75000"/>
                    <a:lumOff val="25000"/>
                  </a:schemeClr>
                </a:solidFill>
                <a:cs typeface="Calibri"/>
              </a:rPr>
              <a:t>(</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0, $</a:t>
            </a:r>
            <a:r>
              <a:rPr lang="es-ES" sz="1700" err="1">
                <a:solidFill>
                  <a:schemeClr val="tx1">
                    <a:lumMod val="75000"/>
                    <a:lumOff val="25000"/>
                  </a:schemeClr>
                </a:solidFill>
                <a:cs typeface="Calibri"/>
              </a:rPr>
              <a:t>this</a:t>
            </a:r>
            <a:r>
              <a:rPr lang="es-ES" sz="1700">
                <a:solidFill>
                  <a:schemeClr val="tx1">
                    <a:lumMod val="75000"/>
                    <a:lumOff val="25000"/>
                  </a:schemeClr>
                </a:solidFill>
                <a:cs typeface="Calibri"/>
              </a:rPr>
              <a:t>-&gt;</a:t>
            </a:r>
            <a:r>
              <a:rPr lang="es-ES" sz="1700" err="1">
                <a:solidFill>
                  <a:schemeClr val="tx1">
                    <a:lumMod val="75000"/>
                    <a:lumOff val="25000"/>
                  </a:schemeClr>
                </a:solidFill>
                <a:cs typeface="Calibri"/>
              </a:rPr>
              <a:t>object</a:t>
            </a:r>
            <a:r>
              <a:rPr lang="es-ES" sz="1700">
                <a:solidFill>
                  <a:schemeClr val="tx1">
                    <a:lumMod val="75000"/>
                    <a:lumOff val="25000"/>
                  </a:schemeClr>
                </a:solidFill>
                <a:cs typeface="Calibri"/>
              </a:rPr>
              <a:t>-&gt;sumar(0, 0)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
        <p:nvSpPr>
          <p:cNvPr id="7" name="TextBox 6">
            <a:extLst>
              <a:ext uri="{FF2B5EF4-FFF2-40B4-BE49-F238E27FC236}">
                <a16:creationId xmlns:a16="http://schemas.microsoft.com/office/drawing/2014/main" id="{243C55C3-987D-4DCA-B3B3-C115966A59A8}"/>
              </a:ext>
            </a:extLst>
          </p:cNvPr>
          <p:cNvSpPr txBox="1"/>
          <p:nvPr/>
        </p:nvSpPr>
        <p:spPr>
          <a:xfrm>
            <a:off x="6587068" y="1041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TestRestar</a:t>
            </a:r>
            <a:endParaRPr lang="es-ES" sz="2800" err="1">
              <a:cs typeface="Calibri" panose="020F0502020204030204"/>
            </a:endParaRPr>
          </a:p>
        </p:txBody>
      </p:sp>
      <p:sp>
        <p:nvSpPr>
          <p:cNvPr id="8" name="TextBox 7">
            <a:extLst>
              <a:ext uri="{FF2B5EF4-FFF2-40B4-BE49-F238E27FC236}">
                <a16:creationId xmlns:a16="http://schemas.microsoft.com/office/drawing/2014/main" id="{9F00BACF-2030-4230-86E8-52AE7F350416}"/>
              </a:ext>
            </a:extLst>
          </p:cNvPr>
          <p:cNvSpPr txBox="1"/>
          <p:nvPr/>
        </p:nvSpPr>
        <p:spPr>
          <a:xfrm>
            <a:off x="6587067" y="1845733"/>
            <a:ext cx="3431116" cy="1375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a:solidFill>
                  <a:schemeClr val="tx1">
                    <a:lumMod val="75000"/>
                    <a:lumOff val="25000"/>
                  </a:schemeClr>
                </a:solidFill>
                <a:cs typeface="Calibri"/>
              </a:rPr>
              <a:t>Código PHP</a:t>
            </a:r>
            <a:endParaRPr lang="en-US" sz="1700">
              <a:solidFill>
                <a:schemeClr val="tx1">
                  <a:lumMod val="75000"/>
                  <a:lumOff val="25000"/>
                </a:schemeClr>
              </a:solidFill>
              <a:cs typeface="Calibri"/>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function restar($a, $b) {</a:t>
            </a:r>
            <a:endParaRPr lang="en-US">
              <a:solidFill>
                <a:schemeClr val="tx1">
                  <a:lumMod val="75000"/>
                  <a:lumOff val="25000"/>
                </a:schemeClr>
              </a:solidFil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return ($a - $b);</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a:t>
            </a:r>
          </a:p>
        </p:txBody>
      </p:sp>
      <p:sp>
        <p:nvSpPr>
          <p:cNvPr id="9" name="TextBox 8">
            <a:extLst>
              <a:ext uri="{FF2B5EF4-FFF2-40B4-BE49-F238E27FC236}">
                <a16:creationId xmlns:a16="http://schemas.microsoft.com/office/drawing/2014/main" id="{363B1219-55BF-49F1-9A2E-DC91B1CF9DCC}"/>
              </a:ext>
            </a:extLst>
          </p:cNvPr>
          <p:cNvSpPr txBox="1"/>
          <p:nvPr/>
        </p:nvSpPr>
        <p:spPr>
          <a:xfrm>
            <a:off x="6587067" y="3666067"/>
            <a:ext cx="4859866" cy="21005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err="1">
                <a:solidFill>
                  <a:schemeClr val="tx1">
                    <a:lumMod val="75000"/>
                    <a:lumOff val="25000"/>
                  </a:schemeClr>
                </a:solidFill>
                <a:cs typeface="Calibri"/>
              </a:rPr>
              <a:t>P</a:t>
            </a:r>
            <a:r>
              <a:rPr lang="en-US" sz="1700" b="1" err="1">
                <a:solidFill>
                  <a:srgbClr val="404040"/>
                </a:solidFill>
                <a:cs typeface="Arial"/>
              </a:rPr>
              <a:t>rueba</a:t>
            </a:r>
            <a:r>
              <a:rPr lang="en-US" sz="1700" b="1">
                <a:solidFill>
                  <a:srgbClr val="404040"/>
                </a:solidFill>
                <a:cs typeface="Arial"/>
              </a:rPr>
              <a:t>:</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public function testRestar4() {</a:t>
            </a:r>
            <a:endParaRPr lang="en-US">
              <a:solidFill>
                <a:schemeClr val="tx1">
                  <a:lumMod val="75000"/>
                  <a:lumOff val="25000"/>
                </a:schemeClr>
              </a:solidFil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$this-&gt;assertEquals(</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-1, $this-&gt;object-&gt;restar(1, 2)</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Tree>
    <p:extLst>
      <p:ext uri="{BB962C8B-B14F-4D97-AF65-F5344CB8AC3E}">
        <p14:creationId xmlns:p14="http://schemas.microsoft.com/office/powerpoint/2010/main" val="3053835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A16-C354-4125-A175-CFBCE9215047}"/>
              </a:ext>
            </a:extLst>
          </p:cNvPr>
          <p:cNvSpPr>
            <a:spLocks noGrp="1"/>
          </p:cNvSpPr>
          <p:nvPr>
            <p:ph type="title"/>
          </p:nvPr>
        </p:nvSpPr>
        <p:spPr>
          <a:xfrm>
            <a:off x="875030" y="276020"/>
            <a:ext cx="10058400" cy="657007"/>
          </a:xfrm>
        </p:spPr>
        <p:txBody>
          <a:bodyPr>
            <a:normAutofit/>
          </a:bodyPr>
          <a:lstStyle/>
          <a:p>
            <a:pPr marL="685800" indent="-685800">
              <a:buFont typeface="Arial"/>
              <a:buChar char="•"/>
            </a:pPr>
            <a:r>
              <a:rPr lang="es-ES" sz="3600">
                <a:cs typeface="Calibri Light"/>
              </a:rPr>
              <a:t>Documentación de construcción </a:t>
            </a:r>
            <a:r>
              <a:rPr lang="es-ES" sz="3600" err="1">
                <a:cs typeface="Calibri Light"/>
              </a:rPr>
              <a:t>Codeception</a:t>
            </a:r>
          </a:p>
        </p:txBody>
      </p:sp>
      <p:sp>
        <p:nvSpPr>
          <p:cNvPr id="3" name="Content Placeholder 2">
            <a:extLst>
              <a:ext uri="{FF2B5EF4-FFF2-40B4-BE49-F238E27FC236}">
                <a16:creationId xmlns:a16="http://schemas.microsoft.com/office/drawing/2014/main" id="{AE4D055C-C7F0-4C1D-99AC-4DD7813ADC8F}"/>
              </a:ext>
            </a:extLst>
          </p:cNvPr>
          <p:cNvSpPr>
            <a:spLocks noGrp="1"/>
          </p:cNvSpPr>
          <p:nvPr>
            <p:ph idx="1"/>
          </p:nvPr>
        </p:nvSpPr>
        <p:spPr>
          <a:xfrm>
            <a:off x="1097280" y="1845734"/>
            <a:ext cx="3285067" cy="1409277"/>
          </a:xfrm>
        </p:spPr>
        <p:txBody>
          <a:bodyPr vert="horz" lIns="0" tIns="45720" rIns="0" bIns="45720" rtlCol="0" anchor="t">
            <a:normAutofit fontScale="85000" lnSpcReduction="20000"/>
          </a:bodyPr>
          <a:lstStyle/>
          <a:p>
            <a:r>
              <a:rPr lang="es-ES" b="1">
                <a:cs typeface="Calibri"/>
              </a:rPr>
              <a:t>Código PHP</a:t>
            </a:r>
            <a:endParaRPr lang="es-ES" b="1"/>
          </a:p>
          <a:p>
            <a:r>
              <a:rPr lang="en-GB">
                <a:cs typeface="Calibri"/>
              </a:rPr>
              <a:t>function multiplicar($a, $b) {</a:t>
            </a:r>
            <a:r>
              <a:rPr lang="es-ES">
                <a:cs typeface="Calibri"/>
              </a:rPr>
              <a:t> </a:t>
            </a:r>
            <a:endParaRPr lang="es-ES"/>
          </a:p>
          <a:p>
            <a:r>
              <a:rPr lang="en-GB">
                <a:cs typeface="Calibri"/>
              </a:rPr>
              <a:t>        return ($a * $b);</a:t>
            </a:r>
            <a:r>
              <a:rPr lang="es-ES">
                <a:cs typeface="Calibri"/>
              </a:rPr>
              <a:t> </a:t>
            </a:r>
            <a:endParaRPr lang="es-ES"/>
          </a:p>
          <a:p>
            <a:r>
              <a:rPr lang="en-GB">
                <a:cs typeface="Calibri"/>
              </a:rPr>
              <a:t>    </a:t>
            </a:r>
            <a:r>
              <a:rPr lang="es-ES">
                <a:cs typeface="Calibri"/>
              </a:rPr>
              <a:t>}</a:t>
            </a:r>
            <a:endParaRPr lang="es-ES"/>
          </a:p>
          <a:p>
            <a:endParaRPr lang="es-ES">
              <a:cs typeface="Calibri"/>
            </a:endParaRPr>
          </a:p>
          <a:p>
            <a:endParaRPr lang="es-ES"/>
          </a:p>
        </p:txBody>
      </p:sp>
      <p:sp>
        <p:nvSpPr>
          <p:cNvPr id="4" name="TextBox 3">
            <a:extLst>
              <a:ext uri="{FF2B5EF4-FFF2-40B4-BE49-F238E27FC236}">
                <a16:creationId xmlns:a16="http://schemas.microsoft.com/office/drawing/2014/main" id="{B4DAD292-AC21-483D-BA6F-A3BFA79C1161}"/>
              </a:ext>
            </a:extLst>
          </p:cNvPr>
          <p:cNvSpPr txBox="1"/>
          <p:nvPr/>
        </p:nvSpPr>
        <p:spPr>
          <a:xfrm>
            <a:off x="1094317" y="104140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TestMultiplicar</a:t>
            </a:r>
            <a:endParaRPr lang="es-ES" sz="2800" err="1">
              <a:cs typeface="Calibri" panose="020F0502020204030204"/>
            </a:endParaRPr>
          </a:p>
        </p:txBody>
      </p:sp>
      <p:sp>
        <p:nvSpPr>
          <p:cNvPr id="5" name="TextBox 4">
            <a:extLst>
              <a:ext uri="{FF2B5EF4-FFF2-40B4-BE49-F238E27FC236}">
                <a16:creationId xmlns:a16="http://schemas.microsoft.com/office/drawing/2014/main" id="{7836F820-4564-491C-9DF0-469858BA90B2}"/>
              </a:ext>
            </a:extLst>
          </p:cNvPr>
          <p:cNvSpPr txBox="1"/>
          <p:nvPr/>
        </p:nvSpPr>
        <p:spPr>
          <a:xfrm>
            <a:off x="1094317" y="3528483"/>
            <a:ext cx="4415366" cy="2168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err="1">
                <a:solidFill>
                  <a:srgbClr val="404040"/>
                </a:solidFill>
                <a:cs typeface="Arial"/>
              </a:rPr>
              <a:t>Prueba</a:t>
            </a:r>
            <a:r>
              <a:rPr lang="en-US" b="1">
                <a:solidFill>
                  <a:srgbClr val="404040"/>
                </a:solidFill>
                <a:cs typeface="Arial"/>
              </a:rPr>
              <a:t>: </a:t>
            </a:r>
            <a:endParaRPr lang="en-US" b="1" err="1">
              <a:solidFill>
                <a:srgbClr val="404040"/>
              </a:solidFill>
              <a:cs typeface="Arial"/>
            </a:endParaRPr>
          </a:p>
          <a:p>
            <a:pPr defTabSz="914400">
              <a:lnSpc>
                <a:spcPct val="70000"/>
              </a:lnSpc>
              <a:spcBef>
                <a:spcPts val="1200"/>
              </a:spcBef>
              <a:spcAft>
                <a:spcPts val="200"/>
              </a:spcAft>
              <a:buClr>
                <a:schemeClr val="accent1"/>
              </a:buClr>
              <a:buSzPct val="100000"/>
            </a:pPr>
            <a:r>
              <a:rPr lang="en-GB" sz="1700">
                <a:solidFill>
                  <a:schemeClr val="tx1">
                    <a:lumMod val="75000"/>
                    <a:lumOff val="25000"/>
                  </a:schemeClr>
                </a:solidFill>
                <a:cs typeface="Calibri"/>
              </a:rPr>
              <a:t>public function testMultiplicar3() {</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GB" sz="1700">
                <a:solidFill>
                  <a:schemeClr val="tx1">
                    <a:lumMod val="75000"/>
                    <a:lumOff val="25000"/>
                  </a:schemeClr>
                </a:solidFill>
                <a:cs typeface="Calibri"/>
              </a:rPr>
              <a:t>        $this-&gt;</a:t>
            </a:r>
            <a:r>
              <a:rPr lang="en-GB" sz="1700" err="1">
                <a:solidFill>
                  <a:schemeClr val="tx1">
                    <a:lumMod val="75000"/>
                    <a:lumOff val="25000"/>
                  </a:schemeClr>
                </a:solidFill>
                <a:cs typeface="Calibri"/>
              </a:rPr>
              <a:t>assertEquals</a:t>
            </a:r>
            <a:r>
              <a:rPr lang="en-GB" sz="1700">
                <a:solidFill>
                  <a:schemeClr val="tx1">
                    <a:lumMod val="75000"/>
                    <a:lumOff val="25000"/>
                  </a:schemeClr>
                </a:solidFill>
                <a:cs typeface="Calibri"/>
              </a:rPr>
              <a:t>(</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GB" sz="1700">
                <a:solidFill>
                  <a:schemeClr val="tx1">
                    <a:lumMod val="75000"/>
                    <a:lumOff val="25000"/>
                  </a:schemeClr>
                </a:solidFill>
                <a:cs typeface="Calibri"/>
              </a:rPr>
              <a:t>                </a:t>
            </a:r>
            <a:r>
              <a:rPr lang="es-ES" sz="1700">
                <a:solidFill>
                  <a:schemeClr val="tx1">
                    <a:lumMod val="75000"/>
                    <a:lumOff val="25000"/>
                  </a:schemeClr>
                </a:solidFill>
                <a:cs typeface="Calibri"/>
              </a:rPr>
              <a:t>1, $</a:t>
            </a:r>
            <a:r>
              <a:rPr lang="es-ES" sz="1700" err="1">
                <a:solidFill>
                  <a:schemeClr val="tx1">
                    <a:lumMod val="75000"/>
                    <a:lumOff val="25000"/>
                  </a:schemeClr>
                </a:solidFill>
                <a:cs typeface="Calibri"/>
              </a:rPr>
              <a:t>this</a:t>
            </a:r>
            <a:r>
              <a:rPr lang="es-ES" sz="1700">
                <a:solidFill>
                  <a:schemeClr val="tx1">
                    <a:lumMod val="75000"/>
                    <a:lumOff val="25000"/>
                  </a:schemeClr>
                </a:solidFill>
                <a:cs typeface="Calibri"/>
              </a:rPr>
              <a:t>-&gt;</a:t>
            </a:r>
            <a:r>
              <a:rPr lang="es-ES" sz="1700" err="1">
                <a:solidFill>
                  <a:schemeClr val="tx1">
                    <a:lumMod val="75000"/>
                    <a:lumOff val="25000"/>
                  </a:schemeClr>
                </a:solidFill>
                <a:cs typeface="Calibri"/>
              </a:rPr>
              <a:t>object</a:t>
            </a:r>
            <a:r>
              <a:rPr lang="es-ES" sz="1700">
                <a:solidFill>
                  <a:schemeClr val="tx1">
                    <a:lumMod val="75000"/>
                    <a:lumOff val="25000"/>
                  </a:schemeClr>
                </a:solidFill>
                <a:cs typeface="Calibri"/>
              </a:rPr>
              <a:t>-&gt;multiplicar(1, 1)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
        <p:nvSpPr>
          <p:cNvPr id="7" name="TextBox 6">
            <a:extLst>
              <a:ext uri="{FF2B5EF4-FFF2-40B4-BE49-F238E27FC236}">
                <a16:creationId xmlns:a16="http://schemas.microsoft.com/office/drawing/2014/main" id="{243C55C3-987D-4DCA-B3B3-C115966A59A8}"/>
              </a:ext>
            </a:extLst>
          </p:cNvPr>
          <p:cNvSpPr txBox="1"/>
          <p:nvPr/>
        </p:nvSpPr>
        <p:spPr>
          <a:xfrm>
            <a:off x="6587068" y="1041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TestDividir</a:t>
            </a:r>
            <a:endParaRPr lang="es-ES" sz="2800" err="1">
              <a:cs typeface="Calibri" panose="020F0502020204030204"/>
            </a:endParaRPr>
          </a:p>
        </p:txBody>
      </p:sp>
      <p:sp>
        <p:nvSpPr>
          <p:cNvPr id="8" name="TextBox 7">
            <a:extLst>
              <a:ext uri="{FF2B5EF4-FFF2-40B4-BE49-F238E27FC236}">
                <a16:creationId xmlns:a16="http://schemas.microsoft.com/office/drawing/2014/main" id="{9F00BACF-2030-4230-86E8-52AE7F350416}"/>
              </a:ext>
            </a:extLst>
          </p:cNvPr>
          <p:cNvSpPr txBox="1"/>
          <p:nvPr/>
        </p:nvSpPr>
        <p:spPr>
          <a:xfrm>
            <a:off x="6587067" y="1845733"/>
            <a:ext cx="4859866" cy="2829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a:solidFill>
                  <a:schemeClr val="tx1">
                    <a:lumMod val="75000"/>
                    <a:lumOff val="25000"/>
                  </a:schemeClr>
                </a:solidFill>
                <a:cs typeface="Calibri"/>
              </a:rPr>
              <a:t>Código PHP</a:t>
            </a:r>
            <a:endParaRPr lang="en-US" sz="1700">
              <a:solidFill>
                <a:schemeClr val="tx1">
                  <a:lumMod val="75000"/>
                  <a:lumOff val="25000"/>
                </a:schemeClr>
              </a:solidFill>
              <a:cs typeface="Calibri"/>
            </a:endParaRP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function </a:t>
            </a:r>
            <a:r>
              <a:rPr lang="en-US" sz="1700" err="1">
                <a:solidFill>
                  <a:schemeClr val="tx1">
                    <a:lumMod val="75000"/>
                    <a:lumOff val="25000"/>
                  </a:schemeClr>
                </a:solidFill>
                <a:cs typeface="Calibri"/>
              </a:rPr>
              <a:t>dividir</a:t>
            </a:r>
            <a:r>
              <a:rPr lang="en-US" sz="1700">
                <a:solidFill>
                  <a:schemeClr val="tx1">
                    <a:lumMod val="75000"/>
                    <a:lumOff val="25000"/>
                  </a:schemeClr>
                </a:solidFill>
                <a:cs typeface="Calibri"/>
              </a:rPr>
              <a:t>($a, $b)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if ($b == 0)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throw new \</a:t>
            </a:r>
            <a:r>
              <a:rPr lang="en-US" sz="1700" err="1">
                <a:solidFill>
                  <a:schemeClr val="tx1">
                    <a:lumMod val="75000"/>
                    <a:lumOff val="25000"/>
                  </a:schemeClr>
                </a:solidFill>
                <a:cs typeface="Calibri"/>
              </a:rPr>
              <a:t>InvalidArgumentException</a:t>
            </a:r>
            <a:r>
              <a:rPr lang="en-US" sz="1700">
                <a:solidFill>
                  <a:schemeClr val="tx1">
                    <a:lumMod val="75000"/>
                    <a:lumOff val="25000"/>
                  </a:schemeClr>
                </a:solidFill>
                <a:cs typeface="Calibri"/>
              </a:rPr>
              <a:t>("Division by zero is not possible");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return ($a / $b);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a:t>
            </a:r>
          </a:p>
        </p:txBody>
      </p:sp>
      <p:sp>
        <p:nvSpPr>
          <p:cNvPr id="9" name="TextBox 8">
            <a:extLst>
              <a:ext uri="{FF2B5EF4-FFF2-40B4-BE49-F238E27FC236}">
                <a16:creationId xmlns:a16="http://schemas.microsoft.com/office/drawing/2014/main" id="{363B1219-55BF-49F1-9A2E-DC91B1CF9DCC}"/>
              </a:ext>
            </a:extLst>
          </p:cNvPr>
          <p:cNvSpPr txBox="1"/>
          <p:nvPr/>
        </p:nvSpPr>
        <p:spPr>
          <a:xfrm>
            <a:off x="6587068" y="4682067"/>
            <a:ext cx="4859866" cy="1375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err="1">
                <a:solidFill>
                  <a:schemeClr val="tx1">
                    <a:lumMod val="75000"/>
                    <a:lumOff val="25000"/>
                  </a:schemeClr>
                </a:solidFill>
                <a:cs typeface="Calibri"/>
              </a:rPr>
              <a:t>P</a:t>
            </a:r>
            <a:r>
              <a:rPr lang="en-US" sz="1700" b="1" err="1">
                <a:solidFill>
                  <a:srgbClr val="404040"/>
                </a:solidFill>
                <a:cs typeface="Arial"/>
              </a:rPr>
              <a:t>rueba</a:t>
            </a:r>
            <a:r>
              <a:rPr lang="en-US" sz="1700" b="1">
                <a:solidFill>
                  <a:srgbClr val="404040"/>
                </a:solidFill>
                <a:cs typeface="Arial"/>
              </a:rPr>
              <a:t>:</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public function testDividir2()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$this-&gt;object-&gt;</a:t>
            </a:r>
            <a:r>
              <a:rPr lang="en-US" sz="1700" err="1">
                <a:solidFill>
                  <a:schemeClr val="tx1">
                    <a:lumMod val="75000"/>
                    <a:lumOff val="25000"/>
                  </a:schemeClr>
                </a:solidFill>
                <a:cs typeface="Calibri"/>
              </a:rPr>
              <a:t>dividir</a:t>
            </a:r>
            <a:r>
              <a:rPr lang="en-US" sz="1700">
                <a:solidFill>
                  <a:schemeClr val="tx1">
                    <a:lumMod val="75000"/>
                    <a:lumOff val="25000"/>
                  </a:schemeClr>
                </a:solidFill>
                <a:cs typeface="Calibri"/>
              </a:rPr>
              <a:t>(1, 0); </a:t>
            </a:r>
            <a:endParaRPr lang="es-ES" sz="1700">
              <a:solidFill>
                <a:schemeClr val="tx1">
                  <a:lumMod val="75000"/>
                  <a:lumOff val="25000"/>
                </a:schemeClr>
              </a:solidFill>
              <a:cs typeface="Calibri"/>
            </a:endParaRP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a:t>
            </a:r>
          </a:p>
        </p:txBody>
      </p:sp>
    </p:spTree>
    <p:extLst>
      <p:ext uri="{BB962C8B-B14F-4D97-AF65-F5344CB8AC3E}">
        <p14:creationId xmlns:p14="http://schemas.microsoft.com/office/powerpoint/2010/main" val="2628826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E66E5B08-3D5A-44C9-87E6-D7FA1467C42B}"/>
              </a:ext>
            </a:extLst>
          </p:cNvPr>
          <p:cNvGraphicFramePr>
            <a:graphicFrameLocks noGrp="1"/>
          </p:cNvGraphicFramePr>
          <p:nvPr>
            <p:ph idx="1"/>
            <p:extLst>
              <p:ext uri="{D42A27DB-BD31-4B8C-83A1-F6EECF244321}">
                <p14:modId xmlns:p14="http://schemas.microsoft.com/office/powerpoint/2010/main" val="3152066155"/>
              </p:ext>
            </p:extLst>
          </p:nvPr>
        </p:nvGraphicFramePr>
        <p:xfrm>
          <a:off x="3214541" y="2513307"/>
          <a:ext cx="4624276" cy="1831386"/>
        </p:xfrm>
        <a:graphic>
          <a:graphicData uri="http://schemas.openxmlformats.org/drawingml/2006/table">
            <a:tbl>
              <a:tblPr firstRow="1" bandRow="1">
                <a:tableStyleId>{5C22544A-7EE6-4342-B048-85BDC9FD1C3A}</a:tableStyleId>
              </a:tblPr>
              <a:tblGrid>
                <a:gridCol w="2312138">
                  <a:extLst>
                    <a:ext uri="{9D8B030D-6E8A-4147-A177-3AD203B41FA5}">
                      <a16:colId xmlns:a16="http://schemas.microsoft.com/office/drawing/2014/main" val="1312873869"/>
                    </a:ext>
                  </a:extLst>
                </a:gridCol>
                <a:gridCol w="2312138">
                  <a:extLst>
                    <a:ext uri="{9D8B030D-6E8A-4147-A177-3AD203B41FA5}">
                      <a16:colId xmlns:a16="http://schemas.microsoft.com/office/drawing/2014/main" val="2587693733"/>
                    </a:ext>
                  </a:extLst>
                </a:gridCol>
              </a:tblGrid>
              <a:tr h="305231">
                <a:tc>
                  <a:txBody>
                    <a:bodyPr/>
                    <a:lstStyle/>
                    <a:p>
                      <a:pPr algn="ctr">
                        <a:lnSpc>
                          <a:spcPct val="107000"/>
                        </a:lnSpc>
                        <a:spcAft>
                          <a:spcPts val="0"/>
                        </a:spcAft>
                      </a:pPr>
                      <a:r>
                        <a:rPr lang="es-ES" sz="1800">
                          <a:effectLst/>
                        </a:rPr>
                        <a:t>Primer número</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a:effectLst/>
                        </a:rPr>
                        <a:t>Segundo número</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274830"/>
                  </a:ext>
                </a:extLst>
              </a:tr>
              <a:tr h="305231">
                <a:tc>
                  <a:txBody>
                    <a:bodyPr/>
                    <a:lstStyle/>
                    <a:p>
                      <a:pPr algn="ctr">
                        <a:lnSpc>
                          <a:spcPct val="107000"/>
                        </a:lnSpc>
                        <a:spcAft>
                          <a:spcPts val="0"/>
                        </a:spcAft>
                      </a:pPr>
                      <a:r>
                        <a:rPr lang="es-ES" sz="1800">
                          <a:effectLst/>
                        </a:rPr>
                        <a:t>0</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a:effectLst/>
                        </a:rPr>
                        <a:t>0</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889435"/>
                  </a:ext>
                </a:extLst>
              </a:tr>
              <a:tr h="305231">
                <a:tc>
                  <a:txBody>
                    <a:bodyPr/>
                    <a:lstStyle/>
                    <a:p>
                      <a:pPr algn="ctr">
                        <a:lnSpc>
                          <a:spcPct val="107000"/>
                        </a:lnSpc>
                        <a:spcAft>
                          <a:spcPts val="0"/>
                        </a:spcAft>
                      </a:pPr>
                      <a:r>
                        <a:rPr lang="es-ES" sz="1800">
                          <a:effectLst/>
                        </a:rPr>
                        <a:t>0</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a:effectLst/>
                        </a:rPr>
                        <a:t>1</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863656"/>
                  </a:ext>
                </a:extLst>
              </a:tr>
              <a:tr h="305231">
                <a:tc>
                  <a:txBody>
                    <a:bodyPr/>
                    <a:lstStyle/>
                    <a:p>
                      <a:pPr algn="ctr">
                        <a:lnSpc>
                          <a:spcPct val="107000"/>
                        </a:lnSpc>
                        <a:spcAft>
                          <a:spcPts val="0"/>
                        </a:spcAft>
                      </a:pPr>
                      <a:r>
                        <a:rPr lang="es-ES" sz="1800">
                          <a:effectLst/>
                        </a:rPr>
                        <a:t>1</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a:effectLst/>
                        </a:rPr>
                        <a:t>0</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3295444"/>
                  </a:ext>
                </a:extLst>
              </a:tr>
              <a:tr h="305231">
                <a:tc>
                  <a:txBody>
                    <a:bodyPr/>
                    <a:lstStyle/>
                    <a:p>
                      <a:pPr algn="ctr">
                        <a:lnSpc>
                          <a:spcPct val="107000"/>
                        </a:lnSpc>
                        <a:spcAft>
                          <a:spcPts val="0"/>
                        </a:spcAft>
                      </a:pPr>
                      <a:r>
                        <a:rPr lang="es-ES" sz="1800">
                          <a:effectLst/>
                        </a:rPr>
                        <a:t>1</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a:effectLst/>
                        </a:rPr>
                        <a:t>1</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4590893"/>
                  </a:ext>
                </a:extLst>
              </a:tr>
              <a:tr h="305231">
                <a:tc>
                  <a:txBody>
                    <a:bodyPr/>
                    <a:lstStyle/>
                    <a:p>
                      <a:pPr algn="ctr">
                        <a:lnSpc>
                          <a:spcPct val="107000"/>
                        </a:lnSpc>
                        <a:spcAft>
                          <a:spcPts val="0"/>
                        </a:spcAft>
                      </a:pPr>
                      <a:r>
                        <a:rPr lang="es-ES" sz="1800">
                          <a:effectLst/>
                        </a:rPr>
                        <a:t>1</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800" kern="1200">
                          <a:solidFill>
                            <a:schemeClr val="tx1">
                              <a:lumMod val="75000"/>
                              <a:lumOff val="25000"/>
                            </a:schemeClr>
                          </a:solidFill>
                          <a:latin typeface="+mn-lt"/>
                          <a:ea typeface="+mn-ea"/>
                          <a:cs typeface="Calibri"/>
                        </a:rPr>
                        <a:t>2</a:t>
                      </a:r>
                    </a:p>
                  </a:txBody>
                  <a:tcPr marL="68580" marR="68580" marT="0" marB="0"/>
                </a:tc>
                <a:extLst>
                  <a:ext uri="{0D108BD9-81ED-4DB2-BD59-A6C34878D82A}">
                    <a16:rowId xmlns:a16="http://schemas.microsoft.com/office/drawing/2014/main" val="3624752210"/>
                  </a:ext>
                </a:extLst>
              </a:tr>
            </a:tbl>
          </a:graphicData>
        </a:graphic>
      </p:graphicFrame>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Codeception</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pruebas</a:t>
            </a:r>
            <a:endParaRPr lang="en-US" sz="3600">
              <a:latin typeface="Calibri Light"/>
              <a:cs typeface="Calibri"/>
            </a:endParaRPr>
          </a:p>
        </p:txBody>
      </p:sp>
      <p:sp>
        <p:nvSpPr>
          <p:cNvPr id="9" name="Content Placeholder 2">
            <a:extLst>
              <a:ext uri="{FF2B5EF4-FFF2-40B4-BE49-F238E27FC236}">
                <a16:creationId xmlns:a16="http://schemas.microsoft.com/office/drawing/2014/main" id="{56462544-B249-4676-A2B8-BA01B08C1518}"/>
              </a:ext>
            </a:extLst>
          </p:cNvPr>
          <p:cNvSpPr txBox="1">
            <a:spLocks/>
          </p:cNvSpPr>
          <p:nvPr/>
        </p:nvSpPr>
        <p:spPr>
          <a:xfrm>
            <a:off x="1493080" y="1930823"/>
            <a:ext cx="9052984"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a:cs typeface="Calibri"/>
              </a:rPr>
              <a:t>Se han establecido los siguientes casos de prueba:</a:t>
            </a:r>
          </a:p>
          <a:p>
            <a:pPr marL="0" indent="0">
              <a:buFont typeface="Calibri" panose="020F0502020204030204" pitchFamily="34" charset="0"/>
              <a:buNone/>
            </a:pPr>
            <a:endParaRPr lang="es-ES">
              <a:cs typeface="Calibri"/>
            </a:endParaRPr>
          </a:p>
          <a:p>
            <a:pPr marL="0" indent="0">
              <a:buFont typeface="Calibri" panose="020F0502020204030204" pitchFamily="34" charset="0"/>
              <a:buNone/>
            </a:pPr>
            <a:endParaRPr lang="es-ES">
              <a:cs typeface="Calibri"/>
            </a:endParaRPr>
          </a:p>
          <a:p>
            <a:pPr marL="0" indent="0">
              <a:buFont typeface="Calibri" panose="020F0502020204030204" pitchFamily="34" charset="0"/>
              <a:buNone/>
            </a:pPr>
            <a:endParaRPr lang="es-ES">
              <a:cs typeface="Calibri"/>
            </a:endParaRPr>
          </a:p>
          <a:p>
            <a:pPr marL="0" indent="0">
              <a:buFont typeface="Calibri" panose="020F0502020204030204" pitchFamily="34" charset="0"/>
              <a:buNone/>
            </a:pPr>
            <a:endParaRPr lang="es-ES">
              <a:cs typeface="Calibri"/>
            </a:endParaRPr>
          </a:p>
          <a:p>
            <a:pPr marL="0" indent="0">
              <a:buFont typeface="Calibri" panose="020F0502020204030204" pitchFamily="34" charset="0"/>
              <a:buNone/>
            </a:pPr>
            <a:endParaRPr lang="es-ES">
              <a:cs typeface="Calibri"/>
            </a:endParaRPr>
          </a:p>
          <a:p>
            <a:pPr marL="0" indent="0">
              <a:buNone/>
            </a:pPr>
            <a:r>
              <a:rPr lang="es-ES"/>
              <a:t>De esta manera, nos aseguramos de controlar resultados negativos, positivos y operaciones con el cero. </a:t>
            </a:r>
          </a:p>
          <a:p>
            <a:pPr marL="0" indent="0">
              <a:buNone/>
            </a:pPr>
            <a:r>
              <a:rPr lang="es-ES"/>
              <a:t>			¿Qué pasa al dividir entre cero?</a:t>
            </a:r>
          </a:p>
          <a:p>
            <a:pPr marL="0" indent="0">
              <a:buFont typeface="Calibri" panose="020F0502020204030204" pitchFamily="34" charset="0"/>
              <a:buNone/>
            </a:pPr>
            <a:endParaRPr lang="es-ES">
              <a:cs typeface="Calibri"/>
            </a:endParaRPr>
          </a:p>
          <a:p>
            <a:pPr marL="0" indent="0">
              <a:buFont typeface="Calibri" panose="020F0502020204030204" pitchFamily="34" charset="0"/>
              <a:buNone/>
            </a:pPr>
            <a:endParaRPr lang="es-ES">
              <a:cs typeface="Calibri"/>
            </a:endParaRPr>
          </a:p>
        </p:txBody>
      </p:sp>
    </p:spTree>
    <p:extLst>
      <p:ext uri="{BB962C8B-B14F-4D97-AF65-F5344CB8AC3E}">
        <p14:creationId xmlns:p14="http://schemas.microsoft.com/office/powerpoint/2010/main" val="142511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Codeception</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pruebas</a:t>
            </a:r>
            <a:endParaRPr lang="en-US" sz="3600">
              <a:latin typeface="Calibri Light"/>
              <a:cs typeface="Calibri"/>
            </a:endParaRPr>
          </a:p>
        </p:txBody>
      </p:sp>
      <p:pic>
        <p:nvPicPr>
          <p:cNvPr id="8" name="Marcador de contenido 7">
            <a:extLst>
              <a:ext uri="{FF2B5EF4-FFF2-40B4-BE49-F238E27FC236}">
                <a16:creationId xmlns:a16="http://schemas.microsoft.com/office/drawing/2014/main" id="{7E6891B9-4332-4BC8-BA52-A81F312CD98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17672" y="1561765"/>
            <a:ext cx="2791215" cy="714475"/>
          </a:xfrm>
          <a:prstGeom prst="rect">
            <a:avLst/>
          </a:prstGeom>
        </p:spPr>
      </p:pic>
      <p:pic>
        <p:nvPicPr>
          <p:cNvPr id="10" name="Imagen 9">
            <a:extLst>
              <a:ext uri="{FF2B5EF4-FFF2-40B4-BE49-F238E27FC236}">
                <a16:creationId xmlns:a16="http://schemas.microsoft.com/office/drawing/2014/main" id="{FC61811D-E891-4345-83CE-A8A7121AB2B2}"/>
              </a:ext>
            </a:extLst>
          </p:cNvPr>
          <p:cNvPicPr/>
          <p:nvPr/>
        </p:nvPicPr>
        <p:blipFill>
          <a:blip r:embed="rId3"/>
          <a:stretch>
            <a:fillRect/>
          </a:stretch>
        </p:blipFill>
        <p:spPr>
          <a:xfrm>
            <a:off x="702304" y="2278929"/>
            <a:ext cx="5207005" cy="3017306"/>
          </a:xfrm>
          <a:prstGeom prst="rect">
            <a:avLst/>
          </a:prstGeom>
        </p:spPr>
      </p:pic>
      <p:pic>
        <p:nvPicPr>
          <p:cNvPr id="11" name="Imagen 10">
            <a:extLst>
              <a:ext uri="{FF2B5EF4-FFF2-40B4-BE49-F238E27FC236}">
                <a16:creationId xmlns:a16="http://schemas.microsoft.com/office/drawing/2014/main" id="{D6536986-D407-4C2B-AE08-5423577105B0}"/>
              </a:ext>
            </a:extLst>
          </p:cNvPr>
          <p:cNvPicPr/>
          <p:nvPr/>
        </p:nvPicPr>
        <p:blipFill>
          <a:blip r:embed="rId4"/>
          <a:stretch>
            <a:fillRect/>
          </a:stretch>
        </p:blipFill>
        <p:spPr>
          <a:xfrm>
            <a:off x="702304" y="5458934"/>
            <a:ext cx="4744031" cy="990497"/>
          </a:xfrm>
          <a:prstGeom prst="rect">
            <a:avLst/>
          </a:prstGeom>
        </p:spPr>
      </p:pic>
      <p:pic>
        <p:nvPicPr>
          <p:cNvPr id="12" name="Imagen 11">
            <a:extLst>
              <a:ext uri="{FF2B5EF4-FFF2-40B4-BE49-F238E27FC236}">
                <a16:creationId xmlns:a16="http://schemas.microsoft.com/office/drawing/2014/main" id="{3C7A8C4D-5147-43E3-A0F2-42142C01EE2C}"/>
              </a:ext>
            </a:extLst>
          </p:cNvPr>
          <p:cNvPicPr/>
          <p:nvPr/>
        </p:nvPicPr>
        <p:blipFill>
          <a:blip r:embed="rId5">
            <a:extLst>
              <a:ext uri="{28A0092B-C50C-407E-A947-70E740481C1C}">
                <a14:useLocalDpi xmlns:a14="http://schemas.microsoft.com/office/drawing/2010/main" val="0"/>
              </a:ext>
            </a:extLst>
          </a:blip>
          <a:stretch>
            <a:fillRect/>
          </a:stretch>
        </p:blipFill>
        <p:spPr>
          <a:xfrm>
            <a:off x="6526228" y="1363384"/>
            <a:ext cx="4963468" cy="1136128"/>
          </a:xfrm>
          <a:prstGeom prst="rect">
            <a:avLst/>
          </a:prstGeom>
        </p:spPr>
      </p:pic>
      <p:pic>
        <p:nvPicPr>
          <p:cNvPr id="13" name="Imagen 12">
            <a:extLst>
              <a:ext uri="{FF2B5EF4-FFF2-40B4-BE49-F238E27FC236}">
                <a16:creationId xmlns:a16="http://schemas.microsoft.com/office/drawing/2014/main" id="{81ECEE11-6027-4FBA-8BDF-C3E08ADBB6F5}"/>
              </a:ext>
            </a:extLst>
          </p:cNvPr>
          <p:cNvPicPr/>
          <p:nvPr/>
        </p:nvPicPr>
        <p:blipFill>
          <a:blip r:embed="rId6"/>
          <a:stretch>
            <a:fillRect/>
          </a:stretch>
        </p:blipFill>
        <p:spPr>
          <a:xfrm>
            <a:off x="6236963" y="2276240"/>
            <a:ext cx="5766969" cy="3020979"/>
          </a:xfrm>
          <a:prstGeom prst="rect">
            <a:avLst/>
          </a:prstGeom>
        </p:spPr>
      </p:pic>
    </p:spTree>
    <p:extLst>
      <p:ext uri="{BB962C8B-B14F-4D97-AF65-F5344CB8AC3E}">
        <p14:creationId xmlns:p14="http://schemas.microsoft.com/office/powerpoint/2010/main" val="2156539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a:t>
            </a:r>
            <a:r>
              <a:rPr lang="es-ES" sz="4800" spc="-50" err="1">
                <a:solidFill>
                  <a:schemeClr val="tx1">
                    <a:lumMod val="75000"/>
                    <a:lumOff val="25000"/>
                  </a:schemeClr>
                </a:solidFill>
                <a:latin typeface="+mj-lt"/>
                <a:ea typeface="+mj-ea"/>
                <a:cs typeface="Calibri Light"/>
              </a:rPr>
              <a:t>Codeception</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instalación</a:t>
            </a:r>
            <a:endParaRPr lang="en-US" sz="3600" err="1">
              <a:latin typeface="Calibri Light"/>
              <a:cs typeface="Calibri"/>
            </a:endParaRPr>
          </a:p>
        </p:txBody>
      </p:sp>
      <p:sp>
        <p:nvSpPr>
          <p:cNvPr id="3" name="Marcador de contenido 2">
            <a:extLst>
              <a:ext uri="{FF2B5EF4-FFF2-40B4-BE49-F238E27FC236}">
                <a16:creationId xmlns:a16="http://schemas.microsoft.com/office/drawing/2014/main" id="{CDE5985D-0E06-4DDD-B20D-D4A98AF68EA9}"/>
              </a:ext>
            </a:extLst>
          </p:cNvPr>
          <p:cNvSpPr>
            <a:spLocks noGrp="1"/>
          </p:cNvSpPr>
          <p:nvPr>
            <p:ph idx="1"/>
          </p:nvPr>
        </p:nvSpPr>
        <p:spPr>
          <a:xfrm>
            <a:off x="1097279" y="1845734"/>
            <a:ext cx="10010431" cy="4023360"/>
          </a:xfrm>
        </p:spPr>
        <p:txBody>
          <a:bodyPr/>
          <a:lstStyle/>
          <a:p>
            <a:pPr marL="457200" indent="-457200">
              <a:buFont typeface="+mj-lt"/>
              <a:buAutoNum type="arabicPeriod"/>
            </a:pPr>
            <a:r>
              <a:rPr lang="es-ES" dirty="0"/>
              <a:t>Instalación de </a:t>
            </a:r>
            <a:r>
              <a:rPr lang="es-ES"/>
              <a:t>Netbeans</a:t>
            </a:r>
            <a:r>
              <a:rPr lang="es-ES" dirty="0"/>
              <a:t> (</a:t>
            </a:r>
            <a:r>
              <a:rPr lang="es-ES" u="sng" dirty="0">
                <a:hlinkClick r:id="rId2"/>
              </a:rPr>
              <a:t>https://netbeans.org/downloads/8.2/</a:t>
            </a:r>
            <a:r>
              <a:rPr lang="es-ES" dirty="0"/>
              <a:t>) instalación completa</a:t>
            </a:r>
          </a:p>
          <a:p>
            <a:pPr marL="457200" indent="-457200">
              <a:buFont typeface="+mj-lt"/>
              <a:buAutoNum type="arabicPeriod"/>
            </a:pPr>
            <a:r>
              <a:rPr lang="es-ES" dirty="0"/>
              <a:t>Plugin de PHP y </a:t>
            </a:r>
            <a:r>
              <a:rPr lang="es-ES"/>
              <a:t>Codeception</a:t>
            </a:r>
            <a:r>
              <a:rPr lang="es-ES" dirty="0"/>
              <a:t>: desde </a:t>
            </a:r>
            <a:r>
              <a:rPr lang="es-ES" dirty="0" err="1"/>
              <a:t>Netbeans</a:t>
            </a:r>
            <a:r>
              <a:rPr lang="es-ES" dirty="0"/>
              <a:t> ir a Tools &gt; </a:t>
            </a:r>
            <a:r>
              <a:rPr lang="es-ES" dirty="0" err="1"/>
              <a:t>Plugins</a:t>
            </a:r>
            <a:r>
              <a:rPr lang="es-ES" dirty="0"/>
              <a:t> </a:t>
            </a:r>
          </a:p>
        </p:txBody>
      </p:sp>
      <p:pic>
        <p:nvPicPr>
          <p:cNvPr id="16" name="Imagen 15">
            <a:extLst>
              <a:ext uri="{FF2B5EF4-FFF2-40B4-BE49-F238E27FC236}">
                <a16:creationId xmlns:a16="http://schemas.microsoft.com/office/drawing/2014/main" id="{66FAFC0B-7377-4BAC-A4A0-E89CD16E68A7}"/>
              </a:ext>
            </a:extLst>
          </p:cNvPr>
          <p:cNvPicPr/>
          <p:nvPr/>
        </p:nvPicPr>
        <p:blipFill rotWithShape="1">
          <a:blip r:embed="rId3">
            <a:extLst>
              <a:ext uri="{28A0092B-C50C-407E-A947-70E740481C1C}">
                <a14:useLocalDpi xmlns:a14="http://schemas.microsoft.com/office/drawing/2010/main" val="0"/>
              </a:ext>
            </a:extLst>
          </a:blip>
          <a:srcRect t="1" r="53357" b="38078"/>
          <a:stretch/>
        </p:blipFill>
        <p:spPr bwMode="auto">
          <a:xfrm>
            <a:off x="3967862" y="2957098"/>
            <a:ext cx="3950654" cy="29119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5074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13EAB-B158-41FE-9852-3CD4FDD23561}"/>
              </a:ext>
            </a:extLst>
          </p:cNvPr>
          <p:cNvSpPr>
            <a:spLocks noGrp="1"/>
          </p:cNvSpPr>
          <p:nvPr>
            <p:ph type="title"/>
          </p:nvPr>
        </p:nvSpPr>
        <p:spPr>
          <a:xfrm>
            <a:off x="1097280" y="286603"/>
            <a:ext cx="10058400" cy="1450757"/>
          </a:xfrm>
        </p:spPr>
        <p:txBody>
          <a:bodyPr>
            <a:normAutofit/>
          </a:bodyPr>
          <a:lstStyle/>
          <a:p>
            <a:r>
              <a:rPr lang="es-ES">
                <a:cs typeface="Calibri Light"/>
              </a:rPr>
              <a:t>Índice</a:t>
            </a:r>
          </a:p>
        </p:txBody>
      </p:sp>
      <p:sp>
        <p:nvSpPr>
          <p:cNvPr id="3" name="Content Placeholder 2">
            <a:extLst>
              <a:ext uri="{FF2B5EF4-FFF2-40B4-BE49-F238E27FC236}">
                <a16:creationId xmlns:a16="http://schemas.microsoft.com/office/drawing/2014/main" id="{935BCA34-85FD-4685-8DD5-2318F47FF5B6}"/>
              </a:ext>
            </a:extLst>
          </p:cNvPr>
          <p:cNvSpPr>
            <a:spLocks noGrp="1"/>
          </p:cNvSpPr>
          <p:nvPr>
            <p:ph idx="1"/>
          </p:nvPr>
        </p:nvSpPr>
        <p:spPr>
          <a:xfrm>
            <a:off x="1097280" y="1845734"/>
            <a:ext cx="10058400" cy="4023360"/>
          </a:xfrm>
        </p:spPr>
        <p:txBody>
          <a:bodyPr>
            <a:normAutofit fontScale="85000" lnSpcReduction="20000"/>
          </a:bodyPr>
          <a:lstStyle/>
          <a:p>
            <a:pPr marL="457200" indent="-457200">
              <a:buFont typeface="+mj-lt"/>
              <a:buAutoNum type="arabicPeriod"/>
            </a:pPr>
            <a:r>
              <a:rPr lang="es-ES" sz="3600" dirty="0"/>
              <a:t>Planificación</a:t>
            </a:r>
          </a:p>
          <a:p>
            <a:pPr marL="457200" indent="-457200">
              <a:buFont typeface="+mj-lt"/>
              <a:buAutoNum type="arabicPeriod"/>
            </a:pPr>
            <a:r>
              <a:rPr lang="es-ES" sz="3600" dirty="0"/>
              <a:t>Requisitos del prototipo a implementar</a:t>
            </a:r>
          </a:p>
          <a:p>
            <a:pPr marL="457200" indent="-457200">
              <a:buFont typeface="+mj-lt"/>
              <a:buAutoNum type="arabicPeriod"/>
            </a:pPr>
            <a:r>
              <a:rPr lang="es-ES" sz="3600" dirty="0"/>
              <a:t>Criterios de comparación</a:t>
            </a:r>
          </a:p>
          <a:p>
            <a:pPr marL="457200" indent="-457200">
              <a:buFont typeface="+mj-lt"/>
              <a:buAutoNum type="arabicPeriod"/>
            </a:pPr>
            <a:r>
              <a:rPr lang="es-ES" sz="3600" dirty="0"/>
              <a:t>Implementación de pruebas en </a:t>
            </a:r>
            <a:r>
              <a:rPr lang="es-ES" sz="3600" dirty="0" err="1"/>
              <a:t>PHPUnit</a:t>
            </a:r>
            <a:endParaRPr lang="es-ES" sz="3600" dirty="0"/>
          </a:p>
          <a:p>
            <a:pPr marL="457200" indent="-457200">
              <a:buFont typeface="+mj-lt"/>
              <a:buAutoNum type="arabicPeriod"/>
            </a:pPr>
            <a:r>
              <a:rPr lang="es-ES" sz="3600" dirty="0"/>
              <a:t>Implementación de pruebas en </a:t>
            </a:r>
            <a:r>
              <a:rPr lang="es-ES" sz="3600" dirty="0" err="1"/>
              <a:t>Codeception</a:t>
            </a:r>
            <a:endParaRPr lang="es-ES" sz="3600" dirty="0"/>
          </a:p>
          <a:p>
            <a:pPr marL="457200" indent="-457200">
              <a:buFont typeface="+mj-lt"/>
              <a:buAutoNum type="arabicPeriod"/>
            </a:pPr>
            <a:r>
              <a:rPr lang="es-ES" sz="3600" dirty="0"/>
              <a:t>Evaluación de los criterios de las dos tecnologías</a:t>
            </a:r>
          </a:p>
          <a:p>
            <a:pPr marL="457200" indent="-457200">
              <a:buFont typeface="+mj-lt"/>
              <a:buAutoNum type="arabicPeriod"/>
            </a:pPr>
            <a:r>
              <a:rPr lang="es-ES" sz="3600" dirty="0"/>
              <a:t>Comparación de las dos tecnologías</a:t>
            </a:r>
          </a:p>
          <a:p>
            <a:pPr marL="457200" indent="-457200">
              <a:buFont typeface="+mj-lt"/>
              <a:buAutoNum type="arabicPeriod"/>
            </a:pPr>
            <a:r>
              <a:rPr lang="es-ES" sz="3600" dirty="0"/>
              <a:t>Conclusiones</a:t>
            </a:r>
          </a:p>
          <a:p>
            <a:pPr marL="457200" indent="-457200">
              <a:buFont typeface="+mj-lt"/>
              <a:buAutoNum type="arabicPeriod"/>
            </a:pPr>
            <a:endParaRPr lang="es-ES" sz="3600" dirty="0"/>
          </a:p>
          <a:p>
            <a:pPr marL="457200" indent="-457200">
              <a:buFont typeface="+mj-lt"/>
              <a:buAutoNum type="arabicPeriod"/>
            </a:pPr>
            <a:endParaRPr lang="es-ES" sz="3600" dirty="0"/>
          </a:p>
          <a:p>
            <a:pPr marL="457200" indent="-457200">
              <a:buFont typeface="+mj-lt"/>
              <a:buAutoNum type="arabicPeriod"/>
            </a:pPr>
            <a:endParaRPr lang="es-ES" dirty="0"/>
          </a:p>
        </p:txBody>
      </p:sp>
    </p:spTree>
    <p:extLst>
      <p:ext uri="{BB962C8B-B14F-4D97-AF65-F5344CB8AC3E}">
        <p14:creationId xmlns:p14="http://schemas.microsoft.com/office/powerpoint/2010/main" val="3316574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a:t>
            </a:r>
            <a:r>
              <a:rPr lang="es-ES" sz="4800" spc="-50" err="1">
                <a:solidFill>
                  <a:schemeClr val="tx1">
                    <a:lumMod val="75000"/>
                    <a:lumOff val="25000"/>
                  </a:schemeClr>
                </a:solidFill>
                <a:latin typeface="+mj-lt"/>
                <a:ea typeface="+mj-ea"/>
                <a:cs typeface="Calibri Light"/>
              </a:rPr>
              <a:t>Codeception</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instalación</a:t>
            </a:r>
            <a:endParaRPr lang="en-US" sz="3600" err="1">
              <a:latin typeface="Calibri Light"/>
              <a:cs typeface="Calibri"/>
            </a:endParaRPr>
          </a:p>
        </p:txBody>
      </p:sp>
      <p:sp>
        <p:nvSpPr>
          <p:cNvPr id="3" name="Marcador de contenido 2">
            <a:extLst>
              <a:ext uri="{FF2B5EF4-FFF2-40B4-BE49-F238E27FC236}">
                <a16:creationId xmlns:a16="http://schemas.microsoft.com/office/drawing/2014/main" id="{CDE5985D-0E06-4DDD-B20D-D4A98AF68EA9}"/>
              </a:ext>
            </a:extLst>
          </p:cNvPr>
          <p:cNvSpPr>
            <a:spLocks noGrp="1"/>
          </p:cNvSpPr>
          <p:nvPr>
            <p:ph idx="1"/>
          </p:nvPr>
        </p:nvSpPr>
        <p:spPr>
          <a:xfrm>
            <a:off x="1097280" y="1845734"/>
            <a:ext cx="10365714" cy="4023360"/>
          </a:xfrm>
        </p:spPr>
        <p:txBody>
          <a:bodyPr/>
          <a:lstStyle/>
          <a:p>
            <a:pPr marL="457200" indent="-457200">
              <a:buFont typeface="+mj-lt"/>
              <a:buAutoNum type="arabicPeriod" startAt="3"/>
            </a:pPr>
            <a:r>
              <a:rPr lang="es-ES"/>
              <a:t>Configurar PHP en </a:t>
            </a:r>
            <a:r>
              <a:rPr lang="es-ES" err="1"/>
              <a:t>Netbeans</a:t>
            </a:r>
            <a:r>
              <a:rPr lang="es-ES"/>
              <a:t> (solo si no se ha hecho en el otro proyecto)</a:t>
            </a:r>
            <a:br>
              <a:rPr lang="es-ES"/>
            </a:br>
            <a:r>
              <a:rPr lang="es-ES"/>
              <a:t>	Ir a “Tools” &gt; “</a:t>
            </a:r>
            <a:r>
              <a:rPr lang="es-ES" err="1"/>
              <a:t>Options</a:t>
            </a:r>
            <a:r>
              <a:rPr lang="es-ES"/>
              <a:t>” &gt; “PHP” &gt; “General” e indicar la ruta de PHP.exe</a:t>
            </a:r>
          </a:p>
          <a:p>
            <a:pPr marL="457200" indent="-457200">
              <a:buFont typeface="+mj-lt"/>
              <a:buAutoNum type="arabicPeriod" startAt="3"/>
            </a:pPr>
            <a:r>
              <a:rPr lang="es-ES"/>
              <a:t>Configurar </a:t>
            </a:r>
            <a:r>
              <a:rPr lang="es-ES" err="1"/>
              <a:t>Codeception</a:t>
            </a:r>
            <a:br>
              <a:rPr lang="es-ES"/>
            </a:br>
            <a:r>
              <a:rPr lang="es-ES"/>
              <a:t>	Ir a “Tools” &gt; “</a:t>
            </a:r>
            <a:r>
              <a:rPr lang="es-ES" err="1"/>
              <a:t>Options</a:t>
            </a:r>
            <a:r>
              <a:rPr lang="es-ES"/>
              <a:t>” &gt; “PHP” &gt; “</a:t>
            </a:r>
            <a:r>
              <a:rPr lang="es-ES" err="1"/>
              <a:t>Frameworks</a:t>
            </a:r>
            <a:r>
              <a:rPr lang="es-ES"/>
              <a:t>&amp;Tools”  e indicar la ruta de codecept.phar</a:t>
            </a:r>
          </a:p>
        </p:txBody>
      </p:sp>
      <p:pic>
        <p:nvPicPr>
          <p:cNvPr id="15" name="Imagen 14">
            <a:extLst>
              <a:ext uri="{FF2B5EF4-FFF2-40B4-BE49-F238E27FC236}">
                <a16:creationId xmlns:a16="http://schemas.microsoft.com/office/drawing/2014/main" id="{752F85A1-A83F-4F28-99B1-7C7198912F01}"/>
              </a:ext>
            </a:extLst>
          </p:cNvPr>
          <p:cNvPicPr/>
          <p:nvPr/>
        </p:nvPicPr>
        <p:blipFill>
          <a:blip r:embed="rId2">
            <a:extLst>
              <a:ext uri="{28A0092B-C50C-407E-A947-70E740481C1C}">
                <a14:useLocalDpi xmlns:a14="http://schemas.microsoft.com/office/drawing/2010/main" val="0"/>
              </a:ext>
            </a:extLst>
          </a:blip>
          <a:stretch>
            <a:fillRect/>
          </a:stretch>
        </p:blipFill>
        <p:spPr>
          <a:xfrm>
            <a:off x="313416" y="3379258"/>
            <a:ext cx="5616044" cy="2936701"/>
          </a:xfrm>
          <a:prstGeom prst="rect">
            <a:avLst/>
          </a:prstGeom>
        </p:spPr>
      </p:pic>
      <p:pic>
        <p:nvPicPr>
          <p:cNvPr id="7" name="Imagen 6">
            <a:extLst>
              <a:ext uri="{FF2B5EF4-FFF2-40B4-BE49-F238E27FC236}">
                <a16:creationId xmlns:a16="http://schemas.microsoft.com/office/drawing/2014/main" id="{E9AD9D27-CDC9-4918-A468-8ECD3CB67539}"/>
              </a:ext>
            </a:extLst>
          </p:cNvPr>
          <p:cNvPicPr/>
          <p:nvPr/>
        </p:nvPicPr>
        <p:blipFill>
          <a:blip r:embed="rId3">
            <a:extLst>
              <a:ext uri="{28A0092B-C50C-407E-A947-70E740481C1C}">
                <a14:useLocalDpi xmlns:a14="http://schemas.microsoft.com/office/drawing/2010/main" val="0"/>
              </a:ext>
            </a:extLst>
          </a:blip>
          <a:stretch>
            <a:fillRect/>
          </a:stretch>
        </p:blipFill>
        <p:spPr>
          <a:xfrm>
            <a:off x="6096000" y="3379257"/>
            <a:ext cx="5843544" cy="2371093"/>
          </a:xfrm>
          <a:prstGeom prst="rect">
            <a:avLst/>
          </a:prstGeom>
        </p:spPr>
      </p:pic>
    </p:spTree>
    <p:extLst>
      <p:ext uri="{BB962C8B-B14F-4D97-AF65-F5344CB8AC3E}">
        <p14:creationId xmlns:p14="http://schemas.microsoft.com/office/powerpoint/2010/main" val="2129735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005FD-37EC-43C7-BB5E-957A6D033DB9}"/>
              </a:ext>
            </a:extLst>
          </p:cNvPr>
          <p:cNvSpPr>
            <a:spLocks noGrp="1"/>
          </p:cNvSpPr>
          <p:nvPr>
            <p:ph type="title"/>
          </p:nvPr>
        </p:nvSpPr>
        <p:spPr/>
        <p:txBody>
          <a:bodyPr>
            <a:normAutofit/>
          </a:bodyPr>
          <a:lstStyle/>
          <a:p>
            <a:r>
              <a:rPr lang="es-ES" sz="4400" dirty="0"/>
              <a:t>Evaluación de los criterios para </a:t>
            </a:r>
            <a:r>
              <a:rPr lang="es-ES" sz="4400" dirty="0" err="1"/>
              <a:t>PHPUnit</a:t>
            </a:r>
            <a:endParaRPr lang="es-ES" sz="4400" dirty="0"/>
          </a:p>
        </p:txBody>
      </p:sp>
      <p:graphicFrame>
        <p:nvGraphicFramePr>
          <p:cNvPr id="5" name="Tabla 4">
            <a:extLst>
              <a:ext uri="{FF2B5EF4-FFF2-40B4-BE49-F238E27FC236}">
                <a16:creationId xmlns:a16="http://schemas.microsoft.com/office/drawing/2014/main" id="{39183184-39CD-4117-9DC5-E3E2A5146CA0}"/>
              </a:ext>
            </a:extLst>
          </p:cNvPr>
          <p:cNvGraphicFramePr>
            <a:graphicFrameLocks noGrp="1"/>
          </p:cNvGraphicFramePr>
          <p:nvPr>
            <p:extLst>
              <p:ext uri="{D42A27DB-BD31-4B8C-83A1-F6EECF244321}">
                <p14:modId xmlns:p14="http://schemas.microsoft.com/office/powerpoint/2010/main" val="903447604"/>
              </p:ext>
            </p:extLst>
          </p:nvPr>
        </p:nvGraphicFramePr>
        <p:xfrm>
          <a:off x="1045274" y="2592865"/>
          <a:ext cx="10162412" cy="2527776"/>
        </p:xfrm>
        <a:graphic>
          <a:graphicData uri="http://schemas.openxmlformats.org/drawingml/2006/table">
            <a:tbl>
              <a:tblPr firstRow="1" bandRow="1">
                <a:tableStyleId>{5C22544A-7EE6-4342-B048-85BDC9FD1C3A}</a:tableStyleId>
              </a:tblPr>
              <a:tblGrid>
                <a:gridCol w="5081206">
                  <a:extLst>
                    <a:ext uri="{9D8B030D-6E8A-4147-A177-3AD203B41FA5}">
                      <a16:colId xmlns:a16="http://schemas.microsoft.com/office/drawing/2014/main" val="4246273234"/>
                    </a:ext>
                  </a:extLst>
                </a:gridCol>
                <a:gridCol w="5081206">
                  <a:extLst>
                    <a:ext uri="{9D8B030D-6E8A-4147-A177-3AD203B41FA5}">
                      <a16:colId xmlns:a16="http://schemas.microsoft.com/office/drawing/2014/main" val="2424007522"/>
                    </a:ext>
                  </a:extLst>
                </a:gridCol>
              </a:tblGrid>
              <a:tr h="421296">
                <a:tc>
                  <a:txBody>
                    <a:bodyPr/>
                    <a:lstStyle/>
                    <a:p>
                      <a:pPr algn="ctr">
                        <a:lnSpc>
                          <a:spcPct val="100000"/>
                        </a:lnSpc>
                        <a:spcAft>
                          <a:spcPts val="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CRITERIO</a:t>
                      </a:r>
                      <a:endParaRPr lang="es-E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s-ES" sz="1800" b="1">
                          <a:effectLst/>
                          <a:latin typeface="Arial" panose="020B0604020202020204" pitchFamily="34" charset="0"/>
                          <a:ea typeface="Calibri" panose="020F0502020204030204" pitchFamily="34" charset="0"/>
                          <a:cs typeface="Times New Roman" panose="02020603050405020304" pitchFamily="18" charset="0"/>
                        </a:rPr>
                        <a:t>EVALUACIÓN</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9512632"/>
                  </a:ext>
                </a:extLst>
              </a:tr>
              <a:tr h="421296">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C1 Dificultad instalación SW</a:t>
                      </a:r>
                    </a:p>
                  </a:txBody>
                  <a:tcPr marL="68580" marR="68580" marT="0" marB="0" anchor="ctr"/>
                </a:tc>
                <a:tc>
                  <a:txBody>
                    <a:bodyPr/>
                    <a:lstStyle/>
                    <a:p>
                      <a:pPr algn="ctr">
                        <a:lnSpc>
                          <a:spcPct val="107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3 horas</a:t>
                      </a:r>
                    </a:p>
                  </a:txBody>
                  <a:tcPr marL="68580" marR="68580" marT="0" marB="0" anchor="ctr"/>
                </a:tc>
                <a:extLst>
                  <a:ext uri="{0D108BD9-81ED-4DB2-BD59-A6C34878D82A}">
                    <a16:rowId xmlns:a16="http://schemas.microsoft.com/office/drawing/2014/main" val="2905200760"/>
                  </a:ext>
                </a:extLst>
              </a:tr>
              <a:tr h="421296">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C2 Recursos necesarios</a:t>
                      </a:r>
                    </a:p>
                  </a:txBody>
                  <a:tcPr marL="68580" marR="68580" marT="0" marB="0" anchor="ctr"/>
                </a:tc>
                <a:tc>
                  <a:txBody>
                    <a:bodyPr/>
                    <a:lstStyle/>
                    <a:p>
                      <a:pPr algn="ctr">
                        <a:lnSpc>
                          <a:spcPct val="107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3 herramientas</a:t>
                      </a:r>
                    </a:p>
                  </a:txBody>
                  <a:tcPr marL="68580" marR="68580" marT="0" marB="0" anchor="ctr"/>
                </a:tc>
                <a:extLst>
                  <a:ext uri="{0D108BD9-81ED-4DB2-BD59-A6C34878D82A}">
                    <a16:rowId xmlns:a16="http://schemas.microsoft.com/office/drawing/2014/main" val="589525118"/>
                  </a:ext>
                </a:extLst>
              </a:tr>
              <a:tr h="421296">
                <a:tc>
                  <a:txBody>
                    <a:bodyPr/>
                    <a:lstStyle/>
                    <a:p>
                      <a:pPr algn="ctr">
                        <a:lnSpc>
                          <a:spcPct val="100000"/>
                        </a:lnSpc>
                        <a:spcAft>
                          <a:spcPts val="0"/>
                        </a:spcAft>
                      </a:pPr>
                      <a:r>
                        <a:rPr lang="es-ES" sz="1800">
                          <a:effectLst/>
                          <a:latin typeface="Arial"/>
                          <a:ea typeface="Calibri" panose="020F0502020204030204" pitchFamily="34" charset="0"/>
                          <a:cs typeface="Times New Roman"/>
                        </a:rPr>
                        <a:t>C3 Tiempo de respuesta</a:t>
                      </a:r>
                    </a:p>
                  </a:txBody>
                  <a:tcPr marL="68580" marR="68580" marT="0" marB="0" anchor="ctr"/>
                </a:tc>
                <a:tc>
                  <a:txBody>
                    <a:bodyPr/>
                    <a:lstStyle/>
                    <a:p>
                      <a:pPr algn="ctr">
                        <a:lnSpc>
                          <a:spcPct val="107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0,000 segundos</a:t>
                      </a:r>
                    </a:p>
                  </a:txBody>
                  <a:tcPr marL="68580" marR="68580" marT="0" marB="0" anchor="ctr"/>
                </a:tc>
                <a:extLst>
                  <a:ext uri="{0D108BD9-81ED-4DB2-BD59-A6C34878D82A}">
                    <a16:rowId xmlns:a16="http://schemas.microsoft.com/office/drawing/2014/main" val="1301652962"/>
                  </a:ext>
                </a:extLst>
              </a:tr>
              <a:tr h="421296">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C4 Información disponible</a:t>
                      </a:r>
                    </a:p>
                  </a:txBody>
                  <a:tcPr marL="68580" marR="68580" marT="0" marB="0" anchor="ctr"/>
                </a:tc>
                <a:tc>
                  <a:txBody>
                    <a:bodyPr/>
                    <a:lstStyle/>
                    <a:p>
                      <a:pPr algn="ctr">
                        <a:lnSpc>
                          <a:spcPct val="107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2</a:t>
                      </a:r>
                    </a:p>
                  </a:txBody>
                  <a:tcPr marL="68580" marR="68580" marT="0" marB="0" anchor="ctr"/>
                </a:tc>
                <a:extLst>
                  <a:ext uri="{0D108BD9-81ED-4DB2-BD59-A6C34878D82A}">
                    <a16:rowId xmlns:a16="http://schemas.microsoft.com/office/drawing/2014/main" val="3197189155"/>
                  </a:ext>
                </a:extLst>
              </a:tr>
              <a:tr h="421296">
                <a:tc>
                  <a:txBody>
                    <a:bodyPr/>
                    <a:lstStyle/>
                    <a:p>
                      <a:pPr algn="ctr">
                        <a:lnSpc>
                          <a:spcPct val="100000"/>
                        </a:lnSpc>
                        <a:spcAft>
                          <a:spcPts val="0"/>
                        </a:spcAft>
                      </a:pPr>
                      <a:r>
                        <a:rPr lang="es-ES" sz="1800" kern="1200" dirty="0">
                          <a:solidFill>
                            <a:schemeClr val="dk1"/>
                          </a:solidFill>
                          <a:effectLst/>
                          <a:latin typeface="Arial"/>
                          <a:ea typeface="Calibri" panose="020F0502020204030204" pitchFamily="34" charset="0"/>
                          <a:cs typeface="Times New Roman"/>
                        </a:rPr>
                        <a:t>C5 Implementación intuitiva</a:t>
                      </a:r>
                    </a:p>
                  </a:txBody>
                  <a:tcPr marL="68580" marR="68580" marT="0" marB="0" anchor="ctr"/>
                </a:tc>
                <a:tc>
                  <a:txBody>
                    <a:bodyPr/>
                    <a:lstStyle/>
                    <a:p>
                      <a:pPr algn="ctr">
                        <a:lnSpc>
                          <a:spcPct val="107000"/>
                        </a:lnSpc>
                        <a:spcAft>
                          <a:spcPts val="0"/>
                        </a:spcAft>
                      </a:pPr>
                      <a:r>
                        <a:rPr lang="es-ES" sz="1800" kern="1200" dirty="0">
                          <a:solidFill>
                            <a:schemeClr val="dk1"/>
                          </a:solidFill>
                          <a:effectLst/>
                          <a:latin typeface="Arial"/>
                          <a:ea typeface="Calibri" panose="020F0502020204030204" pitchFamily="34" charset="0"/>
                          <a:cs typeface="Times New Roman"/>
                        </a:rPr>
                        <a:t> 2</a:t>
                      </a:r>
                    </a:p>
                  </a:txBody>
                  <a:tcPr marL="68580" marR="68580" marT="0" marB="0" anchor="ctr"/>
                </a:tc>
                <a:extLst>
                  <a:ext uri="{0D108BD9-81ED-4DB2-BD59-A6C34878D82A}">
                    <a16:rowId xmlns:a16="http://schemas.microsoft.com/office/drawing/2014/main" val="3030272688"/>
                  </a:ext>
                </a:extLst>
              </a:tr>
            </a:tbl>
          </a:graphicData>
        </a:graphic>
      </p:graphicFrame>
    </p:spTree>
    <p:extLst>
      <p:ext uri="{BB962C8B-B14F-4D97-AF65-F5344CB8AC3E}">
        <p14:creationId xmlns:p14="http://schemas.microsoft.com/office/powerpoint/2010/main" val="1782109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005FD-37EC-43C7-BB5E-957A6D033DB9}"/>
              </a:ext>
            </a:extLst>
          </p:cNvPr>
          <p:cNvSpPr>
            <a:spLocks noGrp="1"/>
          </p:cNvSpPr>
          <p:nvPr>
            <p:ph type="title"/>
          </p:nvPr>
        </p:nvSpPr>
        <p:spPr/>
        <p:txBody>
          <a:bodyPr>
            <a:normAutofit/>
          </a:bodyPr>
          <a:lstStyle/>
          <a:p>
            <a:r>
              <a:rPr lang="es-ES" sz="4400" dirty="0"/>
              <a:t>Evaluación de los criterios para </a:t>
            </a:r>
            <a:r>
              <a:rPr lang="es-ES" sz="4400" dirty="0" err="1"/>
              <a:t>Codeception</a:t>
            </a:r>
            <a:endParaRPr lang="es-ES" sz="4400" dirty="0"/>
          </a:p>
        </p:txBody>
      </p:sp>
      <p:graphicFrame>
        <p:nvGraphicFramePr>
          <p:cNvPr id="4" name="Marcador de contenido 3">
            <a:extLst>
              <a:ext uri="{FF2B5EF4-FFF2-40B4-BE49-F238E27FC236}">
                <a16:creationId xmlns:a16="http://schemas.microsoft.com/office/drawing/2014/main" id="{71057926-AC7B-4EF0-B05E-D3AF05698CD0}"/>
              </a:ext>
            </a:extLst>
          </p:cNvPr>
          <p:cNvGraphicFramePr>
            <a:graphicFrameLocks noGrp="1"/>
          </p:cNvGraphicFramePr>
          <p:nvPr>
            <p:ph idx="1"/>
            <p:extLst>
              <p:ext uri="{D42A27DB-BD31-4B8C-83A1-F6EECF244321}">
                <p14:modId xmlns:p14="http://schemas.microsoft.com/office/powerpoint/2010/main" val="510824024"/>
              </p:ext>
            </p:extLst>
          </p:nvPr>
        </p:nvGraphicFramePr>
        <p:xfrm>
          <a:off x="1045274" y="2592865"/>
          <a:ext cx="10162412" cy="2527776"/>
        </p:xfrm>
        <a:graphic>
          <a:graphicData uri="http://schemas.openxmlformats.org/drawingml/2006/table">
            <a:tbl>
              <a:tblPr firstRow="1" bandRow="1">
                <a:tableStyleId>{5C22544A-7EE6-4342-B048-85BDC9FD1C3A}</a:tableStyleId>
              </a:tblPr>
              <a:tblGrid>
                <a:gridCol w="5081206">
                  <a:extLst>
                    <a:ext uri="{9D8B030D-6E8A-4147-A177-3AD203B41FA5}">
                      <a16:colId xmlns:a16="http://schemas.microsoft.com/office/drawing/2014/main" val="78738487"/>
                    </a:ext>
                  </a:extLst>
                </a:gridCol>
                <a:gridCol w="5081206">
                  <a:extLst>
                    <a:ext uri="{9D8B030D-6E8A-4147-A177-3AD203B41FA5}">
                      <a16:colId xmlns:a16="http://schemas.microsoft.com/office/drawing/2014/main" val="3523353271"/>
                    </a:ext>
                  </a:extLst>
                </a:gridCol>
              </a:tblGrid>
              <a:tr h="421296">
                <a:tc>
                  <a:txBody>
                    <a:bodyPr/>
                    <a:lstStyle/>
                    <a:p>
                      <a:pPr algn="ctr">
                        <a:lnSpc>
                          <a:spcPct val="100000"/>
                        </a:lnSpc>
                        <a:spcAft>
                          <a:spcPts val="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CRITERIO</a:t>
                      </a:r>
                      <a:endParaRPr lang="es-E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s-ES" sz="1800" b="1">
                          <a:effectLst/>
                          <a:latin typeface="Arial" panose="020B0604020202020204" pitchFamily="34" charset="0"/>
                          <a:ea typeface="Calibri" panose="020F0502020204030204" pitchFamily="34" charset="0"/>
                          <a:cs typeface="Times New Roman" panose="02020603050405020304" pitchFamily="18" charset="0"/>
                        </a:rPr>
                        <a:t>EVALUACIÓN</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8244053"/>
                  </a:ext>
                </a:extLst>
              </a:tr>
              <a:tr h="421296">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C1 Dificultad instalación SW</a:t>
                      </a:r>
                    </a:p>
                  </a:txBody>
                  <a:tcPr marL="68580" marR="68580" marT="0" marB="0" anchor="ctr"/>
                </a:tc>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4 horas</a:t>
                      </a:r>
                    </a:p>
                  </a:txBody>
                  <a:tcPr marL="68580" marR="68580" marT="0" marB="0" anchor="ctr"/>
                </a:tc>
                <a:extLst>
                  <a:ext uri="{0D108BD9-81ED-4DB2-BD59-A6C34878D82A}">
                    <a16:rowId xmlns:a16="http://schemas.microsoft.com/office/drawing/2014/main" val="4013894694"/>
                  </a:ext>
                </a:extLst>
              </a:tr>
              <a:tr h="421296">
                <a:tc>
                  <a:txBody>
                    <a:bodyPr/>
                    <a:lstStyle/>
                    <a:p>
                      <a:pPr algn="ctr">
                        <a:lnSpc>
                          <a:spcPct val="100000"/>
                        </a:lnSpc>
                        <a:spcAft>
                          <a:spcPts val="0"/>
                        </a:spcAft>
                      </a:pPr>
                      <a:r>
                        <a:rPr lang="es-ES" sz="1800">
                          <a:effectLst/>
                          <a:latin typeface="Arial"/>
                          <a:ea typeface="Calibri" panose="020F0502020204030204" pitchFamily="34" charset="0"/>
                          <a:cs typeface="Times New Roman"/>
                        </a:rPr>
                        <a:t>C2 Recursos necesarios</a:t>
                      </a:r>
                    </a:p>
                  </a:txBody>
                  <a:tcPr marL="68580" marR="68580" marT="0" marB="0" anchor="ctr"/>
                </a:tc>
                <a:tc>
                  <a:txBody>
                    <a:bodyPr/>
                    <a:lstStyle/>
                    <a:p>
                      <a:pPr algn="ctr">
                        <a:lnSpc>
                          <a:spcPct val="100000"/>
                        </a:lnSpc>
                        <a:spcAft>
                          <a:spcPts val="0"/>
                        </a:spcAft>
                      </a:pPr>
                      <a:r>
                        <a:rPr lang="es-ES" sz="1800">
                          <a:effectLst/>
                          <a:latin typeface="Arial" panose="020B0604020202020204" pitchFamily="34" charset="0"/>
                          <a:ea typeface="Calibri" panose="020F0502020204030204" pitchFamily="34" charset="0"/>
                          <a:cs typeface="Times New Roman" panose="02020603050405020304" pitchFamily="18" charset="0"/>
                        </a:rPr>
                        <a:t> 3 herramientas</a:t>
                      </a:r>
                    </a:p>
                  </a:txBody>
                  <a:tcPr marL="68580" marR="68580" marT="0" marB="0" anchor="ctr"/>
                </a:tc>
                <a:extLst>
                  <a:ext uri="{0D108BD9-81ED-4DB2-BD59-A6C34878D82A}">
                    <a16:rowId xmlns:a16="http://schemas.microsoft.com/office/drawing/2014/main" val="3347180779"/>
                  </a:ext>
                </a:extLst>
              </a:tr>
              <a:tr h="421296">
                <a:tc>
                  <a:txBody>
                    <a:bodyPr/>
                    <a:lstStyle/>
                    <a:p>
                      <a:pPr algn="ctr">
                        <a:lnSpc>
                          <a:spcPct val="100000"/>
                        </a:lnSpc>
                        <a:spcAft>
                          <a:spcPts val="0"/>
                        </a:spcAft>
                      </a:pPr>
                      <a:r>
                        <a:rPr lang="es-ES" sz="1800">
                          <a:effectLst/>
                          <a:latin typeface="Arial"/>
                          <a:ea typeface="Calibri" panose="020F0502020204030204" pitchFamily="34" charset="0"/>
                          <a:cs typeface="Times New Roman"/>
                        </a:rPr>
                        <a:t>C3 Tiempo de respuesta</a:t>
                      </a:r>
                    </a:p>
                  </a:txBody>
                  <a:tcPr marL="68580" marR="68580" marT="0" marB="0" anchor="ctr"/>
                </a:tc>
                <a:tc>
                  <a:txBody>
                    <a:bodyPr/>
                    <a:lstStyle/>
                    <a:p>
                      <a:pPr algn="ctr">
                        <a:lnSpc>
                          <a:spcPct val="100000"/>
                        </a:lnSpc>
                        <a:spcAft>
                          <a:spcPts val="0"/>
                        </a:spcAft>
                      </a:pPr>
                      <a:r>
                        <a:rPr lang="es-ES" sz="1800">
                          <a:effectLst/>
                          <a:latin typeface="Arial"/>
                          <a:ea typeface="Calibri" panose="020F0502020204030204" pitchFamily="34" charset="0"/>
                          <a:cs typeface="Times New Roman"/>
                        </a:rPr>
                        <a:t> 0,007 segundos</a:t>
                      </a:r>
                    </a:p>
                  </a:txBody>
                  <a:tcPr marL="68580" marR="68580" marT="0" marB="0" anchor="ctr"/>
                </a:tc>
                <a:extLst>
                  <a:ext uri="{0D108BD9-81ED-4DB2-BD59-A6C34878D82A}">
                    <a16:rowId xmlns:a16="http://schemas.microsoft.com/office/drawing/2014/main" val="2703239433"/>
                  </a:ext>
                </a:extLst>
              </a:tr>
              <a:tr h="421296">
                <a:tc>
                  <a:txBody>
                    <a:bodyPr/>
                    <a:lstStyle/>
                    <a:p>
                      <a:pPr algn="ctr">
                        <a:lnSpc>
                          <a:spcPct val="100000"/>
                        </a:lnSpc>
                        <a:spcAft>
                          <a:spcPts val="0"/>
                        </a:spcAft>
                      </a:pPr>
                      <a:r>
                        <a:rPr lang="es-ES" sz="1800">
                          <a:effectLst/>
                          <a:latin typeface="Arial"/>
                          <a:ea typeface="Calibri" panose="020F0502020204030204" pitchFamily="34" charset="0"/>
                          <a:cs typeface="Times New Roman"/>
                        </a:rPr>
                        <a:t>C4 Información disponible</a:t>
                      </a:r>
                    </a:p>
                  </a:txBody>
                  <a:tcPr marL="68580" marR="68580" marT="0" marB="0" anchor="ctr"/>
                </a:tc>
                <a:tc>
                  <a:txBody>
                    <a:bodyPr/>
                    <a:lstStyle/>
                    <a:p>
                      <a:pPr algn="ctr">
                        <a:lnSpc>
                          <a:spcPct val="100000"/>
                        </a:lnSpc>
                        <a:spcAft>
                          <a:spcPts val="0"/>
                        </a:spcAft>
                      </a:pPr>
                      <a:r>
                        <a:rPr lang="es-ES" sz="1800">
                          <a:effectLst/>
                          <a:latin typeface="Arial"/>
                          <a:ea typeface="Calibri" panose="020F0502020204030204" pitchFamily="34" charset="0"/>
                          <a:cs typeface="Times New Roman"/>
                        </a:rPr>
                        <a:t> 1</a:t>
                      </a:r>
                    </a:p>
                  </a:txBody>
                  <a:tcPr marL="68580" marR="68580" marT="0" marB="0" anchor="ctr"/>
                </a:tc>
                <a:extLst>
                  <a:ext uri="{0D108BD9-81ED-4DB2-BD59-A6C34878D82A}">
                    <a16:rowId xmlns:a16="http://schemas.microsoft.com/office/drawing/2014/main" val="829505303"/>
                  </a:ext>
                </a:extLst>
              </a:tr>
              <a:tr h="421296">
                <a:tc>
                  <a:txBody>
                    <a:bodyPr/>
                    <a:lstStyle/>
                    <a:p>
                      <a:pPr algn="ctr">
                        <a:lnSpc>
                          <a:spcPct val="100000"/>
                        </a:lnSpc>
                        <a:spcAft>
                          <a:spcPts val="0"/>
                        </a:spcAft>
                      </a:pPr>
                      <a:r>
                        <a:rPr lang="es-ES" sz="1800">
                          <a:effectLst/>
                          <a:latin typeface="Arial"/>
                          <a:ea typeface="Calibri" panose="020F0502020204030204" pitchFamily="34" charset="0"/>
                          <a:cs typeface="Times New Roman"/>
                        </a:rPr>
                        <a:t>C5 Implementación intuitiva</a:t>
                      </a:r>
                    </a:p>
                  </a:txBody>
                  <a:tcPr marL="68580" marR="68580" marT="0" marB="0" anchor="ctr"/>
                </a:tc>
                <a:tc>
                  <a:txBody>
                    <a:bodyPr/>
                    <a:lstStyle/>
                    <a:p>
                      <a:pPr algn="ctr">
                        <a:lnSpc>
                          <a:spcPct val="100000"/>
                        </a:lnSpc>
                        <a:spcAft>
                          <a:spcPts val="0"/>
                        </a:spcAft>
                      </a:pPr>
                      <a:r>
                        <a:rPr lang="es-ES" sz="1800" dirty="0">
                          <a:effectLst/>
                          <a:latin typeface="Arial"/>
                          <a:ea typeface="Calibri" panose="020F0502020204030204" pitchFamily="34" charset="0"/>
                          <a:cs typeface="Times New Roman"/>
                        </a:rPr>
                        <a:t> 1</a:t>
                      </a:r>
                    </a:p>
                  </a:txBody>
                  <a:tcPr marL="68580" marR="68580" marT="0" marB="0" anchor="ctr"/>
                </a:tc>
                <a:extLst>
                  <a:ext uri="{0D108BD9-81ED-4DB2-BD59-A6C34878D82A}">
                    <a16:rowId xmlns:a16="http://schemas.microsoft.com/office/drawing/2014/main" val="1837487061"/>
                  </a:ext>
                </a:extLst>
              </a:tr>
            </a:tbl>
          </a:graphicData>
        </a:graphic>
      </p:graphicFrame>
    </p:spTree>
    <p:extLst>
      <p:ext uri="{BB962C8B-B14F-4D97-AF65-F5344CB8AC3E}">
        <p14:creationId xmlns:p14="http://schemas.microsoft.com/office/powerpoint/2010/main" val="3038657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6C9E8-C7C2-4E08-A5EC-8ACAECF994F2}"/>
              </a:ext>
            </a:extLst>
          </p:cNvPr>
          <p:cNvSpPr>
            <a:spLocks noGrp="1"/>
          </p:cNvSpPr>
          <p:nvPr>
            <p:ph type="title"/>
          </p:nvPr>
        </p:nvSpPr>
        <p:spPr/>
        <p:txBody>
          <a:bodyPr/>
          <a:lstStyle/>
          <a:p>
            <a:r>
              <a:rPr lang="es-ES" dirty="0"/>
              <a:t>Comparación de las dos tecnologías</a:t>
            </a:r>
          </a:p>
        </p:txBody>
      </p:sp>
      <p:graphicFrame>
        <p:nvGraphicFramePr>
          <p:cNvPr id="4" name="Marcador de contenido 3">
            <a:extLst>
              <a:ext uri="{FF2B5EF4-FFF2-40B4-BE49-F238E27FC236}">
                <a16:creationId xmlns:a16="http://schemas.microsoft.com/office/drawing/2014/main" id="{E36D8ED5-02D2-4024-AEF0-058D0EC264F5}"/>
              </a:ext>
            </a:extLst>
          </p:cNvPr>
          <p:cNvGraphicFramePr>
            <a:graphicFrameLocks noGrp="1"/>
          </p:cNvGraphicFramePr>
          <p:nvPr>
            <p:ph idx="1"/>
            <p:extLst>
              <p:ext uri="{D42A27DB-BD31-4B8C-83A1-F6EECF244321}">
                <p14:modId xmlns:p14="http://schemas.microsoft.com/office/powerpoint/2010/main" val="3246400053"/>
              </p:ext>
            </p:extLst>
          </p:nvPr>
        </p:nvGraphicFramePr>
        <p:xfrm>
          <a:off x="644793" y="2054104"/>
          <a:ext cx="10963374" cy="3864167"/>
        </p:xfrm>
        <a:graphic>
          <a:graphicData uri="http://schemas.openxmlformats.org/drawingml/2006/table">
            <a:tbl>
              <a:tblPr firstRow="1" bandRow="1">
                <a:tableStyleId>{5C22544A-7EE6-4342-B048-85BDC9FD1C3A}</a:tableStyleId>
              </a:tblPr>
              <a:tblGrid>
                <a:gridCol w="2296370">
                  <a:extLst>
                    <a:ext uri="{9D8B030D-6E8A-4147-A177-3AD203B41FA5}">
                      <a16:colId xmlns:a16="http://schemas.microsoft.com/office/drawing/2014/main" val="2934311322"/>
                    </a:ext>
                  </a:extLst>
                </a:gridCol>
                <a:gridCol w="1564849">
                  <a:extLst>
                    <a:ext uri="{9D8B030D-6E8A-4147-A177-3AD203B41FA5}">
                      <a16:colId xmlns:a16="http://schemas.microsoft.com/office/drawing/2014/main" val="4071477944"/>
                    </a:ext>
                  </a:extLst>
                </a:gridCol>
                <a:gridCol w="1621411">
                  <a:extLst>
                    <a:ext uri="{9D8B030D-6E8A-4147-A177-3AD203B41FA5}">
                      <a16:colId xmlns:a16="http://schemas.microsoft.com/office/drawing/2014/main" val="4203642770"/>
                    </a:ext>
                  </a:extLst>
                </a:gridCol>
                <a:gridCol w="5480744">
                  <a:extLst>
                    <a:ext uri="{9D8B030D-6E8A-4147-A177-3AD203B41FA5}">
                      <a16:colId xmlns:a16="http://schemas.microsoft.com/office/drawing/2014/main" val="376601615"/>
                    </a:ext>
                  </a:extLst>
                </a:gridCol>
              </a:tblGrid>
              <a:tr h="0">
                <a:tc>
                  <a:txBody>
                    <a:bodyPr/>
                    <a:lstStyle/>
                    <a:p>
                      <a:pPr algn="ctr">
                        <a:lnSpc>
                          <a:spcPct val="150000"/>
                        </a:lnSpc>
                        <a:spcAft>
                          <a:spcPts val="0"/>
                        </a:spcAft>
                      </a:pPr>
                      <a:r>
                        <a:rPr lang="es-ES" sz="1800">
                          <a:effectLst/>
                        </a:rPr>
                        <a:t>CRITERIOS</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ES" sz="1800">
                          <a:effectLst/>
                        </a:rPr>
                        <a:t>PHPUnit</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ES" sz="1800">
                          <a:effectLst/>
                        </a:rPr>
                        <a:t>Codeception</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ES" sz="1800">
                          <a:effectLst/>
                        </a:rPr>
                        <a:t>COMENTARIOS</a:t>
                      </a:r>
                      <a:endParaRPr lang="es-ES" sz="18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393111"/>
                  </a:ext>
                </a:extLst>
              </a:tr>
              <a:tr h="364490">
                <a:tc>
                  <a:txBody>
                    <a:bodyPr/>
                    <a:lstStyle/>
                    <a:p>
                      <a:pPr algn="l">
                        <a:lnSpc>
                          <a:spcPct val="150000"/>
                        </a:lnSpc>
                        <a:spcAft>
                          <a:spcPts val="0"/>
                        </a:spcAft>
                      </a:pPr>
                      <a:r>
                        <a:rPr lang="es-ES" sz="1400">
                          <a:effectLst/>
                        </a:rPr>
                        <a:t>C1 Dificultad instalación SW</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3 horas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4 horas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Se ha tardado una hora más en Codeception, mayor complejidad.</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9467982"/>
                  </a:ext>
                </a:extLst>
              </a:tr>
              <a:tr h="355600">
                <a:tc>
                  <a:txBody>
                    <a:bodyPr/>
                    <a:lstStyle/>
                    <a:p>
                      <a:pPr algn="l">
                        <a:lnSpc>
                          <a:spcPct val="150000"/>
                        </a:lnSpc>
                        <a:spcAft>
                          <a:spcPts val="0"/>
                        </a:spcAft>
                      </a:pPr>
                      <a:r>
                        <a:rPr lang="es-ES" sz="1400">
                          <a:effectLst/>
                        </a:rPr>
                        <a:t>C2 Recursos necesarios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3 herramientas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3 herramientas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Necesitamos la misma cantidad de herramientas-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2430283"/>
                  </a:ext>
                </a:extLst>
              </a:tr>
              <a:tr h="0">
                <a:tc>
                  <a:txBody>
                    <a:bodyPr/>
                    <a:lstStyle/>
                    <a:p>
                      <a:pPr algn="l">
                        <a:lnSpc>
                          <a:spcPct val="150000"/>
                        </a:lnSpc>
                        <a:spcAft>
                          <a:spcPts val="0"/>
                        </a:spcAft>
                      </a:pPr>
                      <a:r>
                        <a:rPr lang="es-ES" sz="1400">
                          <a:effectLst/>
                        </a:rPr>
                        <a:t>C3 Tiempo de respuesta</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0,000 segundos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0,007 segundos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En el código PHP creado se tarda más en realizarse las pruebas en Codeception, al ser un código tan pequeño los tiempos son mínimos, tanto es así, que en PHPUnit nos da 0,000 segundos.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7181146"/>
                  </a:ext>
                </a:extLst>
              </a:tr>
              <a:tr h="0">
                <a:tc>
                  <a:txBody>
                    <a:bodyPr/>
                    <a:lstStyle/>
                    <a:p>
                      <a:pPr algn="l">
                        <a:lnSpc>
                          <a:spcPct val="150000"/>
                        </a:lnSpc>
                        <a:spcAft>
                          <a:spcPts val="0"/>
                        </a:spcAft>
                      </a:pPr>
                      <a:r>
                        <a:rPr lang="es-ES" sz="1400">
                          <a:effectLst/>
                        </a:rPr>
                        <a:t>C4 Información disponible</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2</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1</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Se ha encontrado algo más de información en PHPUnit, pero aun así la cantidad de información encontrada ha sido muy reducida y difícil de encontrar.</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868027"/>
                  </a:ext>
                </a:extLst>
              </a:tr>
              <a:tr h="0">
                <a:tc>
                  <a:txBody>
                    <a:bodyPr/>
                    <a:lstStyle/>
                    <a:p>
                      <a:pPr algn="l">
                        <a:lnSpc>
                          <a:spcPct val="150000"/>
                        </a:lnSpc>
                        <a:spcAft>
                          <a:spcPts val="0"/>
                        </a:spcAft>
                      </a:pPr>
                      <a:r>
                        <a:rPr lang="es-ES" sz="1400">
                          <a:effectLst/>
                        </a:rPr>
                        <a:t>C5 Implementación intuitiva</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2</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 1</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0"/>
                        </a:spcAft>
                      </a:pPr>
                      <a:r>
                        <a:rPr lang="es-ES" sz="1400">
                          <a:effectLst/>
                        </a:rPr>
                        <a:t>Como era más difícil encontrar la información en Codeception, ante un problema nos ha costado más resolverlo, además hemos tenido más problemas con Codeception para hacer funcionar sus tests.</a:t>
                      </a:r>
                      <a:endParaRPr lang="es-ES"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3610311"/>
                  </a:ext>
                </a:extLst>
              </a:tr>
            </a:tbl>
          </a:graphicData>
        </a:graphic>
      </p:graphicFrame>
    </p:spTree>
    <p:extLst>
      <p:ext uri="{BB962C8B-B14F-4D97-AF65-F5344CB8AC3E}">
        <p14:creationId xmlns:p14="http://schemas.microsoft.com/office/powerpoint/2010/main" val="1447183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2D1BF-39A5-4939-94FA-1C40C15ACC5E}"/>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92AC2DC1-C03A-40C0-800A-353FBC1BBD3A}"/>
              </a:ext>
            </a:extLst>
          </p:cNvPr>
          <p:cNvSpPr>
            <a:spLocks noGrp="1"/>
          </p:cNvSpPr>
          <p:nvPr>
            <p:ph idx="1"/>
          </p:nvPr>
        </p:nvSpPr>
        <p:spPr/>
        <p:txBody>
          <a:bodyPr>
            <a:normAutofit/>
          </a:bodyPr>
          <a:lstStyle/>
          <a:p>
            <a:pPr marL="360363" indent="-360363">
              <a:buFont typeface="Arial" panose="020B0604020202020204" pitchFamily="34" charset="0"/>
              <a:buChar char="•"/>
            </a:pPr>
            <a:r>
              <a:rPr lang="es-ES" sz="2400" dirty="0" err="1"/>
              <a:t>PHPUnit</a:t>
            </a:r>
            <a:r>
              <a:rPr lang="es-ES" sz="2400" dirty="0"/>
              <a:t> y </a:t>
            </a:r>
            <a:r>
              <a:rPr lang="es-ES" sz="2400" dirty="0" err="1"/>
              <a:t>Codeception</a:t>
            </a:r>
            <a:r>
              <a:rPr lang="es-ES" sz="2400" dirty="0"/>
              <a:t> tienen funcionalidades similares, aunque se pueden destacar algunas diferencias:</a:t>
            </a:r>
          </a:p>
          <a:p>
            <a:pPr marL="360363" indent="-360363">
              <a:buFont typeface="Arial" panose="020B0604020202020204" pitchFamily="34" charset="0"/>
              <a:buChar char="•"/>
            </a:pPr>
            <a:r>
              <a:rPr lang="es-ES" sz="2400" b="1" u="sng" dirty="0" err="1"/>
              <a:t>Codeception</a:t>
            </a:r>
            <a:r>
              <a:rPr lang="es-ES" sz="2400" dirty="0"/>
              <a:t>:</a:t>
            </a:r>
          </a:p>
          <a:p>
            <a:pPr marL="652971" lvl="1" indent="-360363">
              <a:buFont typeface="Arial" panose="020B0604020202020204" pitchFamily="34" charset="0"/>
              <a:buChar char="•"/>
            </a:pPr>
            <a:r>
              <a:rPr lang="es-ES" sz="2400" dirty="0"/>
              <a:t>Mejor para aplicaciones grandes, es más rápido en pruebas complejas</a:t>
            </a:r>
          </a:p>
          <a:p>
            <a:pPr marL="652971" lvl="1" indent="-360363">
              <a:buFont typeface="Arial" panose="020B0604020202020204" pitchFamily="34" charset="0"/>
              <a:buChar char="•"/>
            </a:pPr>
            <a:r>
              <a:rPr lang="es-ES" sz="2400" dirty="0"/>
              <a:t>Sus resultados son más entendibles</a:t>
            </a:r>
          </a:p>
          <a:p>
            <a:pPr marL="652971" lvl="1" indent="-360363">
              <a:buFont typeface="Arial" panose="020B0604020202020204" pitchFamily="34" charset="0"/>
              <a:buChar char="•"/>
            </a:pPr>
            <a:r>
              <a:rPr lang="es-ES" sz="2400" dirty="0"/>
              <a:t>Sin embargo, cuesta más configurarlo, pues no tiene mucha documentación</a:t>
            </a:r>
          </a:p>
          <a:p>
            <a:pPr marL="360363" indent="-360363">
              <a:buFont typeface="Arial" panose="020B0604020202020204" pitchFamily="34" charset="0"/>
              <a:buChar char="•"/>
            </a:pPr>
            <a:r>
              <a:rPr lang="es-ES" sz="2600" b="1" u="sng" dirty="0" err="1"/>
              <a:t>PHPUnit</a:t>
            </a:r>
            <a:r>
              <a:rPr lang="es-ES" sz="2600" dirty="0"/>
              <a:t>:</a:t>
            </a:r>
          </a:p>
          <a:p>
            <a:pPr marL="652971" lvl="1" indent="-360363">
              <a:buFont typeface="Arial" panose="020B0604020202020204" pitchFamily="34" charset="0"/>
              <a:buChar char="•"/>
            </a:pPr>
            <a:r>
              <a:rPr lang="es-ES" sz="2400" dirty="0"/>
              <a:t>Mejor en aplicaciones pequeñas, como la nuestra</a:t>
            </a:r>
          </a:p>
          <a:p>
            <a:pPr marL="652971" lvl="1" indent="-360363">
              <a:buFont typeface="Arial" panose="020B0604020202020204" pitchFamily="34" charset="0"/>
              <a:buChar char="•"/>
            </a:pPr>
            <a:r>
              <a:rPr lang="es-ES" sz="2400" dirty="0"/>
              <a:t>Su puesta en marcha es más sencilla y está mejor documentado</a:t>
            </a:r>
          </a:p>
        </p:txBody>
      </p:sp>
    </p:spTree>
    <p:extLst>
      <p:ext uri="{BB962C8B-B14F-4D97-AF65-F5344CB8AC3E}">
        <p14:creationId xmlns:p14="http://schemas.microsoft.com/office/powerpoint/2010/main" val="3563531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BEC65E6-5FCF-4B22-9958-6AAB5BD457ED}"/>
              </a:ext>
            </a:extLst>
          </p:cNvPr>
          <p:cNvPicPr>
            <a:picLocks noChangeAspect="1"/>
          </p:cNvPicPr>
          <p:nvPr/>
        </p:nvPicPr>
        <p:blipFill>
          <a:blip r:embed="rId2"/>
          <a:stretch>
            <a:fillRect/>
          </a:stretch>
        </p:blipFill>
        <p:spPr>
          <a:xfrm>
            <a:off x="756250" y="1220637"/>
            <a:ext cx="10808897" cy="4114800"/>
          </a:xfrm>
          <a:prstGeom prst="rect">
            <a:avLst/>
          </a:prstGeom>
        </p:spPr>
      </p:pic>
    </p:spTree>
    <p:extLst>
      <p:ext uri="{BB962C8B-B14F-4D97-AF65-F5344CB8AC3E}">
        <p14:creationId xmlns:p14="http://schemas.microsoft.com/office/powerpoint/2010/main" val="1472792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DABF-78FD-4328-AE42-B85032CE2CC8}"/>
              </a:ext>
            </a:extLst>
          </p:cNvPr>
          <p:cNvSpPr>
            <a:spLocks noGrp="1"/>
          </p:cNvSpPr>
          <p:nvPr>
            <p:ph type="title"/>
          </p:nvPr>
        </p:nvSpPr>
        <p:spPr/>
        <p:txBody>
          <a:bodyPr/>
          <a:lstStyle/>
          <a:p>
            <a:r>
              <a:rPr lang="es-ES">
                <a:cs typeface="Calibri Light"/>
              </a:rPr>
              <a:t>Planificación</a:t>
            </a:r>
            <a:endParaRPr lang="es-ES"/>
          </a:p>
        </p:txBody>
      </p:sp>
      <p:pic>
        <p:nvPicPr>
          <p:cNvPr id="4" name="Imagen 3">
            <a:extLst>
              <a:ext uri="{FF2B5EF4-FFF2-40B4-BE49-F238E27FC236}">
                <a16:creationId xmlns:a16="http://schemas.microsoft.com/office/drawing/2014/main" id="{28EAEC72-BCF7-4C9A-9BE0-A9426EFB1414}"/>
              </a:ext>
            </a:extLst>
          </p:cNvPr>
          <p:cNvPicPr>
            <a:picLocks noChangeAspect="1"/>
          </p:cNvPicPr>
          <p:nvPr/>
        </p:nvPicPr>
        <p:blipFill>
          <a:blip r:embed="rId2"/>
          <a:stretch>
            <a:fillRect/>
          </a:stretch>
        </p:blipFill>
        <p:spPr>
          <a:xfrm>
            <a:off x="520902" y="1846128"/>
            <a:ext cx="10189160" cy="4431997"/>
          </a:xfrm>
          <a:prstGeom prst="rect">
            <a:avLst/>
          </a:prstGeom>
        </p:spPr>
      </p:pic>
      <p:grpSp>
        <p:nvGrpSpPr>
          <p:cNvPr id="9" name="Grupo 8">
            <a:extLst>
              <a:ext uri="{FF2B5EF4-FFF2-40B4-BE49-F238E27FC236}">
                <a16:creationId xmlns:a16="http://schemas.microsoft.com/office/drawing/2014/main" id="{01D3035C-0F84-4AC5-B95C-EDA9697BD4A1}"/>
              </a:ext>
            </a:extLst>
          </p:cNvPr>
          <p:cNvGrpSpPr/>
          <p:nvPr/>
        </p:nvGrpSpPr>
        <p:grpSpPr>
          <a:xfrm>
            <a:off x="8664315" y="3429000"/>
            <a:ext cx="3006783" cy="1739621"/>
            <a:chOff x="8644938" y="3684521"/>
            <a:chExt cx="2591960" cy="1499619"/>
          </a:xfrm>
        </p:grpSpPr>
        <p:pic>
          <p:nvPicPr>
            <p:cNvPr id="7" name="Imagen 6">
              <a:extLst>
                <a:ext uri="{FF2B5EF4-FFF2-40B4-BE49-F238E27FC236}">
                  <a16:creationId xmlns:a16="http://schemas.microsoft.com/office/drawing/2014/main" id="{18746EF0-E4BE-4215-971A-CDE920C3939E}"/>
                </a:ext>
              </a:extLst>
            </p:cNvPr>
            <p:cNvPicPr>
              <a:picLocks noChangeAspect="1"/>
            </p:cNvPicPr>
            <p:nvPr/>
          </p:nvPicPr>
          <p:blipFill rotWithShape="1">
            <a:blip r:embed="rId3"/>
            <a:srcRect r="68285"/>
            <a:stretch/>
          </p:blipFill>
          <p:spPr>
            <a:xfrm>
              <a:off x="8644938" y="3684521"/>
              <a:ext cx="1271160" cy="1499619"/>
            </a:xfrm>
            <a:prstGeom prst="rect">
              <a:avLst/>
            </a:prstGeom>
          </p:spPr>
        </p:pic>
        <p:pic>
          <p:nvPicPr>
            <p:cNvPr id="8" name="Imagen 7">
              <a:extLst>
                <a:ext uri="{FF2B5EF4-FFF2-40B4-BE49-F238E27FC236}">
                  <a16:creationId xmlns:a16="http://schemas.microsoft.com/office/drawing/2014/main" id="{1A78F0B1-D188-4D40-B811-56F120C48BA2}"/>
                </a:ext>
              </a:extLst>
            </p:cNvPr>
            <p:cNvPicPr>
              <a:picLocks noChangeAspect="1"/>
            </p:cNvPicPr>
            <p:nvPr/>
          </p:nvPicPr>
          <p:blipFill rotWithShape="1">
            <a:blip r:embed="rId3"/>
            <a:srcRect l="67047"/>
            <a:stretch/>
          </p:blipFill>
          <p:spPr>
            <a:xfrm>
              <a:off x="9916098" y="3684521"/>
              <a:ext cx="1320800" cy="1499619"/>
            </a:xfrm>
            <a:prstGeom prst="rect">
              <a:avLst/>
            </a:prstGeom>
          </p:spPr>
        </p:pic>
      </p:grpSp>
    </p:spTree>
    <p:extLst>
      <p:ext uri="{BB962C8B-B14F-4D97-AF65-F5344CB8AC3E}">
        <p14:creationId xmlns:p14="http://schemas.microsoft.com/office/powerpoint/2010/main" val="3227550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9DA5-65CA-432F-A2A4-5980959EBD4F}"/>
              </a:ext>
            </a:extLst>
          </p:cNvPr>
          <p:cNvSpPr>
            <a:spLocks noGrp="1"/>
          </p:cNvSpPr>
          <p:nvPr>
            <p:ph type="title"/>
          </p:nvPr>
        </p:nvSpPr>
        <p:spPr>
          <a:xfrm>
            <a:off x="493599" y="215376"/>
            <a:ext cx="10058400" cy="836608"/>
          </a:xfrm>
        </p:spPr>
        <p:txBody>
          <a:bodyPr/>
          <a:lstStyle/>
          <a:p>
            <a:r>
              <a:rPr lang="es-ES">
                <a:cs typeface="Calibri Light"/>
              </a:rPr>
              <a:t>Requisitos del prototipo a implementar</a:t>
            </a:r>
            <a:endParaRPr lang="es-ES"/>
          </a:p>
        </p:txBody>
      </p:sp>
      <p:graphicFrame>
        <p:nvGraphicFramePr>
          <p:cNvPr id="5" name="Content Placeholder 4">
            <a:extLst>
              <a:ext uri="{FF2B5EF4-FFF2-40B4-BE49-F238E27FC236}">
                <a16:creationId xmlns:a16="http://schemas.microsoft.com/office/drawing/2014/main" id="{CDFC9D47-3FEA-4152-BC96-7EEE03BFE6A6}"/>
              </a:ext>
            </a:extLst>
          </p:cNvPr>
          <p:cNvGraphicFramePr>
            <a:graphicFrameLocks noGrp="1"/>
          </p:cNvGraphicFramePr>
          <p:nvPr>
            <p:ph idx="1"/>
            <p:extLst>
              <p:ext uri="{D42A27DB-BD31-4B8C-83A1-F6EECF244321}">
                <p14:modId xmlns:p14="http://schemas.microsoft.com/office/powerpoint/2010/main" val="2136768179"/>
              </p:ext>
            </p:extLst>
          </p:nvPr>
        </p:nvGraphicFramePr>
        <p:xfrm>
          <a:off x="169748" y="2339438"/>
          <a:ext cx="11852503" cy="3392874"/>
        </p:xfrm>
        <a:graphic>
          <a:graphicData uri="http://schemas.openxmlformats.org/drawingml/2006/table">
            <a:tbl>
              <a:tblPr firstRow="1" firstCol="1" bandRow="1">
                <a:tableStyleId>{5C22544A-7EE6-4342-B048-85BDC9FD1C3A}</a:tableStyleId>
              </a:tblPr>
              <a:tblGrid>
                <a:gridCol w="1137624">
                  <a:extLst>
                    <a:ext uri="{9D8B030D-6E8A-4147-A177-3AD203B41FA5}">
                      <a16:colId xmlns:a16="http://schemas.microsoft.com/office/drawing/2014/main" val="1319966392"/>
                    </a:ext>
                  </a:extLst>
                </a:gridCol>
                <a:gridCol w="10272261">
                  <a:extLst>
                    <a:ext uri="{9D8B030D-6E8A-4147-A177-3AD203B41FA5}">
                      <a16:colId xmlns:a16="http://schemas.microsoft.com/office/drawing/2014/main" val="2812759524"/>
                    </a:ext>
                  </a:extLst>
                </a:gridCol>
                <a:gridCol w="442618">
                  <a:extLst>
                    <a:ext uri="{9D8B030D-6E8A-4147-A177-3AD203B41FA5}">
                      <a16:colId xmlns:a16="http://schemas.microsoft.com/office/drawing/2014/main" val="117110904"/>
                    </a:ext>
                  </a:extLst>
                </a:gridCol>
              </a:tblGrid>
              <a:tr h="565479">
                <a:tc>
                  <a:txBody>
                    <a:bodyPr/>
                    <a:lstStyle/>
                    <a:p>
                      <a:pPr>
                        <a:spcAft>
                          <a:spcPts val="0"/>
                        </a:spcAft>
                      </a:pPr>
                      <a:r>
                        <a:rPr lang="es-ES">
                          <a:effectLst/>
                        </a:rPr>
                        <a:t>REQ.</a:t>
                      </a:r>
                    </a:p>
                  </a:txBody>
                  <a:tcPr marL="68580" marR="68580" marT="0" marB="0"/>
                </a:tc>
                <a:tc>
                  <a:txBody>
                    <a:bodyPr/>
                    <a:lstStyle/>
                    <a:p>
                      <a:pPr>
                        <a:spcAft>
                          <a:spcPts val="0"/>
                        </a:spcAft>
                      </a:pPr>
                      <a:r>
                        <a:rPr lang="es-ES">
                          <a:effectLst/>
                        </a:rPr>
                        <a:t>DESCRIPCIÓN</a:t>
                      </a:r>
                    </a:p>
                  </a:txBody>
                  <a:tcPr marL="68580" marR="68580" marT="0" marB="0"/>
                </a:tc>
                <a:tc>
                  <a:txBody>
                    <a:bodyPr/>
                    <a:lstStyle/>
                    <a:p>
                      <a:r>
                        <a:rPr lang="es-ES" dirty="0">
                          <a:effectLst/>
                        </a:rPr>
                        <a:t> </a:t>
                      </a:r>
                    </a:p>
                  </a:txBody>
                  <a:tcPr marL="0" marR="0" marT="0" marB="0" anchor="ctr"/>
                </a:tc>
                <a:extLst>
                  <a:ext uri="{0D108BD9-81ED-4DB2-BD59-A6C34878D82A}">
                    <a16:rowId xmlns:a16="http://schemas.microsoft.com/office/drawing/2014/main" val="4275275229"/>
                  </a:ext>
                </a:extLst>
              </a:tr>
              <a:tr h="565479">
                <a:tc>
                  <a:txBody>
                    <a:bodyPr/>
                    <a:lstStyle/>
                    <a:p>
                      <a:pPr>
                        <a:spcAft>
                          <a:spcPts val="0"/>
                        </a:spcAft>
                      </a:pPr>
                      <a:r>
                        <a:rPr lang="es-ES">
                          <a:effectLst/>
                        </a:rPr>
                        <a:t>RF01</a:t>
                      </a:r>
                    </a:p>
                  </a:txBody>
                  <a:tcPr marL="68580" marR="68580" marT="0" marB="0"/>
                </a:tc>
                <a:tc>
                  <a:txBody>
                    <a:bodyPr/>
                    <a:lstStyle/>
                    <a:p>
                      <a:pPr>
                        <a:spcAft>
                          <a:spcPts val="0"/>
                        </a:spcAft>
                      </a:pPr>
                      <a:r>
                        <a:rPr lang="es-ES">
                          <a:effectLst/>
                        </a:rPr>
                        <a:t>Efectuar pruebas para la operación suma</a:t>
                      </a:r>
                    </a:p>
                  </a:txBody>
                  <a:tcPr marL="68580" marR="68580" marT="0" marB="0"/>
                </a:tc>
                <a:tc>
                  <a:txBody>
                    <a:bodyPr/>
                    <a:lstStyle/>
                    <a:p>
                      <a:r>
                        <a:rPr lang="es-ES" dirty="0">
                          <a:effectLst/>
                        </a:rPr>
                        <a:t> </a:t>
                      </a:r>
                    </a:p>
                  </a:txBody>
                  <a:tcPr marL="0" marR="0" marT="0" marB="0" anchor="ctr"/>
                </a:tc>
                <a:extLst>
                  <a:ext uri="{0D108BD9-81ED-4DB2-BD59-A6C34878D82A}">
                    <a16:rowId xmlns:a16="http://schemas.microsoft.com/office/drawing/2014/main" val="3733904782"/>
                  </a:ext>
                </a:extLst>
              </a:tr>
              <a:tr h="565479">
                <a:tc>
                  <a:txBody>
                    <a:bodyPr/>
                    <a:lstStyle/>
                    <a:p>
                      <a:pPr>
                        <a:spcAft>
                          <a:spcPts val="0"/>
                        </a:spcAft>
                      </a:pPr>
                      <a:r>
                        <a:rPr lang="es-ES">
                          <a:effectLst/>
                        </a:rPr>
                        <a:t>RF02</a:t>
                      </a:r>
                    </a:p>
                  </a:txBody>
                  <a:tcPr marL="68580" marR="68580" marT="0" marB="0"/>
                </a:tc>
                <a:tc gridSpan="2">
                  <a:txBody>
                    <a:bodyPr/>
                    <a:lstStyle/>
                    <a:p>
                      <a:pPr>
                        <a:spcAft>
                          <a:spcPts val="0"/>
                        </a:spcAft>
                      </a:pPr>
                      <a:r>
                        <a:rPr lang="es-ES" dirty="0">
                          <a:effectLst/>
                        </a:rPr>
                        <a:t>Efectuar pruebas para la operación resta</a:t>
                      </a:r>
                    </a:p>
                  </a:txBody>
                  <a:tcPr marL="68580" marR="68580" marT="0" marB="0"/>
                </a:tc>
                <a:tc hMerge="1">
                  <a:txBody>
                    <a:bodyPr/>
                    <a:lstStyle/>
                    <a:p>
                      <a:endParaRPr lang="es-ES"/>
                    </a:p>
                  </a:txBody>
                  <a:tcPr/>
                </a:tc>
                <a:extLst>
                  <a:ext uri="{0D108BD9-81ED-4DB2-BD59-A6C34878D82A}">
                    <a16:rowId xmlns:a16="http://schemas.microsoft.com/office/drawing/2014/main" val="3973756313"/>
                  </a:ext>
                </a:extLst>
              </a:tr>
              <a:tr h="565479">
                <a:tc>
                  <a:txBody>
                    <a:bodyPr/>
                    <a:lstStyle/>
                    <a:p>
                      <a:pPr>
                        <a:spcAft>
                          <a:spcPts val="0"/>
                        </a:spcAft>
                      </a:pPr>
                      <a:r>
                        <a:rPr lang="es-ES">
                          <a:effectLst/>
                        </a:rPr>
                        <a:t>RF03</a:t>
                      </a:r>
                    </a:p>
                  </a:txBody>
                  <a:tcPr marL="68580" marR="68580" marT="0" marB="0"/>
                </a:tc>
                <a:tc gridSpan="2">
                  <a:txBody>
                    <a:bodyPr/>
                    <a:lstStyle/>
                    <a:p>
                      <a:pPr>
                        <a:spcAft>
                          <a:spcPts val="0"/>
                        </a:spcAft>
                      </a:pPr>
                      <a:r>
                        <a:rPr lang="es-ES" dirty="0">
                          <a:effectLst/>
                        </a:rPr>
                        <a:t>Efectuar pruebas para la operación multiplicación</a:t>
                      </a:r>
                    </a:p>
                  </a:txBody>
                  <a:tcPr marL="68580" marR="68580" marT="0" marB="0"/>
                </a:tc>
                <a:tc hMerge="1">
                  <a:txBody>
                    <a:bodyPr/>
                    <a:lstStyle/>
                    <a:p>
                      <a:endParaRPr lang="es-ES"/>
                    </a:p>
                  </a:txBody>
                  <a:tcPr/>
                </a:tc>
                <a:extLst>
                  <a:ext uri="{0D108BD9-81ED-4DB2-BD59-A6C34878D82A}">
                    <a16:rowId xmlns:a16="http://schemas.microsoft.com/office/drawing/2014/main" val="1757662865"/>
                  </a:ext>
                </a:extLst>
              </a:tr>
              <a:tr h="565479">
                <a:tc>
                  <a:txBody>
                    <a:bodyPr/>
                    <a:lstStyle/>
                    <a:p>
                      <a:pPr>
                        <a:spcAft>
                          <a:spcPts val="0"/>
                        </a:spcAft>
                      </a:pPr>
                      <a:r>
                        <a:rPr lang="es-ES">
                          <a:effectLst/>
                        </a:rPr>
                        <a:t>RF04</a:t>
                      </a:r>
                    </a:p>
                  </a:txBody>
                  <a:tcPr marL="68580" marR="68580" marT="0" marB="0"/>
                </a:tc>
                <a:tc gridSpan="2">
                  <a:txBody>
                    <a:bodyPr/>
                    <a:lstStyle/>
                    <a:p>
                      <a:pPr>
                        <a:spcAft>
                          <a:spcPts val="0"/>
                        </a:spcAft>
                      </a:pPr>
                      <a:r>
                        <a:rPr lang="es-ES" dirty="0">
                          <a:effectLst/>
                        </a:rPr>
                        <a:t>Efectuar pruebas para dividir</a:t>
                      </a:r>
                    </a:p>
                  </a:txBody>
                  <a:tcPr marL="68580" marR="68580" marT="0" marB="0"/>
                </a:tc>
                <a:tc hMerge="1">
                  <a:txBody>
                    <a:bodyPr/>
                    <a:lstStyle/>
                    <a:p>
                      <a:endParaRPr lang="es-ES"/>
                    </a:p>
                  </a:txBody>
                  <a:tcPr/>
                </a:tc>
                <a:extLst>
                  <a:ext uri="{0D108BD9-81ED-4DB2-BD59-A6C34878D82A}">
                    <a16:rowId xmlns:a16="http://schemas.microsoft.com/office/drawing/2014/main" val="1084919802"/>
                  </a:ext>
                </a:extLst>
              </a:tr>
              <a:tr h="565479">
                <a:tc>
                  <a:txBody>
                    <a:bodyPr/>
                    <a:lstStyle/>
                    <a:p>
                      <a:pPr>
                        <a:spcAft>
                          <a:spcPts val="0"/>
                        </a:spcAft>
                      </a:pPr>
                      <a:r>
                        <a:rPr lang="es-ES">
                          <a:effectLst/>
                        </a:rPr>
                        <a:t>RF05</a:t>
                      </a:r>
                    </a:p>
                  </a:txBody>
                  <a:tcPr marL="68580" marR="68580" marT="0" marB="0"/>
                </a:tc>
                <a:tc>
                  <a:txBody>
                    <a:bodyPr/>
                    <a:lstStyle/>
                    <a:p>
                      <a:pPr>
                        <a:spcAft>
                          <a:spcPts val="0"/>
                        </a:spcAft>
                      </a:pPr>
                      <a:r>
                        <a:rPr lang="es-ES">
                          <a:effectLst/>
                        </a:rPr>
                        <a:t>Controlar las posibles excepciones</a:t>
                      </a:r>
                    </a:p>
                  </a:txBody>
                  <a:tcPr marL="68580" marR="68580" marT="0" marB="0"/>
                </a:tc>
                <a:tc>
                  <a:txBody>
                    <a:bodyPr/>
                    <a:lstStyle/>
                    <a:p>
                      <a:r>
                        <a:rPr lang="es-ES" dirty="0">
                          <a:effectLst/>
                        </a:rPr>
                        <a:t> </a:t>
                      </a:r>
                    </a:p>
                  </a:txBody>
                  <a:tcPr marL="0" marR="0" marT="0" marB="0" anchor="ctr"/>
                </a:tc>
                <a:extLst>
                  <a:ext uri="{0D108BD9-81ED-4DB2-BD59-A6C34878D82A}">
                    <a16:rowId xmlns:a16="http://schemas.microsoft.com/office/drawing/2014/main" val="3549205931"/>
                  </a:ext>
                </a:extLst>
              </a:tr>
            </a:tbl>
          </a:graphicData>
        </a:graphic>
      </p:graphicFrame>
      <p:sp>
        <p:nvSpPr>
          <p:cNvPr id="7" name="TextBox 6">
            <a:extLst>
              <a:ext uri="{FF2B5EF4-FFF2-40B4-BE49-F238E27FC236}">
                <a16:creationId xmlns:a16="http://schemas.microsoft.com/office/drawing/2014/main" id="{4700DB9B-E0D0-4801-81E3-579F9715F014}"/>
              </a:ext>
            </a:extLst>
          </p:cNvPr>
          <p:cNvSpPr txBox="1"/>
          <p:nvPr/>
        </p:nvSpPr>
        <p:spPr>
          <a:xfrm>
            <a:off x="493599" y="1051984"/>
            <a:ext cx="5939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s-ES" sz="3600"/>
              <a:t>Requisitos funcionales</a:t>
            </a:r>
            <a:r>
              <a:rPr lang="es-ES" sz="3600">
                <a:cs typeface="Calibri"/>
              </a:rPr>
              <a:t>​</a:t>
            </a:r>
            <a:endParaRPr lang="es-ES"/>
          </a:p>
        </p:txBody>
      </p:sp>
    </p:spTree>
    <p:extLst>
      <p:ext uri="{BB962C8B-B14F-4D97-AF65-F5344CB8AC3E}">
        <p14:creationId xmlns:p14="http://schemas.microsoft.com/office/powerpoint/2010/main" val="3023493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9DA5-65CA-432F-A2A4-5980959EBD4F}"/>
              </a:ext>
            </a:extLst>
          </p:cNvPr>
          <p:cNvSpPr>
            <a:spLocks noGrp="1"/>
          </p:cNvSpPr>
          <p:nvPr>
            <p:ph type="title"/>
          </p:nvPr>
        </p:nvSpPr>
        <p:spPr>
          <a:xfrm>
            <a:off x="493599" y="215376"/>
            <a:ext cx="10058400" cy="836608"/>
          </a:xfrm>
        </p:spPr>
        <p:txBody>
          <a:bodyPr/>
          <a:lstStyle/>
          <a:p>
            <a:r>
              <a:rPr lang="es-ES">
                <a:cs typeface="Calibri Light"/>
              </a:rPr>
              <a:t>Requisitos del prototipo a implementar</a:t>
            </a:r>
            <a:endParaRPr lang="es-ES"/>
          </a:p>
        </p:txBody>
      </p:sp>
      <p:sp>
        <p:nvSpPr>
          <p:cNvPr id="7" name="TextBox 6">
            <a:extLst>
              <a:ext uri="{FF2B5EF4-FFF2-40B4-BE49-F238E27FC236}">
                <a16:creationId xmlns:a16="http://schemas.microsoft.com/office/drawing/2014/main" id="{4700DB9B-E0D0-4801-81E3-579F9715F014}"/>
              </a:ext>
            </a:extLst>
          </p:cNvPr>
          <p:cNvSpPr txBox="1"/>
          <p:nvPr/>
        </p:nvSpPr>
        <p:spPr>
          <a:xfrm>
            <a:off x="493599" y="1051984"/>
            <a:ext cx="5939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s-ES" sz="3600"/>
              <a:t>Otros requisitos</a:t>
            </a:r>
            <a:endParaRPr lang="es-ES">
              <a:cs typeface="Calibri"/>
            </a:endParaRPr>
          </a:p>
        </p:txBody>
      </p:sp>
      <p:graphicFrame>
        <p:nvGraphicFramePr>
          <p:cNvPr id="12" name="Content Placeholder 4">
            <a:extLst>
              <a:ext uri="{FF2B5EF4-FFF2-40B4-BE49-F238E27FC236}">
                <a16:creationId xmlns:a16="http://schemas.microsoft.com/office/drawing/2014/main" id="{F529B925-1A52-49CB-9FD1-55E4FE3182CF}"/>
              </a:ext>
            </a:extLst>
          </p:cNvPr>
          <p:cNvGraphicFramePr>
            <a:graphicFrameLocks/>
          </p:cNvGraphicFramePr>
          <p:nvPr>
            <p:extLst>
              <p:ext uri="{D42A27DB-BD31-4B8C-83A1-F6EECF244321}">
                <p14:modId xmlns:p14="http://schemas.microsoft.com/office/powerpoint/2010/main" val="4230674723"/>
              </p:ext>
            </p:extLst>
          </p:nvPr>
        </p:nvGraphicFramePr>
        <p:xfrm>
          <a:off x="169748" y="2195664"/>
          <a:ext cx="11852503" cy="2300286"/>
        </p:xfrm>
        <a:graphic>
          <a:graphicData uri="http://schemas.openxmlformats.org/drawingml/2006/table">
            <a:tbl>
              <a:tblPr firstRow="1" firstCol="1" bandRow="1">
                <a:tableStyleId>{5C22544A-7EE6-4342-B048-85BDC9FD1C3A}</a:tableStyleId>
              </a:tblPr>
              <a:tblGrid>
                <a:gridCol w="1137624">
                  <a:extLst>
                    <a:ext uri="{9D8B030D-6E8A-4147-A177-3AD203B41FA5}">
                      <a16:colId xmlns:a16="http://schemas.microsoft.com/office/drawing/2014/main" val="1319966392"/>
                    </a:ext>
                  </a:extLst>
                </a:gridCol>
                <a:gridCol w="10272261">
                  <a:extLst>
                    <a:ext uri="{9D8B030D-6E8A-4147-A177-3AD203B41FA5}">
                      <a16:colId xmlns:a16="http://schemas.microsoft.com/office/drawing/2014/main" val="2812759524"/>
                    </a:ext>
                  </a:extLst>
                </a:gridCol>
                <a:gridCol w="442618">
                  <a:extLst>
                    <a:ext uri="{9D8B030D-6E8A-4147-A177-3AD203B41FA5}">
                      <a16:colId xmlns:a16="http://schemas.microsoft.com/office/drawing/2014/main" val="117110904"/>
                    </a:ext>
                  </a:extLst>
                </a:gridCol>
              </a:tblGrid>
              <a:tr h="565479">
                <a:tc>
                  <a:txBody>
                    <a:bodyPr/>
                    <a:lstStyle/>
                    <a:p>
                      <a:pPr>
                        <a:spcAft>
                          <a:spcPts val="0"/>
                        </a:spcAft>
                      </a:pPr>
                      <a:r>
                        <a:rPr lang="es-ES">
                          <a:effectLst/>
                        </a:rPr>
                        <a:t>REQ.</a:t>
                      </a:r>
                    </a:p>
                  </a:txBody>
                  <a:tcPr marL="68580" marR="68580" marT="0" marB="0"/>
                </a:tc>
                <a:tc>
                  <a:txBody>
                    <a:bodyPr/>
                    <a:lstStyle/>
                    <a:p>
                      <a:pPr>
                        <a:spcAft>
                          <a:spcPts val="0"/>
                        </a:spcAft>
                      </a:pPr>
                      <a:r>
                        <a:rPr lang="es-ES">
                          <a:effectLst/>
                        </a:rPr>
                        <a:t>DESCRIPCIÓN</a:t>
                      </a:r>
                    </a:p>
                  </a:txBody>
                  <a:tcPr marL="68580" marR="68580" marT="0" marB="0"/>
                </a:tc>
                <a:tc>
                  <a:txBody>
                    <a:bodyPr/>
                    <a:lstStyle/>
                    <a:p>
                      <a:endParaRPr lang="es-ES">
                        <a:effectLst/>
                      </a:endParaRPr>
                    </a:p>
                  </a:txBody>
                  <a:tcPr marL="0" marR="0" marT="0" marB="0" anchor="ctr"/>
                </a:tc>
                <a:extLst>
                  <a:ext uri="{0D108BD9-81ED-4DB2-BD59-A6C34878D82A}">
                    <a16:rowId xmlns:a16="http://schemas.microsoft.com/office/drawing/2014/main" val="4275275229"/>
                  </a:ext>
                </a:extLst>
              </a:tr>
              <a:tr h="565479">
                <a:tc>
                  <a:txBody>
                    <a:bodyPr/>
                    <a:lstStyle/>
                    <a:p>
                      <a:pPr>
                        <a:spcAft>
                          <a:spcPts val="0"/>
                        </a:spcAft>
                      </a:pPr>
                      <a:r>
                        <a:rPr lang="es-ES">
                          <a:effectLst/>
                        </a:rPr>
                        <a:t>RI01</a:t>
                      </a:r>
                    </a:p>
                  </a:txBody>
                  <a:tcPr marL="68580" marR="68580" marT="0" marB="0"/>
                </a:tc>
                <a:tc>
                  <a:txBody>
                    <a:bodyPr/>
                    <a:lstStyle/>
                    <a:p>
                      <a:pPr lvl="0" algn="just">
                        <a:lnSpc>
                          <a:spcPct val="100000"/>
                        </a:lnSpc>
                        <a:spcBef>
                          <a:spcPts val="0"/>
                        </a:spcBef>
                        <a:spcAft>
                          <a:spcPts val="0"/>
                        </a:spcAft>
                        <a:buNone/>
                      </a:pPr>
                      <a:r>
                        <a:rPr lang="es-ES" sz="1800" b="0" i="0" u="none" strike="noStrike" noProof="0">
                          <a:effectLst/>
                          <a:latin typeface="Calibri"/>
                        </a:rPr>
                        <a:t>La interfaz sobre la que se realizarán las pruebas será NetBeans</a:t>
                      </a:r>
                    </a:p>
                  </a:txBody>
                  <a:tcPr marL="68580" marR="68580" marT="0" marB="0"/>
                </a:tc>
                <a:tc>
                  <a:txBody>
                    <a:bodyPr/>
                    <a:lstStyle/>
                    <a:p>
                      <a:endParaRPr lang="es-ES">
                        <a:effectLst/>
                      </a:endParaRPr>
                    </a:p>
                  </a:txBody>
                  <a:tcPr marL="0" marR="0" marT="0" marB="0" anchor="ctr"/>
                </a:tc>
                <a:extLst>
                  <a:ext uri="{0D108BD9-81ED-4DB2-BD59-A6C34878D82A}">
                    <a16:rowId xmlns:a16="http://schemas.microsoft.com/office/drawing/2014/main" val="3733904782"/>
                  </a:ext>
                </a:extLst>
              </a:tr>
              <a:tr h="565479">
                <a:tc>
                  <a:txBody>
                    <a:bodyPr/>
                    <a:lstStyle/>
                    <a:p>
                      <a:pPr>
                        <a:spcAft>
                          <a:spcPts val="0"/>
                        </a:spcAft>
                      </a:pPr>
                      <a:r>
                        <a:rPr lang="es-ES">
                          <a:effectLst/>
                        </a:rPr>
                        <a:t>RD01</a:t>
                      </a:r>
                    </a:p>
                  </a:txBody>
                  <a:tcPr marL="68580" marR="68580" marT="0" marB="0"/>
                </a:tc>
                <a:tc gridSpan="2">
                  <a:txBody>
                    <a:bodyPr/>
                    <a:lstStyle/>
                    <a:p>
                      <a:pPr lvl="0" algn="just">
                        <a:lnSpc>
                          <a:spcPct val="100000"/>
                        </a:lnSpc>
                        <a:spcBef>
                          <a:spcPts val="0"/>
                        </a:spcBef>
                        <a:spcAft>
                          <a:spcPts val="0"/>
                        </a:spcAft>
                        <a:buNone/>
                      </a:pPr>
                      <a:r>
                        <a:rPr lang="es-ES" sz="1800" b="0" i="0" u="none" strike="noStrike" noProof="0">
                          <a:effectLst/>
                          <a:latin typeface="Calibri"/>
                        </a:rPr>
                        <a:t>Se probarán las herramientas sobre el código php disponible en el repositorio del grupo (calculadora)</a:t>
                      </a:r>
                    </a:p>
                  </a:txBody>
                  <a:tcPr marL="68580" marR="68580" marT="0" marB="0"/>
                </a:tc>
                <a:tc hMerge="1">
                  <a:txBody>
                    <a:bodyPr/>
                    <a:lstStyle/>
                    <a:p>
                      <a:endParaRPr lang="es-ES"/>
                    </a:p>
                  </a:txBody>
                  <a:tcPr/>
                </a:tc>
                <a:extLst>
                  <a:ext uri="{0D108BD9-81ED-4DB2-BD59-A6C34878D82A}">
                    <a16:rowId xmlns:a16="http://schemas.microsoft.com/office/drawing/2014/main" val="3973756313"/>
                  </a:ext>
                </a:extLst>
              </a:tr>
              <a:tr h="603849">
                <a:tc>
                  <a:txBody>
                    <a:bodyPr/>
                    <a:lstStyle/>
                    <a:p>
                      <a:pPr>
                        <a:spcAft>
                          <a:spcPts val="0"/>
                        </a:spcAft>
                      </a:pPr>
                      <a:r>
                        <a:rPr lang="es-ES">
                          <a:effectLst/>
                        </a:rPr>
                        <a:t>RR01</a:t>
                      </a:r>
                    </a:p>
                  </a:txBody>
                  <a:tcPr marL="68580" marR="68580" marT="0" marB="0"/>
                </a:tc>
                <a:tc gridSpan="2">
                  <a:txBody>
                    <a:bodyPr/>
                    <a:lstStyle/>
                    <a:p>
                      <a:pPr lvl="0" algn="just">
                        <a:lnSpc>
                          <a:spcPct val="100000"/>
                        </a:lnSpc>
                        <a:spcBef>
                          <a:spcPts val="0"/>
                        </a:spcBef>
                        <a:spcAft>
                          <a:spcPts val="0"/>
                        </a:spcAft>
                        <a:buNone/>
                      </a:pPr>
                      <a:r>
                        <a:rPr lang="es-ES" sz="1800" b="0" i="0" u="none" strike="noStrike" noProof="0">
                          <a:effectLst/>
                          <a:latin typeface="Calibri"/>
                        </a:rPr>
                        <a:t>Los tests se realizarán sin tener ningún otro servicio en el PC, ya que podría afectar en los tiempos</a:t>
                      </a:r>
                      <a:br>
                        <a:rPr lang="es-ES" sz="1800" b="0" i="0" u="none" strike="noStrike" noProof="0">
                          <a:effectLst/>
                          <a:latin typeface="Calibri"/>
                        </a:rPr>
                      </a:br>
                      <a:endParaRPr lang="es-ES" sz="1800" b="0" i="0" u="none" strike="noStrike" noProof="0">
                        <a:effectLst/>
                        <a:latin typeface="Calibri"/>
                      </a:endParaRPr>
                    </a:p>
                  </a:txBody>
                  <a:tcPr marL="68580" marR="68580" marT="0" marB="0"/>
                </a:tc>
                <a:tc hMerge="1">
                  <a:txBody>
                    <a:bodyPr/>
                    <a:lstStyle/>
                    <a:p>
                      <a:endParaRPr lang="es-ES"/>
                    </a:p>
                  </a:txBody>
                  <a:tcPr/>
                </a:tc>
                <a:extLst>
                  <a:ext uri="{0D108BD9-81ED-4DB2-BD59-A6C34878D82A}">
                    <a16:rowId xmlns:a16="http://schemas.microsoft.com/office/drawing/2014/main" val="1757662865"/>
                  </a:ext>
                </a:extLst>
              </a:tr>
            </a:tbl>
          </a:graphicData>
        </a:graphic>
      </p:graphicFrame>
      <p:sp>
        <p:nvSpPr>
          <p:cNvPr id="13" name="TextBox 12">
            <a:extLst>
              <a:ext uri="{FF2B5EF4-FFF2-40B4-BE49-F238E27FC236}">
                <a16:creationId xmlns:a16="http://schemas.microsoft.com/office/drawing/2014/main" id="{9D43B0A8-425E-4D9D-9BD3-F576D4E7565C}"/>
              </a:ext>
            </a:extLst>
          </p:cNvPr>
          <p:cNvSpPr txBox="1"/>
          <p:nvPr/>
        </p:nvSpPr>
        <p:spPr>
          <a:xfrm>
            <a:off x="497456" y="4911305"/>
            <a:ext cx="113121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Glosario de términos:</a:t>
            </a:r>
          </a:p>
          <a:p>
            <a:pPr algn="just"/>
            <a:r>
              <a:rPr lang="es-ES"/>
              <a:t>RF: requisito funcional            RI: requisito de interfaz            RD: requisito de datos            RR: requisito de rendimiento </a:t>
            </a:r>
            <a:br>
              <a:rPr lang="es-ES"/>
            </a:br>
            <a:endParaRPr lang="es-ES">
              <a:cs typeface="Calibri"/>
            </a:endParaRPr>
          </a:p>
          <a:p>
            <a:pPr algn="l"/>
            <a:endParaRPr lang="es-ES">
              <a:cs typeface="Calibri"/>
            </a:endParaRPr>
          </a:p>
        </p:txBody>
      </p:sp>
    </p:spTree>
    <p:extLst>
      <p:ext uri="{BB962C8B-B14F-4D97-AF65-F5344CB8AC3E}">
        <p14:creationId xmlns:p14="http://schemas.microsoft.com/office/powerpoint/2010/main" val="1106112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7911-2D59-4612-A17A-F1B040ABAD69}"/>
              </a:ext>
            </a:extLst>
          </p:cNvPr>
          <p:cNvSpPr>
            <a:spLocks noGrp="1"/>
          </p:cNvSpPr>
          <p:nvPr>
            <p:ph type="title"/>
          </p:nvPr>
        </p:nvSpPr>
        <p:spPr/>
        <p:txBody>
          <a:bodyPr/>
          <a:lstStyle/>
          <a:p>
            <a:r>
              <a:rPr lang="es-ES">
                <a:cs typeface="Calibri Light"/>
              </a:rPr>
              <a:t>Criterios de comparación</a:t>
            </a:r>
            <a:endParaRPr lang="es-ES"/>
          </a:p>
        </p:txBody>
      </p:sp>
      <p:graphicFrame>
        <p:nvGraphicFramePr>
          <p:cNvPr id="4" name="Marcador de contenido 3">
            <a:extLst>
              <a:ext uri="{FF2B5EF4-FFF2-40B4-BE49-F238E27FC236}">
                <a16:creationId xmlns:a16="http://schemas.microsoft.com/office/drawing/2014/main" id="{B9E8E0A4-A82A-438E-AFA9-915961C50F31}"/>
              </a:ext>
            </a:extLst>
          </p:cNvPr>
          <p:cNvGraphicFramePr>
            <a:graphicFrameLocks noGrp="1"/>
          </p:cNvGraphicFramePr>
          <p:nvPr>
            <p:ph idx="1"/>
            <p:extLst>
              <p:ext uri="{D42A27DB-BD31-4B8C-83A1-F6EECF244321}">
                <p14:modId xmlns:p14="http://schemas.microsoft.com/office/powerpoint/2010/main" val="3058860829"/>
              </p:ext>
            </p:extLst>
          </p:nvPr>
        </p:nvGraphicFramePr>
        <p:xfrm>
          <a:off x="1096964" y="1846263"/>
          <a:ext cx="10058400" cy="3571240"/>
        </p:xfrm>
        <a:graphic>
          <a:graphicData uri="http://schemas.openxmlformats.org/drawingml/2006/table">
            <a:tbl>
              <a:tblPr firstRow="1" firstCol="1" bandRow="1">
                <a:tableStyleId>{5C22544A-7EE6-4342-B048-85BDC9FD1C3A}</a:tableStyleId>
              </a:tblPr>
              <a:tblGrid>
                <a:gridCol w="919577">
                  <a:extLst>
                    <a:ext uri="{9D8B030D-6E8A-4147-A177-3AD203B41FA5}">
                      <a16:colId xmlns:a16="http://schemas.microsoft.com/office/drawing/2014/main" val="199505511"/>
                    </a:ext>
                  </a:extLst>
                </a:gridCol>
                <a:gridCol w="7082489">
                  <a:extLst>
                    <a:ext uri="{9D8B030D-6E8A-4147-A177-3AD203B41FA5}">
                      <a16:colId xmlns:a16="http://schemas.microsoft.com/office/drawing/2014/main" val="3415257029"/>
                    </a:ext>
                  </a:extLst>
                </a:gridCol>
                <a:gridCol w="2056334">
                  <a:extLst>
                    <a:ext uri="{9D8B030D-6E8A-4147-A177-3AD203B41FA5}">
                      <a16:colId xmlns:a16="http://schemas.microsoft.com/office/drawing/2014/main" val="3914314479"/>
                    </a:ext>
                  </a:extLst>
                </a:gridCol>
              </a:tblGrid>
              <a:tr h="370840">
                <a:tc>
                  <a:txBody>
                    <a:bodyPr/>
                    <a:lstStyle/>
                    <a:p>
                      <a:pPr algn="ctr"/>
                      <a:r>
                        <a:rPr lang="es-ES" dirty="0"/>
                        <a:t>Nº</a:t>
                      </a:r>
                    </a:p>
                  </a:txBody>
                  <a:tcPr/>
                </a:tc>
                <a:tc>
                  <a:txBody>
                    <a:bodyPr/>
                    <a:lstStyle/>
                    <a:p>
                      <a:r>
                        <a:rPr lang="es-ES" dirty="0"/>
                        <a:t>Nombre</a:t>
                      </a:r>
                    </a:p>
                  </a:txBody>
                  <a:tcPr/>
                </a:tc>
                <a:tc>
                  <a:txBody>
                    <a:bodyPr/>
                    <a:lstStyle/>
                    <a:p>
                      <a:pPr algn="ctr"/>
                      <a:r>
                        <a:rPr lang="es-ES" dirty="0"/>
                        <a:t>Tipo</a:t>
                      </a:r>
                    </a:p>
                  </a:txBody>
                  <a:tcPr/>
                </a:tc>
                <a:extLst>
                  <a:ext uri="{0D108BD9-81ED-4DB2-BD59-A6C34878D82A}">
                    <a16:rowId xmlns:a16="http://schemas.microsoft.com/office/drawing/2014/main" val="2306363144"/>
                  </a:ext>
                </a:extLst>
              </a:tr>
              <a:tr h="370840">
                <a:tc>
                  <a:txBody>
                    <a:bodyPr/>
                    <a:lstStyle/>
                    <a:p>
                      <a:pPr algn="ctr"/>
                      <a:r>
                        <a:rPr lang="es-ES" dirty="0"/>
                        <a:t>C1</a:t>
                      </a:r>
                    </a:p>
                  </a:txBody>
                  <a:tcPr anchor="ctr"/>
                </a:tc>
                <a:tc>
                  <a:txBody>
                    <a:bodyPr/>
                    <a:lstStyle/>
                    <a:p>
                      <a:r>
                        <a:rPr lang="es-ES" dirty="0"/>
                        <a:t>Dificultad en obtener e instalar el software necesario</a:t>
                      </a:r>
                    </a:p>
                  </a:txBody>
                  <a:tcPr anchor="ctr"/>
                </a:tc>
                <a:tc>
                  <a:txBody>
                    <a:bodyPr/>
                    <a:lstStyle/>
                    <a:p>
                      <a:pPr algn="ctr"/>
                      <a:r>
                        <a:rPr lang="es-ES" dirty="0"/>
                        <a:t>Numérico</a:t>
                      </a:r>
                    </a:p>
                    <a:p>
                      <a:pPr algn="ctr"/>
                      <a:r>
                        <a:rPr lang="es-ES" dirty="0"/>
                        <a:t>(horas)</a:t>
                      </a:r>
                    </a:p>
                  </a:txBody>
                  <a:tcPr anchor="ctr"/>
                </a:tc>
                <a:extLst>
                  <a:ext uri="{0D108BD9-81ED-4DB2-BD59-A6C34878D82A}">
                    <a16:rowId xmlns:a16="http://schemas.microsoft.com/office/drawing/2014/main" val="4073846765"/>
                  </a:ext>
                </a:extLst>
              </a:tr>
              <a:tr h="370840">
                <a:tc>
                  <a:txBody>
                    <a:bodyPr/>
                    <a:lstStyle/>
                    <a:p>
                      <a:pPr algn="ctr"/>
                      <a:r>
                        <a:rPr lang="es-ES" dirty="0"/>
                        <a:t>C2</a:t>
                      </a:r>
                    </a:p>
                  </a:txBody>
                  <a:tcPr anchor="ctr"/>
                </a:tc>
                <a:tc>
                  <a:txBody>
                    <a:bodyPr/>
                    <a:lstStyle/>
                    <a:p>
                      <a:r>
                        <a:rPr lang="es-ES" dirty="0"/>
                        <a:t>Recursos necesarios para el funcionamiento de las herramientas de testeo automático</a:t>
                      </a:r>
                    </a:p>
                  </a:txBody>
                  <a:tcPr anchor="ctr"/>
                </a:tc>
                <a:tc>
                  <a:txBody>
                    <a:bodyPr/>
                    <a:lstStyle/>
                    <a:p>
                      <a:pPr algn="ctr"/>
                      <a:r>
                        <a:rPr lang="es-ES" dirty="0"/>
                        <a:t>Numérico</a:t>
                      </a:r>
                    </a:p>
                    <a:p>
                      <a:pPr algn="ctr"/>
                      <a:r>
                        <a:rPr lang="es-ES" dirty="0"/>
                        <a:t>(nº herramientas)</a:t>
                      </a:r>
                    </a:p>
                  </a:txBody>
                  <a:tcPr anchor="ctr"/>
                </a:tc>
                <a:extLst>
                  <a:ext uri="{0D108BD9-81ED-4DB2-BD59-A6C34878D82A}">
                    <a16:rowId xmlns:a16="http://schemas.microsoft.com/office/drawing/2014/main" val="2472032523"/>
                  </a:ext>
                </a:extLst>
              </a:tr>
              <a:tr h="370840">
                <a:tc>
                  <a:txBody>
                    <a:bodyPr/>
                    <a:lstStyle/>
                    <a:p>
                      <a:pPr algn="ctr"/>
                      <a:r>
                        <a:rPr lang="es-ES" dirty="0"/>
                        <a:t>C3</a:t>
                      </a:r>
                    </a:p>
                  </a:txBody>
                  <a:tcPr anchor="ctr"/>
                </a:tc>
                <a:tc>
                  <a:txBody>
                    <a:bodyPr/>
                    <a:lstStyle/>
                    <a:p>
                      <a:r>
                        <a:rPr lang="es-ES" dirty="0"/>
                        <a:t>Tiempo de respuesta del funcionamiento del sistema</a:t>
                      </a:r>
                    </a:p>
                  </a:txBody>
                  <a:tcPr anchor="ctr"/>
                </a:tc>
                <a:tc>
                  <a:txBody>
                    <a:bodyPr/>
                    <a:lstStyle/>
                    <a:p>
                      <a:pPr algn="ctr"/>
                      <a:r>
                        <a:rPr lang="es-ES" dirty="0"/>
                        <a:t>Numérico (segundos)</a:t>
                      </a:r>
                    </a:p>
                  </a:txBody>
                  <a:tcPr anchor="ctr"/>
                </a:tc>
                <a:extLst>
                  <a:ext uri="{0D108BD9-81ED-4DB2-BD59-A6C34878D82A}">
                    <a16:rowId xmlns:a16="http://schemas.microsoft.com/office/drawing/2014/main" val="3598684264"/>
                  </a:ext>
                </a:extLst>
              </a:tr>
              <a:tr h="370840">
                <a:tc>
                  <a:txBody>
                    <a:bodyPr/>
                    <a:lstStyle/>
                    <a:p>
                      <a:pPr algn="ctr"/>
                      <a:r>
                        <a:rPr lang="es-ES" dirty="0"/>
                        <a:t>C4</a:t>
                      </a:r>
                    </a:p>
                  </a:txBody>
                  <a:tcPr anchor="ctr"/>
                </a:tc>
                <a:tc>
                  <a:txBody>
                    <a:bodyPr/>
                    <a:lstStyle/>
                    <a:p>
                      <a:r>
                        <a:rPr lang="es-ES" dirty="0"/>
                        <a:t>Información para utilizar la herramienta (calidad y cantidad)</a:t>
                      </a:r>
                    </a:p>
                  </a:txBody>
                  <a:tcPr anchor="ctr"/>
                </a:tc>
                <a:tc>
                  <a:txBody>
                    <a:bodyPr/>
                    <a:lstStyle/>
                    <a:p>
                      <a:pPr algn="ctr"/>
                      <a:r>
                        <a:rPr lang="es-ES" dirty="0"/>
                        <a:t>Numérico</a:t>
                      </a:r>
                    </a:p>
                    <a:p>
                      <a:pPr algn="ctr"/>
                      <a:r>
                        <a:rPr lang="es-ES" dirty="0"/>
                        <a:t>(1-5)</a:t>
                      </a:r>
                    </a:p>
                  </a:txBody>
                  <a:tcPr anchor="ctr"/>
                </a:tc>
                <a:extLst>
                  <a:ext uri="{0D108BD9-81ED-4DB2-BD59-A6C34878D82A}">
                    <a16:rowId xmlns:a16="http://schemas.microsoft.com/office/drawing/2014/main" val="3532862550"/>
                  </a:ext>
                </a:extLst>
              </a:tr>
              <a:tr h="370840">
                <a:tc>
                  <a:txBody>
                    <a:bodyPr/>
                    <a:lstStyle/>
                    <a:p>
                      <a:pPr algn="ctr"/>
                      <a:r>
                        <a:rPr lang="es-ES" dirty="0"/>
                        <a:t>C5</a:t>
                      </a:r>
                    </a:p>
                  </a:txBody>
                  <a:tcPr anchor="ctr"/>
                </a:tc>
                <a:tc>
                  <a:txBody>
                    <a:bodyPr/>
                    <a:lstStyle/>
                    <a:p>
                      <a:r>
                        <a:rPr lang="es-ES" dirty="0"/>
                        <a:t>Implementación intuitiva</a:t>
                      </a:r>
                    </a:p>
                  </a:txBody>
                  <a:tcPr anchor="ctr"/>
                </a:tc>
                <a:tc>
                  <a:txBody>
                    <a:bodyPr/>
                    <a:lstStyle/>
                    <a:p>
                      <a:pPr algn="ctr"/>
                      <a:r>
                        <a:rPr lang="es-ES" dirty="0"/>
                        <a:t>Numérico</a:t>
                      </a:r>
                    </a:p>
                    <a:p>
                      <a:pPr algn="ctr"/>
                      <a:r>
                        <a:rPr lang="es-ES" dirty="0"/>
                        <a:t>(1-5)</a:t>
                      </a:r>
                    </a:p>
                  </a:txBody>
                  <a:tcPr anchor="ctr"/>
                </a:tc>
                <a:extLst>
                  <a:ext uri="{0D108BD9-81ED-4DB2-BD59-A6C34878D82A}">
                    <a16:rowId xmlns:a16="http://schemas.microsoft.com/office/drawing/2014/main" val="1568833343"/>
                  </a:ext>
                </a:extLst>
              </a:tr>
            </a:tbl>
          </a:graphicData>
        </a:graphic>
      </p:graphicFrame>
    </p:spTree>
    <p:extLst>
      <p:ext uri="{BB962C8B-B14F-4D97-AF65-F5344CB8AC3E}">
        <p14:creationId xmlns:p14="http://schemas.microsoft.com/office/powerpoint/2010/main" val="941424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C6847-CAD8-42B2-918E-DB95C632E1A1}"/>
              </a:ext>
            </a:extLst>
          </p:cNvPr>
          <p:cNvSpPr>
            <a:spLocks noGrp="1"/>
          </p:cNvSpPr>
          <p:nvPr>
            <p:ph idx="1"/>
          </p:nvPr>
        </p:nvSpPr>
        <p:spPr>
          <a:xfrm>
            <a:off x="917363" y="1803401"/>
            <a:ext cx="9052984" cy="4023360"/>
          </a:xfrm>
        </p:spPr>
        <p:txBody>
          <a:bodyPr vert="horz" lIns="0" tIns="45720" rIns="0" bIns="45720" rtlCol="0" anchor="t">
            <a:normAutofit/>
          </a:bodyPr>
          <a:lstStyle/>
          <a:p>
            <a:pPr marL="0" indent="0">
              <a:buNone/>
            </a:pPr>
            <a:r>
              <a:rPr lang="es-ES">
                <a:cs typeface="Calibri"/>
              </a:rPr>
              <a:t>Código en </a:t>
            </a:r>
            <a:r>
              <a:rPr lang="es-ES" err="1">
                <a:cs typeface="Calibri"/>
              </a:rPr>
              <a:t>PHPUnit</a:t>
            </a:r>
            <a:r>
              <a:rPr lang="es-ES">
                <a:cs typeface="Calibri"/>
              </a:rPr>
              <a:t> de una calculadora</a:t>
            </a:r>
          </a:p>
          <a:p>
            <a:pPr marL="0" indent="0">
              <a:buNone/>
            </a:pPr>
            <a:endParaRPr lang="es-ES">
              <a:cs typeface="Calibri"/>
            </a:endParaRPr>
          </a:p>
          <a:p>
            <a:pPr marL="0" indent="0">
              <a:buNone/>
            </a:pPr>
            <a:r>
              <a:rPr lang="es-ES">
                <a:cs typeface="Calibri"/>
              </a:rPr>
              <a:t>Se han realizado los siguientes test:</a:t>
            </a:r>
          </a:p>
          <a:p>
            <a:pPr>
              <a:buFont typeface="Wingdings" panose="020F0502020204030204" pitchFamily="34" charset="0"/>
              <a:buChar char="Ø"/>
            </a:pPr>
            <a:r>
              <a:rPr lang="es-ES" err="1">
                <a:cs typeface="Calibri"/>
              </a:rPr>
              <a:t>TestSuma</a:t>
            </a:r>
          </a:p>
          <a:p>
            <a:pPr>
              <a:buFont typeface="Wingdings" panose="020F0502020204030204" pitchFamily="34" charset="0"/>
              <a:buChar char="Ø"/>
            </a:pPr>
            <a:r>
              <a:rPr lang="es-ES" err="1">
                <a:cs typeface="Calibri"/>
              </a:rPr>
              <a:t>TestResta</a:t>
            </a:r>
          </a:p>
          <a:p>
            <a:pPr>
              <a:buFont typeface="Wingdings" panose="020F0502020204030204" pitchFamily="34" charset="0"/>
              <a:buChar char="Ø"/>
            </a:pPr>
            <a:r>
              <a:rPr lang="es-ES" err="1">
                <a:cs typeface="Calibri"/>
              </a:rPr>
              <a:t>TestMultiplicacion</a:t>
            </a:r>
          </a:p>
          <a:p>
            <a:pPr>
              <a:buFont typeface="Wingdings" panose="020F0502020204030204" pitchFamily="34" charset="0"/>
              <a:buChar char="Ø"/>
            </a:pPr>
            <a:r>
              <a:rPr lang="es-ES" err="1">
                <a:cs typeface="Calibri"/>
              </a:rPr>
              <a:t>TestDivision</a:t>
            </a:r>
          </a:p>
          <a:p>
            <a:pPr>
              <a:buFont typeface="Calibri"/>
              <a:buChar char=" "/>
            </a:pPr>
            <a:r>
              <a:rPr lang="es-ES">
                <a:cs typeface="Calibri"/>
              </a:rPr>
              <a:t>También se ha tenido en cuenta la excepción de la división entre 0.</a:t>
            </a:r>
          </a:p>
          <a:p>
            <a:pPr marL="0" indent="0">
              <a:buNone/>
            </a:pPr>
            <a:endParaRPr lang="es-ES">
              <a:cs typeface="Calibri"/>
            </a:endParaRPr>
          </a:p>
        </p:txBody>
      </p:sp>
      <p:sp>
        <p:nvSpPr>
          <p:cNvPr id="4" name="TextBox 3">
            <a:extLst>
              <a:ext uri="{FF2B5EF4-FFF2-40B4-BE49-F238E27FC236}">
                <a16:creationId xmlns:a16="http://schemas.microsoft.com/office/drawing/2014/main" id="{A8CA3530-47AF-42A5-88CD-9E468BA5018D}"/>
              </a:ext>
            </a:extLst>
          </p:cNvPr>
          <p:cNvSpPr txBox="1"/>
          <p:nvPr/>
        </p:nvSpPr>
        <p:spPr>
          <a:xfrm>
            <a:off x="914400" y="67734"/>
            <a:ext cx="109135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spc="-50">
                <a:solidFill>
                  <a:schemeClr val="tx1">
                    <a:lumMod val="75000"/>
                    <a:lumOff val="25000"/>
                  </a:schemeClr>
                </a:solidFill>
                <a:latin typeface="+mj-lt"/>
                <a:ea typeface="+mj-ea"/>
                <a:cs typeface="Calibri Light"/>
              </a:rPr>
              <a:t>Implementación de pruebas en </a:t>
            </a:r>
            <a:r>
              <a:rPr lang="es-ES" sz="4800" spc="-50" err="1">
                <a:solidFill>
                  <a:schemeClr val="tx1">
                    <a:lumMod val="75000"/>
                    <a:lumOff val="25000"/>
                  </a:schemeClr>
                </a:solidFill>
                <a:latin typeface="+mj-lt"/>
                <a:ea typeface="+mj-ea"/>
                <a:cs typeface="Calibri Light"/>
              </a:rPr>
              <a:t>PHPUnit</a:t>
            </a:r>
          </a:p>
        </p:txBody>
      </p:sp>
      <p:sp>
        <p:nvSpPr>
          <p:cNvPr id="5" name="TextBox 4">
            <a:extLst>
              <a:ext uri="{FF2B5EF4-FFF2-40B4-BE49-F238E27FC236}">
                <a16:creationId xmlns:a16="http://schemas.microsoft.com/office/drawing/2014/main" id="{B77A4AD6-AA4F-4689-A533-5DF0703F5B8F}"/>
              </a:ext>
            </a:extLst>
          </p:cNvPr>
          <p:cNvSpPr txBox="1"/>
          <p:nvPr/>
        </p:nvSpPr>
        <p:spPr>
          <a:xfrm>
            <a:off x="861484" y="903817"/>
            <a:ext cx="10955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panose="020B0604020202020204" pitchFamily="34" charset="0"/>
              <a:buChar char="•"/>
            </a:pPr>
            <a:r>
              <a:rPr lang="en-US" sz="3600" err="1">
                <a:latin typeface="Calibri Light"/>
                <a:cs typeface="Arial"/>
              </a:rPr>
              <a:t>Documentación</a:t>
            </a:r>
            <a:r>
              <a:rPr lang="en-US" sz="3600">
                <a:latin typeface="Calibri Light"/>
                <a:cs typeface="Arial"/>
              </a:rPr>
              <a:t> de </a:t>
            </a:r>
            <a:r>
              <a:rPr lang="en-US" sz="3600" err="1">
                <a:latin typeface="Calibri Light"/>
                <a:cs typeface="Arial"/>
              </a:rPr>
              <a:t>diseño</a:t>
            </a:r>
            <a:endParaRPr lang="en-US" sz="3600">
              <a:latin typeface="Calibri Light"/>
              <a:cs typeface="Calibri"/>
            </a:endParaRPr>
          </a:p>
        </p:txBody>
      </p:sp>
    </p:spTree>
    <p:extLst>
      <p:ext uri="{BB962C8B-B14F-4D97-AF65-F5344CB8AC3E}">
        <p14:creationId xmlns:p14="http://schemas.microsoft.com/office/powerpoint/2010/main" val="6899024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A16-C354-4125-A175-CFBCE9215047}"/>
              </a:ext>
            </a:extLst>
          </p:cNvPr>
          <p:cNvSpPr>
            <a:spLocks noGrp="1"/>
          </p:cNvSpPr>
          <p:nvPr>
            <p:ph type="title"/>
          </p:nvPr>
        </p:nvSpPr>
        <p:spPr>
          <a:xfrm>
            <a:off x="875030" y="276020"/>
            <a:ext cx="10058400" cy="657007"/>
          </a:xfrm>
        </p:spPr>
        <p:txBody>
          <a:bodyPr>
            <a:normAutofit/>
          </a:bodyPr>
          <a:lstStyle/>
          <a:p>
            <a:pPr marL="685800" indent="-685800">
              <a:buFont typeface="Arial"/>
              <a:buChar char="•"/>
            </a:pPr>
            <a:r>
              <a:rPr lang="es-ES" sz="3600">
                <a:cs typeface="Calibri Light"/>
              </a:rPr>
              <a:t>Documentación de construcción </a:t>
            </a:r>
            <a:r>
              <a:rPr lang="es-ES" sz="3600" err="1">
                <a:cs typeface="Calibri Light"/>
              </a:rPr>
              <a:t>PHPUnit</a:t>
            </a:r>
          </a:p>
        </p:txBody>
      </p:sp>
      <p:sp>
        <p:nvSpPr>
          <p:cNvPr id="3" name="Content Placeholder 2">
            <a:extLst>
              <a:ext uri="{FF2B5EF4-FFF2-40B4-BE49-F238E27FC236}">
                <a16:creationId xmlns:a16="http://schemas.microsoft.com/office/drawing/2014/main" id="{AE4D055C-C7F0-4C1D-99AC-4DD7813ADC8F}"/>
              </a:ext>
            </a:extLst>
          </p:cNvPr>
          <p:cNvSpPr>
            <a:spLocks noGrp="1"/>
          </p:cNvSpPr>
          <p:nvPr>
            <p:ph idx="1"/>
          </p:nvPr>
        </p:nvSpPr>
        <p:spPr>
          <a:xfrm>
            <a:off x="1097280" y="1845734"/>
            <a:ext cx="3285067" cy="1409277"/>
          </a:xfrm>
        </p:spPr>
        <p:txBody>
          <a:bodyPr vert="horz" lIns="0" tIns="45720" rIns="0" bIns="45720" rtlCol="0" anchor="t">
            <a:normAutofit fontScale="85000" lnSpcReduction="20000"/>
          </a:bodyPr>
          <a:lstStyle/>
          <a:p>
            <a:r>
              <a:rPr lang="es-ES" b="1">
                <a:cs typeface="Calibri"/>
              </a:rPr>
              <a:t>Código PHP</a:t>
            </a:r>
            <a:endParaRPr lang="es-ES" b="1"/>
          </a:p>
          <a:p>
            <a:r>
              <a:rPr lang="en-US">
                <a:cs typeface="Calibri"/>
              </a:rPr>
              <a:t> function sumar($a, $b) {</a:t>
            </a:r>
            <a:r>
              <a:rPr lang="es-ES">
                <a:cs typeface="Calibri"/>
              </a:rPr>
              <a:t> </a:t>
            </a:r>
            <a:endParaRPr lang="es-ES"/>
          </a:p>
          <a:p>
            <a:r>
              <a:rPr lang="en-US">
                <a:cs typeface="Calibri"/>
              </a:rPr>
              <a:t>        return ($a + $b);</a:t>
            </a:r>
            <a:r>
              <a:rPr lang="es-ES">
                <a:cs typeface="Calibri"/>
              </a:rPr>
              <a:t> </a:t>
            </a:r>
            <a:endParaRPr lang="es-ES"/>
          </a:p>
          <a:p>
            <a:r>
              <a:rPr lang="en-US">
                <a:cs typeface="Calibri"/>
              </a:rPr>
              <a:t>    </a:t>
            </a:r>
            <a:r>
              <a:rPr lang="es-ES">
                <a:cs typeface="Calibri"/>
              </a:rPr>
              <a:t>} </a:t>
            </a:r>
            <a:endParaRPr lang="es-ES"/>
          </a:p>
          <a:p>
            <a:endParaRPr lang="es-ES">
              <a:cs typeface="Calibri"/>
            </a:endParaRPr>
          </a:p>
          <a:p>
            <a:endParaRPr lang="es-ES"/>
          </a:p>
        </p:txBody>
      </p:sp>
      <p:sp>
        <p:nvSpPr>
          <p:cNvPr id="4" name="TextBox 3">
            <a:extLst>
              <a:ext uri="{FF2B5EF4-FFF2-40B4-BE49-F238E27FC236}">
                <a16:creationId xmlns:a16="http://schemas.microsoft.com/office/drawing/2014/main" id="{B4DAD292-AC21-483D-BA6F-A3BFA79C1161}"/>
              </a:ext>
            </a:extLst>
          </p:cNvPr>
          <p:cNvSpPr txBox="1"/>
          <p:nvPr/>
        </p:nvSpPr>
        <p:spPr>
          <a:xfrm>
            <a:off x="1094317" y="104140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err="1">
                <a:solidFill>
                  <a:srgbClr val="404040"/>
                </a:solidFill>
              </a:rPr>
              <a:t>TestSumar</a:t>
            </a:r>
            <a:endParaRPr lang="es-ES" sz="2800" err="1">
              <a:cs typeface="Calibri" panose="020F0502020204030204"/>
            </a:endParaRPr>
          </a:p>
        </p:txBody>
      </p:sp>
      <p:sp>
        <p:nvSpPr>
          <p:cNvPr id="5" name="TextBox 4">
            <a:extLst>
              <a:ext uri="{FF2B5EF4-FFF2-40B4-BE49-F238E27FC236}">
                <a16:creationId xmlns:a16="http://schemas.microsoft.com/office/drawing/2014/main" id="{7836F820-4564-491C-9DF0-469858BA90B2}"/>
              </a:ext>
            </a:extLst>
          </p:cNvPr>
          <p:cNvSpPr txBox="1"/>
          <p:nvPr/>
        </p:nvSpPr>
        <p:spPr>
          <a:xfrm>
            <a:off x="1094317" y="3528483"/>
            <a:ext cx="4415366" cy="2168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err="1">
                <a:solidFill>
                  <a:srgbClr val="404040"/>
                </a:solidFill>
                <a:cs typeface="Arial"/>
              </a:rPr>
              <a:t>Prueba</a:t>
            </a:r>
            <a:r>
              <a:rPr lang="en-US" b="1">
                <a:solidFill>
                  <a:srgbClr val="404040"/>
                </a:solidFill>
                <a:cs typeface="Arial"/>
              </a:rPr>
              <a:t>: </a:t>
            </a:r>
            <a:endParaRPr lang="en-US" b="1" err="1">
              <a:solidFill>
                <a:srgbClr val="404040"/>
              </a:solidFill>
              <a:cs typeface="Aria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public function </a:t>
            </a:r>
            <a:r>
              <a:rPr lang="en-US" sz="1700" err="1">
                <a:solidFill>
                  <a:schemeClr val="tx1">
                    <a:lumMod val="75000"/>
                    <a:lumOff val="25000"/>
                  </a:schemeClr>
                </a:solidFill>
                <a:cs typeface="Calibri"/>
              </a:rPr>
              <a:t>testSumar</a:t>
            </a: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$this-&gt;</a:t>
            </a:r>
            <a:r>
              <a:rPr lang="en-US" sz="1700" err="1">
                <a:solidFill>
                  <a:schemeClr val="tx1">
                    <a:lumMod val="75000"/>
                    <a:lumOff val="25000"/>
                  </a:schemeClr>
                </a:solidFill>
                <a:cs typeface="Calibri"/>
              </a:rPr>
              <a:t>assertEquals</a:t>
            </a:r>
            <a:r>
              <a:rPr lang="en-US" sz="1700">
                <a:solidFill>
                  <a:schemeClr val="tx1">
                    <a:lumMod val="75000"/>
                    <a:lumOff val="25000"/>
                  </a:schemeClr>
                </a:solidFill>
                <a:cs typeface="Calibri"/>
              </a:rPr>
              <a:t>(</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0, $</a:t>
            </a:r>
            <a:r>
              <a:rPr lang="es-ES" sz="1700" err="1">
                <a:solidFill>
                  <a:schemeClr val="tx1">
                    <a:lumMod val="75000"/>
                    <a:lumOff val="25000"/>
                  </a:schemeClr>
                </a:solidFill>
                <a:cs typeface="Calibri"/>
              </a:rPr>
              <a:t>this</a:t>
            </a:r>
            <a:r>
              <a:rPr lang="es-ES" sz="1700">
                <a:solidFill>
                  <a:schemeClr val="tx1">
                    <a:lumMod val="75000"/>
                    <a:lumOff val="25000"/>
                  </a:schemeClr>
                </a:solidFill>
                <a:cs typeface="Calibri"/>
              </a:rPr>
              <a:t>-&gt;</a:t>
            </a:r>
            <a:r>
              <a:rPr lang="es-ES" sz="1700" err="1">
                <a:solidFill>
                  <a:schemeClr val="tx1">
                    <a:lumMod val="75000"/>
                    <a:lumOff val="25000"/>
                  </a:schemeClr>
                </a:solidFill>
                <a:cs typeface="Calibri"/>
              </a:rPr>
              <a:t>object</a:t>
            </a:r>
            <a:r>
              <a:rPr lang="es-ES" sz="1700">
                <a:solidFill>
                  <a:schemeClr val="tx1">
                    <a:lumMod val="75000"/>
                    <a:lumOff val="25000"/>
                  </a:schemeClr>
                </a:solidFill>
                <a:cs typeface="Calibri"/>
              </a:rPr>
              <a:t>-&gt;sumar(0, 0)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
        <p:nvSpPr>
          <p:cNvPr id="7" name="TextBox 6">
            <a:extLst>
              <a:ext uri="{FF2B5EF4-FFF2-40B4-BE49-F238E27FC236}">
                <a16:creationId xmlns:a16="http://schemas.microsoft.com/office/drawing/2014/main" id="{243C55C3-987D-4DCA-B3B3-C115966A59A8}"/>
              </a:ext>
            </a:extLst>
          </p:cNvPr>
          <p:cNvSpPr txBox="1"/>
          <p:nvPr/>
        </p:nvSpPr>
        <p:spPr>
          <a:xfrm>
            <a:off x="6587068" y="1041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TestRestar</a:t>
            </a:r>
            <a:endParaRPr lang="es-ES" sz="2800" err="1">
              <a:cs typeface="Calibri" panose="020F0502020204030204"/>
            </a:endParaRPr>
          </a:p>
        </p:txBody>
      </p:sp>
      <p:sp>
        <p:nvSpPr>
          <p:cNvPr id="8" name="TextBox 7">
            <a:extLst>
              <a:ext uri="{FF2B5EF4-FFF2-40B4-BE49-F238E27FC236}">
                <a16:creationId xmlns:a16="http://schemas.microsoft.com/office/drawing/2014/main" id="{9F00BACF-2030-4230-86E8-52AE7F350416}"/>
              </a:ext>
            </a:extLst>
          </p:cNvPr>
          <p:cNvSpPr txBox="1"/>
          <p:nvPr/>
        </p:nvSpPr>
        <p:spPr>
          <a:xfrm>
            <a:off x="6587067" y="1845733"/>
            <a:ext cx="3431116" cy="1375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a:solidFill>
                  <a:schemeClr val="tx1">
                    <a:lumMod val="75000"/>
                    <a:lumOff val="25000"/>
                  </a:schemeClr>
                </a:solidFill>
                <a:cs typeface="Calibri"/>
              </a:rPr>
              <a:t>Código PHP</a:t>
            </a:r>
            <a:endParaRPr lang="en-US" sz="1700">
              <a:solidFill>
                <a:schemeClr val="tx1">
                  <a:lumMod val="75000"/>
                  <a:lumOff val="25000"/>
                </a:schemeClr>
              </a:solidFill>
              <a:cs typeface="Calibri"/>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function restar($a, $b) {</a:t>
            </a:r>
            <a:endParaRPr lang="en-US">
              <a:solidFill>
                <a:schemeClr val="tx1">
                  <a:lumMod val="75000"/>
                  <a:lumOff val="25000"/>
                </a:schemeClr>
              </a:solidFil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return ($a - $b);</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a:t>
            </a:r>
          </a:p>
        </p:txBody>
      </p:sp>
      <p:sp>
        <p:nvSpPr>
          <p:cNvPr id="9" name="TextBox 8">
            <a:extLst>
              <a:ext uri="{FF2B5EF4-FFF2-40B4-BE49-F238E27FC236}">
                <a16:creationId xmlns:a16="http://schemas.microsoft.com/office/drawing/2014/main" id="{363B1219-55BF-49F1-9A2E-DC91B1CF9DCC}"/>
              </a:ext>
            </a:extLst>
          </p:cNvPr>
          <p:cNvSpPr txBox="1"/>
          <p:nvPr/>
        </p:nvSpPr>
        <p:spPr>
          <a:xfrm>
            <a:off x="6587067" y="3666067"/>
            <a:ext cx="4859866" cy="21005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err="1">
                <a:solidFill>
                  <a:schemeClr val="tx1">
                    <a:lumMod val="75000"/>
                    <a:lumOff val="25000"/>
                  </a:schemeClr>
                </a:solidFill>
                <a:cs typeface="Calibri"/>
              </a:rPr>
              <a:t>P</a:t>
            </a:r>
            <a:r>
              <a:rPr lang="en-US" sz="1700" b="1" err="1">
                <a:solidFill>
                  <a:srgbClr val="404040"/>
                </a:solidFill>
                <a:cs typeface="Arial"/>
              </a:rPr>
              <a:t>rueba</a:t>
            </a:r>
            <a:r>
              <a:rPr lang="en-US" sz="1700" b="1">
                <a:solidFill>
                  <a:srgbClr val="404040"/>
                </a:solidFill>
                <a:cs typeface="Arial"/>
              </a:rPr>
              <a:t>:</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public function testRestar4() {</a:t>
            </a:r>
            <a:endParaRPr lang="en-US">
              <a:solidFill>
                <a:schemeClr val="tx1">
                  <a:lumMod val="75000"/>
                  <a:lumOff val="25000"/>
                </a:schemeClr>
              </a:solidFill>
            </a:endParaRP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$this-&gt;assertEquals(</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a:solidFill>
                  <a:schemeClr val="tx1">
                    <a:lumMod val="75000"/>
                    <a:lumOff val="25000"/>
                  </a:schemeClr>
                </a:solidFill>
                <a:cs typeface="Calibri"/>
              </a:rPr>
              <a:t>                </a:t>
            </a:r>
            <a:r>
              <a:rPr lang="es-ES" sz="1700">
                <a:solidFill>
                  <a:schemeClr val="tx1">
                    <a:lumMod val="75000"/>
                    <a:lumOff val="25000"/>
                  </a:schemeClr>
                </a:solidFill>
                <a:cs typeface="Calibri"/>
              </a:rPr>
              <a:t>-1, $this-&gt;object-&gt;restar(1, 2)</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Tree>
    <p:extLst>
      <p:ext uri="{BB962C8B-B14F-4D97-AF65-F5344CB8AC3E}">
        <p14:creationId xmlns:p14="http://schemas.microsoft.com/office/powerpoint/2010/main" val="2975034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A16-C354-4125-A175-CFBCE9215047}"/>
              </a:ext>
            </a:extLst>
          </p:cNvPr>
          <p:cNvSpPr>
            <a:spLocks noGrp="1"/>
          </p:cNvSpPr>
          <p:nvPr>
            <p:ph type="title"/>
          </p:nvPr>
        </p:nvSpPr>
        <p:spPr>
          <a:xfrm>
            <a:off x="875030" y="276020"/>
            <a:ext cx="10058400" cy="657007"/>
          </a:xfrm>
        </p:spPr>
        <p:txBody>
          <a:bodyPr>
            <a:normAutofit/>
          </a:bodyPr>
          <a:lstStyle/>
          <a:p>
            <a:pPr marL="685800" indent="-685800">
              <a:buFont typeface="Arial"/>
              <a:buChar char="•"/>
            </a:pPr>
            <a:r>
              <a:rPr lang="es-ES" sz="3600">
                <a:cs typeface="Calibri Light"/>
              </a:rPr>
              <a:t>Documentación de construcción </a:t>
            </a:r>
            <a:r>
              <a:rPr lang="es-ES" sz="3600" err="1">
                <a:cs typeface="Calibri Light"/>
              </a:rPr>
              <a:t>PHPUnit</a:t>
            </a:r>
          </a:p>
        </p:txBody>
      </p:sp>
      <p:sp>
        <p:nvSpPr>
          <p:cNvPr id="3" name="Content Placeholder 2">
            <a:extLst>
              <a:ext uri="{FF2B5EF4-FFF2-40B4-BE49-F238E27FC236}">
                <a16:creationId xmlns:a16="http://schemas.microsoft.com/office/drawing/2014/main" id="{AE4D055C-C7F0-4C1D-99AC-4DD7813ADC8F}"/>
              </a:ext>
            </a:extLst>
          </p:cNvPr>
          <p:cNvSpPr>
            <a:spLocks noGrp="1"/>
          </p:cNvSpPr>
          <p:nvPr>
            <p:ph idx="1"/>
          </p:nvPr>
        </p:nvSpPr>
        <p:spPr>
          <a:xfrm>
            <a:off x="1097280" y="1845734"/>
            <a:ext cx="3285067" cy="1409277"/>
          </a:xfrm>
        </p:spPr>
        <p:txBody>
          <a:bodyPr vert="horz" lIns="0" tIns="45720" rIns="0" bIns="45720" rtlCol="0" anchor="t">
            <a:normAutofit fontScale="85000" lnSpcReduction="20000"/>
          </a:bodyPr>
          <a:lstStyle/>
          <a:p>
            <a:r>
              <a:rPr lang="es-ES" b="1">
                <a:cs typeface="Calibri"/>
              </a:rPr>
              <a:t>Código PHP</a:t>
            </a:r>
            <a:endParaRPr lang="es-ES" b="1"/>
          </a:p>
          <a:p>
            <a:r>
              <a:rPr lang="en-GB">
                <a:cs typeface="Calibri"/>
              </a:rPr>
              <a:t>function multiplicar($a, $b) {</a:t>
            </a:r>
            <a:r>
              <a:rPr lang="es-ES">
                <a:cs typeface="Calibri"/>
              </a:rPr>
              <a:t> </a:t>
            </a:r>
            <a:endParaRPr lang="es-ES"/>
          </a:p>
          <a:p>
            <a:r>
              <a:rPr lang="en-GB">
                <a:cs typeface="Calibri"/>
              </a:rPr>
              <a:t>        return ($a * $b);</a:t>
            </a:r>
            <a:r>
              <a:rPr lang="es-ES">
                <a:cs typeface="Calibri"/>
              </a:rPr>
              <a:t> </a:t>
            </a:r>
            <a:endParaRPr lang="es-ES"/>
          </a:p>
          <a:p>
            <a:r>
              <a:rPr lang="en-GB">
                <a:cs typeface="Calibri"/>
              </a:rPr>
              <a:t>    </a:t>
            </a:r>
            <a:r>
              <a:rPr lang="es-ES">
                <a:cs typeface="Calibri"/>
              </a:rPr>
              <a:t>}</a:t>
            </a:r>
            <a:endParaRPr lang="es-ES"/>
          </a:p>
          <a:p>
            <a:endParaRPr lang="es-ES">
              <a:cs typeface="Calibri"/>
            </a:endParaRPr>
          </a:p>
          <a:p>
            <a:endParaRPr lang="es-ES"/>
          </a:p>
        </p:txBody>
      </p:sp>
      <p:sp>
        <p:nvSpPr>
          <p:cNvPr id="4" name="TextBox 3">
            <a:extLst>
              <a:ext uri="{FF2B5EF4-FFF2-40B4-BE49-F238E27FC236}">
                <a16:creationId xmlns:a16="http://schemas.microsoft.com/office/drawing/2014/main" id="{B4DAD292-AC21-483D-BA6F-A3BFA79C1161}"/>
              </a:ext>
            </a:extLst>
          </p:cNvPr>
          <p:cNvSpPr txBox="1"/>
          <p:nvPr/>
        </p:nvSpPr>
        <p:spPr>
          <a:xfrm>
            <a:off x="1094317" y="104140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TestMultiplicar</a:t>
            </a:r>
            <a:endParaRPr lang="es-ES" sz="2800" err="1">
              <a:cs typeface="Calibri" panose="020F0502020204030204"/>
            </a:endParaRPr>
          </a:p>
        </p:txBody>
      </p:sp>
      <p:sp>
        <p:nvSpPr>
          <p:cNvPr id="5" name="TextBox 4">
            <a:extLst>
              <a:ext uri="{FF2B5EF4-FFF2-40B4-BE49-F238E27FC236}">
                <a16:creationId xmlns:a16="http://schemas.microsoft.com/office/drawing/2014/main" id="{7836F820-4564-491C-9DF0-469858BA90B2}"/>
              </a:ext>
            </a:extLst>
          </p:cNvPr>
          <p:cNvSpPr txBox="1"/>
          <p:nvPr/>
        </p:nvSpPr>
        <p:spPr>
          <a:xfrm>
            <a:off x="1094317" y="3528483"/>
            <a:ext cx="4415366" cy="2168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err="1">
                <a:solidFill>
                  <a:srgbClr val="404040"/>
                </a:solidFill>
                <a:cs typeface="Arial"/>
              </a:rPr>
              <a:t>Prueba</a:t>
            </a:r>
            <a:r>
              <a:rPr lang="en-US" b="1">
                <a:solidFill>
                  <a:srgbClr val="404040"/>
                </a:solidFill>
                <a:cs typeface="Arial"/>
              </a:rPr>
              <a:t>: </a:t>
            </a:r>
            <a:endParaRPr lang="en-US" b="1" err="1">
              <a:solidFill>
                <a:srgbClr val="404040"/>
              </a:solidFill>
              <a:cs typeface="Arial"/>
            </a:endParaRPr>
          </a:p>
          <a:p>
            <a:pPr defTabSz="914400">
              <a:lnSpc>
                <a:spcPct val="70000"/>
              </a:lnSpc>
              <a:spcBef>
                <a:spcPts val="1200"/>
              </a:spcBef>
              <a:spcAft>
                <a:spcPts val="200"/>
              </a:spcAft>
              <a:buClr>
                <a:schemeClr val="accent1"/>
              </a:buClr>
              <a:buSzPct val="100000"/>
            </a:pPr>
            <a:r>
              <a:rPr lang="en-GB" sz="1700">
                <a:solidFill>
                  <a:schemeClr val="tx1">
                    <a:lumMod val="75000"/>
                    <a:lumOff val="25000"/>
                  </a:schemeClr>
                </a:solidFill>
                <a:cs typeface="Calibri"/>
              </a:rPr>
              <a:t>public function testMultiplicar3() {</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GB" sz="1700">
                <a:solidFill>
                  <a:schemeClr val="tx1">
                    <a:lumMod val="75000"/>
                    <a:lumOff val="25000"/>
                  </a:schemeClr>
                </a:solidFill>
                <a:cs typeface="Calibri"/>
              </a:rPr>
              <a:t>        $this-&gt;</a:t>
            </a:r>
            <a:r>
              <a:rPr lang="en-GB" sz="1700" err="1">
                <a:solidFill>
                  <a:schemeClr val="tx1">
                    <a:lumMod val="75000"/>
                    <a:lumOff val="25000"/>
                  </a:schemeClr>
                </a:solidFill>
                <a:cs typeface="Calibri"/>
              </a:rPr>
              <a:t>assertEquals</a:t>
            </a:r>
            <a:r>
              <a:rPr lang="en-GB" sz="1700">
                <a:solidFill>
                  <a:schemeClr val="tx1">
                    <a:lumMod val="75000"/>
                    <a:lumOff val="25000"/>
                  </a:schemeClr>
                </a:solidFill>
                <a:cs typeface="Calibri"/>
              </a:rPr>
              <a:t>(</a:t>
            </a:r>
            <a:r>
              <a:rPr lang="es-ES" sz="1700">
                <a:solidFill>
                  <a:schemeClr val="tx1">
                    <a:lumMod val="75000"/>
                    <a:lumOff val="25000"/>
                  </a:schemeClr>
                </a:solidFill>
                <a:cs typeface="Calibri"/>
              </a:rPr>
              <a:t>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GB" sz="1700">
                <a:solidFill>
                  <a:schemeClr val="tx1">
                    <a:lumMod val="75000"/>
                    <a:lumOff val="25000"/>
                  </a:schemeClr>
                </a:solidFill>
                <a:cs typeface="Calibri"/>
              </a:rPr>
              <a:t>                </a:t>
            </a:r>
            <a:r>
              <a:rPr lang="es-ES" sz="1700">
                <a:solidFill>
                  <a:schemeClr val="tx1">
                    <a:lumMod val="75000"/>
                    <a:lumOff val="25000"/>
                  </a:schemeClr>
                </a:solidFill>
                <a:cs typeface="Calibri"/>
              </a:rPr>
              <a:t>1, $</a:t>
            </a:r>
            <a:r>
              <a:rPr lang="es-ES" sz="1700" err="1">
                <a:solidFill>
                  <a:schemeClr val="tx1">
                    <a:lumMod val="75000"/>
                    <a:lumOff val="25000"/>
                  </a:schemeClr>
                </a:solidFill>
                <a:cs typeface="Calibri"/>
              </a:rPr>
              <a:t>this</a:t>
            </a:r>
            <a:r>
              <a:rPr lang="es-ES" sz="1700">
                <a:solidFill>
                  <a:schemeClr val="tx1">
                    <a:lumMod val="75000"/>
                    <a:lumOff val="25000"/>
                  </a:schemeClr>
                </a:solidFill>
                <a:cs typeface="Calibri"/>
              </a:rPr>
              <a:t>-&gt;</a:t>
            </a:r>
            <a:r>
              <a:rPr lang="es-ES" sz="1700" err="1">
                <a:solidFill>
                  <a:schemeClr val="tx1">
                    <a:lumMod val="75000"/>
                    <a:lumOff val="25000"/>
                  </a:schemeClr>
                </a:solidFill>
                <a:cs typeface="Calibri"/>
              </a:rPr>
              <a:t>object</a:t>
            </a:r>
            <a:r>
              <a:rPr lang="es-ES" sz="1700">
                <a:solidFill>
                  <a:schemeClr val="tx1">
                    <a:lumMod val="75000"/>
                    <a:lumOff val="25000"/>
                  </a:schemeClr>
                </a:solidFill>
                <a:cs typeface="Calibri"/>
              </a:rPr>
              <a:t>-&gt;multiplicar(1, 1)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 </a:t>
            </a:r>
          </a:p>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s-ES" sz="1700">
                <a:solidFill>
                  <a:schemeClr val="tx1">
                    <a:lumMod val="75000"/>
                    <a:lumOff val="25000"/>
                  </a:schemeClr>
                </a:solidFill>
                <a:cs typeface="Calibri"/>
              </a:rPr>
              <a:t>    }</a:t>
            </a:r>
          </a:p>
        </p:txBody>
      </p:sp>
      <p:sp>
        <p:nvSpPr>
          <p:cNvPr id="7" name="TextBox 6">
            <a:extLst>
              <a:ext uri="{FF2B5EF4-FFF2-40B4-BE49-F238E27FC236}">
                <a16:creationId xmlns:a16="http://schemas.microsoft.com/office/drawing/2014/main" id="{243C55C3-987D-4DCA-B3B3-C115966A59A8}"/>
              </a:ext>
            </a:extLst>
          </p:cNvPr>
          <p:cNvSpPr txBox="1"/>
          <p:nvPr/>
        </p:nvSpPr>
        <p:spPr>
          <a:xfrm>
            <a:off x="6587068" y="1041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s-ES" sz="2800">
                <a:solidFill>
                  <a:srgbClr val="404040"/>
                </a:solidFill>
              </a:rPr>
              <a:t>TestDividir</a:t>
            </a:r>
            <a:endParaRPr lang="es-ES" sz="2800" err="1">
              <a:cs typeface="Calibri" panose="020F0502020204030204"/>
            </a:endParaRPr>
          </a:p>
        </p:txBody>
      </p:sp>
      <p:sp>
        <p:nvSpPr>
          <p:cNvPr id="8" name="TextBox 7">
            <a:extLst>
              <a:ext uri="{FF2B5EF4-FFF2-40B4-BE49-F238E27FC236}">
                <a16:creationId xmlns:a16="http://schemas.microsoft.com/office/drawing/2014/main" id="{9F00BACF-2030-4230-86E8-52AE7F350416}"/>
              </a:ext>
            </a:extLst>
          </p:cNvPr>
          <p:cNvSpPr txBox="1"/>
          <p:nvPr/>
        </p:nvSpPr>
        <p:spPr>
          <a:xfrm>
            <a:off x="6587067" y="1845733"/>
            <a:ext cx="4859866" cy="2829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a:solidFill>
                  <a:schemeClr val="tx1">
                    <a:lumMod val="75000"/>
                    <a:lumOff val="25000"/>
                  </a:schemeClr>
                </a:solidFill>
                <a:cs typeface="Calibri"/>
              </a:rPr>
              <a:t>Código PHP</a:t>
            </a:r>
            <a:endParaRPr lang="en-US" sz="1700">
              <a:solidFill>
                <a:schemeClr val="tx1">
                  <a:lumMod val="75000"/>
                  <a:lumOff val="25000"/>
                </a:schemeClr>
              </a:solidFill>
              <a:cs typeface="Calibri"/>
            </a:endParaRP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function </a:t>
            </a:r>
            <a:r>
              <a:rPr lang="en-US" sz="1700" err="1">
                <a:solidFill>
                  <a:schemeClr val="tx1">
                    <a:lumMod val="75000"/>
                    <a:lumOff val="25000"/>
                  </a:schemeClr>
                </a:solidFill>
                <a:cs typeface="Calibri"/>
              </a:rPr>
              <a:t>dividir</a:t>
            </a:r>
            <a:r>
              <a:rPr lang="en-US" sz="1700">
                <a:solidFill>
                  <a:schemeClr val="tx1">
                    <a:lumMod val="75000"/>
                    <a:lumOff val="25000"/>
                  </a:schemeClr>
                </a:solidFill>
                <a:cs typeface="Calibri"/>
              </a:rPr>
              <a:t>($a, $b)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if ($b == 0)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throw new \</a:t>
            </a:r>
            <a:r>
              <a:rPr lang="en-US" sz="1700" err="1">
                <a:solidFill>
                  <a:schemeClr val="tx1">
                    <a:lumMod val="75000"/>
                    <a:lumOff val="25000"/>
                  </a:schemeClr>
                </a:solidFill>
                <a:cs typeface="Calibri"/>
              </a:rPr>
              <a:t>InvalidArgumentException</a:t>
            </a:r>
            <a:r>
              <a:rPr lang="en-US" sz="1700">
                <a:solidFill>
                  <a:schemeClr val="tx1">
                    <a:lumMod val="75000"/>
                    <a:lumOff val="25000"/>
                  </a:schemeClr>
                </a:solidFill>
                <a:cs typeface="Calibri"/>
              </a:rPr>
              <a:t>("Division by zero is not possible");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return ($a / $b);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a:t>
            </a:r>
          </a:p>
        </p:txBody>
      </p:sp>
      <p:sp>
        <p:nvSpPr>
          <p:cNvPr id="9" name="TextBox 8">
            <a:extLst>
              <a:ext uri="{FF2B5EF4-FFF2-40B4-BE49-F238E27FC236}">
                <a16:creationId xmlns:a16="http://schemas.microsoft.com/office/drawing/2014/main" id="{363B1219-55BF-49F1-9A2E-DC91B1CF9DCC}"/>
              </a:ext>
            </a:extLst>
          </p:cNvPr>
          <p:cNvSpPr txBox="1"/>
          <p:nvPr/>
        </p:nvSpPr>
        <p:spPr>
          <a:xfrm>
            <a:off x="6587068" y="4682067"/>
            <a:ext cx="4859866" cy="1375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 indent="-91440" defTabSz="914400">
              <a:lnSpc>
                <a:spcPct val="70000"/>
              </a:lnSpc>
              <a:spcBef>
                <a:spcPts val="1200"/>
              </a:spcBef>
              <a:spcAft>
                <a:spcPts val="200"/>
              </a:spcAft>
              <a:buClr>
                <a:schemeClr val="accent1"/>
              </a:buClr>
              <a:buSzPct val="100000"/>
              <a:buFont typeface="Calibri" panose="020F0502020204030204" pitchFamily="34" charset="0"/>
              <a:buChar char=" "/>
            </a:pPr>
            <a:r>
              <a:rPr lang="en-US" sz="1700" b="1" err="1">
                <a:solidFill>
                  <a:schemeClr val="tx1">
                    <a:lumMod val="75000"/>
                    <a:lumOff val="25000"/>
                  </a:schemeClr>
                </a:solidFill>
                <a:cs typeface="Calibri"/>
              </a:rPr>
              <a:t>P</a:t>
            </a:r>
            <a:r>
              <a:rPr lang="en-US" sz="1700" b="1" err="1">
                <a:solidFill>
                  <a:srgbClr val="404040"/>
                </a:solidFill>
                <a:cs typeface="Arial"/>
              </a:rPr>
              <a:t>rueba</a:t>
            </a:r>
            <a:r>
              <a:rPr lang="en-US" sz="1700" b="1">
                <a:solidFill>
                  <a:srgbClr val="404040"/>
                </a:solidFill>
                <a:cs typeface="Arial"/>
              </a:rPr>
              <a:t>:</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public function testDividir2() { </a:t>
            </a: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$this-&gt;object-&gt;</a:t>
            </a:r>
            <a:r>
              <a:rPr lang="en-US" sz="1700" err="1">
                <a:solidFill>
                  <a:schemeClr val="tx1">
                    <a:lumMod val="75000"/>
                    <a:lumOff val="25000"/>
                  </a:schemeClr>
                </a:solidFill>
                <a:cs typeface="Calibri"/>
              </a:rPr>
              <a:t>dividir</a:t>
            </a:r>
            <a:r>
              <a:rPr lang="en-US" sz="1700">
                <a:solidFill>
                  <a:schemeClr val="tx1">
                    <a:lumMod val="75000"/>
                    <a:lumOff val="25000"/>
                  </a:schemeClr>
                </a:solidFill>
                <a:cs typeface="Calibri"/>
              </a:rPr>
              <a:t>(1, 0); </a:t>
            </a:r>
            <a:endParaRPr lang="es-ES" sz="1700">
              <a:solidFill>
                <a:schemeClr val="tx1">
                  <a:lumMod val="75000"/>
                  <a:lumOff val="25000"/>
                </a:schemeClr>
              </a:solidFill>
              <a:cs typeface="Calibri"/>
            </a:endParaRPr>
          </a:p>
          <a:p>
            <a:pPr defTabSz="914400">
              <a:lnSpc>
                <a:spcPct val="70000"/>
              </a:lnSpc>
              <a:spcBef>
                <a:spcPts val="1200"/>
              </a:spcBef>
              <a:spcAft>
                <a:spcPts val="200"/>
              </a:spcAft>
              <a:buClr>
                <a:schemeClr val="accent1"/>
              </a:buClr>
              <a:buSzPct val="100000"/>
            </a:pPr>
            <a:r>
              <a:rPr lang="en-US" sz="1700">
                <a:solidFill>
                  <a:schemeClr val="tx1">
                    <a:lumMod val="75000"/>
                    <a:lumOff val="25000"/>
                  </a:schemeClr>
                </a:solidFill>
                <a:cs typeface="Calibri"/>
              </a:rPr>
              <a:t>    }</a:t>
            </a:r>
          </a:p>
        </p:txBody>
      </p:sp>
    </p:spTree>
    <p:extLst>
      <p:ext uri="{BB962C8B-B14F-4D97-AF65-F5344CB8AC3E}">
        <p14:creationId xmlns:p14="http://schemas.microsoft.com/office/powerpoint/2010/main" val="3672982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1025</Words>
  <Application>Microsoft Office PowerPoint</Application>
  <PresentationFormat>Panorámica</PresentationFormat>
  <Paragraphs>313</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Wingdings</vt:lpstr>
      <vt:lpstr>Retrospección</vt:lpstr>
      <vt:lpstr>DTE TG3: PHP TESTING FRAMEWORKS</vt:lpstr>
      <vt:lpstr>Índice</vt:lpstr>
      <vt:lpstr>Planificación</vt:lpstr>
      <vt:lpstr>Requisitos del prototipo a implementar</vt:lpstr>
      <vt:lpstr>Requisitos del prototipo a implementar</vt:lpstr>
      <vt:lpstr>Criterios de comparación</vt:lpstr>
      <vt:lpstr>Presentación de PowerPoint</vt:lpstr>
      <vt:lpstr>Documentación de construcción PHPUnit</vt:lpstr>
      <vt:lpstr>Documentación de construcción PHPUnit</vt:lpstr>
      <vt:lpstr>Implementación de pruebas en PHPUnit</vt:lpstr>
      <vt:lpstr>Implementación de pruebas en PHPUnit</vt:lpstr>
      <vt:lpstr>Implementación de pruebas en PHPUnit</vt:lpstr>
      <vt:lpstr>Presentación de PowerPoint</vt:lpstr>
      <vt:lpstr>Presentación de PowerPoint</vt:lpstr>
      <vt:lpstr>Documentación de construcción Codeception</vt:lpstr>
      <vt:lpstr>Documentación de construcción Codeception</vt:lpstr>
      <vt:lpstr>Presentación de PowerPoint</vt:lpstr>
      <vt:lpstr>Presentación de PowerPoint</vt:lpstr>
      <vt:lpstr>Presentación de PowerPoint</vt:lpstr>
      <vt:lpstr>Presentación de PowerPoint</vt:lpstr>
      <vt:lpstr>Evaluación de los criterios para PHPUnit</vt:lpstr>
      <vt:lpstr>Evaluación de los criterios para Codeception</vt:lpstr>
      <vt:lpstr>Comparación de las dos tecnologías</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Manzano Estébanez Daniel</cp:lastModifiedBy>
  <cp:revision>1</cp:revision>
  <dcterms:created xsi:type="dcterms:W3CDTF">2012-07-30T22:48:03Z</dcterms:created>
  <dcterms:modified xsi:type="dcterms:W3CDTF">2019-05-06T21:51:25Z</dcterms:modified>
</cp:coreProperties>
</file>