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77" r:id="rId6"/>
    <p:sldId id="278" r:id="rId7"/>
    <p:sldId id="279" r:id="rId8"/>
    <p:sldId id="273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C4EC-671A-42BA-9E64-704D216C51F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80728-0D40-484A-9335-CB5AC9FC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D7F-11AD-42B7-80B7-09CE8D830BF4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D751-558A-430D-84D7-1F2BA3199A0A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1E4-CE34-4C67-A4DA-387BFF68FAB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46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F47-999C-4FEF-8265-EBB9FEDAF772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F8F-3743-4CB0-894D-A66EF5FD807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43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398F-72AA-4DEC-AE57-67A74DBA0A20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9539-A6FB-4375-9977-4BD3E4F48CEA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E405-3E03-410F-A1E7-33801F26A2CD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A792-17D1-4DB4-A94C-90FF8BA9E96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1A19-2662-4C50-A0CA-CD50A62DF0F5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192D-DEEC-4679-8447-9F9898F17DB5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91F6-1568-4F56-B882-57339199DFD6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DB52-3D0A-466A-9C51-979F512B4C38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A15-0EBF-4E33-A63B-F7928BD6D7E0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E7D-4D03-4B5B-8BE9-2D93B327976A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B341-3BC8-4D80-A12D-418836D90715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D928-FB41-4C90-BA69-173E336DA306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D4CD-3538-9E27-CA2F-151DCD61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92192"/>
            <a:ext cx="8915399" cy="3585189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Bank Marketing Campaign Analysis Using Deep Learning Models</a:t>
            </a:r>
            <a:br>
              <a:rPr lang="en-CA" sz="3600" b="1" dirty="0">
                <a:solidFill>
                  <a:srgbClr val="002060"/>
                </a:solidFill>
              </a:rPr>
            </a:br>
            <a:br>
              <a:rPr lang="en-CA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Diverse Model Comparisons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99C0-3F6B-B35F-BC74-A886CC78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67423"/>
            <a:ext cx="8915399" cy="9028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5500 Final Project</a:t>
            </a:r>
          </a:p>
          <a:p>
            <a:r>
              <a:rPr lang="en-US" b="1" dirty="0">
                <a:solidFill>
                  <a:srgbClr val="002060"/>
                </a:solidFill>
              </a:rPr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1089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323A-C1D3-F09A-E73A-71BF0A94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66B1-C2F5-DEF0-FCF4-302F4C9F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4A7A-49A4-4D48-F8B7-D227C0BF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693" y="1905000"/>
            <a:ext cx="5405377" cy="4738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Predictors: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Call duration (strongest correlation)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Previous campaign outcome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Month of contact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Contact method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C5397-248A-DC1C-11A6-57AE6386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D091E-B457-E726-3C7A-A453EF04F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156" y="1691892"/>
            <a:ext cx="6114933" cy="36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6948D-27BB-D026-0967-A6761CEE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893C-257D-AA7A-917E-3F11BC0F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Subscription Rate by Previous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1B15-E39E-E6F8-EEE8-DF57C5F39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693" y="1905000"/>
            <a:ext cx="4363471" cy="4738868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Aptos" panose="020B0004020202020204" pitchFamily="34" charset="0"/>
              </a:rPr>
              <a:t>Customers with successful previous interactions showed ~60% subscription rate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Overall average subscription rate: ~11%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Strong indicator for targeted marketing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D1F7-068C-D400-85A2-6F0644C9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56AA0-5F56-521E-EE02-B7665BE1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4156" y="1870635"/>
            <a:ext cx="6114933" cy="333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CBCAD-D7D3-2DA3-D2B0-39CB4BD15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1589-CC53-E7B0-8A04-A8654C57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Training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E7A87-491B-678E-9ECC-E99A66AE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693" y="1905000"/>
            <a:ext cx="4363471" cy="4738868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Aptos" panose="020B0004020202020204" pitchFamily="34" charset="0"/>
              </a:rPr>
              <a:t>Rapid initial learning (1-2 epochs)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Early overfitting in MLP and CNN (2-3 epochs)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LSTM showed more resistance to overfitting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dirty="0">
                <a:latin typeface="Aptos" panose="020B0004020202020204" pitchFamily="34" charset="0"/>
              </a:rPr>
              <a:t>Linear model had most stable learning curve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0D6F5-4441-8444-AB01-EEED6C26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9D3709-27F6-13ED-3DAF-B7175393C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4728" y="1870634"/>
            <a:ext cx="5908624" cy="371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5716-C965-84B0-8DB0-4C8F7720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8B1-DB34-CCA5-9CA6-B89E0620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5055-B031-B183-9C5C-710FA6425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Similar Performance</a:t>
            </a:r>
            <a:r>
              <a:rPr lang="en-US" sz="2000" dirty="0">
                <a:latin typeface="Aptos" panose="020B0004020202020204" pitchFamily="34" charset="0"/>
              </a:rPr>
              <a:t>: All models performed nearly identically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Extreme Prediction Behavior</a:t>
            </a:r>
            <a:r>
              <a:rPr lang="en-US" sz="2000" dirty="0">
                <a:latin typeface="Aptos" panose="020B0004020202020204" pitchFamily="34" charset="0"/>
              </a:rPr>
              <a:t>: All models predicted every instance as positive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Class Imbalance Impact</a:t>
            </a:r>
            <a:r>
              <a:rPr lang="en-US" sz="2000" dirty="0">
                <a:latin typeface="Aptos" panose="020B0004020202020204" pitchFamily="34" charset="0"/>
              </a:rPr>
              <a:t>: Overcompensation in handling class weights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Feature Insights</a:t>
            </a:r>
            <a:r>
              <a:rPr lang="en-US" sz="2000" dirty="0">
                <a:latin typeface="Aptos" panose="020B0004020202020204" pitchFamily="34" charset="0"/>
              </a:rPr>
              <a:t>: Duration, previous outcome, and contact timing most important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Model Complexity</a:t>
            </a:r>
            <a:r>
              <a:rPr lang="en-US" sz="2000" dirty="0">
                <a:latin typeface="Aptos" panose="020B0004020202020204" pitchFamily="34" charset="0"/>
              </a:rPr>
              <a:t>: Simpler models performed as well as complex ones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D2D26-2982-21E8-B974-59B82F2B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34D7E-0812-6A53-60B9-F86806459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FD80-78B5-7AF2-6D43-D7B936DE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Marketing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CC24-5752-BCE2-50FB-380E0BDC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Targeted Retargeting</a:t>
            </a:r>
            <a:r>
              <a:rPr lang="en-US" sz="2000" dirty="0">
                <a:latin typeface="Aptos" panose="020B0004020202020204" pitchFamily="34" charset="0"/>
              </a:rPr>
              <a:t>: Prioritize customers with previous successful interactions</a:t>
            </a:r>
            <a:endParaRPr lang="en-CA" sz="2000" dirty="0">
              <a:latin typeface="Aptos" panose="020B00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Seasonal Planning</a:t>
            </a:r>
            <a:r>
              <a:rPr lang="en-US" sz="2000" dirty="0">
                <a:latin typeface="Aptos" panose="020B0004020202020204" pitchFamily="34" charset="0"/>
              </a:rPr>
              <a:t>: Focus campaigns during high-conversion months</a:t>
            </a:r>
            <a:endParaRPr lang="en-CA" sz="2000" dirty="0">
              <a:latin typeface="Aptos" panose="020B00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Contact Method</a:t>
            </a:r>
            <a:r>
              <a:rPr lang="en-US" sz="2000" dirty="0">
                <a:latin typeface="Aptos" panose="020B0004020202020204" pitchFamily="34" charset="0"/>
              </a:rPr>
              <a:t>: Prefer cellular contacts over landline</a:t>
            </a:r>
            <a:endParaRPr lang="en-CA" sz="2000" dirty="0">
              <a:latin typeface="Aptos" panose="020B00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Economic Context</a:t>
            </a:r>
            <a:r>
              <a:rPr lang="en-US" sz="2000" dirty="0">
                <a:latin typeface="Aptos" panose="020B0004020202020204" pitchFamily="34" charset="0"/>
              </a:rPr>
              <a:t>: Increase efforts during lower employment periods</a:t>
            </a:r>
            <a:endParaRPr lang="en-CA" sz="2000" dirty="0">
              <a:latin typeface="Aptos" panose="020B0004020202020204" pitchFamily="34" charset="0"/>
            </a:endParaRPr>
          </a:p>
          <a:p>
            <a:pPr lvl="0">
              <a:buFont typeface="+mj-lt"/>
              <a:buAutoNum type="arabicPeriod"/>
            </a:pPr>
            <a:r>
              <a:rPr lang="en-US" sz="2000" b="1" dirty="0">
                <a:latin typeface="Aptos" panose="020B0004020202020204" pitchFamily="34" charset="0"/>
              </a:rPr>
              <a:t>Conversation Quality</a:t>
            </a:r>
            <a:r>
              <a:rPr lang="en-US" sz="2000" dirty="0">
                <a:latin typeface="Aptos" panose="020B0004020202020204" pitchFamily="34" charset="0"/>
              </a:rPr>
              <a:t>: Focus on meaningful customer interactions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2647-B2FE-F972-896C-83314336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1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81F3-D605-6C54-9DA1-73F5C3DA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271D-A0C7-E046-9B35-ADDF35F2A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43EE-7884-3E4B-8C0C-A712B9153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Alternative Sampling</a:t>
            </a:r>
            <a:r>
              <a:rPr lang="en-US" sz="2000" dirty="0">
                <a:latin typeface="Aptos" panose="020B0004020202020204" pitchFamily="34" charset="0"/>
              </a:rPr>
              <a:t>: SMOTE, ADASYN, or under-sampling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Feature Engineering</a:t>
            </a:r>
            <a:r>
              <a:rPr lang="en-US" sz="2000" dirty="0">
                <a:latin typeface="Aptos" panose="020B0004020202020204" pitchFamily="34" charset="0"/>
              </a:rPr>
              <a:t>: Develop new features based on key predictors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Threshold Adjustment</a:t>
            </a:r>
            <a:r>
              <a:rPr lang="en-US" sz="2000" dirty="0">
                <a:latin typeface="Aptos" panose="020B0004020202020204" pitchFamily="34" charset="0"/>
              </a:rPr>
              <a:t>: Optimize precision-recall tradeoff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Ensemble Methods</a:t>
            </a:r>
            <a:r>
              <a:rPr lang="en-US" sz="2000" dirty="0">
                <a:latin typeface="Aptos" panose="020B0004020202020204" pitchFamily="34" charset="0"/>
              </a:rPr>
              <a:t>: Combine multiple models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Hyperparameter Optimization</a:t>
            </a:r>
            <a:r>
              <a:rPr lang="en-US" sz="2000" dirty="0">
                <a:latin typeface="Aptos" panose="020B0004020202020204" pitchFamily="34" charset="0"/>
              </a:rPr>
              <a:t>: Focus on learning rate and regularization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FAA9-FA96-3C4D-3ED9-0300E25E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4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2E2E-B1C7-5EF6-EAFD-571AEFE4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3B65-8BC2-C00D-EEC1-B3DCA778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18DE-BEA7-E83E-E33C-92291B75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Model Selection</a:t>
            </a:r>
            <a:r>
              <a:rPr lang="en-US" sz="2000" dirty="0">
                <a:latin typeface="Aptos" panose="020B0004020202020204" pitchFamily="34" charset="0"/>
              </a:rPr>
              <a:t>: Simpler models performed best (Linear model highest F1 score)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Class Imbalance</a:t>
            </a:r>
            <a:r>
              <a:rPr lang="en-US" sz="2000" dirty="0">
                <a:latin typeface="Aptos" panose="020B0004020202020204" pitchFamily="34" charset="0"/>
              </a:rPr>
              <a:t>: Remains a significant challenge requiring better approaches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Prediction Behavior</a:t>
            </a:r>
            <a:r>
              <a:rPr lang="en-US" sz="2000" dirty="0">
                <a:latin typeface="Aptos" panose="020B0004020202020204" pitchFamily="34" charset="0"/>
              </a:rPr>
              <a:t>: Current approach needs refinement to avoid all-positive predictions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Business Value</a:t>
            </a:r>
            <a:r>
              <a:rPr lang="en-US" sz="2000" dirty="0">
                <a:latin typeface="Aptos" panose="020B0004020202020204" pitchFamily="34" charset="0"/>
              </a:rPr>
              <a:t>: Analysis identified key predictors for marketing success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Next Steps</a:t>
            </a:r>
            <a:r>
              <a:rPr lang="en-US" sz="2000" dirty="0">
                <a:latin typeface="Aptos" panose="020B0004020202020204" pitchFamily="34" charset="0"/>
              </a:rPr>
              <a:t>: Implement recommendations and improved modeling techniques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CBA8C-C798-46E7-4A34-9EF14EC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4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AE9D-2FEA-4265-E446-49879DEE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1C68-D530-A1F2-35D9-F5B21F28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Goal</a:t>
            </a:r>
            <a:r>
              <a:rPr lang="en-US" sz="2000" dirty="0">
                <a:latin typeface="Aptos" panose="020B0004020202020204" pitchFamily="34" charset="0"/>
              </a:rPr>
              <a:t>: Predict whether a client will subscribe to a term deposit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Significance</a:t>
            </a:r>
            <a:r>
              <a:rPr lang="en-US" sz="2000" dirty="0">
                <a:latin typeface="Aptos" panose="020B0004020202020204" pitchFamily="34" charset="0"/>
              </a:rPr>
              <a:t>: Help financial institutions optimize marketing strategies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Challenge</a:t>
            </a:r>
            <a:r>
              <a:rPr lang="en-US" sz="2000" dirty="0">
                <a:latin typeface="Aptos" panose="020B0004020202020204" pitchFamily="34" charset="0"/>
              </a:rPr>
              <a:t>: Highly imbalanced dataset (89% no / 11% yes)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Approach</a:t>
            </a:r>
            <a:r>
              <a:rPr lang="en-US" sz="2000" dirty="0">
                <a:latin typeface="Aptos" panose="020B0004020202020204" pitchFamily="34" charset="0"/>
              </a:rPr>
              <a:t>: Compare multiple deep learning architectures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3DD5E-ABBB-A0FB-506B-16DABEF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8935-3D9D-B2A3-962B-74DA042C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D6B-D9CF-27B1-0277-0442DF8F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2DD8-D27B-798E-A120-4160DC84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Source</a:t>
            </a:r>
            <a:r>
              <a:rPr lang="en-US" sz="2000" dirty="0">
                <a:latin typeface="Aptos" panose="020B0004020202020204" pitchFamily="34" charset="0"/>
              </a:rPr>
              <a:t>: Portuguese banking institution marketing campaigns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Size</a:t>
            </a:r>
            <a:r>
              <a:rPr lang="en-US" sz="2000" dirty="0">
                <a:latin typeface="Aptos" panose="020B0004020202020204" pitchFamily="34" charset="0"/>
              </a:rPr>
              <a:t>: 29,271 training records, 11,917 test records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Features</a:t>
            </a:r>
            <a:r>
              <a:rPr lang="en-US" sz="2000" dirty="0">
                <a:latin typeface="Aptos" panose="020B0004020202020204" pitchFamily="34" charset="0"/>
              </a:rPr>
              <a:t>: 15 attributes including: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Demographic data (age, job, education)</a:t>
            </a:r>
            <a:endParaRPr lang="en-CA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Financial indicators (housing loan, personal loan)</a:t>
            </a:r>
            <a:endParaRPr lang="en-CA" sz="18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Campaign details (contact type, month, duration)</a:t>
            </a:r>
            <a:endParaRPr lang="en-CA" sz="18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Target</a:t>
            </a:r>
            <a:r>
              <a:rPr lang="en-US" sz="2000" dirty="0">
                <a:latin typeface="Aptos" panose="020B0004020202020204" pitchFamily="34" charset="0"/>
              </a:rPr>
              <a:t>: Binary outcome - subscription (yes/no)</a:t>
            </a:r>
            <a:endParaRPr lang="en-CA" sz="20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5C4D9-02CE-80B6-1124-CFB515AF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A8850-3220-7553-9B04-8816E5DC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449A-5AE3-06B0-FC1B-34B6CA3A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2CC7-7819-1CCF-782F-BA2AD164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05" y="5648446"/>
            <a:ext cx="9062977" cy="99542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>
                <a:latin typeface="Aptos" panose="020B0004020202020204" pitchFamily="34" charset="0"/>
              </a:rPr>
              <a:t>Training set: 26,075 no / 3,196 yes (89% / 11%)</a:t>
            </a:r>
            <a:endParaRPr lang="en-CA" dirty="0">
              <a:latin typeface="Aptos" panose="020B0004020202020204" pitchFamily="34" charset="0"/>
            </a:endParaRPr>
          </a:p>
          <a:p>
            <a:pPr lvl="0"/>
            <a:r>
              <a:rPr lang="en-US" dirty="0">
                <a:latin typeface="Aptos" panose="020B0004020202020204" pitchFamily="34" charset="0"/>
              </a:rPr>
              <a:t>Test set: 10,473 no / 1,444 yes (88% / 12%)</a:t>
            </a:r>
            <a:endParaRPr lang="en-CA" dirty="0">
              <a:latin typeface="Aptos" panose="020B0004020202020204" pitchFamily="34" charset="0"/>
            </a:endParaRPr>
          </a:p>
          <a:p>
            <a:pPr lvl="0"/>
            <a:r>
              <a:rPr lang="en-US" dirty="0">
                <a:latin typeface="Aptos" panose="020B0004020202020204" pitchFamily="34" charset="0"/>
              </a:rPr>
              <a:t>Significant imbalance requiring special handling</a:t>
            </a:r>
            <a:endParaRPr lang="en-CA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FBC3-6E7E-92EE-B268-ADCB6123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comparison of a number of bars&#10;&#10;AI-generated content may be incorrect.">
            <a:extLst>
              <a:ext uri="{FF2B5EF4-FFF2-40B4-BE49-F238E27FC236}">
                <a16:creationId xmlns:a16="http://schemas.microsoft.com/office/drawing/2014/main" id="{4111F3DF-CA12-1696-391D-34C315C52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16" y="1578990"/>
            <a:ext cx="8067554" cy="38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621DF-6AB5-D0E5-5E2E-82E01784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2323-2868-0AAC-E421-29CD3535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B06D-671F-F808-25BF-3DF71F7F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latin typeface="Aptos" panose="020B0004020202020204" pitchFamily="34" charset="0"/>
              </a:rPr>
              <a:t>Missing Values</a:t>
            </a:r>
            <a:r>
              <a:rPr lang="en-US" sz="2000" dirty="0">
                <a:latin typeface="Aptos" panose="020B0004020202020204" pitchFamily="34" charset="0"/>
              </a:rPr>
              <a:t>: Replaced 'unknown' with mode values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Special Values</a:t>
            </a:r>
            <a:r>
              <a:rPr lang="en-US" sz="2000" dirty="0">
                <a:latin typeface="Aptos" panose="020B0004020202020204" pitchFamily="34" charset="0"/>
              </a:rPr>
              <a:t>: Converted </a:t>
            </a:r>
            <a:r>
              <a:rPr lang="en-US" sz="2000" dirty="0" err="1">
                <a:latin typeface="Aptos" panose="020B0004020202020204" pitchFamily="34" charset="0"/>
              </a:rPr>
              <a:t>pdays</a:t>
            </a:r>
            <a:r>
              <a:rPr lang="en-US" sz="2000" dirty="0">
                <a:latin typeface="Aptos" panose="020B0004020202020204" pitchFamily="34" charset="0"/>
              </a:rPr>
              <a:t>=999 to -1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Encoding</a:t>
            </a:r>
            <a:r>
              <a:rPr lang="en-US" sz="2000" dirty="0">
                <a:latin typeface="Aptos" panose="020B0004020202020204" pitchFamily="34" charset="0"/>
              </a:rPr>
              <a:t>: Label encoding for categorical features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Scaling</a:t>
            </a:r>
            <a:r>
              <a:rPr lang="en-US" sz="2000" dirty="0">
                <a:latin typeface="Aptos" panose="020B0004020202020204" pitchFamily="34" charset="0"/>
              </a:rPr>
              <a:t>: Standardization of numerical features</a:t>
            </a:r>
            <a:endParaRPr lang="en-CA" sz="20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Class Imbalance</a:t>
            </a:r>
            <a:r>
              <a:rPr lang="en-US" sz="2000" dirty="0">
                <a:latin typeface="Aptos" panose="020B0004020202020204" pitchFamily="34" charset="0"/>
              </a:rPr>
              <a:t>: Applied class weights during training</a:t>
            </a:r>
            <a:endParaRPr lang="en-CA" sz="2000" dirty="0">
              <a:latin typeface="Aptos" panose="020B0004020202020204" pitchFamily="34" charset="0"/>
            </a:endParaRPr>
          </a:p>
          <a:p>
            <a:r>
              <a:rPr lang="en-US" sz="2000" b="1" dirty="0">
                <a:latin typeface="Aptos" panose="020B0004020202020204" pitchFamily="34" charset="0"/>
              </a:rPr>
              <a:t>Reshaping</a:t>
            </a:r>
            <a:r>
              <a:rPr lang="en-US" sz="2000" dirty="0">
                <a:latin typeface="Aptos" panose="020B0004020202020204" pitchFamily="34" charset="0"/>
              </a:rPr>
              <a:t>: Additional dimension for CNN and RNN models</a:t>
            </a:r>
            <a:endParaRPr lang="en-CA" sz="24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083B8-463B-57B2-5621-C23F160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6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48E4-AA32-EF6E-1D86-FD38C57FE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83D6-B950-0277-9C63-DC90A130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624A-CCA3-2F2D-27EE-2931A538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4502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Aptos" panose="020B0004020202020204" pitchFamily="34" charset="0"/>
              </a:rPr>
              <a:t>Neural </a:t>
            </a:r>
            <a:r>
              <a:rPr lang="en-US" sz="2800" b="1" dirty="0">
                <a:latin typeface="Aptos" panose="020B0004020202020204" pitchFamily="34" charset="0"/>
              </a:rPr>
              <a:t>Network Approaches:</a:t>
            </a:r>
            <a:endParaRPr lang="en-CA" sz="28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MLP (Multilayer Perceptron)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Simple feedforward architecture with dropout</a:t>
            </a:r>
            <a:endParaRPr lang="en-CA" sz="18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CNN (Convolutional Neural Network)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Features treated as sequence with convolutional operations</a:t>
            </a:r>
            <a:endParaRPr lang="en-CA" sz="18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LSTM (Long Short-Term Memory)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Recurrent network with memory cells</a:t>
            </a:r>
            <a:endParaRPr lang="en-CA" sz="1800" dirty="0">
              <a:latin typeface="Aptos" panose="020B0004020202020204" pitchFamily="34" charset="0"/>
            </a:endParaRPr>
          </a:p>
          <a:p>
            <a:pPr lvl="0"/>
            <a:r>
              <a:rPr lang="en-US" sz="2000" b="1" dirty="0">
                <a:latin typeface="Aptos" panose="020B0004020202020204" pitchFamily="34" charset="0"/>
              </a:rPr>
              <a:t>RNN (Simple Recurrent Neural Network)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r>
              <a:rPr lang="en-US" sz="1800" dirty="0">
                <a:latin typeface="Aptos" panose="020B0004020202020204" pitchFamily="34" charset="0"/>
              </a:rPr>
              <a:t>Basic recurrent architecture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Linear</a:t>
            </a:r>
            <a:endParaRPr lang="en-CA" sz="2000" dirty="0">
              <a:latin typeface="Aptos" panose="020B0004020202020204" pitchFamily="34" charset="0"/>
            </a:endParaRPr>
          </a:p>
          <a:p>
            <a:pPr lvl="1"/>
            <a:endParaRPr lang="en-CA" sz="18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C7F7D-9A1E-4EA7-1077-4460AC6B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17A3-78D8-7576-6371-22642C54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D681-5ECE-12AB-7838-81670E66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Training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A2AE-E337-D816-B3E7-9DFC4D3F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lvl="0"/>
            <a:r>
              <a:rPr lang="en-US" sz="2200" b="1" dirty="0">
                <a:latin typeface="Aptos" panose="020B0004020202020204" pitchFamily="34" charset="0"/>
              </a:rPr>
              <a:t>Loss Function</a:t>
            </a:r>
            <a:r>
              <a:rPr lang="en-US" sz="2200" dirty="0">
                <a:latin typeface="Aptos" panose="020B0004020202020204" pitchFamily="34" charset="0"/>
              </a:rPr>
              <a:t>: Binary cross-entropy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Optimizer</a:t>
            </a:r>
            <a:r>
              <a:rPr lang="en-US" sz="2200" dirty="0">
                <a:latin typeface="Aptos" panose="020B0004020202020204" pitchFamily="34" charset="0"/>
              </a:rPr>
              <a:t>: Adam (learning rate = 0.001)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Early Stopping</a:t>
            </a:r>
            <a:r>
              <a:rPr lang="en-US" sz="2200" dirty="0">
                <a:latin typeface="Aptos" panose="020B0004020202020204" pitchFamily="34" charset="0"/>
              </a:rPr>
              <a:t>: Patience of 5 epochs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Class Weights</a:t>
            </a:r>
            <a:r>
              <a:rPr lang="en-US" sz="2200" dirty="0">
                <a:latin typeface="Aptos" panose="020B0004020202020204" pitchFamily="34" charset="0"/>
              </a:rPr>
              <a:t>: Balanced weighting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Batch Size</a:t>
            </a:r>
            <a:r>
              <a:rPr lang="en-US" sz="2200" dirty="0">
                <a:latin typeface="Aptos" panose="020B0004020202020204" pitchFamily="34" charset="0"/>
              </a:rPr>
              <a:t>: 64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Validation Split</a:t>
            </a:r>
            <a:r>
              <a:rPr lang="en-US" sz="2200" dirty="0">
                <a:latin typeface="Aptos" panose="020B0004020202020204" pitchFamily="34" charset="0"/>
              </a:rPr>
              <a:t>: 20%</a:t>
            </a:r>
            <a:endParaRPr lang="en-CA" sz="2200" dirty="0">
              <a:latin typeface="Aptos" panose="020B0004020202020204" pitchFamily="34" charset="0"/>
            </a:endParaRPr>
          </a:p>
          <a:p>
            <a:pPr lvl="0"/>
            <a:r>
              <a:rPr lang="en-US" sz="2200" b="1" dirty="0">
                <a:latin typeface="Aptos" panose="020B0004020202020204" pitchFamily="34" charset="0"/>
              </a:rPr>
              <a:t>Maximum Epochs</a:t>
            </a:r>
            <a:r>
              <a:rPr lang="en-US" sz="2200" dirty="0">
                <a:latin typeface="Aptos" panose="020B0004020202020204" pitchFamily="34" charset="0"/>
              </a:rPr>
              <a:t>: 50</a:t>
            </a:r>
            <a:endParaRPr lang="en-CA" sz="22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E6B02-D364-63F3-C2CE-66892D2E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38C5-AEDB-35BA-D234-F8F490FC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0A59-E368-C3B3-6BA2-0F6BA4DF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E01-BB74-29BB-95FA-20F176CE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C41C181-878F-9956-3F09-0B73BFB13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27791"/>
              </p:ext>
            </p:extLst>
          </p:nvPr>
        </p:nvGraphicFramePr>
        <p:xfrm>
          <a:off x="2589213" y="2133600"/>
          <a:ext cx="8915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>
                  <a:extLst>
                    <a:ext uri="{9D8B030D-6E8A-4147-A177-3AD203B41FA5}">
                      <a16:colId xmlns:a16="http://schemas.microsoft.com/office/drawing/2014/main" val="227195838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59819140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17340588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044788061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1662951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482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MLP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0.1385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0.1233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0.2196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286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0.1384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0.1233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0.2195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0.1355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0.1229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0.2190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92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RNN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0.1354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0.1229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0.2189</a:t>
                      </a:r>
                      <a:endParaRPr lang="en-CA" sz="18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395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Linear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0.1386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0.1233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1.0000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180"/>
                        </a:spcBef>
                        <a:spcAft>
                          <a:spcPts val="18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0.2196</a:t>
                      </a:r>
                      <a:endParaRPr lang="en-CA" sz="18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82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48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FAAB9-9E67-6BD1-10B2-65DAFEA0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542A-6265-41D6-ADF9-38FF82E1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4B0D-F637-5E51-CE0B-03DAE8E7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05" y="4516595"/>
            <a:ext cx="9062977" cy="21272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Aptos" panose="020B0004020202020204" pitchFamily="34" charset="0"/>
              </a:rPr>
              <a:t>All models showed similar behavior:</a:t>
            </a:r>
            <a:endParaRPr lang="en-CA" dirty="0">
              <a:latin typeface="Aptos" panose="020B0004020202020204" pitchFamily="34" charset="0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Perfect recall (1.0)</a:t>
            </a:r>
            <a:endParaRPr lang="en-CA" dirty="0">
              <a:latin typeface="Aptos" panose="020B0004020202020204" pitchFamily="34" charset="0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Very low precision (~0.12)</a:t>
            </a:r>
            <a:endParaRPr lang="en-CA" dirty="0">
              <a:latin typeface="Aptos" panose="020B0004020202020204" pitchFamily="34" charset="0"/>
            </a:endParaRPr>
          </a:p>
          <a:p>
            <a:pPr lvl="1"/>
            <a:r>
              <a:rPr lang="en-US" dirty="0">
                <a:latin typeface="Aptos" panose="020B0004020202020204" pitchFamily="34" charset="0"/>
              </a:rPr>
              <a:t>Predicted all instances as positive</a:t>
            </a:r>
            <a:endParaRPr lang="en-CA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8294-DFA3-4800-0AF3-C3DD25F1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ADD7C-3A8C-205E-BF8D-64102FD7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646" y="1496747"/>
            <a:ext cx="3803633" cy="2676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6FC18-352F-FFA8-DF4F-E187C6DAF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8445" y="1496747"/>
            <a:ext cx="3719762" cy="2676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72F6C-7C55-6EB2-10D9-83F232659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0746" y="1496747"/>
            <a:ext cx="3750889" cy="2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618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7274</TotalTime>
  <Words>649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Wisp</vt:lpstr>
      <vt:lpstr>Bank Marketing Campaign Analysis Using Deep Learning Models  Diverse Model Comparisons</vt:lpstr>
      <vt:lpstr>Project Overview</vt:lpstr>
      <vt:lpstr>Dataset Description</vt:lpstr>
      <vt:lpstr>Class Imbalance</vt:lpstr>
      <vt:lpstr>Data Preprocessing</vt:lpstr>
      <vt:lpstr>Model Architectures</vt:lpstr>
      <vt:lpstr>Training Configuration</vt:lpstr>
      <vt:lpstr>Model Performance</vt:lpstr>
      <vt:lpstr>Confusion Matrices</vt:lpstr>
      <vt:lpstr>Feature Importance</vt:lpstr>
      <vt:lpstr>Subscription Rate by Previous Outcome</vt:lpstr>
      <vt:lpstr>Training Behaviour</vt:lpstr>
      <vt:lpstr>Key Findings</vt:lpstr>
      <vt:lpstr>Marketing Recommendations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Nash</dc:creator>
  <cp:lastModifiedBy>Tom Nash</cp:lastModifiedBy>
  <cp:revision>33</cp:revision>
  <dcterms:created xsi:type="dcterms:W3CDTF">2025-06-20T05:21:18Z</dcterms:created>
  <dcterms:modified xsi:type="dcterms:W3CDTF">2025-07-26T17:15:01Z</dcterms:modified>
</cp:coreProperties>
</file>