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0"/>
  </p:notesMasterIdLst>
  <p:sldIdLst>
    <p:sldId id="292" r:id="rId5"/>
    <p:sldId id="310" r:id="rId6"/>
    <p:sldId id="311" r:id="rId7"/>
    <p:sldId id="315" r:id="rId8"/>
    <p:sldId id="313" r:id="rId9"/>
    <p:sldId id="314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4" autoAdjust="0"/>
    <p:restoredTop sz="94626" autoAdjust="0"/>
  </p:normalViewPr>
  <p:slideViewPr>
    <p:cSldViewPr snapToGrid="0">
      <p:cViewPr varScale="1">
        <p:scale>
          <a:sx n="121" d="100"/>
          <a:sy n="121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6B4402-7F6B-4764-AC30-3CA71B7E6A06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929FB-135B-416F-94E8-71D95626B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23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31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058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950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47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700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161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531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4/19/25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808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4/19/25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40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2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2BA1780-A246-4C7F-9267-727EF2F4E7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/>
          <a:stretch/>
        </p:blipFill>
        <p:spPr>
          <a:xfrm>
            <a:off x="20" y="10"/>
            <a:ext cx="12191979" cy="6857990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329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272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D7398C-75E5-4CB0-BA4F-D7D5CF249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6055" y="2350017"/>
            <a:ext cx="4775075" cy="1630906"/>
          </a:xfrm>
        </p:spPr>
        <p:txBody>
          <a:bodyPr>
            <a:normAutofit/>
          </a:bodyPr>
          <a:lstStyle/>
          <a:p>
            <a:r>
              <a:rPr lang="en-US" sz="3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Comparative Analysis of NYC Airbnb Rentals</a:t>
            </a:r>
            <a:endParaRPr lang="en-US" sz="6600" dirty="0">
              <a:solidFill>
                <a:schemeClr val="tx1"/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47939DA-E137-57BF-DDE4-0B6ADCDF607E}"/>
              </a:ext>
            </a:extLst>
          </p:cNvPr>
          <p:cNvSpPr txBox="1">
            <a:spLocks/>
          </p:cNvSpPr>
          <p:nvPr/>
        </p:nvSpPr>
        <p:spPr>
          <a:xfrm>
            <a:off x="7083707" y="5832850"/>
            <a:ext cx="5108274" cy="1025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800" kern="1200" spc="8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kern="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5000 Data Analytics Final Project Presentation 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kern="0" dirty="0">
                <a:solidFill>
                  <a:schemeClr val="tx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By: Daniel Mehta &amp; Thomas Nash</a:t>
            </a:r>
            <a:endParaRPr lang="en-CA" sz="1600" b="1" kern="0" dirty="0">
              <a:solidFill>
                <a:schemeClr val="tx1"/>
              </a:solidFill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82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54A49-A797-3D20-DE73-5A4BEB424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A35276F-9D98-9F53-5618-E8B118059B42}"/>
              </a:ext>
            </a:extLst>
          </p:cNvPr>
          <p:cNvSpPr txBox="1">
            <a:spLocks/>
          </p:cNvSpPr>
          <p:nvPr/>
        </p:nvSpPr>
        <p:spPr>
          <a:xfrm>
            <a:off x="11328720" y="6474881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bg1"/>
                </a:solidFill>
                <a:latin typeface="Arial Nova" panose="020B0504020202020204" pitchFamily="34" charset="0"/>
              </a:rPr>
              <a:pPr/>
              <a:t>10</a:t>
            </a:fld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523971-A6F5-99E9-F2C5-55935A1D9DEF}"/>
              </a:ext>
            </a:extLst>
          </p:cNvPr>
          <p:cNvSpPr txBox="1">
            <a:spLocks/>
          </p:cNvSpPr>
          <p:nvPr/>
        </p:nvSpPr>
        <p:spPr>
          <a:xfrm>
            <a:off x="11261201" y="6511533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tx1"/>
                </a:solidFill>
                <a:latin typeface="Arial Nova" panose="020B0504020202020204" pitchFamily="34" charset="0"/>
              </a:rPr>
              <a:pPr/>
              <a:t>10</a:t>
            </a:fld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A2A398-4A79-320F-6107-772C4B47E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570" y="458369"/>
            <a:ext cx="8194876" cy="5980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999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2E14D-2E9C-99F1-9DEB-FACE95CE6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45ECB-778C-7E38-2DBD-DD53DD2E4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682906"/>
            <a:ext cx="2879961" cy="5613721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Key Findings:                  </a:t>
            </a:r>
            <a:r>
              <a:rPr lang="en-US" sz="1800" b="1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 Variations</a:t>
            </a:r>
          </a:p>
          <a:p>
            <a:pPr>
              <a:spcBef>
                <a:spcPts val="800"/>
              </a:spcBef>
              <a:spcAft>
                <a:spcPts val="400"/>
              </a:spcAft>
              <a:buNone/>
            </a:pPr>
            <a:endParaRPr lang="en-CA" sz="1800" b="1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Significant price variations exist between boroughs</a:t>
            </a:r>
            <a:endParaRPr lang="en-CA" sz="1600" b="1" kern="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Room type is a major determinant of price</a:t>
            </a:r>
            <a:endParaRPr lang="en-CA" sz="1600" b="1" kern="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combination of borough and room type creates distinct price tiers</a:t>
            </a:r>
            <a:endParaRPr lang="en-CA" sz="1600" b="1" kern="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155DE3-0D8B-F0DD-7DD8-D3D3DA9CD143}"/>
              </a:ext>
            </a:extLst>
          </p:cNvPr>
          <p:cNvSpPr txBox="1">
            <a:spLocks/>
          </p:cNvSpPr>
          <p:nvPr/>
        </p:nvSpPr>
        <p:spPr>
          <a:xfrm>
            <a:off x="11328720" y="6474881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bg1"/>
                </a:solidFill>
                <a:latin typeface="Arial Nova" panose="020B0504020202020204" pitchFamily="34" charset="0"/>
              </a:rPr>
              <a:pPr/>
              <a:t>11</a:t>
            </a:fld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C2944C8-A50C-AC3B-5415-D4879F28D4A3}"/>
              </a:ext>
            </a:extLst>
          </p:cNvPr>
          <p:cNvSpPr txBox="1">
            <a:spLocks/>
          </p:cNvSpPr>
          <p:nvPr/>
        </p:nvSpPr>
        <p:spPr>
          <a:xfrm>
            <a:off x="11261201" y="6511533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tx1"/>
                </a:solidFill>
                <a:latin typeface="Arial Nova" panose="020B0504020202020204" pitchFamily="34" charset="0"/>
              </a:rPr>
              <a:pPr/>
              <a:t>11</a:t>
            </a:fld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2DC8F-A5D7-7DBD-6336-1A41BE4777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078" y="1137227"/>
            <a:ext cx="7715332" cy="42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9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F3203-9F8A-0E84-19FA-FE466566C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0EAB919-9C2B-4523-3CC1-1DF4D8E70801}"/>
              </a:ext>
            </a:extLst>
          </p:cNvPr>
          <p:cNvSpPr txBox="1">
            <a:spLocks/>
          </p:cNvSpPr>
          <p:nvPr/>
        </p:nvSpPr>
        <p:spPr>
          <a:xfrm>
            <a:off x="11328720" y="6474881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bg1"/>
                </a:solidFill>
                <a:latin typeface="Arial Nova" panose="020B0504020202020204" pitchFamily="34" charset="0"/>
              </a:rPr>
              <a:pPr/>
              <a:t>12</a:t>
            </a:fld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902F3D1-9BE2-AC26-08BE-D49AD5B051D1}"/>
              </a:ext>
            </a:extLst>
          </p:cNvPr>
          <p:cNvSpPr txBox="1">
            <a:spLocks/>
          </p:cNvSpPr>
          <p:nvPr/>
        </p:nvSpPr>
        <p:spPr>
          <a:xfrm>
            <a:off x="11261201" y="6511533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tx1"/>
                </a:solidFill>
                <a:latin typeface="Arial Nova" panose="020B0504020202020204" pitchFamily="34" charset="0"/>
              </a:rPr>
              <a:pPr/>
              <a:t>12</a:t>
            </a:fld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2D424-6219-8853-FFA7-84504EDF6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58" y="538555"/>
            <a:ext cx="5311140" cy="3303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E6293E-34C7-91AC-2752-F2335D5D4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319" y="2943844"/>
            <a:ext cx="5784982" cy="330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256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36A9C-7B2B-488B-9BC9-225DD1C7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103D929-A1AA-01C6-8E56-467D893C7123}"/>
              </a:ext>
            </a:extLst>
          </p:cNvPr>
          <p:cNvSpPr txBox="1">
            <a:spLocks/>
          </p:cNvSpPr>
          <p:nvPr/>
        </p:nvSpPr>
        <p:spPr>
          <a:xfrm>
            <a:off x="11328720" y="6474881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bg1"/>
                </a:solidFill>
                <a:latin typeface="Arial Nova" panose="020B0504020202020204" pitchFamily="34" charset="0"/>
              </a:rPr>
              <a:pPr/>
              <a:t>13</a:t>
            </a:fld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609A6B6-D022-4BF6-E631-75B00170B95E}"/>
              </a:ext>
            </a:extLst>
          </p:cNvPr>
          <p:cNvSpPr txBox="1">
            <a:spLocks/>
          </p:cNvSpPr>
          <p:nvPr/>
        </p:nvSpPr>
        <p:spPr>
          <a:xfrm>
            <a:off x="11261201" y="6511533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tx1"/>
                </a:solidFill>
                <a:latin typeface="Arial Nova" panose="020B0504020202020204" pitchFamily="34" charset="0"/>
              </a:rPr>
              <a:pPr/>
              <a:t>13</a:t>
            </a:fld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6BD7B-F691-3109-C5BC-D8900DEB9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172" y="491671"/>
            <a:ext cx="6458398" cy="29373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F270FA-BCBD-6069-D80B-A774144AD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777" y="3269372"/>
            <a:ext cx="5438378" cy="312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924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450C9-A402-BED5-E74C-BDA104C22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048E5-8FF5-D8D3-1A3D-4820E99EB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458" y="532435"/>
            <a:ext cx="4988689" cy="5489757"/>
          </a:xfrm>
        </p:spPr>
        <p:txBody>
          <a:bodyPr>
            <a:no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Overall Results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16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 compared multiple models including Linear Regression, </a:t>
            </a:r>
            <a:r>
              <a:rPr lang="en-CA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XGBoost</a:t>
            </a:r>
            <a:r>
              <a:rPr lang="en-CA" sz="16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Random Forest, and </a:t>
            </a:r>
            <a:r>
              <a:rPr lang="en-CA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ExtraTrees</a:t>
            </a:r>
            <a:r>
              <a:rPr lang="en-CA" sz="16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n-CA" sz="1600" dirty="0" err="1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ExtraTrees</a:t>
            </a:r>
            <a:r>
              <a:rPr lang="en-CA" sz="16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performed the best.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1600" b="1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Strengths</a:t>
            </a:r>
            <a:endParaRPr lang="en-CA" sz="1600" dirty="0">
              <a:solidFill>
                <a:schemeClr val="accent1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performs well overall – it captures general patterns in total cost across listings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Prediction errors are centered around 0 with no major bias in over or under-prediction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Most predictions are accurate within $200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CA" sz="1600" b="1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Weaknesses</a:t>
            </a:r>
            <a:endParaRPr lang="en-CA" sz="1600" dirty="0">
              <a:solidFill>
                <a:schemeClr val="accent1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struggles with very expensive listings – tends to underpredict the high end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Guest activity features (reviews, availability) are more important than location</a:t>
            </a:r>
          </a:p>
          <a:p>
            <a:pPr marL="342900" lvl="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CA" sz="16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Some predictions are too "average" – doesn’t always capture extreme cases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CA" sz="1600" dirty="0">
              <a:solidFill>
                <a:schemeClr val="accent1">
                  <a:lumMod val="50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DC086-8A39-256F-1728-16D41C595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720" y="6474881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1100" smtClean="0">
                <a:latin typeface="Arial Nova" panose="020B0504020202020204" pitchFamily="34" charset="0"/>
              </a:rPr>
              <a:t>14</a:t>
            </a:fld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BEDB28D-685A-FEE5-9DF8-0AAD6B263492}"/>
              </a:ext>
            </a:extLst>
          </p:cNvPr>
          <p:cNvSpPr txBox="1">
            <a:spLocks/>
          </p:cNvSpPr>
          <p:nvPr/>
        </p:nvSpPr>
        <p:spPr>
          <a:xfrm>
            <a:off x="5881868" y="891251"/>
            <a:ext cx="5912735" cy="5489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Garamond" pitchFamily="18" charset="0"/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Predictive Modeling Results</a:t>
            </a:r>
            <a:endParaRPr lang="en-CA" sz="1600" b="1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Garamond" pitchFamily="18" charset="0"/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Using an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ExtraTrees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Regressor model: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Mean Absolute Error: $200.22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Root Mean Square Error: $311.63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R² Score: 0.3839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Garamond" pitchFamily="18" charset="0"/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Model Performance Analysis</a:t>
            </a:r>
            <a:endParaRPr lang="en-CA" sz="1600" b="1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Garamond" pitchFamily="18" charset="0"/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Strengths: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Balanced predictions around the true values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Reasonable accuracy for typical price ranges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No systematic bias in predictions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Garamond" pitchFamily="18" charset="0"/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Limitations: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Lower accuracy for high-priced listings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Moderate R² score indicating room for improvement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Some difficulty capturing extreme price cases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54085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8179-4D8C-91AD-DAEA-9F0C05D1D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3BEE8-AC6B-96AD-6E8F-393D15F56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720" y="6474881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1100" smtClean="0">
                <a:latin typeface="Arial Nova" panose="020B0504020202020204" pitchFamily="34" charset="0"/>
              </a:rPr>
              <a:t>15</a:t>
            </a:fld>
            <a:endParaRPr lang="en-US" dirty="0">
              <a:latin typeface="Arial Nova" panose="020B0504020202020204" pitchFamily="34" charset="0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008CA22-0C09-E923-89BD-7FD31B1BEEC5}"/>
              </a:ext>
            </a:extLst>
          </p:cNvPr>
          <p:cNvSpPr txBox="1">
            <a:spLocks/>
          </p:cNvSpPr>
          <p:nvPr/>
        </p:nvSpPr>
        <p:spPr>
          <a:xfrm>
            <a:off x="569086" y="532434"/>
            <a:ext cx="5611793" cy="5489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Garamond" pitchFamily="18" charset="0"/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endParaRPr lang="en-CA" sz="1600" b="1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Garamond" pitchFamily="18" charset="0"/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model identified several key pricing factors: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Construction year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Minimum nights requirement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Review-related metrics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Borough location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Symbol" panose="05050102010706020507" pitchFamily="18" charset="2"/>
              </a:rPr>
              <a:t>Room type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Symbol" panose="05050102010706020507" pitchFamily="18" charset="2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Garamond" pitchFamily="18" charset="0"/>
              <a:buNone/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CA" sz="1600" b="1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Price optimization strategies should consider both borough and room type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Different pricing models may be needed for luxury/high-end properties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Focus on accurate pricing in the most common price ranges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Consider seasonal variations in future analyses</a:t>
            </a:r>
            <a:endParaRPr lang="en-CA" sz="160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5AD3255-545D-2FD9-2FC5-76648349B39B}"/>
              </a:ext>
            </a:extLst>
          </p:cNvPr>
          <p:cNvSpPr txBox="1">
            <a:spLocks/>
          </p:cNvSpPr>
          <p:nvPr/>
        </p:nvSpPr>
        <p:spPr>
          <a:xfrm>
            <a:off x="6180879" y="532433"/>
            <a:ext cx="5442035" cy="54897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Notes</a:t>
            </a:r>
            <a:endParaRPr lang="en-CA" sz="1800" b="1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analysis employed various visualization techniques including histograms, box plots, heat maps, and scatter plots to understand the data distribution and relationships. The predictive modeling phase used the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ExtraTrees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algorithm with an 80/20 train-test split. </a:t>
            </a:r>
            <a:r>
              <a:rPr lang="en-CA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We selected </a:t>
            </a:r>
            <a:r>
              <a:rPr lang="en-CA" sz="1600" dirty="0" err="1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ExtraTrees</a:t>
            </a:r>
            <a:r>
              <a:rPr lang="en-CA" sz="160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due to its superior performance across all metrics during model comparison.</a:t>
            </a:r>
          </a:p>
        </p:txBody>
      </p:sp>
    </p:spTree>
    <p:extLst>
      <p:ext uri="{BB962C8B-B14F-4D97-AF65-F5344CB8AC3E}">
        <p14:creationId xmlns:p14="http://schemas.microsoft.com/office/powerpoint/2010/main" val="85520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0FFF2-0B39-AB5E-4790-CFB931088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10228"/>
            <a:ext cx="10058400" cy="5142516"/>
          </a:xfrm>
        </p:spPr>
        <p:txBody>
          <a:bodyPr/>
          <a:lstStyle/>
          <a:p>
            <a:pPr marL="0" indent="0">
              <a:buNone/>
            </a:pPr>
            <a:r>
              <a:rPr lang="en-US" sz="2800" b="1" kern="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Problem Statement</a:t>
            </a:r>
            <a:endParaRPr lang="en-US" sz="1800" b="1" kern="0" dirty="0">
              <a:solidFill>
                <a:srgbClr val="0F476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kern="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comparative analysis of value and performance between two Airbnb rental types across the five boroughs of New York City.</a:t>
            </a:r>
            <a:endParaRPr lang="en-CA" sz="2000" b="1" kern="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pPr marL="0" indent="0">
              <a:buNone/>
            </a:pPr>
            <a:r>
              <a:rPr lang="en-US" sz="2800" b="1" kern="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Executive Summary</a:t>
            </a:r>
            <a:endParaRPr lang="en-US" sz="1800" b="1" kern="0" dirty="0">
              <a:solidFill>
                <a:srgbClr val="0F476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kern="0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This analysis examined Airbnb rental data across New York City's five boroughs, focusing on pricing patterns and predictive modeling. The study utilized a dataset of 102,599 listings, which was cleaned and processed to 85,029 valid entries for analysis.</a:t>
            </a:r>
            <a:endParaRPr lang="en-CA" sz="2000" b="1" kern="0" dirty="0">
              <a:solidFill>
                <a:srgbClr val="0F476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b="1" kern="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22286-943C-DFE2-9824-E2A960BE7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720" y="6474881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1100" smtClean="0">
                <a:latin typeface="Arial Nova" panose="020B0504020202020204" pitchFamily="34" charset="0"/>
              </a:rPr>
              <a:t>2</a:t>
            </a:fld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67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42B31-04C3-CE85-5BED-CC183A639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CE114-D7BF-DAB5-8AB2-7C2257BE2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810228"/>
            <a:ext cx="10058400" cy="5142516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800" b="1" kern="0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Data Preprocessing &amp; Cleaning</a:t>
            </a:r>
            <a:endParaRPr lang="en-CA" sz="2800" b="1" kern="0" dirty="0">
              <a:solidFill>
                <a:srgbClr val="0F476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000" b="1" kern="0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initial dataset underwent several cleaning steps:</a:t>
            </a:r>
            <a:endParaRPr lang="en-CA" sz="2000" b="1" kern="0" dirty="0">
              <a:solidFill>
                <a:srgbClr val="0F476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000" b="1" kern="0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Removal of irrelevant columns including ID fields, geographical coordinates, and text-based descriptions</a:t>
            </a:r>
            <a:endParaRPr lang="en-CA" sz="2000" b="1" kern="0" dirty="0">
              <a:solidFill>
                <a:srgbClr val="0F476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000" b="1" kern="0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Standardization of price and fee columns by removing currency symbols and converting to float values</a:t>
            </a:r>
            <a:endParaRPr lang="en-CA" sz="2000" b="1" kern="0" dirty="0">
              <a:solidFill>
                <a:srgbClr val="0F476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000" b="1" kern="0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Treatment of missing values in critical columns</a:t>
            </a:r>
            <a:endParaRPr lang="en-CA" sz="2000" b="1" kern="0" dirty="0">
              <a:solidFill>
                <a:srgbClr val="0F476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000" b="1" kern="0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Encoding of categorical variables using one-hot encoding</a:t>
            </a:r>
            <a:endParaRPr lang="en-CA" sz="2000" b="1" kern="0" dirty="0">
              <a:solidFill>
                <a:srgbClr val="0F476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2000" b="1" kern="0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Creation of derived features including total cost and price per night</a:t>
            </a:r>
            <a:endParaRPr lang="en-CA" sz="2000" b="1" kern="0" dirty="0">
              <a:solidFill>
                <a:srgbClr val="0F476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CA" sz="2000" b="1" kern="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189C7-50E6-EAF3-FEF7-1408D20DD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8720" y="6474881"/>
            <a:ext cx="838200" cy="365760"/>
          </a:xfrm>
        </p:spPr>
        <p:txBody>
          <a:bodyPr/>
          <a:lstStyle/>
          <a:p>
            <a:fld id="{34B7E4EF-A1BD-40F4-AB7B-04F084DD991D}" type="slidenum">
              <a:rPr lang="en-US" sz="1100" smtClean="0">
                <a:latin typeface="Arial Nova" panose="020B0504020202020204" pitchFamily="34" charset="0"/>
              </a:rPr>
              <a:t>3</a:t>
            </a:fld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2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4E11C-88C8-7F3F-15A9-779980474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E925E-B966-B0D6-E762-DA1A96577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682906"/>
            <a:ext cx="2903110" cy="56137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Key Findings:          Distribution Patterns</a:t>
            </a:r>
            <a:endParaRPr lang="en-CA" sz="1800" b="1" dirty="0">
              <a:solidFill>
                <a:srgbClr val="0F476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total cost distribution shows a right-skewed pattern, with most listings clustered in the lower price ranges</a:t>
            </a:r>
            <a:endParaRPr lang="en-CA" sz="1600" b="1" kern="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Manhattan emerged as the borough with the highest average costs</a:t>
            </a:r>
          </a:p>
          <a:p>
            <a:pPr marL="34290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Entire homes/apartments consistently commanded higher prices across all boroughs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ECDF649-411F-22C4-5279-6633FA324085}"/>
              </a:ext>
            </a:extLst>
          </p:cNvPr>
          <p:cNvSpPr txBox="1">
            <a:spLocks/>
          </p:cNvSpPr>
          <p:nvPr/>
        </p:nvSpPr>
        <p:spPr>
          <a:xfrm>
            <a:off x="11328720" y="6474881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bg1"/>
                </a:solidFill>
                <a:latin typeface="Arial Nova" panose="020B0504020202020204" pitchFamily="34" charset="0"/>
              </a:rPr>
              <a:pPr/>
              <a:t>4</a:t>
            </a:fld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C6A54C0-5798-A327-02F9-311BD20E1677}"/>
              </a:ext>
            </a:extLst>
          </p:cNvPr>
          <p:cNvSpPr txBox="1">
            <a:spLocks/>
          </p:cNvSpPr>
          <p:nvPr/>
        </p:nvSpPr>
        <p:spPr>
          <a:xfrm>
            <a:off x="11261201" y="6511533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tx1"/>
                </a:solidFill>
                <a:latin typeface="Arial Nova" panose="020B0504020202020204" pitchFamily="34" charset="0"/>
              </a:rPr>
              <a:pPr/>
              <a:t>4</a:t>
            </a:fld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6075A5-C24A-D85B-EACC-741E052F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422" y="937089"/>
            <a:ext cx="7237877" cy="501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485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C4F8A-6F2B-05AC-7A1A-E9BD7C379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E1CED50-92DD-8F0C-73C4-4337DC48FA81}"/>
              </a:ext>
            </a:extLst>
          </p:cNvPr>
          <p:cNvSpPr txBox="1">
            <a:spLocks/>
          </p:cNvSpPr>
          <p:nvPr/>
        </p:nvSpPr>
        <p:spPr>
          <a:xfrm>
            <a:off x="11328720" y="6474881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bg1"/>
                </a:solidFill>
                <a:latin typeface="Arial Nova" panose="020B0504020202020204" pitchFamily="34" charset="0"/>
              </a:rPr>
              <a:pPr/>
              <a:t>5</a:t>
            </a:fld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B963FFC-8DA7-1662-CC28-57A43C412B09}"/>
              </a:ext>
            </a:extLst>
          </p:cNvPr>
          <p:cNvSpPr txBox="1">
            <a:spLocks/>
          </p:cNvSpPr>
          <p:nvPr/>
        </p:nvSpPr>
        <p:spPr>
          <a:xfrm>
            <a:off x="11261201" y="6511533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tx1"/>
                </a:solidFill>
                <a:latin typeface="Arial Nova" panose="020B0504020202020204" pitchFamily="34" charset="0"/>
              </a:rPr>
              <a:pPr/>
              <a:t>5</a:t>
            </a:fld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2B3CF5-D1EE-5253-5D8C-0665200A9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337" y="1150192"/>
            <a:ext cx="7787383" cy="4557616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C7ADAFD8-955A-9CE8-9279-1F024B88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682906"/>
            <a:ext cx="2903110" cy="5613721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Key Findings:          Distribution Patterns</a:t>
            </a:r>
            <a:endParaRPr lang="en-CA" sz="1800" b="1" dirty="0">
              <a:solidFill>
                <a:srgbClr val="0F476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The total cost distribution shows a right-skewed pattern, with most listings clustered in the lower price ranges</a:t>
            </a:r>
            <a:endParaRPr lang="en-CA" sz="1600" b="1" kern="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Manhattan emerged as the borough with the highest average costs</a:t>
            </a:r>
          </a:p>
          <a:p>
            <a:pPr marL="34290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Entire homes/apartments consistently commanded higher prices across all boroughs</a:t>
            </a:r>
          </a:p>
        </p:txBody>
      </p:sp>
    </p:spTree>
    <p:extLst>
      <p:ext uri="{BB962C8B-B14F-4D97-AF65-F5344CB8AC3E}">
        <p14:creationId xmlns:p14="http://schemas.microsoft.com/office/powerpoint/2010/main" val="1475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3BAEA-C054-1D09-84CA-A34EB01AE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5F1FD-8678-17B0-EA53-8B64D9D8E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682906"/>
            <a:ext cx="2775789" cy="5613721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Key Findings:              Room Type Analysis</a:t>
            </a:r>
          </a:p>
          <a:p>
            <a:pPr>
              <a:spcBef>
                <a:spcPts val="800"/>
              </a:spcBef>
              <a:spcAft>
                <a:spcPts val="400"/>
              </a:spcAft>
              <a:buNone/>
            </a:pPr>
            <a:endParaRPr lang="en-CA" sz="1800" b="1" dirty="0">
              <a:solidFill>
                <a:srgbClr val="0F476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Entire homes/apartments represent the majority of listings</a:t>
            </a:r>
            <a:endParaRPr lang="en-CA" sz="1600" b="1" kern="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Private rooms form the second largest category</a:t>
            </a:r>
            <a:endParaRPr lang="en-CA" sz="1600" b="1" kern="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Hotel rooms and shared rooms make up a smaller portion of the market</a:t>
            </a:r>
            <a:endParaRPr lang="en-CA" sz="1600" b="1" kern="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3084A92-7E48-ACC5-02DD-2F6F4A300CC0}"/>
              </a:ext>
            </a:extLst>
          </p:cNvPr>
          <p:cNvSpPr txBox="1">
            <a:spLocks/>
          </p:cNvSpPr>
          <p:nvPr/>
        </p:nvSpPr>
        <p:spPr>
          <a:xfrm>
            <a:off x="11328720" y="6474881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bg1"/>
                </a:solidFill>
                <a:latin typeface="Arial Nova" panose="020B0504020202020204" pitchFamily="34" charset="0"/>
              </a:rPr>
              <a:pPr/>
              <a:t>6</a:t>
            </a:fld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7F84770-9186-4435-4BC3-6B185878FF59}"/>
              </a:ext>
            </a:extLst>
          </p:cNvPr>
          <p:cNvSpPr txBox="1">
            <a:spLocks/>
          </p:cNvSpPr>
          <p:nvPr/>
        </p:nvSpPr>
        <p:spPr>
          <a:xfrm>
            <a:off x="11261201" y="6511533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tx1"/>
                </a:solidFill>
                <a:latin typeface="Arial Nova" panose="020B0504020202020204" pitchFamily="34" charset="0"/>
              </a:rPr>
              <a:pPr/>
              <a:t>6</a:t>
            </a:fld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FDB80C-696C-C350-C2D6-1E64BACD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48" y="1012825"/>
            <a:ext cx="7476089" cy="455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333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11A03-2CF6-8E15-E020-C1008A4D6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6F539-905E-14F3-F598-3968F6FBA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20" y="682906"/>
            <a:ext cx="2879961" cy="5613721"/>
          </a:xfrm>
        </p:spPr>
        <p:txBody>
          <a:bodyPr>
            <a:normAutofit/>
          </a:bodyPr>
          <a:lstStyle/>
          <a:p>
            <a:pPr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dirty="0">
                <a:solidFill>
                  <a:srgbClr val="0F476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Key Findings:              </a:t>
            </a:r>
            <a:r>
              <a:rPr lang="en-US" sz="1800" b="1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Geographic Distribution</a:t>
            </a:r>
            <a:endParaRPr lang="en-CA" sz="1800" b="1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endParaRPr lang="en-US" sz="1600" b="1" kern="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Manhattan and Brooklyn dominate the market in terms of listing volume</a:t>
            </a:r>
            <a:endParaRPr lang="en-CA" sz="1600" b="1" kern="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Staten Island has significantly fewer listings compared to other boroughs</a:t>
            </a:r>
            <a:endParaRPr lang="en-CA" sz="1600" b="1" kern="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10000"/>
              </a:lnSpc>
              <a:spcBef>
                <a:spcPts val="180"/>
              </a:spcBef>
              <a:spcAft>
                <a:spcPts val="180"/>
              </a:spcAft>
              <a:buFont typeface="Symbol" panose="05050102010706020507" pitchFamily="18" charset="2"/>
              <a:buChar char=""/>
            </a:pPr>
            <a:r>
              <a:rPr lang="en-US" sz="1600" b="1" kern="0" dirty="0">
                <a:solidFill>
                  <a:schemeClr val="accent1">
                    <a:lumMod val="50000"/>
                  </a:schemeClr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Each borough shows distinct pricing patterns based on room types</a:t>
            </a:r>
            <a:endParaRPr lang="en-CA" sz="1600" b="1" kern="0" dirty="0">
              <a:solidFill>
                <a:schemeClr val="accent1">
                  <a:lumMod val="50000"/>
                </a:schemeClr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D57F504-408C-1354-37AA-0AA799978428}"/>
              </a:ext>
            </a:extLst>
          </p:cNvPr>
          <p:cNvSpPr txBox="1">
            <a:spLocks/>
          </p:cNvSpPr>
          <p:nvPr/>
        </p:nvSpPr>
        <p:spPr>
          <a:xfrm>
            <a:off x="11328720" y="6474881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bg1"/>
                </a:solidFill>
                <a:latin typeface="Arial Nova" panose="020B0504020202020204" pitchFamily="34" charset="0"/>
              </a:rPr>
              <a:pPr/>
              <a:t>7</a:t>
            </a:fld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8CDD96D-8274-5EA9-F449-88DF8C977B29}"/>
              </a:ext>
            </a:extLst>
          </p:cNvPr>
          <p:cNvSpPr txBox="1">
            <a:spLocks/>
          </p:cNvSpPr>
          <p:nvPr/>
        </p:nvSpPr>
        <p:spPr>
          <a:xfrm>
            <a:off x="11261201" y="6511533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tx1"/>
                </a:solidFill>
                <a:latin typeface="Arial Nova" panose="020B0504020202020204" pitchFamily="34" charset="0"/>
              </a:rPr>
              <a:pPr/>
              <a:t>7</a:t>
            </a:fld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C71528-5BC6-2303-4460-E0049A91D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744" y="943851"/>
            <a:ext cx="7517225" cy="46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EBD1F-56D0-1D8B-CA1D-41B9D091B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384F5B4-7439-F564-B8F2-C4658262C7D1}"/>
              </a:ext>
            </a:extLst>
          </p:cNvPr>
          <p:cNvSpPr txBox="1">
            <a:spLocks/>
          </p:cNvSpPr>
          <p:nvPr/>
        </p:nvSpPr>
        <p:spPr>
          <a:xfrm>
            <a:off x="11328720" y="6474881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bg1"/>
                </a:solidFill>
                <a:latin typeface="Arial Nova" panose="020B0504020202020204" pitchFamily="34" charset="0"/>
              </a:rPr>
              <a:pPr/>
              <a:t>8</a:t>
            </a:fld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2DFB60F-674E-352D-4D43-D08CF52C27D1}"/>
              </a:ext>
            </a:extLst>
          </p:cNvPr>
          <p:cNvSpPr txBox="1">
            <a:spLocks/>
          </p:cNvSpPr>
          <p:nvPr/>
        </p:nvSpPr>
        <p:spPr>
          <a:xfrm>
            <a:off x="11261201" y="6511533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tx1"/>
                </a:solidFill>
                <a:latin typeface="Arial Nova" panose="020B0504020202020204" pitchFamily="34" charset="0"/>
              </a:rPr>
              <a:pPr/>
              <a:t>8</a:t>
            </a:fld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56DA6C-493C-C411-5BA9-EC14FB03E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699" y="556856"/>
            <a:ext cx="5426366" cy="31470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EE01572-77EA-2192-DF98-5579924AE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701" y="2902107"/>
            <a:ext cx="5943600" cy="33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958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573C8-2035-7AA7-C9AB-65F9F3A2A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A7D6198-DB14-1AD2-33FE-6B35D4E62B22}"/>
              </a:ext>
            </a:extLst>
          </p:cNvPr>
          <p:cNvSpPr txBox="1">
            <a:spLocks/>
          </p:cNvSpPr>
          <p:nvPr/>
        </p:nvSpPr>
        <p:spPr>
          <a:xfrm>
            <a:off x="11328720" y="6474881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bg1"/>
                </a:solidFill>
                <a:latin typeface="Arial Nova" panose="020B0504020202020204" pitchFamily="34" charset="0"/>
              </a:rPr>
              <a:pPr/>
              <a:t>9</a:t>
            </a:fld>
            <a:endParaRPr lang="en-US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E4D8772-8D7A-6C44-3AE8-4E0AF8DDA43C}"/>
              </a:ext>
            </a:extLst>
          </p:cNvPr>
          <p:cNvSpPr txBox="1">
            <a:spLocks/>
          </p:cNvSpPr>
          <p:nvPr/>
        </p:nvSpPr>
        <p:spPr>
          <a:xfrm>
            <a:off x="11261201" y="6511533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4B7E4EF-A1BD-40F4-AB7B-04F084DD991D}" type="slidenum">
              <a:rPr lang="en-US" sz="1100" smtClean="0">
                <a:solidFill>
                  <a:schemeClr val="tx1"/>
                </a:solidFill>
                <a:latin typeface="Arial Nova" panose="020B0504020202020204" pitchFamily="34" charset="0"/>
              </a:rPr>
              <a:pPr/>
              <a:t>9</a:t>
            </a:fld>
            <a:endParaRPr lang="en-US" dirty="0">
              <a:solidFill>
                <a:schemeClr val="tx1"/>
              </a:solidFill>
              <a:latin typeface="Arial Nova" panose="020B05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B776D4-1FDE-176C-B13E-29A65F25B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50" y="716025"/>
            <a:ext cx="10301469" cy="561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45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Sagona Extra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Sagona Book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Marquee">
    <a:dk1>
      <a:srgbClr val="000000"/>
    </a:dk1>
    <a:lt1>
      <a:sysClr val="window" lastClr="FFFFFF"/>
    </a:lt1>
    <a:dk2>
      <a:srgbClr val="5E5E5E"/>
    </a:dk2>
    <a:lt2>
      <a:srgbClr val="DDDDDD"/>
    </a:lt2>
    <a:accent1>
      <a:srgbClr val="418AB3"/>
    </a:accent1>
    <a:accent2>
      <a:srgbClr val="A6B727"/>
    </a:accent2>
    <a:accent3>
      <a:srgbClr val="F69200"/>
    </a:accent3>
    <a:accent4>
      <a:srgbClr val="838383"/>
    </a:accent4>
    <a:accent5>
      <a:srgbClr val="FEC306"/>
    </a:accent5>
    <a:accent6>
      <a:srgbClr val="DF5327"/>
    </a:accent6>
    <a:hlink>
      <a:srgbClr val="F59E00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DB95DD-0319-4EE5-8C5C-9CEDF75E02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F3B215-496E-4790-A364-7C1C46DEC77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E2713E1-6312-427E-BFCB-C5A5DA301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{0A74AC37-BF06-4326-AF53-C44ABEBF0BFE}tf78829772_win32</Template>
  <TotalTime>911</TotalTime>
  <Words>649</Words>
  <Application>Microsoft Macintosh PowerPoint</Application>
  <PresentationFormat>Widescreen</PresentationFormat>
  <Paragraphs>103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 Nova</vt:lpstr>
      <vt:lpstr>Garamond</vt:lpstr>
      <vt:lpstr>Sagona Book</vt:lpstr>
      <vt:lpstr>Sagona ExtraLight</vt:lpstr>
      <vt:lpstr>Symbol</vt:lpstr>
      <vt:lpstr>SavonVTI</vt:lpstr>
      <vt:lpstr>Comparative Analysis of NYC Airbnb Rentals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Nash</dc:creator>
  <cp:lastModifiedBy>Daniel Mehta</cp:lastModifiedBy>
  <cp:revision>11</cp:revision>
  <dcterms:created xsi:type="dcterms:W3CDTF">2025-04-19T15:46:18Z</dcterms:created>
  <dcterms:modified xsi:type="dcterms:W3CDTF">2025-04-20T18:02:31Z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