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66" r:id="rId4"/>
    <p:sldId id="267" r:id="rId5"/>
    <p:sldId id="268" r:id="rId6"/>
    <p:sldId id="269" r:id="rId7"/>
    <p:sldId id="273" r:id="rId8"/>
    <p:sldId id="275" r:id="rId9"/>
    <p:sldId id="276" r:id="rId10"/>
    <p:sldId id="27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4694"/>
  </p:normalViewPr>
  <p:slideViewPr>
    <p:cSldViewPr snapToGrid="0">
      <p:cViewPr varScale="1">
        <p:scale>
          <a:sx n="121" d="100"/>
          <a:sy n="121" d="100"/>
        </p:scale>
        <p:origin x="7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29C4EC-671A-42BA-9E64-704D216C51F7}" type="datetimeFigureOut">
              <a:rPr lang="en-US" smtClean="0"/>
              <a:t>7/26/25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180728-0D40-484A-9335-CB5AC9FC6E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8091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21D7F-11AD-42B7-80B7-09CE8D830BF4}" type="datetime1">
              <a:rPr lang="en-US" smtClean="0"/>
              <a:t>7/26/25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5CDEC8C-06C7-4C6A-8D28-286F69369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523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5D751-558A-430D-84D7-1F2BA3199A0A}" type="datetime1">
              <a:rPr lang="en-US" smtClean="0"/>
              <a:t>7/26/25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5CDEC8C-06C7-4C6A-8D28-286F69369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04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C341E4-CE34-4C67-A4DA-387BFF68FAB1}" type="datetime1">
              <a:rPr lang="en-US" smtClean="0"/>
              <a:t>7/26/25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5CDEC8C-06C7-4C6A-8D28-286F69369159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64625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31F47-999C-4FEF-8265-EBB9FEDAF772}" type="datetime1">
              <a:rPr lang="en-US" smtClean="0"/>
              <a:t>7/26/25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5CDEC8C-06C7-4C6A-8D28-286F69369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9309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C41F8F-3743-4CB0-894D-A66EF5FD8077}" type="datetime1">
              <a:rPr lang="en-US" smtClean="0"/>
              <a:t>7/26/25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5CDEC8C-06C7-4C6A-8D28-286F69369159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11433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EC398F-72AA-4DEC-AE57-67A74DBA0A20}" type="datetime1">
              <a:rPr lang="en-US" smtClean="0"/>
              <a:t>7/26/25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5CDEC8C-06C7-4C6A-8D28-286F69369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9561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949539-A6FB-4375-9977-4BD3E4F48CEA}" type="datetime1">
              <a:rPr lang="en-US" smtClean="0"/>
              <a:t>7/26/25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EC8C-06C7-4C6A-8D28-286F69369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1584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1E405-3E03-410F-A1E7-33801F26A2CD}" type="datetime1">
              <a:rPr lang="en-US" smtClean="0"/>
              <a:t>7/26/25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EC8C-06C7-4C6A-8D28-286F69369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4171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3A792-17D1-4DB4-A94C-90FF8BA9E96B}" type="datetime1">
              <a:rPr lang="en-US" smtClean="0"/>
              <a:t>7/26/25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EC8C-06C7-4C6A-8D28-286F69369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71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CE1A19-2662-4C50-A0CA-CD50A62DF0F5}" type="datetime1">
              <a:rPr lang="en-US" smtClean="0"/>
              <a:t>7/26/25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5CDEC8C-06C7-4C6A-8D28-286F69369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878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D2192D-DEEC-4679-8447-9F9898F17DB5}" type="datetime1">
              <a:rPr lang="en-US" smtClean="0"/>
              <a:t>7/26/25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5CDEC8C-06C7-4C6A-8D28-286F69369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911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E91F6-1568-4F56-B882-57339199DFD6}" type="datetime1">
              <a:rPr lang="en-US" smtClean="0"/>
              <a:t>7/26/25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5CDEC8C-06C7-4C6A-8D28-286F69369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40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4DB52-3D0A-466A-9C51-979F512B4C38}" type="datetime1">
              <a:rPr lang="en-US" smtClean="0"/>
              <a:t>7/26/25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EC8C-06C7-4C6A-8D28-286F69369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56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065A15-0EBF-4E33-A63B-F7928BD6D7E0}" type="datetime1">
              <a:rPr lang="en-US" smtClean="0"/>
              <a:t>7/26/25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EC8C-06C7-4C6A-8D28-286F69369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481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92E7D-4D03-4B5B-8BE9-2D93B327976A}" type="datetime1">
              <a:rPr lang="en-US" smtClean="0"/>
              <a:t>7/26/25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EC8C-06C7-4C6A-8D28-286F69369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27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0B341-3BC8-4D80-A12D-418836D90715}" type="datetime1">
              <a:rPr lang="en-US" smtClean="0"/>
              <a:t>7/26/25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5CDEC8C-06C7-4C6A-8D28-286F69369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8637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6FD928-FB41-4C90-BA69-173E336DA306}" type="datetime1">
              <a:rPr lang="en-US" smtClean="0"/>
              <a:t>7/26/25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5CDEC8C-06C7-4C6A-8D28-286F693691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038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2D4CD-3538-9E27-CA2F-151DCD61DD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9213" y="1192192"/>
            <a:ext cx="8915399" cy="3585189"/>
          </a:xfrm>
        </p:spPr>
        <p:txBody>
          <a:bodyPr anchor="t">
            <a:noAutofit/>
          </a:bodyPr>
          <a:lstStyle/>
          <a:p>
            <a:r>
              <a:rPr lang="en-US" sz="3600" b="1" dirty="0">
                <a:solidFill>
                  <a:srgbClr val="002060"/>
                </a:solidFill>
              </a:rPr>
              <a:t>MARG: Meal And Recipe Generator</a:t>
            </a:r>
            <a:br>
              <a:rPr lang="en-CA" b="1" dirty="0"/>
            </a:br>
            <a:br>
              <a:rPr lang="en-CA" sz="3600" b="1" dirty="0">
                <a:solidFill>
                  <a:srgbClr val="002060"/>
                </a:solidFill>
              </a:rPr>
            </a:br>
            <a:r>
              <a:rPr lang="en-US" sz="2800" b="1" dirty="0">
                <a:solidFill>
                  <a:srgbClr val="002060"/>
                </a:solidFill>
              </a:rPr>
              <a:t>Solution using a Generative AI model to create customized recipes based on user-provided ingredients, dietary restrictions, meal types, and serving requirements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E999C0-3F6B-B35F-BC74-A886CC7872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9213" y="5567423"/>
            <a:ext cx="8915399" cy="902824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5504 Assignment 2</a:t>
            </a:r>
          </a:p>
          <a:p>
            <a:r>
              <a:rPr lang="en-US" b="1" dirty="0">
                <a:solidFill>
                  <a:srgbClr val="002060"/>
                </a:solidFill>
              </a:rPr>
              <a:t>Daniel Mehta and Thomas Nash</a:t>
            </a:r>
          </a:p>
        </p:txBody>
      </p:sp>
    </p:spTree>
    <p:extLst>
      <p:ext uri="{BB962C8B-B14F-4D97-AF65-F5344CB8AC3E}">
        <p14:creationId xmlns:p14="http://schemas.microsoft.com/office/powerpoint/2010/main" val="2108971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717FA7-E52A-BA8B-4D36-BD300263C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F1B7B9-D023-DAB6-3829-EBD97240A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131" y="624110"/>
            <a:ext cx="9787481" cy="1280890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Results and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639C5-497D-8D41-072B-D1921E9FE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648" y="1435261"/>
            <a:ext cx="9062977" cy="4502551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400" b="1" dirty="0"/>
              <a:t>Achievements</a:t>
            </a:r>
            <a:endParaRPr lang="en-CA" sz="2400" b="1" dirty="0"/>
          </a:p>
          <a:p>
            <a:pPr lvl="1"/>
            <a:r>
              <a:rPr lang="en-US" sz="2100" dirty="0"/>
              <a:t>High recipe success rate with complete, executable recipes</a:t>
            </a:r>
            <a:endParaRPr lang="en-CA" sz="2100" dirty="0"/>
          </a:p>
          <a:p>
            <a:pPr lvl="1"/>
            <a:r>
              <a:rPr lang="en-US" sz="2100" dirty="0"/>
              <a:t>Excellent ingredient utilization efficiency</a:t>
            </a:r>
            <a:endParaRPr lang="en-CA" sz="2100" dirty="0"/>
          </a:p>
          <a:p>
            <a:pPr lvl="1"/>
            <a:r>
              <a:rPr lang="en-US" sz="2100" dirty="0"/>
              <a:t>Clear, sequential cooking instructions</a:t>
            </a:r>
            <a:endParaRPr lang="en-CA" sz="2100" dirty="0"/>
          </a:p>
          <a:p>
            <a:pPr lvl="1"/>
            <a:r>
              <a:rPr lang="en-US" sz="2100" dirty="0"/>
              <a:t>Proper safety compliance in cooking temperatures</a:t>
            </a:r>
            <a:endParaRPr lang="en-CA" sz="2100" dirty="0"/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sz="2400" b="1" dirty="0"/>
              <a:t>Future Enhancements</a:t>
            </a:r>
            <a:endParaRPr lang="en-CA" sz="2400" b="1" dirty="0"/>
          </a:p>
          <a:p>
            <a:pPr lvl="1"/>
            <a:r>
              <a:rPr lang="en-US" sz="2100" dirty="0"/>
              <a:t>Recipe images using Stable Diffusion</a:t>
            </a:r>
            <a:endParaRPr lang="en-CA" sz="2100" dirty="0"/>
          </a:p>
          <a:p>
            <a:pPr lvl="1"/>
            <a:r>
              <a:rPr lang="en-US" sz="2100" dirty="0"/>
              <a:t>Nutritional information calculation</a:t>
            </a:r>
            <a:endParaRPr lang="en-CA" sz="2100" dirty="0"/>
          </a:p>
          <a:p>
            <a:pPr lvl="1"/>
            <a:r>
              <a:rPr lang="en-US" sz="2100" dirty="0"/>
              <a:t>User profiles and recipe saving</a:t>
            </a:r>
            <a:endParaRPr lang="en-CA" sz="2100" dirty="0"/>
          </a:p>
          <a:p>
            <a:pPr lvl="1"/>
            <a:r>
              <a:rPr lang="en-US" sz="2100" dirty="0"/>
              <a:t>Alternative ingredient suggestions</a:t>
            </a:r>
            <a:endParaRPr lang="en-CA" sz="2100" dirty="0"/>
          </a:p>
          <a:p>
            <a:pPr lvl="1"/>
            <a:r>
              <a:rPr lang="en-US" sz="2100" dirty="0"/>
              <a:t>Feedback loop for recipe improvement</a:t>
            </a:r>
            <a:endParaRPr lang="en-CA" sz="21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48C8F-9E3C-29AA-64F4-6D69C9A1E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EC8C-06C7-4C6A-8D28-286F6936915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8229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9AE9D-2FEA-4265-E446-49879DEED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131" y="624110"/>
            <a:ext cx="9787481" cy="1280890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41C68-D530-A1F2-35D9-F5B21F285F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648" y="2048719"/>
            <a:ext cx="9062977" cy="38890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The Daily Cooking Challenge</a:t>
            </a:r>
            <a:endParaRPr lang="en-CA" sz="2400" dirty="0"/>
          </a:p>
          <a:p>
            <a:pPr lvl="1"/>
            <a:r>
              <a:rPr lang="en-US" sz="2000" dirty="0"/>
              <a:t>Food waste when ingredients spoil unused</a:t>
            </a:r>
            <a:endParaRPr lang="en-CA" sz="2000" dirty="0"/>
          </a:p>
          <a:p>
            <a:pPr lvl="1"/>
            <a:r>
              <a:rPr lang="en-US" sz="2000" dirty="0"/>
              <a:t>Unnecessary grocery purchases</a:t>
            </a:r>
            <a:endParaRPr lang="en-CA" sz="2000" dirty="0"/>
          </a:p>
          <a:p>
            <a:pPr lvl="1"/>
            <a:r>
              <a:rPr lang="en-US" sz="2000" dirty="0"/>
              <a:t>Missed opportunities for creative meal preparation</a:t>
            </a:r>
            <a:endParaRPr lang="en-CA" sz="2000" dirty="0"/>
          </a:p>
          <a:p>
            <a:pPr lvl="1"/>
            <a:r>
              <a:rPr lang="en-US" sz="2000" dirty="0"/>
              <a:t>Time wasted searching recipe websites with incomplete matches</a:t>
            </a:r>
            <a:endParaRPr lang="en-CA" sz="2000" dirty="0"/>
          </a:p>
          <a:p>
            <a:pPr lvl="1"/>
            <a:r>
              <a:rPr lang="en-US" sz="2000" dirty="0"/>
              <a:t>Difficulty finding recipes that match dietary restrictions</a:t>
            </a:r>
            <a:endParaRPr lang="en-CA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43DD5E-ABBB-A0FB-506B-16DABEFB83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EC8C-06C7-4C6A-8D28-286F6936915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873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113A59-EEFB-5528-EC14-679800F9F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8D7A1-C5B7-5BB9-66A5-4CEB57EBEC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131" y="624110"/>
            <a:ext cx="9787481" cy="1280890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Why AI for Recipe Generation?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9029C-C621-AF8C-3710-8AA99B8F1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648" y="2048719"/>
            <a:ext cx="9062977" cy="38890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The Perfect AI Application</a:t>
            </a:r>
            <a:endParaRPr lang="en-CA" sz="2400" b="1" dirty="0"/>
          </a:p>
          <a:p>
            <a:pPr lvl="1"/>
            <a:r>
              <a:rPr lang="en-US" sz="2000" dirty="0"/>
              <a:t>Recipe creation follows learnable patterns</a:t>
            </a:r>
            <a:endParaRPr lang="en-CA" sz="2000" dirty="0"/>
          </a:p>
          <a:p>
            <a:pPr lvl="1"/>
            <a:r>
              <a:rPr lang="en-US" sz="2000" dirty="0"/>
              <a:t>Ingredient combinations have underlying relationships</a:t>
            </a:r>
            <a:endParaRPr lang="en-CA" sz="2000" dirty="0"/>
          </a:p>
          <a:p>
            <a:pPr lvl="1"/>
            <a:r>
              <a:rPr lang="en-US" sz="2000" dirty="0"/>
              <a:t>Requires understanding ingredient compatibility</a:t>
            </a:r>
            <a:endParaRPr lang="en-CA" sz="2000" dirty="0"/>
          </a:p>
          <a:p>
            <a:pPr lvl="1"/>
            <a:r>
              <a:rPr lang="en-US" sz="2000" dirty="0"/>
              <a:t>Needs to generate coherent, detailed instructions</a:t>
            </a:r>
            <a:endParaRPr lang="en-CA" sz="2000" dirty="0"/>
          </a:p>
          <a:p>
            <a:pPr lvl="1"/>
            <a:r>
              <a:rPr lang="en-US" sz="2000" dirty="0"/>
              <a:t>Traditional rule-based systems can't capture nuanced relationships</a:t>
            </a:r>
            <a:endParaRPr lang="en-CA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A5C575-16D8-7311-B074-4140996BA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EC8C-06C7-4C6A-8D28-286F6936915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9686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736C0C-7DFA-4CB1-5411-67FEEDBB2D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3DDDC-BE14-0DA3-1030-7FC9B27F3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131" y="624110"/>
            <a:ext cx="9787481" cy="1280890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Our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54A0F-65DE-864C-4809-0D7D33F5DE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648" y="2048719"/>
            <a:ext cx="9062977" cy="38890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MARG System Architecture</a:t>
            </a:r>
            <a:endParaRPr lang="en-CA" sz="2400" b="1" dirty="0"/>
          </a:p>
          <a:p>
            <a:pPr lvl="1"/>
            <a:r>
              <a:rPr lang="en-US" sz="2000" dirty="0"/>
              <a:t>Input Processing Layer: Ingredient parser, meal type selector, dietary restrictions</a:t>
            </a:r>
            <a:endParaRPr lang="en-CA" sz="2000" dirty="0"/>
          </a:p>
          <a:p>
            <a:pPr lvl="1"/>
            <a:r>
              <a:rPr lang="en-US" sz="2000" dirty="0"/>
              <a:t>Recipe Generation Engine: AI model prompt formatting, recipe structure generation</a:t>
            </a:r>
            <a:endParaRPr lang="en-CA" sz="2000" dirty="0"/>
          </a:p>
          <a:p>
            <a:pPr lvl="1"/>
            <a:r>
              <a:rPr lang="en-US" sz="2000" dirty="0"/>
              <a:t>Output Generation Layer: Recipe formatting with title, ingredients, and instructions</a:t>
            </a:r>
            <a:endParaRPr lang="en-CA" sz="2000" dirty="0"/>
          </a:p>
          <a:p>
            <a:pPr lvl="1"/>
            <a:r>
              <a:rPr lang="en-US" sz="2000" dirty="0"/>
              <a:t>Built with </a:t>
            </a:r>
            <a:r>
              <a:rPr lang="en-US" sz="2000" dirty="0" err="1"/>
              <a:t>Streamlit</a:t>
            </a:r>
            <a:r>
              <a:rPr lang="en-US" sz="2000" dirty="0"/>
              <a:t>, Hugging Face Transformers, Python, and </a:t>
            </a:r>
            <a:r>
              <a:rPr lang="en-US" sz="2000" dirty="0" err="1"/>
              <a:t>PyTorch</a:t>
            </a:r>
            <a:endParaRPr lang="en-CA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080F12-489D-C18F-3BB9-C5BBEFB9F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EC8C-06C7-4C6A-8D28-286F6936915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0296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C8935-3D9D-B2A3-962B-74DA042C7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BCD6B-D9CF-27B1-0277-0442DF8F5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131" y="624110"/>
            <a:ext cx="9787481" cy="1280890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Dataset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22DD8-D27B-798E-A120-4160DC84A2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648" y="2048719"/>
            <a:ext cx="9062977" cy="38890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Pre-trained Model Approach</a:t>
            </a:r>
            <a:endParaRPr lang="en-CA" sz="2400" b="1" dirty="0"/>
          </a:p>
          <a:p>
            <a:pPr lvl="1"/>
            <a:r>
              <a:rPr lang="en-US" sz="2000" dirty="0"/>
              <a:t>Leveraged lax-community/t5-recipe-generation model</a:t>
            </a:r>
            <a:endParaRPr lang="en-CA" sz="2000" dirty="0"/>
          </a:p>
          <a:p>
            <a:pPr lvl="1"/>
            <a:r>
              <a:rPr lang="en-US" sz="2000" dirty="0"/>
              <a:t>Fine-tuned on:</a:t>
            </a:r>
            <a:endParaRPr lang="en-CA" sz="2000" dirty="0"/>
          </a:p>
          <a:p>
            <a:pPr lvl="2"/>
            <a:r>
              <a:rPr lang="en-US" sz="1600" dirty="0" err="1"/>
              <a:t>RecipeNLG</a:t>
            </a:r>
            <a:r>
              <a:rPr lang="en-US" sz="1600" dirty="0"/>
              <a:t>: Large dataset of structured recipes</a:t>
            </a:r>
            <a:endParaRPr lang="en-CA" sz="1600" dirty="0"/>
          </a:p>
          <a:p>
            <a:pPr lvl="2"/>
            <a:r>
              <a:rPr lang="en-US" sz="1600" dirty="0"/>
              <a:t>Chef Transformer (T5): Custom-curated recipes language model </a:t>
            </a:r>
            <a:endParaRPr lang="en-CA" sz="1600" dirty="0"/>
          </a:p>
          <a:p>
            <a:pPr lvl="1"/>
            <a:r>
              <a:rPr lang="en-US" sz="1800" dirty="0"/>
              <a:t>No additional training required - efficient use of existing resources</a:t>
            </a:r>
            <a:endParaRPr lang="en-CA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F5C4D9-02CE-80B6-1124-CFB515AF6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EC8C-06C7-4C6A-8D28-286F6936915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256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AA8850-3220-7553-9B04-8816E5DC89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5449A-5AE3-06B0-FC1B-34B6CA3A6D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131" y="624110"/>
            <a:ext cx="9787481" cy="1280890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</a:rPr>
              <a:t>Project Progress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E2CC7-7819-1CCF-782F-BA2AD1643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2648" y="2048719"/>
            <a:ext cx="9062977" cy="38890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Implementation Milestones</a:t>
            </a:r>
            <a:endParaRPr lang="en-CA" sz="2400" b="1" dirty="0"/>
          </a:p>
          <a:p>
            <a:pPr lvl="0"/>
            <a:r>
              <a:rPr lang="en-US" sz="2000" dirty="0"/>
              <a:t>Week 1-2: System architecture setup, ingredient parsing</a:t>
            </a:r>
            <a:endParaRPr lang="en-CA" sz="2000" dirty="0"/>
          </a:p>
          <a:p>
            <a:pPr lvl="0"/>
            <a:r>
              <a:rPr lang="en-US" sz="2000" dirty="0"/>
              <a:t>Week 3-4: Recipe generation integration, UI development</a:t>
            </a:r>
            <a:endParaRPr lang="en-CA" sz="2000" dirty="0"/>
          </a:p>
          <a:p>
            <a:pPr lvl="0"/>
            <a:r>
              <a:rPr lang="en-US" sz="2000" dirty="0"/>
              <a:t>Week 5-6: Testing, optimization, and documentation</a:t>
            </a:r>
            <a:endParaRPr lang="en-CA" sz="2000" dirty="0"/>
          </a:p>
          <a:p>
            <a:pPr lvl="0"/>
            <a:r>
              <a:rPr lang="en-US" sz="2000" dirty="0"/>
              <a:t>Successfully delivered working prototype with all core functionality</a:t>
            </a:r>
            <a:endParaRPr lang="en-CA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AEFBC3-6E7E-92EE-B268-ADCB61238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EC8C-06C7-4C6A-8D28-286F6936915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4795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6038C5-AEDB-35BA-D234-F8F490FC3B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A0A59-E368-C3B3-6BA2-0F6BA4DF6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131" y="624110"/>
            <a:ext cx="9787481" cy="128089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1: Cheesy spinach baked eggs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3C2048-12AC-5631-3D04-28D4C0148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505" y="1331089"/>
            <a:ext cx="10995948" cy="5276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					Input											Output</a:t>
            </a:r>
            <a:endParaRPr lang="en-CA" sz="24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58AE01-BB74-29BB-95FA-20F176CEB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EC8C-06C7-4C6A-8D28-286F69369159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 descr="A screenshot of a video&#10;&#10;AI-generated content may be incorrect.">
            <a:extLst>
              <a:ext uri="{FF2B5EF4-FFF2-40B4-BE49-F238E27FC236}">
                <a16:creationId xmlns:a16="http://schemas.microsoft.com/office/drawing/2014/main" id="{8376108B-E5D1-B04B-050C-73FDC673F1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505" y="2175219"/>
            <a:ext cx="5327390" cy="3149135"/>
          </a:xfrm>
          <a:prstGeom prst="rect">
            <a:avLst/>
          </a:prstGeom>
        </p:spPr>
      </p:pic>
      <p:pic>
        <p:nvPicPr>
          <p:cNvPr id="8" name="Picture 7" descr="A recipe and instructions for a breakfast&#10;&#10;AI-generated content may be incorrect.">
            <a:extLst>
              <a:ext uri="{FF2B5EF4-FFF2-40B4-BE49-F238E27FC236}">
                <a16:creationId xmlns:a16="http://schemas.microsoft.com/office/drawing/2014/main" id="{65247BAF-D9C5-EB58-B824-FD10EEC09C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3260" y="1854455"/>
            <a:ext cx="4953000" cy="492252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B3C291A-A199-B6B7-ACB0-E010005E17F4}"/>
              </a:ext>
            </a:extLst>
          </p:cNvPr>
          <p:cNvSpPr txBox="1"/>
          <p:nvPr/>
        </p:nvSpPr>
        <p:spPr>
          <a:xfrm>
            <a:off x="1426581" y="5640872"/>
            <a:ext cx="50214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Successfully incorporated all ingredients with appropriate cooking method</a:t>
            </a:r>
          </a:p>
        </p:txBody>
      </p:sp>
    </p:spTree>
    <p:extLst>
      <p:ext uri="{BB962C8B-B14F-4D97-AF65-F5344CB8AC3E}">
        <p14:creationId xmlns:p14="http://schemas.microsoft.com/office/powerpoint/2010/main" val="3734487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B52809-0C5B-9240-2D75-20C0D475CD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60C20-6748-47B4-217E-A8E19FA42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131" y="624110"/>
            <a:ext cx="9787481" cy="128089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2: Baked salmon with dill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8872F3-0155-4BBA-BC53-F129D40DA1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505" y="1331089"/>
            <a:ext cx="10995948" cy="5276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					Input											Output</a:t>
            </a:r>
            <a:endParaRPr lang="en-CA" sz="24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1563FF-621E-8194-8830-C9D7F49634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EC8C-06C7-4C6A-8D28-286F69369159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EAE5D0-6C34-1BDB-2658-4EB5652716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4284" y="2175219"/>
            <a:ext cx="5209831" cy="314913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8AC8CE-D8DE-D66B-FFFD-BFD4BD6C72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33259" y="2250920"/>
            <a:ext cx="5148311" cy="41961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050F54F-E82F-820F-490D-A298F81B2D86}"/>
              </a:ext>
            </a:extLst>
          </p:cNvPr>
          <p:cNvSpPr txBox="1"/>
          <p:nvPr/>
        </p:nvSpPr>
        <p:spPr>
          <a:xfrm>
            <a:off x="1426581" y="5640872"/>
            <a:ext cx="50214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Generated complete recipe with clear instructions and cooking temperatures</a:t>
            </a:r>
          </a:p>
        </p:txBody>
      </p:sp>
    </p:spTree>
    <p:extLst>
      <p:ext uri="{BB962C8B-B14F-4D97-AF65-F5344CB8AC3E}">
        <p14:creationId xmlns:p14="http://schemas.microsoft.com/office/powerpoint/2010/main" val="3946860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08EC37-4239-0CB5-67D4-BD2394622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938D3-9EA2-A8D8-77A3-A1DD42868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7131" y="624110"/>
            <a:ext cx="9787481" cy="128089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Example 3: Greek chicken orzo salad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019FF-B1EF-0FAD-9B5D-68E075B29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5505" y="1331089"/>
            <a:ext cx="10995948" cy="5276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					Input											Output</a:t>
            </a:r>
            <a:endParaRPr lang="en-CA" sz="24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3B52C-1946-E768-936A-23EDAE2EB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CDEC8C-06C7-4C6A-8D28-286F69369159}" type="slidenum">
              <a:rPr lang="en-US" smtClean="0"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7D9D2BE-69EF-5C4F-E138-1E70F8EB9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4284" y="2186226"/>
            <a:ext cx="5209831" cy="31271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EC9A74A-D76A-0E07-F1C5-1AB644F274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33260" y="2281764"/>
            <a:ext cx="5209830" cy="37674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CF05B52-0CB9-E787-EF0F-9FBE7DF1B967}"/>
              </a:ext>
            </a:extLst>
          </p:cNvPr>
          <p:cNvSpPr txBox="1"/>
          <p:nvPr/>
        </p:nvSpPr>
        <p:spPr>
          <a:xfrm>
            <a:off x="1426581" y="5640872"/>
            <a:ext cx="502148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ptos" panose="020B0004020202020204" pitchFamily="34" charset="0"/>
              </a:rPr>
              <a:t>Demonstrates ability to handle more complex ingredient combinations</a:t>
            </a:r>
          </a:p>
        </p:txBody>
      </p:sp>
    </p:spTree>
    <p:extLst>
      <p:ext uri="{BB962C8B-B14F-4D97-AF65-F5344CB8AC3E}">
        <p14:creationId xmlns:p14="http://schemas.microsoft.com/office/powerpoint/2010/main" val="128089546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6925</TotalTime>
  <Words>408</Words>
  <Application>Microsoft Macintosh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Arial</vt:lpstr>
      <vt:lpstr>Century Gothic</vt:lpstr>
      <vt:lpstr>Wingdings 3</vt:lpstr>
      <vt:lpstr>Wisp</vt:lpstr>
      <vt:lpstr>MARG: Meal And Recipe Generator  Solution using a Generative AI model to create customized recipes based on user-provided ingredients, dietary restrictions, meal types, and serving requirements</vt:lpstr>
      <vt:lpstr>Problem Statement</vt:lpstr>
      <vt:lpstr>Why AI for Recipe Generation? </vt:lpstr>
      <vt:lpstr>Our Solution</vt:lpstr>
      <vt:lpstr>Dataset Description</vt:lpstr>
      <vt:lpstr>Project Progress</vt:lpstr>
      <vt:lpstr>Example 1: Cheesy spinach baked eggs </vt:lpstr>
      <vt:lpstr>Example 2: Baked salmon with dill</vt:lpstr>
      <vt:lpstr>Example 3: Greek chicken orzo salad</vt:lpstr>
      <vt:lpstr>Results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 Nash</dc:creator>
  <cp:lastModifiedBy>Daniel Mehta</cp:lastModifiedBy>
  <cp:revision>24</cp:revision>
  <dcterms:created xsi:type="dcterms:W3CDTF">2025-06-20T05:21:18Z</dcterms:created>
  <dcterms:modified xsi:type="dcterms:W3CDTF">2025-07-27T03:12:49Z</dcterms:modified>
</cp:coreProperties>
</file>