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theme/themeOverride2.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2" r:id="rId4"/>
  </p:sldMasterIdLst>
  <p:notesMasterIdLst>
    <p:notesMasterId r:id="rId19"/>
  </p:notesMasterIdLst>
  <p:sldIdLst>
    <p:sldId id="268" r:id="rId5"/>
    <p:sldId id="267" r:id="rId6"/>
    <p:sldId id="269" r:id="rId7"/>
    <p:sldId id="280" r:id="rId8"/>
    <p:sldId id="270" r:id="rId9"/>
    <p:sldId id="271" r:id="rId10"/>
    <p:sldId id="272" r:id="rId11"/>
    <p:sldId id="273" r:id="rId12"/>
    <p:sldId id="274" r:id="rId13"/>
    <p:sldId id="266" r:id="rId14"/>
    <p:sldId id="277" r:id="rId15"/>
    <p:sldId id="278" r:id="rId16"/>
    <p:sldId id="279" r:id="rId17"/>
    <p:sldId id="25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CFD75A-10B7-BF58-AE43-F34596761579}" v="7" dt="2025-06-30T06:01:22.706"/>
    <p1510:client id="{73332C0B-EE8E-4BF6-BB7D-622A5248FFCF}" v="23" dt="2025-07-01T05:41:38.8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1022" autoAdjust="0"/>
  </p:normalViewPr>
  <p:slideViewPr>
    <p:cSldViewPr snapToGrid="0">
      <p:cViewPr varScale="1">
        <p:scale>
          <a:sx n="134" d="100"/>
          <a:sy n="134" d="100"/>
        </p:scale>
        <p:origin x="134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Ng" userId="129a8fbf-5446-4ef2-801e-daf76dfc0d33" providerId="ADAL" clId="{73332C0B-EE8E-4BF6-BB7D-622A5248FFCF}"/>
    <pc:docChg chg="modSld">
      <pc:chgData name="Jeffrey Ng" userId="129a8fbf-5446-4ef2-801e-daf76dfc0d33" providerId="ADAL" clId="{73332C0B-EE8E-4BF6-BB7D-622A5248FFCF}" dt="2025-07-01T05:42:06.389" v="72" actId="20577"/>
      <pc:docMkLst>
        <pc:docMk/>
      </pc:docMkLst>
      <pc:sldChg chg="modNotesTx">
        <pc:chgData name="Jeffrey Ng" userId="129a8fbf-5446-4ef2-801e-daf76dfc0d33" providerId="ADAL" clId="{73332C0B-EE8E-4BF6-BB7D-622A5248FFCF}" dt="2025-07-01T05:40:34.641" v="63" actId="20577"/>
        <pc:sldMkLst>
          <pc:docMk/>
          <pc:sldMk cId="2699225678" sldId="266"/>
        </pc:sldMkLst>
      </pc:sldChg>
      <pc:sldChg chg="modNotesTx">
        <pc:chgData name="Jeffrey Ng" userId="129a8fbf-5446-4ef2-801e-daf76dfc0d33" providerId="ADAL" clId="{73332C0B-EE8E-4BF6-BB7D-622A5248FFCF}" dt="2025-07-01T04:49:57.690" v="17" actId="12"/>
        <pc:sldMkLst>
          <pc:docMk/>
          <pc:sldMk cId="3327839489" sldId="272"/>
        </pc:sldMkLst>
      </pc:sldChg>
      <pc:sldChg chg="modNotesTx">
        <pc:chgData name="Jeffrey Ng" userId="129a8fbf-5446-4ef2-801e-daf76dfc0d33" providerId="ADAL" clId="{73332C0B-EE8E-4BF6-BB7D-622A5248FFCF}" dt="2025-07-01T05:40:05.382" v="60" actId="20577"/>
        <pc:sldMkLst>
          <pc:docMk/>
          <pc:sldMk cId="3810160535" sldId="273"/>
        </pc:sldMkLst>
      </pc:sldChg>
      <pc:sldChg chg="modNotesTx">
        <pc:chgData name="Jeffrey Ng" userId="129a8fbf-5446-4ef2-801e-daf76dfc0d33" providerId="ADAL" clId="{73332C0B-EE8E-4BF6-BB7D-622A5248FFCF}" dt="2025-07-01T05:39:39.977" v="57" actId="20577"/>
        <pc:sldMkLst>
          <pc:docMk/>
          <pc:sldMk cId="1346013065" sldId="274"/>
        </pc:sldMkLst>
      </pc:sldChg>
      <pc:sldChg chg="modNotesTx">
        <pc:chgData name="Jeffrey Ng" userId="129a8fbf-5446-4ef2-801e-daf76dfc0d33" providerId="ADAL" clId="{73332C0B-EE8E-4BF6-BB7D-622A5248FFCF}" dt="2025-07-01T05:42:06.389" v="72" actId="20577"/>
        <pc:sldMkLst>
          <pc:docMk/>
          <pc:sldMk cId="2632308018" sldId="277"/>
        </pc:sldMkLst>
      </pc:sldChg>
      <pc:sldChg chg="modNotesTx">
        <pc:chgData name="Jeffrey Ng" userId="129a8fbf-5446-4ef2-801e-daf76dfc0d33" providerId="ADAL" clId="{73332C0B-EE8E-4BF6-BB7D-622A5248FFCF}" dt="2025-07-01T05:41:57.661" v="69" actId="20577"/>
        <pc:sldMkLst>
          <pc:docMk/>
          <pc:sldMk cId="649748307" sldId="278"/>
        </pc:sldMkLst>
      </pc:sldChg>
      <pc:sldChg chg="modNotesTx">
        <pc:chgData name="Jeffrey Ng" userId="129a8fbf-5446-4ef2-801e-daf76dfc0d33" providerId="ADAL" clId="{73332C0B-EE8E-4BF6-BB7D-622A5248FFCF}" dt="2025-07-01T04:55:29.087" v="32" actId="12"/>
        <pc:sldMkLst>
          <pc:docMk/>
          <pc:sldMk cId="3568550926" sldId="279"/>
        </pc:sldMkLst>
      </pc:sldChg>
    </pc:docChg>
  </pc:docChgLst>
  <pc:docChgLst>
    <pc:chgData name="Thomas Nash" userId="S::n01755198@humber.ca::d7c7769f-396a-448a-90aa-44a91d6aac1c" providerId="AD" clId="Web-{63CFD75A-10B7-BF58-AE43-F34596761579}"/>
    <pc:docChg chg="modSld">
      <pc:chgData name="Thomas Nash" userId="S::n01755198@humber.ca::d7c7769f-396a-448a-90aa-44a91d6aac1c" providerId="AD" clId="Web-{63CFD75A-10B7-BF58-AE43-F34596761579}" dt="2025-06-30T06:01:22.706" v="6" actId="20577"/>
      <pc:docMkLst>
        <pc:docMk/>
      </pc:docMkLst>
      <pc:sldChg chg="modSp">
        <pc:chgData name="Thomas Nash" userId="S::n01755198@humber.ca::d7c7769f-396a-448a-90aa-44a91d6aac1c" providerId="AD" clId="Web-{63CFD75A-10B7-BF58-AE43-F34596761579}" dt="2025-06-30T06:01:16.488" v="5" actId="20577"/>
        <pc:sldMkLst>
          <pc:docMk/>
          <pc:sldMk cId="1671254780" sldId="270"/>
        </pc:sldMkLst>
        <pc:spChg chg="mod">
          <ac:chgData name="Thomas Nash" userId="S::n01755198@humber.ca::d7c7769f-396a-448a-90aa-44a91d6aac1c" providerId="AD" clId="Web-{63CFD75A-10B7-BF58-AE43-F34596761579}" dt="2025-06-30T06:01:16.488" v="5" actId="20577"/>
          <ac:spMkLst>
            <pc:docMk/>
            <pc:sldMk cId="1671254780" sldId="270"/>
            <ac:spMk id="7" creationId="{DA031DE3-1B01-A946-0285-C5CEAD59115B}"/>
          </ac:spMkLst>
        </pc:spChg>
      </pc:sldChg>
      <pc:sldChg chg="modSp">
        <pc:chgData name="Thomas Nash" userId="S::n01755198@humber.ca::d7c7769f-396a-448a-90aa-44a91d6aac1c" providerId="AD" clId="Web-{63CFD75A-10B7-BF58-AE43-F34596761579}" dt="2025-06-30T06:01:22.706" v="6" actId="20577"/>
        <pc:sldMkLst>
          <pc:docMk/>
          <pc:sldMk cId="1969939371" sldId="271"/>
        </pc:sldMkLst>
        <pc:spChg chg="mod">
          <ac:chgData name="Thomas Nash" userId="S::n01755198@humber.ca::d7c7769f-396a-448a-90aa-44a91d6aac1c" providerId="AD" clId="Web-{63CFD75A-10B7-BF58-AE43-F34596761579}" dt="2025-06-30T06:01:22.706" v="6" actId="20577"/>
          <ac:spMkLst>
            <pc:docMk/>
            <pc:sldMk cId="1969939371" sldId="271"/>
            <ac:spMk id="7" creationId="{1E106200-91BE-69AF-2C98-46873478885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E73A53-679E-4F62-9841-330F1CB1A56F}" type="datetimeFigureOut">
              <a:rPr lang="en-US" smtClean="0"/>
              <a:t>7/1/2025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BC853F-58C5-464F-85DF-B511E450D0C7}" type="slidenum">
              <a:rPr lang="en-US" smtClean="0"/>
              <a:t>‹#›</a:t>
            </a:fld>
            <a:endParaRPr lang="en-US"/>
          </a:p>
        </p:txBody>
      </p:sp>
    </p:spTree>
    <p:extLst>
      <p:ext uri="{BB962C8B-B14F-4D97-AF65-F5344CB8AC3E}">
        <p14:creationId xmlns:p14="http://schemas.microsoft.com/office/powerpoint/2010/main" val="2449494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4C182-AE57-E830-462E-F01EA3A3B3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BC9A53-2292-72EE-C8D7-7EAF9B3F03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C70254-15CF-6B74-C0D8-D8AD8907FB2E}"/>
              </a:ext>
            </a:extLst>
          </p:cNvPr>
          <p:cNvSpPr>
            <a:spLocks noGrp="1"/>
          </p:cNvSpPr>
          <p:nvPr>
            <p:ph type="body" idx="1"/>
          </p:nvPr>
        </p:nvSpPr>
        <p:spPr/>
        <p:txBody>
          <a:bodyPr/>
          <a:lstStyle/>
          <a:p>
            <a:pPr marL="285750" indent="-285750">
              <a:buFont typeface="Arial"/>
              <a:buChar char="•"/>
            </a:pPr>
            <a:r>
              <a:rPr lang="en-US" dirty="0"/>
              <a:t>“Good afternoon, everyone. I’m [] from Team DET.</a:t>
            </a:r>
          </a:p>
          <a:p>
            <a:pPr marL="285750" indent="-285750">
              <a:buFont typeface="Arial"/>
              <a:buChar char="•"/>
            </a:pPr>
            <a:r>
              <a:rPr lang="en-US"/>
              <a:t>Today we’ll show how we’re </a:t>
            </a:r>
            <a:r>
              <a:rPr lang="en-US" b="1"/>
              <a:t>enhancing atomistic LLMs</a:t>
            </a:r>
            <a:r>
              <a:rPr lang="en-US"/>
              <a:t>—by integrating Graph Neural Networks—to accelerate innovation in </a:t>
            </a:r>
            <a:r>
              <a:rPr lang="en-US" b="1"/>
              <a:t>renewable energy</a:t>
            </a:r>
            <a:r>
              <a:rPr lang="en-US"/>
              <a:t> and </a:t>
            </a:r>
            <a:r>
              <a:rPr lang="en-US" b="1"/>
              <a:t>chemical research</a:t>
            </a:r>
            <a:r>
              <a:rPr lang="en-US"/>
              <a:t>.</a:t>
            </a:r>
          </a:p>
          <a:p>
            <a:pPr marL="285750" indent="-285750">
              <a:buFont typeface="Arial"/>
              <a:buChar char="•"/>
            </a:pPr>
            <a:r>
              <a:rPr lang="en-US" b="1" dirty="0"/>
              <a:t>Executive summary:</a:t>
            </a:r>
            <a:r>
              <a:rPr lang="en-US" dirty="0"/>
              <a:t> In ten weeks, we’ll deliver a prototype that overcomes current LLM limitations on molecular data, driving faster, more cost‑effective discoveries for </a:t>
            </a:r>
            <a:r>
              <a:rPr lang="en-US" dirty="0" err="1"/>
              <a:t>OracleLens</a:t>
            </a:r>
            <a:r>
              <a:rPr lang="en-US" dirty="0"/>
              <a:t>.”</a:t>
            </a:r>
          </a:p>
        </p:txBody>
      </p:sp>
      <p:sp>
        <p:nvSpPr>
          <p:cNvPr id="4" name="Slide Number Placeholder 3">
            <a:extLst>
              <a:ext uri="{FF2B5EF4-FFF2-40B4-BE49-F238E27FC236}">
                <a16:creationId xmlns:a16="http://schemas.microsoft.com/office/drawing/2014/main" id="{C57289BE-EC74-A4FD-69FD-A7144CD17E13}"/>
              </a:ext>
            </a:extLst>
          </p:cNvPr>
          <p:cNvSpPr>
            <a:spLocks noGrp="1"/>
          </p:cNvSpPr>
          <p:nvPr>
            <p:ph type="sldNum" sz="quarter" idx="5"/>
          </p:nvPr>
        </p:nvSpPr>
        <p:spPr/>
        <p:txBody>
          <a:bodyPr/>
          <a:lstStyle/>
          <a:p>
            <a:fld id="{2FBC853F-58C5-464F-85DF-B511E450D0C7}" type="slidenum">
              <a:rPr lang="en-US" smtClean="0"/>
              <a:t>1</a:t>
            </a:fld>
            <a:endParaRPr lang="en-US"/>
          </a:p>
        </p:txBody>
      </p:sp>
    </p:spTree>
    <p:extLst>
      <p:ext uri="{BB962C8B-B14F-4D97-AF65-F5344CB8AC3E}">
        <p14:creationId xmlns:p14="http://schemas.microsoft.com/office/powerpoint/2010/main" val="17360660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plot the training and validation accuracy and loss over all 10 epochs. You can see that validation accuracy closely follows training accuracy, and both loss curves decline smoothly—indicating stable learning with no overfitting.</a:t>
            </a:r>
          </a:p>
          <a:p>
            <a:endParaRPr lang="en-US" dirty="0"/>
          </a:p>
          <a:p>
            <a:r>
              <a:rPr lang="en-US" dirty="0"/>
              <a:t>Below, our Grad-CAM outputs overlay heatmaps on sample MRIs. Notice how the model consistently focuses on the true tumor regions, demonstrating transparency and building confidence in its clinical applicability.”</a:t>
            </a:r>
          </a:p>
        </p:txBody>
      </p:sp>
      <p:sp>
        <p:nvSpPr>
          <p:cNvPr id="4" name="Slide Number Placeholder 3"/>
          <p:cNvSpPr>
            <a:spLocks noGrp="1"/>
          </p:cNvSpPr>
          <p:nvPr>
            <p:ph type="sldNum" sz="quarter" idx="5"/>
          </p:nvPr>
        </p:nvSpPr>
        <p:spPr/>
        <p:txBody>
          <a:bodyPr/>
          <a:lstStyle/>
          <a:p>
            <a:fld id="{2FBC853F-58C5-464F-85DF-B511E450D0C7}" type="slidenum">
              <a:rPr lang="en-US" smtClean="0"/>
              <a:t>10</a:t>
            </a:fld>
            <a:endParaRPr lang="en-US"/>
          </a:p>
        </p:txBody>
      </p:sp>
    </p:spTree>
    <p:extLst>
      <p:ext uri="{BB962C8B-B14F-4D97-AF65-F5344CB8AC3E}">
        <p14:creationId xmlns:p14="http://schemas.microsoft.com/office/powerpoint/2010/main" val="970736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1918C7-27C9-0BB2-9FA8-A64063F58D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225F22-9CFA-30AE-F143-8685F3D43D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72619D-B9B4-635E-708C-D846BAEDBD56}"/>
              </a:ext>
            </a:extLst>
          </p:cNvPr>
          <p:cNvSpPr>
            <a:spLocks noGrp="1"/>
          </p:cNvSpPr>
          <p:nvPr>
            <p:ph type="body" idx="1"/>
          </p:nvPr>
        </p:nvSpPr>
        <p:spPr/>
        <p:txBody>
          <a:bodyPr/>
          <a:lstStyle/>
          <a:p>
            <a:r>
              <a:rPr lang="en-US" dirty="0"/>
              <a:t>“This slide summarizes our </a:t>
            </a:r>
            <a:r>
              <a:rPr lang="en-US" b="1" dirty="0"/>
              <a:t>key findings</a:t>
            </a:r>
            <a:r>
              <a:rPr lang="en-US" dirty="0"/>
              <a:t> and how we addressed major challenges.</a:t>
            </a:r>
          </a:p>
          <a:p>
            <a:endParaRPr lang="en-US" dirty="0"/>
          </a:p>
          <a:p>
            <a:pPr marL="171450" indent="-171450">
              <a:buFont typeface="Arial" panose="020B0604020202020204" pitchFamily="34" charset="0"/>
              <a:buChar char="•"/>
            </a:pPr>
            <a:r>
              <a:rPr lang="en-US" b="1" dirty="0"/>
              <a:t>Key Findings:</a:t>
            </a:r>
            <a:endParaRPr lang="en-US" dirty="0"/>
          </a:p>
          <a:p>
            <a:pPr marL="628650" lvl="1" indent="-171450">
              <a:buFont typeface="Arial" panose="020B0604020202020204" pitchFamily="34" charset="0"/>
              <a:buChar char="•"/>
            </a:pPr>
            <a:r>
              <a:rPr lang="en-US" dirty="0"/>
              <a:t>Achieved </a:t>
            </a:r>
            <a:r>
              <a:rPr lang="en-US" b="1" dirty="0"/>
              <a:t>94% accuracy</a:t>
            </a:r>
            <a:r>
              <a:rPr lang="en-US" dirty="0"/>
              <a:t>, demonstrating strong generalization.</a:t>
            </a:r>
          </a:p>
          <a:p>
            <a:pPr marL="628650" lvl="1" indent="-171450">
              <a:buFont typeface="Arial" panose="020B0604020202020204" pitchFamily="34" charset="0"/>
              <a:buChar char="•"/>
            </a:pPr>
            <a:r>
              <a:rPr lang="en-US" b="1" dirty="0"/>
              <a:t>Grad-CAM</a:t>
            </a:r>
            <a:r>
              <a:rPr lang="en-US" dirty="0"/>
              <a:t> confirms the model focuses on medically relevant regions.</a:t>
            </a:r>
          </a:p>
          <a:p>
            <a:pPr marL="628650" lvl="1" indent="-171450">
              <a:buFont typeface="Arial" panose="020B0604020202020204" pitchFamily="34" charset="0"/>
              <a:buChar char="•"/>
            </a:pPr>
            <a:r>
              <a:rPr lang="en-US" b="1" dirty="0"/>
              <a:t>Meningioma</a:t>
            </a:r>
            <a:r>
              <a:rPr lang="en-US" dirty="0"/>
              <a:t> misclassifications highlight where performance can improve.</a:t>
            </a:r>
          </a:p>
          <a:p>
            <a:pPr marL="628650" lvl="1"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Challenges &amp; Solutions:</a:t>
            </a:r>
            <a:endParaRPr lang="en-US" dirty="0"/>
          </a:p>
          <a:p>
            <a:pPr marL="628650" lvl="1" indent="-171450">
              <a:buFont typeface="Arial" panose="020B0604020202020204" pitchFamily="34" charset="0"/>
              <a:buChar char="•"/>
            </a:pPr>
            <a:r>
              <a:rPr lang="en-US" i="1" dirty="0"/>
              <a:t>Low contrast:</a:t>
            </a:r>
            <a:r>
              <a:rPr lang="en-US" dirty="0"/>
              <a:t> Solved with </a:t>
            </a:r>
            <a:r>
              <a:rPr lang="en-US" b="1" dirty="0"/>
              <a:t>CLAHE</a:t>
            </a:r>
            <a:r>
              <a:rPr lang="en-US" dirty="0"/>
              <a:t> preprocessing.</a:t>
            </a:r>
          </a:p>
          <a:p>
            <a:pPr marL="628650" lvl="1" indent="-171450">
              <a:buFont typeface="Arial" panose="020B0604020202020204" pitchFamily="34" charset="0"/>
              <a:buChar char="•"/>
            </a:pPr>
            <a:r>
              <a:rPr lang="en-US" i="1" dirty="0"/>
              <a:t>Class imbalance:</a:t>
            </a:r>
            <a:r>
              <a:rPr lang="en-US" dirty="0"/>
              <a:t> Will use </a:t>
            </a:r>
            <a:r>
              <a:rPr lang="en-US" b="1" dirty="0"/>
              <a:t>weighted loss</a:t>
            </a:r>
            <a:r>
              <a:rPr lang="en-US" dirty="0"/>
              <a:t> or </a:t>
            </a:r>
            <a:r>
              <a:rPr lang="en-US" b="1" dirty="0"/>
              <a:t>augmented sampling</a:t>
            </a:r>
            <a:r>
              <a:rPr lang="en-US" dirty="0"/>
              <a:t> in future work.</a:t>
            </a:r>
          </a:p>
          <a:p>
            <a:pPr marL="628650" lvl="1" indent="-171450">
              <a:buFont typeface="Arial" panose="020B0604020202020204" pitchFamily="34" charset="0"/>
              <a:buChar char="•"/>
            </a:pPr>
            <a:r>
              <a:rPr lang="en-US" i="1" dirty="0"/>
              <a:t>Model explainability:</a:t>
            </a:r>
            <a:r>
              <a:rPr lang="en-US" dirty="0"/>
              <a:t> </a:t>
            </a:r>
            <a:r>
              <a:rPr lang="en-US" b="1" dirty="0"/>
              <a:t>Grad-CAM</a:t>
            </a:r>
            <a:r>
              <a:rPr lang="en-US" dirty="0"/>
              <a:t> provides transparency to build clinician trust.”</a:t>
            </a:r>
          </a:p>
        </p:txBody>
      </p:sp>
      <p:sp>
        <p:nvSpPr>
          <p:cNvPr id="4" name="Slide Number Placeholder 3">
            <a:extLst>
              <a:ext uri="{FF2B5EF4-FFF2-40B4-BE49-F238E27FC236}">
                <a16:creationId xmlns:a16="http://schemas.microsoft.com/office/drawing/2014/main" id="{0E2E4C87-799A-C510-5B88-796267671EC2}"/>
              </a:ext>
            </a:extLst>
          </p:cNvPr>
          <p:cNvSpPr>
            <a:spLocks noGrp="1"/>
          </p:cNvSpPr>
          <p:nvPr>
            <p:ph type="sldNum" sz="quarter" idx="5"/>
          </p:nvPr>
        </p:nvSpPr>
        <p:spPr/>
        <p:txBody>
          <a:bodyPr/>
          <a:lstStyle/>
          <a:p>
            <a:fld id="{2FBC853F-58C5-464F-85DF-B511E450D0C7}" type="slidenum">
              <a:rPr lang="en-US" smtClean="0"/>
              <a:t>11</a:t>
            </a:fld>
            <a:endParaRPr lang="en-US"/>
          </a:p>
        </p:txBody>
      </p:sp>
    </p:spTree>
    <p:extLst>
      <p:ext uri="{BB962C8B-B14F-4D97-AF65-F5344CB8AC3E}">
        <p14:creationId xmlns:p14="http://schemas.microsoft.com/office/powerpoint/2010/main" val="1105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3C163D-97B5-2A9A-DE43-0AB595EDB4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627B85-3179-1296-DB62-5082D5EE12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171CA8-0618-7DDE-A1F7-467368F0107D}"/>
              </a:ext>
            </a:extLst>
          </p:cNvPr>
          <p:cNvSpPr>
            <a:spLocks noGrp="1"/>
          </p:cNvSpPr>
          <p:nvPr>
            <p:ph type="body" idx="1"/>
          </p:nvPr>
        </p:nvSpPr>
        <p:spPr/>
        <p:txBody>
          <a:bodyPr/>
          <a:lstStyle/>
          <a:p>
            <a:r>
              <a:rPr lang="en-US" dirty="0"/>
              <a:t>“This slide wraps up our midterm work and lays out next steps.</a:t>
            </a:r>
          </a:p>
          <a:p>
            <a:endParaRPr lang="en-US" dirty="0"/>
          </a:p>
          <a:p>
            <a:pPr marL="171450" indent="-171450">
              <a:buFont typeface="Arial" panose="020B0604020202020204" pitchFamily="34" charset="0"/>
              <a:buChar char="•"/>
            </a:pPr>
            <a:r>
              <a:rPr lang="en-US" b="1" dirty="0"/>
              <a:t>Contributions:</a:t>
            </a:r>
            <a:r>
              <a:rPr lang="en-US" dirty="0"/>
              <a:t> We developed a CNN that’s both </a:t>
            </a:r>
            <a:r>
              <a:rPr lang="en-US" b="1" dirty="0"/>
              <a:t>94% accurate</a:t>
            </a:r>
            <a:r>
              <a:rPr lang="en-US" dirty="0"/>
              <a:t> and </a:t>
            </a:r>
            <a:r>
              <a:rPr lang="en-US" b="1" dirty="0"/>
              <a:t>interpretable</a:t>
            </a:r>
            <a:r>
              <a:rPr lang="en-US" dirty="0"/>
              <a:t>, thanks to:</a:t>
            </a:r>
          </a:p>
          <a:p>
            <a:pPr marL="628650" lvl="1" indent="-171450">
              <a:buFont typeface="Arial" panose="020B0604020202020204" pitchFamily="34" charset="0"/>
              <a:buChar char="•"/>
            </a:pPr>
            <a:r>
              <a:rPr lang="en-US" b="1" dirty="0"/>
              <a:t>CLAHE</a:t>
            </a:r>
            <a:r>
              <a:rPr lang="en-US" dirty="0"/>
              <a:t> preprocessing for better lesion visibility</a:t>
            </a:r>
          </a:p>
          <a:p>
            <a:pPr marL="628650" lvl="1" indent="-171450">
              <a:buFont typeface="Arial" panose="020B0604020202020204" pitchFamily="34" charset="0"/>
              <a:buChar char="•"/>
            </a:pPr>
            <a:r>
              <a:rPr lang="en-US" dirty="0"/>
              <a:t>A </a:t>
            </a:r>
            <a:r>
              <a:rPr lang="en-US" b="1" dirty="0"/>
              <a:t>robust three-block CNN</a:t>
            </a:r>
            <a:r>
              <a:rPr lang="en-US" dirty="0"/>
              <a:t> with dropout to prevent overfitting</a:t>
            </a:r>
          </a:p>
          <a:p>
            <a:pPr marL="628650" lvl="1" indent="-171450">
              <a:buFont typeface="Arial" panose="020B0604020202020204" pitchFamily="34" charset="0"/>
              <a:buChar char="•"/>
            </a:pPr>
            <a:r>
              <a:rPr lang="en-US" b="1" dirty="0"/>
              <a:t>Grad-CAM</a:t>
            </a:r>
            <a:r>
              <a:rPr lang="en-US" dirty="0"/>
              <a:t> explanations to highlight clinically relevant regions</a:t>
            </a:r>
          </a:p>
          <a:p>
            <a:pPr marL="628650" lvl="1"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Future Work:</a:t>
            </a:r>
            <a:endParaRPr lang="en-US" dirty="0"/>
          </a:p>
          <a:p>
            <a:pPr marL="628650" lvl="1" indent="-171450">
              <a:buFont typeface="Arial" panose="020B0604020202020204" pitchFamily="34" charset="0"/>
              <a:buChar char="•"/>
            </a:pPr>
            <a:r>
              <a:rPr lang="en-US" b="1" dirty="0"/>
              <a:t>Data augmentation</a:t>
            </a:r>
            <a:r>
              <a:rPr lang="en-US" dirty="0"/>
              <a:t>—especially for meningioma—to boost recall</a:t>
            </a:r>
          </a:p>
          <a:p>
            <a:pPr marL="628650" lvl="1" indent="-171450">
              <a:buFont typeface="Arial" panose="020B0604020202020204" pitchFamily="34" charset="0"/>
              <a:buChar char="•"/>
            </a:pPr>
            <a:r>
              <a:rPr lang="en-US" b="1" dirty="0"/>
              <a:t>Transfer learning</a:t>
            </a:r>
            <a:r>
              <a:rPr lang="en-US" dirty="0"/>
              <a:t> using </a:t>
            </a:r>
            <a:r>
              <a:rPr lang="en-US" dirty="0" err="1"/>
              <a:t>ResNet</a:t>
            </a:r>
            <a:r>
              <a:rPr lang="en-US" dirty="0"/>
              <a:t>/VGG backbones for richer feature extraction and higher accuracy</a:t>
            </a:r>
          </a:p>
          <a:p>
            <a:pPr marL="628650" lvl="1" indent="-171450">
              <a:buFont typeface="Arial" panose="020B0604020202020204" pitchFamily="34" charset="0"/>
              <a:buChar char="•"/>
            </a:pPr>
            <a:r>
              <a:rPr lang="en-US" b="1" dirty="0"/>
              <a:t>Larger, multi-center datasets</a:t>
            </a:r>
            <a:r>
              <a:rPr lang="en-US" dirty="0"/>
              <a:t> to improve generalizability</a:t>
            </a:r>
          </a:p>
          <a:p>
            <a:pPr marL="628650" lvl="1"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These steps will help address our current weak points and move toward a clinically deployable solution.” </a:t>
            </a:r>
          </a:p>
        </p:txBody>
      </p:sp>
      <p:sp>
        <p:nvSpPr>
          <p:cNvPr id="4" name="Slide Number Placeholder 3">
            <a:extLst>
              <a:ext uri="{FF2B5EF4-FFF2-40B4-BE49-F238E27FC236}">
                <a16:creationId xmlns:a16="http://schemas.microsoft.com/office/drawing/2014/main" id="{8CA035EC-68F4-7572-6EE5-4A392C0DF8B6}"/>
              </a:ext>
            </a:extLst>
          </p:cNvPr>
          <p:cNvSpPr>
            <a:spLocks noGrp="1"/>
          </p:cNvSpPr>
          <p:nvPr>
            <p:ph type="sldNum" sz="quarter" idx="5"/>
          </p:nvPr>
        </p:nvSpPr>
        <p:spPr/>
        <p:txBody>
          <a:bodyPr/>
          <a:lstStyle/>
          <a:p>
            <a:fld id="{2FBC853F-58C5-464F-85DF-B511E450D0C7}" type="slidenum">
              <a:rPr lang="en-US" smtClean="0"/>
              <a:t>12</a:t>
            </a:fld>
            <a:endParaRPr lang="en-US"/>
          </a:p>
        </p:txBody>
      </p:sp>
    </p:spTree>
    <p:extLst>
      <p:ext uri="{BB962C8B-B14F-4D97-AF65-F5344CB8AC3E}">
        <p14:creationId xmlns:p14="http://schemas.microsoft.com/office/powerpoint/2010/main" val="3077505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FC9866-F859-5E30-7B28-938D2EDE6D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942F5E-A02C-992D-0D21-A52A6D10E5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DD2CEE-142E-A481-F879-296E0ADA87A5}"/>
              </a:ext>
            </a:extLst>
          </p:cNvPr>
          <p:cNvSpPr>
            <a:spLocks noGrp="1"/>
          </p:cNvSpPr>
          <p:nvPr>
            <p:ph type="body" idx="1"/>
          </p:nvPr>
        </p:nvSpPr>
        <p:spPr/>
        <p:txBody>
          <a:bodyPr/>
          <a:lstStyle/>
          <a:p>
            <a:r>
              <a:rPr lang="en-CA" dirty="0"/>
              <a:t>“Our work builds on:</a:t>
            </a:r>
          </a:p>
          <a:p>
            <a:pPr marL="171450" indent="-171450">
              <a:buFont typeface="Arial" panose="020B0604020202020204" pitchFamily="34" charset="0"/>
              <a:buChar char="•"/>
            </a:pPr>
            <a:r>
              <a:rPr lang="en-CA" dirty="0"/>
              <a:t>Selvaraju et al.’s </a:t>
            </a:r>
            <a:r>
              <a:rPr lang="en-CA" b="1" dirty="0"/>
              <a:t>Grad-CAM</a:t>
            </a:r>
            <a:r>
              <a:rPr lang="en-CA" dirty="0"/>
              <a:t> paper (ICCV 2017).</a:t>
            </a:r>
          </a:p>
          <a:p>
            <a:pPr marL="171450" indent="-171450">
              <a:buFont typeface="Arial" panose="020B0604020202020204" pitchFamily="34" charset="0"/>
              <a:buChar char="•"/>
            </a:pPr>
            <a:r>
              <a:rPr lang="en-CA" dirty="0"/>
              <a:t>OpenCV’s </a:t>
            </a:r>
            <a:r>
              <a:rPr lang="en-CA" b="1" dirty="0"/>
              <a:t>CLAHE</a:t>
            </a:r>
            <a:r>
              <a:rPr lang="en-CA" dirty="0"/>
              <a:t> implementation.</a:t>
            </a:r>
          </a:p>
          <a:p>
            <a:pPr marL="171450" indent="-171450">
              <a:buFont typeface="Arial" panose="020B0604020202020204" pitchFamily="34" charset="0"/>
              <a:buChar char="•"/>
            </a:pPr>
            <a:r>
              <a:rPr lang="en-CA" dirty="0"/>
              <a:t>The </a:t>
            </a:r>
            <a:r>
              <a:rPr lang="en-CA" b="1" dirty="0"/>
              <a:t>Kaggle Brain Tumor MRI</a:t>
            </a:r>
            <a:r>
              <a:rPr lang="en-CA" dirty="0"/>
              <a:t> dataset.</a:t>
            </a:r>
          </a:p>
          <a:p>
            <a:r>
              <a:rPr lang="en-CA" dirty="0"/>
              <a:t>Feel free to consult these sources for implementation details.”</a:t>
            </a:r>
          </a:p>
        </p:txBody>
      </p:sp>
      <p:sp>
        <p:nvSpPr>
          <p:cNvPr id="4" name="Slide Number Placeholder 3">
            <a:extLst>
              <a:ext uri="{FF2B5EF4-FFF2-40B4-BE49-F238E27FC236}">
                <a16:creationId xmlns:a16="http://schemas.microsoft.com/office/drawing/2014/main" id="{4251045A-B65B-BC06-A87B-48A842935329}"/>
              </a:ext>
            </a:extLst>
          </p:cNvPr>
          <p:cNvSpPr>
            <a:spLocks noGrp="1"/>
          </p:cNvSpPr>
          <p:nvPr>
            <p:ph type="sldNum" sz="quarter" idx="5"/>
          </p:nvPr>
        </p:nvSpPr>
        <p:spPr/>
        <p:txBody>
          <a:bodyPr/>
          <a:lstStyle/>
          <a:p>
            <a:fld id="{2FBC853F-58C5-464F-85DF-B511E450D0C7}" type="slidenum">
              <a:rPr lang="en-US" smtClean="0"/>
              <a:t>13</a:t>
            </a:fld>
            <a:endParaRPr lang="en-US"/>
          </a:p>
        </p:txBody>
      </p:sp>
    </p:spTree>
    <p:extLst>
      <p:ext uri="{BB962C8B-B14F-4D97-AF65-F5344CB8AC3E}">
        <p14:creationId xmlns:p14="http://schemas.microsoft.com/office/powerpoint/2010/main" val="754687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“Thank you for your attention. We’re happy to take any questions!</a:t>
            </a:r>
          </a:p>
          <a:p>
            <a:r>
              <a:rPr lang="en-CA" b="1" dirty="0"/>
              <a:t>Team:</a:t>
            </a:r>
            <a:r>
              <a:rPr lang="en-CA" dirty="0"/>
              <a:t> Jawwad Khalil Ahmed, Eric </a:t>
            </a:r>
            <a:r>
              <a:rPr lang="en-CA" dirty="0" err="1"/>
              <a:t>Efon</a:t>
            </a:r>
            <a:r>
              <a:rPr lang="en-CA" dirty="0"/>
              <a:t>, Daniel Mehta, Thomas Nash, and myself, Jeffrey Ng.”</a:t>
            </a:r>
          </a:p>
        </p:txBody>
      </p:sp>
      <p:sp>
        <p:nvSpPr>
          <p:cNvPr id="4" name="Slide Number Placeholder 3"/>
          <p:cNvSpPr>
            <a:spLocks noGrp="1"/>
          </p:cNvSpPr>
          <p:nvPr>
            <p:ph type="sldNum" sz="quarter" idx="5"/>
          </p:nvPr>
        </p:nvSpPr>
        <p:spPr/>
        <p:txBody>
          <a:bodyPr/>
          <a:lstStyle/>
          <a:p>
            <a:fld id="{2FBC853F-58C5-464F-85DF-B511E450D0C7}" type="slidenum">
              <a:rPr lang="en-US" smtClean="0"/>
              <a:t>14</a:t>
            </a:fld>
            <a:endParaRPr lang="en-US"/>
          </a:p>
        </p:txBody>
      </p:sp>
    </p:spTree>
    <p:extLst>
      <p:ext uri="{BB962C8B-B14F-4D97-AF65-F5344CB8AC3E}">
        <p14:creationId xmlns:p14="http://schemas.microsoft.com/office/powerpoint/2010/main" val="466334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a:t>“Based on our findings:</a:t>
            </a:r>
          </a:p>
          <a:p>
            <a:pPr marL="285750" indent="-285750">
              <a:buFont typeface="Arial"/>
              <a:buChar char="•"/>
            </a:pPr>
            <a:r>
              <a:rPr lang="en-US" b="1"/>
              <a:t>Prioritize data curation</a:t>
            </a:r>
            <a:r>
              <a:rPr lang="en-US"/>
              <a:t>—clean, well‑labeled inputs remain vital.</a:t>
            </a:r>
          </a:p>
          <a:p>
            <a:pPr marL="285750" indent="-285750">
              <a:buFont typeface="Arial"/>
              <a:buChar char="•"/>
            </a:pPr>
            <a:r>
              <a:rPr lang="en-US" b="1"/>
              <a:t>Interpretability</a:t>
            </a:r>
            <a:r>
              <a:rPr lang="en-US"/>
              <a:t>—build token‑erasure or attention‑visualization tools for end users.</a:t>
            </a:r>
          </a:p>
          <a:p>
            <a:pPr marL="285750" indent="-285750">
              <a:buFont typeface="Arial"/>
              <a:buChar char="•"/>
            </a:pPr>
            <a:r>
              <a:rPr lang="en-US" b="1"/>
              <a:t>Modular design</a:t>
            </a:r>
            <a:r>
              <a:rPr lang="en-US"/>
              <a:t>—keep GNN and transformer components loosely coupled for future swaps.</a:t>
            </a:r>
          </a:p>
          <a:p>
            <a:pPr marL="285750" indent="-285750">
              <a:buFont typeface="Arial"/>
              <a:buChar char="•"/>
            </a:pPr>
            <a:r>
              <a:rPr lang="en-US" b="1" dirty="0"/>
              <a:t>Next steps</a:t>
            </a:r>
            <a:r>
              <a:rPr lang="en-US" dirty="0"/>
              <a:t>:</a:t>
            </a:r>
          </a:p>
          <a:p>
            <a:pPr marL="285750" indent="-285750">
              <a:buFont typeface="Arial"/>
              <a:buChar char="•"/>
            </a:pPr>
            <a:r>
              <a:rPr lang="en-US" dirty="0"/>
              <a:t>Integrate </a:t>
            </a:r>
            <a:r>
              <a:rPr lang="en-US" b="1" dirty="0"/>
              <a:t>experimental assay data</a:t>
            </a:r>
            <a:r>
              <a:rPr lang="en-US" dirty="0"/>
              <a:t> for tighter real‑world feedback.</a:t>
            </a:r>
          </a:p>
          <a:p>
            <a:pPr marL="285750" indent="-285750">
              <a:buFont typeface="Arial"/>
              <a:buChar char="•"/>
            </a:pPr>
            <a:r>
              <a:rPr lang="en-US" dirty="0"/>
              <a:t>Explore </a:t>
            </a:r>
            <a:r>
              <a:rPr lang="en-US" b="1" dirty="0"/>
              <a:t>automated workflow</a:t>
            </a:r>
            <a:r>
              <a:rPr lang="en-US" dirty="0"/>
              <a:t> pipelines so </a:t>
            </a:r>
            <a:r>
              <a:rPr lang="en-US" dirty="0" err="1"/>
              <a:t>OracleLens</a:t>
            </a:r>
            <a:r>
              <a:rPr lang="en-US" dirty="0"/>
              <a:t> can retrain models as new data arrives.”</a:t>
            </a:r>
          </a:p>
        </p:txBody>
      </p:sp>
      <p:sp>
        <p:nvSpPr>
          <p:cNvPr id="4" name="Slide Number Placeholder 3"/>
          <p:cNvSpPr>
            <a:spLocks noGrp="1"/>
          </p:cNvSpPr>
          <p:nvPr>
            <p:ph type="sldNum" sz="quarter" idx="5"/>
          </p:nvPr>
        </p:nvSpPr>
        <p:spPr/>
        <p:txBody>
          <a:bodyPr/>
          <a:lstStyle/>
          <a:p>
            <a:fld id="{2FBC853F-58C5-464F-85DF-B511E450D0C7}" type="slidenum">
              <a:rPr lang="en-US" smtClean="0"/>
              <a:t>2</a:t>
            </a:fld>
            <a:endParaRPr lang="en-US"/>
          </a:p>
        </p:txBody>
      </p:sp>
    </p:spTree>
    <p:extLst>
      <p:ext uri="{BB962C8B-B14F-4D97-AF65-F5344CB8AC3E}">
        <p14:creationId xmlns:p14="http://schemas.microsoft.com/office/powerpoint/2010/main" val="4260564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465D4-1D26-B3DD-65BE-A1EE6F5B83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740A32-396F-C01E-9983-F3D75EE046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F0429A-DCFC-1937-DCC0-B6DB10E880B8}"/>
              </a:ext>
            </a:extLst>
          </p:cNvPr>
          <p:cNvSpPr>
            <a:spLocks noGrp="1"/>
          </p:cNvSpPr>
          <p:nvPr>
            <p:ph type="body" idx="1"/>
          </p:nvPr>
        </p:nvSpPr>
        <p:spPr/>
        <p:txBody>
          <a:bodyPr/>
          <a:lstStyle/>
          <a:p>
            <a:pPr marL="285750" indent="-285750">
              <a:buFont typeface="Arial"/>
              <a:buChar char="•"/>
            </a:pPr>
            <a:r>
              <a:rPr lang="en-US"/>
              <a:t>“Based on our findings:</a:t>
            </a:r>
          </a:p>
          <a:p>
            <a:pPr marL="285750" indent="-285750">
              <a:buFont typeface="Arial"/>
              <a:buChar char="•"/>
            </a:pPr>
            <a:r>
              <a:rPr lang="en-US" b="1"/>
              <a:t>Prioritize data curation</a:t>
            </a:r>
            <a:r>
              <a:rPr lang="en-US"/>
              <a:t>—clean, well‑labeled inputs remain vital.</a:t>
            </a:r>
          </a:p>
          <a:p>
            <a:pPr marL="285750" indent="-285750">
              <a:buFont typeface="Arial"/>
              <a:buChar char="•"/>
            </a:pPr>
            <a:r>
              <a:rPr lang="en-US" b="1"/>
              <a:t>Interpretability</a:t>
            </a:r>
            <a:r>
              <a:rPr lang="en-US"/>
              <a:t>—build token‑erasure or attention‑visualization tools for end users.</a:t>
            </a:r>
          </a:p>
          <a:p>
            <a:pPr marL="285750" indent="-285750">
              <a:buFont typeface="Arial"/>
              <a:buChar char="•"/>
            </a:pPr>
            <a:r>
              <a:rPr lang="en-US" b="1"/>
              <a:t>Modular design</a:t>
            </a:r>
            <a:r>
              <a:rPr lang="en-US"/>
              <a:t>—keep GNN and transformer components loosely coupled for future swaps.</a:t>
            </a:r>
          </a:p>
          <a:p>
            <a:pPr marL="285750" indent="-285750">
              <a:buFont typeface="Arial"/>
              <a:buChar char="•"/>
            </a:pPr>
            <a:r>
              <a:rPr lang="en-US" b="1" dirty="0"/>
              <a:t>Next steps</a:t>
            </a:r>
            <a:r>
              <a:rPr lang="en-US" dirty="0"/>
              <a:t>:</a:t>
            </a:r>
          </a:p>
          <a:p>
            <a:pPr marL="285750" indent="-285750">
              <a:buFont typeface="Arial"/>
              <a:buChar char="•"/>
            </a:pPr>
            <a:r>
              <a:rPr lang="en-US" dirty="0"/>
              <a:t>Integrate </a:t>
            </a:r>
            <a:r>
              <a:rPr lang="en-US" b="1" dirty="0"/>
              <a:t>experimental assay data</a:t>
            </a:r>
            <a:r>
              <a:rPr lang="en-US" dirty="0"/>
              <a:t> for tighter real‑world feedback.</a:t>
            </a:r>
          </a:p>
          <a:p>
            <a:pPr marL="285750" indent="-285750">
              <a:buFont typeface="Arial"/>
              <a:buChar char="•"/>
            </a:pPr>
            <a:r>
              <a:rPr lang="en-US" dirty="0"/>
              <a:t>Explore </a:t>
            </a:r>
            <a:r>
              <a:rPr lang="en-US" b="1" dirty="0"/>
              <a:t>automated workflow</a:t>
            </a:r>
            <a:r>
              <a:rPr lang="en-US" dirty="0"/>
              <a:t> pipelines so </a:t>
            </a:r>
            <a:r>
              <a:rPr lang="en-US" dirty="0" err="1"/>
              <a:t>OracleLens</a:t>
            </a:r>
            <a:r>
              <a:rPr lang="en-US" dirty="0"/>
              <a:t> can retrain models as new data arrives.”</a:t>
            </a:r>
          </a:p>
        </p:txBody>
      </p:sp>
      <p:sp>
        <p:nvSpPr>
          <p:cNvPr id="4" name="Slide Number Placeholder 3">
            <a:extLst>
              <a:ext uri="{FF2B5EF4-FFF2-40B4-BE49-F238E27FC236}">
                <a16:creationId xmlns:a16="http://schemas.microsoft.com/office/drawing/2014/main" id="{EB657EC8-71C0-D98E-6C3F-2E00BF380B6B}"/>
              </a:ext>
            </a:extLst>
          </p:cNvPr>
          <p:cNvSpPr>
            <a:spLocks noGrp="1"/>
          </p:cNvSpPr>
          <p:nvPr>
            <p:ph type="sldNum" sz="quarter" idx="5"/>
          </p:nvPr>
        </p:nvSpPr>
        <p:spPr/>
        <p:txBody>
          <a:bodyPr/>
          <a:lstStyle/>
          <a:p>
            <a:fld id="{2FBC853F-58C5-464F-85DF-B511E450D0C7}" type="slidenum">
              <a:rPr lang="en-US" smtClean="0"/>
              <a:t>3</a:t>
            </a:fld>
            <a:endParaRPr lang="en-US"/>
          </a:p>
        </p:txBody>
      </p:sp>
    </p:spTree>
    <p:extLst>
      <p:ext uri="{BB962C8B-B14F-4D97-AF65-F5344CB8AC3E}">
        <p14:creationId xmlns:p14="http://schemas.microsoft.com/office/powerpoint/2010/main" val="1989522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94D75B-72F0-FF74-9C5C-41B21ADDBC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01614B-2D05-F0EA-DF70-109BDFDE33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6F9360-D912-ADFA-BCAF-6ED7FDACF799}"/>
              </a:ext>
            </a:extLst>
          </p:cNvPr>
          <p:cNvSpPr>
            <a:spLocks noGrp="1"/>
          </p:cNvSpPr>
          <p:nvPr>
            <p:ph type="body" idx="1"/>
          </p:nvPr>
        </p:nvSpPr>
        <p:spPr/>
        <p:txBody>
          <a:bodyPr/>
          <a:lstStyle/>
          <a:p>
            <a:pPr marL="285750" indent="-285750">
              <a:buFont typeface="Arial"/>
              <a:buChar char="•"/>
            </a:pPr>
            <a:r>
              <a:rPr lang="en-US"/>
              <a:t>“Based on our findings:</a:t>
            </a:r>
          </a:p>
          <a:p>
            <a:pPr marL="285750" indent="-285750">
              <a:buFont typeface="Arial"/>
              <a:buChar char="•"/>
            </a:pPr>
            <a:r>
              <a:rPr lang="en-US" b="1"/>
              <a:t>Prioritize data curation</a:t>
            </a:r>
            <a:r>
              <a:rPr lang="en-US"/>
              <a:t>—clean, well‑labeled inputs remain vital.</a:t>
            </a:r>
          </a:p>
          <a:p>
            <a:pPr marL="285750" indent="-285750">
              <a:buFont typeface="Arial"/>
              <a:buChar char="•"/>
            </a:pPr>
            <a:r>
              <a:rPr lang="en-US" b="1"/>
              <a:t>Interpretability</a:t>
            </a:r>
            <a:r>
              <a:rPr lang="en-US"/>
              <a:t>—build token‑erasure or attention‑visualization tools for end users.</a:t>
            </a:r>
          </a:p>
          <a:p>
            <a:pPr marL="285750" indent="-285750">
              <a:buFont typeface="Arial"/>
              <a:buChar char="•"/>
            </a:pPr>
            <a:r>
              <a:rPr lang="en-US" b="1"/>
              <a:t>Modular design</a:t>
            </a:r>
            <a:r>
              <a:rPr lang="en-US"/>
              <a:t>—keep GNN and transformer components loosely coupled for future swaps.</a:t>
            </a:r>
          </a:p>
          <a:p>
            <a:pPr marL="285750" indent="-285750">
              <a:buFont typeface="Arial"/>
              <a:buChar char="•"/>
            </a:pPr>
            <a:r>
              <a:rPr lang="en-US" b="1" dirty="0"/>
              <a:t>Next steps</a:t>
            </a:r>
            <a:r>
              <a:rPr lang="en-US" dirty="0"/>
              <a:t>:</a:t>
            </a:r>
          </a:p>
          <a:p>
            <a:pPr marL="285750" indent="-285750">
              <a:buFont typeface="Arial"/>
              <a:buChar char="•"/>
            </a:pPr>
            <a:r>
              <a:rPr lang="en-US" dirty="0"/>
              <a:t>Integrate </a:t>
            </a:r>
            <a:r>
              <a:rPr lang="en-US" b="1" dirty="0"/>
              <a:t>experimental assay data</a:t>
            </a:r>
            <a:r>
              <a:rPr lang="en-US" dirty="0"/>
              <a:t> for tighter real‑world feedback.</a:t>
            </a:r>
          </a:p>
          <a:p>
            <a:pPr marL="285750" indent="-285750">
              <a:buFont typeface="Arial"/>
              <a:buChar char="•"/>
            </a:pPr>
            <a:r>
              <a:rPr lang="en-US" dirty="0"/>
              <a:t>Explore </a:t>
            </a:r>
            <a:r>
              <a:rPr lang="en-US" b="1" dirty="0"/>
              <a:t>automated workflow</a:t>
            </a:r>
            <a:r>
              <a:rPr lang="en-US" dirty="0"/>
              <a:t> pipelines so </a:t>
            </a:r>
            <a:r>
              <a:rPr lang="en-US" dirty="0" err="1"/>
              <a:t>OracleLens</a:t>
            </a:r>
            <a:r>
              <a:rPr lang="en-US" dirty="0"/>
              <a:t> can retrain models as new data arrives.”</a:t>
            </a:r>
          </a:p>
        </p:txBody>
      </p:sp>
      <p:sp>
        <p:nvSpPr>
          <p:cNvPr id="4" name="Slide Number Placeholder 3">
            <a:extLst>
              <a:ext uri="{FF2B5EF4-FFF2-40B4-BE49-F238E27FC236}">
                <a16:creationId xmlns:a16="http://schemas.microsoft.com/office/drawing/2014/main" id="{D685FDC6-0EC3-C4FC-A83C-68E9E4484D0C}"/>
              </a:ext>
            </a:extLst>
          </p:cNvPr>
          <p:cNvSpPr>
            <a:spLocks noGrp="1"/>
          </p:cNvSpPr>
          <p:nvPr>
            <p:ph type="sldNum" sz="quarter" idx="5"/>
          </p:nvPr>
        </p:nvSpPr>
        <p:spPr/>
        <p:txBody>
          <a:bodyPr/>
          <a:lstStyle/>
          <a:p>
            <a:fld id="{2FBC853F-58C5-464F-85DF-B511E450D0C7}" type="slidenum">
              <a:rPr lang="en-US" smtClean="0"/>
              <a:t>4</a:t>
            </a:fld>
            <a:endParaRPr lang="en-US"/>
          </a:p>
        </p:txBody>
      </p:sp>
    </p:spTree>
    <p:extLst>
      <p:ext uri="{BB962C8B-B14F-4D97-AF65-F5344CB8AC3E}">
        <p14:creationId xmlns:p14="http://schemas.microsoft.com/office/powerpoint/2010/main" val="2489469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BE5B27-E7C1-3AE5-C0D2-3C0F388A1F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7E76B6-3155-D5E4-34D4-A6B8ED232D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3A47F1-2CDD-1541-75C7-FC823A83DA6C}"/>
              </a:ext>
            </a:extLst>
          </p:cNvPr>
          <p:cNvSpPr>
            <a:spLocks noGrp="1"/>
          </p:cNvSpPr>
          <p:nvPr>
            <p:ph type="body" idx="1"/>
          </p:nvPr>
        </p:nvSpPr>
        <p:spPr/>
        <p:txBody>
          <a:bodyPr/>
          <a:lstStyle/>
          <a:p>
            <a:pPr marL="285750" indent="-285750">
              <a:buFont typeface="Arial"/>
              <a:buChar char="•"/>
            </a:pPr>
            <a:r>
              <a:rPr lang="en-US"/>
              <a:t>“Based on our findings:</a:t>
            </a:r>
          </a:p>
          <a:p>
            <a:pPr marL="285750" indent="-285750">
              <a:buFont typeface="Arial"/>
              <a:buChar char="•"/>
            </a:pPr>
            <a:r>
              <a:rPr lang="en-US" b="1"/>
              <a:t>Prioritize data curation</a:t>
            </a:r>
            <a:r>
              <a:rPr lang="en-US"/>
              <a:t>—clean, well‑labeled inputs remain vital.</a:t>
            </a:r>
          </a:p>
          <a:p>
            <a:pPr marL="285750" indent="-285750">
              <a:buFont typeface="Arial"/>
              <a:buChar char="•"/>
            </a:pPr>
            <a:r>
              <a:rPr lang="en-US" b="1"/>
              <a:t>Interpretability</a:t>
            </a:r>
            <a:r>
              <a:rPr lang="en-US"/>
              <a:t>—build token‑erasure or attention‑visualization tools for end users.</a:t>
            </a:r>
          </a:p>
          <a:p>
            <a:pPr marL="285750" indent="-285750">
              <a:buFont typeface="Arial"/>
              <a:buChar char="•"/>
            </a:pPr>
            <a:r>
              <a:rPr lang="en-US" b="1"/>
              <a:t>Modular design</a:t>
            </a:r>
            <a:r>
              <a:rPr lang="en-US"/>
              <a:t>—keep GNN and transformer components loosely coupled for future swaps.</a:t>
            </a:r>
          </a:p>
          <a:p>
            <a:pPr marL="285750" indent="-285750">
              <a:buFont typeface="Arial"/>
              <a:buChar char="•"/>
            </a:pPr>
            <a:r>
              <a:rPr lang="en-US" b="1" dirty="0"/>
              <a:t>Next steps</a:t>
            </a:r>
            <a:r>
              <a:rPr lang="en-US" dirty="0"/>
              <a:t>:</a:t>
            </a:r>
          </a:p>
          <a:p>
            <a:pPr marL="285750" indent="-285750">
              <a:buFont typeface="Arial"/>
              <a:buChar char="•"/>
            </a:pPr>
            <a:r>
              <a:rPr lang="en-US" dirty="0"/>
              <a:t>Integrate </a:t>
            </a:r>
            <a:r>
              <a:rPr lang="en-US" b="1" dirty="0"/>
              <a:t>experimental assay data</a:t>
            </a:r>
            <a:r>
              <a:rPr lang="en-US" dirty="0"/>
              <a:t> for tighter real‑world feedback.</a:t>
            </a:r>
          </a:p>
          <a:p>
            <a:pPr marL="285750" indent="-285750">
              <a:buFont typeface="Arial"/>
              <a:buChar char="•"/>
            </a:pPr>
            <a:r>
              <a:rPr lang="en-US" dirty="0"/>
              <a:t>Explore </a:t>
            </a:r>
            <a:r>
              <a:rPr lang="en-US" b="1" dirty="0"/>
              <a:t>automated workflow</a:t>
            </a:r>
            <a:r>
              <a:rPr lang="en-US" dirty="0"/>
              <a:t> pipelines so </a:t>
            </a:r>
            <a:r>
              <a:rPr lang="en-US" dirty="0" err="1"/>
              <a:t>OracleLens</a:t>
            </a:r>
            <a:r>
              <a:rPr lang="en-US" dirty="0"/>
              <a:t> can retrain models as new data arrives.”</a:t>
            </a:r>
          </a:p>
        </p:txBody>
      </p:sp>
      <p:sp>
        <p:nvSpPr>
          <p:cNvPr id="4" name="Slide Number Placeholder 3">
            <a:extLst>
              <a:ext uri="{FF2B5EF4-FFF2-40B4-BE49-F238E27FC236}">
                <a16:creationId xmlns:a16="http://schemas.microsoft.com/office/drawing/2014/main" id="{24451974-DE3D-1C76-BBB2-52D02AF5671D}"/>
              </a:ext>
            </a:extLst>
          </p:cNvPr>
          <p:cNvSpPr>
            <a:spLocks noGrp="1"/>
          </p:cNvSpPr>
          <p:nvPr>
            <p:ph type="sldNum" sz="quarter" idx="5"/>
          </p:nvPr>
        </p:nvSpPr>
        <p:spPr/>
        <p:txBody>
          <a:bodyPr/>
          <a:lstStyle/>
          <a:p>
            <a:fld id="{2FBC853F-58C5-464F-85DF-B511E450D0C7}" type="slidenum">
              <a:rPr lang="en-US" smtClean="0"/>
              <a:t>5</a:t>
            </a:fld>
            <a:endParaRPr lang="en-US"/>
          </a:p>
        </p:txBody>
      </p:sp>
    </p:spTree>
    <p:extLst>
      <p:ext uri="{BB962C8B-B14F-4D97-AF65-F5344CB8AC3E}">
        <p14:creationId xmlns:p14="http://schemas.microsoft.com/office/powerpoint/2010/main" val="3229863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39CCBA-B5E5-9EE0-3FFD-D280FDCE81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0A2CE5-4F9C-8A47-6E69-8B4C4DC174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937640-B27A-AE05-8C82-F1119B445A93}"/>
              </a:ext>
            </a:extLst>
          </p:cNvPr>
          <p:cNvSpPr>
            <a:spLocks noGrp="1"/>
          </p:cNvSpPr>
          <p:nvPr>
            <p:ph type="body" idx="1"/>
          </p:nvPr>
        </p:nvSpPr>
        <p:spPr/>
        <p:txBody>
          <a:bodyPr/>
          <a:lstStyle/>
          <a:p>
            <a:pPr marL="285750" indent="-285750">
              <a:buFont typeface="Arial"/>
              <a:buChar char="•"/>
            </a:pPr>
            <a:r>
              <a:rPr lang="en-US"/>
              <a:t>“Based on our findings:</a:t>
            </a:r>
          </a:p>
          <a:p>
            <a:pPr marL="285750" indent="-285750">
              <a:buFont typeface="Arial"/>
              <a:buChar char="•"/>
            </a:pPr>
            <a:r>
              <a:rPr lang="en-US" b="1"/>
              <a:t>Prioritize data curation</a:t>
            </a:r>
            <a:r>
              <a:rPr lang="en-US"/>
              <a:t>—clean, well‑labeled inputs remain vital.</a:t>
            </a:r>
          </a:p>
          <a:p>
            <a:pPr marL="285750" indent="-285750">
              <a:buFont typeface="Arial"/>
              <a:buChar char="•"/>
            </a:pPr>
            <a:r>
              <a:rPr lang="en-US" b="1"/>
              <a:t>Interpretability</a:t>
            </a:r>
            <a:r>
              <a:rPr lang="en-US"/>
              <a:t>—build token‑erasure or attention‑visualization tools for end users.</a:t>
            </a:r>
          </a:p>
          <a:p>
            <a:pPr marL="285750" indent="-285750">
              <a:buFont typeface="Arial"/>
              <a:buChar char="•"/>
            </a:pPr>
            <a:r>
              <a:rPr lang="en-US" b="1"/>
              <a:t>Modular design</a:t>
            </a:r>
            <a:r>
              <a:rPr lang="en-US"/>
              <a:t>—keep GNN and transformer components loosely coupled for future swaps.</a:t>
            </a:r>
          </a:p>
          <a:p>
            <a:pPr marL="285750" indent="-285750">
              <a:buFont typeface="Arial"/>
              <a:buChar char="•"/>
            </a:pPr>
            <a:r>
              <a:rPr lang="en-US" b="1" dirty="0"/>
              <a:t>Next steps</a:t>
            </a:r>
            <a:r>
              <a:rPr lang="en-US" dirty="0"/>
              <a:t>:</a:t>
            </a:r>
          </a:p>
          <a:p>
            <a:pPr marL="285750" indent="-285750">
              <a:buFont typeface="Arial"/>
              <a:buChar char="•"/>
            </a:pPr>
            <a:r>
              <a:rPr lang="en-US" dirty="0"/>
              <a:t>Integrate </a:t>
            </a:r>
            <a:r>
              <a:rPr lang="en-US" b="1" dirty="0"/>
              <a:t>experimental assay data</a:t>
            </a:r>
            <a:r>
              <a:rPr lang="en-US" dirty="0"/>
              <a:t> for tighter real‑world feedback.</a:t>
            </a:r>
          </a:p>
          <a:p>
            <a:pPr marL="285750" indent="-285750">
              <a:buFont typeface="Arial"/>
              <a:buChar char="•"/>
            </a:pPr>
            <a:r>
              <a:rPr lang="en-US" dirty="0"/>
              <a:t>Explore </a:t>
            </a:r>
            <a:r>
              <a:rPr lang="en-US" b="1" dirty="0"/>
              <a:t>automated workflow</a:t>
            </a:r>
            <a:r>
              <a:rPr lang="en-US" dirty="0"/>
              <a:t> pipelines so </a:t>
            </a:r>
            <a:r>
              <a:rPr lang="en-US" dirty="0" err="1"/>
              <a:t>OracleLens</a:t>
            </a:r>
            <a:r>
              <a:rPr lang="en-US" dirty="0"/>
              <a:t> can retrain models as new data arrives.”</a:t>
            </a:r>
          </a:p>
        </p:txBody>
      </p:sp>
      <p:sp>
        <p:nvSpPr>
          <p:cNvPr id="4" name="Slide Number Placeholder 3">
            <a:extLst>
              <a:ext uri="{FF2B5EF4-FFF2-40B4-BE49-F238E27FC236}">
                <a16:creationId xmlns:a16="http://schemas.microsoft.com/office/drawing/2014/main" id="{184A3259-7E7B-1812-E7C6-78CE573B611D}"/>
              </a:ext>
            </a:extLst>
          </p:cNvPr>
          <p:cNvSpPr>
            <a:spLocks noGrp="1"/>
          </p:cNvSpPr>
          <p:nvPr>
            <p:ph type="sldNum" sz="quarter" idx="5"/>
          </p:nvPr>
        </p:nvSpPr>
        <p:spPr/>
        <p:txBody>
          <a:bodyPr/>
          <a:lstStyle/>
          <a:p>
            <a:fld id="{2FBC853F-58C5-464F-85DF-B511E450D0C7}" type="slidenum">
              <a:rPr lang="en-US" smtClean="0"/>
              <a:t>6</a:t>
            </a:fld>
            <a:endParaRPr lang="en-US"/>
          </a:p>
        </p:txBody>
      </p:sp>
    </p:spTree>
    <p:extLst>
      <p:ext uri="{BB962C8B-B14F-4D97-AF65-F5344CB8AC3E}">
        <p14:creationId xmlns:p14="http://schemas.microsoft.com/office/powerpoint/2010/main" val="3692088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1F69AB-2073-6531-3473-C5FCB4D1FA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D6DE1B-9879-D8B4-514B-9F5D668AAC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961121-7886-4FD4-56B8-769AC809EC39}"/>
              </a:ext>
            </a:extLst>
          </p:cNvPr>
          <p:cNvSpPr>
            <a:spLocks noGrp="1"/>
          </p:cNvSpPr>
          <p:nvPr>
            <p:ph type="body" idx="1"/>
          </p:nvPr>
        </p:nvSpPr>
        <p:spPr/>
        <p:txBody>
          <a:bodyPr/>
          <a:lstStyle/>
          <a:p>
            <a:r>
              <a:rPr lang="en-US" dirty="0"/>
              <a:t>“This table shows our learning curve: we started with 54% training accuracy and 69% validation accuracy in epoch 1, and by epoch 10 reached </a:t>
            </a:r>
            <a:r>
              <a:rPr lang="en-US" b="1" dirty="0"/>
              <a:t>95.8% training</a:t>
            </a:r>
            <a:r>
              <a:rPr lang="en-US" dirty="0"/>
              <a:t> and </a:t>
            </a:r>
            <a:r>
              <a:rPr lang="en-US" b="1" dirty="0"/>
              <a:t>93.6% validation</a:t>
            </a:r>
            <a:r>
              <a:rPr lang="en-US" dirty="0"/>
              <a:t> accuracy with low loss.</a:t>
            </a:r>
          </a:p>
          <a:p>
            <a:r>
              <a:rPr lang="en-US" dirty="0"/>
              <a:t>On the held-out test set, we achieved an </a:t>
            </a:r>
            <a:r>
              <a:rPr lang="en-US" b="1" dirty="0"/>
              <a:t>overall accuracy of 94%</a:t>
            </a:r>
            <a:r>
              <a:rPr lang="en-US" dirty="0"/>
              <a:t>, with macro-averaged precision </a:t>
            </a:r>
            <a:r>
              <a:rPr lang="en-US" b="1" dirty="0"/>
              <a:t>0.94</a:t>
            </a:r>
            <a:r>
              <a:rPr lang="en-US" dirty="0"/>
              <a:t>, recall </a:t>
            </a:r>
            <a:r>
              <a:rPr lang="en-US" b="1" dirty="0"/>
              <a:t>0.93</a:t>
            </a:r>
            <a:r>
              <a:rPr lang="en-US" dirty="0"/>
              <a:t>, and F1-score </a:t>
            </a:r>
            <a:r>
              <a:rPr lang="en-US" b="1" dirty="0"/>
              <a:t>0.93</a:t>
            </a:r>
            <a:r>
              <a:rPr lang="en-US" dirty="0"/>
              <a:t>. These results indicate strong generalization and balanced class performance.”</a:t>
            </a:r>
          </a:p>
        </p:txBody>
      </p:sp>
      <p:sp>
        <p:nvSpPr>
          <p:cNvPr id="4" name="Slide Number Placeholder 3">
            <a:extLst>
              <a:ext uri="{FF2B5EF4-FFF2-40B4-BE49-F238E27FC236}">
                <a16:creationId xmlns:a16="http://schemas.microsoft.com/office/drawing/2014/main" id="{FC8747B0-446C-65C7-0C1D-0792E63CA507}"/>
              </a:ext>
            </a:extLst>
          </p:cNvPr>
          <p:cNvSpPr>
            <a:spLocks noGrp="1"/>
          </p:cNvSpPr>
          <p:nvPr>
            <p:ph type="sldNum" sz="quarter" idx="5"/>
          </p:nvPr>
        </p:nvSpPr>
        <p:spPr/>
        <p:txBody>
          <a:bodyPr/>
          <a:lstStyle/>
          <a:p>
            <a:fld id="{2FBC853F-58C5-464F-85DF-B511E450D0C7}" type="slidenum">
              <a:rPr lang="en-US" smtClean="0"/>
              <a:t>7</a:t>
            </a:fld>
            <a:endParaRPr lang="en-US"/>
          </a:p>
        </p:txBody>
      </p:sp>
    </p:spTree>
    <p:extLst>
      <p:ext uri="{BB962C8B-B14F-4D97-AF65-F5344CB8AC3E}">
        <p14:creationId xmlns:p14="http://schemas.microsoft.com/office/powerpoint/2010/main" val="3599485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492FD-A820-AB95-7D65-08C6E142AD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91D691-00B8-FE63-3C6F-D7D87085E8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19159C-FC53-914E-2C8B-443D0AA41017}"/>
              </a:ext>
            </a:extLst>
          </p:cNvPr>
          <p:cNvSpPr>
            <a:spLocks noGrp="1"/>
          </p:cNvSpPr>
          <p:nvPr>
            <p:ph type="body" idx="1"/>
          </p:nvPr>
        </p:nvSpPr>
        <p:spPr/>
        <p:txBody>
          <a:bodyPr/>
          <a:lstStyle/>
          <a:p>
            <a:r>
              <a:rPr lang="en-US" dirty="0"/>
              <a:t>“This table presents precision, recall, and F1-score for each class on the test set. Notice that meningioma shows the lowest recall (81%), indicating some misclassification into glioma or healthy scans. All other classes exceed 92% recall, demonstrating strong performance overall.”</a:t>
            </a:r>
          </a:p>
        </p:txBody>
      </p:sp>
      <p:sp>
        <p:nvSpPr>
          <p:cNvPr id="4" name="Slide Number Placeholder 3">
            <a:extLst>
              <a:ext uri="{FF2B5EF4-FFF2-40B4-BE49-F238E27FC236}">
                <a16:creationId xmlns:a16="http://schemas.microsoft.com/office/drawing/2014/main" id="{F1D54F55-E8BD-2EC4-AC33-39DCDB4F1314}"/>
              </a:ext>
            </a:extLst>
          </p:cNvPr>
          <p:cNvSpPr>
            <a:spLocks noGrp="1"/>
          </p:cNvSpPr>
          <p:nvPr>
            <p:ph type="sldNum" sz="quarter" idx="5"/>
          </p:nvPr>
        </p:nvSpPr>
        <p:spPr/>
        <p:txBody>
          <a:bodyPr/>
          <a:lstStyle/>
          <a:p>
            <a:fld id="{2FBC853F-58C5-464F-85DF-B511E450D0C7}" type="slidenum">
              <a:rPr lang="en-US" smtClean="0"/>
              <a:t>8</a:t>
            </a:fld>
            <a:endParaRPr lang="en-US"/>
          </a:p>
        </p:txBody>
      </p:sp>
    </p:spTree>
    <p:extLst>
      <p:ext uri="{BB962C8B-B14F-4D97-AF65-F5344CB8AC3E}">
        <p14:creationId xmlns:p14="http://schemas.microsoft.com/office/powerpoint/2010/main" val="3605480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94BDE2-2711-D819-BBB1-78DCA1DF8A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312FFC-09EC-CC6A-3320-8CFBE8E3B9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AC8059-61E4-6EF0-909A-308396124FAC}"/>
              </a:ext>
            </a:extLst>
          </p:cNvPr>
          <p:cNvSpPr>
            <a:spLocks noGrp="1"/>
          </p:cNvSpPr>
          <p:nvPr>
            <p:ph type="body" idx="1"/>
          </p:nvPr>
        </p:nvSpPr>
        <p:spPr/>
        <p:txBody>
          <a:bodyPr/>
          <a:lstStyle/>
          <a:p>
            <a:r>
              <a:rPr lang="en-US" dirty="0"/>
              <a:t>“This confusion matrix shows strong performance on glioma, no-tumor, and pituitary classes, with most errors occurring in meningioma (81% recall). Meningioma scans are sometimes misclassified as glioma or healthy. To address this, we’ll apply targeted augmentation and class-weighted training. Next, we’ll review learning curves and Grad-CAM visualizations.”</a:t>
            </a:r>
          </a:p>
        </p:txBody>
      </p:sp>
      <p:sp>
        <p:nvSpPr>
          <p:cNvPr id="4" name="Slide Number Placeholder 3">
            <a:extLst>
              <a:ext uri="{FF2B5EF4-FFF2-40B4-BE49-F238E27FC236}">
                <a16:creationId xmlns:a16="http://schemas.microsoft.com/office/drawing/2014/main" id="{B0B9A3BF-1682-4487-6C39-A2F2AE6D7687}"/>
              </a:ext>
            </a:extLst>
          </p:cNvPr>
          <p:cNvSpPr>
            <a:spLocks noGrp="1"/>
          </p:cNvSpPr>
          <p:nvPr>
            <p:ph type="sldNum" sz="quarter" idx="5"/>
          </p:nvPr>
        </p:nvSpPr>
        <p:spPr/>
        <p:txBody>
          <a:bodyPr/>
          <a:lstStyle/>
          <a:p>
            <a:fld id="{2FBC853F-58C5-464F-85DF-B511E450D0C7}" type="slidenum">
              <a:rPr lang="en-US" smtClean="0"/>
              <a:t>9</a:t>
            </a:fld>
            <a:endParaRPr lang="en-US"/>
          </a:p>
        </p:txBody>
      </p:sp>
    </p:spTree>
    <p:extLst>
      <p:ext uri="{BB962C8B-B14F-4D97-AF65-F5344CB8AC3E}">
        <p14:creationId xmlns:p14="http://schemas.microsoft.com/office/powerpoint/2010/main" val="324874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53DDE5E1-4616-40D1-AC09-5B50B9A87DC1}" type="datetime1">
              <a:rPr lang="en-US" smtClean="0"/>
              <a:t>7/1/2025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r>
              <a:rPr lang="en-US"/>
              <a:t>Group 1</a:t>
            </a:r>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18B86-BC3F-4878-92E7-C973378BF0C5}" type="datetime1">
              <a:rPr lang="en-US" smtClean="0"/>
              <a:t>7/1/2025</a:t>
            </a:fld>
            <a:endParaRPr lang="en-US" dirty="0"/>
          </a:p>
        </p:txBody>
      </p:sp>
      <p:sp>
        <p:nvSpPr>
          <p:cNvPr id="5" name="Footer Placeholder 4"/>
          <p:cNvSpPr>
            <a:spLocks noGrp="1"/>
          </p:cNvSpPr>
          <p:nvPr>
            <p:ph type="ftr" sz="quarter" idx="11"/>
          </p:nvPr>
        </p:nvSpPr>
        <p:spPr/>
        <p:txBody>
          <a:bodyPr/>
          <a:lstStyle/>
          <a:p>
            <a:r>
              <a:rPr lang="en-US"/>
              <a:t>Group 1</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804839D2-A978-41F2-B6D4-05546634EE75}" type="datetime1">
              <a:rPr lang="en-US" smtClean="0"/>
              <a:t>7/1/2025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r>
              <a:rPr lang="en-US"/>
              <a:t>Group 1</a:t>
            </a:r>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5FBC3567-10C1-4308-8024-FB3ECEA62978}" type="datetime1">
              <a:rPr lang="en-US" smtClean="0"/>
              <a:t>7/1/2025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a:t>Group 1</a:t>
            </a:r>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0BA6357D-3567-4690-BF1F-84D1F857DC6C}" type="datetime1">
              <a:rPr lang="en-US" smtClean="0"/>
              <a:t>7/1/2025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r>
              <a:rPr lang="en-US"/>
              <a:t>Group 1</a:t>
            </a:r>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7667AF-7163-416B-BDED-25A3025E72D5}" type="datetime1">
              <a:rPr lang="en-US" smtClean="0"/>
              <a:t>7/1/2025</a:t>
            </a:fld>
            <a:endParaRPr lang="en-US" dirty="0"/>
          </a:p>
        </p:txBody>
      </p:sp>
      <p:sp>
        <p:nvSpPr>
          <p:cNvPr id="6" name="Footer Placeholder 5"/>
          <p:cNvSpPr>
            <a:spLocks noGrp="1"/>
          </p:cNvSpPr>
          <p:nvPr>
            <p:ph type="ftr" sz="quarter" idx="11"/>
          </p:nvPr>
        </p:nvSpPr>
        <p:spPr/>
        <p:txBody>
          <a:bodyPr/>
          <a:lstStyle/>
          <a:p>
            <a:r>
              <a:rPr lang="en-US"/>
              <a:t>Group 1</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C593B9-BC4C-4B10-91E0-34EEDD7BD392}" type="datetime1">
              <a:rPr lang="en-US" smtClean="0"/>
              <a:t>7/1/2025</a:t>
            </a:fld>
            <a:endParaRPr lang="en-US" dirty="0"/>
          </a:p>
        </p:txBody>
      </p:sp>
      <p:sp>
        <p:nvSpPr>
          <p:cNvPr id="8" name="Footer Placeholder 7"/>
          <p:cNvSpPr>
            <a:spLocks noGrp="1"/>
          </p:cNvSpPr>
          <p:nvPr>
            <p:ph type="ftr" sz="quarter" idx="11"/>
          </p:nvPr>
        </p:nvSpPr>
        <p:spPr/>
        <p:txBody>
          <a:bodyPr/>
          <a:lstStyle/>
          <a:p>
            <a:r>
              <a:rPr lang="en-US"/>
              <a:t>Group 1</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F2D625-ACCC-4DCE-862F-5B83E4ADEED0}" type="datetime1">
              <a:rPr lang="en-US" smtClean="0"/>
              <a:t>7/1/2025</a:t>
            </a:fld>
            <a:endParaRPr lang="en-US" dirty="0"/>
          </a:p>
        </p:txBody>
      </p:sp>
      <p:sp>
        <p:nvSpPr>
          <p:cNvPr id="4" name="Footer Placeholder 3"/>
          <p:cNvSpPr>
            <a:spLocks noGrp="1"/>
          </p:cNvSpPr>
          <p:nvPr>
            <p:ph type="ftr" sz="quarter" idx="11"/>
          </p:nvPr>
        </p:nvSpPr>
        <p:spPr/>
        <p:txBody>
          <a:bodyPr/>
          <a:lstStyle/>
          <a:p>
            <a:r>
              <a:rPr lang="en-US"/>
              <a:t>Group 1</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B80DE2-D66B-4D01-9C06-80D0B7700862}" type="datetime1">
              <a:rPr lang="en-US" smtClean="0"/>
              <a:t>7/1/2025</a:t>
            </a:fld>
            <a:endParaRPr lang="en-US" dirty="0"/>
          </a:p>
        </p:txBody>
      </p:sp>
      <p:sp>
        <p:nvSpPr>
          <p:cNvPr id="3" name="Footer Placeholder 2"/>
          <p:cNvSpPr>
            <a:spLocks noGrp="1"/>
          </p:cNvSpPr>
          <p:nvPr>
            <p:ph type="ftr" sz="quarter" idx="11"/>
          </p:nvPr>
        </p:nvSpPr>
        <p:spPr/>
        <p:txBody>
          <a:bodyPr/>
          <a:lstStyle/>
          <a:p>
            <a:r>
              <a:rPr lang="en-US"/>
              <a:t>Group 1</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81957DAA-B35C-48A0-B10D-A21AE28024B5}" type="datetime1">
              <a:rPr lang="en-US" smtClean="0"/>
              <a:t>7/1/2025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a:t>Group 1</a:t>
            </a:r>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5147F0-B8EB-4551-8235-5A8DABC9B396}" type="datetime1">
              <a:rPr lang="en-US" smtClean="0"/>
              <a:t>7/1/2025</a:t>
            </a:fld>
            <a:endParaRPr lang="en-US" dirty="0"/>
          </a:p>
        </p:txBody>
      </p:sp>
      <p:sp>
        <p:nvSpPr>
          <p:cNvPr id="6" name="Footer Placeholder 5"/>
          <p:cNvSpPr>
            <a:spLocks noGrp="1"/>
          </p:cNvSpPr>
          <p:nvPr>
            <p:ph type="ftr" sz="quarter" idx="11"/>
          </p:nvPr>
        </p:nvSpPr>
        <p:spPr/>
        <p:txBody>
          <a:bodyPr/>
          <a:lstStyle/>
          <a:p>
            <a:pPr algn="l"/>
            <a:r>
              <a:rPr lang="en-US"/>
              <a:t>Group 1</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5B62AC05-E175-4A77-8321-74431D62018D}" type="datetime1">
              <a:rPr lang="en-US" smtClean="0"/>
              <a:t>7/1/2025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a:t>Group 1</a:t>
            </a:r>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hd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opencv.org/3.4/d5/daf/tutorial_py_histogram_equalization.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kaggle.com/datasets/masoudnickparvar/brain-tumor-mri-dataset"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8A913B-0D58-819B-AAE3-8624F2F8EE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5F82E6-727E-915C-045F-E88007B9A408}"/>
              </a:ext>
            </a:extLst>
          </p:cNvPr>
          <p:cNvSpPr>
            <a:spLocks noGrp="1"/>
          </p:cNvSpPr>
          <p:nvPr>
            <p:ph type="ctrTitle"/>
          </p:nvPr>
        </p:nvSpPr>
        <p:spPr>
          <a:xfrm>
            <a:off x="425686" y="912854"/>
            <a:ext cx="8169674" cy="1475013"/>
          </a:xfrm>
        </p:spPr>
        <p:txBody>
          <a:bodyPr anchor="t">
            <a:normAutofit/>
          </a:bodyPr>
          <a:lstStyle/>
          <a:p>
            <a:r>
              <a:rPr lang="en-US" dirty="0"/>
              <a:t>5502 Group #1 Midterm Report</a:t>
            </a:r>
          </a:p>
        </p:txBody>
      </p:sp>
      <p:pic>
        <p:nvPicPr>
          <p:cNvPr id="6" name="Picture 5" descr="abstract image">
            <a:extLst>
              <a:ext uri="{FF2B5EF4-FFF2-40B4-BE49-F238E27FC236}">
                <a16:creationId xmlns:a16="http://schemas.microsoft.com/office/drawing/2014/main" id="{05EEB0E7-CD0B-F46C-26B2-8214F3D8A25F}"/>
              </a:ext>
            </a:extLst>
          </p:cNvPr>
          <p:cNvPicPr>
            <a:picLocks noChangeAspect="1"/>
          </p:cNvPicPr>
          <p:nvPr/>
        </p:nvPicPr>
        <p:blipFill rotWithShape="1">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4699"/>
                    </a14:imgEffect>
                  </a14:imgLayer>
                </a14:imgProps>
              </a:ext>
              <a:ext uri="{28A0092B-C50C-407E-A947-70E740481C1C}">
                <a14:useLocalDpi xmlns:a14="http://schemas.microsoft.com/office/drawing/2010/main" val="0"/>
              </a:ext>
            </a:extLst>
          </a:blip>
          <a:srcRect/>
          <a:stretch/>
        </p:blipFill>
        <p:spPr>
          <a:xfrm>
            <a:off x="448733" y="4051139"/>
            <a:ext cx="11260667" cy="2341194"/>
          </a:xfrm>
          <a:prstGeom prst="rect">
            <a:avLst/>
          </a:prstGeom>
          <a:noFill/>
        </p:spPr>
      </p:pic>
      <p:sp>
        <p:nvSpPr>
          <p:cNvPr id="7" name="Subtitle 6">
            <a:extLst>
              <a:ext uri="{FF2B5EF4-FFF2-40B4-BE49-F238E27FC236}">
                <a16:creationId xmlns:a16="http://schemas.microsoft.com/office/drawing/2014/main" id="{3D0D6405-63E3-5535-1550-2DCE30C621D4}"/>
              </a:ext>
            </a:extLst>
          </p:cNvPr>
          <p:cNvSpPr>
            <a:spLocks noGrp="1"/>
          </p:cNvSpPr>
          <p:nvPr>
            <p:ph type="subTitle" idx="1"/>
          </p:nvPr>
        </p:nvSpPr>
        <p:spPr>
          <a:xfrm>
            <a:off x="448733" y="1957893"/>
            <a:ext cx="11260667" cy="1127874"/>
          </a:xfrm>
        </p:spPr>
        <p:txBody>
          <a:bodyPr>
            <a:normAutofit/>
          </a:bodyPr>
          <a:lstStyle/>
          <a:p>
            <a:pPr algn="ctr"/>
            <a:r>
              <a:rPr lang="en-US" sz="2800" b="1" dirty="0"/>
              <a:t>Brain Tumor Classification Using CNNs and Grad-CAM</a:t>
            </a:r>
            <a:endParaRPr lang="en-US" sz="2800" dirty="0"/>
          </a:p>
        </p:txBody>
      </p:sp>
    </p:spTree>
    <p:extLst>
      <p:ext uri="{BB962C8B-B14F-4D97-AF65-F5344CB8AC3E}">
        <p14:creationId xmlns:p14="http://schemas.microsoft.com/office/powerpoint/2010/main" val="1543379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B3ED313A-AFD2-150A-056F-73F8E1EAA8DC}"/>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578E3D5-43D9-AD16-4031-83311E98EFD5}"/>
              </a:ext>
            </a:extLst>
          </p:cNvPr>
          <p:cNvSpPr>
            <a:spLocks noGrp="1"/>
          </p:cNvSpPr>
          <p:nvPr>
            <p:ph idx="1"/>
          </p:nvPr>
        </p:nvSpPr>
        <p:spPr>
          <a:xfrm>
            <a:off x="742278" y="2180496"/>
            <a:ext cx="10868529" cy="4045682"/>
          </a:xfrm>
        </p:spPr>
        <p:txBody>
          <a:bodyPr anchor="t">
            <a:normAutofit/>
          </a:bodyPr>
          <a:lstStyle/>
          <a:p>
            <a:pPr marL="0" indent="0">
              <a:buNone/>
            </a:pPr>
            <a:r>
              <a:rPr lang="en-US" sz="2400" dirty="0">
                <a:solidFill>
                  <a:srgbClr val="0070C0"/>
                </a:solidFill>
                <a:latin typeface="Aptos" panose="020B0004020202020204" pitchFamily="34" charset="0"/>
                <a:cs typeface="Times New Roman" panose="02020603050405020304" pitchFamily="18" charset="0"/>
              </a:rPr>
              <a:t>Training Curves</a:t>
            </a:r>
            <a:endParaRPr lang="en-CA" sz="2400" dirty="0">
              <a:solidFill>
                <a:srgbClr val="0070C0"/>
              </a:solidFill>
              <a:latin typeface="Aptos" panose="020B0004020202020204" pitchFamily="34" charset="0"/>
              <a:cs typeface="Times New Roman" panose="02020603050405020304" pitchFamily="18" charset="0"/>
            </a:endParaRPr>
          </a:p>
          <a:p>
            <a:pPr lvl="0"/>
            <a:r>
              <a:rPr lang="en-US" sz="1800" b="1" dirty="0">
                <a:latin typeface="Aptos" panose="020B0004020202020204" pitchFamily="34" charset="0"/>
              </a:rPr>
              <a:t>No Overfitting:</a:t>
            </a:r>
            <a:r>
              <a:rPr lang="en-US" sz="1800" dirty="0">
                <a:latin typeface="Aptos" panose="020B0004020202020204" pitchFamily="34" charset="0"/>
              </a:rPr>
              <a:t> Validation accuracy closely follows training accuracy.</a:t>
            </a:r>
            <a:endParaRPr lang="en-CA" sz="1800" dirty="0">
              <a:latin typeface="Aptos" panose="020B0004020202020204" pitchFamily="34" charset="0"/>
            </a:endParaRPr>
          </a:p>
          <a:p>
            <a:pPr marL="0" indent="0">
              <a:buNone/>
            </a:pPr>
            <a:endParaRPr lang="en-US" sz="2400" dirty="0">
              <a:solidFill>
                <a:srgbClr val="0070C0"/>
              </a:solidFill>
              <a:latin typeface="Aptos" panose="020B0004020202020204" pitchFamily="34" charset="0"/>
              <a:cs typeface="Times New Roman" panose="02020603050405020304" pitchFamily="18" charset="0"/>
            </a:endParaRPr>
          </a:p>
          <a:p>
            <a:pPr marL="0" indent="0">
              <a:buNone/>
            </a:pPr>
            <a:r>
              <a:rPr lang="en-US" sz="2400" dirty="0">
                <a:solidFill>
                  <a:srgbClr val="0070C0"/>
                </a:solidFill>
                <a:latin typeface="Aptos" panose="020B0004020202020204" pitchFamily="34" charset="0"/>
                <a:cs typeface="Times New Roman" panose="02020603050405020304" pitchFamily="18" charset="0"/>
              </a:rPr>
              <a:t>Grad-CAM Interpretability</a:t>
            </a:r>
            <a:endParaRPr lang="en-CA" sz="2400" dirty="0">
              <a:solidFill>
                <a:srgbClr val="0070C0"/>
              </a:solidFill>
              <a:latin typeface="Aptos" panose="020B0004020202020204" pitchFamily="34" charset="0"/>
              <a:cs typeface="Times New Roman" panose="02020603050405020304" pitchFamily="18" charset="0"/>
            </a:endParaRPr>
          </a:p>
          <a:p>
            <a:pPr marL="0" indent="0">
              <a:buNone/>
            </a:pPr>
            <a:r>
              <a:rPr lang="en-US" sz="1800" dirty="0">
                <a:latin typeface="Aptos" panose="020B0004020202020204" pitchFamily="34" charset="0"/>
              </a:rPr>
              <a:t>Grad-CAM Output</a:t>
            </a:r>
            <a:endParaRPr lang="en-CA" sz="1800" dirty="0">
              <a:latin typeface="Aptos" panose="020B0004020202020204" pitchFamily="34" charset="0"/>
            </a:endParaRPr>
          </a:p>
          <a:p>
            <a:pPr lvl="0"/>
            <a:r>
              <a:rPr lang="en-US" sz="1800" dirty="0">
                <a:latin typeface="Aptos" panose="020B0004020202020204" pitchFamily="34" charset="0"/>
              </a:rPr>
              <a:t>The model accurately identifies tumor-localized regions.</a:t>
            </a:r>
            <a:endParaRPr lang="en-CA" sz="1800" dirty="0">
              <a:latin typeface="Aptos" panose="020B0004020202020204" pitchFamily="34" charset="0"/>
            </a:endParaRPr>
          </a:p>
          <a:p>
            <a:pPr lvl="0"/>
            <a:r>
              <a:rPr lang="en-US" sz="1800" dirty="0">
                <a:latin typeface="Aptos" panose="020B0004020202020204" pitchFamily="34" charset="0"/>
              </a:rPr>
              <a:t>Highlights model transparency in clinical decision-making.</a:t>
            </a:r>
            <a:endParaRPr lang="en-CA" sz="1800" dirty="0">
              <a:latin typeface="Aptos" panose="020B0004020202020204" pitchFamily="34" charset="0"/>
            </a:endParaRPr>
          </a:p>
          <a:p>
            <a:pPr marL="0" indent="0">
              <a:buNone/>
            </a:pPr>
            <a:r>
              <a:rPr lang="en-US" b="1" dirty="0">
                <a:latin typeface="Aptos" panose="020B0004020202020204" pitchFamily="34" charset="0"/>
              </a:rPr>
              <a:t> </a:t>
            </a:r>
            <a:endParaRPr lang="en-CA" b="1" dirty="0">
              <a:latin typeface="Aptos" panose="020B0004020202020204" pitchFamily="34" charset="0"/>
            </a:endParaRPr>
          </a:p>
        </p:txBody>
      </p:sp>
      <p:sp>
        <p:nvSpPr>
          <p:cNvPr id="5" name="Footer Placeholder 4">
            <a:extLst>
              <a:ext uri="{FF2B5EF4-FFF2-40B4-BE49-F238E27FC236}">
                <a16:creationId xmlns:a16="http://schemas.microsoft.com/office/drawing/2014/main" id="{13BAC909-4D7B-BEE7-328C-D8DE53DC0DBB}"/>
              </a:ext>
            </a:extLst>
          </p:cNvPr>
          <p:cNvSpPr>
            <a:spLocks noGrp="1"/>
          </p:cNvSpPr>
          <p:nvPr>
            <p:ph type="ftr" sz="quarter" idx="11"/>
          </p:nvPr>
        </p:nvSpPr>
        <p:spPr/>
        <p:txBody>
          <a:bodyPr>
            <a:normAutofit/>
          </a:bodyPr>
          <a:lstStyle/>
          <a:p>
            <a:pPr>
              <a:spcAft>
                <a:spcPts val="600"/>
              </a:spcAft>
            </a:pPr>
            <a:r>
              <a:rPr lang="en-US"/>
              <a:t>Group 1</a:t>
            </a:r>
            <a:endParaRPr lang="en-US" dirty="0"/>
          </a:p>
        </p:txBody>
      </p:sp>
      <p:sp>
        <p:nvSpPr>
          <p:cNvPr id="3" name="Slide Number Placeholder 2">
            <a:extLst>
              <a:ext uri="{FF2B5EF4-FFF2-40B4-BE49-F238E27FC236}">
                <a16:creationId xmlns:a16="http://schemas.microsoft.com/office/drawing/2014/main" id="{6EA0C584-C7D3-9745-1890-9539CE2CB4C3}"/>
              </a:ext>
            </a:extLst>
          </p:cNvPr>
          <p:cNvSpPr>
            <a:spLocks noGrp="1"/>
          </p:cNvSpPr>
          <p:nvPr>
            <p:ph type="sldNum" sz="quarter" idx="12"/>
          </p:nvPr>
        </p:nvSpPr>
        <p:spPr/>
        <p:txBody>
          <a:bodyPr>
            <a:normAutofit/>
          </a:bodyPr>
          <a:lstStyle/>
          <a:p>
            <a:pPr>
              <a:spcAft>
                <a:spcPts val="600"/>
              </a:spcAft>
            </a:pPr>
            <a:fld id="{3A98EE3D-8CD1-4C3F-BD1C-C98C9596463C}" type="slidenum">
              <a:rPr lang="en-US">
                <a:solidFill>
                  <a:schemeClr val="tx1"/>
                </a:solidFill>
              </a:rPr>
              <a:pPr>
                <a:spcAft>
                  <a:spcPts val="600"/>
                </a:spcAft>
              </a:pPr>
              <a:t>10</a:t>
            </a:fld>
            <a:endParaRPr lang="en-US" dirty="0">
              <a:solidFill>
                <a:schemeClr val="tx1"/>
              </a:solidFill>
            </a:endParaRPr>
          </a:p>
        </p:txBody>
      </p:sp>
      <p:sp>
        <p:nvSpPr>
          <p:cNvPr id="4" name="Content Placeholder 6">
            <a:extLst>
              <a:ext uri="{FF2B5EF4-FFF2-40B4-BE49-F238E27FC236}">
                <a16:creationId xmlns:a16="http://schemas.microsoft.com/office/drawing/2014/main" id="{9FB58A40-41B3-DBAC-A5C7-2D81C09D0B99}"/>
              </a:ext>
            </a:extLst>
          </p:cNvPr>
          <p:cNvSpPr txBox="1">
            <a:spLocks/>
          </p:cNvSpPr>
          <p:nvPr/>
        </p:nvSpPr>
        <p:spPr>
          <a:xfrm>
            <a:off x="581192" y="995423"/>
            <a:ext cx="11029615" cy="5428491"/>
          </a:xfrm>
          <a:prstGeom prst="rect">
            <a:avLst/>
          </a:prstGeom>
        </p:spPr>
        <p:txBody>
          <a:bodyPr vert="horz" lIns="91440" tIns="45720" rIns="91440" bIns="45720" numCol="1"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spcBef>
                <a:spcPts val="800"/>
              </a:spcBef>
              <a:spcAft>
                <a:spcPts val="400"/>
              </a:spcAft>
              <a:buNone/>
            </a:pPr>
            <a:r>
              <a:rPr lang="en-US" sz="3200" dirty="0">
                <a:solidFill>
                  <a:srgbClr val="0070C0"/>
                </a:solidFill>
              </a:rPr>
              <a:t>6. </a:t>
            </a:r>
            <a:r>
              <a:rPr lang="en-CA" sz="3200" dirty="0">
                <a:solidFill>
                  <a:srgbClr val="0070C0"/>
                </a:solidFill>
              </a:rPr>
              <a:t>Visualizations - </a:t>
            </a:r>
            <a:r>
              <a:rPr lang="en-US" sz="3200" dirty="0">
                <a:solidFill>
                  <a:srgbClr val="0070C0"/>
                </a:solidFill>
                <a:latin typeface="Aptos" panose="020B0004020202020204" pitchFamily="34" charset="0"/>
                <a:cs typeface="Times New Roman" panose="02020603050405020304" pitchFamily="18" charset="0"/>
              </a:rPr>
              <a:t>Accuracy &amp; Loss Curves</a:t>
            </a:r>
            <a:endParaRPr lang="en-CA" sz="3200" dirty="0">
              <a:solidFill>
                <a:srgbClr val="0070C0"/>
              </a:solidFill>
            </a:endParaRPr>
          </a:p>
          <a:p>
            <a:pPr>
              <a:spcBef>
                <a:spcPts val="800"/>
              </a:spcBef>
              <a:spcAft>
                <a:spcPts val="400"/>
              </a:spcAft>
              <a:buFont typeface="Wingdings 2" panose="05020102010507070707" pitchFamily="18" charset="2"/>
              <a:buNone/>
            </a:pPr>
            <a:endParaRPr lang="en-US" sz="1100" b="1" dirty="0">
              <a:solidFill>
                <a:srgbClr val="0070C0"/>
              </a:solidFill>
              <a:latin typeface="Aptos" panose="020B00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922567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675937-3A19-3F9E-0383-09D8931925F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6E17488-7FF7-A076-923D-32B0BD9F5924}"/>
              </a:ext>
            </a:extLst>
          </p:cNvPr>
          <p:cNvSpPr>
            <a:spLocks noGrp="1"/>
          </p:cNvSpPr>
          <p:nvPr>
            <p:ph type="sldNum" sz="quarter" idx="12"/>
          </p:nvPr>
        </p:nvSpPr>
        <p:spPr/>
        <p:txBody>
          <a:bodyPr/>
          <a:lstStyle/>
          <a:p>
            <a:fld id="{3A98EE3D-8CD1-4C3F-BD1C-C98C9596463C}" type="slidenum">
              <a:rPr lang="en-US" smtClean="0"/>
              <a:t>11</a:t>
            </a:fld>
            <a:endParaRPr lang="en-US" dirty="0"/>
          </a:p>
        </p:txBody>
      </p:sp>
      <p:sp>
        <p:nvSpPr>
          <p:cNvPr id="5" name="Footer Placeholder 4">
            <a:extLst>
              <a:ext uri="{FF2B5EF4-FFF2-40B4-BE49-F238E27FC236}">
                <a16:creationId xmlns:a16="http://schemas.microsoft.com/office/drawing/2014/main" id="{19823262-433E-BE15-F64B-C75C7B144E47}"/>
              </a:ext>
            </a:extLst>
          </p:cNvPr>
          <p:cNvSpPr>
            <a:spLocks noGrp="1"/>
          </p:cNvSpPr>
          <p:nvPr>
            <p:ph type="ftr" sz="quarter" idx="11"/>
          </p:nvPr>
        </p:nvSpPr>
        <p:spPr/>
        <p:txBody>
          <a:bodyPr/>
          <a:lstStyle/>
          <a:p>
            <a:r>
              <a:rPr lang="en-US"/>
              <a:t>Group 1</a:t>
            </a:r>
            <a:endParaRPr lang="en-US" dirty="0"/>
          </a:p>
        </p:txBody>
      </p:sp>
      <p:sp>
        <p:nvSpPr>
          <p:cNvPr id="7" name="Content Placeholder 6">
            <a:extLst>
              <a:ext uri="{FF2B5EF4-FFF2-40B4-BE49-F238E27FC236}">
                <a16:creationId xmlns:a16="http://schemas.microsoft.com/office/drawing/2014/main" id="{01C2EFEF-3F0A-7541-13D6-CFA4430550BB}"/>
              </a:ext>
            </a:extLst>
          </p:cNvPr>
          <p:cNvSpPr>
            <a:spLocks noGrp="1"/>
          </p:cNvSpPr>
          <p:nvPr>
            <p:ph idx="1"/>
          </p:nvPr>
        </p:nvSpPr>
        <p:spPr>
          <a:xfrm>
            <a:off x="581192" y="995423"/>
            <a:ext cx="11029615" cy="5428491"/>
          </a:xfrm>
        </p:spPr>
        <p:txBody>
          <a:bodyPr numCol="1" anchor="t">
            <a:normAutofit/>
          </a:bodyPr>
          <a:lstStyle/>
          <a:p>
            <a:pPr>
              <a:spcBef>
                <a:spcPts val="800"/>
              </a:spcBef>
              <a:spcAft>
                <a:spcPts val="400"/>
              </a:spcAft>
              <a:buNone/>
            </a:pPr>
            <a:r>
              <a:rPr lang="en-US" sz="3200" dirty="0">
                <a:solidFill>
                  <a:srgbClr val="0070C0"/>
                </a:solidFill>
              </a:rPr>
              <a:t>7. Interpretation and Discussion</a:t>
            </a:r>
            <a:endParaRPr lang="en-CA" sz="3200" dirty="0">
              <a:solidFill>
                <a:srgbClr val="0070C0"/>
              </a:solidFill>
            </a:endParaRPr>
          </a:p>
          <a:p>
            <a:pPr>
              <a:spcBef>
                <a:spcPts val="800"/>
              </a:spcBef>
              <a:spcAft>
                <a:spcPts val="400"/>
              </a:spcAft>
              <a:buNone/>
            </a:pPr>
            <a:endParaRPr lang="en-US" sz="1800" b="1" dirty="0">
              <a:solidFill>
                <a:srgbClr val="0070C0"/>
              </a:solidFill>
              <a:effectLst/>
              <a:latin typeface="Aptos" panose="020B0004020202020204" pitchFamily="34" charset="0"/>
              <a:ea typeface="Times New Roman" panose="02020603050405020304" pitchFamily="18" charset="0"/>
              <a:cs typeface="Times New Roman" panose="02020603050405020304" pitchFamily="18" charset="0"/>
            </a:endParaRPr>
          </a:p>
          <a:p>
            <a:pPr marL="0" indent="0">
              <a:buNone/>
            </a:pPr>
            <a:r>
              <a:rPr lang="en-US" sz="2400" dirty="0">
                <a:solidFill>
                  <a:srgbClr val="0070C0"/>
                </a:solidFill>
                <a:latin typeface="Aptos" panose="020B0004020202020204" pitchFamily="34" charset="0"/>
                <a:cs typeface="Times New Roman" panose="02020603050405020304" pitchFamily="18" charset="0"/>
              </a:rPr>
              <a:t>Key Findings</a:t>
            </a:r>
            <a:endParaRPr lang="en-CA" sz="2400" dirty="0">
              <a:solidFill>
                <a:srgbClr val="0070C0"/>
              </a:solidFill>
              <a:latin typeface="Aptos" panose="020B0004020202020204" pitchFamily="34" charset="0"/>
              <a:cs typeface="Times New Roman" panose="02020603050405020304" pitchFamily="18" charset="0"/>
            </a:endParaRPr>
          </a:p>
          <a:p>
            <a:pPr lvl="0"/>
            <a:r>
              <a:rPr lang="en-US" sz="1800" dirty="0">
                <a:latin typeface="Aptos" panose="020B0004020202020204" pitchFamily="34" charset="0"/>
              </a:rPr>
              <a:t>The CNN achieved </a:t>
            </a:r>
            <a:r>
              <a:rPr lang="en-US" sz="1800" b="1" dirty="0">
                <a:latin typeface="Aptos" panose="020B0004020202020204" pitchFamily="34" charset="0"/>
              </a:rPr>
              <a:t>94% accuracy</a:t>
            </a:r>
            <a:r>
              <a:rPr lang="en-US" sz="1800" dirty="0">
                <a:latin typeface="Aptos" panose="020B0004020202020204" pitchFamily="34" charset="0"/>
              </a:rPr>
              <a:t>, demonstrating strong generalization.</a:t>
            </a:r>
            <a:endParaRPr lang="en-CA" sz="1800" dirty="0">
              <a:latin typeface="Aptos" panose="020B0004020202020204" pitchFamily="34" charset="0"/>
            </a:endParaRPr>
          </a:p>
          <a:p>
            <a:pPr lvl="0"/>
            <a:r>
              <a:rPr lang="en-US" sz="1800" b="1" dirty="0">
                <a:latin typeface="Aptos" panose="020B0004020202020204" pitchFamily="34" charset="0"/>
              </a:rPr>
              <a:t>Grad-CAM</a:t>
            </a:r>
            <a:r>
              <a:rPr lang="en-US" sz="1800" dirty="0">
                <a:latin typeface="Aptos" panose="020B0004020202020204" pitchFamily="34" charset="0"/>
              </a:rPr>
              <a:t> confirmed that the model focuses on </a:t>
            </a:r>
            <a:r>
              <a:rPr lang="en-US" sz="1800" b="1" dirty="0">
                <a:latin typeface="Aptos" panose="020B0004020202020204" pitchFamily="34" charset="0"/>
              </a:rPr>
              <a:t>medically relevant regions</a:t>
            </a:r>
            <a:r>
              <a:rPr lang="en-US" sz="1800" dirty="0">
                <a:latin typeface="Aptos" panose="020B0004020202020204" pitchFamily="34" charset="0"/>
              </a:rPr>
              <a:t> for classification.</a:t>
            </a:r>
            <a:endParaRPr lang="en-CA" sz="1800" dirty="0">
              <a:latin typeface="Aptos" panose="020B0004020202020204" pitchFamily="34" charset="0"/>
            </a:endParaRPr>
          </a:p>
          <a:p>
            <a:pPr lvl="0"/>
            <a:r>
              <a:rPr lang="en-US" sz="1800" b="1" dirty="0">
                <a:latin typeface="Aptos" panose="020B0004020202020204" pitchFamily="34" charset="0"/>
              </a:rPr>
              <a:t>Meningioma misclassifications</a:t>
            </a:r>
            <a:r>
              <a:rPr lang="en-US" sz="1800" dirty="0">
                <a:latin typeface="Aptos" panose="020B0004020202020204" pitchFamily="34" charset="0"/>
              </a:rPr>
              <a:t> suggest potential areas for improvement.</a:t>
            </a:r>
            <a:endParaRPr lang="en-CA" dirty="0">
              <a:latin typeface="Aptos" panose="020B0004020202020204" pitchFamily="34" charset="0"/>
            </a:endParaRPr>
          </a:p>
          <a:p>
            <a:pPr marL="0" indent="0">
              <a:buNone/>
            </a:pPr>
            <a:r>
              <a:rPr lang="en-US" sz="2400" dirty="0">
                <a:solidFill>
                  <a:srgbClr val="0070C0"/>
                </a:solidFill>
                <a:latin typeface="Aptos" panose="020B0004020202020204" pitchFamily="34" charset="0"/>
                <a:cs typeface="Times New Roman" panose="02020603050405020304" pitchFamily="18" charset="0"/>
              </a:rPr>
              <a:t>Challenges &amp; Solutions</a:t>
            </a:r>
            <a:endParaRPr lang="en-CA" sz="2400" dirty="0">
              <a:solidFill>
                <a:srgbClr val="0070C0"/>
              </a:solidFill>
              <a:latin typeface="Aptos" panose="020B0004020202020204" pitchFamily="34" charset="0"/>
              <a:cs typeface="Times New Roman" panose="02020603050405020304" pitchFamily="18" charset="0"/>
            </a:endParaRPr>
          </a:p>
          <a:p>
            <a:pPr marL="0" indent="0">
              <a:lnSpc>
                <a:spcPct val="120000"/>
              </a:lnSpc>
              <a:spcBef>
                <a:spcPts val="180"/>
              </a:spcBef>
              <a:spcAft>
                <a:spcPts val="180"/>
              </a:spcAft>
              <a:buNone/>
            </a:pPr>
            <a:endParaRPr lang="en-CA" sz="2100" dirty="0">
              <a:latin typeface="Aptos" panose="020B0004020202020204" pitchFamily="34" charset="0"/>
            </a:endParaRPr>
          </a:p>
          <a:p>
            <a:pPr marL="342900" lvl="0" indent="-342900">
              <a:spcBef>
                <a:spcPts val="180"/>
              </a:spcBef>
              <a:spcAft>
                <a:spcPts val="180"/>
              </a:spcAft>
              <a:buFont typeface="Symbol" panose="05050102010706020507" pitchFamily="18" charset="2"/>
              <a:buChar char=""/>
            </a:pPr>
            <a:endParaRPr lang="en-CA" sz="1800" dirty="0">
              <a:effectLst/>
              <a:latin typeface="Aptos" panose="020B0004020202020204" pitchFamily="34" charset="0"/>
              <a:ea typeface="Aptos" panose="020B0004020202020204" pitchFamily="34" charset="0"/>
              <a:cs typeface="Symbol" panose="05050102010706020507" pitchFamily="18" charset="2"/>
            </a:endParaRPr>
          </a:p>
        </p:txBody>
      </p:sp>
      <p:graphicFrame>
        <p:nvGraphicFramePr>
          <p:cNvPr id="6" name="Table 5">
            <a:extLst>
              <a:ext uri="{FF2B5EF4-FFF2-40B4-BE49-F238E27FC236}">
                <a16:creationId xmlns:a16="http://schemas.microsoft.com/office/drawing/2014/main" id="{9B9E7346-B09D-43B5-2C67-7DFF12534FE6}"/>
              </a:ext>
            </a:extLst>
          </p:cNvPr>
          <p:cNvGraphicFramePr>
            <a:graphicFrameLocks noGrp="1"/>
          </p:cNvGraphicFramePr>
          <p:nvPr>
            <p:extLst>
              <p:ext uri="{D42A27DB-BD31-4B8C-83A1-F6EECF244321}">
                <p14:modId xmlns:p14="http://schemas.microsoft.com/office/powerpoint/2010/main" val="645759747"/>
              </p:ext>
            </p:extLst>
          </p:nvPr>
        </p:nvGraphicFramePr>
        <p:xfrm>
          <a:off x="1461845" y="4431053"/>
          <a:ext cx="8306099" cy="1661160"/>
        </p:xfrm>
        <a:graphic>
          <a:graphicData uri="http://schemas.openxmlformats.org/drawingml/2006/table">
            <a:tbl>
              <a:tblPr firstRow="1" bandRow="1">
                <a:tableStyleId>{5C22544A-7EE6-4342-B048-85BDC9FD1C3A}</a:tableStyleId>
              </a:tblPr>
              <a:tblGrid>
                <a:gridCol w="2903470">
                  <a:extLst>
                    <a:ext uri="{9D8B030D-6E8A-4147-A177-3AD203B41FA5}">
                      <a16:colId xmlns:a16="http://schemas.microsoft.com/office/drawing/2014/main" val="580689068"/>
                    </a:ext>
                  </a:extLst>
                </a:gridCol>
                <a:gridCol w="5402629">
                  <a:extLst>
                    <a:ext uri="{9D8B030D-6E8A-4147-A177-3AD203B41FA5}">
                      <a16:colId xmlns:a16="http://schemas.microsoft.com/office/drawing/2014/main" val="3879841803"/>
                    </a:ext>
                  </a:extLst>
                </a:gridCol>
              </a:tblGrid>
              <a:tr h="370840">
                <a:tc>
                  <a:txBody>
                    <a:bodyPr/>
                    <a:lstStyle/>
                    <a:p>
                      <a:pPr algn="ctr">
                        <a:spcBef>
                          <a:spcPts val="180"/>
                        </a:spcBef>
                        <a:spcAft>
                          <a:spcPts val="180"/>
                        </a:spcAft>
                        <a:buNone/>
                      </a:pPr>
                      <a:r>
                        <a:rPr lang="en-US" sz="2000" dirty="0">
                          <a:effectLst/>
                          <a:latin typeface="Aptos" panose="020B0004020202020204" pitchFamily="34" charset="0"/>
                          <a:ea typeface="Aptos" panose="020B0004020202020204" pitchFamily="34" charset="0"/>
                          <a:cs typeface="Times New Roman" panose="02020603050405020304" pitchFamily="18" charset="0"/>
                        </a:rPr>
                        <a:t>Challenge</a:t>
                      </a:r>
                      <a:endParaRPr lang="en-CA" sz="20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spcBef>
                          <a:spcPts val="180"/>
                        </a:spcBef>
                        <a:spcAft>
                          <a:spcPts val="180"/>
                        </a:spcAft>
                        <a:buNone/>
                      </a:pPr>
                      <a:r>
                        <a:rPr lang="en-US" sz="2000" dirty="0">
                          <a:effectLst/>
                          <a:latin typeface="Aptos" panose="020B0004020202020204" pitchFamily="34" charset="0"/>
                          <a:ea typeface="Aptos" panose="020B0004020202020204" pitchFamily="34" charset="0"/>
                          <a:cs typeface="Times New Roman" panose="02020603050405020304" pitchFamily="18" charset="0"/>
                        </a:rPr>
                        <a:t>Solution</a:t>
                      </a:r>
                      <a:endParaRPr lang="en-CA" sz="20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76493645"/>
                  </a:ext>
                </a:extLst>
              </a:tr>
              <a:tr h="370840">
                <a:tc>
                  <a:txBody>
                    <a:bodyPr/>
                    <a:lstStyle/>
                    <a:p>
                      <a:pPr>
                        <a:spcBef>
                          <a:spcPts val="180"/>
                        </a:spcBef>
                        <a:spcAft>
                          <a:spcPts val="180"/>
                        </a:spcAft>
                        <a:buNone/>
                      </a:pPr>
                      <a:r>
                        <a:rPr lang="en-US" sz="1800" dirty="0">
                          <a:effectLst/>
                          <a:latin typeface="Aptos" panose="020B0004020202020204" pitchFamily="34" charset="0"/>
                          <a:ea typeface="Aptos" panose="020B0004020202020204" pitchFamily="34" charset="0"/>
                          <a:cs typeface="Times New Roman" panose="02020603050405020304" pitchFamily="18" charset="0"/>
                        </a:rPr>
                        <a:t>Low contrast in MRI scans</a:t>
                      </a:r>
                      <a:endParaRPr lang="en-CA" sz="18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spcBef>
                          <a:spcPts val="180"/>
                        </a:spcBef>
                        <a:spcAft>
                          <a:spcPts val="180"/>
                        </a:spcAft>
                        <a:buNone/>
                      </a:pPr>
                      <a:r>
                        <a:rPr lang="en-US" sz="1800">
                          <a:effectLst/>
                          <a:latin typeface="Aptos" panose="020B0004020202020204" pitchFamily="34" charset="0"/>
                          <a:ea typeface="Aptos" panose="020B0004020202020204" pitchFamily="34" charset="0"/>
                          <a:cs typeface="Times New Roman" panose="02020603050405020304" pitchFamily="18" charset="0"/>
                        </a:rPr>
                        <a:t>CLAHE enhancement improved feature visibility.</a:t>
                      </a:r>
                      <a:endParaRPr lang="en-CA" sz="18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13216262"/>
                  </a:ext>
                </a:extLst>
              </a:tr>
              <a:tr h="370840">
                <a:tc>
                  <a:txBody>
                    <a:bodyPr/>
                    <a:lstStyle/>
                    <a:p>
                      <a:pPr>
                        <a:spcBef>
                          <a:spcPts val="180"/>
                        </a:spcBef>
                        <a:spcAft>
                          <a:spcPts val="180"/>
                        </a:spcAft>
                        <a:buNone/>
                      </a:pPr>
                      <a:r>
                        <a:rPr lang="en-US" sz="1800" dirty="0">
                          <a:effectLst/>
                          <a:latin typeface="Aptos" panose="020B0004020202020204" pitchFamily="34" charset="0"/>
                          <a:ea typeface="Aptos" panose="020B0004020202020204" pitchFamily="34" charset="0"/>
                          <a:cs typeface="Times New Roman" panose="02020603050405020304" pitchFamily="18" charset="0"/>
                        </a:rPr>
                        <a:t>Class imbalance</a:t>
                      </a:r>
                      <a:endParaRPr lang="en-CA" sz="18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spcBef>
                          <a:spcPts val="180"/>
                        </a:spcBef>
                        <a:spcAft>
                          <a:spcPts val="180"/>
                        </a:spcAft>
                        <a:buNone/>
                      </a:pPr>
                      <a:r>
                        <a:rPr lang="en-US" sz="1800">
                          <a:effectLst/>
                          <a:latin typeface="Aptos" panose="020B0004020202020204" pitchFamily="34" charset="0"/>
                          <a:ea typeface="Aptos" panose="020B0004020202020204" pitchFamily="34" charset="0"/>
                          <a:cs typeface="Times New Roman" panose="02020603050405020304" pitchFamily="18" charset="0"/>
                        </a:rPr>
                        <a:t>Future work could incorporate weighted loss or augmentation.</a:t>
                      </a:r>
                      <a:endParaRPr lang="en-CA" sz="18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66976360"/>
                  </a:ext>
                </a:extLst>
              </a:tr>
              <a:tr h="370840">
                <a:tc>
                  <a:txBody>
                    <a:bodyPr/>
                    <a:lstStyle/>
                    <a:p>
                      <a:pPr>
                        <a:spcBef>
                          <a:spcPts val="180"/>
                        </a:spcBef>
                        <a:spcAft>
                          <a:spcPts val="180"/>
                        </a:spcAft>
                        <a:buNone/>
                      </a:pPr>
                      <a:r>
                        <a:rPr lang="en-US" sz="1800" dirty="0">
                          <a:effectLst/>
                          <a:latin typeface="Aptos" panose="020B0004020202020204" pitchFamily="34" charset="0"/>
                          <a:ea typeface="Aptos" panose="020B0004020202020204" pitchFamily="34" charset="0"/>
                          <a:cs typeface="Times New Roman" panose="02020603050405020304" pitchFamily="18" charset="0"/>
                        </a:rPr>
                        <a:t>Model explainability</a:t>
                      </a:r>
                      <a:endParaRPr lang="en-CA" sz="18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spcBef>
                          <a:spcPts val="180"/>
                        </a:spcBef>
                        <a:spcAft>
                          <a:spcPts val="180"/>
                        </a:spcAft>
                        <a:buNone/>
                      </a:pPr>
                      <a:r>
                        <a:rPr lang="en-US" sz="1800" dirty="0">
                          <a:effectLst/>
                          <a:latin typeface="Aptos" panose="020B0004020202020204" pitchFamily="34" charset="0"/>
                          <a:ea typeface="Aptos" panose="020B0004020202020204" pitchFamily="34" charset="0"/>
                          <a:cs typeface="Times New Roman" panose="02020603050405020304" pitchFamily="18" charset="0"/>
                        </a:rPr>
                        <a:t>Grad-CAM helps build clinician trust.</a:t>
                      </a:r>
                      <a:endParaRPr lang="en-CA" sz="18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31629845"/>
                  </a:ext>
                </a:extLst>
              </a:tr>
            </a:tbl>
          </a:graphicData>
        </a:graphic>
      </p:graphicFrame>
    </p:spTree>
    <p:extLst>
      <p:ext uri="{BB962C8B-B14F-4D97-AF65-F5344CB8AC3E}">
        <p14:creationId xmlns:p14="http://schemas.microsoft.com/office/powerpoint/2010/main" val="2632308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216A6B-FF82-8411-AAAE-4DED37914FC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07913F1-E37E-2C32-C981-1F7663AA65D4}"/>
              </a:ext>
            </a:extLst>
          </p:cNvPr>
          <p:cNvSpPr>
            <a:spLocks noGrp="1"/>
          </p:cNvSpPr>
          <p:nvPr>
            <p:ph type="sldNum" sz="quarter" idx="12"/>
          </p:nvPr>
        </p:nvSpPr>
        <p:spPr/>
        <p:txBody>
          <a:bodyPr/>
          <a:lstStyle/>
          <a:p>
            <a:fld id="{3A98EE3D-8CD1-4C3F-BD1C-C98C9596463C}" type="slidenum">
              <a:rPr lang="en-US" smtClean="0"/>
              <a:t>12</a:t>
            </a:fld>
            <a:endParaRPr lang="en-US" dirty="0"/>
          </a:p>
        </p:txBody>
      </p:sp>
      <p:sp>
        <p:nvSpPr>
          <p:cNvPr id="5" name="Footer Placeholder 4">
            <a:extLst>
              <a:ext uri="{FF2B5EF4-FFF2-40B4-BE49-F238E27FC236}">
                <a16:creationId xmlns:a16="http://schemas.microsoft.com/office/drawing/2014/main" id="{F2E79B71-5CEE-FE03-80BE-295E67632B65}"/>
              </a:ext>
            </a:extLst>
          </p:cNvPr>
          <p:cNvSpPr>
            <a:spLocks noGrp="1"/>
          </p:cNvSpPr>
          <p:nvPr>
            <p:ph type="ftr" sz="quarter" idx="11"/>
          </p:nvPr>
        </p:nvSpPr>
        <p:spPr/>
        <p:txBody>
          <a:bodyPr/>
          <a:lstStyle/>
          <a:p>
            <a:r>
              <a:rPr lang="en-US"/>
              <a:t>Group 1</a:t>
            </a:r>
            <a:endParaRPr lang="en-US" dirty="0"/>
          </a:p>
        </p:txBody>
      </p:sp>
      <p:sp>
        <p:nvSpPr>
          <p:cNvPr id="7" name="Content Placeholder 6">
            <a:extLst>
              <a:ext uri="{FF2B5EF4-FFF2-40B4-BE49-F238E27FC236}">
                <a16:creationId xmlns:a16="http://schemas.microsoft.com/office/drawing/2014/main" id="{79F52E23-E0DC-A835-3830-FD38FD179F83}"/>
              </a:ext>
            </a:extLst>
          </p:cNvPr>
          <p:cNvSpPr>
            <a:spLocks noGrp="1"/>
          </p:cNvSpPr>
          <p:nvPr>
            <p:ph idx="1"/>
          </p:nvPr>
        </p:nvSpPr>
        <p:spPr>
          <a:xfrm>
            <a:off x="581192" y="995423"/>
            <a:ext cx="11029615" cy="5428491"/>
          </a:xfrm>
        </p:spPr>
        <p:txBody>
          <a:bodyPr numCol="1" anchor="t">
            <a:normAutofit lnSpcReduction="10000"/>
          </a:bodyPr>
          <a:lstStyle/>
          <a:p>
            <a:pPr>
              <a:spcBef>
                <a:spcPts val="800"/>
              </a:spcBef>
              <a:spcAft>
                <a:spcPts val="400"/>
              </a:spcAft>
              <a:buNone/>
            </a:pPr>
            <a:r>
              <a:rPr lang="en-US" sz="3200" dirty="0">
                <a:solidFill>
                  <a:srgbClr val="0070C0"/>
                </a:solidFill>
              </a:rPr>
              <a:t>8. Conclusion</a:t>
            </a:r>
            <a:endParaRPr lang="en-CA" sz="3200" dirty="0">
              <a:solidFill>
                <a:srgbClr val="0070C0"/>
              </a:solidFill>
            </a:endParaRPr>
          </a:p>
          <a:p>
            <a:pPr>
              <a:spcBef>
                <a:spcPts val="800"/>
              </a:spcBef>
              <a:spcAft>
                <a:spcPts val="400"/>
              </a:spcAft>
              <a:buNone/>
            </a:pPr>
            <a:endParaRPr lang="en-US" sz="1800" b="1" dirty="0">
              <a:solidFill>
                <a:srgbClr val="0070C0"/>
              </a:solidFill>
              <a:effectLst/>
              <a:latin typeface="Aptos" panose="020B0004020202020204" pitchFamily="34" charset="0"/>
              <a:ea typeface="Times New Roman" panose="02020603050405020304" pitchFamily="18" charset="0"/>
              <a:cs typeface="Times New Roman" panose="02020603050405020304" pitchFamily="18" charset="0"/>
            </a:endParaRPr>
          </a:p>
          <a:p>
            <a:pPr marL="0" indent="0">
              <a:buNone/>
            </a:pPr>
            <a:r>
              <a:rPr lang="en-US" sz="2000" dirty="0">
                <a:latin typeface="Aptos" panose="020B0004020202020204" pitchFamily="34" charset="0"/>
              </a:rPr>
              <a:t>This project developed an </a:t>
            </a:r>
            <a:r>
              <a:rPr lang="en-US" sz="2000" b="1" dirty="0">
                <a:latin typeface="Aptos" panose="020B0004020202020204" pitchFamily="34" charset="0"/>
              </a:rPr>
              <a:t>accurate (94%) and interpretable</a:t>
            </a:r>
            <a:r>
              <a:rPr lang="en-US" sz="2000" dirty="0">
                <a:latin typeface="Aptos" panose="020B0004020202020204" pitchFamily="34" charset="0"/>
              </a:rPr>
              <a:t> CNN model for brain tumor classification. Key contributions include:</a:t>
            </a:r>
            <a:endParaRPr lang="en-CA" sz="2000" dirty="0">
              <a:latin typeface="Aptos" panose="020B0004020202020204" pitchFamily="34" charset="0"/>
            </a:endParaRPr>
          </a:p>
          <a:p>
            <a:pPr lvl="0"/>
            <a:r>
              <a:rPr lang="en-US" sz="2000" b="1" dirty="0">
                <a:latin typeface="Aptos" panose="020B0004020202020204" pitchFamily="34" charset="0"/>
              </a:rPr>
              <a:t>Preprocessing with CLAHE</a:t>
            </a:r>
            <a:r>
              <a:rPr lang="en-US" sz="2000" dirty="0">
                <a:latin typeface="Aptos" panose="020B0004020202020204" pitchFamily="34" charset="0"/>
              </a:rPr>
              <a:t> for improved image quality.</a:t>
            </a:r>
            <a:endParaRPr lang="en-CA" sz="2000" dirty="0">
              <a:latin typeface="Aptos" panose="020B0004020202020204" pitchFamily="34" charset="0"/>
            </a:endParaRPr>
          </a:p>
          <a:p>
            <a:pPr lvl="0"/>
            <a:r>
              <a:rPr lang="en-US" sz="2000" b="1" dirty="0">
                <a:latin typeface="Aptos" panose="020B0004020202020204" pitchFamily="34" charset="0"/>
              </a:rPr>
              <a:t>Robust CNN architecture</a:t>
            </a:r>
            <a:r>
              <a:rPr lang="en-US" sz="2000" dirty="0">
                <a:latin typeface="Aptos" panose="020B0004020202020204" pitchFamily="34" charset="0"/>
              </a:rPr>
              <a:t> with regularization to prevent overfitting.</a:t>
            </a:r>
            <a:endParaRPr lang="en-CA" sz="2000" dirty="0">
              <a:latin typeface="Aptos" panose="020B0004020202020204" pitchFamily="34" charset="0"/>
            </a:endParaRPr>
          </a:p>
          <a:p>
            <a:pPr lvl="0"/>
            <a:r>
              <a:rPr lang="en-US" sz="2000" b="1" dirty="0">
                <a:latin typeface="Aptos" panose="020B0004020202020204" pitchFamily="34" charset="0"/>
              </a:rPr>
              <a:t>Grad-CAM explanations</a:t>
            </a:r>
            <a:r>
              <a:rPr lang="en-US" sz="2000" dirty="0">
                <a:latin typeface="Aptos" panose="020B0004020202020204" pitchFamily="34" charset="0"/>
              </a:rPr>
              <a:t> for clinical interpretability.</a:t>
            </a:r>
            <a:endParaRPr lang="en-CA" sz="2000" dirty="0">
              <a:latin typeface="Aptos" panose="020B0004020202020204" pitchFamily="34" charset="0"/>
            </a:endParaRPr>
          </a:p>
          <a:p>
            <a:pPr marL="0" indent="0">
              <a:buNone/>
            </a:pPr>
            <a:endParaRPr lang="en-US" sz="2000" b="1" dirty="0">
              <a:latin typeface="Aptos" panose="020B0004020202020204" pitchFamily="34" charset="0"/>
            </a:endParaRPr>
          </a:p>
          <a:p>
            <a:pPr marL="0" indent="0">
              <a:buNone/>
            </a:pPr>
            <a:r>
              <a:rPr lang="en-US" sz="2000" b="1" dirty="0">
                <a:latin typeface="Aptos" panose="020B0004020202020204" pitchFamily="34" charset="0"/>
              </a:rPr>
              <a:t>Future Work:</a:t>
            </a:r>
            <a:endParaRPr lang="en-CA" sz="2000" b="1" dirty="0">
              <a:latin typeface="Aptos" panose="020B0004020202020204" pitchFamily="34" charset="0"/>
            </a:endParaRPr>
          </a:p>
          <a:p>
            <a:pPr lvl="0"/>
            <a:r>
              <a:rPr lang="en-US" sz="2000" b="1" dirty="0">
                <a:latin typeface="Aptos" panose="020B0004020202020204" pitchFamily="34" charset="0"/>
              </a:rPr>
              <a:t>Data Augmentation</a:t>
            </a:r>
            <a:r>
              <a:rPr lang="en-US" sz="2000" dirty="0">
                <a:latin typeface="Aptos" panose="020B0004020202020204" pitchFamily="34" charset="0"/>
              </a:rPr>
              <a:t> for better meningioma recall.</a:t>
            </a:r>
            <a:endParaRPr lang="en-CA" sz="2000" dirty="0">
              <a:latin typeface="Aptos" panose="020B0004020202020204" pitchFamily="34" charset="0"/>
            </a:endParaRPr>
          </a:p>
          <a:p>
            <a:pPr lvl="0"/>
            <a:r>
              <a:rPr lang="en-US" sz="2000" b="1" dirty="0">
                <a:latin typeface="Aptos" panose="020B0004020202020204" pitchFamily="34" charset="0"/>
              </a:rPr>
              <a:t>Transfer Learning</a:t>
            </a:r>
            <a:r>
              <a:rPr lang="en-US" sz="2000" dirty="0">
                <a:latin typeface="Aptos" panose="020B0004020202020204" pitchFamily="34" charset="0"/>
              </a:rPr>
              <a:t> with </a:t>
            </a:r>
            <a:r>
              <a:rPr lang="en-US" sz="2000" dirty="0" err="1">
                <a:latin typeface="Aptos" panose="020B0004020202020204" pitchFamily="34" charset="0"/>
              </a:rPr>
              <a:t>ResNet</a:t>
            </a:r>
            <a:r>
              <a:rPr lang="en-US" sz="2000" dirty="0">
                <a:latin typeface="Aptos" panose="020B0004020202020204" pitchFamily="34" charset="0"/>
              </a:rPr>
              <a:t>/VGG for higher accuracy.</a:t>
            </a:r>
            <a:endParaRPr lang="en-CA" sz="2000" dirty="0">
              <a:latin typeface="Aptos" panose="020B0004020202020204" pitchFamily="34" charset="0"/>
            </a:endParaRPr>
          </a:p>
          <a:p>
            <a:pPr lvl="0"/>
            <a:r>
              <a:rPr lang="en-US" sz="2000" b="1" dirty="0">
                <a:latin typeface="Aptos" panose="020B0004020202020204" pitchFamily="34" charset="0"/>
              </a:rPr>
              <a:t>Larger, multi-center datasets</a:t>
            </a:r>
            <a:r>
              <a:rPr lang="en-US" sz="2000" dirty="0">
                <a:latin typeface="Aptos" panose="020B0004020202020204" pitchFamily="34" charset="0"/>
              </a:rPr>
              <a:t> for improved generalizability.</a:t>
            </a:r>
            <a:endParaRPr lang="en-CA" sz="2000" dirty="0">
              <a:latin typeface="Aptos" panose="020B0004020202020204" pitchFamily="34" charset="0"/>
            </a:endParaRPr>
          </a:p>
          <a:p>
            <a:pPr marL="0" indent="0">
              <a:lnSpc>
                <a:spcPct val="120000"/>
              </a:lnSpc>
              <a:spcBef>
                <a:spcPts val="180"/>
              </a:spcBef>
              <a:spcAft>
                <a:spcPts val="180"/>
              </a:spcAft>
              <a:buNone/>
            </a:pPr>
            <a:endParaRPr lang="en-CA" sz="2100" dirty="0">
              <a:latin typeface="Aptos" panose="020B0004020202020204" pitchFamily="34" charset="0"/>
            </a:endParaRPr>
          </a:p>
          <a:p>
            <a:pPr marL="342900" lvl="0" indent="-342900">
              <a:spcBef>
                <a:spcPts val="180"/>
              </a:spcBef>
              <a:spcAft>
                <a:spcPts val="180"/>
              </a:spcAft>
              <a:buFont typeface="Symbol" panose="05050102010706020507" pitchFamily="18" charset="2"/>
              <a:buChar char=""/>
            </a:pPr>
            <a:endParaRPr lang="en-CA" sz="1800" dirty="0">
              <a:effectLst/>
              <a:latin typeface="Aptos" panose="020B0004020202020204" pitchFamily="34" charset="0"/>
              <a:ea typeface="Aptos" panose="020B0004020202020204" pitchFamily="34" charset="0"/>
              <a:cs typeface="Symbol" panose="05050102010706020507" pitchFamily="18" charset="2"/>
            </a:endParaRPr>
          </a:p>
        </p:txBody>
      </p:sp>
    </p:spTree>
    <p:extLst>
      <p:ext uri="{BB962C8B-B14F-4D97-AF65-F5344CB8AC3E}">
        <p14:creationId xmlns:p14="http://schemas.microsoft.com/office/powerpoint/2010/main" val="649748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E79D7E-F884-1928-DD39-BCD0506C8C7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2A6579A-54B2-1DC1-9238-1E1EB5D94246}"/>
              </a:ext>
            </a:extLst>
          </p:cNvPr>
          <p:cNvSpPr>
            <a:spLocks noGrp="1"/>
          </p:cNvSpPr>
          <p:nvPr>
            <p:ph type="sldNum" sz="quarter" idx="12"/>
          </p:nvPr>
        </p:nvSpPr>
        <p:spPr/>
        <p:txBody>
          <a:bodyPr/>
          <a:lstStyle/>
          <a:p>
            <a:fld id="{3A98EE3D-8CD1-4C3F-BD1C-C98C9596463C}" type="slidenum">
              <a:rPr lang="en-US" smtClean="0"/>
              <a:t>13</a:t>
            </a:fld>
            <a:endParaRPr lang="en-US" dirty="0"/>
          </a:p>
        </p:txBody>
      </p:sp>
      <p:sp>
        <p:nvSpPr>
          <p:cNvPr id="5" name="Footer Placeholder 4">
            <a:extLst>
              <a:ext uri="{FF2B5EF4-FFF2-40B4-BE49-F238E27FC236}">
                <a16:creationId xmlns:a16="http://schemas.microsoft.com/office/drawing/2014/main" id="{65DA4B39-A33A-35BD-02AC-A6D4DB525EF6}"/>
              </a:ext>
            </a:extLst>
          </p:cNvPr>
          <p:cNvSpPr>
            <a:spLocks noGrp="1"/>
          </p:cNvSpPr>
          <p:nvPr>
            <p:ph type="ftr" sz="quarter" idx="11"/>
          </p:nvPr>
        </p:nvSpPr>
        <p:spPr/>
        <p:txBody>
          <a:bodyPr/>
          <a:lstStyle/>
          <a:p>
            <a:r>
              <a:rPr lang="en-US"/>
              <a:t>Group 1</a:t>
            </a:r>
            <a:endParaRPr lang="en-US" dirty="0"/>
          </a:p>
        </p:txBody>
      </p:sp>
      <p:sp>
        <p:nvSpPr>
          <p:cNvPr id="7" name="Content Placeholder 6">
            <a:extLst>
              <a:ext uri="{FF2B5EF4-FFF2-40B4-BE49-F238E27FC236}">
                <a16:creationId xmlns:a16="http://schemas.microsoft.com/office/drawing/2014/main" id="{F68A32FC-AD42-02B9-7D66-27231C264978}"/>
              </a:ext>
            </a:extLst>
          </p:cNvPr>
          <p:cNvSpPr>
            <a:spLocks noGrp="1"/>
          </p:cNvSpPr>
          <p:nvPr>
            <p:ph idx="1"/>
          </p:nvPr>
        </p:nvSpPr>
        <p:spPr>
          <a:xfrm>
            <a:off x="581192" y="995423"/>
            <a:ext cx="10596003" cy="5428491"/>
          </a:xfrm>
        </p:spPr>
        <p:txBody>
          <a:bodyPr numCol="1" anchor="t">
            <a:normAutofit/>
          </a:bodyPr>
          <a:lstStyle/>
          <a:p>
            <a:pPr>
              <a:spcBef>
                <a:spcPts val="800"/>
              </a:spcBef>
              <a:spcAft>
                <a:spcPts val="400"/>
              </a:spcAft>
              <a:buNone/>
            </a:pPr>
            <a:r>
              <a:rPr lang="en-US" sz="3200" dirty="0">
                <a:solidFill>
                  <a:srgbClr val="0070C0"/>
                </a:solidFill>
              </a:rPr>
              <a:t>9. References</a:t>
            </a:r>
            <a:endParaRPr lang="en-CA" sz="3200" dirty="0">
              <a:solidFill>
                <a:srgbClr val="0070C0"/>
              </a:solidFill>
            </a:endParaRPr>
          </a:p>
          <a:p>
            <a:pPr>
              <a:spcBef>
                <a:spcPts val="800"/>
              </a:spcBef>
              <a:spcAft>
                <a:spcPts val="400"/>
              </a:spcAft>
              <a:buNone/>
            </a:pPr>
            <a:endParaRPr lang="en-US" sz="1800" b="1" dirty="0">
              <a:solidFill>
                <a:srgbClr val="0070C0"/>
              </a:solidFill>
              <a:effectLst/>
              <a:latin typeface="Aptos" panose="020B0004020202020204" pitchFamily="34" charset="0"/>
              <a:ea typeface="Times New Roman" panose="02020603050405020304" pitchFamily="18" charset="0"/>
              <a:cs typeface="Times New Roman" panose="02020603050405020304" pitchFamily="18" charset="0"/>
            </a:endParaRPr>
          </a:p>
          <a:p>
            <a:pPr marL="0" indent="0">
              <a:lnSpc>
                <a:spcPct val="120000"/>
              </a:lnSpc>
              <a:spcBef>
                <a:spcPts val="180"/>
              </a:spcBef>
              <a:spcAft>
                <a:spcPts val="180"/>
              </a:spcAft>
              <a:buNone/>
            </a:pPr>
            <a:endParaRPr lang="en-CA" sz="1800" dirty="0">
              <a:latin typeface="Aptos" panose="020B0004020202020204" pitchFamily="34" charset="0"/>
            </a:endParaRPr>
          </a:p>
          <a:p>
            <a:pPr marL="342900" lvl="0" indent="-342900">
              <a:spcBef>
                <a:spcPts val="180"/>
              </a:spcBef>
              <a:spcAft>
                <a:spcPts val="180"/>
              </a:spcAft>
              <a:buFont typeface="Symbol" panose="05050102010706020507" pitchFamily="18" charset="2"/>
              <a:buChar char=""/>
            </a:pPr>
            <a:endParaRPr lang="en-CA" sz="1800" dirty="0">
              <a:effectLst/>
              <a:latin typeface="Aptos" panose="020B0004020202020204" pitchFamily="34" charset="0"/>
              <a:ea typeface="Aptos" panose="020B0004020202020204" pitchFamily="34" charset="0"/>
              <a:cs typeface="Symbol" panose="05050102010706020507" pitchFamily="18" charset="2"/>
            </a:endParaRPr>
          </a:p>
        </p:txBody>
      </p:sp>
      <p:sp>
        <p:nvSpPr>
          <p:cNvPr id="4" name="TextBox 3">
            <a:extLst>
              <a:ext uri="{FF2B5EF4-FFF2-40B4-BE49-F238E27FC236}">
                <a16:creationId xmlns:a16="http://schemas.microsoft.com/office/drawing/2014/main" id="{A4CACA3F-21B8-0303-E299-61A9F93C4000}"/>
              </a:ext>
            </a:extLst>
          </p:cNvPr>
          <p:cNvSpPr txBox="1"/>
          <p:nvPr/>
        </p:nvSpPr>
        <p:spPr>
          <a:xfrm>
            <a:off x="1014805" y="2234289"/>
            <a:ext cx="10001026" cy="1631216"/>
          </a:xfrm>
          <a:prstGeom prst="rect">
            <a:avLst/>
          </a:prstGeom>
          <a:noFill/>
        </p:spPr>
        <p:txBody>
          <a:bodyPr wrap="square">
            <a:spAutoFit/>
          </a:bodyPr>
          <a:lstStyle/>
          <a:p>
            <a:pPr marL="342900" lvl="0" indent="-342900">
              <a:spcBef>
                <a:spcPts val="180"/>
              </a:spcBef>
              <a:spcAft>
                <a:spcPts val="180"/>
              </a:spcAft>
              <a:buFont typeface="+mj-lt"/>
              <a:buAutoNum type="arabicPeriod"/>
            </a:pPr>
            <a:r>
              <a:rPr lang="en-US" sz="1800" dirty="0">
                <a:effectLst/>
                <a:latin typeface="Aptos" panose="020B0004020202020204" pitchFamily="34" charset="0"/>
                <a:ea typeface="Aptos" panose="020B0004020202020204" pitchFamily="34" charset="0"/>
                <a:cs typeface="Times New Roman" panose="02020603050405020304" pitchFamily="18" charset="0"/>
              </a:rPr>
              <a:t>Selvaraju, R. R., et al. "Grad-CAM: Visual Explanations from Deep Networks." </a:t>
            </a:r>
            <a:r>
              <a:rPr lang="en-US" sz="1800" i="1" dirty="0">
                <a:effectLst/>
                <a:latin typeface="Aptos" panose="020B0004020202020204" pitchFamily="34" charset="0"/>
                <a:ea typeface="Aptos" panose="020B0004020202020204" pitchFamily="34" charset="0"/>
                <a:cs typeface="Times New Roman" panose="02020603050405020304" pitchFamily="18" charset="0"/>
              </a:rPr>
              <a:t>ICCV 2017</a:t>
            </a:r>
            <a:r>
              <a:rPr lang="en-US" sz="1800" dirty="0">
                <a:effectLst/>
                <a:latin typeface="Aptos" panose="020B0004020202020204" pitchFamily="34" charset="0"/>
                <a:ea typeface="Aptos" panose="020B0004020202020204" pitchFamily="34" charset="0"/>
                <a:cs typeface="Times New Roman" panose="02020603050405020304" pitchFamily="18" charset="0"/>
              </a:rPr>
              <a:t>.</a:t>
            </a:r>
            <a:endParaRPr lang="en-CA" sz="18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spcBef>
                <a:spcPts val="180"/>
              </a:spcBef>
              <a:spcAft>
                <a:spcPts val="180"/>
              </a:spcAft>
              <a:buFont typeface="+mj-lt"/>
              <a:buAutoNum type="arabicPeriod"/>
            </a:pPr>
            <a:r>
              <a:rPr lang="en-US" sz="1800" dirty="0">
                <a:effectLst/>
                <a:latin typeface="Aptos" panose="020B0004020202020204" pitchFamily="34" charset="0"/>
                <a:ea typeface="Aptos" panose="020B0004020202020204" pitchFamily="34" charset="0"/>
                <a:cs typeface="Times New Roman" panose="02020603050405020304" pitchFamily="18" charset="0"/>
              </a:rPr>
              <a:t>CLAHE: </a:t>
            </a:r>
            <a:r>
              <a:rPr lang="en-US" sz="1800" dirty="0">
                <a:solidFill>
                  <a:srgbClr val="156082"/>
                </a:solidFill>
                <a:effectLst/>
                <a:latin typeface="Aptos" panose="020B0004020202020204" pitchFamily="34" charset="0"/>
                <a:ea typeface="Aptos" panose="020B0004020202020204" pitchFamily="34" charset="0"/>
                <a:cs typeface="Times New Roman" panose="02020603050405020304" pitchFamily="18" charset="0"/>
                <a:hlinkClick r:id="rId3"/>
              </a:rPr>
              <a:t>https://docs.opencv.org/3.4/d5/daf/tutorial_py_histogram_equalization.html</a:t>
            </a:r>
            <a:endParaRPr lang="en-CA" sz="18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spcBef>
                <a:spcPts val="180"/>
              </a:spcBef>
              <a:spcAft>
                <a:spcPts val="180"/>
              </a:spcAft>
              <a:buFont typeface="+mj-lt"/>
              <a:buAutoNum type="arabicPeriod"/>
            </a:pPr>
            <a:r>
              <a:rPr lang="en-US" sz="1800" dirty="0">
                <a:effectLst/>
                <a:latin typeface="Aptos" panose="020B0004020202020204" pitchFamily="34" charset="0"/>
                <a:ea typeface="Aptos" panose="020B0004020202020204" pitchFamily="34" charset="0"/>
                <a:cs typeface="Times New Roman" panose="02020603050405020304" pitchFamily="18" charset="0"/>
              </a:rPr>
              <a:t>Dataset Source: Kaggle Brain Tumor MRI Dataset.</a:t>
            </a:r>
            <a:r>
              <a:rPr lang="en-US" dirty="0">
                <a:latin typeface="Aptos" panose="020B0004020202020204" pitchFamily="34" charset="0"/>
                <a:ea typeface="Aptos" panose="020B0004020202020204" pitchFamily="34" charset="0"/>
                <a:cs typeface="Times New Roman" panose="02020603050405020304" pitchFamily="18" charset="0"/>
              </a:rPr>
              <a:t> </a:t>
            </a:r>
            <a:r>
              <a:rPr lang="en-US">
                <a:latin typeface="Aptos" panose="020B0004020202020204" pitchFamily="34" charset="0"/>
                <a:ea typeface="Aptos" panose="020B0004020202020204" pitchFamily="34" charset="0"/>
                <a:cs typeface="Times New Roman" panose="02020603050405020304" pitchFamily="18" charset="0"/>
                <a:hlinkClick r:id="rId4"/>
              </a:rPr>
              <a:t>https://www.kaggle.com/datasets/masoudnickparvar/brain-tumor-mri-dataset</a:t>
            </a:r>
            <a:endParaRPr lang="en-US">
              <a:latin typeface="Aptos" panose="020B0004020202020204" pitchFamily="34" charset="0"/>
              <a:ea typeface="Aptos" panose="020B0004020202020204" pitchFamily="34" charset="0"/>
              <a:cs typeface="Times New Roman" panose="02020603050405020304" pitchFamily="18" charset="0"/>
            </a:endParaRPr>
          </a:p>
          <a:p>
            <a:pPr lvl="0">
              <a:spcBef>
                <a:spcPts val="180"/>
              </a:spcBef>
              <a:spcAft>
                <a:spcPts val="180"/>
              </a:spcAft>
            </a:pPr>
            <a:endParaRPr lang="en-CA" sz="18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568550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solidFill>
                  <a:srgbClr val="0070C0"/>
                </a:solidFill>
              </a:rPr>
              <a:t>Group 1 Members</a:t>
            </a:r>
          </a:p>
        </p:txBody>
      </p:sp>
      <p:sp>
        <p:nvSpPr>
          <p:cNvPr id="3" name="Slide Number Placeholder 2">
            <a:extLst>
              <a:ext uri="{FF2B5EF4-FFF2-40B4-BE49-F238E27FC236}">
                <a16:creationId xmlns:a16="http://schemas.microsoft.com/office/drawing/2014/main" id="{A8CF8307-9F4D-DA97-0498-669B3475EB73}"/>
              </a:ext>
            </a:extLst>
          </p:cNvPr>
          <p:cNvSpPr>
            <a:spLocks noGrp="1"/>
          </p:cNvSpPr>
          <p:nvPr>
            <p:ph type="sldNum" sz="quarter" idx="12"/>
          </p:nvPr>
        </p:nvSpPr>
        <p:spPr/>
        <p:txBody>
          <a:bodyPr/>
          <a:lstStyle/>
          <a:p>
            <a:fld id="{3A98EE3D-8CD1-4C3F-BD1C-C98C9596463C}" type="slidenum">
              <a:rPr lang="en-US" smtClean="0"/>
              <a:t>14</a:t>
            </a:fld>
            <a:endParaRPr lang="en-US" dirty="0"/>
          </a:p>
        </p:txBody>
      </p:sp>
      <p:sp>
        <p:nvSpPr>
          <p:cNvPr id="5" name="Footer Placeholder 4">
            <a:extLst>
              <a:ext uri="{FF2B5EF4-FFF2-40B4-BE49-F238E27FC236}">
                <a16:creationId xmlns:a16="http://schemas.microsoft.com/office/drawing/2014/main" id="{CC7C8C39-7A6A-F48A-CF32-236AB8389AF1}"/>
              </a:ext>
            </a:extLst>
          </p:cNvPr>
          <p:cNvSpPr>
            <a:spLocks noGrp="1"/>
          </p:cNvSpPr>
          <p:nvPr>
            <p:ph type="ftr" sz="quarter" idx="11"/>
          </p:nvPr>
        </p:nvSpPr>
        <p:spPr/>
        <p:txBody>
          <a:bodyPr/>
          <a:lstStyle/>
          <a:p>
            <a:r>
              <a:rPr lang="en-US"/>
              <a:t>Group 1</a:t>
            </a:r>
            <a:endParaRPr lang="en-US" dirty="0"/>
          </a:p>
        </p:txBody>
      </p:sp>
      <p:sp>
        <p:nvSpPr>
          <p:cNvPr id="7" name="Content Placeholder 6">
            <a:extLst>
              <a:ext uri="{FF2B5EF4-FFF2-40B4-BE49-F238E27FC236}">
                <a16:creationId xmlns:a16="http://schemas.microsoft.com/office/drawing/2014/main" id="{C66268D7-27D9-1053-2559-A39D8B71A2C8}"/>
              </a:ext>
            </a:extLst>
          </p:cNvPr>
          <p:cNvSpPr>
            <a:spLocks noGrp="1"/>
          </p:cNvSpPr>
          <p:nvPr>
            <p:ph idx="1"/>
          </p:nvPr>
        </p:nvSpPr>
        <p:spPr/>
        <p:txBody>
          <a:bodyPr>
            <a:normAutofit/>
          </a:bodyPr>
          <a:lstStyle/>
          <a:p>
            <a:pPr marL="342900" lvl="0" indent="-342900">
              <a:lnSpc>
                <a:spcPct val="115000"/>
              </a:lnSpc>
              <a:buFont typeface="Wingdings" panose="05000000000000000000" pitchFamily="2" charset="2"/>
              <a:buChar char=""/>
            </a:pPr>
            <a:r>
              <a:rPr lang="en-US" sz="2400" dirty="0">
                <a:effectLst/>
                <a:latin typeface="Aptos" panose="020B0004020202020204" pitchFamily="34" charset="0"/>
                <a:ea typeface="Aptos" panose="020B0004020202020204" pitchFamily="34" charset="0"/>
                <a:cs typeface="Times New Roman" panose="02020603050405020304" pitchFamily="18" charset="0"/>
              </a:rPr>
              <a:t>Jawwad Khalil Ahmed</a:t>
            </a:r>
            <a:endParaRPr lang="en-CA" sz="2400" dirty="0">
              <a:effectLst/>
              <a:latin typeface="Aptos" panose="020B000402020202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1000"/>
              </a:spcAft>
              <a:buFont typeface="Wingdings" panose="05000000000000000000" pitchFamily="2" charset="2"/>
              <a:buChar char=""/>
            </a:pPr>
            <a:r>
              <a:rPr lang="en-US" sz="2400" dirty="0">
                <a:latin typeface="Aptos" panose="020B0004020202020204" pitchFamily="34" charset="0"/>
                <a:ea typeface="Aptos" panose="020B0004020202020204" pitchFamily="34" charset="0"/>
                <a:cs typeface="Times New Roman" panose="02020603050405020304" pitchFamily="18" charset="0"/>
              </a:rPr>
              <a:t>Eric </a:t>
            </a:r>
            <a:r>
              <a:rPr lang="en-US" sz="2400" dirty="0" err="1">
                <a:latin typeface="Aptos" panose="020B0004020202020204" pitchFamily="34" charset="0"/>
                <a:ea typeface="Aptos" panose="020B0004020202020204" pitchFamily="34" charset="0"/>
                <a:cs typeface="Times New Roman" panose="02020603050405020304" pitchFamily="18" charset="0"/>
              </a:rPr>
              <a:t>Efon</a:t>
            </a:r>
            <a:endParaRPr lang="en-CA" sz="2400" dirty="0">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2400" dirty="0">
                <a:latin typeface="Aptos" panose="020B0004020202020204" pitchFamily="34" charset="0"/>
                <a:ea typeface="Aptos" panose="020B0004020202020204" pitchFamily="34" charset="0"/>
                <a:cs typeface="Times New Roman" panose="02020603050405020304" pitchFamily="18" charset="0"/>
              </a:rPr>
              <a:t>Daniel Mehta</a:t>
            </a:r>
            <a:endParaRPr lang="en-CA" sz="2400" dirty="0">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2400" dirty="0">
                <a:latin typeface="Aptos" panose="020B0004020202020204" pitchFamily="34" charset="0"/>
                <a:ea typeface="Aptos" panose="020B0004020202020204" pitchFamily="34" charset="0"/>
                <a:cs typeface="Times New Roman" panose="02020603050405020304" pitchFamily="18" charset="0"/>
              </a:rPr>
              <a:t>Thomas Nash</a:t>
            </a:r>
            <a:endParaRPr lang="en-CA" sz="2400" dirty="0">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pPr>
            <a:r>
              <a:rPr lang="en-US" sz="2400" dirty="0">
                <a:effectLst/>
                <a:latin typeface="Aptos" panose="020B0004020202020204" pitchFamily="34" charset="0"/>
                <a:ea typeface="Aptos" panose="020B0004020202020204" pitchFamily="34" charset="0"/>
                <a:cs typeface="Times New Roman" panose="02020603050405020304" pitchFamily="18" charset="0"/>
              </a:rPr>
              <a:t>Jeffrey Ng</a:t>
            </a:r>
            <a:endParaRPr lang="en-CA" sz="2400" dirty="0">
              <a:effectLst/>
              <a:latin typeface="Aptos" panose="020B0004020202020204" pitchFamily="34" charset="0"/>
              <a:ea typeface="Times New Roman" panose="02020603050405020304" pitchFamily="18"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263784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CEC0D8-452E-93F8-C748-DB871D7830A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F6B62BE-5907-98B4-FF38-1353D1F6A706}"/>
              </a:ext>
            </a:extLst>
          </p:cNvPr>
          <p:cNvSpPr>
            <a:spLocks noGrp="1"/>
          </p:cNvSpPr>
          <p:nvPr>
            <p:ph type="sldNum" sz="quarter" idx="12"/>
          </p:nvPr>
        </p:nvSpPr>
        <p:spPr/>
        <p:txBody>
          <a:bodyPr/>
          <a:lstStyle/>
          <a:p>
            <a:fld id="{3A98EE3D-8CD1-4C3F-BD1C-C98C9596463C}" type="slidenum">
              <a:rPr lang="en-US" smtClean="0"/>
              <a:t>2</a:t>
            </a:fld>
            <a:endParaRPr lang="en-US" dirty="0"/>
          </a:p>
        </p:txBody>
      </p:sp>
      <p:sp>
        <p:nvSpPr>
          <p:cNvPr id="5" name="Footer Placeholder 4">
            <a:extLst>
              <a:ext uri="{FF2B5EF4-FFF2-40B4-BE49-F238E27FC236}">
                <a16:creationId xmlns:a16="http://schemas.microsoft.com/office/drawing/2014/main" id="{F36A237C-999F-9C8B-18EC-18A7942E5719}"/>
              </a:ext>
            </a:extLst>
          </p:cNvPr>
          <p:cNvSpPr>
            <a:spLocks noGrp="1"/>
          </p:cNvSpPr>
          <p:nvPr>
            <p:ph type="ftr" sz="quarter" idx="11"/>
          </p:nvPr>
        </p:nvSpPr>
        <p:spPr/>
        <p:txBody>
          <a:bodyPr/>
          <a:lstStyle/>
          <a:p>
            <a:r>
              <a:rPr lang="en-US" dirty="0"/>
              <a:t>Group 1</a:t>
            </a:r>
          </a:p>
        </p:txBody>
      </p:sp>
      <p:sp>
        <p:nvSpPr>
          <p:cNvPr id="7" name="Content Placeholder 6">
            <a:extLst>
              <a:ext uri="{FF2B5EF4-FFF2-40B4-BE49-F238E27FC236}">
                <a16:creationId xmlns:a16="http://schemas.microsoft.com/office/drawing/2014/main" id="{8CCF8D18-4B6D-0419-A19C-48B16EC915E4}"/>
              </a:ext>
            </a:extLst>
          </p:cNvPr>
          <p:cNvSpPr>
            <a:spLocks noGrp="1"/>
          </p:cNvSpPr>
          <p:nvPr>
            <p:ph idx="1"/>
          </p:nvPr>
        </p:nvSpPr>
        <p:spPr>
          <a:xfrm>
            <a:off x="581192" y="995423"/>
            <a:ext cx="11029615" cy="5428491"/>
          </a:xfrm>
        </p:spPr>
        <p:txBody>
          <a:bodyPr numCol="1" anchor="t">
            <a:normAutofit/>
          </a:bodyPr>
          <a:lstStyle/>
          <a:p>
            <a:pPr>
              <a:spcBef>
                <a:spcPts val="800"/>
              </a:spcBef>
              <a:spcAft>
                <a:spcPts val="400"/>
              </a:spcAft>
              <a:buNone/>
            </a:pPr>
            <a:r>
              <a:rPr lang="en-US" sz="3200" dirty="0">
                <a:solidFill>
                  <a:srgbClr val="0070C0"/>
                </a:solidFill>
              </a:rPr>
              <a:t>1. Introduction</a:t>
            </a:r>
            <a:endParaRPr lang="en-CA" sz="3200" dirty="0">
              <a:solidFill>
                <a:srgbClr val="0070C0"/>
              </a:solidFill>
            </a:endParaRPr>
          </a:p>
          <a:p>
            <a:pPr>
              <a:spcBef>
                <a:spcPts val="800"/>
              </a:spcBef>
              <a:spcAft>
                <a:spcPts val="400"/>
              </a:spcAft>
              <a:buNone/>
            </a:pPr>
            <a:endParaRPr lang="en-US" sz="1800" b="1" dirty="0">
              <a:solidFill>
                <a:srgbClr val="0070C0"/>
              </a:solidFill>
              <a:effectLst/>
              <a:latin typeface="Aptos" panose="020B0004020202020204" pitchFamily="34" charset="0"/>
              <a:ea typeface="Times New Roman" panose="02020603050405020304" pitchFamily="18" charset="0"/>
              <a:cs typeface="Times New Roman" panose="02020603050405020304" pitchFamily="18" charset="0"/>
            </a:endParaRPr>
          </a:p>
          <a:p>
            <a:pPr marL="0" indent="0">
              <a:spcBef>
                <a:spcPts val="800"/>
              </a:spcBef>
              <a:spcAft>
                <a:spcPts val="400"/>
              </a:spcAft>
              <a:buNone/>
            </a:pPr>
            <a:r>
              <a:rPr lang="en-CA" sz="2400" dirty="0">
                <a:solidFill>
                  <a:srgbClr val="0070C0"/>
                </a:solidFill>
                <a:effectLst/>
                <a:latin typeface="Aptos" panose="020B0004020202020204" pitchFamily="34" charset="0"/>
                <a:ea typeface="Times New Roman" panose="02020603050405020304" pitchFamily="18" charset="0"/>
                <a:cs typeface="Times New Roman" panose="02020603050405020304" pitchFamily="18" charset="0"/>
              </a:rPr>
              <a:t>Objectives</a:t>
            </a:r>
          </a:p>
          <a:p>
            <a:pPr>
              <a:spcBef>
                <a:spcPts val="800"/>
              </a:spcBef>
              <a:spcAft>
                <a:spcPts val="400"/>
              </a:spcAft>
            </a:pPr>
            <a:r>
              <a:rPr lang="en-US" sz="2100" dirty="0">
                <a:latin typeface="Aptos" panose="020B0004020202020204" pitchFamily="34" charset="0"/>
              </a:rPr>
              <a:t>Develop an automated CNN model for accurate brain tumor classification.</a:t>
            </a:r>
            <a:endParaRPr lang="en-CA" sz="2100" dirty="0">
              <a:latin typeface="Aptos" panose="020B0004020202020204" pitchFamily="34" charset="0"/>
            </a:endParaRPr>
          </a:p>
          <a:p>
            <a:pPr lvl="0"/>
            <a:r>
              <a:rPr lang="en-US" sz="2100" dirty="0">
                <a:latin typeface="Aptos" panose="020B0004020202020204" pitchFamily="34" charset="0"/>
              </a:rPr>
              <a:t>Enhance image interpretability using CLAHE (Contrast Limited Adaptive Histogram Equalization).</a:t>
            </a:r>
            <a:endParaRPr lang="en-CA" sz="2100" dirty="0">
              <a:latin typeface="Aptos" panose="020B0004020202020204" pitchFamily="34" charset="0"/>
            </a:endParaRPr>
          </a:p>
          <a:p>
            <a:pPr lvl="0"/>
            <a:r>
              <a:rPr lang="en-US" sz="2100" dirty="0">
                <a:latin typeface="Aptos" panose="020B0004020202020204" pitchFamily="34" charset="0"/>
              </a:rPr>
              <a:t>Evaluate model performance with metrics such as accuracy, precision, recall, and F1-score.</a:t>
            </a:r>
            <a:endParaRPr lang="en-CA" sz="2100" dirty="0">
              <a:latin typeface="Aptos" panose="020B0004020202020204" pitchFamily="34" charset="0"/>
            </a:endParaRPr>
          </a:p>
          <a:p>
            <a:pPr lvl="0"/>
            <a:r>
              <a:rPr lang="en-US" sz="2100" dirty="0">
                <a:latin typeface="Aptos" panose="020B0004020202020204" pitchFamily="34" charset="0"/>
              </a:rPr>
              <a:t>Incorporate Grad-CAM to visualize regions contributing to predictions, ensuring clinical explainability.</a:t>
            </a:r>
            <a:endParaRPr lang="en-CA" sz="2100" dirty="0">
              <a:latin typeface="Aptos" panose="020B0004020202020204" pitchFamily="34" charset="0"/>
            </a:endParaRPr>
          </a:p>
          <a:p>
            <a:pPr marL="342900" lvl="0" indent="-342900">
              <a:spcBef>
                <a:spcPts val="180"/>
              </a:spcBef>
              <a:spcAft>
                <a:spcPts val="180"/>
              </a:spcAft>
              <a:buFont typeface="Symbol" panose="05050102010706020507" pitchFamily="18" charset="2"/>
              <a:buChar char=""/>
            </a:pPr>
            <a:endParaRPr lang="en-CA" sz="1800" dirty="0">
              <a:effectLst/>
              <a:latin typeface="Aptos" panose="020B0004020202020204" pitchFamily="34" charset="0"/>
              <a:ea typeface="Aptos" panose="020B0004020202020204" pitchFamily="34" charset="0"/>
              <a:cs typeface="Symbol" panose="05050102010706020507" pitchFamily="18" charset="2"/>
            </a:endParaRPr>
          </a:p>
        </p:txBody>
      </p:sp>
    </p:spTree>
    <p:extLst>
      <p:ext uri="{BB962C8B-B14F-4D97-AF65-F5344CB8AC3E}">
        <p14:creationId xmlns:p14="http://schemas.microsoft.com/office/powerpoint/2010/main" val="3481808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E52465-CCBD-DF16-5909-8386E06E9FA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7CA6B66-0959-8780-2521-368E0D39C9B6}"/>
              </a:ext>
            </a:extLst>
          </p:cNvPr>
          <p:cNvSpPr>
            <a:spLocks noGrp="1"/>
          </p:cNvSpPr>
          <p:nvPr>
            <p:ph type="sldNum" sz="quarter" idx="12"/>
          </p:nvPr>
        </p:nvSpPr>
        <p:spPr/>
        <p:txBody>
          <a:bodyPr/>
          <a:lstStyle/>
          <a:p>
            <a:fld id="{3A98EE3D-8CD1-4C3F-BD1C-C98C9596463C}" type="slidenum">
              <a:rPr lang="en-US" smtClean="0"/>
              <a:t>3</a:t>
            </a:fld>
            <a:endParaRPr lang="en-US" dirty="0"/>
          </a:p>
        </p:txBody>
      </p:sp>
      <p:sp>
        <p:nvSpPr>
          <p:cNvPr id="5" name="Footer Placeholder 4">
            <a:extLst>
              <a:ext uri="{FF2B5EF4-FFF2-40B4-BE49-F238E27FC236}">
                <a16:creationId xmlns:a16="http://schemas.microsoft.com/office/drawing/2014/main" id="{C2F4AC90-2F7D-DF00-6DF7-B714D447EADE}"/>
              </a:ext>
            </a:extLst>
          </p:cNvPr>
          <p:cNvSpPr>
            <a:spLocks noGrp="1"/>
          </p:cNvSpPr>
          <p:nvPr>
            <p:ph type="ftr" sz="quarter" idx="11"/>
          </p:nvPr>
        </p:nvSpPr>
        <p:spPr/>
        <p:txBody>
          <a:bodyPr/>
          <a:lstStyle/>
          <a:p>
            <a:r>
              <a:rPr lang="en-US"/>
              <a:t>Group 1</a:t>
            </a:r>
            <a:endParaRPr lang="en-US" dirty="0"/>
          </a:p>
        </p:txBody>
      </p:sp>
      <p:sp>
        <p:nvSpPr>
          <p:cNvPr id="7" name="Content Placeholder 6">
            <a:extLst>
              <a:ext uri="{FF2B5EF4-FFF2-40B4-BE49-F238E27FC236}">
                <a16:creationId xmlns:a16="http://schemas.microsoft.com/office/drawing/2014/main" id="{CC7D598D-F7A8-267E-D54B-ED759A9581C4}"/>
              </a:ext>
            </a:extLst>
          </p:cNvPr>
          <p:cNvSpPr>
            <a:spLocks noGrp="1"/>
          </p:cNvSpPr>
          <p:nvPr>
            <p:ph idx="1"/>
          </p:nvPr>
        </p:nvSpPr>
        <p:spPr>
          <a:xfrm>
            <a:off x="581192" y="995423"/>
            <a:ext cx="11029615" cy="5428491"/>
          </a:xfrm>
        </p:spPr>
        <p:txBody>
          <a:bodyPr numCol="1" anchor="t">
            <a:normAutofit/>
          </a:bodyPr>
          <a:lstStyle/>
          <a:p>
            <a:pPr>
              <a:spcBef>
                <a:spcPts val="800"/>
              </a:spcBef>
              <a:spcAft>
                <a:spcPts val="400"/>
              </a:spcAft>
              <a:buNone/>
            </a:pPr>
            <a:r>
              <a:rPr lang="en-US" sz="3200" dirty="0">
                <a:solidFill>
                  <a:srgbClr val="0070C0"/>
                </a:solidFill>
              </a:rPr>
              <a:t>2. Dataset Description – Data Source</a:t>
            </a:r>
            <a:endParaRPr lang="en-CA" sz="3200" dirty="0">
              <a:solidFill>
                <a:srgbClr val="0070C0"/>
              </a:solidFill>
            </a:endParaRPr>
          </a:p>
          <a:p>
            <a:pPr>
              <a:spcBef>
                <a:spcPts val="800"/>
              </a:spcBef>
              <a:spcAft>
                <a:spcPts val="400"/>
              </a:spcAft>
              <a:buNone/>
            </a:pPr>
            <a:endParaRPr lang="en-US" sz="1800" b="1" dirty="0">
              <a:solidFill>
                <a:srgbClr val="0070C0"/>
              </a:solidFill>
              <a:effectLst/>
              <a:latin typeface="Aptos" panose="020B0004020202020204" pitchFamily="34" charset="0"/>
              <a:ea typeface="Times New Roman" panose="02020603050405020304" pitchFamily="18" charset="0"/>
              <a:cs typeface="Times New Roman" panose="02020603050405020304" pitchFamily="18" charset="0"/>
            </a:endParaRPr>
          </a:p>
          <a:p>
            <a:pPr marL="0" indent="0">
              <a:buNone/>
            </a:pPr>
            <a:r>
              <a:rPr lang="en-US" sz="2400" dirty="0">
                <a:solidFill>
                  <a:srgbClr val="0070C0"/>
                </a:solidFill>
                <a:latin typeface="Aptos" panose="020B0004020202020204" pitchFamily="34" charset="0"/>
                <a:cs typeface="Times New Roman" panose="02020603050405020304" pitchFamily="18" charset="0"/>
              </a:rPr>
              <a:t>Data Source:</a:t>
            </a:r>
            <a:endParaRPr lang="en-CA" sz="2400" dirty="0">
              <a:solidFill>
                <a:srgbClr val="0070C0"/>
              </a:solidFill>
              <a:latin typeface="Aptos" panose="020B0004020202020204" pitchFamily="34" charset="0"/>
              <a:cs typeface="Times New Roman" panose="02020603050405020304" pitchFamily="18" charset="0"/>
            </a:endParaRPr>
          </a:p>
          <a:p>
            <a:pPr marL="0" indent="0">
              <a:buNone/>
            </a:pPr>
            <a:r>
              <a:rPr lang="en-US" sz="2100" dirty="0">
                <a:latin typeface="Aptos" panose="020B0004020202020204" pitchFamily="34" charset="0"/>
              </a:rPr>
              <a:t>The dataset consists of MRI scans from Kaggle, organized into:</a:t>
            </a:r>
            <a:endParaRPr lang="en-CA" sz="2100" dirty="0">
              <a:latin typeface="Aptos" panose="020B0004020202020204" pitchFamily="34" charset="0"/>
            </a:endParaRPr>
          </a:p>
          <a:p>
            <a:pPr lvl="0"/>
            <a:r>
              <a:rPr lang="en-US" sz="1900" b="1" dirty="0">
                <a:latin typeface="Aptos" panose="020B0004020202020204" pitchFamily="34" charset="0"/>
              </a:rPr>
              <a:t>Training Set</a:t>
            </a:r>
            <a:r>
              <a:rPr lang="en-US" sz="1900" dirty="0">
                <a:latin typeface="Aptos" panose="020B0004020202020204" pitchFamily="34" charset="0"/>
              </a:rPr>
              <a:t>: Contains labeled images (5,712 samples) across four categories.</a:t>
            </a:r>
            <a:endParaRPr lang="en-CA" sz="1900" dirty="0">
              <a:latin typeface="Aptos" panose="020B0004020202020204" pitchFamily="34" charset="0"/>
            </a:endParaRPr>
          </a:p>
          <a:p>
            <a:pPr lvl="0"/>
            <a:r>
              <a:rPr lang="en-US" sz="1900" b="1" dirty="0">
                <a:latin typeface="Aptos" panose="020B0004020202020204" pitchFamily="34" charset="0"/>
              </a:rPr>
              <a:t>Testing Set</a:t>
            </a:r>
            <a:r>
              <a:rPr lang="en-US" sz="1900" dirty="0">
                <a:latin typeface="Aptos" panose="020B0004020202020204" pitchFamily="34" charset="0"/>
              </a:rPr>
              <a:t>: Contains 1,311 images for validation.</a:t>
            </a:r>
            <a:endParaRPr lang="en-CA" sz="2300" dirty="0">
              <a:latin typeface="Aptos" panose="020B0004020202020204" pitchFamily="34" charset="0"/>
            </a:endParaRPr>
          </a:p>
          <a:p>
            <a:pPr marL="0" indent="0">
              <a:buNone/>
            </a:pPr>
            <a:r>
              <a:rPr lang="en-US" sz="2400" dirty="0">
                <a:solidFill>
                  <a:srgbClr val="0070C0"/>
                </a:solidFill>
                <a:latin typeface="Aptos" panose="020B0004020202020204" pitchFamily="34" charset="0"/>
                <a:cs typeface="Times New Roman" panose="02020603050405020304" pitchFamily="18" charset="0"/>
              </a:rPr>
              <a:t>Classes:</a:t>
            </a:r>
            <a:endParaRPr lang="en-CA" sz="2400" dirty="0">
              <a:solidFill>
                <a:srgbClr val="0070C0"/>
              </a:solidFill>
              <a:latin typeface="Aptos" panose="020B0004020202020204" pitchFamily="34" charset="0"/>
              <a:cs typeface="Times New Roman" panose="02020603050405020304" pitchFamily="18" charset="0"/>
            </a:endParaRPr>
          </a:p>
          <a:p>
            <a:pPr lvl="0"/>
            <a:r>
              <a:rPr lang="en-US" sz="1800" b="1" dirty="0">
                <a:latin typeface="Aptos" panose="020B0004020202020204" pitchFamily="34" charset="0"/>
              </a:rPr>
              <a:t>Glioma</a:t>
            </a:r>
            <a:r>
              <a:rPr lang="en-US" sz="1800" dirty="0">
                <a:latin typeface="Aptos" panose="020B0004020202020204" pitchFamily="34" charset="0"/>
              </a:rPr>
              <a:t>: Tumors arising from glial cells.</a:t>
            </a:r>
            <a:endParaRPr lang="en-CA" sz="1800" dirty="0">
              <a:latin typeface="Aptos" panose="020B0004020202020204" pitchFamily="34" charset="0"/>
            </a:endParaRPr>
          </a:p>
          <a:p>
            <a:pPr lvl="0"/>
            <a:r>
              <a:rPr lang="en-US" sz="1800" b="1" dirty="0">
                <a:latin typeface="Aptos" panose="020B0004020202020204" pitchFamily="34" charset="0"/>
              </a:rPr>
              <a:t>Meningioma</a:t>
            </a:r>
            <a:r>
              <a:rPr lang="en-US" sz="1800" dirty="0">
                <a:latin typeface="Aptos" panose="020B0004020202020204" pitchFamily="34" charset="0"/>
              </a:rPr>
              <a:t>: Tumors originating in the meninges.</a:t>
            </a:r>
            <a:endParaRPr lang="en-CA" sz="1800" dirty="0">
              <a:latin typeface="Aptos" panose="020B0004020202020204" pitchFamily="34" charset="0"/>
            </a:endParaRPr>
          </a:p>
          <a:p>
            <a:pPr lvl="0"/>
            <a:r>
              <a:rPr lang="en-US" sz="1800" b="1" dirty="0">
                <a:latin typeface="Aptos" panose="020B0004020202020204" pitchFamily="34" charset="0"/>
              </a:rPr>
              <a:t>Pituitary</a:t>
            </a:r>
            <a:r>
              <a:rPr lang="en-US" sz="1800" dirty="0">
                <a:latin typeface="Aptos" panose="020B0004020202020204" pitchFamily="34" charset="0"/>
              </a:rPr>
              <a:t>: Tumors in the pituitary gland.</a:t>
            </a:r>
            <a:endParaRPr lang="en-CA" sz="1800" dirty="0">
              <a:latin typeface="Aptos" panose="020B0004020202020204" pitchFamily="34" charset="0"/>
            </a:endParaRPr>
          </a:p>
          <a:p>
            <a:pPr lvl="0"/>
            <a:r>
              <a:rPr lang="en-US" sz="1800" b="1" dirty="0">
                <a:latin typeface="Aptos" panose="020B0004020202020204" pitchFamily="34" charset="0"/>
              </a:rPr>
              <a:t>No Tumor</a:t>
            </a:r>
            <a:r>
              <a:rPr lang="en-US" sz="1800" dirty="0">
                <a:latin typeface="Aptos" panose="020B0004020202020204" pitchFamily="34" charset="0"/>
              </a:rPr>
              <a:t>: Normal brain scans.</a:t>
            </a:r>
            <a:endParaRPr lang="en-CA" sz="1800" dirty="0">
              <a:latin typeface="Aptos" panose="020B0004020202020204" pitchFamily="34" charset="0"/>
            </a:endParaRPr>
          </a:p>
          <a:p>
            <a:endParaRPr lang="en-CA" dirty="0"/>
          </a:p>
          <a:p>
            <a:pPr marL="342900" lvl="0" indent="-342900">
              <a:spcBef>
                <a:spcPts val="180"/>
              </a:spcBef>
              <a:spcAft>
                <a:spcPts val="180"/>
              </a:spcAft>
              <a:buFont typeface="Symbol" panose="05050102010706020507" pitchFamily="18" charset="2"/>
              <a:buChar char=""/>
            </a:pPr>
            <a:endParaRPr lang="en-CA" sz="1800" dirty="0">
              <a:effectLst/>
              <a:latin typeface="Aptos" panose="020B0004020202020204" pitchFamily="34" charset="0"/>
              <a:ea typeface="Aptos" panose="020B0004020202020204" pitchFamily="34" charset="0"/>
              <a:cs typeface="Symbol" panose="05050102010706020507" pitchFamily="18" charset="2"/>
            </a:endParaRPr>
          </a:p>
        </p:txBody>
      </p:sp>
    </p:spTree>
    <p:extLst>
      <p:ext uri="{BB962C8B-B14F-4D97-AF65-F5344CB8AC3E}">
        <p14:creationId xmlns:p14="http://schemas.microsoft.com/office/powerpoint/2010/main" val="1253911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D99898-87A7-BAA9-4C35-337957636F5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32789FC-E077-E1C2-F6E6-12B91254E839}"/>
              </a:ext>
            </a:extLst>
          </p:cNvPr>
          <p:cNvSpPr>
            <a:spLocks noGrp="1"/>
          </p:cNvSpPr>
          <p:nvPr>
            <p:ph type="sldNum" sz="quarter" idx="12"/>
          </p:nvPr>
        </p:nvSpPr>
        <p:spPr/>
        <p:txBody>
          <a:bodyPr/>
          <a:lstStyle/>
          <a:p>
            <a:fld id="{3A98EE3D-8CD1-4C3F-BD1C-C98C9596463C}" type="slidenum">
              <a:rPr lang="en-US" smtClean="0"/>
              <a:t>4</a:t>
            </a:fld>
            <a:endParaRPr lang="en-US" dirty="0"/>
          </a:p>
        </p:txBody>
      </p:sp>
      <p:sp>
        <p:nvSpPr>
          <p:cNvPr id="5" name="Footer Placeholder 4">
            <a:extLst>
              <a:ext uri="{FF2B5EF4-FFF2-40B4-BE49-F238E27FC236}">
                <a16:creationId xmlns:a16="http://schemas.microsoft.com/office/drawing/2014/main" id="{FB6CE5AB-FAEB-9ABF-5EB9-252A7BCE51F5}"/>
              </a:ext>
            </a:extLst>
          </p:cNvPr>
          <p:cNvSpPr>
            <a:spLocks noGrp="1"/>
          </p:cNvSpPr>
          <p:nvPr>
            <p:ph type="ftr" sz="quarter" idx="11"/>
          </p:nvPr>
        </p:nvSpPr>
        <p:spPr/>
        <p:txBody>
          <a:bodyPr/>
          <a:lstStyle/>
          <a:p>
            <a:r>
              <a:rPr lang="en-US"/>
              <a:t>Group 1</a:t>
            </a:r>
            <a:endParaRPr lang="en-US" dirty="0"/>
          </a:p>
        </p:txBody>
      </p:sp>
      <p:sp>
        <p:nvSpPr>
          <p:cNvPr id="7" name="Content Placeholder 6">
            <a:extLst>
              <a:ext uri="{FF2B5EF4-FFF2-40B4-BE49-F238E27FC236}">
                <a16:creationId xmlns:a16="http://schemas.microsoft.com/office/drawing/2014/main" id="{43F933B4-D6DC-22DA-9044-7F72755E215D}"/>
              </a:ext>
            </a:extLst>
          </p:cNvPr>
          <p:cNvSpPr>
            <a:spLocks noGrp="1"/>
          </p:cNvSpPr>
          <p:nvPr>
            <p:ph idx="1"/>
          </p:nvPr>
        </p:nvSpPr>
        <p:spPr>
          <a:xfrm>
            <a:off x="581192" y="995423"/>
            <a:ext cx="11029615" cy="5428491"/>
          </a:xfrm>
        </p:spPr>
        <p:txBody>
          <a:bodyPr numCol="1" anchor="t">
            <a:normAutofit/>
          </a:bodyPr>
          <a:lstStyle/>
          <a:p>
            <a:pPr>
              <a:spcBef>
                <a:spcPts val="800"/>
              </a:spcBef>
              <a:spcAft>
                <a:spcPts val="400"/>
              </a:spcAft>
              <a:buNone/>
            </a:pPr>
            <a:r>
              <a:rPr lang="en-US" sz="3200" dirty="0">
                <a:solidFill>
                  <a:srgbClr val="0070C0"/>
                </a:solidFill>
              </a:rPr>
              <a:t>2. Dataset Description – Data Distribution</a:t>
            </a:r>
            <a:endParaRPr lang="en-CA" sz="3200" dirty="0">
              <a:solidFill>
                <a:srgbClr val="0070C0"/>
              </a:solidFill>
            </a:endParaRPr>
          </a:p>
          <a:p>
            <a:pPr>
              <a:spcBef>
                <a:spcPts val="800"/>
              </a:spcBef>
              <a:spcAft>
                <a:spcPts val="400"/>
              </a:spcAft>
              <a:buNone/>
            </a:pPr>
            <a:endParaRPr lang="en-US" sz="1800" b="1" dirty="0">
              <a:solidFill>
                <a:srgbClr val="0070C0"/>
              </a:solidFill>
              <a:effectLst/>
              <a:latin typeface="Aptos" panose="020B0004020202020204" pitchFamily="34" charset="0"/>
              <a:ea typeface="Times New Roman" panose="02020603050405020304" pitchFamily="18" charset="0"/>
              <a:cs typeface="Times New Roman" panose="02020603050405020304" pitchFamily="18" charset="0"/>
            </a:endParaRPr>
          </a:p>
          <a:p>
            <a:endParaRPr lang="en-CA" dirty="0"/>
          </a:p>
          <a:p>
            <a:pPr marL="342900" lvl="0" indent="-342900">
              <a:spcBef>
                <a:spcPts val="180"/>
              </a:spcBef>
              <a:spcAft>
                <a:spcPts val="180"/>
              </a:spcAft>
              <a:buFont typeface="Symbol" panose="05050102010706020507" pitchFamily="18" charset="2"/>
              <a:buChar char=""/>
            </a:pPr>
            <a:endParaRPr lang="en-CA" sz="1800" dirty="0">
              <a:effectLst/>
              <a:latin typeface="Aptos" panose="020B0004020202020204" pitchFamily="34" charset="0"/>
              <a:ea typeface="Aptos" panose="020B0004020202020204" pitchFamily="34" charset="0"/>
              <a:cs typeface="Symbol" panose="05050102010706020507" pitchFamily="18" charset="2"/>
            </a:endParaRPr>
          </a:p>
        </p:txBody>
      </p:sp>
      <p:graphicFrame>
        <p:nvGraphicFramePr>
          <p:cNvPr id="2" name="Table 1">
            <a:extLst>
              <a:ext uri="{FF2B5EF4-FFF2-40B4-BE49-F238E27FC236}">
                <a16:creationId xmlns:a16="http://schemas.microsoft.com/office/drawing/2014/main" id="{0C1E74AB-965A-D3F7-6C88-4C6BD5E82440}"/>
              </a:ext>
            </a:extLst>
          </p:cNvPr>
          <p:cNvGraphicFramePr>
            <a:graphicFrameLocks noGrp="1"/>
          </p:cNvGraphicFramePr>
          <p:nvPr>
            <p:extLst>
              <p:ext uri="{D42A27DB-BD31-4B8C-83A1-F6EECF244321}">
                <p14:modId xmlns:p14="http://schemas.microsoft.com/office/powerpoint/2010/main" val="3550115541"/>
              </p:ext>
            </p:extLst>
          </p:nvPr>
        </p:nvGraphicFramePr>
        <p:xfrm>
          <a:off x="1720028" y="2182706"/>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27508873"/>
                    </a:ext>
                  </a:extLst>
                </a:gridCol>
                <a:gridCol w="2709333">
                  <a:extLst>
                    <a:ext uri="{9D8B030D-6E8A-4147-A177-3AD203B41FA5}">
                      <a16:colId xmlns:a16="http://schemas.microsoft.com/office/drawing/2014/main" val="2082303192"/>
                    </a:ext>
                  </a:extLst>
                </a:gridCol>
                <a:gridCol w="2709333">
                  <a:extLst>
                    <a:ext uri="{9D8B030D-6E8A-4147-A177-3AD203B41FA5}">
                      <a16:colId xmlns:a16="http://schemas.microsoft.com/office/drawing/2014/main" val="3039369784"/>
                    </a:ext>
                  </a:extLst>
                </a:gridCol>
              </a:tblGrid>
              <a:tr h="370840">
                <a:tc>
                  <a:txBody>
                    <a:bodyPr/>
                    <a:lstStyle/>
                    <a:p>
                      <a:pPr algn="ctr">
                        <a:spcBef>
                          <a:spcPts val="180"/>
                        </a:spcBef>
                        <a:spcAft>
                          <a:spcPts val="180"/>
                        </a:spcAft>
                        <a:buNone/>
                      </a:pPr>
                      <a:r>
                        <a:rPr lang="en-US" sz="2000" dirty="0">
                          <a:effectLst/>
                          <a:latin typeface="Aptos" panose="020B0004020202020204" pitchFamily="34" charset="0"/>
                          <a:ea typeface="Aptos" panose="020B0004020202020204" pitchFamily="34" charset="0"/>
                          <a:cs typeface="Times New Roman" panose="02020603050405020304" pitchFamily="18" charset="0"/>
                        </a:rPr>
                        <a:t>Class</a:t>
                      </a:r>
                      <a:endParaRPr lang="en-CA" sz="20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spcBef>
                          <a:spcPts val="180"/>
                        </a:spcBef>
                        <a:spcAft>
                          <a:spcPts val="180"/>
                        </a:spcAft>
                        <a:buNone/>
                      </a:pPr>
                      <a:r>
                        <a:rPr lang="en-US" sz="2000" dirty="0">
                          <a:effectLst/>
                          <a:latin typeface="Aptos" panose="020B0004020202020204" pitchFamily="34" charset="0"/>
                          <a:ea typeface="Aptos" panose="020B0004020202020204" pitchFamily="34" charset="0"/>
                          <a:cs typeface="Times New Roman" panose="02020603050405020304" pitchFamily="18" charset="0"/>
                        </a:rPr>
                        <a:t>Training Samples</a:t>
                      </a:r>
                      <a:endParaRPr lang="en-CA" sz="20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spcBef>
                          <a:spcPts val="180"/>
                        </a:spcBef>
                        <a:spcAft>
                          <a:spcPts val="180"/>
                        </a:spcAft>
                        <a:buNone/>
                      </a:pPr>
                      <a:r>
                        <a:rPr lang="en-US" sz="2000" dirty="0">
                          <a:effectLst/>
                          <a:latin typeface="Aptos" panose="020B0004020202020204" pitchFamily="34" charset="0"/>
                          <a:ea typeface="Aptos" panose="020B0004020202020204" pitchFamily="34" charset="0"/>
                          <a:cs typeface="Times New Roman" panose="02020603050405020304" pitchFamily="18" charset="0"/>
                        </a:rPr>
                        <a:t>Testing Samples</a:t>
                      </a:r>
                      <a:endParaRPr lang="en-CA" sz="20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40186786"/>
                  </a:ext>
                </a:extLst>
              </a:tr>
              <a:tr h="370840">
                <a:tc>
                  <a:txBody>
                    <a:bodyPr/>
                    <a:lstStyle/>
                    <a:p>
                      <a:pPr>
                        <a:spcBef>
                          <a:spcPts val="180"/>
                        </a:spcBef>
                        <a:spcAft>
                          <a:spcPts val="180"/>
                        </a:spcAft>
                        <a:buNone/>
                      </a:pPr>
                      <a:r>
                        <a:rPr lang="en-US" sz="1600" dirty="0">
                          <a:effectLst/>
                          <a:latin typeface="Aptos" panose="020B0004020202020204" pitchFamily="34" charset="0"/>
                          <a:ea typeface="Aptos" panose="020B0004020202020204" pitchFamily="34" charset="0"/>
                          <a:cs typeface="Times New Roman" panose="02020603050405020304" pitchFamily="18" charset="0"/>
                        </a:rPr>
                        <a:t>Glioma</a:t>
                      </a:r>
                      <a:endParaRPr lang="en-CA" sz="16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r">
                        <a:spcBef>
                          <a:spcPts val="180"/>
                        </a:spcBef>
                        <a:spcAft>
                          <a:spcPts val="180"/>
                        </a:spcAft>
                        <a:buNone/>
                      </a:pPr>
                      <a:r>
                        <a:rPr lang="en-US" sz="1600" dirty="0">
                          <a:effectLst/>
                          <a:latin typeface="Aptos" panose="020B0004020202020204" pitchFamily="34" charset="0"/>
                          <a:ea typeface="Aptos" panose="020B0004020202020204" pitchFamily="34" charset="0"/>
                          <a:cs typeface="Times New Roman" panose="02020603050405020304" pitchFamily="18" charset="0"/>
                        </a:rPr>
                        <a:t>1,321</a:t>
                      </a:r>
                      <a:endParaRPr lang="en-CA" sz="16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r">
                        <a:spcBef>
                          <a:spcPts val="180"/>
                        </a:spcBef>
                        <a:spcAft>
                          <a:spcPts val="180"/>
                        </a:spcAft>
                        <a:buNone/>
                      </a:pPr>
                      <a:r>
                        <a:rPr lang="en-US" sz="1600">
                          <a:effectLst/>
                          <a:latin typeface="Aptos" panose="020B0004020202020204" pitchFamily="34" charset="0"/>
                          <a:ea typeface="Aptos" panose="020B0004020202020204" pitchFamily="34" charset="0"/>
                          <a:cs typeface="Times New Roman" panose="02020603050405020304" pitchFamily="18" charset="0"/>
                        </a:rPr>
                        <a:t>300</a:t>
                      </a:r>
                      <a:endParaRPr lang="en-CA" sz="16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46163755"/>
                  </a:ext>
                </a:extLst>
              </a:tr>
              <a:tr h="370840">
                <a:tc>
                  <a:txBody>
                    <a:bodyPr/>
                    <a:lstStyle/>
                    <a:p>
                      <a:pPr>
                        <a:spcBef>
                          <a:spcPts val="180"/>
                        </a:spcBef>
                        <a:spcAft>
                          <a:spcPts val="180"/>
                        </a:spcAft>
                        <a:buNone/>
                      </a:pPr>
                      <a:r>
                        <a:rPr lang="en-US" sz="1600" dirty="0">
                          <a:effectLst/>
                          <a:latin typeface="Aptos" panose="020B0004020202020204" pitchFamily="34" charset="0"/>
                          <a:ea typeface="Aptos" panose="020B0004020202020204" pitchFamily="34" charset="0"/>
                          <a:cs typeface="Times New Roman" panose="02020603050405020304" pitchFamily="18" charset="0"/>
                        </a:rPr>
                        <a:t>Meningioma</a:t>
                      </a:r>
                      <a:endParaRPr lang="en-CA" sz="16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r">
                        <a:spcBef>
                          <a:spcPts val="180"/>
                        </a:spcBef>
                        <a:spcAft>
                          <a:spcPts val="180"/>
                        </a:spcAft>
                        <a:buNone/>
                      </a:pPr>
                      <a:r>
                        <a:rPr lang="en-US" sz="1600" dirty="0">
                          <a:effectLst/>
                          <a:latin typeface="Aptos" panose="020B0004020202020204" pitchFamily="34" charset="0"/>
                          <a:ea typeface="Aptos" panose="020B0004020202020204" pitchFamily="34" charset="0"/>
                          <a:cs typeface="Times New Roman" panose="02020603050405020304" pitchFamily="18" charset="0"/>
                        </a:rPr>
                        <a:t>1,339</a:t>
                      </a:r>
                      <a:endParaRPr lang="en-CA" sz="16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r">
                        <a:spcBef>
                          <a:spcPts val="180"/>
                        </a:spcBef>
                        <a:spcAft>
                          <a:spcPts val="180"/>
                        </a:spcAft>
                        <a:buNone/>
                      </a:pPr>
                      <a:r>
                        <a:rPr lang="en-US" sz="1600">
                          <a:effectLst/>
                          <a:latin typeface="Aptos" panose="020B0004020202020204" pitchFamily="34" charset="0"/>
                          <a:ea typeface="Aptos" panose="020B0004020202020204" pitchFamily="34" charset="0"/>
                          <a:cs typeface="Times New Roman" panose="02020603050405020304" pitchFamily="18" charset="0"/>
                        </a:rPr>
                        <a:t>306</a:t>
                      </a:r>
                      <a:endParaRPr lang="en-CA" sz="16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18681262"/>
                  </a:ext>
                </a:extLst>
              </a:tr>
              <a:tr h="370840">
                <a:tc>
                  <a:txBody>
                    <a:bodyPr/>
                    <a:lstStyle/>
                    <a:p>
                      <a:pPr>
                        <a:spcBef>
                          <a:spcPts val="180"/>
                        </a:spcBef>
                        <a:spcAft>
                          <a:spcPts val="180"/>
                        </a:spcAft>
                        <a:buNone/>
                      </a:pPr>
                      <a:r>
                        <a:rPr lang="en-US" sz="1600" dirty="0">
                          <a:effectLst/>
                          <a:latin typeface="Aptos" panose="020B0004020202020204" pitchFamily="34" charset="0"/>
                          <a:ea typeface="Aptos" panose="020B0004020202020204" pitchFamily="34" charset="0"/>
                          <a:cs typeface="Times New Roman" panose="02020603050405020304" pitchFamily="18" charset="0"/>
                        </a:rPr>
                        <a:t>No Tumor</a:t>
                      </a:r>
                      <a:endParaRPr lang="en-CA" sz="16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r">
                        <a:spcBef>
                          <a:spcPts val="180"/>
                        </a:spcBef>
                        <a:spcAft>
                          <a:spcPts val="180"/>
                        </a:spcAft>
                        <a:buNone/>
                      </a:pPr>
                      <a:r>
                        <a:rPr lang="en-US" sz="1600" dirty="0">
                          <a:effectLst/>
                          <a:latin typeface="Aptos" panose="020B0004020202020204" pitchFamily="34" charset="0"/>
                          <a:ea typeface="Aptos" panose="020B0004020202020204" pitchFamily="34" charset="0"/>
                          <a:cs typeface="Times New Roman" panose="02020603050405020304" pitchFamily="18" charset="0"/>
                        </a:rPr>
                        <a:t>1,595</a:t>
                      </a:r>
                      <a:endParaRPr lang="en-CA" sz="16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r">
                        <a:spcBef>
                          <a:spcPts val="180"/>
                        </a:spcBef>
                        <a:spcAft>
                          <a:spcPts val="180"/>
                        </a:spcAft>
                        <a:buNone/>
                      </a:pPr>
                      <a:r>
                        <a:rPr lang="en-US" sz="1600">
                          <a:effectLst/>
                          <a:latin typeface="Aptos" panose="020B0004020202020204" pitchFamily="34" charset="0"/>
                          <a:ea typeface="Aptos" panose="020B0004020202020204" pitchFamily="34" charset="0"/>
                          <a:cs typeface="Times New Roman" panose="02020603050405020304" pitchFamily="18" charset="0"/>
                        </a:rPr>
                        <a:t>405</a:t>
                      </a:r>
                      <a:endParaRPr lang="en-CA" sz="16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82271991"/>
                  </a:ext>
                </a:extLst>
              </a:tr>
              <a:tr h="370840">
                <a:tc>
                  <a:txBody>
                    <a:bodyPr/>
                    <a:lstStyle/>
                    <a:p>
                      <a:pPr>
                        <a:spcBef>
                          <a:spcPts val="180"/>
                        </a:spcBef>
                        <a:spcAft>
                          <a:spcPts val="180"/>
                        </a:spcAft>
                        <a:buNone/>
                      </a:pPr>
                      <a:r>
                        <a:rPr lang="en-US" sz="1600" dirty="0">
                          <a:effectLst/>
                          <a:latin typeface="Aptos" panose="020B0004020202020204" pitchFamily="34" charset="0"/>
                          <a:ea typeface="Aptos" panose="020B0004020202020204" pitchFamily="34" charset="0"/>
                          <a:cs typeface="Times New Roman" panose="02020603050405020304" pitchFamily="18" charset="0"/>
                        </a:rPr>
                        <a:t>Pituitary</a:t>
                      </a:r>
                      <a:endParaRPr lang="en-CA" sz="16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r">
                        <a:spcBef>
                          <a:spcPts val="180"/>
                        </a:spcBef>
                        <a:spcAft>
                          <a:spcPts val="180"/>
                        </a:spcAft>
                        <a:buNone/>
                      </a:pPr>
                      <a:r>
                        <a:rPr lang="en-US" sz="1600" dirty="0">
                          <a:effectLst/>
                          <a:latin typeface="Aptos" panose="020B0004020202020204" pitchFamily="34" charset="0"/>
                          <a:ea typeface="Aptos" panose="020B0004020202020204" pitchFamily="34" charset="0"/>
                          <a:cs typeface="Times New Roman" panose="02020603050405020304" pitchFamily="18" charset="0"/>
                        </a:rPr>
                        <a:t>1,457</a:t>
                      </a:r>
                      <a:endParaRPr lang="en-CA" sz="16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r">
                        <a:spcBef>
                          <a:spcPts val="180"/>
                        </a:spcBef>
                        <a:spcAft>
                          <a:spcPts val="180"/>
                        </a:spcAft>
                        <a:buNone/>
                      </a:pPr>
                      <a:r>
                        <a:rPr lang="en-US" sz="1600" dirty="0">
                          <a:effectLst/>
                          <a:latin typeface="Aptos" panose="020B0004020202020204" pitchFamily="34" charset="0"/>
                          <a:ea typeface="Aptos" panose="020B0004020202020204" pitchFamily="34" charset="0"/>
                          <a:cs typeface="Times New Roman" panose="02020603050405020304" pitchFamily="18" charset="0"/>
                        </a:rPr>
                        <a:t>300</a:t>
                      </a:r>
                      <a:endParaRPr lang="en-CA" sz="16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15288076"/>
                  </a:ext>
                </a:extLst>
              </a:tr>
            </a:tbl>
          </a:graphicData>
        </a:graphic>
      </p:graphicFrame>
    </p:spTree>
    <p:extLst>
      <p:ext uri="{BB962C8B-B14F-4D97-AF65-F5344CB8AC3E}">
        <p14:creationId xmlns:p14="http://schemas.microsoft.com/office/powerpoint/2010/main" val="1874926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96ADE-C8EC-4AE0-9EEE-B56F560989B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1E4FA48-E0E9-6145-E82C-5F4EB72264B8}"/>
              </a:ext>
            </a:extLst>
          </p:cNvPr>
          <p:cNvSpPr>
            <a:spLocks noGrp="1"/>
          </p:cNvSpPr>
          <p:nvPr>
            <p:ph type="sldNum" sz="quarter" idx="12"/>
          </p:nvPr>
        </p:nvSpPr>
        <p:spPr/>
        <p:txBody>
          <a:bodyPr/>
          <a:lstStyle/>
          <a:p>
            <a:fld id="{3A98EE3D-8CD1-4C3F-BD1C-C98C9596463C}" type="slidenum">
              <a:rPr lang="en-US" smtClean="0"/>
              <a:t>5</a:t>
            </a:fld>
            <a:endParaRPr lang="en-US" dirty="0"/>
          </a:p>
        </p:txBody>
      </p:sp>
      <p:sp>
        <p:nvSpPr>
          <p:cNvPr id="5" name="Footer Placeholder 4">
            <a:extLst>
              <a:ext uri="{FF2B5EF4-FFF2-40B4-BE49-F238E27FC236}">
                <a16:creationId xmlns:a16="http://schemas.microsoft.com/office/drawing/2014/main" id="{D15ECA56-7E7C-3E0B-1A0F-441BFC5A44C0}"/>
              </a:ext>
            </a:extLst>
          </p:cNvPr>
          <p:cNvSpPr>
            <a:spLocks noGrp="1"/>
          </p:cNvSpPr>
          <p:nvPr>
            <p:ph type="ftr" sz="quarter" idx="11"/>
          </p:nvPr>
        </p:nvSpPr>
        <p:spPr/>
        <p:txBody>
          <a:bodyPr/>
          <a:lstStyle/>
          <a:p>
            <a:r>
              <a:rPr lang="en-US"/>
              <a:t>Group 1</a:t>
            </a:r>
            <a:endParaRPr lang="en-US" dirty="0"/>
          </a:p>
        </p:txBody>
      </p:sp>
      <p:sp>
        <p:nvSpPr>
          <p:cNvPr id="7" name="Content Placeholder 6">
            <a:extLst>
              <a:ext uri="{FF2B5EF4-FFF2-40B4-BE49-F238E27FC236}">
                <a16:creationId xmlns:a16="http://schemas.microsoft.com/office/drawing/2014/main" id="{DA031DE3-1B01-A946-0285-C5CEAD59115B}"/>
              </a:ext>
            </a:extLst>
          </p:cNvPr>
          <p:cNvSpPr>
            <a:spLocks noGrp="1"/>
          </p:cNvSpPr>
          <p:nvPr>
            <p:ph idx="1"/>
          </p:nvPr>
        </p:nvSpPr>
        <p:spPr>
          <a:xfrm>
            <a:off x="581192" y="995423"/>
            <a:ext cx="11029615" cy="5428491"/>
          </a:xfrm>
        </p:spPr>
        <p:txBody>
          <a:bodyPr numCol="1" anchor="t">
            <a:normAutofit fontScale="92500" lnSpcReduction="20000"/>
          </a:bodyPr>
          <a:lstStyle/>
          <a:p>
            <a:pPr marL="305435" indent="-305435">
              <a:spcBef>
                <a:spcPts val="800"/>
              </a:spcBef>
              <a:spcAft>
                <a:spcPts val="400"/>
              </a:spcAft>
              <a:buNone/>
            </a:pPr>
            <a:r>
              <a:rPr lang="en-US" sz="3500" dirty="0">
                <a:solidFill>
                  <a:srgbClr val="0070C0"/>
                </a:solidFill>
              </a:rPr>
              <a:t>3. Model Architecture</a:t>
            </a:r>
            <a:endParaRPr lang="en-CA" sz="3500">
              <a:solidFill>
                <a:srgbClr val="0070C0"/>
              </a:solidFill>
            </a:endParaRPr>
          </a:p>
          <a:p>
            <a:pPr marL="305435" indent="-305435">
              <a:spcBef>
                <a:spcPts val="800"/>
              </a:spcBef>
              <a:spcAft>
                <a:spcPts val="400"/>
              </a:spcAft>
              <a:buNone/>
            </a:pPr>
            <a:endParaRPr lang="en-US" sz="500" b="1" dirty="0">
              <a:solidFill>
                <a:srgbClr val="0070C0"/>
              </a:solidFill>
              <a:effectLst/>
              <a:latin typeface="Aptos" panose="020B0004020202020204" pitchFamily="34" charset="0"/>
              <a:ea typeface="Times New Roman" panose="02020603050405020304" pitchFamily="18" charset="0"/>
              <a:cs typeface="Times New Roman" panose="02020603050405020304" pitchFamily="18" charset="0"/>
            </a:endParaRPr>
          </a:p>
          <a:p>
            <a:pPr marL="0" indent="0">
              <a:buNone/>
            </a:pPr>
            <a:r>
              <a:rPr lang="en-CA" sz="2400" dirty="0">
                <a:solidFill>
                  <a:srgbClr val="0070C0"/>
                </a:solidFill>
                <a:latin typeface="Aptos" panose="020B0004020202020204" pitchFamily="34" charset="0"/>
                <a:cs typeface="Times New Roman" panose="02020603050405020304" pitchFamily="18" charset="0"/>
              </a:rPr>
              <a:t>CNN Structure</a:t>
            </a:r>
          </a:p>
          <a:p>
            <a:pPr marL="0" indent="0">
              <a:buNone/>
            </a:pPr>
            <a:r>
              <a:rPr lang="en-US" sz="1800" dirty="0">
                <a:latin typeface="Aptos" panose="020B0004020202020204" pitchFamily="34" charset="0"/>
              </a:rPr>
              <a:t>The CNN consists of the following layers:</a:t>
            </a:r>
            <a:endParaRPr lang="en-CA" sz="1800" dirty="0">
              <a:latin typeface="Aptos" panose="020B0004020202020204" pitchFamily="34" charset="0"/>
            </a:endParaRPr>
          </a:p>
          <a:p>
            <a:pPr marL="305435" lvl="0" indent="-305435"/>
            <a:r>
              <a:rPr lang="en-US" sz="1800" b="1" dirty="0">
                <a:latin typeface="Aptos" panose="020B0004020202020204" pitchFamily="34" charset="0"/>
              </a:rPr>
              <a:t>Convolutional Blocks:</a:t>
            </a:r>
            <a:endParaRPr lang="en-CA" sz="1800" dirty="0">
              <a:latin typeface="Aptos" panose="020B0004020202020204" pitchFamily="34" charset="0"/>
            </a:endParaRPr>
          </a:p>
          <a:p>
            <a:pPr marL="629920" lvl="1" indent="-305435"/>
            <a:r>
              <a:rPr lang="en-US" sz="1600" dirty="0">
                <a:latin typeface="Aptos" panose="020B0004020202020204" pitchFamily="34" charset="0"/>
              </a:rPr>
              <a:t>Three blocks of </a:t>
            </a:r>
            <a:r>
              <a:rPr lang="en-US" sz="1600" b="1" dirty="0">
                <a:latin typeface="Aptos" panose="020B0004020202020204" pitchFamily="34" charset="0"/>
              </a:rPr>
              <a:t>Conv2D + </a:t>
            </a:r>
            <a:r>
              <a:rPr lang="en-US" sz="1600" b="1" dirty="0" err="1">
                <a:latin typeface="Aptos" panose="020B0004020202020204" pitchFamily="34" charset="0"/>
              </a:rPr>
              <a:t>MaxPooling</a:t>
            </a:r>
            <a:r>
              <a:rPr lang="en-US" sz="1600" b="1" dirty="0">
                <a:latin typeface="Aptos" panose="020B0004020202020204" pitchFamily="34" charset="0"/>
              </a:rPr>
              <a:t> + Dropout</a:t>
            </a:r>
            <a:r>
              <a:rPr lang="en-US" sz="1600" dirty="0">
                <a:latin typeface="Aptos" panose="020B0004020202020204" pitchFamily="34" charset="0"/>
              </a:rPr>
              <a:t> for feature extraction.</a:t>
            </a:r>
            <a:endParaRPr lang="en-CA" sz="1600" dirty="0">
              <a:latin typeface="Aptos" panose="020B0004020202020204" pitchFamily="34" charset="0"/>
            </a:endParaRPr>
          </a:p>
          <a:p>
            <a:pPr marL="629920" lvl="1" indent="-305435"/>
            <a:r>
              <a:rPr lang="en-US" sz="1600" dirty="0">
                <a:latin typeface="Aptos" panose="020B0004020202020204" pitchFamily="34" charset="0"/>
              </a:rPr>
              <a:t>Filters: 32 → 64 → 128.</a:t>
            </a:r>
            <a:endParaRPr lang="en-CA" sz="1600" dirty="0">
              <a:latin typeface="Aptos" panose="020B0004020202020204" pitchFamily="34" charset="0"/>
            </a:endParaRPr>
          </a:p>
          <a:p>
            <a:pPr marL="629920" lvl="1" indent="-305435"/>
            <a:r>
              <a:rPr lang="en-US" sz="1600" dirty="0">
                <a:latin typeface="Aptos" panose="020B0004020202020204" pitchFamily="34" charset="0"/>
              </a:rPr>
              <a:t>ReLU activation.</a:t>
            </a:r>
            <a:endParaRPr lang="en-CA" sz="1500" dirty="0">
              <a:latin typeface="Aptos" panose="020B0004020202020204" pitchFamily="34" charset="0"/>
            </a:endParaRPr>
          </a:p>
          <a:p>
            <a:pPr marL="305435" lvl="0" indent="-305435"/>
            <a:r>
              <a:rPr lang="en-US" sz="1800" b="1" dirty="0">
                <a:latin typeface="Aptos" panose="020B0004020202020204" pitchFamily="34" charset="0"/>
              </a:rPr>
              <a:t>Dense Layers:</a:t>
            </a:r>
            <a:endParaRPr lang="en-CA" sz="1800" dirty="0">
              <a:latin typeface="Aptos" panose="020B0004020202020204" pitchFamily="34" charset="0"/>
            </a:endParaRPr>
          </a:p>
          <a:p>
            <a:pPr marL="629920" lvl="1" indent="-305435"/>
            <a:r>
              <a:rPr lang="en-US" sz="1600" b="1" dirty="0">
                <a:latin typeface="Aptos" panose="020B0004020202020204" pitchFamily="34" charset="0"/>
              </a:rPr>
              <a:t>Flatten</a:t>
            </a:r>
            <a:r>
              <a:rPr lang="en-US" sz="1600" dirty="0">
                <a:latin typeface="Aptos" panose="020B0004020202020204" pitchFamily="34" charset="0"/>
              </a:rPr>
              <a:t> layer to transition from spatial to dense features.</a:t>
            </a:r>
            <a:endParaRPr lang="en-CA" sz="1600" dirty="0">
              <a:latin typeface="Aptos" panose="020B0004020202020204" pitchFamily="34" charset="0"/>
            </a:endParaRPr>
          </a:p>
          <a:p>
            <a:pPr marL="629920" lvl="1" indent="-305435"/>
            <a:r>
              <a:rPr lang="en-US" sz="1600" dirty="0">
                <a:latin typeface="Aptos" panose="020B0004020202020204" pitchFamily="34" charset="0"/>
              </a:rPr>
              <a:t>Fully connected layers (128 neurons) with Dropout (0.5) for regularization.</a:t>
            </a:r>
            <a:endParaRPr lang="en-CA" sz="1600" dirty="0">
              <a:latin typeface="Aptos" panose="020B0004020202020204" pitchFamily="34" charset="0"/>
            </a:endParaRPr>
          </a:p>
          <a:p>
            <a:pPr marL="629920" lvl="1" indent="-305435"/>
            <a:r>
              <a:rPr lang="en-US" sz="1600" b="1" dirty="0" err="1">
                <a:latin typeface="Aptos" panose="020B0004020202020204" pitchFamily="34" charset="0"/>
              </a:rPr>
              <a:t>Softmax</a:t>
            </a:r>
            <a:r>
              <a:rPr lang="en-US" sz="1600" dirty="0">
                <a:latin typeface="Aptos" panose="020B0004020202020204" pitchFamily="34" charset="0"/>
              </a:rPr>
              <a:t> output for 4-class classification.</a:t>
            </a:r>
            <a:endParaRPr lang="en-CA" sz="1600" dirty="0">
              <a:latin typeface="Aptos" panose="020B0004020202020204" pitchFamily="34" charset="0"/>
            </a:endParaRPr>
          </a:p>
          <a:p>
            <a:pPr marL="0" indent="0">
              <a:buNone/>
            </a:pPr>
            <a:endParaRPr lang="en-US" sz="900" b="1" dirty="0">
              <a:latin typeface="Aptos" panose="020B0004020202020204" pitchFamily="34" charset="0"/>
            </a:endParaRPr>
          </a:p>
          <a:p>
            <a:pPr marL="0" indent="0">
              <a:buNone/>
            </a:pPr>
            <a:r>
              <a:rPr lang="en-US" sz="2000" b="1" dirty="0">
                <a:latin typeface="Aptos" panose="020B0004020202020204" pitchFamily="34" charset="0"/>
              </a:rPr>
              <a:t>Loss Function:</a:t>
            </a:r>
            <a:r>
              <a:rPr lang="en-US" sz="2000" dirty="0">
                <a:latin typeface="Aptos" panose="020B0004020202020204" pitchFamily="34" charset="0"/>
              </a:rPr>
              <a:t> </a:t>
            </a:r>
            <a:r>
              <a:rPr lang="en-US" sz="1800" dirty="0" err="1">
                <a:latin typeface="Aptos" panose="020B0004020202020204" pitchFamily="34" charset="0"/>
              </a:rPr>
              <a:t>sparse_categorical_crossentropy</a:t>
            </a:r>
            <a:br>
              <a:rPr lang="en-US" sz="2000" dirty="0">
                <a:latin typeface="Aptos" panose="020B0004020202020204" pitchFamily="34" charset="0"/>
              </a:rPr>
            </a:br>
            <a:r>
              <a:rPr lang="en-US" sz="2000" b="1" dirty="0">
                <a:latin typeface="Aptos" panose="020B0004020202020204" pitchFamily="34" charset="0"/>
              </a:rPr>
              <a:t>Optimizer:</a:t>
            </a:r>
            <a:r>
              <a:rPr lang="en-US" sz="2000" dirty="0">
                <a:latin typeface="Aptos" panose="020B0004020202020204" pitchFamily="34" charset="0"/>
              </a:rPr>
              <a:t> </a:t>
            </a:r>
            <a:r>
              <a:rPr lang="en-US" sz="1800" dirty="0">
                <a:latin typeface="Aptos" panose="020B0004020202020204" pitchFamily="34" charset="0"/>
              </a:rPr>
              <a:t>Adam</a:t>
            </a:r>
            <a:br>
              <a:rPr lang="en-US" sz="2000" dirty="0">
                <a:latin typeface="Aptos" panose="020B0004020202020204" pitchFamily="34" charset="0"/>
              </a:rPr>
            </a:br>
            <a:r>
              <a:rPr lang="en-US" sz="2000" b="1" dirty="0">
                <a:latin typeface="Aptos" panose="020B0004020202020204" pitchFamily="34" charset="0"/>
              </a:rPr>
              <a:t>Metrics:</a:t>
            </a:r>
            <a:r>
              <a:rPr lang="en-US" sz="2000" dirty="0">
                <a:latin typeface="Aptos" panose="020B0004020202020204" pitchFamily="34" charset="0"/>
              </a:rPr>
              <a:t> </a:t>
            </a:r>
            <a:r>
              <a:rPr lang="en-US" sz="1800" dirty="0">
                <a:latin typeface="Aptos" panose="020B0004020202020204" pitchFamily="34" charset="0"/>
              </a:rPr>
              <a:t>Accuracy</a:t>
            </a:r>
            <a:endParaRPr lang="en-CA" sz="2000" dirty="0">
              <a:latin typeface="Aptos" panose="020B0004020202020204" pitchFamily="34" charset="0"/>
            </a:endParaRPr>
          </a:p>
          <a:p>
            <a:pPr marL="342900" lvl="0" indent="-342900">
              <a:spcBef>
                <a:spcPts val="180"/>
              </a:spcBef>
              <a:spcAft>
                <a:spcPts val="180"/>
              </a:spcAft>
              <a:buFont typeface="Symbol" panose="05050102010706020507" pitchFamily="18" charset="2"/>
              <a:buChar char=""/>
            </a:pPr>
            <a:endParaRPr lang="en-CA" sz="1800" dirty="0">
              <a:effectLst/>
              <a:latin typeface="Aptos" panose="020B0004020202020204" pitchFamily="34" charset="0"/>
              <a:ea typeface="Aptos" panose="020B0004020202020204" pitchFamily="34" charset="0"/>
              <a:cs typeface="Symbol" panose="05050102010706020507" pitchFamily="18" charset="2"/>
            </a:endParaRPr>
          </a:p>
        </p:txBody>
      </p:sp>
    </p:spTree>
    <p:extLst>
      <p:ext uri="{BB962C8B-B14F-4D97-AF65-F5344CB8AC3E}">
        <p14:creationId xmlns:p14="http://schemas.microsoft.com/office/powerpoint/2010/main" val="1671254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25FBBB-ADD2-60EA-E3ED-F4F04BFE868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EBF4E4D-3EF9-DB17-8412-91D730F0090A}"/>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5" name="Footer Placeholder 4">
            <a:extLst>
              <a:ext uri="{FF2B5EF4-FFF2-40B4-BE49-F238E27FC236}">
                <a16:creationId xmlns:a16="http://schemas.microsoft.com/office/drawing/2014/main" id="{242F6FF6-6D76-37CF-494F-654DA0BD4635}"/>
              </a:ext>
            </a:extLst>
          </p:cNvPr>
          <p:cNvSpPr>
            <a:spLocks noGrp="1"/>
          </p:cNvSpPr>
          <p:nvPr>
            <p:ph type="ftr" sz="quarter" idx="11"/>
          </p:nvPr>
        </p:nvSpPr>
        <p:spPr/>
        <p:txBody>
          <a:bodyPr/>
          <a:lstStyle/>
          <a:p>
            <a:r>
              <a:rPr lang="en-US"/>
              <a:t>Group 1</a:t>
            </a:r>
            <a:endParaRPr lang="en-US" dirty="0"/>
          </a:p>
        </p:txBody>
      </p:sp>
      <p:sp>
        <p:nvSpPr>
          <p:cNvPr id="7" name="Content Placeholder 6">
            <a:extLst>
              <a:ext uri="{FF2B5EF4-FFF2-40B4-BE49-F238E27FC236}">
                <a16:creationId xmlns:a16="http://schemas.microsoft.com/office/drawing/2014/main" id="{1E106200-91BE-69AF-2C98-468734788858}"/>
              </a:ext>
            </a:extLst>
          </p:cNvPr>
          <p:cNvSpPr>
            <a:spLocks noGrp="1"/>
          </p:cNvSpPr>
          <p:nvPr>
            <p:ph idx="1"/>
          </p:nvPr>
        </p:nvSpPr>
        <p:spPr>
          <a:xfrm>
            <a:off x="581192" y="995423"/>
            <a:ext cx="11029615" cy="5428491"/>
          </a:xfrm>
        </p:spPr>
        <p:txBody>
          <a:bodyPr numCol="1" anchor="t">
            <a:normAutofit/>
          </a:bodyPr>
          <a:lstStyle/>
          <a:p>
            <a:pPr marL="305435" indent="-305435">
              <a:spcBef>
                <a:spcPts val="800"/>
              </a:spcBef>
              <a:spcAft>
                <a:spcPts val="400"/>
              </a:spcAft>
              <a:buNone/>
            </a:pPr>
            <a:r>
              <a:rPr lang="en-US" sz="3200" dirty="0">
                <a:solidFill>
                  <a:srgbClr val="0070C0"/>
                </a:solidFill>
              </a:rPr>
              <a:t>4. Methodology</a:t>
            </a:r>
            <a:endParaRPr lang="en-CA" sz="3200">
              <a:solidFill>
                <a:srgbClr val="0070C0"/>
              </a:solidFill>
            </a:endParaRPr>
          </a:p>
          <a:p>
            <a:pPr marL="305435" indent="-305435">
              <a:spcBef>
                <a:spcPts val="800"/>
              </a:spcBef>
              <a:spcAft>
                <a:spcPts val="400"/>
              </a:spcAft>
              <a:buNone/>
            </a:pPr>
            <a:endParaRPr lang="en-US" sz="1800" b="1" dirty="0">
              <a:solidFill>
                <a:srgbClr val="0070C0"/>
              </a:solidFill>
              <a:effectLst/>
              <a:latin typeface="Aptos" panose="020B0004020202020204" pitchFamily="34" charset="0"/>
              <a:ea typeface="Times New Roman" panose="02020603050405020304" pitchFamily="18" charset="0"/>
              <a:cs typeface="Times New Roman" panose="02020603050405020304" pitchFamily="18" charset="0"/>
            </a:endParaRPr>
          </a:p>
          <a:p>
            <a:pPr marL="0" indent="0">
              <a:lnSpc>
                <a:spcPct val="90000"/>
              </a:lnSpc>
              <a:buNone/>
            </a:pPr>
            <a:r>
              <a:rPr lang="en-US" sz="2200" dirty="0">
                <a:solidFill>
                  <a:srgbClr val="0070C0"/>
                </a:solidFill>
                <a:latin typeface="Aptos" panose="020B0004020202020204" pitchFamily="34" charset="0"/>
                <a:cs typeface="Times New Roman" panose="02020603050405020304" pitchFamily="18" charset="0"/>
              </a:rPr>
              <a:t>Preprocessing Steps</a:t>
            </a:r>
            <a:endParaRPr lang="en-CA" sz="2200" dirty="0">
              <a:solidFill>
                <a:srgbClr val="0070C0"/>
              </a:solidFill>
              <a:latin typeface="Aptos" panose="020B0004020202020204" pitchFamily="34" charset="0"/>
              <a:cs typeface="Times New Roman" panose="02020603050405020304" pitchFamily="18" charset="0"/>
            </a:endParaRPr>
          </a:p>
          <a:p>
            <a:pPr marL="305435" lvl="0" indent="-305435"/>
            <a:r>
              <a:rPr lang="en-US" b="1" dirty="0">
                <a:latin typeface="Aptos" panose="020B0004020202020204" pitchFamily="34" charset="0"/>
              </a:rPr>
              <a:t>Grayscale Conversion:</a:t>
            </a:r>
            <a:r>
              <a:rPr lang="en-US" dirty="0">
                <a:latin typeface="Aptos" panose="020B0004020202020204" pitchFamily="34" charset="0"/>
              </a:rPr>
              <a:t> RGB → Single-channel for efficiency.</a:t>
            </a:r>
            <a:endParaRPr lang="en-CA" dirty="0">
              <a:latin typeface="Aptos" panose="020B0004020202020204" pitchFamily="34" charset="0"/>
            </a:endParaRPr>
          </a:p>
          <a:p>
            <a:pPr marL="305435" lvl="0" indent="-305435"/>
            <a:r>
              <a:rPr lang="en-US" b="1" dirty="0">
                <a:latin typeface="Aptos" panose="020B0004020202020204" pitchFamily="34" charset="0"/>
              </a:rPr>
              <a:t>Resizing:</a:t>
            </a:r>
            <a:r>
              <a:rPr lang="en-US" dirty="0">
                <a:latin typeface="Aptos" panose="020B0004020202020204" pitchFamily="34" charset="0"/>
              </a:rPr>
              <a:t> All images standardized to </a:t>
            </a:r>
            <a:r>
              <a:rPr lang="en-US" b="1" dirty="0">
                <a:latin typeface="Aptos" panose="020B0004020202020204" pitchFamily="34" charset="0"/>
              </a:rPr>
              <a:t>150×150 pixels</a:t>
            </a:r>
            <a:r>
              <a:rPr lang="en-US" dirty="0">
                <a:latin typeface="Aptos" panose="020B0004020202020204" pitchFamily="34" charset="0"/>
              </a:rPr>
              <a:t>.</a:t>
            </a:r>
            <a:endParaRPr lang="en-CA" dirty="0">
              <a:latin typeface="Aptos" panose="020B0004020202020204" pitchFamily="34" charset="0"/>
            </a:endParaRPr>
          </a:p>
          <a:p>
            <a:pPr marL="305435" lvl="0" indent="-305435"/>
            <a:r>
              <a:rPr lang="en-US" b="1" dirty="0">
                <a:latin typeface="Aptos" panose="020B0004020202020204" pitchFamily="34" charset="0"/>
              </a:rPr>
              <a:t>CLAHE Enhancement:</a:t>
            </a:r>
            <a:r>
              <a:rPr lang="en-US" dirty="0">
                <a:latin typeface="Aptos" panose="020B0004020202020204" pitchFamily="34" charset="0"/>
              </a:rPr>
              <a:t> Adaptive contrast improvement.</a:t>
            </a:r>
            <a:endParaRPr lang="en-CA" dirty="0">
              <a:latin typeface="Aptos" panose="020B0004020202020204" pitchFamily="34" charset="0"/>
            </a:endParaRPr>
          </a:p>
          <a:p>
            <a:pPr marL="305435" lvl="0" indent="-305435"/>
            <a:r>
              <a:rPr lang="en-US" b="1" dirty="0">
                <a:latin typeface="Aptos" panose="020B0004020202020204" pitchFamily="34" charset="0"/>
              </a:rPr>
              <a:t>Normalization:</a:t>
            </a:r>
            <a:r>
              <a:rPr lang="en-US" dirty="0">
                <a:latin typeface="Aptos" panose="020B0004020202020204" pitchFamily="34" charset="0"/>
              </a:rPr>
              <a:t> Pixel values scaled to </a:t>
            </a:r>
            <a:r>
              <a:rPr lang="en-US" b="1" dirty="0">
                <a:latin typeface="Aptos" panose="020B0004020202020204" pitchFamily="34" charset="0"/>
              </a:rPr>
              <a:t>[0, 1]</a:t>
            </a:r>
            <a:r>
              <a:rPr lang="en-US" dirty="0">
                <a:latin typeface="Aptos" panose="020B0004020202020204" pitchFamily="34" charset="0"/>
              </a:rPr>
              <a:t>.</a:t>
            </a:r>
            <a:endParaRPr lang="en-CA" dirty="0">
              <a:latin typeface="Aptos" panose="020B0004020202020204" pitchFamily="34" charset="0"/>
            </a:endParaRPr>
          </a:p>
          <a:p>
            <a:pPr marL="0" indent="0">
              <a:buNone/>
            </a:pPr>
            <a:r>
              <a:rPr lang="en-US" sz="2200" dirty="0">
                <a:solidFill>
                  <a:srgbClr val="0070C0"/>
                </a:solidFill>
                <a:latin typeface="Aptos" panose="020B0004020202020204" pitchFamily="34" charset="0"/>
                <a:cs typeface="Times New Roman" panose="02020603050405020304" pitchFamily="18" charset="0"/>
              </a:rPr>
              <a:t>Model Training</a:t>
            </a:r>
            <a:endParaRPr lang="en-CA" sz="2200" dirty="0">
              <a:solidFill>
                <a:srgbClr val="0070C0"/>
              </a:solidFill>
              <a:latin typeface="Aptos" panose="020B0004020202020204" pitchFamily="34" charset="0"/>
              <a:cs typeface="Times New Roman" panose="02020603050405020304" pitchFamily="18" charset="0"/>
            </a:endParaRPr>
          </a:p>
          <a:p>
            <a:pPr marL="305435" lvl="0" indent="-305435"/>
            <a:r>
              <a:rPr lang="en-US" b="1" dirty="0">
                <a:latin typeface="Aptos" panose="020B0004020202020204" pitchFamily="34" charset="0"/>
              </a:rPr>
              <a:t>Epochs:</a:t>
            </a:r>
            <a:r>
              <a:rPr lang="en-US" dirty="0">
                <a:latin typeface="Aptos" panose="020B0004020202020204" pitchFamily="34" charset="0"/>
              </a:rPr>
              <a:t> 10</a:t>
            </a:r>
            <a:endParaRPr lang="en-CA" dirty="0">
              <a:latin typeface="Aptos" panose="020B0004020202020204" pitchFamily="34" charset="0"/>
            </a:endParaRPr>
          </a:p>
          <a:p>
            <a:pPr marL="305435" lvl="0" indent="-305435"/>
            <a:r>
              <a:rPr lang="en-US" b="1" dirty="0">
                <a:latin typeface="Aptos" panose="020B0004020202020204" pitchFamily="34" charset="0"/>
              </a:rPr>
              <a:t>Batch Size:</a:t>
            </a:r>
            <a:r>
              <a:rPr lang="en-US" dirty="0">
                <a:latin typeface="Aptos" panose="020B0004020202020204" pitchFamily="34" charset="0"/>
              </a:rPr>
              <a:t> 32</a:t>
            </a:r>
            <a:endParaRPr lang="en-CA" dirty="0">
              <a:latin typeface="Aptos" panose="020B0004020202020204" pitchFamily="34" charset="0"/>
            </a:endParaRPr>
          </a:p>
          <a:p>
            <a:pPr marL="305435" lvl="0" indent="-305435"/>
            <a:r>
              <a:rPr lang="en-US" b="1" dirty="0">
                <a:latin typeface="Aptos" panose="020B0004020202020204" pitchFamily="34" charset="0"/>
              </a:rPr>
              <a:t>Validation Split:</a:t>
            </a:r>
            <a:r>
              <a:rPr lang="en-US" dirty="0">
                <a:latin typeface="Aptos" panose="020B0004020202020204" pitchFamily="34" charset="0"/>
              </a:rPr>
              <a:t> 20% held-out for validation.</a:t>
            </a:r>
            <a:endParaRPr lang="en-CA" dirty="0">
              <a:latin typeface="Aptos" panose="020B0004020202020204" pitchFamily="34" charset="0"/>
            </a:endParaRPr>
          </a:p>
        </p:txBody>
      </p:sp>
    </p:spTree>
    <p:extLst>
      <p:ext uri="{BB962C8B-B14F-4D97-AF65-F5344CB8AC3E}">
        <p14:creationId xmlns:p14="http://schemas.microsoft.com/office/powerpoint/2010/main" val="1969939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BEE99E-0B91-142B-8CCC-5664229522B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83E09CF-B539-7723-9117-70EAC17F9703}"/>
              </a:ext>
            </a:extLst>
          </p:cNvPr>
          <p:cNvSpPr>
            <a:spLocks noGrp="1"/>
          </p:cNvSpPr>
          <p:nvPr>
            <p:ph type="sldNum" sz="quarter" idx="12"/>
          </p:nvPr>
        </p:nvSpPr>
        <p:spPr/>
        <p:txBody>
          <a:bodyPr/>
          <a:lstStyle/>
          <a:p>
            <a:fld id="{3A98EE3D-8CD1-4C3F-BD1C-C98C9596463C}" type="slidenum">
              <a:rPr lang="en-US" smtClean="0"/>
              <a:t>7</a:t>
            </a:fld>
            <a:endParaRPr lang="en-US" dirty="0"/>
          </a:p>
        </p:txBody>
      </p:sp>
      <p:sp>
        <p:nvSpPr>
          <p:cNvPr id="5" name="Footer Placeholder 4">
            <a:extLst>
              <a:ext uri="{FF2B5EF4-FFF2-40B4-BE49-F238E27FC236}">
                <a16:creationId xmlns:a16="http://schemas.microsoft.com/office/drawing/2014/main" id="{DCCB962A-822A-B19D-24F1-040B62EEB168}"/>
              </a:ext>
            </a:extLst>
          </p:cNvPr>
          <p:cNvSpPr>
            <a:spLocks noGrp="1"/>
          </p:cNvSpPr>
          <p:nvPr>
            <p:ph type="ftr" sz="quarter" idx="11"/>
          </p:nvPr>
        </p:nvSpPr>
        <p:spPr/>
        <p:txBody>
          <a:bodyPr/>
          <a:lstStyle/>
          <a:p>
            <a:r>
              <a:rPr lang="en-US"/>
              <a:t>Group 1</a:t>
            </a:r>
            <a:endParaRPr lang="en-US" dirty="0"/>
          </a:p>
        </p:txBody>
      </p:sp>
      <p:graphicFrame>
        <p:nvGraphicFramePr>
          <p:cNvPr id="6" name="Content Placeholder 5">
            <a:extLst>
              <a:ext uri="{FF2B5EF4-FFF2-40B4-BE49-F238E27FC236}">
                <a16:creationId xmlns:a16="http://schemas.microsoft.com/office/drawing/2014/main" id="{23726240-3A42-EF69-6F8B-4374CF234B28}"/>
              </a:ext>
            </a:extLst>
          </p:cNvPr>
          <p:cNvGraphicFramePr>
            <a:graphicFrameLocks noGrp="1"/>
          </p:cNvGraphicFramePr>
          <p:nvPr>
            <p:ph idx="1"/>
            <p:extLst>
              <p:ext uri="{D42A27DB-BD31-4B8C-83A1-F6EECF244321}">
                <p14:modId xmlns:p14="http://schemas.microsoft.com/office/powerpoint/2010/main" val="3400631474"/>
              </p:ext>
            </p:extLst>
          </p:nvPr>
        </p:nvGraphicFramePr>
        <p:xfrm>
          <a:off x="581025" y="2094135"/>
          <a:ext cx="11029950" cy="1112520"/>
        </p:xfrm>
        <a:graphic>
          <a:graphicData uri="http://schemas.openxmlformats.org/drawingml/2006/table">
            <a:tbl>
              <a:tblPr firstRow="1" bandRow="1">
                <a:tableStyleId>{5C22544A-7EE6-4342-B048-85BDC9FD1C3A}</a:tableStyleId>
              </a:tblPr>
              <a:tblGrid>
                <a:gridCol w="1656566">
                  <a:extLst>
                    <a:ext uri="{9D8B030D-6E8A-4147-A177-3AD203B41FA5}">
                      <a16:colId xmlns:a16="http://schemas.microsoft.com/office/drawing/2014/main" val="677503879"/>
                    </a:ext>
                  </a:extLst>
                </a:gridCol>
                <a:gridCol w="2388197">
                  <a:extLst>
                    <a:ext uri="{9D8B030D-6E8A-4147-A177-3AD203B41FA5}">
                      <a16:colId xmlns:a16="http://schemas.microsoft.com/office/drawing/2014/main" val="228476869"/>
                    </a:ext>
                  </a:extLst>
                </a:gridCol>
                <a:gridCol w="2573207">
                  <a:extLst>
                    <a:ext uri="{9D8B030D-6E8A-4147-A177-3AD203B41FA5}">
                      <a16:colId xmlns:a16="http://schemas.microsoft.com/office/drawing/2014/main" val="1963751108"/>
                    </a:ext>
                  </a:extLst>
                </a:gridCol>
                <a:gridCol w="2205990">
                  <a:extLst>
                    <a:ext uri="{9D8B030D-6E8A-4147-A177-3AD203B41FA5}">
                      <a16:colId xmlns:a16="http://schemas.microsoft.com/office/drawing/2014/main" val="3835564877"/>
                    </a:ext>
                  </a:extLst>
                </a:gridCol>
                <a:gridCol w="2205990">
                  <a:extLst>
                    <a:ext uri="{9D8B030D-6E8A-4147-A177-3AD203B41FA5}">
                      <a16:colId xmlns:a16="http://schemas.microsoft.com/office/drawing/2014/main" val="1932852879"/>
                    </a:ext>
                  </a:extLst>
                </a:gridCol>
              </a:tblGrid>
              <a:tr h="370840">
                <a:tc>
                  <a:txBody>
                    <a:bodyPr/>
                    <a:lstStyle/>
                    <a:p>
                      <a:pPr algn="ctr">
                        <a:spcBef>
                          <a:spcPts val="180"/>
                        </a:spcBef>
                        <a:spcAft>
                          <a:spcPts val="180"/>
                        </a:spcAft>
                        <a:buNone/>
                      </a:pPr>
                      <a:r>
                        <a:rPr lang="en-US" sz="2000" dirty="0">
                          <a:effectLst/>
                          <a:latin typeface="Aptos" panose="020B0004020202020204" pitchFamily="34" charset="0"/>
                          <a:ea typeface="Aptos" panose="020B0004020202020204" pitchFamily="34" charset="0"/>
                          <a:cs typeface="Times New Roman" panose="02020603050405020304" pitchFamily="18" charset="0"/>
                        </a:rPr>
                        <a:t>Epoch</a:t>
                      </a:r>
                      <a:endParaRPr lang="en-CA" sz="20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spcBef>
                          <a:spcPts val="180"/>
                        </a:spcBef>
                        <a:spcAft>
                          <a:spcPts val="180"/>
                        </a:spcAft>
                        <a:buNone/>
                      </a:pPr>
                      <a:r>
                        <a:rPr lang="en-US" sz="2000" dirty="0">
                          <a:effectLst/>
                          <a:latin typeface="Aptos" panose="020B0004020202020204" pitchFamily="34" charset="0"/>
                          <a:ea typeface="Aptos" panose="020B0004020202020204" pitchFamily="34" charset="0"/>
                          <a:cs typeface="Times New Roman" panose="02020603050405020304" pitchFamily="18" charset="0"/>
                        </a:rPr>
                        <a:t>Training Accuracy</a:t>
                      </a:r>
                      <a:endParaRPr lang="en-CA" sz="20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spcBef>
                          <a:spcPts val="180"/>
                        </a:spcBef>
                        <a:spcAft>
                          <a:spcPts val="180"/>
                        </a:spcAft>
                        <a:buNone/>
                      </a:pPr>
                      <a:r>
                        <a:rPr lang="en-US" sz="2000" dirty="0">
                          <a:effectLst/>
                          <a:latin typeface="Aptos" panose="020B0004020202020204" pitchFamily="34" charset="0"/>
                          <a:ea typeface="Aptos" panose="020B0004020202020204" pitchFamily="34" charset="0"/>
                          <a:cs typeface="Times New Roman" panose="02020603050405020304" pitchFamily="18" charset="0"/>
                        </a:rPr>
                        <a:t>Validation Accuracy</a:t>
                      </a:r>
                      <a:endParaRPr lang="en-CA" sz="20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spcBef>
                          <a:spcPts val="180"/>
                        </a:spcBef>
                        <a:spcAft>
                          <a:spcPts val="180"/>
                        </a:spcAft>
                        <a:buNone/>
                      </a:pPr>
                      <a:r>
                        <a:rPr lang="en-US" sz="2000" dirty="0">
                          <a:effectLst/>
                          <a:latin typeface="Aptos" panose="020B0004020202020204" pitchFamily="34" charset="0"/>
                          <a:ea typeface="Aptos" panose="020B0004020202020204" pitchFamily="34" charset="0"/>
                          <a:cs typeface="Times New Roman" panose="02020603050405020304" pitchFamily="18" charset="0"/>
                        </a:rPr>
                        <a:t>Training Loss</a:t>
                      </a:r>
                      <a:endParaRPr lang="en-CA" sz="20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spcBef>
                          <a:spcPts val="180"/>
                        </a:spcBef>
                        <a:spcAft>
                          <a:spcPts val="180"/>
                        </a:spcAft>
                        <a:buNone/>
                      </a:pPr>
                      <a:r>
                        <a:rPr lang="en-US" sz="2000" dirty="0">
                          <a:effectLst/>
                          <a:latin typeface="Aptos" panose="020B0004020202020204" pitchFamily="34" charset="0"/>
                          <a:ea typeface="Aptos" panose="020B0004020202020204" pitchFamily="34" charset="0"/>
                          <a:cs typeface="Times New Roman" panose="02020603050405020304" pitchFamily="18" charset="0"/>
                        </a:rPr>
                        <a:t>Validation Loss</a:t>
                      </a:r>
                      <a:endParaRPr lang="en-CA" sz="20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26090184"/>
                  </a:ext>
                </a:extLst>
              </a:tr>
              <a:tr h="370840">
                <a:tc>
                  <a:txBody>
                    <a:bodyPr/>
                    <a:lstStyle/>
                    <a:p>
                      <a:pPr algn="r">
                        <a:spcBef>
                          <a:spcPts val="180"/>
                        </a:spcBef>
                        <a:spcAft>
                          <a:spcPts val="180"/>
                        </a:spcAft>
                        <a:buNone/>
                      </a:pPr>
                      <a:r>
                        <a:rPr lang="en-US" sz="1600" dirty="0">
                          <a:effectLst/>
                          <a:latin typeface="Aptos" panose="020B0004020202020204" pitchFamily="34" charset="0"/>
                          <a:ea typeface="Aptos" panose="020B0004020202020204" pitchFamily="34" charset="0"/>
                          <a:cs typeface="Times New Roman" panose="02020603050405020304" pitchFamily="18" charset="0"/>
                        </a:rPr>
                        <a:t>1</a:t>
                      </a:r>
                      <a:endParaRPr lang="en-CA" sz="16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r">
                        <a:spcBef>
                          <a:spcPts val="180"/>
                        </a:spcBef>
                        <a:spcAft>
                          <a:spcPts val="180"/>
                        </a:spcAft>
                        <a:buNone/>
                      </a:pPr>
                      <a:r>
                        <a:rPr lang="en-US" sz="1600">
                          <a:effectLst/>
                          <a:latin typeface="Aptos" panose="020B0004020202020204" pitchFamily="34" charset="0"/>
                          <a:ea typeface="Aptos" panose="020B0004020202020204" pitchFamily="34" charset="0"/>
                          <a:cs typeface="Times New Roman" panose="02020603050405020304" pitchFamily="18" charset="0"/>
                        </a:rPr>
                        <a:t>54.12%</a:t>
                      </a:r>
                      <a:endParaRPr lang="en-CA" sz="16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r">
                        <a:spcBef>
                          <a:spcPts val="180"/>
                        </a:spcBef>
                        <a:spcAft>
                          <a:spcPts val="180"/>
                        </a:spcAft>
                        <a:buNone/>
                      </a:pPr>
                      <a:r>
                        <a:rPr lang="en-US" sz="1600">
                          <a:effectLst/>
                          <a:latin typeface="Aptos" panose="020B0004020202020204" pitchFamily="34" charset="0"/>
                          <a:ea typeface="Aptos" panose="020B0004020202020204" pitchFamily="34" charset="0"/>
                          <a:cs typeface="Times New Roman" panose="02020603050405020304" pitchFamily="18" charset="0"/>
                        </a:rPr>
                        <a:t>68.73%</a:t>
                      </a:r>
                      <a:endParaRPr lang="en-CA" sz="16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r">
                        <a:spcBef>
                          <a:spcPts val="180"/>
                        </a:spcBef>
                        <a:spcAft>
                          <a:spcPts val="180"/>
                        </a:spcAft>
                        <a:buNone/>
                      </a:pPr>
                      <a:r>
                        <a:rPr lang="en-US" sz="1600">
                          <a:effectLst/>
                          <a:latin typeface="Aptos" panose="020B0004020202020204" pitchFamily="34" charset="0"/>
                          <a:ea typeface="Aptos" panose="020B0004020202020204" pitchFamily="34" charset="0"/>
                          <a:cs typeface="Times New Roman" panose="02020603050405020304" pitchFamily="18" charset="0"/>
                        </a:rPr>
                        <a:t>1.0588</a:t>
                      </a:r>
                      <a:endParaRPr lang="en-CA" sz="16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r">
                        <a:spcBef>
                          <a:spcPts val="180"/>
                        </a:spcBef>
                        <a:spcAft>
                          <a:spcPts val="180"/>
                        </a:spcAft>
                        <a:buNone/>
                      </a:pPr>
                      <a:r>
                        <a:rPr lang="en-US" sz="1600">
                          <a:effectLst/>
                          <a:latin typeface="Aptos" panose="020B0004020202020204" pitchFamily="34" charset="0"/>
                          <a:ea typeface="Aptos" panose="020B0004020202020204" pitchFamily="34" charset="0"/>
                          <a:cs typeface="Times New Roman" panose="02020603050405020304" pitchFamily="18" charset="0"/>
                        </a:rPr>
                        <a:t>0.6899</a:t>
                      </a:r>
                      <a:endParaRPr lang="en-CA" sz="16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67866895"/>
                  </a:ext>
                </a:extLst>
              </a:tr>
              <a:tr h="370840">
                <a:tc>
                  <a:txBody>
                    <a:bodyPr/>
                    <a:lstStyle/>
                    <a:p>
                      <a:pPr algn="r">
                        <a:spcBef>
                          <a:spcPts val="180"/>
                        </a:spcBef>
                        <a:spcAft>
                          <a:spcPts val="180"/>
                        </a:spcAft>
                        <a:buNone/>
                      </a:pPr>
                      <a:r>
                        <a:rPr lang="en-US" sz="1600" dirty="0">
                          <a:effectLst/>
                          <a:latin typeface="Aptos" panose="020B0004020202020204" pitchFamily="34" charset="0"/>
                          <a:ea typeface="Aptos" panose="020B0004020202020204" pitchFamily="34" charset="0"/>
                          <a:cs typeface="Times New Roman" panose="02020603050405020304" pitchFamily="18" charset="0"/>
                        </a:rPr>
                        <a:t>10</a:t>
                      </a:r>
                      <a:endParaRPr lang="en-CA" sz="16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r">
                        <a:spcBef>
                          <a:spcPts val="180"/>
                        </a:spcBef>
                        <a:spcAft>
                          <a:spcPts val="180"/>
                        </a:spcAft>
                        <a:buNone/>
                      </a:pPr>
                      <a:r>
                        <a:rPr lang="en-US" sz="1600" dirty="0">
                          <a:effectLst/>
                          <a:latin typeface="Aptos" panose="020B0004020202020204" pitchFamily="34" charset="0"/>
                          <a:ea typeface="Aptos" panose="020B0004020202020204" pitchFamily="34" charset="0"/>
                          <a:cs typeface="Times New Roman" panose="02020603050405020304" pitchFamily="18" charset="0"/>
                        </a:rPr>
                        <a:t>95.78%</a:t>
                      </a:r>
                      <a:endParaRPr lang="en-CA" sz="16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r">
                        <a:spcBef>
                          <a:spcPts val="180"/>
                        </a:spcBef>
                        <a:spcAft>
                          <a:spcPts val="180"/>
                        </a:spcAft>
                        <a:buNone/>
                      </a:pPr>
                      <a:r>
                        <a:rPr lang="en-US" sz="1600" dirty="0">
                          <a:effectLst/>
                          <a:latin typeface="Aptos" panose="020B0004020202020204" pitchFamily="34" charset="0"/>
                          <a:ea typeface="Aptos" panose="020B0004020202020204" pitchFamily="34" charset="0"/>
                          <a:cs typeface="Times New Roman" panose="02020603050405020304" pitchFamily="18" charset="0"/>
                        </a:rPr>
                        <a:t>93.59%</a:t>
                      </a:r>
                      <a:endParaRPr lang="en-CA" sz="16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r">
                        <a:spcBef>
                          <a:spcPts val="180"/>
                        </a:spcBef>
                        <a:spcAft>
                          <a:spcPts val="180"/>
                        </a:spcAft>
                        <a:buNone/>
                      </a:pPr>
                      <a:r>
                        <a:rPr lang="en-US" sz="1600" dirty="0">
                          <a:effectLst/>
                          <a:latin typeface="Aptos" panose="020B0004020202020204" pitchFamily="34" charset="0"/>
                          <a:ea typeface="Aptos" panose="020B0004020202020204" pitchFamily="34" charset="0"/>
                          <a:cs typeface="Times New Roman" panose="02020603050405020304" pitchFamily="18" charset="0"/>
                        </a:rPr>
                        <a:t>0.1186</a:t>
                      </a:r>
                      <a:endParaRPr lang="en-CA" sz="16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r">
                        <a:spcBef>
                          <a:spcPts val="180"/>
                        </a:spcBef>
                        <a:spcAft>
                          <a:spcPts val="180"/>
                        </a:spcAft>
                        <a:buNone/>
                      </a:pPr>
                      <a:r>
                        <a:rPr lang="en-US" sz="1600" dirty="0">
                          <a:effectLst/>
                          <a:latin typeface="Aptos" panose="020B0004020202020204" pitchFamily="34" charset="0"/>
                          <a:ea typeface="Aptos" panose="020B0004020202020204" pitchFamily="34" charset="0"/>
                          <a:cs typeface="Times New Roman" panose="02020603050405020304" pitchFamily="18" charset="0"/>
                        </a:rPr>
                        <a:t>0.1685</a:t>
                      </a:r>
                      <a:endParaRPr lang="en-CA" sz="16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56318874"/>
                  </a:ext>
                </a:extLst>
              </a:tr>
            </a:tbl>
          </a:graphicData>
        </a:graphic>
      </p:graphicFrame>
      <p:sp>
        <p:nvSpPr>
          <p:cNvPr id="8" name="Content Placeholder 6">
            <a:extLst>
              <a:ext uri="{FF2B5EF4-FFF2-40B4-BE49-F238E27FC236}">
                <a16:creationId xmlns:a16="http://schemas.microsoft.com/office/drawing/2014/main" id="{27AAC737-0D5F-218A-ECA0-8DC61719188F}"/>
              </a:ext>
            </a:extLst>
          </p:cNvPr>
          <p:cNvSpPr txBox="1">
            <a:spLocks/>
          </p:cNvSpPr>
          <p:nvPr/>
        </p:nvSpPr>
        <p:spPr>
          <a:xfrm>
            <a:off x="581192" y="995423"/>
            <a:ext cx="11029615" cy="5428491"/>
          </a:xfrm>
          <a:prstGeom prst="rect">
            <a:avLst/>
          </a:prstGeom>
        </p:spPr>
        <p:txBody>
          <a:bodyPr vert="horz" lIns="91440" tIns="45720" rIns="91440" bIns="45720" numCol="1"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spcBef>
                <a:spcPts val="800"/>
              </a:spcBef>
              <a:spcAft>
                <a:spcPts val="400"/>
              </a:spcAft>
              <a:buFont typeface="Wingdings 2" panose="05020102010507070707" pitchFamily="18" charset="2"/>
              <a:buNone/>
            </a:pPr>
            <a:r>
              <a:rPr lang="en-US" sz="3200" dirty="0">
                <a:solidFill>
                  <a:srgbClr val="0070C0"/>
                </a:solidFill>
              </a:rPr>
              <a:t>5. Results – Training Performance</a:t>
            </a:r>
            <a:endParaRPr lang="en-CA" sz="3200" dirty="0">
              <a:solidFill>
                <a:srgbClr val="0070C0"/>
              </a:solidFill>
            </a:endParaRPr>
          </a:p>
          <a:p>
            <a:pPr>
              <a:spcBef>
                <a:spcPts val="800"/>
              </a:spcBef>
              <a:spcAft>
                <a:spcPts val="400"/>
              </a:spcAft>
              <a:buFont typeface="Wingdings 2" panose="05020102010507070707" pitchFamily="18" charset="2"/>
              <a:buNone/>
            </a:pPr>
            <a:endParaRPr lang="en-US" sz="1100" b="1" dirty="0">
              <a:solidFill>
                <a:srgbClr val="0070C0"/>
              </a:solidFill>
              <a:latin typeface="Aptos" panose="020B0004020202020204" pitchFamily="34" charset="0"/>
              <a:ea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57EC6C1-A83C-C3FE-AE28-706DA05E087D}"/>
              </a:ext>
            </a:extLst>
          </p:cNvPr>
          <p:cNvSpPr txBox="1"/>
          <p:nvPr/>
        </p:nvSpPr>
        <p:spPr>
          <a:xfrm>
            <a:off x="1250577" y="3709668"/>
            <a:ext cx="6094206" cy="1926168"/>
          </a:xfrm>
          <a:prstGeom prst="rect">
            <a:avLst/>
          </a:prstGeom>
          <a:noFill/>
        </p:spPr>
        <p:txBody>
          <a:bodyPr wrap="square">
            <a:spAutoFit/>
          </a:bodyPr>
          <a:lstStyle/>
          <a:p>
            <a:pPr>
              <a:spcBef>
                <a:spcPts val="900"/>
              </a:spcBef>
              <a:spcAft>
                <a:spcPts val="900"/>
              </a:spcAft>
              <a:buNone/>
            </a:pPr>
            <a:r>
              <a:rPr lang="en-US" sz="2000" b="1" dirty="0">
                <a:effectLst/>
                <a:latin typeface="Aptos" panose="020B0004020202020204" pitchFamily="34" charset="0"/>
                <a:ea typeface="Aptos" panose="020B0004020202020204" pitchFamily="34" charset="0"/>
                <a:cs typeface="Times New Roman" panose="02020603050405020304" pitchFamily="18" charset="0"/>
              </a:rPr>
              <a:t>Final Test Metrics:</a:t>
            </a:r>
            <a:endParaRPr lang="en-CA" sz="20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spcBef>
                <a:spcPts val="180"/>
              </a:spcBef>
              <a:spcAft>
                <a:spcPts val="180"/>
              </a:spcAft>
              <a:buFont typeface="Symbol" panose="05050102010706020507" pitchFamily="18" charset="2"/>
              <a:buChar char=""/>
            </a:pPr>
            <a:r>
              <a:rPr lang="en-US" sz="2000" dirty="0">
                <a:effectLst/>
                <a:latin typeface="Aptos" panose="020B0004020202020204" pitchFamily="34" charset="0"/>
                <a:ea typeface="Aptos" panose="020B0004020202020204" pitchFamily="34" charset="0"/>
                <a:cs typeface="Symbol" panose="05050102010706020507" pitchFamily="18" charset="2"/>
              </a:rPr>
              <a:t>Overall Accuracy: 94%</a:t>
            </a:r>
            <a:endParaRPr lang="en-CA" sz="2000" dirty="0">
              <a:effectLst/>
              <a:latin typeface="Aptos" panose="020B0004020202020204" pitchFamily="34" charset="0"/>
              <a:ea typeface="Aptos" panose="020B0004020202020204" pitchFamily="34" charset="0"/>
              <a:cs typeface="Symbol" panose="05050102010706020507" pitchFamily="18" charset="2"/>
            </a:endParaRPr>
          </a:p>
          <a:p>
            <a:pPr marL="342900" lvl="0" indent="-342900">
              <a:spcBef>
                <a:spcPts val="180"/>
              </a:spcBef>
              <a:spcAft>
                <a:spcPts val="180"/>
              </a:spcAft>
              <a:buFont typeface="Symbol" panose="05050102010706020507" pitchFamily="18" charset="2"/>
              <a:buChar char=""/>
            </a:pPr>
            <a:r>
              <a:rPr lang="en-US" sz="2000" dirty="0">
                <a:effectLst/>
                <a:latin typeface="Aptos" panose="020B0004020202020204" pitchFamily="34" charset="0"/>
                <a:ea typeface="Aptos" panose="020B0004020202020204" pitchFamily="34" charset="0"/>
                <a:cs typeface="Symbol" panose="05050102010706020507" pitchFamily="18" charset="2"/>
              </a:rPr>
              <a:t>Precision (Macro Avg): 0.94</a:t>
            </a:r>
            <a:endParaRPr lang="en-CA" sz="2000" dirty="0">
              <a:effectLst/>
              <a:latin typeface="Aptos" panose="020B0004020202020204" pitchFamily="34" charset="0"/>
              <a:ea typeface="Aptos" panose="020B0004020202020204" pitchFamily="34" charset="0"/>
              <a:cs typeface="Symbol" panose="05050102010706020507" pitchFamily="18" charset="2"/>
            </a:endParaRPr>
          </a:p>
          <a:p>
            <a:pPr marL="342900" lvl="0" indent="-342900">
              <a:spcBef>
                <a:spcPts val="180"/>
              </a:spcBef>
              <a:spcAft>
                <a:spcPts val="180"/>
              </a:spcAft>
              <a:buFont typeface="Symbol" panose="05050102010706020507" pitchFamily="18" charset="2"/>
              <a:buChar char=""/>
            </a:pPr>
            <a:r>
              <a:rPr lang="en-US" sz="2000" dirty="0">
                <a:effectLst/>
                <a:latin typeface="Aptos" panose="020B0004020202020204" pitchFamily="34" charset="0"/>
                <a:ea typeface="Aptos" panose="020B0004020202020204" pitchFamily="34" charset="0"/>
                <a:cs typeface="Symbol" panose="05050102010706020507" pitchFamily="18" charset="2"/>
              </a:rPr>
              <a:t>Recall (Macro Avg): 0.93</a:t>
            </a:r>
            <a:endParaRPr lang="en-CA" sz="2000" dirty="0">
              <a:effectLst/>
              <a:latin typeface="Aptos" panose="020B0004020202020204" pitchFamily="34" charset="0"/>
              <a:ea typeface="Aptos" panose="020B0004020202020204" pitchFamily="34" charset="0"/>
              <a:cs typeface="Symbol" panose="05050102010706020507" pitchFamily="18" charset="2"/>
            </a:endParaRPr>
          </a:p>
          <a:p>
            <a:pPr marL="342900" lvl="0" indent="-342900">
              <a:spcBef>
                <a:spcPts val="180"/>
              </a:spcBef>
              <a:spcAft>
                <a:spcPts val="180"/>
              </a:spcAft>
              <a:buFont typeface="Symbol" panose="05050102010706020507" pitchFamily="18" charset="2"/>
              <a:buChar char=""/>
            </a:pPr>
            <a:r>
              <a:rPr lang="en-US" sz="2000" dirty="0">
                <a:effectLst/>
                <a:latin typeface="Aptos" panose="020B0004020202020204" pitchFamily="34" charset="0"/>
                <a:ea typeface="Aptos" panose="020B0004020202020204" pitchFamily="34" charset="0"/>
                <a:cs typeface="Symbol" panose="05050102010706020507" pitchFamily="18" charset="2"/>
              </a:rPr>
              <a:t>F1-Score (Macro Avg): 0.93</a:t>
            </a:r>
            <a:endParaRPr lang="en-CA" sz="2000" dirty="0">
              <a:effectLst/>
              <a:latin typeface="Aptos" panose="020B0004020202020204" pitchFamily="34" charset="0"/>
              <a:ea typeface="Aptos" panose="020B0004020202020204" pitchFamily="34" charset="0"/>
              <a:cs typeface="Symbol" panose="05050102010706020507" pitchFamily="18" charset="2"/>
            </a:endParaRPr>
          </a:p>
        </p:txBody>
      </p:sp>
    </p:spTree>
    <p:extLst>
      <p:ext uri="{BB962C8B-B14F-4D97-AF65-F5344CB8AC3E}">
        <p14:creationId xmlns:p14="http://schemas.microsoft.com/office/powerpoint/2010/main" val="3327839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B9476E-F477-3454-1733-DB4A4599BF1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CD7487-8336-3B69-4832-6D0D27C22899}"/>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5" name="Footer Placeholder 4">
            <a:extLst>
              <a:ext uri="{FF2B5EF4-FFF2-40B4-BE49-F238E27FC236}">
                <a16:creationId xmlns:a16="http://schemas.microsoft.com/office/drawing/2014/main" id="{0F5F7762-E17A-4E2D-A9E4-55F1704496EB}"/>
              </a:ext>
            </a:extLst>
          </p:cNvPr>
          <p:cNvSpPr>
            <a:spLocks noGrp="1"/>
          </p:cNvSpPr>
          <p:nvPr>
            <p:ph type="ftr" sz="quarter" idx="11"/>
          </p:nvPr>
        </p:nvSpPr>
        <p:spPr/>
        <p:txBody>
          <a:bodyPr/>
          <a:lstStyle/>
          <a:p>
            <a:r>
              <a:rPr lang="en-US"/>
              <a:t>Group 1</a:t>
            </a:r>
            <a:endParaRPr lang="en-US" dirty="0"/>
          </a:p>
        </p:txBody>
      </p:sp>
      <p:graphicFrame>
        <p:nvGraphicFramePr>
          <p:cNvPr id="6" name="Content Placeholder 5">
            <a:extLst>
              <a:ext uri="{FF2B5EF4-FFF2-40B4-BE49-F238E27FC236}">
                <a16:creationId xmlns:a16="http://schemas.microsoft.com/office/drawing/2014/main" id="{EF7DADE2-ED84-9F10-E66A-13EA09950EFC}"/>
              </a:ext>
            </a:extLst>
          </p:cNvPr>
          <p:cNvGraphicFramePr>
            <a:graphicFrameLocks noGrp="1"/>
          </p:cNvGraphicFramePr>
          <p:nvPr>
            <p:ph idx="1"/>
            <p:extLst>
              <p:ext uri="{D42A27DB-BD31-4B8C-83A1-F6EECF244321}">
                <p14:modId xmlns:p14="http://schemas.microsoft.com/office/powerpoint/2010/main" val="1618798881"/>
              </p:ext>
            </p:extLst>
          </p:nvPr>
        </p:nvGraphicFramePr>
        <p:xfrm>
          <a:off x="581025" y="2341563"/>
          <a:ext cx="10789810" cy="1854200"/>
        </p:xfrm>
        <a:graphic>
          <a:graphicData uri="http://schemas.openxmlformats.org/drawingml/2006/table">
            <a:tbl>
              <a:tblPr firstRow="1" bandRow="1">
                <a:tableStyleId>{5C22544A-7EE6-4342-B048-85BDC9FD1C3A}</a:tableStyleId>
              </a:tblPr>
              <a:tblGrid>
                <a:gridCol w="2157962">
                  <a:extLst>
                    <a:ext uri="{9D8B030D-6E8A-4147-A177-3AD203B41FA5}">
                      <a16:colId xmlns:a16="http://schemas.microsoft.com/office/drawing/2014/main" val="677503879"/>
                    </a:ext>
                  </a:extLst>
                </a:gridCol>
                <a:gridCol w="2157962">
                  <a:extLst>
                    <a:ext uri="{9D8B030D-6E8A-4147-A177-3AD203B41FA5}">
                      <a16:colId xmlns:a16="http://schemas.microsoft.com/office/drawing/2014/main" val="228476869"/>
                    </a:ext>
                  </a:extLst>
                </a:gridCol>
                <a:gridCol w="2157962">
                  <a:extLst>
                    <a:ext uri="{9D8B030D-6E8A-4147-A177-3AD203B41FA5}">
                      <a16:colId xmlns:a16="http://schemas.microsoft.com/office/drawing/2014/main" val="1963751108"/>
                    </a:ext>
                  </a:extLst>
                </a:gridCol>
                <a:gridCol w="2157962">
                  <a:extLst>
                    <a:ext uri="{9D8B030D-6E8A-4147-A177-3AD203B41FA5}">
                      <a16:colId xmlns:a16="http://schemas.microsoft.com/office/drawing/2014/main" val="1341079753"/>
                    </a:ext>
                  </a:extLst>
                </a:gridCol>
                <a:gridCol w="2157962">
                  <a:extLst>
                    <a:ext uri="{9D8B030D-6E8A-4147-A177-3AD203B41FA5}">
                      <a16:colId xmlns:a16="http://schemas.microsoft.com/office/drawing/2014/main" val="3884944676"/>
                    </a:ext>
                  </a:extLst>
                </a:gridCol>
              </a:tblGrid>
              <a:tr h="370840">
                <a:tc>
                  <a:txBody>
                    <a:bodyPr/>
                    <a:lstStyle/>
                    <a:p>
                      <a:pPr algn="ctr">
                        <a:spcBef>
                          <a:spcPts val="180"/>
                        </a:spcBef>
                        <a:spcAft>
                          <a:spcPts val="180"/>
                        </a:spcAft>
                        <a:buNone/>
                      </a:pPr>
                      <a:r>
                        <a:rPr lang="en-US" sz="2000" dirty="0">
                          <a:effectLst/>
                          <a:latin typeface="Aptos" panose="020B0004020202020204" pitchFamily="34" charset="0"/>
                          <a:ea typeface="Aptos" panose="020B0004020202020204" pitchFamily="34" charset="0"/>
                          <a:cs typeface="Times New Roman" panose="02020603050405020304" pitchFamily="18" charset="0"/>
                        </a:rPr>
                        <a:t>Class</a:t>
                      </a:r>
                      <a:endParaRPr lang="en-CA" sz="20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spcBef>
                          <a:spcPts val="180"/>
                        </a:spcBef>
                        <a:spcAft>
                          <a:spcPts val="180"/>
                        </a:spcAft>
                        <a:buNone/>
                      </a:pPr>
                      <a:r>
                        <a:rPr lang="en-US" sz="2000" dirty="0">
                          <a:effectLst/>
                          <a:latin typeface="Aptos" panose="020B0004020202020204" pitchFamily="34" charset="0"/>
                          <a:ea typeface="Aptos" panose="020B0004020202020204" pitchFamily="34" charset="0"/>
                          <a:cs typeface="Times New Roman" panose="02020603050405020304" pitchFamily="18" charset="0"/>
                        </a:rPr>
                        <a:t>Precision</a:t>
                      </a:r>
                      <a:endParaRPr lang="en-CA" sz="20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spcBef>
                          <a:spcPts val="180"/>
                        </a:spcBef>
                        <a:spcAft>
                          <a:spcPts val="180"/>
                        </a:spcAft>
                        <a:buNone/>
                      </a:pPr>
                      <a:r>
                        <a:rPr lang="en-US" sz="2000" dirty="0">
                          <a:effectLst/>
                          <a:latin typeface="Aptos" panose="020B0004020202020204" pitchFamily="34" charset="0"/>
                          <a:ea typeface="Aptos" panose="020B0004020202020204" pitchFamily="34" charset="0"/>
                          <a:cs typeface="Times New Roman" panose="02020603050405020304" pitchFamily="18" charset="0"/>
                        </a:rPr>
                        <a:t>Recall</a:t>
                      </a:r>
                      <a:endParaRPr lang="en-CA" sz="20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spcBef>
                          <a:spcPts val="180"/>
                        </a:spcBef>
                        <a:spcAft>
                          <a:spcPts val="180"/>
                        </a:spcAft>
                        <a:buNone/>
                      </a:pPr>
                      <a:r>
                        <a:rPr lang="en-US" sz="2000" dirty="0">
                          <a:effectLst/>
                          <a:latin typeface="Aptos" panose="020B0004020202020204" pitchFamily="34" charset="0"/>
                          <a:ea typeface="Aptos" panose="020B0004020202020204" pitchFamily="34" charset="0"/>
                          <a:cs typeface="Times New Roman" panose="02020603050405020304" pitchFamily="18" charset="0"/>
                        </a:rPr>
                        <a:t>F1-Score</a:t>
                      </a:r>
                      <a:endParaRPr lang="en-CA" sz="20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spcBef>
                          <a:spcPts val="180"/>
                        </a:spcBef>
                        <a:spcAft>
                          <a:spcPts val="180"/>
                        </a:spcAft>
                        <a:buNone/>
                      </a:pPr>
                      <a:r>
                        <a:rPr lang="en-US" sz="2000" dirty="0">
                          <a:effectLst/>
                          <a:latin typeface="Aptos" panose="020B0004020202020204" pitchFamily="34" charset="0"/>
                          <a:ea typeface="Aptos" panose="020B0004020202020204" pitchFamily="34" charset="0"/>
                          <a:cs typeface="Times New Roman" panose="02020603050405020304" pitchFamily="18" charset="0"/>
                        </a:rPr>
                        <a:t>Support</a:t>
                      </a:r>
                      <a:endParaRPr lang="en-CA" sz="20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26090184"/>
                  </a:ext>
                </a:extLst>
              </a:tr>
              <a:tr h="370840">
                <a:tc>
                  <a:txBody>
                    <a:bodyPr/>
                    <a:lstStyle/>
                    <a:p>
                      <a:pPr>
                        <a:spcBef>
                          <a:spcPts val="180"/>
                        </a:spcBef>
                        <a:spcAft>
                          <a:spcPts val="180"/>
                        </a:spcAft>
                        <a:buNone/>
                      </a:pPr>
                      <a:r>
                        <a:rPr lang="en-US" sz="1800" dirty="0">
                          <a:effectLst/>
                          <a:latin typeface="Aptos" panose="020B0004020202020204" pitchFamily="34" charset="0"/>
                          <a:ea typeface="Aptos" panose="020B0004020202020204" pitchFamily="34" charset="0"/>
                          <a:cs typeface="Times New Roman" panose="02020603050405020304" pitchFamily="18" charset="0"/>
                        </a:rPr>
                        <a:t>Glioma</a:t>
                      </a:r>
                      <a:endParaRPr lang="en-CA" sz="18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r">
                        <a:spcBef>
                          <a:spcPts val="180"/>
                        </a:spcBef>
                        <a:spcAft>
                          <a:spcPts val="180"/>
                        </a:spcAft>
                        <a:buNone/>
                      </a:pPr>
                      <a:r>
                        <a:rPr lang="en-US" sz="1800" dirty="0">
                          <a:effectLst/>
                          <a:latin typeface="Aptos" panose="020B0004020202020204" pitchFamily="34" charset="0"/>
                          <a:ea typeface="Aptos" panose="020B0004020202020204" pitchFamily="34" charset="0"/>
                          <a:cs typeface="Times New Roman" panose="02020603050405020304" pitchFamily="18" charset="0"/>
                        </a:rPr>
                        <a:t>0.95</a:t>
                      </a:r>
                      <a:endParaRPr lang="en-CA" sz="18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r">
                        <a:spcBef>
                          <a:spcPts val="180"/>
                        </a:spcBef>
                        <a:spcAft>
                          <a:spcPts val="180"/>
                        </a:spcAft>
                        <a:buNone/>
                      </a:pPr>
                      <a:r>
                        <a:rPr lang="en-US" sz="1800">
                          <a:effectLst/>
                          <a:latin typeface="Aptos" panose="020B0004020202020204" pitchFamily="34" charset="0"/>
                          <a:ea typeface="Aptos" panose="020B0004020202020204" pitchFamily="34" charset="0"/>
                          <a:cs typeface="Times New Roman" panose="02020603050405020304" pitchFamily="18" charset="0"/>
                        </a:rPr>
                        <a:t>0.92</a:t>
                      </a:r>
                      <a:endParaRPr lang="en-CA" sz="18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r">
                        <a:spcBef>
                          <a:spcPts val="180"/>
                        </a:spcBef>
                        <a:spcAft>
                          <a:spcPts val="180"/>
                        </a:spcAft>
                        <a:buNone/>
                      </a:pPr>
                      <a:r>
                        <a:rPr lang="en-US" sz="1800">
                          <a:effectLst/>
                          <a:latin typeface="Aptos" panose="020B0004020202020204" pitchFamily="34" charset="0"/>
                          <a:ea typeface="Aptos" panose="020B0004020202020204" pitchFamily="34" charset="0"/>
                          <a:cs typeface="Times New Roman" panose="02020603050405020304" pitchFamily="18" charset="0"/>
                        </a:rPr>
                        <a:t>0.93</a:t>
                      </a:r>
                      <a:endParaRPr lang="en-CA" sz="18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r">
                        <a:spcBef>
                          <a:spcPts val="180"/>
                        </a:spcBef>
                        <a:spcAft>
                          <a:spcPts val="180"/>
                        </a:spcAft>
                        <a:buNone/>
                      </a:pPr>
                      <a:r>
                        <a:rPr lang="en-US" sz="1800">
                          <a:effectLst/>
                          <a:latin typeface="Aptos" panose="020B0004020202020204" pitchFamily="34" charset="0"/>
                          <a:ea typeface="Aptos" panose="020B0004020202020204" pitchFamily="34" charset="0"/>
                          <a:cs typeface="Times New Roman" panose="02020603050405020304" pitchFamily="18" charset="0"/>
                        </a:rPr>
                        <a:t>300</a:t>
                      </a:r>
                      <a:endParaRPr lang="en-CA" sz="18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67866895"/>
                  </a:ext>
                </a:extLst>
              </a:tr>
              <a:tr h="370840">
                <a:tc>
                  <a:txBody>
                    <a:bodyPr/>
                    <a:lstStyle/>
                    <a:p>
                      <a:pPr>
                        <a:spcBef>
                          <a:spcPts val="180"/>
                        </a:spcBef>
                        <a:spcAft>
                          <a:spcPts val="180"/>
                        </a:spcAft>
                        <a:buNone/>
                      </a:pPr>
                      <a:r>
                        <a:rPr lang="en-US" sz="1800" dirty="0">
                          <a:effectLst/>
                          <a:latin typeface="Aptos" panose="020B0004020202020204" pitchFamily="34" charset="0"/>
                          <a:ea typeface="Aptos" panose="020B0004020202020204" pitchFamily="34" charset="0"/>
                          <a:cs typeface="Times New Roman" panose="02020603050405020304" pitchFamily="18" charset="0"/>
                        </a:rPr>
                        <a:t>Meningioma</a:t>
                      </a:r>
                      <a:endParaRPr lang="en-CA" sz="18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r">
                        <a:spcBef>
                          <a:spcPts val="180"/>
                        </a:spcBef>
                        <a:spcAft>
                          <a:spcPts val="180"/>
                        </a:spcAft>
                        <a:buNone/>
                      </a:pPr>
                      <a:r>
                        <a:rPr lang="en-US" sz="1800" dirty="0">
                          <a:effectLst/>
                          <a:latin typeface="Aptos" panose="020B0004020202020204" pitchFamily="34" charset="0"/>
                          <a:ea typeface="Aptos" panose="020B0004020202020204" pitchFamily="34" charset="0"/>
                          <a:cs typeface="Times New Roman" panose="02020603050405020304" pitchFamily="18" charset="0"/>
                        </a:rPr>
                        <a:t>0.92</a:t>
                      </a:r>
                      <a:endParaRPr lang="en-CA" sz="18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r">
                        <a:spcBef>
                          <a:spcPts val="180"/>
                        </a:spcBef>
                        <a:spcAft>
                          <a:spcPts val="180"/>
                        </a:spcAft>
                        <a:buNone/>
                      </a:pPr>
                      <a:r>
                        <a:rPr lang="en-US" sz="1800">
                          <a:effectLst/>
                          <a:latin typeface="Aptos" panose="020B0004020202020204" pitchFamily="34" charset="0"/>
                          <a:ea typeface="Aptos" panose="020B0004020202020204" pitchFamily="34" charset="0"/>
                          <a:cs typeface="Times New Roman" panose="02020603050405020304" pitchFamily="18" charset="0"/>
                        </a:rPr>
                        <a:t>0.81</a:t>
                      </a:r>
                      <a:endParaRPr lang="en-CA" sz="18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r">
                        <a:spcBef>
                          <a:spcPts val="180"/>
                        </a:spcBef>
                        <a:spcAft>
                          <a:spcPts val="180"/>
                        </a:spcAft>
                        <a:buNone/>
                      </a:pPr>
                      <a:r>
                        <a:rPr lang="en-US" sz="1800">
                          <a:effectLst/>
                          <a:latin typeface="Aptos" panose="020B0004020202020204" pitchFamily="34" charset="0"/>
                          <a:ea typeface="Aptos" panose="020B0004020202020204" pitchFamily="34" charset="0"/>
                          <a:cs typeface="Times New Roman" panose="02020603050405020304" pitchFamily="18" charset="0"/>
                        </a:rPr>
                        <a:t>0.86</a:t>
                      </a:r>
                      <a:endParaRPr lang="en-CA" sz="18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r">
                        <a:spcBef>
                          <a:spcPts val="180"/>
                        </a:spcBef>
                        <a:spcAft>
                          <a:spcPts val="180"/>
                        </a:spcAft>
                        <a:buNone/>
                      </a:pPr>
                      <a:r>
                        <a:rPr lang="en-US" sz="1800">
                          <a:effectLst/>
                          <a:latin typeface="Aptos" panose="020B0004020202020204" pitchFamily="34" charset="0"/>
                          <a:ea typeface="Aptos" panose="020B0004020202020204" pitchFamily="34" charset="0"/>
                          <a:cs typeface="Times New Roman" panose="02020603050405020304" pitchFamily="18" charset="0"/>
                        </a:rPr>
                        <a:t>306</a:t>
                      </a:r>
                      <a:endParaRPr lang="en-CA" sz="18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56318874"/>
                  </a:ext>
                </a:extLst>
              </a:tr>
              <a:tr h="370840">
                <a:tc>
                  <a:txBody>
                    <a:bodyPr/>
                    <a:lstStyle/>
                    <a:p>
                      <a:pPr>
                        <a:spcBef>
                          <a:spcPts val="180"/>
                        </a:spcBef>
                        <a:spcAft>
                          <a:spcPts val="180"/>
                        </a:spcAft>
                        <a:buNone/>
                      </a:pPr>
                      <a:r>
                        <a:rPr lang="en-US" sz="1800" dirty="0">
                          <a:effectLst/>
                          <a:latin typeface="Aptos" panose="020B0004020202020204" pitchFamily="34" charset="0"/>
                          <a:ea typeface="Aptos" panose="020B0004020202020204" pitchFamily="34" charset="0"/>
                          <a:cs typeface="Times New Roman" panose="02020603050405020304" pitchFamily="18" charset="0"/>
                        </a:rPr>
                        <a:t>No Tumor</a:t>
                      </a:r>
                      <a:endParaRPr lang="en-CA" sz="18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r">
                        <a:spcBef>
                          <a:spcPts val="180"/>
                        </a:spcBef>
                        <a:spcAft>
                          <a:spcPts val="180"/>
                        </a:spcAft>
                        <a:buNone/>
                      </a:pPr>
                      <a:r>
                        <a:rPr lang="en-US" sz="1800" dirty="0">
                          <a:effectLst/>
                          <a:latin typeface="Aptos" panose="020B0004020202020204" pitchFamily="34" charset="0"/>
                          <a:ea typeface="Aptos" panose="020B0004020202020204" pitchFamily="34" charset="0"/>
                          <a:cs typeface="Times New Roman" panose="02020603050405020304" pitchFamily="18" charset="0"/>
                        </a:rPr>
                        <a:t>0.93</a:t>
                      </a:r>
                      <a:endParaRPr lang="en-CA" sz="18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r">
                        <a:spcBef>
                          <a:spcPts val="180"/>
                        </a:spcBef>
                        <a:spcAft>
                          <a:spcPts val="180"/>
                        </a:spcAft>
                        <a:buNone/>
                      </a:pPr>
                      <a:r>
                        <a:rPr lang="en-US" sz="1800">
                          <a:effectLst/>
                          <a:latin typeface="Aptos" panose="020B0004020202020204" pitchFamily="34" charset="0"/>
                          <a:ea typeface="Aptos" panose="020B0004020202020204" pitchFamily="34" charset="0"/>
                          <a:cs typeface="Times New Roman" panose="02020603050405020304" pitchFamily="18" charset="0"/>
                        </a:rPr>
                        <a:t>1.00</a:t>
                      </a:r>
                      <a:endParaRPr lang="en-CA" sz="18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r">
                        <a:spcBef>
                          <a:spcPts val="180"/>
                        </a:spcBef>
                        <a:spcAft>
                          <a:spcPts val="180"/>
                        </a:spcAft>
                        <a:buNone/>
                      </a:pPr>
                      <a:r>
                        <a:rPr lang="en-US" sz="1800">
                          <a:effectLst/>
                          <a:latin typeface="Aptos" panose="020B0004020202020204" pitchFamily="34" charset="0"/>
                          <a:ea typeface="Aptos" panose="020B0004020202020204" pitchFamily="34" charset="0"/>
                          <a:cs typeface="Times New Roman" panose="02020603050405020304" pitchFamily="18" charset="0"/>
                        </a:rPr>
                        <a:t>0.96</a:t>
                      </a:r>
                      <a:endParaRPr lang="en-CA" sz="18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r">
                        <a:spcBef>
                          <a:spcPts val="180"/>
                        </a:spcBef>
                        <a:spcAft>
                          <a:spcPts val="180"/>
                        </a:spcAft>
                        <a:buNone/>
                      </a:pPr>
                      <a:r>
                        <a:rPr lang="en-US" sz="1800">
                          <a:effectLst/>
                          <a:latin typeface="Aptos" panose="020B0004020202020204" pitchFamily="34" charset="0"/>
                          <a:ea typeface="Aptos" panose="020B0004020202020204" pitchFamily="34" charset="0"/>
                          <a:cs typeface="Times New Roman" panose="02020603050405020304" pitchFamily="18" charset="0"/>
                        </a:rPr>
                        <a:t>405</a:t>
                      </a:r>
                      <a:endParaRPr lang="en-CA" sz="18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11155357"/>
                  </a:ext>
                </a:extLst>
              </a:tr>
              <a:tr h="370840">
                <a:tc>
                  <a:txBody>
                    <a:bodyPr/>
                    <a:lstStyle/>
                    <a:p>
                      <a:pPr>
                        <a:spcBef>
                          <a:spcPts val="180"/>
                        </a:spcBef>
                        <a:spcAft>
                          <a:spcPts val="180"/>
                        </a:spcAft>
                        <a:buNone/>
                      </a:pPr>
                      <a:r>
                        <a:rPr lang="en-US" sz="1800" dirty="0">
                          <a:effectLst/>
                          <a:latin typeface="Aptos" panose="020B0004020202020204" pitchFamily="34" charset="0"/>
                          <a:ea typeface="Aptos" panose="020B0004020202020204" pitchFamily="34" charset="0"/>
                          <a:cs typeface="Times New Roman" panose="02020603050405020304" pitchFamily="18" charset="0"/>
                        </a:rPr>
                        <a:t>Pituitary</a:t>
                      </a:r>
                      <a:endParaRPr lang="en-CA" sz="18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r">
                        <a:spcBef>
                          <a:spcPts val="180"/>
                        </a:spcBef>
                        <a:spcAft>
                          <a:spcPts val="180"/>
                        </a:spcAft>
                        <a:buNone/>
                      </a:pPr>
                      <a:r>
                        <a:rPr lang="en-US" sz="1800" dirty="0">
                          <a:effectLst/>
                          <a:latin typeface="Aptos" panose="020B0004020202020204" pitchFamily="34" charset="0"/>
                          <a:ea typeface="Aptos" panose="020B0004020202020204" pitchFamily="34" charset="0"/>
                          <a:cs typeface="Times New Roman" panose="02020603050405020304" pitchFamily="18" charset="0"/>
                        </a:rPr>
                        <a:t>0.96</a:t>
                      </a:r>
                      <a:endParaRPr lang="en-CA" sz="18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r">
                        <a:spcBef>
                          <a:spcPts val="180"/>
                        </a:spcBef>
                        <a:spcAft>
                          <a:spcPts val="180"/>
                        </a:spcAft>
                        <a:buNone/>
                      </a:pPr>
                      <a:r>
                        <a:rPr lang="en-US" sz="1800" dirty="0">
                          <a:effectLst/>
                          <a:latin typeface="Aptos" panose="020B0004020202020204" pitchFamily="34" charset="0"/>
                          <a:ea typeface="Aptos" panose="020B0004020202020204" pitchFamily="34" charset="0"/>
                          <a:cs typeface="Times New Roman" panose="02020603050405020304" pitchFamily="18" charset="0"/>
                        </a:rPr>
                        <a:t>0.99</a:t>
                      </a:r>
                      <a:endParaRPr lang="en-CA" sz="18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r">
                        <a:spcBef>
                          <a:spcPts val="180"/>
                        </a:spcBef>
                        <a:spcAft>
                          <a:spcPts val="180"/>
                        </a:spcAft>
                        <a:buNone/>
                      </a:pPr>
                      <a:r>
                        <a:rPr lang="en-US" sz="1800" dirty="0">
                          <a:effectLst/>
                          <a:latin typeface="Aptos" panose="020B0004020202020204" pitchFamily="34" charset="0"/>
                          <a:ea typeface="Aptos" panose="020B0004020202020204" pitchFamily="34" charset="0"/>
                          <a:cs typeface="Times New Roman" panose="02020603050405020304" pitchFamily="18" charset="0"/>
                        </a:rPr>
                        <a:t>0.97</a:t>
                      </a:r>
                      <a:endParaRPr lang="en-CA" sz="18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r">
                        <a:spcBef>
                          <a:spcPts val="180"/>
                        </a:spcBef>
                        <a:spcAft>
                          <a:spcPts val="180"/>
                        </a:spcAft>
                        <a:buNone/>
                      </a:pPr>
                      <a:r>
                        <a:rPr lang="en-US" sz="1800" dirty="0">
                          <a:effectLst/>
                          <a:latin typeface="Aptos" panose="020B0004020202020204" pitchFamily="34" charset="0"/>
                          <a:ea typeface="Aptos" panose="020B0004020202020204" pitchFamily="34" charset="0"/>
                          <a:cs typeface="Times New Roman" panose="02020603050405020304" pitchFamily="18" charset="0"/>
                        </a:rPr>
                        <a:t>300</a:t>
                      </a:r>
                      <a:endParaRPr lang="en-CA" sz="18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98211971"/>
                  </a:ext>
                </a:extLst>
              </a:tr>
            </a:tbl>
          </a:graphicData>
        </a:graphic>
      </p:graphicFrame>
      <p:sp>
        <p:nvSpPr>
          <p:cNvPr id="8" name="Content Placeholder 6">
            <a:extLst>
              <a:ext uri="{FF2B5EF4-FFF2-40B4-BE49-F238E27FC236}">
                <a16:creationId xmlns:a16="http://schemas.microsoft.com/office/drawing/2014/main" id="{4DD7A58C-33B3-E632-EACC-6CE1FF850E9B}"/>
              </a:ext>
            </a:extLst>
          </p:cNvPr>
          <p:cNvSpPr txBox="1">
            <a:spLocks/>
          </p:cNvSpPr>
          <p:nvPr/>
        </p:nvSpPr>
        <p:spPr>
          <a:xfrm>
            <a:off x="581192" y="995423"/>
            <a:ext cx="11029615" cy="5428491"/>
          </a:xfrm>
          <a:prstGeom prst="rect">
            <a:avLst/>
          </a:prstGeom>
        </p:spPr>
        <p:txBody>
          <a:bodyPr vert="horz" lIns="91440" tIns="45720" rIns="91440" bIns="45720" numCol="1"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spcBef>
                <a:spcPts val="800"/>
              </a:spcBef>
              <a:spcAft>
                <a:spcPts val="400"/>
              </a:spcAft>
              <a:buNone/>
            </a:pPr>
            <a:r>
              <a:rPr lang="en-US" sz="3200" dirty="0">
                <a:solidFill>
                  <a:srgbClr val="0070C0"/>
                </a:solidFill>
              </a:rPr>
              <a:t>5. Results – </a:t>
            </a:r>
            <a:r>
              <a:rPr lang="en-CA" sz="3200" dirty="0">
                <a:solidFill>
                  <a:srgbClr val="0070C0"/>
                </a:solidFill>
              </a:rPr>
              <a:t>Class-Specific Performance</a:t>
            </a:r>
          </a:p>
          <a:p>
            <a:pPr>
              <a:spcBef>
                <a:spcPts val="800"/>
              </a:spcBef>
              <a:spcAft>
                <a:spcPts val="400"/>
              </a:spcAft>
              <a:buFont typeface="Wingdings 2" panose="05020102010507070707" pitchFamily="18" charset="2"/>
              <a:buNone/>
            </a:pPr>
            <a:endParaRPr lang="en-US" sz="1100" b="1" dirty="0">
              <a:solidFill>
                <a:srgbClr val="0070C0"/>
              </a:solidFill>
              <a:latin typeface="Aptos" panose="020B00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0160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8AFC3D6-93DC-A04F-3EB2-FB1AC25E3C12}"/>
            </a:ext>
          </a:extLst>
        </p:cNvPr>
        <p:cNvGrpSpPr/>
        <p:nvPr/>
      </p:nvGrpSpPr>
      <p:grpSpPr>
        <a:xfrm>
          <a:off x="0" y="0"/>
          <a:ext cx="0" cy="0"/>
          <a:chOff x="0" y="0"/>
          <a:chExt cx="0" cy="0"/>
        </a:xfrm>
      </p:grpSpPr>
      <p:sp>
        <p:nvSpPr>
          <p:cNvPr id="5" name="Footer Placeholder 4">
            <a:extLst>
              <a:ext uri="{FF2B5EF4-FFF2-40B4-BE49-F238E27FC236}">
                <a16:creationId xmlns:a16="http://schemas.microsoft.com/office/drawing/2014/main" id="{80982585-19DE-B6B1-6F35-64D86A735BF6}"/>
              </a:ext>
            </a:extLst>
          </p:cNvPr>
          <p:cNvSpPr>
            <a:spLocks noGrp="1"/>
          </p:cNvSpPr>
          <p:nvPr>
            <p:ph type="ftr" sz="quarter" idx="11"/>
          </p:nvPr>
        </p:nvSpPr>
        <p:spPr/>
        <p:txBody>
          <a:bodyPr/>
          <a:lstStyle/>
          <a:p>
            <a:r>
              <a:rPr lang="en-US"/>
              <a:t>Group 1</a:t>
            </a:r>
            <a:endParaRPr lang="en-US" dirty="0"/>
          </a:p>
        </p:txBody>
      </p:sp>
      <p:sp>
        <p:nvSpPr>
          <p:cNvPr id="3" name="Slide Number Placeholder 2">
            <a:extLst>
              <a:ext uri="{FF2B5EF4-FFF2-40B4-BE49-F238E27FC236}">
                <a16:creationId xmlns:a16="http://schemas.microsoft.com/office/drawing/2014/main" id="{9548309A-46F1-E96D-7EC4-1999FB883B69}"/>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8" name="Content Placeholder 6">
            <a:extLst>
              <a:ext uri="{FF2B5EF4-FFF2-40B4-BE49-F238E27FC236}">
                <a16:creationId xmlns:a16="http://schemas.microsoft.com/office/drawing/2014/main" id="{97BE301C-B8E4-8FB0-42AB-66915E0D9B1F}"/>
              </a:ext>
            </a:extLst>
          </p:cNvPr>
          <p:cNvSpPr txBox="1">
            <a:spLocks/>
          </p:cNvSpPr>
          <p:nvPr/>
        </p:nvSpPr>
        <p:spPr>
          <a:xfrm>
            <a:off x="581192" y="995423"/>
            <a:ext cx="11029615" cy="5428491"/>
          </a:xfrm>
          <a:prstGeom prst="rect">
            <a:avLst/>
          </a:prstGeom>
        </p:spPr>
        <p:txBody>
          <a:bodyPr vert="horz" lIns="91440" tIns="45720" rIns="91440" bIns="45720" numCol="1"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spcBef>
                <a:spcPts val="800"/>
              </a:spcBef>
              <a:spcAft>
                <a:spcPts val="400"/>
              </a:spcAft>
              <a:buNone/>
            </a:pPr>
            <a:r>
              <a:rPr lang="en-US" sz="3200" dirty="0">
                <a:solidFill>
                  <a:srgbClr val="0070C0"/>
                </a:solidFill>
              </a:rPr>
              <a:t>5. Results – </a:t>
            </a:r>
            <a:r>
              <a:rPr lang="en-CA" sz="3200" dirty="0">
                <a:solidFill>
                  <a:srgbClr val="0070C0"/>
                </a:solidFill>
              </a:rPr>
              <a:t>Confusion Matrix</a:t>
            </a:r>
          </a:p>
          <a:p>
            <a:pPr>
              <a:spcBef>
                <a:spcPts val="800"/>
              </a:spcBef>
              <a:spcAft>
                <a:spcPts val="400"/>
              </a:spcAft>
              <a:buFont typeface="Wingdings 2" panose="05020102010507070707" pitchFamily="18" charset="2"/>
              <a:buNone/>
            </a:pPr>
            <a:endParaRPr lang="en-CA" sz="3200" dirty="0">
              <a:solidFill>
                <a:srgbClr val="0070C0"/>
              </a:solidFill>
            </a:endParaRPr>
          </a:p>
          <a:p>
            <a:pPr>
              <a:spcBef>
                <a:spcPts val="800"/>
              </a:spcBef>
              <a:spcAft>
                <a:spcPts val="400"/>
              </a:spcAft>
              <a:buFont typeface="Wingdings 2" panose="05020102010507070707" pitchFamily="18" charset="2"/>
              <a:buNone/>
            </a:pPr>
            <a:endParaRPr lang="en-US" sz="1100" b="1" dirty="0">
              <a:solidFill>
                <a:srgbClr val="0070C0"/>
              </a:solidFill>
              <a:latin typeface="Aptos" panose="020B0004020202020204" pitchFamily="34" charset="0"/>
              <a:ea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5378929A-1D62-5149-0C2D-FEE37A4C8B47}"/>
              </a:ext>
            </a:extLst>
          </p:cNvPr>
          <p:cNvSpPr>
            <a:spLocks noGrp="1"/>
          </p:cNvSpPr>
          <p:nvPr>
            <p:ph idx="1"/>
          </p:nvPr>
        </p:nvSpPr>
        <p:spPr>
          <a:xfrm>
            <a:off x="581193" y="2340864"/>
            <a:ext cx="4238234" cy="3634486"/>
          </a:xfrm>
        </p:spPr>
        <p:txBody>
          <a:bodyPr>
            <a:normAutofit/>
          </a:bodyPr>
          <a:lstStyle/>
          <a:p>
            <a:pPr marL="0" indent="0">
              <a:buNone/>
            </a:pPr>
            <a:r>
              <a:rPr lang="en-US" sz="1800" b="1" dirty="0">
                <a:latin typeface="Aptos" panose="020B0004020202020204" pitchFamily="34" charset="0"/>
              </a:rPr>
              <a:t>Key Observation:</a:t>
            </a:r>
            <a:r>
              <a:rPr lang="en-US" sz="1800" dirty="0">
                <a:latin typeface="Aptos" panose="020B0004020202020204" pitchFamily="34" charset="0"/>
              </a:rPr>
              <a:t> Meningioma had lower recall (81%), with some confusion with glioma and no-tumor classes.</a:t>
            </a:r>
          </a:p>
        </p:txBody>
      </p:sp>
      <p:pic>
        <p:nvPicPr>
          <p:cNvPr id="9" name="Picture 8" descr="A diagram of a number of blue squares&#10;&#10;AI-generated content may be incorrect.">
            <a:extLst>
              <a:ext uri="{FF2B5EF4-FFF2-40B4-BE49-F238E27FC236}">
                <a16:creationId xmlns:a16="http://schemas.microsoft.com/office/drawing/2014/main" id="{95995E08-509C-5625-AA12-461B08191E99}"/>
              </a:ext>
            </a:extLst>
          </p:cNvPr>
          <p:cNvPicPr>
            <a:picLocks noChangeAspect="1"/>
          </p:cNvPicPr>
          <p:nvPr/>
        </p:nvPicPr>
        <p:blipFill>
          <a:blip r:embed="rId4"/>
          <a:stretch>
            <a:fillRect/>
          </a:stretch>
        </p:blipFill>
        <p:spPr>
          <a:xfrm>
            <a:off x="5099125" y="1603181"/>
            <a:ext cx="6213886" cy="5039555"/>
          </a:xfrm>
          <a:prstGeom prst="rect">
            <a:avLst/>
          </a:prstGeom>
        </p:spPr>
      </p:pic>
    </p:spTree>
    <p:extLst>
      <p:ext uri="{BB962C8B-B14F-4D97-AF65-F5344CB8AC3E}">
        <p14:creationId xmlns:p14="http://schemas.microsoft.com/office/powerpoint/2010/main" val="1346013065"/>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Custom 2">
      <a:dk1>
        <a:sysClr val="windowText" lastClr="000000"/>
      </a:dk1>
      <a:lt1>
        <a:sysClr val="window" lastClr="FFFFFF"/>
      </a:lt1>
      <a:dk2>
        <a:srgbClr val="335B74"/>
      </a:dk2>
      <a:lt2>
        <a:srgbClr val="DFE3E5"/>
      </a:lt2>
      <a:accent1>
        <a:srgbClr val="2683C6"/>
      </a:accent1>
      <a:accent2>
        <a:srgbClr val="2683C6"/>
      </a:accent2>
      <a:accent3>
        <a:srgbClr val="2683C6"/>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Custom 2">
    <a:dk1>
      <a:sysClr val="windowText" lastClr="000000"/>
    </a:dk1>
    <a:lt1>
      <a:sysClr val="window" lastClr="FFFFFF"/>
    </a:lt1>
    <a:dk2>
      <a:srgbClr val="335B74"/>
    </a:dk2>
    <a:lt2>
      <a:srgbClr val="DFE3E5"/>
    </a:lt2>
    <a:accent1>
      <a:srgbClr val="2683C6"/>
    </a:accent1>
    <a:accent2>
      <a:srgbClr val="2683C6"/>
    </a:accent2>
    <a:accent3>
      <a:srgbClr val="2683C6"/>
    </a:accent3>
    <a:accent4>
      <a:srgbClr val="42BA97"/>
    </a:accent4>
    <a:accent5>
      <a:srgbClr val="3E8853"/>
    </a:accent5>
    <a:accent6>
      <a:srgbClr val="62A39F"/>
    </a:accent6>
    <a:hlink>
      <a:srgbClr val="6EAC1C"/>
    </a:hlink>
    <a:folHlink>
      <a:srgbClr val="B26B02"/>
    </a:folHlink>
  </a:clrScheme>
</a:themeOverride>
</file>

<file path=ppt/theme/themeOverride2.xml><?xml version="1.0" encoding="utf-8"?>
<a:themeOverride xmlns:a="http://schemas.openxmlformats.org/drawingml/2006/main">
  <a:clrScheme name="Custom 2">
    <a:dk1>
      <a:sysClr val="windowText" lastClr="000000"/>
    </a:dk1>
    <a:lt1>
      <a:sysClr val="window" lastClr="FFFFFF"/>
    </a:lt1>
    <a:dk2>
      <a:srgbClr val="335B74"/>
    </a:dk2>
    <a:lt2>
      <a:srgbClr val="DFE3E5"/>
    </a:lt2>
    <a:accent1>
      <a:srgbClr val="2683C6"/>
    </a:accent1>
    <a:accent2>
      <a:srgbClr val="2683C6"/>
    </a:accent2>
    <a:accent3>
      <a:srgbClr val="2683C6"/>
    </a:accent3>
    <a:accent4>
      <a:srgbClr val="42BA97"/>
    </a:accent4>
    <a:accent5>
      <a:srgbClr val="3E8853"/>
    </a:accent5>
    <a:accent6>
      <a:srgbClr val="62A39F"/>
    </a:accent6>
    <a:hlink>
      <a:srgbClr val="6EAC1C"/>
    </a:hlink>
    <a:folHlink>
      <a:srgbClr val="B26B0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6DAE3547328B943A5302E64BA17E785" ma:contentTypeVersion="11" ma:contentTypeDescription="Create a new document." ma:contentTypeScope="" ma:versionID="e0e059aff72f6e68d6350d63e724fd9d">
  <xsd:schema xmlns:xsd="http://www.w3.org/2001/XMLSchema" xmlns:xs="http://www.w3.org/2001/XMLSchema" xmlns:p="http://schemas.microsoft.com/office/2006/metadata/properties" xmlns:ns2="d0594345-4d53-4a5a-8fbc-08bba152928c" xmlns:ns3="0c9def30-558a-484f-a9b9-addd1ea67cb3" targetNamespace="http://schemas.microsoft.com/office/2006/metadata/properties" ma:root="true" ma:fieldsID="fa4030325a3edb5d65e0937a36612c2c" ns2:_="" ns3:_="">
    <xsd:import namespace="d0594345-4d53-4a5a-8fbc-08bba152928c"/>
    <xsd:import namespace="0c9def30-558a-484f-a9b9-addd1ea67cb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594345-4d53-4a5a-8fbc-08bba152928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5f12cebd-6e91-4712-9e29-3224073d0a73"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c9def30-558a-484f-a9b9-addd1ea67cb3"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3014bd13-cf5d-46b5-b132-874179aa4ce9}" ma:internalName="TaxCatchAll" ma:showField="CatchAllData" ma:web="0c9def30-558a-484f-a9b9-addd1ea67cb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0c9def30-558a-484f-a9b9-addd1ea67cb3" xsi:nil="true"/>
    <lcf76f155ced4ddcb4097134ff3c332f xmlns="d0594345-4d53-4a5a-8fbc-08bba152928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AFC600B-D7C3-4EF3-AD23-BDA407388D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594345-4d53-4a5a-8fbc-08bba152928c"/>
    <ds:schemaRef ds:uri="0c9def30-558a-484f-a9b9-addd1ea67cb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purl.org/dc/terms/"/>
    <ds:schemaRef ds:uri="http://www.w3.org/XML/1998/namespace"/>
    <ds:schemaRef ds:uri="http://purl.org/dc/elements/1.1/"/>
    <ds:schemaRef ds:uri="http://purl.org/dc/dcmitype/"/>
    <ds:schemaRef ds:uri="http://schemas.microsoft.com/office/2006/documentManagement/types"/>
    <ds:schemaRef ds:uri="http://schemas.microsoft.com/office/infopath/2007/PartnerControls"/>
    <ds:schemaRef ds:uri="0c9def30-558a-484f-a9b9-addd1ea67cb3"/>
    <ds:schemaRef ds:uri="d0594345-4d53-4a5a-8fbc-08bba152928c"/>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1117</TotalTime>
  <Words>1726</Words>
  <Application>Microsoft Office PowerPoint</Application>
  <PresentationFormat>Widescreen</PresentationFormat>
  <Paragraphs>273</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Aptos</vt:lpstr>
      <vt:lpstr>Arial</vt:lpstr>
      <vt:lpstr>Franklin Gothic Book</vt:lpstr>
      <vt:lpstr>Franklin Gothic Demi</vt:lpstr>
      <vt:lpstr>Symbol</vt:lpstr>
      <vt:lpstr>Wingdings</vt:lpstr>
      <vt:lpstr>Wingdings 2</vt:lpstr>
      <vt:lpstr>DividendVTI</vt:lpstr>
      <vt:lpstr>5502 Group #1 Midterm Report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Group 1 Members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Tom Nash</dc:creator>
  <cp:lastModifiedBy>Jeffrey Ng</cp:lastModifiedBy>
  <cp:revision>42</cp:revision>
  <dcterms:created xsi:type="dcterms:W3CDTF">2025-04-18T15:58:49Z</dcterms:created>
  <dcterms:modified xsi:type="dcterms:W3CDTF">2025-07-01T05:42:07Z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0x01010096DAE3547328B943A5302E64BA17E785</vt:lpwstr>
  </property>
  <property fmtid="{D5CDD505-2E9C-101B-9397-08002B2CF9AE}" pid="3" name="MediaServiceImageTags">
    <vt:lpwstr/>
  </property>
</Properties>
</file>