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F741D-F277-4CE4-8C3E-9CD0B4784398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1A3C5-4AE6-467F-826C-1116667BE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2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A3C5-4AE6-467F-826C-1116667BE47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17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A3C5-4AE6-467F-826C-1116667BE47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37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9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60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63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14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864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8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025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46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03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90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80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9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19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76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96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F6A2-2DBA-4D94-8FB3-F578E7A5A24E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EC364E-61CA-4223-B60A-B7C5172E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8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59C08-4818-4C47-AA53-4D5FB3609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984013"/>
            <a:ext cx="8079993" cy="1646302"/>
          </a:xfrm>
        </p:spPr>
        <p:txBody>
          <a:bodyPr/>
          <a:lstStyle/>
          <a:p>
            <a:r>
              <a:rPr lang="ru-RU" b="1" dirty="0" err="1"/>
              <a:t>Проактивное</a:t>
            </a:r>
            <a:r>
              <a:rPr lang="ru-RU" b="1" dirty="0"/>
              <a:t> исследование рисков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DF0FB-1E49-46B6-8300-161BFB03F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123" y="4050836"/>
            <a:ext cx="7766936" cy="1096899"/>
          </a:xfrm>
        </p:spPr>
        <p:txBody>
          <a:bodyPr>
            <a:normAutofit/>
          </a:bodyPr>
          <a:lstStyle/>
          <a:p>
            <a:r>
              <a:rPr lang="ru-RU" sz="4400" i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Компания </a:t>
            </a:r>
            <a:r>
              <a:rPr lang="en-US" sz="4400" i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Clever Students</a:t>
            </a:r>
            <a:endParaRPr lang="ru-RU" sz="4400" i="1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25F5FACB-54FE-495C-8FC0-1F450C75E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58" y="4724734"/>
            <a:ext cx="1775072" cy="17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2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1F889-ECEA-461F-A724-DDC73B58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04" y="609600"/>
            <a:ext cx="8602198" cy="1320800"/>
          </a:xfrm>
        </p:spPr>
        <p:txBody>
          <a:bodyPr/>
          <a:lstStyle/>
          <a:p>
            <a:r>
              <a:rPr lang="ru-RU" dirty="0"/>
              <a:t>Реестр рисков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99960-31AD-46EC-9B25-6B12414D7411}"/>
              </a:ext>
            </a:extLst>
          </p:cNvPr>
          <p:cNvSpPr txBox="1"/>
          <p:nvPr/>
        </p:nvSpPr>
        <p:spPr>
          <a:xfrm>
            <a:off x="7377715" y="19304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– </a:t>
            </a:r>
            <a:r>
              <a:rPr lang="ru-RU" dirty="0"/>
              <a:t>Вероятность	</a:t>
            </a:r>
            <a:br>
              <a:rPr lang="ru-RU" dirty="0"/>
            </a:br>
            <a:r>
              <a:rPr lang="en-US" dirty="0"/>
              <a:t>I – </a:t>
            </a:r>
            <a:r>
              <a:rPr lang="ru-RU" dirty="0"/>
              <a:t>Влияние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9177FD3B-AB11-494A-AC3D-7105AB5EF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" y="1930400"/>
            <a:ext cx="6428792" cy="3374807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F53A6B-100C-4470-8433-A582226850B5}"/>
              </a:ext>
            </a:extLst>
          </p:cNvPr>
          <p:cNvSpPr txBox="1"/>
          <p:nvPr/>
        </p:nvSpPr>
        <p:spPr>
          <a:xfrm>
            <a:off x="671804" y="5305207"/>
            <a:ext cx="896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Составлен список наиболее приоритетных рисков.</a:t>
            </a:r>
            <a:r>
              <a:rPr lang="en-US" dirty="0"/>
              <a:t> </a:t>
            </a:r>
            <a:r>
              <a:rPr lang="ru-RU" dirty="0"/>
              <a:t>Для каждого из них определены значение вероятности и степени влияния по десятибалльной шкале.</a:t>
            </a:r>
          </a:p>
        </p:txBody>
      </p:sp>
      <p:pic>
        <p:nvPicPr>
          <p:cNvPr id="7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58066238-C1BD-4218-9354-FDC5F4041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0400" r="6850" b="8346"/>
          <a:stretch/>
        </p:blipFill>
        <p:spPr bwMode="auto">
          <a:xfrm>
            <a:off x="8902995" y="3136076"/>
            <a:ext cx="1023430" cy="96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02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4C63E-B548-4F39-A4F9-9259C29F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Влияние рисков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8B5B372-CF2A-49D2-855D-38B10BC56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08" t="2029" r="1335" b="2295"/>
          <a:stretch/>
        </p:blipFill>
        <p:spPr>
          <a:xfrm>
            <a:off x="677334" y="1707154"/>
            <a:ext cx="7794862" cy="35455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27B333-C909-4906-9F54-35A5FB41F1E9}"/>
              </a:ext>
            </a:extLst>
          </p:cNvPr>
          <p:cNvSpPr txBox="1"/>
          <p:nvPr/>
        </p:nvSpPr>
        <p:spPr>
          <a:xfrm>
            <a:off x="677334" y="5430416"/>
            <a:ext cx="8849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 соответствии с определёнными значениями вероятности и влияния, в RiskGap были построены диаграммы, показывающие ситуацию в проекте на одном экране.</a:t>
            </a:r>
            <a:br>
              <a:rPr lang="ru-RU"/>
            </a:br>
            <a:endParaRPr lang="ru-RU" dirty="0"/>
          </a:p>
        </p:txBody>
      </p:sp>
      <p:pic>
        <p:nvPicPr>
          <p:cNvPr id="8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AA992B0C-3237-4153-99C6-D741A0E78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0400" r="6850" b="8346"/>
          <a:stretch/>
        </p:blipFill>
        <p:spPr bwMode="auto">
          <a:xfrm>
            <a:off x="8902995" y="3136076"/>
            <a:ext cx="1023430" cy="96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54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1F889-ECEA-461F-A724-DDC73B58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04" y="609600"/>
            <a:ext cx="8602198" cy="1320800"/>
          </a:xfrm>
        </p:spPr>
        <p:txBody>
          <a:bodyPr/>
          <a:lstStyle/>
          <a:p>
            <a:r>
              <a:rPr lang="ru-RU" dirty="0"/>
              <a:t>Анализ приоритетных рисков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39795C-1A24-478F-A6F9-5A2909DC1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57"/>
          <a:stretch/>
        </p:blipFill>
        <p:spPr>
          <a:xfrm>
            <a:off x="671805" y="1744761"/>
            <a:ext cx="8294914" cy="3800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1ABD71-FF67-478A-AA86-BCBB42E44011}"/>
              </a:ext>
            </a:extLst>
          </p:cNvPr>
          <p:cNvSpPr txBox="1"/>
          <p:nvPr/>
        </p:nvSpPr>
        <p:spPr>
          <a:xfrm>
            <a:off x="3291192" y="1375429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Влияние на критический путь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F8C00-5782-45BB-A6EB-E165E43D416E}"/>
              </a:ext>
            </a:extLst>
          </p:cNvPr>
          <p:cNvSpPr txBox="1"/>
          <p:nvPr/>
        </p:nvSpPr>
        <p:spPr>
          <a:xfrm>
            <a:off x="671804" y="5626359"/>
            <a:ext cx="795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Чем больше значение риска, тем более высокий приоритет имеет риск.</a:t>
            </a:r>
          </a:p>
        </p:txBody>
      </p:sp>
      <p:pic>
        <p:nvPicPr>
          <p:cNvPr id="9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B577403A-51C3-427D-84A9-15834322A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0400" r="6850" b="8346"/>
          <a:stretch/>
        </p:blipFill>
        <p:spPr bwMode="auto">
          <a:xfrm>
            <a:off x="8902995" y="3136076"/>
            <a:ext cx="1023430" cy="96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52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1F889-ECEA-461F-A724-DDC73B58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4" y="609600"/>
            <a:ext cx="8596138" cy="1320800"/>
          </a:xfrm>
        </p:spPr>
        <p:txBody>
          <a:bodyPr/>
          <a:lstStyle/>
          <a:p>
            <a:r>
              <a:rPr lang="ru-RU" dirty="0"/>
              <a:t>План задач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40682E-269A-4498-A4E1-9DC9FC56D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614" y="1423447"/>
            <a:ext cx="8630749" cy="3890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050F8-05E8-40C5-BD8D-06C032B94BEA}"/>
              </a:ext>
            </a:extLst>
          </p:cNvPr>
          <p:cNvSpPr txBox="1"/>
          <p:nvPr/>
        </p:nvSpPr>
        <p:spPr>
          <a:xfrm>
            <a:off x="677864" y="5449078"/>
            <a:ext cx="890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каждый риск запланированы конкретные действия, сроки выполнения и назначен ответственный.</a:t>
            </a:r>
          </a:p>
        </p:txBody>
      </p:sp>
      <p:pic>
        <p:nvPicPr>
          <p:cNvPr id="7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B4924CDF-1BDB-4584-AFD8-C60804854D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0400" r="6850" b="8346"/>
          <a:stretch/>
        </p:blipFill>
        <p:spPr bwMode="auto">
          <a:xfrm>
            <a:off x="8902995" y="3136076"/>
            <a:ext cx="1023430" cy="96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3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F64A6FF-62DA-4A90-AB5D-C7897866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реестра рисков до и после выполнения задач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6EF79B31-8C3B-4FE0-AD42-06F202F2676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0819759"/>
              </p:ext>
            </p:extLst>
          </p:nvPr>
        </p:nvGraphicFramePr>
        <p:xfrm>
          <a:off x="677333" y="1930400"/>
          <a:ext cx="8596669" cy="42084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21789">
                  <a:extLst>
                    <a:ext uri="{9D8B030D-6E8A-4147-A177-3AD203B41FA5}">
                      <a16:colId xmlns:a16="http://schemas.microsoft.com/office/drawing/2014/main" val="615656845"/>
                    </a:ext>
                  </a:extLst>
                </a:gridCol>
                <a:gridCol w="446197">
                  <a:extLst>
                    <a:ext uri="{9D8B030D-6E8A-4147-A177-3AD203B41FA5}">
                      <a16:colId xmlns:a16="http://schemas.microsoft.com/office/drawing/2014/main" val="1641516068"/>
                    </a:ext>
                  </a:extLst>
                </a:gridCol>
                <a:gridCol w="489943">
                  <a:extLst>
                    <a:ext uri="{9D8B030D-6E8A-4147-A177-3AD203B41FA5}">
                      <a16:colId xmlns:a16="http://schemas.microsoft.com/office/drawing/2014/main" val="2613543418"/>
                    </a:ext>
                  </a:extLst>
                </a:gridCol>
                <a:gridCol w="559934">
                  <a:extLst>
                    <a:ext uri="{9D8B030D-6E8A-4147-A177-3AD203B41FA5}">
                      <a16:colId xmlns:a16="http://schemas.microsoft.com/office/drawing/2014/main" val="3600770453"/>
                    </a:ext>
                  </a:extLst>
                </a:gridCol>
                <a:gridCol w="402452">
                  <a:extLst>
                    <a:ext uri="{9D8B030D-6E8A-4147-A177-3AD203B41FA5}">
                      <a16:colId xmlns:a16="http://schemas.microsoft.com/office/drawing/2014/main" val="1223422545"/>
                    </a:ext>
                  </a:extLst>
                </a:gridCol>
                <a:gridCol w="446197">
                  <a:extLst>
                    <a:ext uri="{9D8B030D-6E8A-4147-A177-3AD203B41FA5}">
                      <a16:colId xmlns:a16="http://schemas.microsoft.com/office/drawing/2014/main" val="73475258"/>
                    </a:ext>
                  </a:extLst>
                </a:gridCol>
                <a:gridCol w="477096">
                  <a:extLst>
                    <a:ext uri="{9D8B030D-6E8A-4147-A177-3AD203B41FA5}">
                      <a16:colId xmlns:a16="http://schemas.microsoft.com/office/drawing/2014/main" val="3331088293"/>
                    </a:ext>
                  </a:extLst>
                </a:gridCol>
                <a:gridCol w="1353061">
                  <a:extLst>
                    <a:ext uri="{9D8B030D-6E8A-4147-A177-3AD203B41FA5}">
                      <a16:colId xmlns:a16="http://schemas.microsoft.com/office/drawing/2014/main" val="2468774415"/>
                    </a:ext>
                  </a:extLst>
                </a:gridCol>
              </a:tblGrid>
              <a:tr h="321627">
                <a:tc rowSpan="2">
                  <a:txBody>
                    <a:bodyPr/>
                    <a:lstStyle/>
                    <a:p>
                      <a:r>
                        <a:rPr lang="ru-RU" sz="1600" dirty="0"/>
                        <a:t>Название риска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600" dirty="0"/>
                        <a:t>До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sz="1600" dirty="0"/>
                        <a:t>После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1600" dirty="0"/>
                        <a:t>Стратегия управления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96586"/>
                  </a:ext>
                </a:extLst>
              </a:tr>
              <a:tr h="32162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ru-RU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ru-RU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P*I</a:t>
                      </a:r>
                      <a:endParaRPr lang="ru-RU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ru-RU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ru-RU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P*I</a:t>
                      </a:r>
                      <a:endParaRPr lang="ru-RU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16310"/>
                  </a:ext>
                </a:extLst>
              </a:tr>
              <a:tr h="321627">
                <a:tc>
                  <a:txBody>
                    <a:bodyPr/>
                    <a:lstStyle/>
                    <a:p>
                      <a:r>
                        <a:rPr lang="ru-RU" sz="1400" dirty="0"/>
                        <a:t>2-Появление бесплатного аналогичного продукта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8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64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8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Снижение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extLst>
                  <a:ext uri="{0D108BD9-81ED-4DB2-BD59-A6C34878D82A}">
                    <a16:rowId xmlns:a16="http://schemas.microsoft.com/office/drawing/2014/main" val="2087828326"/>
                  </a:ext>
                </a:extLst>
              </a:tr>
              <a:tr h="321627">
                <a:tc>
                  <a:txBody>
                    <a:bodyPr/>
                    <a:lstStyle/>
                    <a:p>
                      <a:r>
                        <a:rPr lang="ru-RU" sz="1400" dirty="0"/>
                        <a:t>4-Пиратство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7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8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56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Снижение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extLst>
                  <a:ext uri="{0D108BD9-81ED-4DB2-BD59-A6C34878D82A}">
                    <a16:rowId xmlns:a16="http://schemas.microsoft.com/office/drawing/2014/main" val="2849018309"/>
                  </a:ext>
                </a:extLst>
              </a:tr>
              <a:tr h="321627">
                <a:tc>
                  <a:txBody>
                    <a:bodyPr/>
                    <a:lstStyle/>
                    <a:p>
                      <a:r>
                        <a:rPr lang="ru-RU" sz="1400" dirty="0"/>
                        <a:t>5-Неэффективность разработанной технологии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6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7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Снижение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extLst>
                  <a:ext uri="{0D108BD9-81ED-4DB2-BD59-A6C34878D82A}">
                    <a16:rowId xmlns:a16="http://schemas.microsoft.com/office/drawing/2014/main" val="4021928331"/>
                  </a:ext>
                </a:extLst>
              </a:tr>
              <a:tr h="321627">
                <a:tc>
                  <a:txBody>
                    <a:bodyPr/>
                    <a:lstStyle/>
                    <a:p>
                      <a:r>
                        <a:rPr lang="ru-RU" sz="1400" dirty="0"/>
                        <a:t>9-Невозможность выйти на мировой рынок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Уклонение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extLst>
                  <a:ext uri="{0D108BD9-81ED-4DB2-BD59-A6C34878D82A}">
                    <a16:rowId xmlns:a16="http://schemas.microsoft.com/office/drawing/2014/main" val="1723294125"/>
                  </a:ext>
                </a:extLst>
              </a:tr>
              <a:tr h="321627">
                <a:tc>
                  <a:txBody>
                    <a:bodyPr/>
                    <a:lstStyle/>
                    <a:p>
                      <a:r>
                        <a:rPr lang="ru-RU" sz="1400" dirty="0"/>
                        <a:t>11-Низкий спрос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Снижение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extLst>
                  <a:ext uri="{0D108BD9-81ED-4DB2-BD59-A6C34878D82A}">
                    <a16:rowId xmlns:a16="http://schemas.microsoft.com/office/drawing/2014/main" val="3459691083"/>
                  </a:ext>
                </a:extLst>
              </a:tr>
              <a:tr h="321627">
                <a:tc>
                  <a:txBody>
                    <a:bodyPr/>
                    <a:lstStyle/>
                    <a:p>
                      <a:r>
                        <a:rPr lang="ru-RU" sz="1400" dirty="0"/>
                        <a:t>3-Взлом базы клиентов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6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Уклонение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extLst>
                  <a:ext uri="{0D108BD9-81ED-4DB2-BD59-A6C34878D82A}">
                    <a16:rowId xmlns:a16="http://schemas.microsoft.com/office/drawing/2014/main" val="1078215569"/>
                  </a:ext>
                </a:extLst>
              </a:tr>
              <a:tr h="321627">
                <a:tc>
                  <a:txBody>
                    <a:bodyPr/>
                    <a:lstStyle/>
                    <a:p>
                      <a:r>
                        <a:rPr lang="ru-RU" sz="1400" dirty="0"/>
                        <a:t>6-Недовольные клиенты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Снижение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extLst>
                  <a:ext uri="{0D108BD9-81ED-4DB2-BD59-A6C34878D82A}">
                    <a16:rowId xmlns:a16="http://schemas.microsoft.com/office/drawing/2014/main" val="1730456578"/>
                  </a:ext>
                </a:extLst>
              </a:tr>
              <a:tr h="321627">
                <a:tc>
                  <a:txBody>
                    <a:bodyPr/>
                    <a:lstStyle/>
                    <a:p>
                      <a:r>
                        <a:rPr lang="ru-RU" sz="1400" dirty="0"/>
                        <a:t>8-Невыполнение обязательств типографией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Принятие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extLst>
                  <a:ext uri="{0D108BD9-81ED-4DB2-BD59-A6C34878D82A}">
                    <a16:rowId xmlns:a16="http://schemas.microsoft.com/office/drawing/2014/main" val="481639972"/>
                  </a:ext>
                </a:extLst>
              </a:tr>
              <a:tr h="321627">
                <a:tc>
                  <a:txBody>
                    <a:bodyPr/>
                    <a:lstStyle/>
                    <a:p>
                      <a:r>
                        <a:rPr lang="ru-RU" sz="1400" dirty="0"/>
                        <a:t>7-Неадекватная спросу 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Снижение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extLst>
                  <a:ext uri="{0D108BD9-81ED-4DB2-BD59-A6C34878D82A}">
                    <a16:rowId xmlns:a16="http://schemas.microsoft.com/office/drawing/2014/main" val="4242402238"/>
                  </a:ext>
                </a:extLst>
              </a:tr>
              <a:tr h="321627">
                <a:tc>
                  <a:txBody>
                    <a:bodyPr/>
                    <a:lstStyle/>
                    <a:p>
                      <a:r>
                        <a:rPr lang="ru-RU" sz="1400" dirty="0"/>
                        <a:t>10-Неэффективное расходование средств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Снижение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350" marR="133350" marT="47625" marB="47625" anchor="ctr"/>
                </a:tc>
                <a:extLst>
                  <a:ext uri="{0D108BD9-81ED-4DB2-BD59-A6C34878D82A}">
                    <a16:rowId xmlns:a16="http://schemas.microsoft.com/office/drawing/2014/main" val="1089820923"/>
                  </a:ext>
                </a:extLst>
              </a:tr>
              <a:tr h="321627">
                <a:tc>
                  <a:txBody>
                    <a:bodyPr/>
                    <a:lstStyle/>
                    <a:p>
                      <a:r>
                        <a:rPr lang="ru-RU" sz="1400" dirty="0"/>
                        <a:t>1-Введение ответственности за списывание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7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u="none" strike="noStrike">
                          <a:effectLst/>
                        </a:rPr>
                        <a:t>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   </a:t>
                      </a:r>
                      <a:r>
                        <a:rPr lang="ru-RU" sz="1400" u="none" strike="noStrike" dirty="0">
                          <a:effectLst/>
                        </a:rPr>
                        <a:t>Принятие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22034964"/>
                  </a:ext>
                </a:extLst>
              </a:tr>
            </a:tbl>
          </a:graphicData>
        </a:graphic>
      </p:graphicFrame>
      <p:pic>
        <p:nvPicPr>
          <p:cNvPr id="4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E7FBC569-8EB4-46BD-A403-86E478DEB5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0400" r="6850" b="8346"/>
          <a:stretch/>
        </p:blipFill>
        <p:spPr bwMode="auto">
          <a:xfrm>
            <a:off x="9274002" y="3173784"/>
            <a:ext cx="1023430" cy="96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71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1F889-ECEA-461F-A724-DDC73B58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B9181-493E-433F-89F4-56FEACFD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60735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Руководствуясь планом задач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Были снижены большинство рисков (Пиратство, низкий спрос и др.)</a:t>
            </a:r>
          </a:p>
          <a:p>
            <a:r>
              <a:rPr lang="ru-RU" dirty="0"/>
              <a:t>Некоторые риски были исключены (Невозможность выйти на мировой рынок, взлом базы клиентов)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На снижение или предотвращение остальных, при низкой вероятности их возникновения, потребовалось бы слишком много ресурсов.</a:t>
            </a:r>
          </a:p>
        </p:txBody>
      </p:sp>
      <p:pic>
        <p:nvPicPr>
          <p:cNvPr id="4" name="Picture 2" descr="ÐÐ°ÑÑÐ¸Ð½ÐºÐ¸ Ð¿Ð¾ Ð·Ð°Ð¿ÑÐ¾ÑÑ shamrock">
            <a:extLst>
              <a:ext uri="{FF2B5EF4-FFF2-40B4-BE49-F238E27FC236}">
                <a16:creationId xmlns:a16="http://schemas.microsoft.com/office/drawing/2014/main" id="{45FDF60E-C6EA-4396-92C8-D639E1522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10400" r="6850" b="8346"/>
          <a:stretch/>
        </p:blipFill>
        <p:spPr bwMode="auto">
          <a:xfrm>
            <a:off x="8902995" y="3136076"/>
            <a:ext cx="1023430" cy="96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74314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277</Words>
  <Application>Microsoft Office PowerPoint</Application>
  <PresentationFormat>Широкоэкранный</PresentationFormat>
  <Paragraphs>119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Аспект</vt:lpstr>
      <vt:lpstr>Проактивное исследование рисков</vt:lpstr>
      <vt:lpstr>Реестр рисков</vt:lpstr>
      <vt:lpstr>Влияние рисков</vt:lpstr>
      <vt:lpstr>Анализ приоритетных рисков</vt:lpstr>
      <vt:lpstr>План задач</vt:lpstr>
      <vt:lpstr>Сравнение реестра рисков до и после выполнения задач</vt:lpstr>
      <vt:lpstr>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Авторская технология эффективной подготовки к экзаменам</dc:title>
  <dc:creator>Daniel Momot</dc:creator>
  <cp:lastModifiedBy>Daniel Momot</cp:lastModifiedBy>
  <cp:revision>24</cp:revision>
  <dcterms:created xsi:type="dcterms:W3CDTF">2019-05-23T11:15:37Z</dcterms:created>
  <dcterms:modified xsi:type="dcterms:W3CDTF">2019-05-27T07:47:31Z</dcterms:modified>
</cp:coreProperties>
</file>