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A997-E575-4723-9C6A-362015682137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EDE56-30C1-472E-9461-3C7810BE3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10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07F4-E76F-46F3-A55D-9A719761D872}" type="datetime1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СРАВНИТЕЛЬНЫЙ АНАЛИЗ АЛГОРИТМОВ ЛЕГКОВЕСНОЙ КРИПТОГРАФИИ ДЛЯ УСТРОЙСТВ ИНТЕРНЕТА ВЕЩЕЙ | МОМОТ Д. М.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B65-08E1-4CE1-BD4B-D1F08213E75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81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BB48-08C0-4383-BBFE-54F1B01738BE}" type="datetime1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СРАВНИТЕЛЬНЫЙ АНАЛИЗ АЛГОРИТМОВ ЛЕГКОВЕСНОЙ КРИПТОГРАФИИ ДЛЯ УСТРОЙСТВ ИНТЕРНЕТА ВЕЩЕЙ | МОМОТ Д. М.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B65-08E1-4CE1-BD4B-D1F08213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53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55-19F9-4B7F-B937-85C481C92AF6}" type="datetime1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СРАВНИТЕЛЬНЫЙ АНАЛИЗ АЛГОРИТМОВ ЛЕГКОВЕСНОЙ КРИПТОГРАФИИ ДЛЯ УСТРОЙСТВ ИНТЕРНЕТА ВЕЩЕЙ | МОМОТ Д. М.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B65-08E1-4CE1-BD4B-D1F08213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04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7FE-38B4-4091-87DA-9B30919F7668}" type="datetime1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СРАВНИТЕЛЬНЫЙ АНАЛИЗ АЛГОРИТМОВ ЛЕГКОВЕСНОЙ КРИПТОГРАФИИ ДЛЯ УСТРОЙСТВ ИНТЕРНЕТА ВЕЩЕЙ | МОМОТ Д. М.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B65-08E1-4CE1-BD4B-D1F08213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11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A1BC-914A-449F-8D5E-D20847D9368C}" type="datetime1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СРАВНИТЕЛЬНЫЙ АНАЛИЗ АЛГОРИТМОВ ЛЕГКОВЕСНОЙ КРИПТОГРАФИИ ДЛЯ УСТРОЙСТВ ИНТЕРНЕТА ВЕЩЕЙ | МОМОТ Д. М.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B65-08E1-4CE1-BD4B-D1F08213E75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6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A2AE-A80A-4DD5-B261-C4BF1FFC804F}" type="datetime1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СРАВНИТЕЛЬНЫЙ АНАЛИЗ АЛГОРИТМОВ ЛЕГКОВЕСНОЙ КРИПТОГРАФИИ ДЛЯ УСТРОЙСТВ ИНТЕРНЕТА ВЕЩЕЙ | МОМОТ Д. М.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B65-08E1-4CE1-BD4B-D1F08213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7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419F-938C-46BD-A23F-5718BFB889FF}" type="datetime1">
              <a:rPr lang="ru-RU" smtClean="0"/>
              <a:t>21.06.2020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СРАВНИТЕЛЬНЫЙ АНАЛИЗ АЛГОРИТМОВ ЛЕГКОВЕСНОЙ КРИПТОГРАФИИ ДЛЯ УСТРОЙСТВ ИНТЕРНЕТА ВЕЩЕЙ | МОМОТ Д. М.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B65-08E1-4CE1-BD4B-D1F08213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84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203A-55BD-4275-910B-7B6EE370E5D0}" type="datetime1">
              <a:rPr lang="ru-RU" smtClean="0"/>
              <a:t>21.06.2020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СРАВНИТЕЛЬНЫЙ АНАЛИЗ АЛГОРИТМОВ ЛЕГКОВЕСНОЙ КРИПТОГРАФИИ ДЛЯ УСТРОЙСТВ ИНТЕРНЕТА ВЕЩЕЙ | МОМОТ Д. М.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B65-08E1-4CE1-BD4B-D1F08213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86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FCE0-9EB3-4E60-B337-6B23D2FFC9BB}" type="datetime1">
              <a:rPr lang="ru-RU" smtClean="0"/>
              <a:t>21.06.2020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СРАВНИТЕЛЬНЫЙ АНАЛИЗ АЛГОРИТМОВ ЛЕГКОВЕСНОЙ КРИПТОГРАФИИ ДЛЯ УСТРОЙСТВ ИНТЕРНЕТА ВЕЩЕЙ | МОМОТ Д. М.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B65-08E1-4CE1-BD4B-D1F08213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18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AEB63-16F8-4952-82B8-B0045F148F62}" type="datetime1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СРАВНИТЕЛЬНЫЙ АНАЛИЗ АЛГОРИТМОВ ЛЕГКОВЕСНОЙ КРИПТОГРАФИИ ДЛЯ УСТРОЙСТВ ИНТЕРНЕТА ВЕЩЕЙ | МОМОТ Д. М.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E71B65-08E1-4CE1-BD4B-D1F08213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5700-4FCA-472A-A04F-DDF1CFA62EE9}" type="datetime1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СРАВНИТЕЛЬНЫЙ АНАЛИЗ АЛГОРИТМОВ ЛЕГКОВЕСНОЙ КРИПТОГРАФИИ ДЛЯ УСТРОЙСТВ ИНТЕРНЕТА ВЕЩЕЙ | МОМОТ Д. М.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1B65-08E1-4CE1-BD4B-D1F08213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42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B60F0E-6BAE-4C1E-A5C5-EA41B093EABD}" type="datetime1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СРАВНИТЕЛЬНЫЙ АНАЛИЗ АЛГОРИТМОВ ЛЕГКОВЕСНОЙ КРИПТОГРАФИИ ДЛЯ УСТРОЙСТВ ИНТЕРНЕТА ВЕЩЕЙ | МОМОТ Д. М.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E71B65-08E1-4CE1-BD4B-D1F08213E75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0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856509"/>
            <a:ext cx="10058400" cy="1734743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АЛГОРИТМОВ ЛЕГКОВЕСНОЙ КРИПТОГРАФИИ ДЛЯ УСТРОЙСТВ ИНТЕРНЕТА ВЕЩЕЙ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1927"/>
            <a:ext cx="10648604" cy="114669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(работа бакалавра)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3530903/60301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Момот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даниэль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Михайлович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доцент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вшисист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к.т.н.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 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7" y="517763"/>
            <a:ext cx="3333750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565" y="452845"/>
            <a:ext cx="82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политехнический университет Петра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Великого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компьютерных наук и технологий 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шифров для отражения угроз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6403" cy="425950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/>
              <a:t>Достоверность и целостность (аутентификация) –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err="1" smtClean="0"/>
              <a:t>Неинтерактивность</a:t>
            </a:r>
            <a:r>
              <a:rPr lang="ru-RU" sz="2400" dirty="0" smtClean="0"/>
              <a:t> </a:t>
            </a:r>
            <a:r>
              <a:rPr lang="en-US" sz="2400" dirty="0" smtClean="0"/>
              <a:t>=&gt; </a:t>
            </a:r>
            <a:r>
              <a:rPr lang="ru-RU" sz="2400" dirty="0" err="1" smtClean="0"/>
              <a:t>хэш</a:t>
            </a:r>
            <a:r>
              <a:rPr lang="ru-RU" sz="2400" dirty="0" smtClean="0"/>
              <a:t> + цифровая подпись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Подлинность – метка времени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Конфиденциальность </a:t>
            </a:r>
            <a:endParaRPr lang="ru-RU" sz="2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/>
              <a:t> </a:t>
            </a:r>
            <a:r>
              <a:rPr lang="ru-RU" sz="2200" dirty="0" smtClean="0"/>
              <a:t>Блочное шифры </a:t>
            </a:r>
            <a:r>
              <a:rPr lang="en-US" sz="2400" dirty="0" smtClean="0"/>
              <a:t>&gt; </a:t>
            </a:r>
            <a:r>
              <a:rPr lang="ru-RU" sz="2400" dirty="0" smtClean="0"/>
              <a:t>Потоковые шифры </a:t>
            </a:r>
            <a:r>
              <a:rPr lang="en-US" sz="2400" dirty="0" smtClean="0"/>
              <a:t>&gt; </a:t>
            </a:r>
            <a:r>
              <a:rPr lang="ru-RU" sz="2400" dirty="0" smtClean="0"/>
              <a:t>Асимметричные шифры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Ключевые недостатки потоковых – долгая инициализация и большое потребление памяти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Ключевые недостатки асимметричных – б</a:t>
            </a:r>
            <a:r>
              <a:rPr lang="en-US" sz="2400" dirty="0" smtClean="0"/>
              <a:t>ó</a:t>
            </a:r>
            <a:r>
              <a:rPr lang="ru-RU" sz="2400" dirty="0" err="1" smtClean="0"/>
              <a:t>льшая</a:t>
            </a:r>
            <a:r>
              <a:rPr lang="ru-RU" sz="2400" dirty="0" smtClean="0"/>
              <a:t> длина ключа, большее время шифрования (</a:t>
            </a:r>
            <a:r>
              <a:rPr lang="ru-RU" sz="2400" dirty="0" err="1" smtClean="0"/>
              <a:t>неисп</a:t>
            </a:r>
            <a:r>
              <a:rPr lang="ru-RU" sz="2400" dirty="0" smtClean="0"/>
              <a:t>. Преим. </a:t>
            </a:r>
            <a:r>
              <a:rPr lang="ru-RU" sz="2400" dirty="0"/>
              <a:t>- нет необходимости передачи секретного ключа, ключ дешифрования может хранить только одна </a:t>
            </a:r>
            <a:r>
              <a:rPr lang="ru-RU" sz="2400" dirty="0" smtClean="0"/>
              <a:t>сторона – для аутентификации)</a:t>
            </a:r>
            <a:endParaRPr lang="ru-RU" sz="2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 тестирования реализаций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6403" cy="42595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200" dirty="0" smtClean="0"/>
              <a:t> Производительность = задержка + пропускная способность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200" dirty="0"/>
              <a:t> </a:t>
            </a:r>
            <a:r>
              <a:rPr lang="ru-RU" sz="2200" dirty="0" smtClean="0"/>
              <a:t>Мощность энергопотребления (Ватт)</a:t>
            </a:r>
            <a:endParaRPr lang="ru-RU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sz="2200" dirty="0" smtClean="0"/>
              <a:t> Достоинства: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 </a:t>
            </a:r>
            <a:r>
              <a:rPr lang="ru-RU" sz="2000" dirty="0" smtClean="0"/>
              <a:t>Подходит для ПК, не требует серьезного оборудования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 </a:t>
            </a:r>
            <a:r>
              <a:rPr lang="ru-RU" sz="2000" dirty="0" smtClean="0"/>
              <a:t>Позволяет добиться достаточно низкой погрешности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 </a:t>
            </a:r>
            <a:r>
              <a:rPr lang="ru-RU" sz="2000" dirty="0" smtClean="0"/>
              <a:t>Робастность (далее)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 </a:t>
            </a:r>
            <a:r>
              <a:rPr lang="ru-RU" sz="2000" dirty="0" smtClean="0"/>
              <a:t>На исследованном участке – устойчивость к изменению диапазона (далее)</a:t>
            </a:r>
            <a:endParaRPr lang="ru-RU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sz="2200" dirty="0" smtClean="0"/>
              <a:t> Недостатки: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 </a:t>
            </a:r>
            <a:r>
              <a:rPr lang="ru-RU" sz="2000" dirty="0" smtClean="0"/>
              <a:t>Отсутствие самодостаточности (сначала – </a:t>
            </a:r>
            <a:r>
              <a:rPr lang="ru-RU" sz="2000" dirty="0" err="1" smtClean="0"/>
              <a:t>криптоанализ</a:t>
            </a:r>
            <a:r>
              <a:rPr lang="ru-RU" sz="2000" dirty="0" smtClean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 </a:t>
            </a:r>
            <a:r>
              <a:rPr lang="ru-RU" sz="2000" dirty="0" smtClean="0"/>
              <a:t>Требует известной аккуратности, ассемблерная реализация – достаточно трудоемкое дело</a:t>
            </a: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апробации методологии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88043" y="1845734"/>
                <a:ext cx="10826403" cy="425950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ru-RU" sz="2200" dirty="0" smtClean="0"/>
                  <a:t> Тестируется производительность </a:t>
                </a:r>
                <a:r>
                  <a:rPr lang="ru-RU" sz="2200" dirty="0"/>
                  <a:t>= задержка + пропускная способность</a:t>
                </a:r>
                <a:endParaRPr lang="ru-RU" sz="22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u-RU" sz="2200" dirty="0"/>
                  <a:t> </a:t>
                </a:r>
                <a:r>
                  <a:rPr lang="ru-RU" sz="2200" dirty="0" smtClean="0"/>
                  <a:t>Для каждой реализации производится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серий измерений для разных объемов входа </a:t>
                </a:r>
                <a:r>
                  <a:rPr lang="en-US" sz="2200" dirty="0" smtClean="0"/>
                  <a:t>=&gt;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200" dirty="0" smtClean="0"/>
                  <a:t> </a:t>
                </a:r>
                <a:r>
                  <a:rPr lang="ru-RU" sz="2200" dirty="0" err="1" smtClean="0"/>
                  <a:t>временнЫх</a:t>
                </a:r>
                <a:r>
                  <a:rPr lang="ru-RU" sz="2200" dirty="0" smtClean="0"/>
                  <a:t> рядов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u-RU" sz="2200" dirty="0"/>
                  <a:t> </a:t>
                </a:r>
                <a:r>
                  <a:rPr lang="ru-RU" sz="2200" dirty="0" smtClean="0"/>
                  <a:t>Каждое измерение делается на нескольких итерациях для уменьшения погрешности, время суммируется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u-RU" sz="2200" dirty="0" smtClean="0"/>
                  <a:t> Предотвращается оптимизация: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u-RU" dirty="0"/>
                  <a:t> </a:t>
                </a:r>
                <a:r>
                  <a:rPr lang="ru-RU" dirty="0" smtClean="0"/>
                  <a:t>Контрольный байт, выводится в консоль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u-RU" dirty="0"/>
                  <a:t> </a:t>
                </a:r>
                <a:r>
                  <a:rPr lang="ru-RU" dirty="0" smtClean="0"/>
                  <a:t>Разные входные значения в каждом запуске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u-RU" dirty="0"/>
                  <a:t> </a:t>
                </a:r>
                <a:r>
                  <a:rPr lang="ru-RU" dirty="0" smtClean="0"/>
                  <a:t>Обработка результатов:</a:t>
                </a:r>
                <a:endParaRPr lang="ru-RU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u-RU" dirty="0" smtClean="0"/>
                  <a:t> По каждому ряду строится прямая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– время шифрования,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– объем входа (блоков или байт),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пропускная способность,</a:t>
                </a: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задержка (время инициализации)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u-RU" dirty="0"/>
                  <a:t> </a:t>
                </a:r>
                <a:r>
                  <a:rPr lang="ru-RU" dirty="0" smtClean="0"/>
                  <a:t>Метод наименьших квадратов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u-RU" dirty="0"/>
                  <a:t> </a:t>
                </a:r>
                <a:r>
                  <a:rPr lang="ru-RU" dirty="0" smtClean="0"/>
                  <a:t>Усредняются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прямых</a:t>
                </a:r>
                <a:r>
                  <a:rPr lang="en-US" dirty="0" smtClean="0"/>
                  <a:t> 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043" y="1845734"/>
                <a:ext cx="10826403" cy="4259502"/>
              </a:xfrm>
              <a:blipFill>
                <a:blip r:embed="rId2"/>
                <a:stretch>
                  <a:fillRect l="-1351" t="-27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12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методики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6403" cy="42595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200" dirty="0" smtClean="0"/>
              <a:t> </a:t>
            </a:r>
            <a:r>
              <a:rPr lang="ru-RU" sz="2200" dirty="0"/>
              <a:t>Три реализации </a:t>
            </a:r>
            <a:r>
              <a:rPr lang="en-US" sz="2200" dirty="0"/>
              <a:t>AES</a:t>
            </a:r>
            <a:r>
              <a:rPr lang="ru-RU" sz="2200" dirty="0"/>
              <a:t> на Си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 Две из открытых источников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 Третья – авторская: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u-RU" sz="2000" dirty="0"/>
              <a:t> Компактность кода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u-RU" sz="2000" dirty="0"/>
              <a:t> Снижение потребления ОЗУ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u-RU" sz="2000" dirty="0"/>
              <a:t> Близко к ассемблеру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u-RU" sz="2000" dirty="0"/>
              <a:t> Следствие – низкая скорость</a:t>
            </a:r>
          </a:p>
          <a:p>
            <a:pPr>
              <a:buFont typeface="Wingdings" panose="05000000000000000000" pitchFamily="2" charset="2"/>
              <a:buChar char="q"/>
            </a:pPr>
            <a:endParaRPr lang="ru-RU" sz="2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13</a:t>
            </a:fld>
            <a:endParaRPr lang="ru-RU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5750627"/>
                  </p:ext>
                </p:extLst>
              </p:nvPr>
            </p:nvGraphicFramePr>
            <p:xfrm>
              <a:off x="5274195" y="1967705"/>
              <a:ext cx="6520641" cy="3191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3016">
                      <a:extLst>
                        <a:ext uri="{9D8B030D-6E8A-4147-A177-3AD203B41FA5}">
                          <a16:colId xmlns:a16="http://schemas.microsoft.com/office/drawing/2014/main" val="2721229574"/>
                        </a:ext>
                      </a:extLst>
                    </a:gridCol>
                    <a:gridCol w="2822634">
                      <a:extLst>
                        <a:ext uri="{9D8B030D-6E8A-4147-A177-3AD203B41FA5}">
                          <a16:colId xmlns:a16="http://schemas.microsoft.com/office/drawing/2014/main" val="968438406"/>
                        </a:ext>
                      </a:extLst>
                    </a:gridCol>
                    <a:gridCol w="2524991">
                      <a:extLst>
                        <a:ext uri="{9D8B030D-6E8A-4147-A177-3AD203B41FA5}">
                          <a16:colId xmlns:a16="http://schemas.microsoft.com/office/drawing/2014/main" val="1293063307"/>
                        </a:ext>
                      </a:extLst>
                    </a:gridCol>
                  </a:tblGrid>
                  <a:tr h="429406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Параметр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Пояснение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3040328"/>
                      </a:ext>
                    </a:extLst>
                  </a:tr>
                  <a:tr h="7411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Число временных рядов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726476"/>
                      </a:ext>
                    </a:extLst>
                  </a:tr>
                  <a:tr h="7411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Число повторных измерений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9749751"/>
                      </a:ext>
                    </a:extLst>
                  </a:tr>
                  <a:tr h="4294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10, 12, 14, 16, 18, 20, 22, 24, 26, 28, 30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Число блоков первого измерения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393408"/>
                      </a:ext>
                    </a:extLst>
                  </a:tr>
                  <a:tr h="4294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50, 100, 150, 200, 250, 300, 350, 400, 450, 600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Число блоков второго измерения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4736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5750627"/>
                  </p:ext>
                </p:extLst>
              </p:nvPr>
            </p:nvGraphicFramePr>
            <p:xfrm>
              <a:off x="5274195" y="1967705"/>
              <a:ext cx="6520641" cy="3191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3016">
                      <a:extLst>
                        <a:ext uri="{9D8B030D-6E8A-4147-A177-3AD203B41FA5}">
                          <a16:colId xmlns:a16="http://schemas.microsoft.com/office/drawing/2014/main" val="2721229574"/>
                        </a:ext>
                      </a:extLst>
                    </a:gridCol>
                    <a:gridCol w="2822634">
                      <a:extLst>
                        <a:ext uri="{9D8B030D-6E8A-4147-A177-3AD203B41FA5}">
                          <a16:colId xmlns:a16="http://schemas.microsoft.com/office/drawing/2014/main" val="968438406"/>
                        </a:ext>
                      </a:extLst>
                    </a:gridCol>
                    <a:gridCol w="2524991">
                      <a:extLst>
                        <a:ext uri="{9D8B030D-6E8A-4147-A177-3AD203B41FA5}">
                          <a16:colId xmlns:a16="http://schemas.microsoft.com/office/drawing/2014/main" val="1293063307"/>
                        </a:ext>
                      </a:extLst>
                    </a:gridCol>
                  </a:tblGrid>
                  <a:tr h="429406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Параметр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Значение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Пояснение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3040328"/>
                      </a:ext>
                    </a:extLst>
                  </a:tr>
                  <a:tr h="74116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21" t="-62295" r="-459896" b="-28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Число временных рядов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726476"/>
                      </a:ext>
                    </a:extLst>
                  </a:tr>
                  <a:tr h="74116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21" t="-163636" r="-459896" b="-1867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Число повторных измерений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974975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21" t="-300943" r="-459896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10, 12, 14, 16, 18, 20, 22, 24, 26, 28, 30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Число блоков первого измерения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739340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21" t="-404762" r="-45989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50, 100, 150, 200, 250, 300, 350, 400, 450, 600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Число блоков второго измерения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4736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27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первого измерения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6403" cy="42595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200" dirty="0" smtClean="0"/>
              <a:t> </a:t>
            </a:r>
            <a:endParaRPr lang="ru-RU" sz="2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14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38" y="1787236"/>
            <a:ext cx="5521242" cy="40764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737360"/>
            <a:ext cx="5637168" cy="41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первого измерения (2) и второго измерения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26" y="1971957"/>
            <a:ext cx="5677192" cy="40070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236" y="1927505"/>
            <a:ext cx="5772447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Восстановленные уравнения прямых</a:t>
            </a:r>
            <a:br>
              <a:rPr lang="ru-RU" dirty="0" smtClean="0"/>
            </a:br>
            <a:r>
              <a:rPr lang="ru-RU" dirty="0" smtClean="0"/>
              <a:t>и интерпретация результатов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826403" cy="425950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200" dirty="0" smtClean="0"/>
                  <a:t>                                    </a:t>
                </a:r>
                <a:r>
                  <a:rPr lang="ru-RU" sz="2200" dirty="0"/>
                  <a:t>Д</a:t>
                </a:r>
                <a:r>
                  <a:rPr lang="ru-RU" sz="2200" dirty="0" smtClean="0"/>
                  <a:t>ля измерения 1:     Для измерения 2:                       Интерпретация:</a:t>
                </a:r>
              </a:p>
              <a:p>
                <a:pPr marL="0" indent="0">
                  <a:buNone/>
                </a:pPr>
                <a:r>
                  <a:rPr lang="ru-RU" sz="2400" dirty="0"/>
                  <a:t>Реализация </a:t>
                </a:r>
                <a:r>
                  <a:rPr lang="ru-RU" sz="2400" dirty="0" smtClean="0"/>
                  <a:t>1</a:t>
                </a:r>
                <a:r>
                  <a:rPr lang="ru-RU" sz="2200" dirty="0" smtClean="0"/>
                  <a:t>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0.7 мкс на блок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23 Мб/с</m:t>
                    </m:r>
                  </m:oMath>
                </a14:m>
                <a:endParaRPr lang="ru-RU" sz="22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Реализация 2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 мкс на блок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Мб/с</m:t>
                    </m:r>
                  </m:oMath>
                </a14:m>
                <a:endParaRPr lang="ru-RU" sz="22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Реализация 3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 мкс на блок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0.16 </m:t>
                    </m:r>
                    <m:r>
                      <a:rPr lang="ru-RU" sz="2200" i="1">
                        <a:latin typeface="Cambria Math" panose="02040503050406030204" pitchFamily="18" charset="0"/>
                      </a:rPr>
                      <m:t>Мб/с</m:t>
                    </m:r>
                  </m:oMath>
                </a14:m>
                <a:endParaRPr lang="ru-RU" sz="22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Алгоритм не содержит инициализации, уменьшающаяся задержка связана, предположительно, с не мгновенным выделением системных ресурсов.</a:t>
                </a:r>
                <a:endParaRPr lang="ru-RU" sz="2200" dirty="0"/>
              </a:p>
              <a:p>
                <a:pPr marL="0" indent="0">
                  <a:buNone/>
                </a:pPr>
                <a:r>
                  <a:rPr lang="ru-RU" sz="2200" dirty="0" smtClean="0"/>
                  <a:t>Итого: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u-RU" sz="2200" dirty="0"/>
                  <a:t> </a:t>
                </a:r>
                <a:r>
                  <a:rPr lang="ru-RU" sz="2200" dirty="0" smtClean="0"/>
                  <a:t>Эксперимент соответствует теоретическим ожиданиям (точки ложатся на прямую).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u-RU" sz="2200" dirty="0" smtClean="0"/>
                  <a:t> Высокая робастность.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u-RU" sz="2200" dirty="0"/>
                  <a:t> </a:t>
                </a:r>
                <a:r>
                  <a:rPr lang="ru-RU" sz="2200" dirty="0" smtClean="0"/>
                  <a:t>Слабая зависимость результатов от объема входа (600 блоков = 9.6 Кб).</a:t>
                </a:r>
                <a:endParaRPr lang="ru-RU" sz="2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826403" cy="4259502"/>
              </a:xfrm>
              <a:blipFill>
                <a:blip r:embed="rId2"/>
                <a:stretch>
                  <a:fillRect l="-1577" t="-21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16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12551"/>
          <a:stretch/>
        </p:blipFill>
        <p:spPr>
          <a:xfrm>
            <a:off x="3068220" y="2214476"/>
            <a:ext cx="2329052" cy="13452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617" y="2235078"/>
            <a:ext cx="2227240" cy="13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909" y="1845734"/>
            <a:ext cx="11184773" cy="42595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/>
              <a:t>Проведено </a:t>
            </a:r>
            <a:r>
              <a:rPr lang="ru-RU" sz="2400" dirty="0" smtClean="0"/>
              <a:t>сравнение </a:t>
            </a:r>
            <a:r>
              <a:rPr lang="ru-RU" sz="2400" dirty="0"/>
              <a:t>различных алгоритмов </a:t>
            </a:r>
            <a:r>
              <a:rPr lang="ru-RU" sz="2400" dirty="0" smtClean="0"/>
              <a:t>под </a:t>
            </a:r>
            <a:r>
              <a:rPr lang="ru-RU" sz="2400" dirty="0"/>
              <a:t>отражение конкретных </a:t>
            </a:r>
            <a:r>
              <a:rPr lang="ru-RU" sz="2400" dirty="0" smtClean="0"/>
              <a:t>угроз.</a:t>
            </a:r>
            <a:endParaRPr lang="ru-RU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Создана методология </a:t>
            </a:r>
            <a:r>
              <a:rPr lang="ru-RU" sz="2400" dirty="0"/>
              <a:t>сравнительного тестирования реализаций </a:t>
            </a:r>
            <a:r>
              <a:rPr lang="ru-RU" sz="2400" dirty="0" smtClean="0"/>
              <a:t>шифров</a:t>
            </a:r>
          </a:p>
          <a:p>
            <a:pPr marL="201168" lvl="1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</a:t>
            </a:r>
            <a:r>
              <a:rPr lang="ru-RU" sz="2400" dirty="0" smtClean="0"/>
              <a:t>на </a:t>
            </a:r>
            <a:r>
              <a:rPr lang="ru-RU" sz="2400" dirty="0" smtClean="0"/>
              <a:t>пригодность </a:t>
            </a:r>
            <a:r>
              <a:rPr lang="ru-RU" sz="2400" dirty="0"/>
              <a:t>для устройств </a:t>
            </a:r>
            <a:r>
              <a:rPr lang="en-US" sz="2400" dirty="0" err="1" smtClean="0"/>
              <a:t>IoT</a:t>
            </a:r>
            <a:endParaRPr lang="ru-RU" sz="2400" dirty="0"/>
          </a:p>
          <a:p>
            <a:pPr marL="201168" lvl="1" indent="0">
              <a:buNone/>
            </a:pPr>
            <a:r>
              <a:rPr lang="ru-RU" sz="2400" dirty="0" smtClean="0"/>
              <a:t>  </a:t>
            </a:r>
            <a:r>
              <a:rPr lang="ru-RU" sz="2400" dirty="0" smtClean="0"/>
              <a:t>(</a:t>
            </a:r>
            <a:r>
              <a:rPr lang="ru-RU" sz="2400" dirty="0" smtClean="0"/>
              <a:t>по параметрам производительности и мощности энергопотребления)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Методология прошла апробацию на практике, которая доказала ее качество</a:t>
            </a:r>
          </a:p>
          <a:p>
            <a:pPr marL="201168" lvl="1" indent="0">
              <a:buNone/>
            </a:pPr>
            <a:r>
              <a:rPr lang="ru-RU" sz="2400" dirty="0" smtClean="0"/>
              <a:t>  </a:t>
            </a:r>
            <a:r>
              <a:rPr lang="ru-RU" sz="2400" dirty="0" smtClean="0"/>
              <a:t>(</a:t>
            </a:r>
            <a:r>
              <a:rPr lang="ru-RU" sz="2400" dirty="0" smtClean="0"/>
              <a:t>в части тестирования производительности</a:t>
            </a:r>
            <a:r>
              <a:rPr lang="ru-RU" sz="2400" dirty="0" smtClean="0"/>
              <a:t>).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17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909" y="1845734"/>
            <a:ext cx="11184773" cy="42595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/>
              <a:t> Практические результаты: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/>
              <a:t> </a:t>
            </a:r>
            <a:r>
              <a:rPr lang="ru-RU" sz="2400" dirty="0" smtClean="0"/>
              <a:t>Выделены</a:t>
            </a:r>
            <a:r>
              <a:rPr lang="ru-RU" sz="2200" dirty="0" smtClean="0"/>
              <a:t> перспективные виды алгоритмов для использования на устройствах </a:t>
            </a:r>
            <a:r>
              <a:rPr lang="en-US" sz="2200" dirty="0" err="1" smtClean="0"/>
              <a:t>IoT</a:t>
            </a:r>
            <a:r>
              <a:rPr lang="en-US" sz="2200" dirty="0"/>
              <a:t>.</a:t>
            </a:r>
            <a:endParaRPr lang="ru-RU" sz="2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/>
              <a:t> Возникшие </a:t>
            </a:r>
            <a:r>
              <a:rPr lang="ru-RU" sz="2400" dirty="0" smtClean="0"/>
              <a:t>вопросы для дальнейших исследований: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Как взаимодействуют процессорные команды?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Насколько хорошо работает </a:t>
            </a:r>
            <a:r>
              <a:rPr lang="ru-RU" sz="2400" dirty="0" err="1" smtClean="0"/>
              <a:t>внутрипроцессорная</a:t>
            </a:r>
            <a:r>
              <a:rPr lang="ru-RU" sz="2400" dirty="0" smtClean="0"/>
              <a:t> оптимизация и параллелизм</a:t>
            </a:r>
          </a:p>
          <a:p>
            <a:pPr marL="201168" lvl="1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в различных сценариях?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ru-RU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18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темы ВКР</a:t>
            </a:r>
            <a:br>
              <a:rPr lang="ru-RU" dirty="0" smtClean="0"/>
            </a:br>
            <a:r>
              <a:rPr lang="ru-RU" dirty="0" smtClean="0"/>
              <a:t>и рассматриваемые аспекты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640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800" dirty="0"/>
              <a:t> </a:t>
            </a:r>
            <a:r>
              <a:rPr lang="ru-RU" sz="2800" dirty="0" smtClean="0"/>
              <a:t>Шифрование сетевого трафика необходимо, но для слабых устройств является затратным.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/>
              <a:t> </a:t>
            </a:r>
            <a:r>
              <a:rPr lang="ru-RU" sz="2800" dirty="0" smtClean="0"/>
              <a:t>Как сравнить алгоритмы шифрования трафика?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600" dirty="0"/>
              <a:t> </a:t>
            </a:r>
            <a:r>
              <a:rPr lang="ru-RU" sz="2600" dirty="0" smtClean="0"/>
              <a:t>Теоретический аспект – криптографическая стойкость алгоритма</a:t>
            </a:r>
          </a:p>
          <a:p>
            <a:pPr marL="201168" lvl="1" indent="0">
              <a:buNone/>
            </a:pPr>
            <a:r>
              <a:rPr lang="ru-RU" sz="2600" dirty="0" smtClean="0"/>
              <a:t>(20% приоритета ВКР).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600" dirty="0"/>
              <a:t> </a:t>
            </a:r>
            <a:r>
              <a:rPr lang="ru-RU" sz="2600" dirty="0" smtClean="0"/>
              <a:t>Практический аспект – качество реализации алгоритма</a:t>
            </a:r>
          </a:p>
          <a:p>
            <a:pPr marL="201168" lvl="1" indent="0">
              <a:buNone/>
            </a:pPr>
            <a:r>
              <a:rPr lang="ru-RU" sz="2600" dirty="0" smtClean="0"/>
              <a:t>(80% приоритета ВКР).</a:t>
            </a:r>
            <a:endParaRPr lang="ru-RU" sz="2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</a:t>
            </a:r>
            <a:r>
              <a:rPr lang="ru-RU" dirty="0"/>
              <a:t> </a:t>
            </a:r>
            <a:r>
              <a:rPr lang="ru-RU" dirty="0" smtClean="0"/>
              <a:t>и предмет ВКР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640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800" dirty="0"/>
              <a:t> </a:t>
            </a:r>
            <a:r>
              <a:rPr lang="ru-RU" sz="2800" dirty="0" smtClean="0"/>
              <a:t>Объект исследования – алгоритмы шифрования данных (шифры).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 smtClean="0"/>
              <a:t> Предмет исследования – сравнение пригодности шифров для использования на устройствах </a:t>
            </a:r>
            <a:r>
              <a:rPr lang="en-US" sz="2800" dirty="0" err="1" smtClean="0"/>
              <a:t>IoT</a:t>
            </a:r>
            <a:r>
              <a:rPr lang="ru-RU" sz="2800" dirty="0" smtClean="0"/>
              <a:t>.</a:t>
            </a:r>
            <a:endParaRPr lang="ru-RU" sz="2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ВКР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6403" cy="42595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800" dirty="0" smtClean="0"/>
              <a:t> Цель исследования – выделить виды алгоритмов, наиболее подходящие для устройств </a:t>
            </a:r>
            <a:r>
              <a:rPr lang="en-US" sz="2800" dirty="0" err="1" smtClean="0"/>
              <a:t>IoT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z="2800" dirty="0"/>
              <a:t> </a:t>
            </a:r>
            <a:r>
              <a:rPr lang="ru-RU" sz="2800" dirty="0" smtClean="0"/>
              <a:t>Задачи: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Обзор литературы по криптографии и </a:t>
            </a:r>
            <a:r>
              <a:rPr lang="en-US" sz="2400" dirty="0" err="1" smtClean="0"/>
              <a:t>IoT</a:t>
            </a:r>
            <a:r>
              <a:rPr lang="ru-RU" sz="2400" dirty="0" smtClean="0"/>
              <a:t> (выделение угроз).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400" dirty="0" smtClean="0"/>
              <a:t> Обзор существующих подходов к (решению задачи) защите трафика.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400" dirty="0" smtClean="0"/>
              <a:t> Сравнение различных алгоритмов (под отражение конкретных угроз).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Создание методологии сравнительного тестирования реализаций шифров на пригодность для устройств </a:t>
            </a:r>
            <a:r>
              <a:rPr lang="en-US" sz="2400" dirty="0" err="1" smtClean="0"/>
              <a:t>IoT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Апробация методологии путем реализация тестирования.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Формулировка итоговых выводов.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использованные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6403" cy="42595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сравнения шифров (практический аспект)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6403" cy="42595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/>
              <a:t> Способность отражать различные угрозы (основное свойство шифра).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Аппаратные ограничения: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/>
              <a:t> </a:t>
            </a:r>
            <a:r>
              <a:rPr lang="ru-RU" sz="2200" dirty="0" smtClean="0"/>
              <a:t>Энергетические ресурсы – будем тестировать.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/>
              <a:t> </a:t>
            </a:r>
            <a:r>
              <a:rPr lang="ru-RU" sz="2200" dirty="0" smtClean="0"/>
              <a:t>Объем ОЗУ/стека.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 smtClean="0"/>
              <a:t>Размер микросхемы (</a:t>
            </a:r>
            <a:r>
              <a:rPr lang="en-US" sz="2200" dirty="0" smtClean="0"/>
              <a:t>GE)</a:t>
            </a:r>
            <a:r>
              <a:rPr lang="ru-RU" sz="2200" dirty="0" smtClean="0"/>
              <a:t> – определяется только на стенде.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Программные ограничения: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 smtClean="0"/>
              <a:t> Объем кода – определяется легко.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/>
              <a:t> </a:t>
            </a:r>
            <a:r>
              <a:rPr lang="ru-RU" sz="2200" dirty="0" smtClean="0"/>
              <a:t>Количество </a:t>
            </a:r>
            <a:r>
              <a:rPr lang="ru-RU" sz="2200" dirty="0"/>
              <a:t>потребляемой </a:t>
            </a:r>
            <a:r>
              <a:rPr lang="ru-RU" sz="2200" dirty="0" smtClean="0"/>
              <a:t>памяти/стека – </a:t>
            </a:r>
            <a:r>
              <a:rPr lang="ru-RU" sz="2200" dirty="0"/>
              <a:t>определяется по коду</a:t>
            </a:r>
            <a:r>
              <a:rPr lang="ru-RU" sz="22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/>
              <a:t> </a:t>
            </a:r>
            <a:r>
              <a:rPr lang="ru-RU" sz="2200" dirty="0" smtClean="0"/>
              <a:t>Производительность – будем тестировать</a:t>
            </a:r>
            <a:r>
              <a:rPr lang="ru-RU" sz="2400" dirty="0" smtClean="0"/>
              <a:t>.</a:t>
            </a:r>
            <a:endParaRPr lang="ru-RU" sz="22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</a:t>
            </a:r>
            <a:r>
              <a:rPr lang="en-US" dirty="0" smtClean="0"/>
              <a:t> </a:t>
            </a:r>
            <a:r>
              <a:rPr lang="ru-RU" dirty="0" smtClean="0"/>
              <a:t>системы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6403" cy="4259502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ru-RU" sz="2400" dirty="0"/>
              <a:t>У</a:t>
            </a:r>
            <a:r>
              <a:rPr lang="ru-RU" sz="2400" dirty="0" smtClean="0"/>
              <a:t>ровень бизнес-логики</a:t>
            </a:r>
            <a:endParaRPr lang="en-US" sz="2400" dirty="0" smtClean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ru-RU" sz="2400" dirty="0"/>
              <a:t>П</a:t>
            </a:r>
            <a:r>
              <a:rPr lang="ru-RU" sz="2400" dirty="0" smtClean="0"/>
              <a:t>рикладной уровень</a:t>
            </a:r>
            <a:endParaRPr lang="en-US" sz="2400" dirty="0" smtClean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ru-RU" sz="2400" dirty="0"/>
              <a:t>У</a:t>
            </a:r>
            <a:r>
              <a:rPr lang="ru-RU" sz="2400" dirty="0" smtClean="0"/>
              <a:t>ровень обработки</a:t>
            </a:r>
            <a:endParaRPr lang="en-US" sz="2400" dirty="0" smtClean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ru-RU" sz="2400" dirty="0"/>
              <a:t>Т</a:t>
            </a:r>
            <a:r>
              <a:rPr lang="ru-RU" sz="2400" dirty="0" smtClean="0"/>
              <a:t>ранспортный уровень</a:t>
            </a:r>
            <a:endParaRPr lang="en-US" sz="2400" dirty="0" smtClean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ru-RU" sz="2400" dirty="0"/>
              <a:t>С</a:t>
            </a:r>
            <a:r>
              <a:rPr lang="ru-RU" sz="2400" dirty="0" smtClean="0"/>
              <a:t>енсорный уровень                                                     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 </a:t>
            </a:r>
            <a:r>
              <a:rPr lang="ru-RU" sz="2400" dirty="0" smtClean="0">
                <a:sym typeface="Wingdings" panose="05000000000000000000" pitchFamily="2" charset="2"/>
              </a:rPr>
              <a:t>Устройства </a:t>
            </a:r>
            <a:r>
              <a:rPr lang="en-US" sz="2400" dirty="0" err="1" smtClean="0">
                <a:sym typeface="Wingdings" panose="05000000000000000000" pitchFamily="2" charset="2"/>
              </a:rPr>
              <a:t>IoT</a:t>
            </a:r>
            <a:r>
              <a:rPr lang="en-US" sz="2400" dirty="0" smtClean="0">
                <a:sym typeface="Wingdings" panose="05000000000000000000" pitchFamily="2" charset="2"/>
              </a:rPr>
              <a:t> - </a:t>
            </a:r>
            <a:r>
              <a:rPr lang="ru-RU" sz="2400" dirty="0" smtClean="0">
                <a:sym typeface="Wingdings" panose="05000000000000000000" pitchFamily="2" charset="2"/>
              </a:rPr>
              <a:t>здесь</a:t>
            </a:r>
            <a:endParaRPr lang="ru-RU" sz="24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205"/>
          <a:stretch/>
        </p:blipFill>
        <p:spPr>
          <a:xfrm>
            <a:off x="4799795" y="1780673"/>
            <a:ext cx="2703246" cy="3479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6003" y="5246967"/>
            <a:ext cx="6256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Изображение </a:t>
            </a:r>
            <a:r>
              <a:rPr lang="ru-RU" dirty="0"/>
              <a:t>взято из </a:t>
            </a:r>
            <a:r>
              <a:rPr lang="ru-RU" dirty="0" smtClean="0"/>
              <a:t>статьи</a:t>
            </a:r>
          </a:p>
          <a:p>
            <a:r>
              <a:rPr lang="ru-RU" dirty="0" smtClean="0"/>
              <a:t>«</a:t>
            </a:r>
            <a:r>
              <a:rPr lang="en-US" dirty="0" smtClean="0"/>
              <a:t>Internet </a:t>
            </a:r>
            <a:r>
              <a:rPr lang="en-US" dirty="0"/>
              <a:t>of Things: Architectures, Protocols, and Applications</a:t>
            </a:r>
            <a:r>
              <a:rPr lang="ru-RU" dirty="0" smtClean="0"/>
              <a:t>»</a:t>
            </a:r>
          </a:p>
          <a:p>
            <a:r>
              <a:rPr lang="en-US" dirty="0" smtClean="0"/>
              <a:t>by </a:t>
            </a:r>
            <a:r>
              <a:rPr lang="en-US" dirty="0" err="1"/>
              <a:t>Pallavi</a:t>
            </a:r>
            <a:r>
              <a:rPr lang="en-US" dirty="0"/>
              <a:t> </a:t>
            </a:r>
            <a:r>
              <a:rPr lang="en-US" dirty="0" err="1"/>
              <a:t>Sethi</a:t>
            </a:r>
            <a:r>
              <a:rPr lang="en-US" dirty="0"/>
              <a:t>, </a:t>
            </a:r>
            <a:r>
              <a:rPr lang="en-US" dirty="0" err="1"/>
              <a:t>Smruti</a:t>
            </a:r>
            <a:r>
              <a:rPr lang="en-US" dirty="0"/>
              <a:t> R. Sarangi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2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Угрозы безопасности сенсорного уровня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6403" cy="42595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/>
              <a:t> Подслушивание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Захват узла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Фальшивый узел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Повторное воспроизведение пакета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Атака по времени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Угрозы безопасности сенсорного уровня – как отразить?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6403" cy="42595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dirty="0" smtClean="0"/>
              <a:t> Подслушивание – конфиденциальность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Захват узла</a:t>
            </a:r>
            <a:r>
              <a:rPr lang="en-US" sz="2400" dirty="0" smtClean="0"/>
              <a:t> – </a:t>
            </a:r>
            <a:r>
              <a:rPr lang="ru-RU" sz="2400" dirty="0" smtClean="0"/>
              <a:t>является набором большого количества разных угроз, не рассматривается в работе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Фальшивый узел – достоверность и целостность (аутентификация)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Повторное воспроизведение пакета – подлинность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/>
              <a:t> </a:t>
            </a:r>
            <a:r>
              <a:rPr lang="ru-RU" sz="2400" dirty="0" smtClean="0"/>
              <a:t>Атака по времени – защита может обеспечиваться реализацией, сложная задача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0" y="6410036"/>
            <a:ext cx="12302836" cy="447964"/>
          </a:xfrm>
        </p:spPr>
        <p:txBody>
          <a:bodyPr/>
          <a:lstStyle/>
          <a:p>
            <a:r>
              <a:rPr lang="ru-RU" sz="2000" dirty="0" smtClean="0"/>
              <a:t>СРАВНИТЕЛЬНЫЙ АНАЛИЗ АЛГОРИТМОВ ЛЕГКОВЕСНОЙ КРИПТОГРАФИИ ДЛЯ УСТРОЙСТВ ИНТЕРНЕТА </a:t>
            </a:r>
            <a:r>
              <a:rPr lang="ru-RU" sz="2000" dirty="0" err="1" smtClean="0"/>
              <a:t>ВЕЩЕй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611658" y="516948"/>
            <a:ext cx="1312025" cy="365125"/>
          </a:xfrm>
        </p:spPr>
        <p:txBody>
          <a:bodyPr/>
          <a:lstStyle/>
          <a:p>
            <a:fld id="{C8E71B65-08E1-4CE1-BD4B-D1F08213E75D}" type="slidenum">
              <a:rPr lang="ru-RU" sz="36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771</TotalTime>
  <Words>1143</Words>
  <Application>Microsoft Office PowerPoint</Application>
  <PresentationFormat>Широкоэкранный</PresentationFormat>
  <Paragraphs>175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Times New Roman</vt:lpstr>
      <vt:lpstr>Wingdings</vt:lpstr>
      <vt:lpstr>Ретро</vt:lpstr>
      <vt:lpstr>СРАВНИТЕЛЬНЫЙ АНАЛИЗ АЛГОРИТМОВ ЛЕГКОВЕСНОЙ КРИПТОГРАФИИ ДЛЯ УСТРОЙСТВ ИНТЕРНЕТА ВЕЩЕЙ</vt:lpstr>
      <vt:lpstr>Актуальность темы ВКР и рассматриваемые аспекты</vt:lpstr>
      <vt:lpstr>Объект и предмет ВКР</vt:lpstr>
      <vt:lpstr>Цель и задачи ВКР</vt:lpstr>
      <vt:lpstr>Основные использованные исследования</vt:lpstr>
      <vt:lpstr>Критерии сравнения шифров (практический аспект)</vt:lpstr>
      <vt:lpstr>Уровни системы IoT </vt:lpstr>
      <vt:lpstr>Угрозы безопасности сенсорного уровня </vt:lpstr>
      <vt:lpstr>Угрозы безопасности сенсорного уровня – как отразить?</vt:lpstr>
      <vt:lpstr>Применение шифров для отражения угроз</vt:lpstr>
      <vt:lpstr>Методология тестирования реализаций шифров</vt:lpstr>
      <vt:lpstr>Методика апробации методологии</vt:lpstr>
      <vt:lpstr>Применение методики</vt:lpstr>
      <vt:lpstr>Результаты первого измерения (1)</vt:lpstr>
      <vt:lpstr>Результаты первого измерения (2) и второго измерения</vt:lpstr>
      <vt:lpstr>Восстановленные уравнения прямых и интерпретация результатов</vt:lpstr>
      <vt:lpstr>Результаты работы</vt:lpstr>
      <vt:lpstr>Перспективы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Daniel Momot</dc:creator>
  <cp:lastModifiedBy>Daniel Momot</cp:lastModifiedBy>
  <cp:revision>65</cp:revision>
  <dcterms:created xsi:type="dcterms:W3CDTF">2020-06-20T14:48:53Z</dcterms:created>
  <dcterms:modified xsi:type="dcterms:W3CDTF">2020-06-21T15:26:00Z</dcterms:modified>
</cp:coreProperties>
</file>