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74" r:id="rId3"/>
    <p:sldId id="273" r:id="rId4"/>
    <p:sldId id="262" r:id="rId5"/>
    <p:sldId id="263" r:id="rId6"/>
    <p:sldId id="266" r:id="rId7"/>
    <p:sldId id="267" r:id="rId8"/>
    <p:sldId id="268" r:id="rId9"/>
    <p:sldId id="269" r:id="rId10"/>
    <p:sldId id="270" r:id="rId11"/>
    <p:sldId id="264" r:id="rId12"/>
    <p:sldId id="265" r:id="rId13"/>
    <p:sldId id="272" r:id="rId14"/>
    <p:sldId id="271" r:id="rId15"/>
    <p:sldId id="27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50E"/>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57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6B849D-6EA9-D74C-8C57-4E7DC3E7B12B}" type="datetimeFigureOut">
              <a:rPr lang="en-US" smtClean="0"/>
              <a:t>19/07/16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4533D-B977-6D4D-BA17-6751AA2CAD9B}" type="slidenum">
              <a:rPr lang="en-US" smtClean="0"/>
              <a:t>‹#›</a:t>
            </a:fld>
            <a:endParaRPr lang="en-US"/>
          </a:p>
        </p:txBody>
      </p:sp>
    </p:spTree>
    <p:extLst>
      <p:ext uri="{BB962C8B-B14F-4D97-AF65-F5344CB8AC3E}">
        <p14:creationId xmlns:p14="http://schemas.microsoft.com/office/powerpoint/2010/main" val="427547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B849D-6EA9-D74C-8C57-4E7DC3E7B12B}" type="datetimeFigureOut">
              <a:rPr lang="en-US" smtClean="0"/>
              <a:t>19/07/16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4533D-B977-6D4D-BA17-6751AA2CAD9B}" type="slidenum">
              <a:rPr lang="en-US" smtClean="0"/>
              <a:t>‹#›</a:t>
            </a:fld>
            <a:endParaRPr lang="en-US"/>
          </a:p>
        </p:txBody>
      </p:sp>
    </p:spTree>
    <p:extLst>
      <p:ext uri="{BB962C8B-B14F-4D97-AF65-F5344CB8AC3E}">
        <p14:creationId xmlns:p14="http://schemas.microsoft.com/office/powerpoint/2010/main" val="413022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B849D-6EA9-D74C-8C57-4E7DC3E7B12B}" type="datetimeFigureOut">
              <a:rPr lang="en-US" smtClean="0"/>
              <a:t>19/07/16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4533D-B977-6D4D-BA17-6751AA2CAD9B}" type="slidenum">
              <a:rPr lang="en-US" smtClean="0"/>
              <a:t>‹#›</a:t>
            </a:fld>
            <a:endParaRPr lang="en-US"/>
          </a:p>
        </p:txBody>
      </p:sp>
    </p:spTree>
    <p:extLst>
      <p:ext uri="{BB962C8B-B14F-4D97-AF65-F5344CB8AC3E}">
        <p14:creationId xmlns:p14="http://schemas.microsoft.com/office/powerpoint/2010/main" val="2298360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B849D-6EA9-D74C-8C57-4E7DC3E7B12B}" type="datetimeFigureOut">
              <a:rPr lang="en-US" smtClean="0"/>
              <a:t>19/07/16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4533D-B977-6D4D-BA17-6751AA2CAD9B}" type="slidenum">
              <a:rPr lang="en-US" smtClean="0"/>
              <a:t>‹#›</a:t>
            </a:fld>
            <a:endParaRPr lang="en-US"/>
          </a:p>
        </p:txBody>
      </p:sp>
    </p:spTree>
    <p:extLst>
      <p:ext uri="{BB962C8B-B14F-4D97-AF65-F5344CB8AC3E}">
        <p14:creationId xmlns:p14="http://schemas.microsoft.com/office/powerpoint/2010/main" val="117645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B849D-6EA9-D74C-8C57-4E7DC3E7B12B}" type="datetimeFigureOut">
              <a:rPr lang="en-US" smtClean="0"/>
              <a:t>19/07/16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4533D-B977-6D4D-BA17-6751AA2CAD9B}" type="slidenum">
              <a:rPr lang="en-US" smtClean="0"/>
              <a:t>‹#›</a:t>
            </a:fld>
            <a:endParaRPr lang="en-US"/>
          </a:p>
        </p:txBody>
      </p:sp>
    </p:spTree>
    <p:extLst>
      <p:ext uri="{BB962C8B-B14F-4D97-AF65-F5344CB8AC3E}">
        <p14:creationId xmlns:p14="http://schemas.microsoft.com/office/powerpoint/2010/main" val="144385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6B849D-6EA9-D74C-8C57-4E7DC3E7B12B}" type="datetimeFigureOut">
              <a:rPr lang="en-US" smtClean="0"/>
              <a:t>19/07/16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4533D-B977-6D4D-BA17-6751AA2CAD9B}" type="slidenum">
              <a:rPr lang="en-US" smtClean="0"/>
              <a:t>‹#›</a:t>
            </a:fld>
            <a:endParaRPr lang="en-US"/>
          </a:p>
        </p:txBody>
      </p:sp>
    </p:spTree>
    <p:extLst>
      <p:ext uri="{BB962C8B-B14F-4D97-AF65-F5344CB8AC3E}">
        <p14:creationId xmlns:p14="http://schemas.microsoft.com/office/powerpoint/2010/main" val="3847590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6B849D-6EA9-D74C-8C57-4E7DC3E7B12B}" type="datetimeFigureOut">
              <a:rPr lang="en-US" smtClean="0"/>
              <a:t>19/07/16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4533D-B977-6D4D-BA17-6751AA2CAD9B}" type="slidenum">
              <a:rPr lang="en-US" smtClean="0"/>
              <a:t>‹#›</a:t>
            </a:fld>
            <a:endParaRPr lang="en-US"/>
          </a:p>
        </p:txBody>
      </p:sp>
    </p:spTree>
    <p:extLst>
      <p:ext uri="{BB962C8B-B14F-4D97-AF65-F5344CB8AC3E}">
        <p14:creationId xmlns:p14="http://schemas.microsoft.com/office/powerpoint/2010/main" val="284739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6B849D-6EA9-D74C-8C57-4E7DC3E7B12B}" type="datetimeFigureOut">
              <a:rPr lang="en-US" smtClean="0"/>
              <a:t>19/07/16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4533D-B977-6D4D-BA17-6751AA2CAD9B}" type="slidenum">
              <a:rPr lang="en-US" smtClean="0"/>
              <a:t>‹#›</a:t>
            </a:fld>
            <a:endParaRPr lang="en-US"/>
          </a:p>
        </p:txBody>
      </p:sp>
    </p:spTree>
    <p:extLst>
      <p:ext uri="{BB962C8B-B14F-4D97-AF65-F5344CB8AC3E}">
        <p14:creationId xmlns:p14="http://schemas.microsoft.com/office/powerpoint/2010/main" val="2564698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6B849D-6EA9-D74C-8C57-4E7DC3E7B12B}" type="datetimeFigureOut">
              <a:rPr lang="en-US" smtClean="0"/>
              <a:t>19/07/16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4533D-B977-6D4D-BA17-6751AA2CAD9B}" type="slidenum">
              <a:rPr lang="en-US" smtClean="0"/>
              <a:t>‹#›</a:t>
            </a:fld>
            <a:endParaRPr lang="en-US"/>
          </a:p>
        </p:txBody>
      </p:sp>
    </p:spTree>
    <p:extLst>
      <p:ext uri="{BB962C8B-B14F-4D97-AF65-F5344CB8AC3E}">
        <p14:creationId xmlns:p14="http://schemas.microsoft.com/office/powerpoint/2010/main" val="1361425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B849D-6EA9-D74C-8C57-4E7DC3E7B12B}" type="datetimeFigureOut">
              <a:rPr lang="en-US" smtClean="0"/>
              <a:t>19/07/16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4533D-B977-6D4D-BA17-6751AA2CAD9B}" type="slidenum">
              <a:rPr lang="en-US" smtClean="0"/>
              <a:t>‹#›</a:t>
            </a:fld>
            <a:endParaRPr lang="en-US"/>
          </a:p>
        </p:txBody>
      </p:sp>
    </p:spTree>
    <p:extLst>
      <p:ext uri="{BB962C8B-B14F-4D97-AF65-F5344CB8AC3E}">
        <p14:creationId xmlns:p14="http://schemas.microsoft.com/office/powerpoint/2010/main" val="91358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B849D-6EA9-D74C-8C57-4E7DC3E7B12B}" type="datetimeFigureOut">
              <a:rPr lang="en-US" smtClean="0"/>
              <a:t>19/07/16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4533D-B977-6D4D-BA17-6751AA2CAD9B}" type="slidenum">
              <a:rPr lang="en-US" smtClean="0"/>
              <a:t>‹#›</a:t>
            </a:fld>
            <a:endParaRPr lang="en-US"/>
          </a:p>
        </p:txBody>
      </p:sp>
    </p:spTree>
    <p:extLst>
      <p:ext uri="{BB962C8B-B14F-4D97-AF65-F5344CB8AC3E}">
        <p14:creationId xmlns:p14="http://schemas.microsoft.com/office/powerpoint/2010/main" val="13585078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B849D-6EA9-D74C-8C57-4E7DC3E7B12B}" type="datetimeFigureOut">
              <a:rPr lang="en-US" smtClean="0"/>
              <a:t>19/07/16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4533D-B977-6D4D-BA17-6751AA2CAD9B}" type="slidenum">
              <a:rPr lang="en-US" smtClean="0"/>
              <a:t>‹#›</a:t>
            </a:fld>
            <a:endParaRPr lang="en-US"/>
          </a:p>
        </p:txBody>
      </p:sp>
    </p:spTree>
    <p:extLst>
      <p:ext uri="{BB962C8B-B14F-4D97-AF65-F5344CB8AC3E}">
        <p14:creationId xmlns:p14="http://schemas.microsoft.com/office/powerpoint/2010/main" val="719302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www.equidam.com/ranges-of-negotiation-at-different-stages-of-a-startup/" TargetMode="Externa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hyperlink" Target="https://www.equidam.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quidam.com/how-to-estimate-market-size/" TargetMode="Externa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square-for-dark-background-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833" y="1360807"/>
            <a:ext cx="2562655" cy="2562655"/>
          </a:xfrm>
          <a:prstGeom prst="rect">
            <a:avLst/>
          </a:prstGeom>
        </p:spPr>
      </p:pic>
      <p:sp>
        <p:nvSpPr>
          <p:cNvPr id="9" name="Title 1"/>
          <p:cNvSpPr>
            <a:spLocks noGrp="1"/>
          </p:cNvSpPr>
          <p:nvPr>
            <p:ph type="ctrTitle"/>
          </p:nvPr>
        </p:nvSpPr>
        <p:spPr>
          <a:xfrm>
            <a:off x="342360" y="4017815"/>
            <a:ext cx="3589130" cy="537537"/>
          </a:xfrm>
        </p:spPr>
        <p:txBody>
          <a:bodyPr>
            <a:normAutofit/>
          </a:bodyPr>
          <a:lstStyle/>
          <a:p>
            <a:r>
              <a:rPr lang="en-US" sz="2000" dirty="0" smtClean="0">
                <a:solidFill>
                  <a:srgbClr val="98D50E"/>
                </a:solidFill>
                <a:latin typeface="Helvetica"/>
                <a:cs typeface="Helvetica"/>
              </a:rPr>
              <a:t>PITCH DECK TEMPLATE </a:t>
            </a:r>
            <a:endParaRPr lang="en-US" sz="2000" dirty="0">
              <a:solidFill>
                <a:srgbClr val="98D50E"/>
              </a:solidFill>
              <a:latin typeface="Helvetica"/>
              <a:cs typeface="Helvetica"/>
            </a:endParaRPr>
          </a:p>
        </p:txBody>
      </p:sp>
      <p:sp>
        <p:nvSpPr>
          <p:cNvPr id="12" name="TextBox 11"/>
          <p:cNvSpPr txBox="1"/>
          <p:nvPr/>
        </p:nvSpPr>
        <p:spPr>
          <a:xfrm>
            <a:off x="4613453" y="1628507"/>
            <a:ext cx="4442200" cy="3600986"/>
          </a:xfrm>
          <a:prstGeom prst="rect">
            <a:avLst/>
          </a:prstGeom>
          <a:noFill/>
        </p:spPr>
        <p:txBody>
          <a:bodyPr wrap="square" rtlCol="0">
            <a:spAutoFit/>
          </a:bodyPr>
          <a:lstStyle/>
          <a:p>
            <a:r>
              <a:rPr lang="en-GB" sz="1600" dirty="0" smtClean="0">
                <a:solidFill>
                  <a:srgbClr val="98D50E"/>
                </a:solidFill>
                <a:latin typeface="Helvetica"/>
                <a:cs typeface="Helvetica"/>
              </a:rPr>
              <a:t>Content:</a:t>
            </a:r>
          </a:p>
          <a:p>
            <a:endParaRPr lang="en-GB" sz="1600" dirty="0" smtClean="0">
              <a:solidFill>
                <a:srgbClr val="FFFFFF"/>
              </a:solidFill>
              <a:latin typeface="Helvetica"/>
              <a:cs typeface="Helvetica"/>
            </a:endParaRPr>
          </a:p>
          <a:p>
            <a:pPr marL="342900" indent="-342900">
              <a:buAutoNum type="arabicPeriod"/>
            </a:pPr>
            <a:r>
              <a:rPr lang="en-GB" sz="1400" dirty="0" smtClean="0">
                <a:solidFill>
                  <a:srgbClr val="FFFFFF"/>
                </a:solidFill>
                <a:latin typeface="Helvetica"/>
                <a:cs typeface="Helvetica"/>
              </a:rPr>
              <a:t>OPENING SLIDE</a:t>
            </a:r>
          </a:p>
          <a:p>
            <a:pPr marL="342900" indent="-342900">
              <a:buAutoNum type="arabicPeriod"/>
            </a:pPr>
            <a:r>
              <a:rPr lang="en-GB" sz="1400" dirty="0" smtClean="0">
                <a:solidFill>
                  <a:srgbClr val="FFFFFF"/>
                </a:solidFill>
                <a:latin typeface="Helvetica"/>
                <a:cs typeface="Helvetica"/>
              </a:rPr>
              <a:t>BUSINESS DESCRIPTION</a:t>
            </a:r>
          </a:p>
          <a:p>
            <a:pPr marL="342900" indent="-342900">
              <a:buAutoNum type="arabicPeriod"/>
            </a:pPr>
            <a:r>
              <a:rPr lang="en-GB" sz="1400" dirty="0" smtClean="0">
                <a:solidFill>
                  <a:srgbClr val="FFFFFF"/>
                </a:solidFill>
                <a:latin typeface="Helvetica"/>
                <a:cs typeface="Helvetica"/>
              </a:rPr>
              <a:t>PROBLEM </a:t>
            </a:r>
          </a:p>
          <a:p>
            <a:pPr marL="342900" indent="-342900">
              <a:buAutoNum type="arabicPeriod"/>
            </a:pPr>
            <a:r>
              <a:rPr lang="en-GB" sz="1400" dirty="0" smtClean="0">
                <a:solidFill>
                  <a:srgbClr val="FFFFFF"/>
                </a:solidFill>
                <a:latin typeface="Helvetica"/>
                <a:cs typeface="Helvetica"/>
              </a:rPr>
              <a:t>SOLUTION</a:t>
            </a:r>
          </a:p>
          <a:p>
            <a:pPr marL="342900" indent="-342900">
              <a:buAutoNum type="arabicPeriod"/>
            </a:pPr>
            <a:r>
              <a:rPr lang="en-GB" sz="1400" dirty="0" smtClean="0">
                <a:solidFill>
                  <a:srgbClr val="FFFFFF"/>
                </a:solidFill>
                <a:latin typeface="Helvetica"/>
                <a:cs typeface="Helvetica"/>
              </a:rPr>
              <a:t>MARKET SIZE</a:t>
            </a:r>
          </a:p>
          <a:p>
            <a:pPr marL="342900" indent="-342900">
              <a:buAutoNum type="arabicPeriod"/>
            </a:pPr>
            <a:r>
              <a:rPr lang="en-GB" sz="1400" dirty="0" smtClean="0">
                <a:solidFill>
                  <a:srgbClr val="FFFFFF"/>
                </a:solidFill>
                <a:latin typeface="Helvetica"/>
                <a:cs typeface="Helvetica"/>
              </a:rPr>
              <a:t>COMPETITIVE LANDSCAPE AND DIFFERENTIATION</a:t>
            </a:r>
          </a:p>
          <a:p>
            <a:pPr marL="342900" indent="-342900">
              <a:buAutoNum type="arabicPeriod"/>
            </a:pPr>
            <a:r>
              <a:rPr lang="en-GB" sz="1400" dirty="0" smtClean="0">
                <a:solidFill>
                  <a:srgbClr val="FFFFFF"/>
                </a:solidFill>
                <a:latin typeface="Helvetica"/>
                <a:cs typeface="Helvetica"/>
              </a:rPr>
              <a:t>SUSTAINABLE COMPETITIVE ADVANTAGE</a:t>
            </a:r>
          </a:p>
          <a:p>
            <a:pPr marL="342900" indent="-342900">
              <a:buAutoNum type="arabicPeriod"/>
            </a:pPr>
            <a:r>
              <a:rPr lang="en-GB" sz="1400" dirty="0" smtClean="0">
                <a:solidFill>
                  <a:srgbClr val="FFFFFF"/>
                </a:solidFill>
                <a:latin typeface="Helvetica"/>
                <a:cs typeface="Helvetica"/>
              </a:rPr>
              <a:t>TRACTION / STAGE OF DEVELOPMENT</a:t>
            </a:r>
          </a:p>
          <a:p>
            <a:pPr marL="342900" indent="-342900">
              <a:buAutoNum type="arabicPeriod"/>
            </a:pPr>
            <a:r>
              <a:rPr lang="en-GB" sz="1400" dirty="0" smtClean="0">
                <a:solidFill>
                  <a:srgbClr val="FFFFFF"/>
                </a:solidFill>
                <a:latin typeface="Helvetica"/>
                <a:cs typeface="Helvetica"/>
              </a:rPr>
              <a:t>BUSINESS MODEL AND MONETIZATION</a:t>
            </a:r>
          </a:p>
          <a:p>
            <a:pPr marL="342900" indent="-342900">
              <a:buAutoNum type="arabicPeriod"/>
            </a:pPr>
            <a:r>
              <a:rPr lang="en-GB" sz="1400" dirty="0" smtClean="0">
                <a:solidFill>
                  <a:srgbClr val="FFFFFF"/>
                </a:solidFill>
                <a:latin typeface="Helvetica"/>
                <a:cs typeface="Helvetica"/>
              </a:rPr>
              <a:t>MILESTONES AND INVESTMENT PROPOSITION</a:t>
            </a:r>
          </a:p>
          <a:p>
            <a:pPr marL="342900" indent="-342900">
              <a:buAutoNum type="arabicPeriod"/>
            </a:pPr>
            <a:r>
              <a:rPr lang="en-GB" sz="1400" dirty="0" smtClean="0">
                <a:solidFill>
                  <a:srgbClr val="FFFFFF"/>
                </a:solidFill>
                <a:latin typeface="Helvetica"/>
                <a:cs typeface="Helvetica"/>
              </a:rPr>
              <a:t>TEAM</a:t>
            </a:r>
          </a:p>
          <a:p>
            <a:pPr marL="342900" indent="-342900">
              <a:buAutoNum type="arabicPeriod"/>
            </a:pPr>
            <a:r>
              <a:rPr lang="en-GB" sz="1400" dirty="0" smtClean="0">
                <a:solidFill>
                  <a:srgbClr val="FFFFFF"/>
                </a:solidFill>
                <a:latin typeface="Helvetica"/>
                <a:cs typeface="Helvetica"/>
              </a:rPr>
              <a:t>CONCLUSION</a:t>
            </a:r>
          </a:p>
        </p:txBody>
      </p:sp>
      <p:cxnSp>
        <p:nvCxnSpPr>
          <p:cNvPr id="14" name="Straight Connector 13"/>
          <p:cNvCxnSpPr/>
          <p:nvPr/>
        </p:nvCxnSpPr>
        <p:spPr>
          <a:xfrm>
            <a:off x="4315291" y="763510"/>
            <a:ext cx="0" cy="5330980"/>
          </a:xfrm>
          <a:prstGeom prst="line">
            <a:avLst/>
          </a:prstGeom>
          <a:ln w="317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648815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7033" y="735280"/>
            <a:ext cx="8222070" cy="6122720"/>
          </a:xfrm>
        </p:spPr>
        <p:txBody>
          <a:bodyPr>
            <a:noAutofit/>
          </a:bodyPr>
          <a:lstStyle/>
          <a:p>
            <a:pPr algn="l"/>
            <a:r>
              <a:rPr lang="en-US" sz="1800" dirty="0" smtClean="0">
                <a:solidFill>
                  <a:schemeClr val="bg1"/>
                </a:solidFill>
                <a:latin typeface="Helvetica"/>
                <a:cs typeface="Helvetica"/>
              </a:rPr>
              <a:t>What have you achieved to prove what you stated so far? Give facts!</a:t>
            </a:r>
          </a:p>
          <a:p>
            <a:pPr algn="l"/>
            <a:endParaRPr lang="en-US" sz="1800" dirty="0" smtClean="0">
              <a:solidFill>
                <a:schemeClr val="bg1"/>
              </a:solidFill>
              <a:latin typeface="Helvetica"/>
              <a:cs typeface="Helvetica"/>
            </a:endParaRPr>
          </a:p>
          <a:p>
            <a:pPr algn="l"/>
            <a:r>
              <a:rPr lang="en-US" sz="1800" dirty="0" smtClean="0">
                <a:solidFill>
                  <a:schemeClr val="bg1"/>
                </a:solidFill>
                <a:latin typeface="Helvetica"/>
                <a:cs typeface="Helvetica"/>
              </a:rPr>
              <a:t>Traction can be based on a lot of different KPIs according to your business case. Especially in early stages, companies may on purpose decide to focus on one KPI instead of another, that can be different even for companies operating in the same market. </a:t>
            </a:r>
          </a:p>
          <a:p>
            <a:pPr algn="l"/>
            <a:r>
              <a:rPr lang="en-US" sz="1800" dirty="0" smtClean="0">
                <a:solidFill>
                  <a:srgbClr val="98D50E"/>
                </a:solidFill>
                <a:latin typeface="Helvetica"/>
                <a:cs typeface="Helvetica"/>
              </a:rPr>
              <a:t>Focus on giving numbers on the factors that you highlighted as your main competitive advantage in the previous slides.</a:t>
            </a:r>
          </a:p>
          <a:p>
            <a:pPr algn="l"/>
            <a:r>
              <a:rPr lang="en-US" sz="1800" dirty="0" smtClean="0">
                <a:solidFill>
                  <a:schemeClr val="bg1"/>
                </a:solidFill>
                <a:latin typeface="Helvetica"/>
                <a:cs typeface="Helvetica"/>
              </a:rPr>
              <a:t>Examples includes: </a:t>
            </a:r>
          </a:p>
          <a:p>
            <a:pPr marL="285750" indent="-285750" algn="l">
              <a:buFontTx/>
              <a:buChar char="-"/>
            </a:pPr>
            <a:r>
              <a:rPr lang="en-US" sz="1800" dirty="0" err="1" smtClean="0">
                <a:solidFill>
                  <a:srgbClr val="98D50E"/>
                </a:solidFill>
                <a:latin typeface="Helvetica"/>
                <a:cs typeface="Helvetica"/>
              </a:rPr>
              <a:t>MaU</a:t>
            </a:r>
            <a:r>
              <a:rPr lang="en-US" sz="1800" dirty="0" smtClean="0">
                <a:solidFill>
                  <a:schemeClr val="bg1"/>
                </a:solidFill>
                <a:latin typeface="Helvetica"/>
                <a:cs typeface="Helvetica"/>
              </a:rPr>
              <a:t> (Monthly active Users)</a:t>
            </a:r>
          </a:p>
          <a:p>
            <a:pPr marL="285750" indent="-285750" algn="l">
              <a:buFontTx/>
              <a:buChar char="-"/>
            </a:pPr>
            <a:r>
              <a:rPr lang="en-US" sz="1800" dirty="0" err="1">
                <a:solidFill>
                  <a:srgbClr val="98D50E"/>
                </a:solidFill>
                <a:latin typeface="Helvetica"/>
                <a:cs typeface="Helvetica"/>
              </a:rPr>
              <a:t>DaU</a:t>
            </a:r>
            <a:r>
              <a:rPr lang="en-US" sz="1800" dirty="0">
                <a:solidFill>
                  <a:schemeClr val="bg1"/>
                </a:solidFill>
                <a:latin typeface="Helvetica"/>
                <a:cs typeface="Helvetica"/>
              </a:rPr>
              <a:t> </a:t>
            </a:r>
            <a:r>
              <a:rPr lang="en-US" sz="1800" dirty="0" smtClean="0">
                <a:solidFill>
                  <a:schemeClr val="bg1"/>
                </a:solidFill>
                <a:latin typeface="Helvetica"/>
                <a:cs typeface="Helvetica"/>
              </a:rPr>
              <a:t>(Daily active </a:t>
            </a:r>
            <a:r>
              <a:rPr lang="en-US" sz="1800" dirty="0">
                <a:solidFill>
                  <a:schemeClr val="bg1"/>
                </a:solidFill>
                <a:latin typeface="Helvetica"/>
                <a:cs typeface="Helvetica"/>
              </a:rPr>
              <a:t>Users)</a:t>
            </a:r>
          </a:p>
          <a:p>
            <a:pPr marL="285750" indent="-285750" algn="l">
              <a:buFontTx/>
              <a:buChar char="-"/>
            </a:pPr>
            <a:r>
              <a:rPr lang="en-US" sz="1800" dirty="0">
                <a:solidFill>
                  <a:srgbClr val="98D50E"/>
                </a:solidFill>
                <a:latin typeface="Helvetica"/>
                <a:cs typeface="Helvetica"/>
              </a:rPr>
              <a:t>Annual or Monthly Recurring Revenues (ARR or MRR) </a:t>
            </a:r>
            <a:r>
              <a:rPr lang="en-US" sz="1800" dirty="0" smtClean="0">
                <a:solidFill>
                  <a:schemeClr val="bg1"/>
                </a:solidFill>
                <a:latin typeface="Helvetica"/>
                <a:cs typeface="Helvetica"/>
              </a:rPr>
              <a:t>for e.g. </a:t>
            </a:r>
            <a:r>
              <a:rPr lang="en-US" sz="1800" dirty="0" err="1" smtClean="0">
                <a:solidFill>
                  <a:schemeClr val="bg1"/>
                </a:solidFill>
                <a:latin typeface="Helvetica"/>
                <a:cs typeface="Helvetica"/>
              </a:rPr>
              <a:t>SaaS</a:t>
            </a:r>
            <a:r>
              <a:rPr lang="en-US" sz="1800" dirty="0" smtClean="0">
                <a:solidFill>
                  <a:schemeClr val="bg1"/>
                </a:solidFill>
                <a:latin typeface="Helvetica"/>
                <a:cs typeface="Helvetica"/>
              </a:rPr>
              <a:t> models</a:t>
            </a:r>
          </a:p>
          <a:p>
            <a:pPr marL="285750" indent="-285750" algn="l">
              <a:buFontTx/>
              <a:buChar char="-"/>
            </a:pPr>
            <a:r>
              <a:rPr lang="en-US" sz="1800" dirty="0">
                <a:solidFill>
                  <a:srgbClr val="98D50E"/>
                </a:solidFill>
                <a:latin typeface="Helvetica"/>
                <a:cs typeface="Helvetica"/>
              </a:rPr>
              <a:t>Volume on transaction </a:t>
            </a:r>
            <a:r>
              <a:rPr lang="en-US" sz="1800" dirty="0" smtClean="0">
                <a:solidFill>
                  <a:schemeClr val="bg1"/>
                </a:solidFill>
                <a:latin typeface="Helvetica"/>
                <a:cs typeface="Helvetica"/>
              </a:rPr>
              <a:t>for, e.g., payment service providers or a market place</a:t>
            </a:r>
          </a:p>
          <a:p>
            <a:pPr marL="285750" indent="-285750" algn="l">
              <a:buFontTx/>
              <a:buChar char="-"/>
            </a:pPr>
            <a:r>
              <a:rPr lang="en-US" sz="1800" dirty="0">
                <a:solidFill>
                  <a:srgbClr val="98D50E"/>
                </a:solidFill>
                <a:latin typeface="Helvetica"/>
                <a:cs typeface="Helvetica"/>
              </a:rPr>
              <a:t>Number of customers</a:t>
            </a:r>
          </a:p>
          <a:p>
            <a:pPr marL="285750" indent="-285750" algn="l">
              <a:buFontTx/>
              <a:buChar char="-"/>
            </a:pPr>
            <a:r>
              <a:rPr lang="en-US" sz="1800" dirty="0">
                <a:solidFill>
                  <a:srgbClr val="98D50E"/>
                </a:solidFill>
                <a:latin typeface="Helvetica"/>
                <a:cs typeface="Helvetica"/>
              </a:rPr>
              <a:t>Important distribution partnerships </a:t>
            </a:r>
          </a:p>
          <a:p>
            <a:pPr marL="285750" indent="-285750" algn="l">
              <a:buFontTx/>
              <a:buChar char="-"/>
            </a:pPr>
            <a:r>
              <a:rPr lang="en-US" sz="1800" dirty="0">
                <a:solidFill>
                  <a:srgbClr val="98D50E"/>
                </a:solidFill>
                <a:latin typeface="Helvetica"/>
                <a:cs typeface="Helvetica"/>
              </a:rPr>
              <a:t>Prototypes</a:t>
            </a:r>
            <a:r>
              <a:rPr lang="en-US" sz="1800" dirty="0" smtClean="0">
                <a:solidFill>
                  <a:schemeClr val="bg1"/>
                </a:solidFill>
                <a:latin typeface="Helvetica"/>
                <a:cs typeface="Helvetica"/>
              </a:rPr>
              <a:t> if you have tangible products</a:t>
            </a:r>
          </a:p>
          <a:p>
            <a:pPr algn="l"/>
            <a:r>
              <a:rPr lang="en-US" sz="1800" dirty="0" smtClean="0">
                <a:solidFill>
                  <a:schemeClr val="bg1"/>
                </a:solidFill>
                <a:latin typeface="Helvetica"/>
                <a:cs typeface="Helvetica"/>
              </a:rPr>
              <a:t>Choose two to three important KPIs for you and show what you have don</a:t>
            </a:r>
            <a:r>
              <a:rPr lang="it-IT" sz="1800" dirty="0" smtClean="0">
                <a:solidFill>
                  <a:schemeClr val="bg1"/>
                </a:solidFill>
                <a:latin typeface="Helvetica"/>
                <a:cs typeface="Helvetica"/>
              </a:rPr>
              <a:t>e to </a:t>
            </a:r>
            <a:r>
              <a:rPr lang="it-IT" sz="1800" dirty="0" err="1" smtClean="0">
                <a:solidFill>
                  <a:schemeClr val="bg1"/>
                </a:solidFill>
                <a:latin typeface="Helvetica"/>
                <a:cs typeface="Helvetica"/>
              </a:rPr>
              <a:t>achieve</a:t>
            </a:r>
            <a:r>
              <a:rPr lang="it-IT" sz="1800" dirty="0" smtClean="0">
                <a:solidFill>
                  <a:schemeClr val="bg1"/>
                </a:solidFill>
                <a:latin typeface="Helvetica"/>
                <a:cs typeface="Helvetica"/>
              </a:rPr>
              <a:t> </a:t>
            </a:r>
            <a:r>
              <a:rPr lang="it-IT" sz="1800" dirty="0" err="1" smtClean="0">
                <a:solidFill>
                  <a:schemeClr val="bg1"/>
                </a:solidFill>
                <a:latin typeface="Helvetica"/>
                <a:cs typeface="Helvetica"/>
              </a:rPr>
              <a:t>them</a:t>
            </a:r>
            <a:r>
              <a:rPr lang="it-IT" sz="1800" dirty="0" smtClean="0">
                <a:solidFill>
                  <a:schemeClr val="bg1"/>
                </a:solidFill>
                <a:latin typeface="Helvetica"/>
                <a:cs typeface="Helvetica"/>
              </a:rPr>
              <a:t> </a:t>
            </a:r>
            <a:r>
              <a:rPr lang="it-IT" sz="1800" dirty="0" err="1" smtClean="0">
                <a:solidFill>
                  <a:schemeClr val="bg1"/>
                </a:solidFill>
                <a:latin typeface="Helvetica"/>
                <a:cs typeface="Helvetica"/>
              </a:rPr>
              <a:t>until</a:t>
            </a:r>
            <a:r>
              <a:rPr lang="it-IT" sz="1800" dirty="0" smtClean="0">
                <a:solidFill>
                  <a:schemeClr val="bg1"/>
                </a:solidFill>
                <a:latin typeface="Helvetica"/>
                <a:cs typeface="Helvetica"/>
              </a:rPr>
              <a:t> </a:t>
            </a:r>
            <a:r>
              <a:rPr lang="it-IT" sz="1800" dirty="0" err="1" smtClean="0">
                <a:solidFill>
                  <a:schemeClr val="bg1"/>
                </a:solidFill>
                <a:latin typeface="Helvetica"/>
                <a:cs typeface="Helvetica"/>
              </a:rPr>
              <a:t>now</a:t>
            </a:r>
            <a:r>
              <a:rPr lang="it-IT" sz="1800" dirty="0" smtClean="0">
                <a:solidFill>
                  <a:schemeClr val="bg1"/>
                </a:solidFill>
                <a:latin typeface="Helvetica"/>
                <a:cs typeface="Helvetica"/>
              </a:rPr>
              <a:t>. </a:t>
            </a:r>
            <a:endParaRPr lang="en-US" sz="1800" dirty="0">
              <a:solidFill>
                <a:schemeClr val="bg1"/>
              </a:solidFill>
              <a:latin typeface="Helvetica"/>
              <a:cs typeface="Helvetica"/>
            </a:endParaRPr>
          </a:p>
        </p:txBody>
      </p:sp>
      <p:pic>
        <p:nvPicPr>
          <p:cNvPr id="4" name="Picture 3" descr="logo-square-for-dark-background-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780" y="5954894"/>
            <a:ext cx="748832" cy="748832"/>
          </a:xfrm>
          <a:prstGeom prst="rect">
            <a:avLst/>
          </a:prstGeom>
        </p:spPr>
      </p:pic>
      <p:sp>
        <p:nvSpPr>
          <p:cNvPr id="5" name="Title 1"/>
          <p:cNvSpPr txBox="1">
            <a:spLocks/>
          </p:cNvSpPr>
          <p:nvPr/>
        </p:nvSpPr>
        <p:spPr>
          <a:xfrm>
            <a:off x="74710" y="166806"/>
            <a:ext cx="5528557" cy="53753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rgbClr val="98D50E"/>
                </a:solidFill>
                <a:latin typeface="Helvetica"/>
                <a:cs typeface="Helvetica"/>
              </a:rPr>
              <a:t>TRACTION / STAGE OF DEVELOPMENT</a:t>
            </a:r>
          </a:p>
        </p:txBody>
      </p:sp>
      <p:cxnSp>
        <p:nvCxnSpPr>
          <p:cNvPr id="6" name="Straight Connector 5"/>
          <p:cNvCxnSpPr/>
          <p:nvPr/>
        </p:nvCxnSpPr>
        <p:spPr>
          <a:xfrm flipH="1">
            <a:off x="0" y="16680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0" y="70244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56148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430" y="959724"/>
            <a:ext cx="7636349" cy="4282474"/>
          </a:xfrm>
        </p:spPr>
        <p:txBody>
          <a:bodyPr>
            <a:normAutofit fontScale="92500" lnSpcReduction="10000"/>
          </a:bodyPr>
          <a:lstStyle/>
          <a:p>
            <a:pPr algn="l"/>
            <a:r>
              <a:rPr lang="en-US" sz="1800" dirty="0" smtClean="0">
                <a:solidFill>
                  <a:schemeClr val="bg1"/>
                </a:solidFill>
                <a:latin typeface="Helvetica"/>
                <a:cs typeface="Helvetica"/>
              </a:rPr>
              <a:t>This topic can also be included before or as part of the previous slide, depending on your case, but it is usually better to separate them.</a:t>
            </a:r>
          </a:p>
          <a:p>
            <a:pPr algn="l"/>
            <a:endParaRPr lang="en-US" sz="1800" dirty="0" smtClean="0">
              <a:solidFill>
                <a:schemeClr val="bg1"/>
              </a:solidFill>
              <a:latin typeface="Helvetica"/>
              <a:cs typeface="Helvetica"/>
            </a:endParaRPr>
          </a:p>
          <a:p>
            <a:pPr algn="l"/>
            <a:r>
              <a:rPr lang="en-US" sz="1800" dirty="0" smtClean="0">
                <a:solidFill>
                  <a:schemeClr val="bg1"/>
                </a:solidFill>
                <a:latin typeface="Helvetica"/>
                <a:cs typeface="Helvetica"/>
              </a:rPr>
              <a:t>You should explain here how you will be able to generate substantial cash flows and revenues in the future, which is also connected to your competitive advantage. </a:t>
            </a:r>
          </a:p>
          <a:p>
            <a:pPr algn="l"/>
            <a:endParaRPr lang="en-US" sz="1800" dirty="0" smtClean="0">
              <a:solidFill>
                <a:schemeClr val="bg1"/>
              </a:solidFill>
              <a:latin typeface="Helvetica"/>
              <a:cs typeface="Helvetica"/>
            </a:endParaRPr>
          </a:p>
          <a:p>
            <a:pPr algn="l"/>
            <a:r>
              <a:rPr lang="en-US" sz="2000" dirty="0" smtClean="0">
                <a:solidFill>
                  <a:srgbClr val="98D50E"/>
                </a:solidFill>
                <a:latin typeface="Helvetica"/>
                <a:cs typeface="Helvetica"/>
              </a:rPr>
              <a:t>Clearly define how the company will generate most of its revenues and when. </a:t>
            </a:r>
          </a:p>
          <a:p>
            <a:pPr algn="l"/>
            <a:endParaRPr lang="en-US" sz="1800" dirty="0" smtClean="0">
              <a:solidFill>
                <a:srgbClr val="FFFFFF"/>
              </a:solidFill>
              <a:latin typeface="Helvetica"/>
              <a:cs typeface="Helvetica"/>
            </a:endParaRPr>
          </a:p>
          <a:p>
            <a:pPr algn="l"/>
            <a:r>
              <a:rPr lang="en-US" sz="1800" dirty="0" smtClean="0">
                <a:solidFill>
                  <a:srgbClr val="FFFFFF"/>
                </a:solidFill>
                <a:latin typeface="Helvetica"/>
                <a:cs typeface="Helvetica"/>
              </a:rPr>
              <a:t>Some companies may plan a change in business model, decide to monetize at a later stage, or increase prices in the future. This is not a problem, as soon as you </a:t>
            </a:r>
          </a:p>
          <a:p>
            <a:pPr algn="l"/>
            <a:r>
              <a:rPr lang="en-US" sz="2000" dirty="0">
                <a:solidFill>
                  <a:srgbClr val="98D50E"/>
                </a:solidFill>
                <a:latin typeface="Helvetica"/>
                <a:cs typeface="Helvetica"/>
              </a:rPr>
              <a:t>m</a:t>
            </a:r>
            <a:r>
              <a:rPr lang="en-US" sz="2000" dirty="0" smtClean="0">
                <a:solidFill>
                  <a:srgbClr val="98D50E"/>
                </a:solidFill>
                <a:latin typeface="Helvetica"/>
                <a:cs typeface="Helvetica"/>
              </a:rPr>
              <a:t>ake sure that investors clearly understand where are you heading to.</a:t>
            </a:r>
            <a:endParaRPr lang="en-US" sz="2000" dirty="0">
              <a:solidFill>
                <a:srgbClr val="98D50E"/>
              </a:solidFill>
              <a:latin typeface="Helvetica"/>
              <a:cs typeface="Helvetica"/>
            </a:endParaRPr>
          </a:p>
          <a:p>
            <a:pPr algn="l"/>
            <a:endParaRPr lang="en-US" sz="1800" dirty="0">
              <a:solidFill>
                <a:schemeClr val="bg1"/>
              </a:solidFill>
              <a:latin typeface="Helvetica"/>
              <a:cs typeface="Helvetica"/>
            </a:endParaRPr>
          </a:p>
        </p:txBody>
      </p:sp>
      <p:pic>
        <p:nvPicPr>
          <p:cNvPr id="4" name="Picture 3" descr="logo-square-for-dark-background-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780" y="5954894"/>
            <a:ext cx="748832" cy="748832"/>
          </a:xfrm>
          <a:prstGeom prst="rect">
            <a:avLst/>
          </a:prstGeom>
        </p:spPr>
      </p:pic>
      <p:sp>
        <p:nvSpPr>
          <p:cNvPr id="5" name="Title 1"/>
          <p:cNvSpPr txBox="1">
            <a:spLocks/>
          </p:cNvSpPr>
          <p:nvPr/>
        </p:nvSpPr>
        <p:spPr>
          <a:xfrm>
            <a:off x="74710" y="166806"/>
            <a:ext cx="5528557" cy="537537"/>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rgbClr val="98D50E"/>
                </a:solidFill>
                <a:latin typeface="Helvetica"/>
                <a:cs typeface="Helvetica"/>
              </a:rPr>
              <a:t>BUSINESS MODEL AND MONETIZATION STRATEGY</a:t>
            </a:r>
            <a:endParaRPr lang="en-US" sz="2000" dirty="0">
              <a:solidFill>
                <a:srgbClr val="98D50E"/>
              </a:solidFill>
              <a:latin typeface="Helvetica"/>
              <a:cs typeface="Helvetica"/>
            </a:endParaRPr>
          </a:p>
        </p:txBody>
      </p:sp>
      <p:cxnSp>
        <p:nvCxnSpPr>
          <p:cNvPr id="6" name="Straight Connector 5"/>
          <p:cNvCxnSpPr/>
          <p:nvPr/>
        </p:nvCxnSpPr>
        <p:spPr>
          <a:xfrm flipH="1">
            <a:off x="0" y="16680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0" y="70244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64881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3150" y="908752"/>
            <a:ext cx="7652630" cy="5794974"/>
          </a:xfrm>
        </p:spPr>
        <p:txBody>
          <a:bodyPr>
            <a:noAutofit/>
          </a:bodyPr>
          <a:lstStyle/>
          <a:p>
            <a:pPr algn="l"/>
            <a:r>
              <a:rPr lang="en-US" sz="1600" dirty="0" smtClean="0">
                <a:solidFill>
                  <a:schemeClr val="bg1"/>
                </a:solidFill>
                <a:latin typeface="Helvetica"/>
                <a:cs typeface="Helvetica"/>
              </a:rPr>
              <a:t>The most effective way to present the capital need and the use of funds is to describe the use of capital in function of reaching target KPIs (the same of the traction slide to be consistent and logical). </a:t>
            </a:r>
            <a:endParaRPr lang="en-US" sz="1600" dirty="0">
              <a:solidFill>
                <a:schemeClr val="bg1"/>
              </a:solidFill>
              <a:latin typeface="Helvetica"/>
              <a:cs typeface="Helvetica"/>
            </a:endParaRPr>
          </a:p>
          <a:p>
            <a:pPr marL="285750" indent="-285750" algn="l">
              <a:buFontTx/>
              <a:buChar char="-"/>
            </a:pPr>
            <a:r>
              <a:rPr lang="en-US" sz="1600" dirty="0">
                <a:solidFill>
                  <a:srgbClr val="98D50E"/>
                </a:solidFill>
                <a:latin typeface="Helvetica"/>
                <a:cs typeface="Helvetica"/>
              </a:rPr>
              <a:t>M</a:t>
            </a:r>
            <a:r>
              <a:rPr lang="en-US" sz="1600" dirty="0" smtClean="0">
                <a:solidFill>
                  <a:srgbClr val="98D50E"/>
                </a:solidFill>
                <a:latin typeface="Helvetica"/>
                <a:cs typeface="Helvetica"/>
              </a:rPr>
              <a:t>ake a timeline </a:t>
            </a:r>
          </a:p>
          <a:p>
            <a:pPr marL="285750" indent="-285750" algn="l">
              <a:buFontTx/>
              <a:buChar char="-"/>
            </a:pPr>
            <a:r>
              <a:rPr lang="en-US" sz="1600" dirty="0" smtClean="0">
                <a:solidFill>
                  <a:srgbClr val="98D50E"/>
                </a:solidFill>
                <a:latin typeface="Helvetica"/>
                <a:cs typeface="Helvetica"/>
              </a:rPr>
              <a:t>outline how the capital will grow each KPI you described in the traction slide</a:t>
            </a:r>
            <a:endParaRPr lang="en-US" sz="1600" dirty="0" smtClean="0">
              <a:solidFill>
                <a:schemeClr val="bg1"/>
              </a:solidFill>
              <a:latin typeface="Helvetica"/>
              <a:cs typeface="Helvetica"/>
            </a:endParaRPr>
          </a:p>
          <a:p>
            <a:pPr algn="l"/>
            <a:r>
              <a:rPr lang="en-US" sz="1600" dirty="0">
                <a:solidFill>
                  <a:schemeClr val="bg1"/>
                </a:solidFill>
                <a:latin typeface="Helvetica"/>
                <a:cs typeface="Helvetica"/>
              </a:rPr>
              <a:t>This approach is very clear to understand and easy to measure after the investment. </a:t>
            </a:r>
          </a:p>
          <a:p>
            <a:pPr algn="l"/>
            <a:endParaRPr lang="en-US" sz="1600" i="1" dirty="0" smtClean="0">
              <a:solidFill>
                <a:schemeClr val="bg1"/>
              </a:solidFill>
              <a:latin typeface="Helvetica"/>
              <a:cs typeface="Helvetica"/>
            </a:endParaRPr>
          </a:p>
          <a:p>
            <a:pPr algn="l"/>
            <a:r>
              <a:rPr lang="en-US" sz="1200" i="1" dirty="0" smtClean="0">
                <a:solidFill>
                  <a:schemeClr val="bg1"/>
                </a:solidFill>
                <a:latin typeface="Helvetica"/>
                <a:cs typeface="Helvetica"/>
              </a:rPr>
              <a:t>Tip</a:t>
            </a:r>
            <a:r>
              <a:rPr lang="en-US" sz="1200" dirty="0" smtClean="0">
                <a:solidFill>
                  <a:schemeClr val="bg1"/>
                </a:solidFill>
                <a:latin typeface="Helvetica"/>
                <a:cs typeface="Helvetica"/>
              </a:rPr>
              <a:t>: time horizon should be 18 months (max. 3 years, more than that sounds too speculative)</a:t>
            </a:r>
          </a:p>
          <a:p>
            <a:pPr algn="l"/>
            <a:endParaRPr lang="en-US" sz="1600" dirty="0">
              <a:solidFill>
                <a:schemeClr val="bg1"/>
              </a:solidFill>
              <a:latin typeface="Helvetica"/>
              <a:cs typeface="Helvetica"/>
            </a:endParaRPr>
          </a:p>
          <a:p>
            <a:pPr algn="l"/>
            <a:r>
              <a:rPr lang="en-US" sz="1600" dirty="0" smtClean="0">
                <a:solidFill>
                  <a:srgbClr val="98D50E"/>
                </a:solidFill>
                <a:latin typeface="Helvetica"/>
                <a:cs typeface="Helvetica"/>
              </a:rPr>
              <a:t>Don’t give the impression the capital will be used to finish products or startup operations but rather say EXPAND. </a:t>
            </a:r>
          </a:p>
          <a:p>
            <a:pPr algn="l"/>
            <a:r>
              <a:rPr lang="en-US" sz="1600" dirty="0" smtClean="0">
                <a:solidFill>
                  <a:schemeClr val="bg1"/>
                </a:solidFill>
                <a:latin typeface="Helvetica"/>
                <a:cs typeface="Helvetica"/>
              </a:rPr>
              <a:t>Capital fuels the engine, does to build one. Avoid to give that impression! Websites are never done, everybody knows that. Why would you say that then? It sounds early stage and increases the perceived risk. </a:t>
            </a:r>
          </a:p>
          <a:p>
            <a:pPr algn="l"/>
            <a:r>
              <a:rPr lang="en-US" sz="1200" dirty="0" smtClean="0">
                <a:solidFill>
                  <a:schemeClr val="bg1"/>
                </a:solidFill>
                <a:latin typeface="Helvetica"/>
                <a:cs typeface="Helvetica"/>
              </a:rPr>
              <a:t>Example: don’t say “adding Spanish language” but rather “expanding to Spanish-speaking countries”</a:t>
            </a:r>
          </a:p>
          <a:p>
            <a:pPr algn="l"/>
            <a:endParaRPr lang="en-US" sz="1600" dirty="0" smtClean="0">
              <a:solidFill>
                <a:schemeClr val="bg1"/>
              </a:solidFill>
              <a:latin typeface="Helvetica"/>
              <a:cs typeface="Helvetica"/>
            </a:endParaRPr>
          </a:p>
          <a:p>
            <a:pPr algn="l"/>
            <a:r>
              <a:rPr lang="en-US" sz="1600" dirty="0" smtClean="0">
                <a:solidFill>
                  <a:schemeClr val="bg1"/>
                </a:solidFill>
                <a:latin typeface="Helvetica"/>
                <a:cs typeface="Helvetica"/>
              </a:rPr>
              <a:t>Not sure about valuation? Check out</a:t>
            </a:r>
            <a:r>
              <a:rPr lang="en-US" sz="1600" dirty="0">
                <a:solidFill>
                  <a:schemeClr val="bg1"/>
                </a:solidFill>
                <a:latin typeface="Helvetica"/>
                <a:cs typeface="Helvetica"/>
              </a:rPr>
              <a:t>: </a:t>
            </a:r>
            <a:r>
              <a:rPr lang="en-US" sz="1600" dirty="0">
                <a:solidFill>
                  <a:schemeClr val="bg1"/>
                </a:solidFill>
                <a:latin typeface="Helvetica"/>
                <a:cs typeface="Helvetica"/>
                <a:hlinkClick r:id="rId2"/>
              </a:rPr>
              <a:t>https://www.equidam.com</a:t>
            </a:r>
            <a:r>
              <a:rPr lang="en-US" sz="1600" dirty="0" smtClean="0">
                <a:solidFill>
                  <a:schemeClr val="bg1"/>
                </a:solidFill>
                <a:latin typeface="Helvetica"/>
                <a:cs typeface="Helvetica"/>
                <a:hlinkClick r:id="rId2"/>
              </a:rPr>
              <a:t>/</a:t>
            </a:r>
            <a:endParaRPr lang="en-US" sz="1600" dirty="0">
              <a:solidFill>
                <a:schemeClr val="bg1"/>
              </a:solidFill>
              <a:latin typeface="Helvetica"/>
              <a:cs typeface="Helvetica"/>
            </a:endParaRPr>
          </a:p>
          <a:p>
            <a:pPr algn="l"/>
            <a:r>
              <a:rPr lang="en-US" sz="1600" dirty="0" smtClean="0">
                <a:solidFill>
                  <a:schemeClr val="bg1"/>
                </a:solidFill>
                <a:latin typeface="Helvetica"/>
                <a:cs typeface="Helvetica"/>
              </a:rPr>
              <a:t>For ranges of equity to grant investors at different stages, check out</a:t>
            </a:r>
            <a:r>
              <a:rPr lang="en-US" sz="1600" dirty="0">
                <a:solidFill>
                  <a:schemeClr val="bg1"/>
                </a:solidFill>
                <a:latin typeface="Helvetica"/>
                <a:cs typeface="Helvetica"/>
              </a:rPr>
              <a:t>: </a:t>
            </a:r>
            <a:r>
              <a:rPr lang="en-US" sz="1600" dirty="0">
                <a:solidFill>
                  <a:schemeClr val="bg1"/>
                </a:solidFill>
                <a:latin typeface="Helvetica"/>
                <a:cs typeface="Helvetica"/>
                <a:hlinkClick r:id="rId3"/>
              </a:rPr>
              <a:t>https://www.equidam.com/ranges-of-negotiation-at-different-stages-of-a-startup</a:t>
            </a:r>
            <a:r>
              <a:rPr lang="en-US" sz="1600" dirty="0" smtClean="0">
                <a:solidFill>
                  <a:schemeClr val="bg1"/>
                </a:solidFill>
                <a:latin typeface="Helvetica"/>
                <a:cs typeface="Helvetica"/>
                <a:hlinkClick r:id="rId3"/>
              </a:rPr>
              <a:t>/</a:t>
            </a:r>
            <a:endParaRPr lang="en-US" sz="1600" dirty="0" smtClean="0">
              <a:solidFill>
                <a:schemeClr val="bg1"/>
              </a:solidFill>
              <a:latin typeface="Helvetica"/>
              <a:cs typeface="Helvetica"/>
            </a:endParaRPr>
          </a:p>
          <a:p>
            <a:pPr algn="l"/>
            <a:endParaRPr lang="en-US" sz="1600" dirty="0" smtClean="0">
              <a:solidFill>
                <a:schemeClr val="bg1"/>
              </a:solidFill>
              <a:latin typeface="Helvetica"/>
              <a:cs typeface="Helvetica"/>
            </a:endParaRPr>
          </a:p>
          <a:p>
            <a:pPr algn="l"/>
            <a:endParaRPr lang="en-US" sz="1600" dirty="0">
              <a:solidFill>
                <a:schemeClr val="bg1"/>
              </a:solidFill>
              <a:latin typeface="Helvetica"/>
              <a:cs typeface="Helvetica"/>
            </a:endParaRPr>
          </a:p>
        </p:txBody>
      </p:sp>
      <p:pic>
        <p:nvPicPr>
          <p:cNvPr id="4" name="Picture 3" descr="logo-square-for-dark-background-6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5780" y="5954894"/>
            <a:ext cx="748832" cy="748832"/>
          </a:xfrm>
          <a:prstGeom prst="rect">
            <a:avLst/>
          </a:prstGeom>
        </p:spPr>
      </p:pic>
      <p:sp>
        <p:nvSpPr>
          <p:cNvPr id="5" name="Title 1"/>
          <p:cNvSpPr txBox="1">
            <a:spLocks/>
          </p:cNvSpPr>
          <p:nvPr/>
        </p:nvSpPr>
        <p:spPr>
          <a:xfrm>
            <a:off x="74710" y="166806"/>
            <a:ext cx="5528557" cy="537537"/>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rgbClr val="98D50E"/>
                </a:solidFill>
                <a:latin typeface="Helvetica"/>
                <a:cs typeface="Helvetica"/>
              </a:rPr>
              <a:t>MILESTONES AND INVESTMENT PROPOSITION</a:t>
            </a:r>
            <a:endParaRPr lang="en-US" sz="2000" dirty="0">
              <a:solidFill>
                <a:srgbClr val="98D50E"/>
              </a:solidFill>
              <a:latin typeface="Helvetica"/>
              <a:cs typeface="Helvetica"/>
            </a:endParaRPr>
          </a:p>
        </p:txBody>
      </p:sp>
      <p:cxnSp>
        <p:nvCxnSpPr>
          <p:cNvPr id="6" name="Straight Connector 5"/>
          <p:cNvCxnSpPr/>
          <p:nvPr/>
        </p:nvCxnSpPr>
        <p:spPr>
          <a:xfrm flipH="1">
            <a:off x="0" y="16680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0" y="70244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64881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0586" y="890629"/>
            <a:ext cx="7685193" cy="5507458"/>
          </a:xfrm>
        </p:spPr>
        <p:txBody>
          <a:bodyPr>
            <a:noAutofit/>
          </a:bodyPr>
          <a:lstStyle/>
          <a:p>
            <a:pPr algn="l"/>
            <a:r>
              <a:rPr lang="en-US" sz="1800" dirty="0" smtClean="0">
                <a:solidFill>
                  <a:schemeClr val="bg1"/>
                </a:solidFill>
                <a:latin typeface="Helvetica"/>
                <a:cs typeface="Helvetica"/>
              </a:rPr>
              <a:t>At early stages investors are investing in the people more than on the business. This is your slide to shine.</a:t>
            </a:r>
          </a:p>
          <a:p>
            <a:pPr algn="l"/>
            <a:r>
              <a:rPr lang="en-US" sz="1800" dirty="0" smtClean="0">
                <a:solidFill>
                  <a:schemeClr val="bg1"/>
                </a:solidFill>
                <a:latin typeface="Helvetica"/>
                <a:cs typeface="Helvetica"/>
              </a:rPr>
              <a:t>It can be that you want to include it earlier in the deck, but it depends on the specific cases. </a:t>
            </a:r>
          </a:p>
          <a:p>
            <a:pPr algn="l"/>
            <a:endParaRPr lang="en-US" sz="1800" dirty="0" smtClean="0">
              <a:solidFill>
                <a:schemeClr val="bg1"/>
              </a:solidFill>
              <a:latin typeface="Helvetica"/>
              <a:cs typeface="Helvetica"/>
            </a:endParaRPr>
          </a:p>
          <a:p>
            <a:pPr algn="l"/>
            <a:r>
              <a:rPr lang="en-US" sz="1800" dirty="0" smtClean="0">
                <a:solidFill>
                  <a:schemeClr val="bg1"/>
                </a:solidFill>
                <a:latin typeface="Helvetica"/>
                <a:cs typeface="Helvetica"/>
              </a:rPr>
              <a:t>What do investors look for? </a:t>
            </a:r>
          </a:p>
          <a:p>
            <a:pPr marL="285750" indent="-285750" algn="l">
              <a:buFontTx/>
              <a:buChar char="-"/>
            </a:pPr>
            <a:r>
              <a:rPr lang="en-US" sz="1800" dirty="0" smtClean="0">
                <a:solidFill>
                  <a:srgbClr val="98D50E"/>
                </a:solidFill>
                <a:latin typeface="Helvetica"/>
                <a:cs typeface="Helvetica"/>
              </a:rPr>
              <a:t>Experience in the field </a:t>
            </a:r>
            <a:r>
              <a:rPr lang="en-US" sz="1800" dirty="0" smtClean="0">
                <a:solidFill>
                  <a:schemeClr val="bg1"/>
                </a:solidFill>
                <a:latin typeface="Helvetica"/>
                <a:cs typeface="Helvetica"/>
              </a:rPr>
              <a:t>(from previous employments or startups)</a:t>
            </a:r>
          </a:p>
          <a:p>
            <a:pPr marL="285750" indent="-285750" algn="l">
              <a:buFontTx/>
              <a:buChar char="-"/>
            </a:pPr>
            <a:r>
              <a:rPr lang="en-US" sz="1800" dirty="0" smtClean="0">
                <a:solidFill>
                  <a:srgbClr val="98D50E"/>
                </a:solidFill>
                <a:latin typeface="Helvetica"/>
                <a:cs typeface="Helvetica"/>
              </a:rPr>
              <a:t>Successful exits</a:t>
            </a:r>
            <a:endParaRPr lang="en-US" sz="1800" dirty="0">
              <a:solidFill>
                <a:srgbClr val="98D50E"/>
              </a:solidFill>
              <a:latin typeface="Helvetica"/>
              <a:cs typeface="Helvetica"/>
            </a:endParaRPr>
          </a:p>
          <a:p>
            <a:pPr marL="285750" indent="-285750" algn="l">
              <a:buFontTx/>
              <a:buChar char="-"/>
            </a:pPr>
            <a:r>
              <a:rPr lang="en-US" sz="1800" dirty="0" smtClean="0">
                <a:solidFill>
                  <a:srgbClr val="98D50E"/>
                </a:solidFill>
                <a:latin typeface="Helvetica"/>
                <a:cs typeface="Helvetica"/>
              </a:rPr>
              <a:t>How many years you worked together </a:t>
            </a:r>
            <a:r>
              <a:rPr lang="en-US" sz="1800" dirty="0" smtClean="0">
                <a:solidFill>
                  <a:schemeClr val="bg1"/>
                </a:solidFill>
                <a:latin typeface="Helvetica"/>
                <a:cs typeface="Helvetica"/>
              </a:rPr>
              <a:t>with founders and colleagues</a:t>
            </a:r>
          </a:p>
          <a:p>
            <a:pPr algn="l"/>
            <a:endParaRPr lang="en-US" sz="1800" dirty="0">
              <a:solidFill>
                <a:schemeClr val="bg1"/>
              </a:solidFill>
              <a:latin typeface="Helvetica"/>
              <a:cs typeface="Helvetica"/>
            </a:endParaRPr>
          </a:p>
          <a:p>
            <a:pPr algn="l"/>
            <a:r>
              <a:rPr lang="en-US" sz="1800" dirty="0" smtClean="0">
                <a:solidFill>
                  <a:srgbClr val="98D50E"/>
                </a:solidFill>
                <a:latin typeface="Helvetica"/>
                <a:cs typeface="Helvetica"/>
              </a:rPr>
              <a:t>The team should be cross-functional</a:t>
            </a:r>
            <a:endParaRPr lang="en-US" sz="1800" dirty="0">
              <a:solidFill>
                <a:schemeClr val="bg1"/>
              </a:solidFill>
              <a:latin typeface="Helvetica"/>
              <a:cs typeface="Helvetica"/>
            </a:endParaRPr>
          </a:p>
          <a:p>
            <a:pPr algn="l"/>
            <a:r>
              <a:rPr lang="en-US" sz="1800" dirty="0" smtClean="0">
                <a:solidFill>
                  <a:schemeClr val="bg1"/>
                </a:solidFill>
                <a:latin typeface="Helvetica"/>
                <a:cs typeface="Helvetica"/>
              </a:rPr>
              <a:t>If you are raising money to hire developers to build the platform from scratch, good luck! </a:t>
            </a:r>
          </a:p>
          <a:p>
            <a:pPr algn="l"/>
            <a:r>
              <a:rPr lang="en-US" sz="1800" dirty="0" smtClean="0">
                <a:solidFill>
                  <a:schemeClr val="bg1"/>
                </a:solidFill>
                <a:latin typeface="Helvetica"/>
                <a:cs typeface="Helvetica"/>
              </a:rPr>
              <a:t>It is important to have a team that, at current stage, can already deliver upon the most important elements for building the venture. </a:t>
            </a:r>
          </a:p>
          <a:p>
            <a:pPr algn="l"/>
            <a:r>
              <a:rPr lang="en-US" sz="1800" dirty="0" smtClean="0">
                <a:solidFill>
                  <a:schemeClr val="bg1"/>
                </a:solidFill>
                <a:latin typeface="Helvetica"/>
                <a:cs typeface="Helvetica"/>
              </a:rPr>
              <a:t>You should also be able to work in a complementary way, so that the output is bigger than the sum. </a:t>
            </a:r>
          </a:p>
          <a:p>
            <a:pPr algn="l"/>
            <a:endParaRPr lang="en-US" sz="1800" dirty="0">
              <a:solidFill>
                <a:schemeClr val="bg1"/>
              </a:solidFill>
              <a:latin typeface="Helvetica"/>
              <a:cs typeface="Helvetica"/>
            </a:endParaRPr>
          </a:p>
        </p:txBody>
      </p:sp>
      <p:pic>
        <p:nvPicPr>
          <p:cNvPr id="4" name="Picture 3" descr="logo-square-for-dark-background-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780" y="5954894"/>
            <a:ext cx="748832" cy="748832"/>
          </a:xfrm>
          <a:prstGeom prst="rect">
            <a:avLst/>
          </a:prstGeom>
        </p:spPr>
      </p:pic>
      <p:sp>
        <p:nvSpPr>
          <p:cNvPr id="5" name="Title 1"/>
          <p:cNvSpPr txBox="1">
            <a:spLocks/>
          </p:cNvSpPr>
          <p:nvPr/>
        </p:nvSpPr>
        <p:spPr>
          <a:xfrm>
            <a:off x="74710" y="166806"/>
            <a:ext cx="5528557" cy="53753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rgbClr val="98D50E"/>
                </a:solidFill>
                <a:latin typeface="Helvetica"/>
                <a:cs typeface="Helvetica"/>
              </a:rPr>
              <a:t>TEAM</a:t>
            </a:r>
            <a:endParaRPr lang="en-US" sz="2000" dirty="0">
              <a:solidFill>
                <a:srgbClr val="98D50E"/>
              </a:solidFill>
              <a:latin typeface="Helvetica"/>
              <a:cs typeface="Helvetica"/>
            </a:endParaRPr>
          </a:p>
        </p:txBody>
      </p:sp>
      <p:cxnSp>
        <p:nvCxnSpPr>
          <p:cNvPr id="6" name="Straight Connector 5"/>
          <p:cNvCxnSpPr/>
          <p:nvPr/>
        </p:nvCxnSpPr>
        <p:spPr>
          <a:xfrm flipH="1">
            <a:off x="0" y="16680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0" y="70244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62486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2244" y="940768"/>
            <a:ext cx="7473535" cy="3487424"/>
          </a:xfrm>
        </p:spPr>
        <p:txBody>
          <a:bodyPr>
            <a:noAutofit/>
          </a:bodyPr>
          <a:lstStyle/>
          <a:p>
            <a:pPr algn="l"/>
            <a:r>
              <a:rPr lang="en-US" sz="2000" dirty="0" smtClean="0">
                <a:solidFill>
                  <a:srgbClr val="98D50E"/>
                </a:solidFill>
                <a:latin typeface="Helvetica"/>
                <a:cs typeface="Helvetica"/>
              </a:rPr>
              <a:t>Thank you note and contact details</a:t>
            </a:r>
          </a:p>
          <a:p>
            <a:pPr marL="285750" indent="-285750" algn="l">
              <a:buFontTx/>
              <a:buChar char="-"/>
            </a:pPr>
            <a:r>
              <a:rPr lang="en-US" sz="1800" dirty="0" smtClean="0">
                <a:solidFill>
                  <a:schemeClr val="bg1"/>
                </a:solidFill>
                <a:latin typeface="Helvetica"/>
                <a:cs typeface="Helvetica"/>
              </a:rPr>
              <a:t>Email</a:t>
            </a:r>
          </a:p>
          <a:p>
            <a:pPr marL="285750" indent="-285750" algn="l">
              <a:buFontTx/>
              <a:buChar char="-"/>
            </a:pPr>
            <a:r>
              <a:rPr lang="en-US" sz="1800" dirty="0" smtClean="0">
                <a:solidFill>
                  <a:schemeClr val="bg1"/>
                </a:solidFill>
                <a:latin typeface="Helvetica"/>
                <a:cs typeface="Helvetica"/>
              </a:rPr>
              <a:t>Phone number</a:t>
            </a:r>
          </a:p>
          <a:p>
            <a:pPr marL="285750" indent="-285750" algn="l">
              <a:buFontTx/>
              <a:buChar char="-"/>
            </a:pPr>
            <a:r>
              <a:rPr lang="en-US" sz="1800" dirty="0" smtClean="0">
                <a:solidFill>
                  <a:schemeClr val="bg1"/>
                </a:solidFill>
                <a:latin typeface="Helvetica"/>
                <a:cs typeface="Helvetica"/>
              </a:rPr>
              <a:t>Company address (geography is an important factor)</a:t>
            </a:r>
            <a:endParaRPr lang="en-US" sz="1800" dirty="0">
              <a:solidFill>
                <a:schemeClr val="bg1"/>
              </a:solidFill>
              <a:latin typeface="Helvetica"/>
              <a:cs typeface="Helvetica"/>
            </a:endParaRPr>
          </a:p>
          <a:p>
            <a:pPr algn="l"/>
            <a:endParaRPr lang="en-US" sz="1800" dirty="0">
              <a:solidFill>
                <a:srgbClr val="98D50E"/>
              </a:solidFill>
              <a:latin typeface="Helvetica"/>
              <a:cs typeface="Helvetica"/>
            </a:endParaRPr>
          </a:p>
          <a:p>
            <a:pPr algn="l"/>
            <a:r>
              <a:rPr lang="en-US" sz="2000" dirty="0" smtClean="0">
                <a:solidFill>
                  <a:srgbClr val="98D50E"/>
                </a:solidFill>
                <a:latin typeface="Helvetica"/>
                <a:cs typeface="Helvetica"/>
              </a:rPr>
              <a:t>Include only one contact person </a:t>
            </a:r>
          </a:p>
          <a:p>
            <a:pPr algn="l"/>
            <a:r>
              <a:rPr lang="en-US" sz="1800" dirty="0" smtClean="0">
                <a:solidFill>
                  <a:schemeClr val="bg1"/>
                </a:solidFill>
                <a:latin typeface="Helvetica"/>
                <a:cs typeface="Helvetica"/>
              </a:rPr>
              <a:t>He/she should be in charge of fundraising, better if it’s the CEO: investors want to talk to leaders. This will be the only reference person during the negotiation and after the transaction. </a:t>
            </a:r>
            <a:endParaRPr lang="en-US" sz="1800" dirty="0">
              <a:solidFill>
                <a:schemeClr val="bg1"/>
              </a:solidFill>
              <a:latin typeface="Helvetica"/>
              <a:cs typeface="Helvetica"/>
            </a:endParaRPr>
          </a:p>
        </p:txBody>
      </p:sp>
      <p:pic>
        <p:nvPicPr>
          <p:cNvPr id="4" name="Picture 3" descr="logo-square-for-dark-background-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780" y="5954894"/>
            <a:ext cx="748832" cy="748832"/>
          </a:xfrm>
          <a:prstGeom prst="rect">
            <a:avLst/>
          </a:prstGeom>
        </p:spPr>
      </p:pic>
      <p:sp>
        <p:nvSpPr>
          <p:cNvPr id="5" name="Title 1"/>
          <p:cNvSpPr txBox="1">
            <a:spLocks/>
          </p:cNvSpPr>
          <p:nvPr/>
        </p:nvSpPr>
        <p:spPr>
          <a:xfrm>
            <a:off x="74710" y="166806"/>
            <a:ext cx="5528557" cy="53753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rgbClr val="98D50E"/>
                </a:solidFill>
                <a:latin typeface="Helvetica"/>
                <a:cs typeface="Helvetica"/>
              </a:rPr>
              <a:t>CONCLUSION</a:t>
            </a:r>
            <a:endParaRPr lang="en-US" sz="2000" dirty="0">
              <a:solidFill>
                <a:srgbClr val="98D50E"/>
              </a:solidFill>
              <a:latin typeface="Helvetica"/>
              <a:cs typeface="Helvetica"/>
            </a:endParaRPr>
          </a:p>
        </p:txBody>
      </p:sp>
      <p:cxnSp>
        <p:nvCxnSpPr>
          <p:cNvPr id="6" name="Straight Connector 5"/>
          <p:cNvCxnSpPr/>
          <p:nvPr/>
        </p:nvCxnSpPr>
        <p:spPr>
          <a:xfrm flipH="1">
            <a:off x="0" y="16680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0" y="70244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73264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square-for-dark-background-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981" y="2542147"/>
            <a:ext cx="3624334" cy="3624334"/>
          </a:xfrm>
          <a:prstGeom prst="rect">
            <a:avLst/>
          </a:prstGeom>
        </p:spPr>
      </p:pic>
      <p:sp>
        <p:nvSpPr>
          <p:cNvPr id="9" name="Subtitle 2"/>
          <p:cNvSpPr>
            <a:spLocks noGrp="1"/>
          </p:cNvSpPr>
          <p:nvPr>
            <p:ph type="subTitle" idx="1"/>
          </p:nvPr>
        </p:nvSpPr>
        <p:spPr>
          <a:xfrm>
            <a:off x="835233" y="647728"/>
            <a:ext cx="7473535" cy="3487424"/>
          </a:xfrm>
        </p:spPr>
        <p:txBody>
          <a:bodyPr>
            <a:noAutofit/>
          </a:bodyPr>
          <a:lstStyle/>
          <a:p>
            <a:endParaRPr lang="en-US" sz="2000" dirty="0">
              <a:solidFill>
                <a:srgbClr val="FFFFFF"/>
              </a:solidFill>
              <a:latin typeface="Helvetica"/>
              <a:cs typeface="Helvetica"/>
            </a:endParaRPr>
          </a:p>
          <a:p>
            <a:r>
              <a:rPr lang="en-US" sz="2000" dirty="0" smtClean="0">
                <a:solidFill>
                  <a:srgbClr val="98D50E"/>
                </a:solidFill>
                <a:latin typeface="Helvetica"/>
                <a:cs typeface="Helvetica"/>
              </a:rPr>
              <a:t>Are </a:t>
            </a:r>
            <a:r>
              <a:rPr lang="en-US" sz="2000" dirty="0">
                <a:solidFill>
                  <a:srgbClr val="98D50E"/>
                </a:solidFill>
                <a:latin typeface="Helvetica"/>
                <a:cs typeface="Helvetica"/>
              </a:rPr>
              <a:t>you sure </a:t>
            </a:r>
            <a:r>
              <a:rPr lang="en-US" sz="2000" dirty="0" smtClean="0">
                <a:solidFill>
                  <a:srgbClr val="98D50E"/>
                </a:solidFill>
                <a:latin typeface="Helvetica"/>
                <a:cs typeface="Helvetica"/>
              </a:rPr>
              <a:t>your </a:t>
            </a:r>
            <a:r>
              <a:rPr lang="en-US" sz="2000" dirty="0">
                <a:solidFill>
                  <a:srgbClr val="98D50E"/>
                </a:solidFill>
                <a:latin typeface="Helvetica"/>
                <a:cs typeface="Helvetica"/>
              </a:rPr>
              <a:t>investment proposition </a:t>
            </a:r>
            <a:r>
              <a:rPr lang="en-US" sz="2000" dirty="0" smtClean="0">
                <a:solidFill>
                  <a:srgbClr val="98D50E"/>
                </a:solidFill>
                <a:latin typeface="Helvetica"/>
                <a:cs typeface="Helvetica"/>
              </a:rPr>
              <a:t>is solid?</a:t>
            </a:r>
            <a:endParaRPr lang="en-US" sz="2000" dirty="0">
              <a:solidFill>
                <a:srgbClr val="98D50E"/>
              </a:solidFill>
              <a:latin typeface="Helvetica"/>
              <a:cs typeface="Helvetica"/>
            </a:endParaRPr>
          </a:p>
          <a:p>
            <a:r>
              <a:rPr lang="en-US" sz="2000" dirty="0" smtClean="0">
                <a:solidFill>
                  <a:srgbClr val="FFFFFF"/>
                </a:solidFill>
                <a:latin typeface="Helvetica"/>
                <a:cs typeface="Helvetica"/>
              </a:rPr>
              <a:t>You can prove your </a:t>
            </a:r>
            <a:r>
              <a:rPr lang="en-US" sz="2000" dirty="0">
                <a:solidFill>
                  <a:srgbClr val="FFFFFF"/>
                </a:solidFill>
                <a:latin typeface="Helvetica"/>
                <a:cs typeface="Helvetica"/>
              </a:rPr>
              <a:t>valuation for free and in </a:t>
            </a:r>
            <a:r>
              <a:rPr lang="en-US" sz="2000" dirty="0" smtClean="0">
                <a:solidFill>
                  <a:srgbClr val="FFFFFF"/>
                </a:solidFill>
                <a:latin typeface="Helvetica"/>
                <a:cs typeface="Helvetica"/>
              </a:rPr>
              <a:t>minutes at </a:t>
            </a:r>
          </a:p>
          <a:p>
            <a:r>
              <a:rPr lang="en-US" sz="2000" dirty="0" err="1" smtClean="0">
                <a:solidFill>
                  <a:srgbClr val="FFFFFF"/>
                </a:solidFill>
                <a:latin typeface="Helvetica"/>
                <a:cs typeface="Helvetica"/>
              </a:rPr>
              <a:t>www.equidam.com</a:t>
            </a:r>
            <a:endParaRPr lang="en-US" sz="1800" dirty="0">
              <a:solidFill>
                <a:srgbClr val="FFFFFF"/>
              </a:solidFill>
              <a:latin typeface="Helvetica"/>
              <a:cs typeface="Helvetica"/>
            </a:endParaRPr>
          </a:p>
        </p:txBody>
      </p:sp>
    </p:spTree>
    <p:extLst>
      <p:ext uri="{BB962C8B-B14F-4D97-AF65-F5344CB8AC3E}">
        <p14:creationId xmlns:p14="http://schemas.microsoft.com/office/powerpoint/2010/main" val="30394855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1234" y="309574"/>
            <a:ext cx="3819168" cy="353943"/>
          </a:xfrm>
          <a:prstGeom prst="rect">
            <a:avLst/>
          </a:prstGeom>
        </p:spPr>
        <p:txBody>
          <a:bodyPr wrap="none">
            <a:spAutoFit/>
          </a:bodyPr>
          <a:lstStyle/>
          <a:p>
            <a:pPr algn="ctr"/>
            <a:r>
              <a:rPr lang="en-US" sz="1700" dirty="0" smtClean="0">
                <a:solidFill>
                  <a:srgbClr val="98D50E"/>
                </a:solidFill>
                <a:latin typeface="Helvetica"/>
                <a:ea typeface="+mj-ea"/>
                <a:cs typeface="Helvetica"/>
              </a:rPr>
              <a:t>BEFORE READING THE TEMPLATE</a:t>
            </a:r>
            <a:endParaRPr lang="en-US" sz="1700" dirty="0">
              <a:solidFill>
                <a:srgbClr val="98D50E"/>
              </a:solidFill>
              <a:latin typeface="Helvetica"/>
              <a:ea typeface="+mj-ea"/>
              <a:cs typeface="Helvetica"/>
            </a:endParaRPr>
          </a:p>
        </p:txBody>
      </p:sp>
      <p:pic>
        <p:nvPicPr>
          <p:cNvPr id="6" name="Picture 5" descr="logo-square-for-dark-background-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780" y="5954894"/>
            <a:ext cx="748832" cy="748832"/>
          </a:xfrm>
          <a:prstGeom prst="rect">
            <a:avLst/>
          </a:prstGeom>
        </p:spPr>
      </p:pic>
      <p:sp>
        <p:nvSpPr>
          <p:cNvPr id="2" name="Rectangle 1"/>
          <p:cNvSpPr/>
          <p:nvPr/>
        </p:nvSpPr>
        <p:spPr>
          <a:xfrm>
            <a:off x="301234" y="978191"/>
            <a:ext cx="8566679" cy="4955203"/>
          </a:xfrm>
          <a:prstGeom prst="rect">
            <a:avLst/>
          </a:prstGeom>
        </p:spPr>
        <p:txBody>
          <a:bodyPr wrap="square">
            <a:spAutoFit/>
          </a:bodyPr>
          <a:lstStyle/>
          <a:p>
            <a:r>
              <a:rPr lang="en-GB" sz="1600" dirty="0" smtClean="0">
                <a:solidFill>
                  <a:schemeClr val="bg1"/>
                </a:solidFill>
                <a:latin typeface="Helvetica"/>
                <a:ea typeface="+mj-ea"/>
                <a:cs typeface="Helvetica"/>
              </a:rPr>
              <a:t>We would like to introduce you to the type of format we used so that you can better understand the approach and key takeaways we would like you to reach with this document. </a:t>
            </a:r>
          </a:p>
          <a:p>
            <a:endParaRPr lang="en-GB" sz="1600" dirty="0" smtClean="0">
              <a:solidFill>
                <a:schemeClr val="bg1"/>
              </a:solidFill>
              <a:latin typeface="Helvetica"/>
              <a:ea typeface="+mj-ea"/>
              <a:cs typeface="Helvetica"/>
            </a:endParaRPr>
          </a:p>
          <a:p>
            <a:r>
              <a:rPr lang="en-GB" sz="1600" dirty="0" smtClean="0">
                <a:solidFill>
                  <a:srgbClr val="98D50E"/>
                </a:solidFill>
                <a:latin typeface="Helvetica"/>
                <a:ea typeface="+mj-ea"/>
                <a:cs typeface="Helvetica"/>
              </a:rPr>
              <a:t>A </a:t>
            </a:r>
            <a:r>
              <a:rPr lang="en-GB" sz="1600" dirty="0">
                <a:solidFill>
                  <a:srgbClr val="98D50E"/>
                </a:solidFill>
                <a:latin typeface="Helvetica"/>
                <a:ea typeface="+mj-ea"/>
                <a:cs typeface="Helvetica"/>
              </a:rPr>
              <a:t>different kind of template</a:t>
            </a:r>
          </a:p>
          <a:p>
            <a:r>
              <a:rPr lang="en-GB" sz="1600" dirty="0" smtClean="0">
                <a:solidFill>
                  <a:schemeClr val="bg1"/>
                </a:solidFill>
                <a:latin typeface="Helvetica"/>
                <a:ea typeface="+mj-ea"/>
                <a:cs typeface="Helvetica"/>
              </a:rPr>
              <a:t>We </a:t>
            </a:r>
            <a:r>
              <a:rPr lang="en-GB" sz="1600" dirty="0">
                <a:solidFill>
                  <a:schemeClr val="bg1"/>
                </a:solidFill>
                <a:latin typeface="Helvetica"/>
                <a:ea typeface="+mj-ea"/>
                <a:cs typeface="Helvetica"/>
              </a:rPr>
              <a:t>grew increasingly dissatisfied with </a:t>
            </a:r>
            <a:r>
              <a:rPr lang="en-GB" sz="1600" dirty="0" smtClean="0">
                <a:solidFill>
                  <a:schemeClr val="bg1"/>
                </a:solidFill>
                <a:latin typeface="Helvetica"/>
                <a:ea typeface="+mj-ea"/>
                <a:cs typeface="Helvetica"/>
              </a:rPr>
              <a:t>template that include </a:t>
            </a:r>
            <a:r>
              <a:rPr lang="en-GB" sz="1600" dirty="0">
                <a:solidFill>
                  <a:schemeClr val="bg1"/>
                </a:solidFill>
                <a:latin typeface="Helvetica"/>
                <a:cs typeface="Helvetica"/>
              </a:rPr>
              <a:t>with detailed information on every single element to include in each slide of a pitch </a:t>
            </a:r>
            <a:r>
              <a:rPr lang="en-GB" sz="1600" dirty="0" smtClean="0">
                <a:solidFill>
                  <a:schemeClr val="bg1"/>
                </a:solidFill>
                <a:latin typeface="Helvetica"/>
                <a:cs typeface="Helvetica"/>
              </a:rPr>
              <a:t>deck. T</a:t>
            </a:r>
            <a:r>
              <a:rPr lang="en-GB" sz="1600" dirty="0" smtClean="0">
                <a:solidFill>
                  <a:schemeClr val="bg1"/>
                </a:solidFill>
                <a:latin typeface="Helvetica"/>
                <a:ea typeface="+mj-ea"/>
                <a:cs typeface="Helvetica"/>
              </a:rPr>
              <a:t>hey </a:t>
            </a:r>
            <a:r>
              <a:rPr lang="en-GB" sz="1600" dirty="0">
                <a:solidFill>
                  <a:schemeClr val="bg1"/>
                </a:solidFill>
                <a:latin typeface="Helvetica"/>
                <a:ea typeface="+mj-ea"/>
                <a:cs typeface="Helvetica"/>
              </a:rPr>
              <a:t>are very structured and not flexible enough to take into consideration the different situations of the companies. Presentation becomes mechanical and standardised, while it should be the expression of the company creating </a:t>
            </a:r>
            <a:r>
              <a:rPr lang="en-GB" sz="1600" dirty="0" smtClean="0">
                <a:solidFill>
                  <a:schemeClr val="bg1"/>
                </a:solidFill>
                <a:latin typeface="Helvetica"/>
                <a:ea typeface="+mj-ea"/>
                <a:cs typeface="Helvetica"/>
              </a:rPr>
              <a:t>it.</a:t>
            </a:r>
          </a:p>
          <a:p>
            <a:r>
              <a:rPr lang="en-GB" sz="1600" dirty="0" smtClean="0">
                <a:solidFill>
                  <a:schemeClr val="bg1"/>
                </a:solidFill>
                <a:latin typeface="Helvetica"/>
                <a:ea typeface="+mj-ea"/>
                <a:cs typeface="Helvetica"/>
              </a:rPr>
              <a:t>This </a:t>
            </a:r>
            <a:r>
              <a:rPr lang="en-GB" sz="1600" dirty="0" smtClean="0">
                <a:solidFill>
                  <a:srgbClr val="FFFFFF"/>
                </a:solidFill>
                <a:latin typeface="Helvetica"/>
                <a:ea typeface="+mj-ea"/>
                <a:cs typeface="Helvetica"/>
              </a:rPr>
              <a:t>approach is more </a:t>
            </a:r>
            <a:r>
              <a:rPr lang="en-GB" sz="1600" dirty="0">
                <a:solidFill>
                  <a:srgbClr val="FFFFFF"/>
                </a:solidFill>
                <a:latin typeface="Helvetica"/>
                <a:ea typeface="+mj-ea"/>
                <a:cs typeface="Helvetica"/>
              </a:rPr>
              <a:t>focused on the principles and on the message you want each slide to convey to the investors</a:t>
            </a:r>
            <a:r>
              <a:rPr lang="en-GB" sz="1600" dirty="0" smtClean="0">
                <a:solidFill>
                  <a:srgbClr val="FFFFFF"/>
                </a:solidFill>
                <a:latin typeface="Helvetica"/>
                <a:ea typeface="+mj-ea"/>
                <a:cs typeface="Helvetica"/>
              </a:rPr>
              <a:t>.</a:t>
            </a:r>
          </a:p>
          <a:p>
            <a:endParaRPr lang="en-GB" sz="1600" dirty="0" smtClean="0">
              <a:solidFill>
                <a:srgbClr val="FFFFFF"/>
              </a:solidFill>
              <a:latin typeface="Helvetica"/>
              <a:ea typeface="+mj-ea"/>
              <a:cs typeface="Helvetica"/>
            </a:endParaRPr>
          </a:p>
          <a:p>
            <a:r>
              <a:rPr lang="en-GB" sz="1600" dirty="0" smtClean="0">
                <a:solidFill>
                  <a:srgbClr val="98D50E"/>
                </a:solidFill>
                <a:latin typeface="Helvetica"/>
                <a:ea typeface="+mj-ea"/>
                <a:cs typeface="Helvetica"/>
              </a:rPr>
              <a:t>Premises</a:t>
            </a:r>
          </a:p>
          <a:p>
            <a:r>
              <a:rPr lang="en-GB" sz="1600" dirty="0" smtClean="0">
                <a:solidFill>
                  <a:srgbClr val="FFFFFF"/>
                </a:solidFill>
                <a:latin typeface="Helvetica"/>
                <a:cs typeface="Helvetica"/>
              </a:rPr>
              <a:t>Goal: mitigate risk perception</a:t>
            </a:r>
          </a:p>
          <a:p>
            <a:r>
              <a:rPr lang="en-GB" sz="1600" dirty="0" smtClean="0">
                <a:solidFill>
                  <a:srgbClr val="FFFFFF"/>
                </a:solidFill>
                <a:latin typeface="Helvetica"/>
                <a:cs typeface="Helvetica"/>
              </a:rPr>
              <a:t>Attention span: very low</a:t>
            </a:r>
          </a:p>
          <a:p>
            <a:r>
              <a:rPr lang="en-GB" sz="1600" dirty="0" smtClean="0">
                <a:solidFill>
                  <a:srgbClr val="FFFFFF"/>
                </a:solidFill>
                <a:latin typeface="Helvetica"/>
                <a:cs typeface="Helvetica"/>
              </a:rPr>
              <a:t>Flow: Logical and consistent</a:t>
            </a:r>
            <a:endParaRPr lang="en-GB" sz="1600" dirty="0">
              <a:solidFill>
                <a:srgbClr val="FFFFFF"/>
              </a:solidFill>
              <a:latin typeface="Helvetica"/>
              <a:cs typeface="Helvetica"/>
            </a:endParaRPr>
          </a:p>
          <a:p>
            <a:r>
              <a:rPr lang="en-GB" sz="1600" dirty="0" smtClean="0">
                <a:solidFill>
                  <a:srgbClr val="FFFFFF"/>
                </a:solidFill>
                <a:latin typeface="Helvetica"/>
                <a:cs typeface="Helvetica"/>
              </a:rPr>
              <a:t>Learn more at</a:t>
            </a:r>
            <a:r>
              <a:rPr lang="en-GB" sz="1600" dirty="0" smtClean="0">
                <a:solidFill>
                  <a:srgbClr val="FFFFFF"/>
                </a:solidFill>
                <a:latin typeface="Helvetica"/>
                <a:ea typeface="+mj-ea"/>
                <a:cs typeface="Helvetica"/>
              </a:rPr>
              <a:t>: </a:t>
            </a:r>
          </a:p>
          <a:p>
            <a:r>
              <a:rPr lang="en-GB" sz="1600" dirty="0" smtClean="0">
                <a:solidFill>
                  <a:srgbClr val="98D50E"/>
                </a:solidFill>
                <a:latin typeface="Helvetica"/>
                <a:ea typeface="+mj-ea"/>
                <a:cs typeface="Helvetica"/>
              </a:rPr>
              <a:t>https://</a:t>
            </a:r>
            <a:r>
              <a:rPr lang="en-GB" sz="1600" dirty="0" err="1" smtClean="0">
                <a:solidFill>
                  <a:srgbClr val="98D50E"/>
                </a:solidFill>
                <a:latin typeface="Helvetica"/>
                <a:ea typeface="+mj-ea"/>
                <a:cs typeface="Helvetica"/>
              </a:rPr>
              <a:t>www.equidam.com</a:t>
            </a:r>
            <a:r>
              <a:rPr lang="en-GB" sz="1600" dirty="0" smtClean="0">
                <a:solidFill>
                  <a:srgbClr val="98D50E"/>
                </a:solidFill>
                <a:latin typeface="Helvetica"/>
                <a:ea typeface="+mj-ea"/>
                <a:cs typeface="Helvetica"/>
              </a:rPr>
              <a:t>/how</a:t>
            </a:r>
            <a:r>
              <a:rPr lang="en-GB" sz="1600" dirty="0">
                <a:solidFill>
                  <a:srgbClr val="98D50E"/>
                </a:solidFill>
                <a:latin typeface="Helvetica"/>
                <a:ea typeface="+mj-ea"/>
                <a:cs typeface="Helvetica"/>
              </a:rPr>
              <a:t>-to-create-you-</a:t>
            </a:r>
            <a:r>
              <a:rPr lang="en-GB" sz="1600" dirty="0" err="1">
                <a:solidFill>
                  <a:srgbClr val="98D50E"/>
                </a:solidFill>
                <a:latin typeface="Helvetica"/>
                <a:ea typeface="+mj-ea"/>
                <a:cs typeface="Helvetica"/>
              </a:rPr>
              <a:t>startup</a:t>
            </a:r>
            <a:r>
              <a:rPr lang="en-GB" sz="1600" dirty="0">
                <a:solidFill>
                  <a:srgbClr val="98D50E"/>
                </a:solidFill>
                <a:latin typeface="Helvetica"/>
                <a:ea typeface="+mj-ea"/>
                <a:cs typeface="Helvetica"/>
              </a:rPr>
              <a:t>-pitch-deck-template-</a:t>
            </a:r>
            <a:r>
              <a:rPr lang="en-GB" sz="1600" dirty="0" smtClean="0">
                <a:solidFill>
                  <a:srgbClr val="98D50E"/>
                </a:solidFill>
                <a:latin typeface="Helvetica"/>
                <a:ea typeface="+mj-ea"/>
                <a:cs typeface="Helvetica"/>
              </a:rPr>
              <a:t>included/</a:t>
            </a:r>
          </a:p>
          <a:p>
            <a:endParaRPr lang="en-GB" sz="1600" dirty="0">
              <a:solidFill>
                <a:srgbClr val="FFFFFF"/>
              </a:solidFill>
              <a:latin typeface="Helvetica"/>
              <a:ea typeface="+mj-ea"/>
              <a:cs typeface="Helvetica"/>
            </a:endParaRPr>
          </a:p>
          <a:p>
            <a:endParaRPr lang="en-GB" sz="1200" dirty="0">
              <a:solidFill>
                <a:schemeClr val="bg1"/>
              </a:solidFill>
              <a:latin typeface="Helvetica"/>
              <a:cs typeface="Helvetica"/>
            </a:endParaRPr>
          </a:p>
        </p:txBody>
      </p:sp>
    </p:spTree>
    <p:extLst>
      <p:ext uri="{BB962C8B-B14F-4D97-AF65-F5344CB8AC3E}">
        <p14:creationId xmlns:p14="http://schemas.microsoft.com/office/powerpoint/2010/main" val="18052892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6806"/>
            <a:ext cx="2804236" cy="537537"/>
          </a:xfrm>
        </p:spPr>
        <p:txBody>
          <a:bodyPr>
            <a:normAutofit/>
          </a:bodyPr>
          <a:lstStyle/>
          <a:p>
            <a:pPr algn="l"/>
            <a:r>
              <a:rPr lang="en-US" sz="2000" dirty="0" smtClean="0">
                <a:solidFill>
                  <a:srgbClr val="98D50E"/>
                </a:solidFill>
                <a:latin typeface="Helvetica"/>
                <a:cs typeface="Helvetica"/>
              </a:rPr>
              <a:t>OPENING</a:t>
            </a:r>
            <a:r>
              <a:rPr lang="en-US" sz="2000" dirty="0" smtClean="0">
                <a:solidFill>
                  <a:schemeClr val="bg1">
                    <a:lumMod val="75000"/>
                  </a:schemeClr>
                </a:solidFill>
                <a:latin typeface="Helvetica"/>
                <a:cs typeface="Helvetica"/>
              </a:rPr>
              <a:t> </a:t>
            </a:r>
            <a:r>
              <a:rPr lang="en-US" sz="2000" dirty="0" smtClean="0">
                <a:solidFill>
                  <a:srgbClr val="98D50E"/>
                </a:solidFill>
                <a:latin typeface="Helvetica"/>
                <a:cs typeface="Helvetica"/>
              </a:rPr>
              <a:t>SLIDE</a:t>
            </a:r>
            <a:endParaRPr lang="en-US" sz="2000" dirty="0">
              <a:solidFill>
                <a:srgbClr val="98D50E"/>
              </a:solidFill>
              <a:latin typeface="Helvetica"/>
              <a:cs typeface="Helvetica"/>
            </a:endParaRPr>
          </a:p>
        </p:txBody>
      </p:sp>
      <p:sp>
        <p:nvSpPr>
          <p:cNvPr id="5" name="Rectangle 4"/>
          <p:cNvSpPr/>
          <p:nvPr/>
        </p:nvSpPr>
        <p:spPr>
          <a:xfrm>
            <a:off x="3497155" y="2956193"/>
            <a:ext cx="2141156" cy="954107"/>
          </a:xfrm>
          <a:prstGeom prst="rect">
            <a:avLst/>
          </a:prstGeom>
        </p:spPr>
        <p:txBody>
          <a:bodyPr wrap="none">
            <a:spAutoFit/>
          </a:bodyPr>
          <a:lstStyle/>
          <a:p>
            <a:pPr algn="ctr"/>
            <a:r>
              <a:rPr lang="en-US" sz="2800" dirty="0" smtClean="0">
                <a:solidFill>
                  <a:srgbClr val="98D50E"/>
                </a:solidFill>
                <a:latin typeface="Helvetica"/>
                <a:cs typeface="Helvetica"/>
              </a:rPr>
              <a:t>LOGO</a:t>
            </a:r>
            <a:r>
              <a:rPr lang="en-US" sz="2800" dirty="0">
                <a:solidFill>
                  <a:srgbClr val="98D50E"/>
                </a:solidFill>
                <a:latin typeface="Helvetica"/>
                <a:cs typeface="Helvetica"/>
              </a:rPr>
              <a:t> </a:t>
            </a:r>
            <a:endParaRPr lang="en-US" sz="2800" dirty="0" smtClean="0">
              <a:solidFill>
                <a:srgbClr val="98D50E"/>
              </a:solidFill>
              <a:latin typeface="Helvetica"/>
              <a:cs typeface="Helvetica"/>
            </a:endParaRPr>
          </a:p>
          <a:p>
            <a:pPr algn="ctr"/>
            <a:r>
              <a:rPr lang="en-US" sz="2800" dirty="0" smtClean="0">
                <a:solidFill>
                  <a:schemeClr val="bg1"/>
                </a:solidFill>
                <a:latin typeface="Helvetica"/>
                <a:cs typeface="Helvetica"/>
              </a:rPr>
              <a:t>[</a:t>
            </a:r>
            <a:r>
              <a:rPr lang="en-US" sz="2800" dirty="0">
                <a:solidFill>
                  <a:schemeClr val="bg1"/>
                </a:solidFill>
                <a:latin typeface="Helvetica"/>
                <a:cs typeface="Helvetica"/>
              </a:rPr>
              <a:t>and tagline</a:t>
            </a:r>
            <a:r>
              <a:rPr lang="en-US" sz="2800" dirty="0" smtClean="0">
                <a:solidFill>
                  <a:schemeClr val="bg1"/>
                </a:solidFill>
                <a:latin typeface="Helvetica"/>
                <a:cs typeface="Helvetica"/>
              </a:rPr>
              <a:t>]</a:t>
            </a:r>
            <a:endParaRPr lang="en-US" sz="2800" dirty="0">
              <a:solidFill>
                <a:schemeClr val="bg1"/>
              </a:solidFill>
              <a:latin typeface="Helvetica"/>
              <a:cs typeface="Helvetica"/>
            </a:endParaRPr>
          </a:p>
        </p:txBody>
      </p:sp>
      <p:pic>
        <p:nvPicPr>
          <p:cNvPr id="6" name="Picture 5" descr="logo-square-for-dark-background-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780" y="5954894"/>
            <a:ext cx="748832" cy="748832"/>
          </a:xfrm>
          <a:prstGeom prst="rect">
            <a:avLst/>
          </a:prstGeom>
        </p:spPr>
      </p:pic>
      <p:cxnSp>
        <p:nvCxnSpPr>
          <p:cNvPr id="8" name="Straight Connector 7"/>
          <p:cNvCxnSpPr/>
          <p:nvPr/>
        </p:nvCxnSpPr>
        <p:spPr>
          <a:xfrm flipH="1">
            <a:off x="0" y="16680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1406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83153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1002" y="991781"/>
            <a:ext cx="8042976" cy="3110808"/>
          </a:xfrm>
        </p:spPr>
        <p:txBody>
          <a:bodyPr>
            <a:noAutofit/>
          </a:bodyPr>
          <a:lstStyle/>
          <a:p>
            <a:pPr algn="l"/>
            <a:r>
              <a:rPr lang="en-US" sz="1800" dirty="0" smtClean="0">
                <a:solidFill>
                  <a:schemeClr val="bg1"/>
                </a:solidFill>
                <a:latin typeface="Helvetica"/>
                <a:cs typeface="Helvetica"/>
              </a:rPr>
              <a:t>This is the most important slide</a:t>
            </a:r>
            <a:r>
              <a:rPr lang="en-US" sz="1800" dirty="0">
                <a:solidFill>
                  <a:schemeClr val="bg1"/>
                </a:solidFill>
                <a:latin typeface="Helvetica"/>
                <a:cs typeface="Helvetica"/>
              </a:rPr>
              <a:t> </a:t>
            </a:r>
            <a:r>
              <a:rPr lang="en-US" sz="1800" dirty="0" smtClean="0">
                <a:solidFill>
                  <a:schemeClr val="bg1"/>
                </a:solidFill>
                <a:latin typeface="Helvetica"/>
                <a:cs typeface="Helvetica"/>
              </a:rPr>
              <a:t>because it is read when investors has the peak of their attention (around 30 seconds).</a:t>
            </a:r>
          </a:p>
          <a:p>
            <a:pPr algn="l"/>
            <a:r>
              <a:rPr lang="en-US" sz="1800" dirty="0" smtClean="0">
                <a:solidFill>
                  <a:schemeClr val="bg1"/>
                </a:solidFill>
                <a:latin typeface="Helvetica"/>
                <a:cs typeface="Helvetica"/>
              </a:rPr>
              <a:t>If they don’t understand what your business is about here, they won’t understand the rest of the deck and will pass. </a:t>
            </a:r>
          </a:p>
          <a:p>
            <a:pPr algn="l"/>
            <a:endParaRPr lang="en-US" sz="1800" dirty="0">
              <a:solidFill>
                <a:schemeClr val="bg1"/>
              </a:solidFill>
              <a:latin typeface="Helvetica"/>
              <a:cs typeface="Helvetica"/>
            </a:endParaRPr>
          </a:p>
          <a:p>
            <a:pPr marL="285750" indent="-285750" algn="l">
              <a:buFont typeface="Arial"/>
              <a:buChar char="•"/>
            </a:pPr>
            <a:r>
              <a:rPr lang="en-US" sz="1800" dirty="0" smtClean="0">
                <a:solidFill>
                  <a:schemeClr val="bg1"/>
                </a:solidFill>
                <a:latin typeface="Helvetica"/>
                <a:cs typeface="Helvetica"/>
              </a:rPr>
              <a:t>Describe your business in the most simple and straight forward way possible. </a:t>
            </a:r>
          </a:p>
          <a:p>
            <a:pPr marL="285750" indent="-285750" algn="l">
              <a:buFont typeface="Arial"/>
              <a:buChar char="•"/>
            </a:pPr>
            <a:r>
              <a:rPr lang="en-US" sz="1800" dirty="0" smtClean="0">
                <a:solidFill>
                  <a:schemeClr val="bg1"/>
                </a:solidFill>
                <a:latin typeface="Helvetica"/>
                <a:cs typeface="Helvetica"/>
              </a:rPr>
              <a:t>Do not include the problem you are addressing and business model, they will come later. </a:t>
            </a:r>
          </a:p>
          <a:p>
            <a:pPr algn="l"/>
            <a:endParaRPr lang="en-US" sz="1800" dirty="0" smtClean="0">
              <a:solidFill>
                <a:schemeClr val="bg1"/>
              </a:solidFill>
              <a:latin typeface="Helvetica"/>
              <a:cs typeface="Helvetica"/>
            </a:endParaRPr>
          </a:p>
          <a:p>
            <a:pPr algn="l"/>
            <a:r>
              <a:rPr lang="en-US" sz="1800" i="1" dirty="0" smtClean="0">
                <a:solidFill>
                  <a:schemeClr val="bg1"/>
                </a:solidFill>
                <a:latin typeface="Helvetica"/>
                <a:cs typeface="Helvetica"/>
              </a:rPr>
              <a:t>Tip</a:t>
            </a:r>
            <a:r>
              <a:rPr lang="en-US" sz="1800" dirty="0" smtClean="0">
                <a:solidFill>
                  <a:schemeClr val="bg1"/>
                </a:solidFill>
                <a:latin typeface="Helvetica"/>
                <a:cs typeface="Helvetica"/>
              </a:rPr>
              <a:t>: </a:t>
            </a:r>
            <a:r>
              <a:rPr lang="en-US" sz="2000" dirty="0" smtClean="0">
                <a:solidFill>
                  <a:srgbClr val="98D50E"/>
                </a:solidFill>
                <a:latin typeface="Helvetica"/>
                <a:cs typeface="Helvetica"/>
              </a:rPr>
              <a:t>describe it as you would describe it to customers.</a:t>
            </a:r>
          </a:p>
          <a:p>
            <a:pPr algn="l"/>
            <a:r>
              <a:rPr lang="en-US" sz="1800" dirty="0" smtClean="0">
                <a:solidFill>
                  <a:schemeClr val="bg1"/>
                </a:solidFill>
                <a:latin typeface="Helvetica"/>
                <a:cs typeface="Helvetica"/>
              </a:rPr>
              <a:t>An investor wants to understand who, why and for how much somebody would buy your offering.</a:t>
            </a:r>
            <a:endParaRPr lang="en-US" sz="1800" dirty="0">
              <a:solidFill>
                <a:schemeClr val="bg1"/>
              </a:solidFill>
              <a:latin typeface="Helvetica"/>
              <a:cs typeface="Helvetica"/>
            </a:endParaRPr>
          </a:p>
        </p:txBody>
      </p:sp>
      <p:pic>
        <p:nvPicPr>
          <p:cNvPr id="4" name="Picture 3" descr="logo-square-for-dark-background-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780" y="5954894"/>
            <a:ext cx="748832" cy="748832"/>
          </a:xfrm>
          <a:prstGeom prst="rect">
            <a:avLst/>
          </a:prstGeom>
        </p:spPr>
      </p:pic>
      <p:sp>
        <p:nvSpPr>
          <p:cNvPr id="5" name="Title 1"/>
          <p:cNvSpPr txBox="1">
            <a:spLocks/>
          </p:cNvSpPr>
          <p:nvPr/>
        </p:nvSpPr>
        <p:spPr>
          <a:xfrm>
            <a:off x="74711" y="166806"/>
            <a:ext cx="2804236" cy="537537"/>
          </a:xfrm>
          <a:prstGeom prst="rect">
            <a:avLst/>
          </a:prstGeom>
          <a:ln>
            <a:noFill/>
          </a:ln>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smtClean="0">
                <a:solidFill>
                  <a:srgbClr val="98D50E"/>
                </a:solidFill>
                <a:latin typeface="Helvetica"/>
                <a:cs typeface="Helvetica"/>
              </a:rPr>
              <a:t>BUSINESS DESCRIPTION</a:t>
            </a:r>
            <a:endParaRPr lang="en-US" sz="2000" dirty="0">
              <a:solidFill>
                <a:srgbClr val="98D50E"/>
              </a:solidFill>
              <a:latin typeface="Helvetica"/>
              <a:cs typeface="Helvetica"/>
            </a:endParaRPr>
          </a:p>
        </p:txBody>
      </p:sp>
      <p:cxnSp>
        <p:nvCxnSpPr>
          <p:cNvPr id="6" name="Straight Connector 5"/>
          <p:cNvCxnSpPr/>
          <p:nvPr/>
        </p:nvCxnSpPr>
        <p:spPr>
          <a:xfrm flipH="1">
            <a:off x="0" y="16680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0" y="70244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64881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2157" y="936246"/>
            <a:ext cx="8140665" cy="3003542"/>
          </a:xfrm>
        </p:spPr>
        <p:txBody>
          <a:bodyPr>
            <a:noAutofit/>
          </a:bodyPr>
          <a:lstStyle/>
          <a:p>
            <a:pPr algn="l"/>
            <a:r>
              <a:rPr lang="en-US" sz="1800" dirty="0" smtClean="0">
                <a:solidFill>
                  <a:schemeClr val="bg1"/>
                </a:solidFill>
                <a:latin typeface="Helvetica"/>
                <a:cs typeface="Helvetica"/>
              </a:rPr>
              <a:t>What problem are your addressing and why does it exist? What makes your offering needed by the market? Sometimes this is self-explanatory so try to focus on why YOUR offering is wanted.</a:t>
            </a:r>
          </a:p>
          <a:p>
            <a:pPr algn="l"/>
            <a:endParaRPr lang="en-US" sz="1800" dirty="0">
              <a:solidFill>
                <a:schemeClr val="bg1"/>
              </a:solidFill>
              <a:latin typeface="Helvetica"/>
              <a:cs typeface="Helvetica"/>
            </a:endParaRPr>
          </a:p>
          <a:p>
            <a:pPr marL="285750" indent="-285750" algn="l">
              <a:buFont typeface="Arial"/>
              <a:buChar char="•"/>
            </a:pPr>
            <a:r>
              <a:rPr lang="en-US" sz="2000" dirty="0" smtClean="0">
                <a:solidFill>
                  <a:srgbClr val="98D50E"/>
                </a:solidFill>
                <a:latin typeface="Helvetica"/>
                <a:cs typeface="Helvetica"/>
              </a:rPr>
              <a:t>Give the feeling of inevitability: </a:t>
            </a:r>
            <a:r>
              <a:rPr lang="en-US" sz="1800" dirty="0" smtClean="0">
                <a:solidFill>
                  <a:schemeClr val="bg1"/>
                </a:solidFill>
                <a:latin typeface="Helvetica"/>
                <a:cs typeface="Helvetica"/>
              </a:rPr>
              <a:t>that problem is going to be there and somebody is going to take advantage of it, whether it is you or somebody else. </a:t>
            </a:r>
          </a:p>
          <a:p>
            <a:pPr marL="285750" indent="-285750" algn="l">
              <a:buFont typeface="Arial"/>
              <a:buChar char="•"/>
            </a:pPr>
            <a:endParaRPr lang="en-US" sz="1800" dirty="0">
              <a:solidFill>
                <a:schemeClr val="bg1"/>
              </a:solidFill>
              <a:latin typeface="Helvetica"/>
              <a:cs typeface="Helvetica"/>
            </a:endParaRPr>
          </a:p>
          <a:p>
            <a:pPr algn="l"/>
            <a:r>
              <a:rPr lang="en-US" sz="1800" dirty="0" smtClean="0">
                <a:solidFill>
                  <a:schemeClr val="bg1"/>
                </a:solidFill>
                <a:latin typeface="Helvetica"/>
                <a:cs typeface="Helvetica"/>
              </a:rPr>
              <a:t>If you succeed in presenting the problem this way, the VC will not wonder if there is a business case but everything will become just a matter of “who”, of evaluating if you are the right company for that. </a:t>
            </a:r>
          </a:p>
          <a:p>
            <a:pPr algn="l"/>
            <a:r>
              <a:rPr lang="en-US" sz="1800" dirty="0" smtClean="0">
                <a:solidFill>
                  <a:schemeClr val="bg1"/>
                </a:solidFill>
                <a:latin typeface="Helvetica"/>
                <a:cs typeface="Helvetica"/>
              </a:rPr>
              <a:t>The rest of the deck should prove that.</a:t>
            </a:r>
            <a:endParaRPr lang="en-US" sz="1800" dirty="0">
              <a:solidFill>
                <a:schemeClr val="bg1"/>
              </a:solidFill>
              <a:latin typeface="Helvetica"/>
              <a:cs typeface="Helvetica"/>
            </a:endParaRPr>
          </a:p>
        </p:txBody>
      </p:sp>
      <p:sp>
        <p:nvSpPr>
          <p:cNvPr id="4" name="Title 1"/>
          <p:cNvSpPr txBox="1">
            <a:spLocks/>
          </p:cNvSpPr>
          <p:nvPr/>
        </p:nvSpPr>
        <p:spPr>
          <a:xfrm>
            <a:off x="74711" y="166806"/>
            <a:ext cx="2804236" cy="53753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rgbClr val="98D50E"/>
                </a:solidFill>
                <a:latin typeface="Helvetica"/>
                <a:cs typeface="Helvetica"/>
              </a:rPr>
              <a:t>PROBLEM</a:t>
            </a:r>
            <a:endParaRPr lang="en-US" sz="2000" dirty="0">
              <a:solidFill>
                <a:srgbClr val="98D50E"/>
              </a:solidFill>
              <a:latin typeface="Helvetica"/>
              <a:cs typeface="Helvetica"/>
            </a:endParaRPr>
          </a:p>
        </p:txBody>
      </p:sp>
      <p:cxnSp>
        <p:nvCxnSpPr>
          <p:cNvPr id="5" name="Straight Connector 4"/>
          <p:cNvCxnSpPr/>
          <p:nvPr/>
        </p:nvCxnSpPr>
        <p:spPr>
          <a:xfrm flipH="1">
            <a:off x="0" y="16680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0" y="70244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pic>
        <p:nvPicPr>
          <p:cNvPr id="8" name="Picture 7" descr="logo-square-for-dark-background-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780" y="5954894"/>
            <a:ext cx="748832" cy="748832"/>
          </a:xfrm>
          <a:prstGeom prst="rect">
            <a:avLst/>
          </a:prstGeom>
        </p:spPr>
      </p:pic>
    </p:spTree>
    <p:extLst>
      <p:ext uri="{BB962C8B-B14F-4D97-AF65-F5344CB8AC3E}">
        <p14:creationId xmlns:p14="http://schemas.microsoft.com/office/powerpoint/2010/main" val="41364881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9845" y="898624"/>
            <a:ext cx="7961569" cy="3187685"/>
          </a:xfrm>
        </p:spPr>
        <p:txBody>
          <a:bodyPr>
            <a:noAutofit/>
          </a:bodyPr>
          <a:lstStyle/>
          <a:p>
            <a:pPr algn="l"/>
            <a:r>
              <a:rPr lang="en-US" sz="2000" dirty="0">
                <a:solidFill>
                  <a:srgbClr val="98D50E"/>
                </a:solidFill>
                <a:latin typeface="Helvetica"/>
                <a:cs typeface="Helvetica"/>
              </a:rPr>
              <a:t>Why are you the best company to solve the problem? </a:t>
            </a:r>
          </a:p>
          <a:p>
            <a:pPr algn="l"/>
            <a:endParaRPr lang="en-US" sz="1800" dirty="0" smtClean="0">
              <a:solidFill>
                <a:schemeClr val="bg1"/>
              </a:solidFill>
              <a:latin typeface="Helvetica"/>
              <a:cs typeface="Helvetica"/>
            </a:endParaRPr>
          </a:p>
          <a:p>
            <a:pPr algn="l"/>
            <a:r>
              <a:rPr lang="en-US" sz="1800" dirty="0" smtClean="0">
                <a:solidFill>
                  <a:schemeClr val="bg1"/>
                </a:solidFill>
                <a:latin typeface="Helvetica"/>
                <a:cs typeface="Helvetica"/>
              </a:rPr>
              <a:t>Explain your value proposition to serve the problem. </a:t>
            </a:r>
          </a:p>
          <a:p>
            <a:pPr marL="285750" indent="-285750" algn="l">
              <a:buFont typeface="Arial"/>
              <a:buChar char="•"/>
            </a:pPr>
            <a:r>
              <a:rPr lang="en-US" sz="2000" dirty="0" smtClean="0">
                <a:solidFill>
                  <a:srgbClr val="98D50E"/>
                </a:solidFill>
                <a:latin typeface="Helvetica"/>
                <a:cs typeface="Helvetica"/>
              </a:rPr>
              <a:t>Highlight </a:t>
            </a:r>
            <a:r>
              <a:rPr lang="en-US" sz="2000" dirty="0">
                <a:solidFill>
                  <a:srgbClr val="98D50E"/>
                </a:solidFill>
                <a:latin typeface="Helvetica"/>
                <a:cs typeface="Helvetica"/>
              </a:rPr>
              <a:t>your USP </a:t>
            </a:r>
            <a:r>
              <a:rPr lang="en-US" sz="1800" dirty="0">
                <a:solidFill>
                  <a:schemeClr val="bg1"/>
                </a:solidFill>
                <a:latin typeface="Helvetica"/>
                <a:cs typeface="Helvetica"/>
              </a:rPr>
              <a:t>(Unique Selling Proposition</a:t>
            </a:r>
            <a:r>
              <a:rPr lang="en-US" sz="1800" dirty="0" smtClean="0">
                <a:solidFill>
                  <a:schemeClr val="bg1"/>
                </a:solidFill>
                <a:latin typeface="Helvetica"/>
                <a:cs typeface="Helvetica"/>
              </a:rPr>
              <a:t>) to prove that you are the right company to solve the problem. </a:t>
            </a:r>
          </a:p>
          <a:p>
            <a:pPr algn="l"/>
            <a:endParaRPr lang="en-US" sz="1800" dirty="0">
              <a:solidFill>
                <a:schemeClr val="bg1"/>
              </a:solidFill>
              <a:latin typeface="Helvetica"/>
              <a:cs typeface="Helvetica"/>
            </a:endParaRPr>
          </a:p>
          <a:p>
            <a:pPr algn="l"/>
            <a:r>
              <a:rPr lang="en-US" sz="1800" dirty="0" smtClean="0">
                <a:solidFill>
                  <a:schemeClr val="bg1"/>
                </a:solidFill>
                <a:latin typeface="Helvetica"/>
                <a:cs typeface="Helvetica"/>
              </a:rPr>
              <a:t>You can use:</a:t>
            </a:r>
          </a:p>
          <a:p>
            <a:pPr marL="285750" indent="-285750" algn="l">
              <a:buFontTx/>
              <a:buChar char="-"/>
            </a:pPr>
            <a:r>
              <a:rPr lang="en-US" sz="1800" dirty="0" smtClean="0">
                <a:solidFill>
                  <a:schemeClr val="bg1"/>
                </a:solidFill>
                <a:latin typeface="Helvetica"/>
                <a:cs typeface="Helvetica"/>
              </a:rPr>
              <a:t>User cases</a:t>
            </a:r>
          </a:p>
          <a:p>
            <a:pPr marL="285750" indent="-285750" algn="l">
              <a:buFontTx/>
              <a:buChar char="-"/>
            </a:pPr>
            <a:r>
              <a:rPr lang="en-US" sz="1800" dirty="0" smtClean="0">
                <a:solidFill>
                  <a:schemeClr val="bg1"/>
                </a:solidFill>
                <a:latin typeface="Helvetica"/>
                <a:cs typeface="Helvetica"/>
              </a:rPr>
              <a:t>Example with comparables</a:t>
            </a:r>
          </a:p>
          <a:p>
            <a:pPr algn="l"/>
            <a:r>
              <a:rPr lang="en-US" sz="1800" dirty="0" smtClean="0">
                <a:solidFill>
                  <a:schemeClr val="bg1"/>
                </a:solidFill>
                <a:latin typeface="Helvetica"/>
                <a:cs typeface="Helvetica"/>
              </a:rPr>
              <a:t>Or any other material that proves your point according to your company’s situation. </a:t>
            </a:r>
          </a:p>
          <a:p>
            <a:pPr algn="l"/>
            <a:endParaRPr lang="en-US" sz="1800" dirty="0" smtClean="0">
              <a:solidFill>
                <a:schemeClr val="bg1"/>
              </a:solidFill>
              <a:latin typeface="Helvetica"/>
              <a:cs typeface="Helvetica"/>
            </a:endParaRPr>
          </a:p>
          <a:p>
            <a:pPr algn="l"/>
            <a:r>
              <a:rPr lang="en-US" sz="1800" dirty="0" smtClean="0">
                <a:solidFill>
                  <a:schemeClr val="bg1"/>
                </a:solidFill>
                <a:latin typeface="Helvetica"/>
                <a:cs typeface="Helvetica"/>
              </a:rPr>
              <a:t>The </a:t>
            </a:r>
            <a:r>
              <a:rPr lang="en-US" sz="1800" dirty="0">
                <a:solidFill>
                  <a:schemeClr val="bg1"/>
                </a:solidFill>
                <a:latin typeface="Helvetica"/>
                <a:cs typeface="Helvetica"/>
              </a:rPr>
              <a:t>answer should be </a:t>
            </a:r>
            <a:r>
              <a:rPr lang="en-US" sz="1800" dirty="0" smtClean="0">
                <a:solidFill>
                  <a:schemeClr val="bg1"/>
                </a:solidFill>
                <a:latin typeface="Helvetica"/>
                <a:cs typeface="Helvetica"/>
              </a:rPr>
              <a:t>in </a:t>
            </a:r>
            <a:r>
              <a:rPr lang="en-US" sz="1800" dirty="0">
                <a:solidFill>
                  <a:schemeClr val="bg1"/>
                </a:solidFill>
                <a:latin typeface="Helvetica"/>
                <a:cs typeface="Helvetica"/>
              </a:rPr>
              <a:t>line with the features of the problem you described. </a:t>
            </a:r>
          </a:p>
          <a:p>
            <a:pPr algn="l"/>
            <a:endParaRPr lang="en-US" sz="1800" dirty="0" smtClean="0">
              <a:solidFill>
                <a:schemeClr val="bg1"/>
              </a:solidFill>
              <a:latin typeface="Helvetica"/>
              <a:cs typeface="Helvetica"/>
            </a:endParaRPr>
          </a:p>
          <a:p>
            <a:pPr marL="285750" indent="-285750" algn="l">
              <a:buFontTx/>
              <a:buChar char="-"/>
            </a:pPr>
            <a:endParaRPr lang="en-US" sz="1800" dirty="0">
              <a:solidFill>
                <a:schemeClr val="bg1"/>
              </a:solidFill>
              <a:latin typeface="Helvetica"/>
              <a:cs typeface="Helvetica"/>
            </a:endParaRPr>
          </a:p>
          <a:p>
            <a:pPr marL="285750" indent="-285750" algn="l">
              <a:buFontTx/>
              <a:buChar char="-"/>
            </a:pPr>
            <a:endParaRPr lang="en-US" sz="1800" dirty="0">
              <a:solidFill>
                <a:schemeClr val="bg1"/>
              </a:solidFill>
              <a:latin typeface="Helvetica"/>
              <a:cs typeface="Helvetica"/>
            </a:endParaRPr>
          </a:p>
          <a:p>
            <a:pPr marL="285750" indent="-285750" algn="l">
              <a:buFontTx/>
              <a:buChar char="-"/>
            </a:pPr>
            <a:endParaRPr lang="en-US" sz="1800" dirty="0" smtClean="0">
              <a:solidFill>
                <a:schemeClr val="bg1"/>
              </a:solidFill>
              <a:latin typeface="Helvetica"/>
              <a:cs typeface="Helvetica"/>
            </a:endParaRPr>
          </a:p>
        </p:txBody>
      </p:sp>
      <p:sp>
        <p:nvSpPr>
          <p:cNvPr id="4" name="Title 1"/>
          <p:cNvSpPr txBox="1">
            <a:spLocks/>
          </p:cNvSpPr>
          <p:nvPr/>
        </p:nvSpPr>
        <p:spPr>
          <a:xfrm>
            <a:off x="74711" y="166806"/>
            <a:ext cx="2804236" cy="53753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rgbClr val="98D50E"/>
                </a:solidFill>
                <a:latin typeface="Helvetica"/>
                <a:cs typeface="Helvetica"/>
              </a:rPr>
              <a:t>SOLUTION</a:t>
            </a:r>
            <a:endParaRPr lang="en-US" sz="2000" dirty="0">
              <a:solidFill>
                <a:srgbClr val="98D50E"/>
              </a:solidFill>
              <a:latin typeface="Helvetica"/>
              <a:cs typeface="Helvetica"/>
            </a:endParaRPr>
          </a:p>
        </p:txBody>
      </p:sp>
      <p:cxnSp>
        <p:nvCxnSpPr>
          <p:cNvPr id="5" name="Straight Connector 4"/>
          <p:cNvCxnSpPr/>
          <p:nvPr/>
        </p:nvCxnSpPr>
        <p:spPr>
          <a:xfrm flipH="1">
            <a:off x="0" y="16680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0" y="70244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pic>
        <p:nvPicPr>
          <p:cNvPr id="8" name="Picture 7" descr="logo-square-for-dark-background-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780" y="5954894"/>
            <a:ext cx="748832" cy="748832"/>
          </a:xfrm>
          <a:prstGeom prst="rect">
            <a:avLst/>
          </a:prstGeom>
        </p:spPr>
      </p:pic>
    </p:spTree>
    <p:extLst>
      <p:ext uri="{BB962C8B-B14F-4D97-AF65-F5344CB8AC3E}">
        <p14:creationId xmlns:p14="http://schemas.microsoft.com/office/powerpoint/2010/main" val="674298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8441" y="740888"/>
            <a:ext cx="7994130" cy="5816318"/>
          </a:xfrm>
        </p:spPr>
        <p:txBody>
          <a:bodyPr>
            <a:noAutofit/>
          </a:bodyPr>
          <a:lstStyle/>
          <a:p>
            <a:pPr algn="l"/>
            <a:r>
              <a:rPr lang="en-US" sz="1800" dirty="0" smtClean="0">
                <a:solidFill>
                  <a:schemeClr val="bg1"/>
                </a:solidFill>
                <a:latin typeface="Helvetica"/>
                <a:cs typeface="Helvetica"/>
              </a:rPr>
              <a:t>Now that the investor see that there is a problem in the market and a business opportunity to provide a solution, the next logical question is: </a:t>
            </a:r>
            <a:endParaRPr lang="en-US" sz="1800" dirty="0">
              <a:solidFill>
                <a:schemeClr val="bg1"/>
              </a:solidFill>
              <a:latin typeface="Helvetica"/>
              <a:cs typeface="Helvetica"/>
            </a:endParaRPr>
          </a:p>
          <a:p>
            <a:pPr algn="l"/>
            <a:r>
              <a:rPr lang="en-US" sz="2000" dirty="0" smtClean="0">
                <a:solidFill>
                  <a:srgbClr val="98D50E"/>
                </a:solidFill>
                <a:latin typeface="Helvetica"/>
                <a:cs typeface="Helvetica"/>
              </a:rPr>
              <a:t>How big is this business opportunity? </a:t>
            </a:r>
            <a:endParaRPr lang="en-US" sz="1800" dirty="0" smtClean="0">
              <a:solidFill>
                <a:srgbClr val="98D50E"/>
              </a:solidFill>
              <a:latin typeface="Helvetica"/>
              <a:cs typeface="Helvetica"/>
            </a:endParaRPr>
          </a:p>
          <a:p>
            <a:pPr algn="l"/>
            <a:r>
              <a:rPr lang="en-US" sz="1800" dirty="0" smtClean="0">
                <a:solidFill>
                  <a:srgbClr val="FFFFFF"/>
                </a:solidFill>
                <a:latin typeface="Helvetica"/>
                <a:cs typeface="Helvetica"/>
              </a:rPr>
              <a:t>There are a lot of theories on how to estimate the market size, you can read more on it in this </a:t>
            </a:r>
            <a:r>
              <a:rPr lang="en-US" sz="1800" dirty="0" err="1" smtClean="0">
                <a:solidFill>
                  <a:srgbClr val="FFFFFF"/>
                </a:solidFill>
                <a:latin typeface="Helvetica"/>
                <a:cs typeface="Helvetica"/>
              </a:rPr>
              <a:t>article:</a:t>
            </a:r>
            <a:r>
              <a:rPr lang="en-US" sz="1800" dirty="0" err="1" smtClean="0">
                <a:solidFill>
                  <a:srgbClr val="FFFFFF"/>
                </a:solidFill>
                <a:latin typeface="Helvetica"/>
                <a:cs typeface="Helvetica"/>
                <a:hlinkClick r:id="rId2"/>
              </a:rPr>
              <a:t>https</a:t>
            </a:r>
            <a:r>
              <a:rPr lang="en-US" sz="1800" dirty="0">
                <a:solidFill>
                  <a:srgbClr val="FFFFFF"/>
                </a:solidFill>
                <a:latin typeface="Helvetica"/>
                <a:cs typeface="Helvetica"/>
                <a:hlinkClick r:id="rId2"/>
              </a:rPr>
              <a:t>://www.equidam.com/how-to-estimate-market-size</a:t>
            </a:r>
            <a:r>
              <a:rPr lang="en-US" sz="1800" dirty="0" smtClean="0">
                <a:solidFill>
                  <a:srgbClr val="FFFFFF"/>
                </a:solidFill>
                <a:latin typeface="Helvetica"/>
                <a:cs typeface="Helvetica"/>
                <a:hlinkClick r:id="rId2"/>
              </a:rPr>
              <a:t>/</a:t>
            </a:r>
            <a:endParaRPr lang="en-US" sz="1800" dirty="0" smtClean="0">
              <a:solidFill>
                <a:srgbClr val="FFFFFF"/>
              </a:solidFill>
              <a:latin typeface="Helvetica"/>
              <a:cs typeface="Helvetica"/>
            </a:endParaRPr>
          </a:p>
          <a:p>
            <a:pPr algn="l"/>
            <a:r>
              <a:rPr lang="en-US" sz="1800" i="1" dirty="0" smtClean="0">
                <a:solidFill>
                  <a:schemeClr val="bg1"/>
                </a:solidFill>
                <a:latin typeface="Helvetica"/>
                <a:cs typeface="Helvetica"/>
              </a:rPr>
              <a:t>Tips: </a:t>
            </a:r>
          </a:p>
          <a:p>
            <a:pPr algn="l"/>
            <a:r>
              <a:rPr lang="en-US" sz="1800" dirty="0" smtClean="0">
                <a:solidFill>
                  <a:srgbClr val="98D50E"/>
                </a:solidFill>
                <a:latin typeface="Helvetica"/>
                <a:cs typeface="Helvetica"/>
              </a:rPr>
              <a:t>Use references close to your product and solution.</a:t>
            </a:r>
          </a:p>
          <a:p>
            <a:pPr algn="l"/>
            <a:r>
              <a:rPr lang="en-US" sz="1400" i="1" dirty="0" smtClean="0">
                <a:solidFill>
                  <a:schemeClr val="bg1"/>
                </a:solidFill>
                <a:latin typeface="Helvetica"/>
                <a:cs typeface="Helvetica"/>
              </a:rPr>
              <a:t>Example of ice-cream factory: don’t use market size of frozen products worldwide, but limit it to your local market and ice-creams.</a:t>
            </a:r>
          </a:p>
          <a:p>
            <a:pPr algn="l"/>
            <a:endParaRPr lang="en-US" sz="1800" dirty="0" smtClean="0">
              <a:solidFill>
                <a:schemeClr val="bg1"/>
              </a:solidFill>
              <a:latin typeface="Helvetica"/>
              <a:cs typeface="Helvetica"/>
            </a:endParaRPr>
          </a:p>
          <a:p>
            <a:pPr algn="l"/>
            <a:r>
              <a:rPr lang="en-US" sz="1800" dirty="0" smtClean="0">
                <a:solidFill>
                  <a:srgbClr val="98D50E"/>
                </a:solidFill>
                <a:latin typeface="Helvetica"/>
                <a:cs typeface="Helvetica"/>
              </a:rPr>
              <a:t>Don’t be afraid to use comparable companies as a reference </a:t>
            </a:r>
            <a:r>
              <a:rPr lang="en-US" sz="1800" dirty="0" smtClean="0">
                <a:solidFill>
                  <a:srgbClr val="FFFFFF"/>
                </a:solidFill>
                <a:latin typeface="Helvetica"/>
                <a:cs typeface="Helvetica"/>
              </a:rPr>
              <a:t>(e.g.: combined turnover of current players): if you follow our instructions, investors will already have a hint on why you will be able to win the market. </a:t>
            </a:r>
          </a:p>
          <a:p>
            <a:pPr algn="l"/>
            <a:endParaRPr lang="en-US" sz="1800" dirty="0" smtClean="0">
              <a:solidFill>
                <a:srgbClr val="98D50E"/>
              </a:solidFill>
              <a:latin typeface="Helvetica"/>
              <a:cs typeface="Helvetica"/>
            </a:endParaRPr>
          </a:p>
          <a:p>
            <a:pPr algn="l"/>
            <a:r>
              <a:rPr lang="en-US" sz="1800" dirty="0" smtClean="0">
                <a:solidFill>
                  <a:schemeClr val="bg1"/>
                </a:solidFill>
                <a:latin typeface="Helvetica"/>
                <a:cs typeface="Helvetica"/>
              </a:rPr>
              <a:t>After calculating the market size, target a market share to reach within a # of years. The market share should not be larger than the market share of the present market leader unless the sector is growing through rapid changes and disruption. </a:t>
            </a:r>
            <a:endParaRPr lang="en-US" sz="1800" dirty="0">
              <a:solidFill>
                <a:schemeClr val="bg1"/>
              </a:solidFill>
              <a:latin typeface="Helvetica"/>
              <a:cs typeface="Helvetica"/>
            </a:endParaRPr>
          </a:p>
        </p:txBody>
      </p:sp>
      <p:sp>
        <p:nvSpPr>
          <p:cNvPr id="4" name="Title 1"/>
          <p:cNvSpPr txBox="1">
            <a:spLocks/>
          </p:cNvSpPr>
          <p:nvPr/>
        </p:nvSpPr>
        <p:spPr>
          <a:xfrm>
            <a:off x="74711" y="166806"/>
            <a:ext cx="2804236" cy="53753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rgbClr val="98D50E"/>
                </a:solidFill>
                <a:latin typeface="Helvetica"/>
                <a:cs typeface="Helvetica"/>
              </a:rPr>
              <a:t>MARKET SIZE</a:t>
            </a:r>
            <a:endParaRPr lang="en-US" sz="2000" dirty="0">
              <a:solidFill>
                <a:srgbClr val="98D50E"/>
              </a:solidFill>
              <a:latin typeface="Helvetica"/>
              <a:cs typeface="Helvetica"/>
            </a:endParaRPr>
          </a:p>
        </p:txBody>
      </p:sp>
      <p:cxnSp>
        <p:nvCxnSpPr>
          <p:cNvPr id="5" name="Straight Connector 4"/>
          <p:cNvCxnSpPr/>
          <p:nvPr/>
        </p:nvCxnSpPr>
        <p:spPr>
          <a:xfrm flipH="1">
            <a:off x="0" y="16680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0" y="70244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pic>
        <p:nvPicPr>
          <p:cNvPr id="8" name="Picture 7" descr="logo-square-for-dark-background-6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5780" y="5954894"/>
            <a:ext cx="748832" cy="748832"/>
          </a:xfrm>
          <a:prstGeom prst="rect">
            <a:avLst/>
          </a:prstGeom>
        </p:spPr>
      </p:pic>
    </p:spTree>
    <p:extLst>
      <p:ext uri="{BB962C8B-B14F-4D97-AF65-F5344CB8AC3E}">
        <p14:creationId xmlns:p14="http://schemas.microsoft.com/office/powerpoint/2010/main" val="10515803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4710" y="166806"/>
            <a:ext cx="5528557" cy="5375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600" dirty="0" smtClean="0">
                <a:solidFill>
                  <a:srgbClr val="98D50E"/>
                </a:solidFill>
                <a:latin typeface="Helvetica"/>
                <a:cs typeface="Helvetica"/>
              </a:rPr>
              <a:t>COMPETITIVE LANDSCAPE AND DIFFERENTIATION</a:t>
            </a:r>
            <a:endParaRPr lang="en-US" sz="1600" dirty="0">
              <a:solidFill>
                <a:srgbClr val="98D50E"/>
              </a:solidFill>
              <a:latin typeface="Helvetica"/>
              <a:cs typeface="Helvetica"/>
            </a:endParaRPr>
          </a:p>
        </p:txBody>
      </p:sp>
      <p:cxnSp>
        <p:nvCxnSpPr>
          <p:cNvPr id="5" name="Straight Connector 4"/>
          <p:cNvCxnSpPr/>
          <p:nvPr/>
        </p:nvCxnSpPr>
        <p:spPr>
          <a:xfrm flipH="1">
            <a:off x="0" y="16680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0" y="70244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sp>
        <p:nvSpPr>
          <p:cNvPr id="8" name="Subtitle 2"/>
          <p:cNvSpPr txBox="1">
            <a:spLocks/>
          </p:cNvSpPr>
          <p:nvPr/>
        </p:nvSpPr>
        <p:spPr>
          <a:xfrm>
            <a:off x="569846" y="887408"/>
            <a:ext cx="7994132" cy="5067486"/>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800" dirty="0" smtClean="0">
                <a:solidFill>
                  <a:schemeClr val="bg1"/>
                </a:solidFill>
                <a:latin typeface="Helvetica"/>
                <a:cs typeface="Helvetica"/>
              </a:rPr>
              <a:t>The best </a:t>
            </a:r>
            <a:r>
              <a:rPr lang="en-US" sz="1800" dirty="0">
                <a:solidFill>
                  <a:schemeClr val="bg1"/>
                </a:solidFill>
                <a:latin typeface="Helvetica"/>
                <a:cs typeface="Helvetica"/>
              </a:rPr>
              <a:t>way is to identify 2 to 4 </a:t>
            </a:r>
            <a:r>
              <a:rPr lang="en-US" sz="1800" dirty="0" smtClean="0">
                <a:solidFill>
                  <a:schemeClr val="bg1"/>
                </a:solidFill>
                <a:latin typeface="Helvetica"/>
                <a:cs typeface="Helvetica"/>
              </a:rPr>
              <a:t>competitors  and benchmark </a:t>
            </a:r>
            <a:r>
              <a:rPr lang="en-US" sz="1800" dirty="0">
                <a:solidFill>
                  <a:schemeClr val="bg1"/>
                </a:solidFill>
                <a:latin typeface="Helvetica"/>
                <a:cs typeface="Helvetica"/>
              </a:rPr>
              <a:t>your company on a given set of features (possibly the same the customers of your problem </a:t>
            </a:r>
            <a:r>
              <a:rPr lang="en-US" sz="1800" dirty="0" smtClean="0">
                <a:solidFill>
                  <a:schemeClr val="bg1"/>
                </a:solidFill>
                <a:latin typeface="Helvetica"/>
                <a:cs typeface="Helvetica"/>
              </a:rPr>
              <a:t>want to </a:t>
            </a:r>
            <a:r>
              <a:rPr lang="en-US" sz="1800" dirty="0">
                <a:solidFill>
                  <a:schemeClr val="bg1"/>
                </a:solidFill>
                <a:latin typeface="Helvetica"/>
                <a:cs typeface="Helvetica"/>
              </a:rPr>
              <a:t>see) and highlight how your offering is superior and will stand out. </a:t>
            </a:r>
            <a:endParaRPr lang="en-US" sz="1800" dirty="0" smtClean="0">
              <a:solidFill>
                <a:schemeClr val="bg1"/>
              </a:solidFill>
              <a:latin typeface="Helvetica"/>
              <a:cs typeface="Helvetica"/>
            </a:endParaRPr>
          </a:p>
          <a:p>
            <a:pPr algn="l"/>
            <a:endParaRPr lang="en-US" sz="1800" dirty="0">
              <a:solidFill>
                <a:schemeClr val="bg1"/>
              </a:solidFill>
              <a:latin typeface="Helvetica"/>
              <a:cs typeface="Helvetica"/>
            </a:endParaRPr>
          </a:p>
          <a:p>
            <a:pPr algn="l"/>
            <a:r>
              <a:rPr lang="en-US" sz="2000" dirty="0" smtClean="0">
                <a:solidFill>
                  <a:srgbClr val="98D50E"/>
                </a:solidFill>
                <a:latin typeface="Helvetica"/>
                <a:cs typeface="Helvetica"/>
              </a:rPr>
              <a:t>What do investors want to understand from this slide? </a:t>
            </a:r>
          </a:p>
          <a:p>
            <a:pPr algn="l"/>
            <a:r>
              <a:rPr lang="en-US" sz="1800" dirty="0" smtClean="0">
                <a:solidFill>
                  <a:schemeClr val="bg1"/>
                </a:solidFill>
                <a:latin typeface="Helvetica"/>
                <a:cs typeface="Helvetica"/>
              </a:rPr>
              <a:t>That you perfectly understand what customers wants, because it is the key to solve the market. Moreover, this slide shows that you studied the market and learned from your competitors’ experience to develop your company. </a:t>
            </a:r>
          </a:p>
          <a:p>
            <a:pPr algn="l"/>
            <a:endParaRPr lang="en-US" sz="1800" dirty="0">
              <a:solidFill>
                <a:schemeClr val="bg1"/>
              </a:solidFill>
              <a:latin typeface="Helvetica"/>
              <a:cs typeface="Helvetica"/>
            </a:endParaRPr>
          </a:p>
          <a:p>
            <a:pPr algn="l"/>
            <a:r>
              <a:rPr lang="en-US" sz="2000" dirty="0" smtClean="0">
                <a:solidFill>
                  <a:srgbClr val="98D50E"/>
                </a:solidFill>
                <a:latin typeface="Helvetica"/>
                <a:cs typeface="Helvetica"/>
              </a:rPr>
              <a:t>If you don’t have any competitor yet, include comparable companies.</a:t>
            </a:r>
          </a:p>
          <a:p>
            <a:pPr algn="l"/>
            <a:r>
              <a:rPr lang="en-US" sz="1800" dirty="0" smtClean="0">
                <a:solidFill>
                  <a:schemeClr val="bg1"/>
                </a:solidFill>
                <a:latin typeface="Helvetica"/>
                <a:cs typeface="Helvetica"/>
              </a:rPr>
              <a:t>This is very useful in case you are creating a new market. If you don’t include them, investors don’t have anything to do research upon or evaluate your offering and you risk that they doubt there is even a market opportunity (not accomplishing the goal or mitigation of perceived risk). </a:t>
            </a:r>
          </a:p>
          <a:p>
            <a:pPr algn="l"/>
            <a:r>
              <a:rPr lang="en-US" sz="1600" i="1" dirty="0" smtClean="0">
                <a:solidFill>
                  <a:schemeClr val="bg1"/>
                </a:solidFill>
                <a:latin typeface="Helvetica"/>
                <a:cs typeface="Helvetica"/>
              </a:rPr>
              <a:t>Example: booking website for ski rentals used as a comparable company for a bike rental booking website</a:t>
            </a:r>
          </a:p>
          <a:p>
            <a:pPr algn="l"/>
            <a:endParaRPr lang="en-US" sz="1800" dirty="0">
              <a:solidFill>
                <a:schemeClr val="bg1"/>
              </a:solidFill>
              <a:latin typeface="Helvetica"/>
              <a:cs typeface="Helvetica"/>
            </a:endParaRPr>
          </a:p>
          <a:p>
            <a:pPr algn="l"/>
            <a:endParaRPr lang="en-US" sz="1800" dirty="0" smtClean="0">
              <a:solidFill>
                <a:schemeClr val="bg1"/>
              </a:solidFill>
              <a:latin typeface="Helvetica"/>
              <a:cs typeface="Helvetica"/>
            </a:endParaRPr>
          </a:p>
          <a:p>
            <a:pPr algn="l"/>
            <a:endParaRPr lang="en-US" sz="1800" dirty="0">
              <a:solidFill>
                <a:schemeClr val="bg1"/>
              </a:solidFill>
              <a:latin typeface="Helvetica"/>
              <a:cs typeface="Helvetica"/>
            </a:endParaRPr>
          </a:p>
        </p:txBody>
      </p:sp>
      <p:pic>
        <p:nvPicPr>
          <p:cNvPr id="9" name="Picture 8" descr="logo-square-for-dark-background-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780" y="5954894"/>
            <a:ext cx="748832" cy="748832"/>
          </a:xfrm>
          <a:prstGeom prst="rect">
            <a:avLst/>
          </a:prstGeom>
        </p:spPr>
      </p:pic>
    </p:spTree>
    <p:extLst>
      <p:ext uri="{BB962C8B-B14F-4D97-AF65-F5344CB8AC3E}">
        <p14:creationId xmlns:p14="http://schemas.microsoft.com/office/powerpoint/2010/main" val="326616059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67534" y="855392"/>
            <a:ext cx="7782474" cy="5099502"/>
          </a:xfrm>
        </p:spPr>
        <p:txBody>
          <a:bodyPr>
            <a:noAutofit/>
          </a:bodyPr>
          <a:lstStyle/>
          <a:p>
            <a:pPr algn="l"/>
            <a:r>
              <a:rPr lang="en-US" sz="1800" dirty="0" smtClean="0">
                <a:solidFill>
                  <a:schemeClr val="bg1"/>
                </a:solidFill>
                <a:latin typeface="Helvetica"/>
                <a:cs typeface="Helvetica"/>
              </a:rPr>
              <a:t>The previous slide explains why you are superior to your competitors today. In this one you should focus on how you will be able to retain your competitive advantage over time in face of new competition that will definitely arise if the opportunity is as big as you pitched in the first slides. </a:t>
            </a:r>
            <a:endParaRPr lang="en-US" sz="1800" dirty="0">
              <a:solidFill>
                <a:schemeClr val="bg1"/>
              </a:solidFill>
              <a:latin typeface="Helvetica"/>
              <a:cs typeface="Helvetica"/>
            </a:endParaRPr>
          </a:p>
          <a:p>
            <a:pPr algn="l"/>
            <a:r>
              <a:rPr lang="en-US" sz="1800" dirty="0" smtClean="0">
                <a:solidFill>
                  <a:schemeClr val="bg1"/>
                </a:solidFill>
                <a:latin typeface="Helvetica"/>
                <a:cs typeface="Helvetica"/>
              </a:rPr>
              <a:t>How is your offering not going to be copied or even improved? In other terms:</a:t>
            </a:r>
          </a:p>
          <a:p>
            <a:pPr algn="l"/>
            <a:endParaRPr lang="en-US" sz="1800" dirty="0" smtClean="0">
              <a:solidFill>
                <a:schemeClr val="bg1"/>
              </a:solidFill>
              <a:latin typeface="Helvetica"/>
              <a:cs typeface="Helvetica"/>
            </a:endParaRPr>
          </a:p>
          <a:p>
            <a:pPr algn="l"/>
            <a:r>
              <a:rPr lang="en-US" sz="2000" dirty="0" smtClean="0">
                <a:solidFill>
                  <a:srgbClr val="98D50E"/>
                </a:solidFill>
                <a:latin typeface="Helvetica"/>
                <a:cs typeface="Helvetica"/>
              </a:rPr>
              <a:t>What barriers to entry will you create to new competition</a:t>
            </a:r>
            <a:r>
              <a:rPr lang="en-US" sz="2000" dirty="0">
                <a:solidFill>
                  <a:srgbClr val="98D50E"/>
                </a:solidFill>
                <a:latin typeface="Helvetica"/>
                <a:cs typeface="Helvetica"/>
              </a:rPr>
              <a:t> (coming from new entrants or even incumbents</a:t>
            </a:r>
            <a:r>
              <a:rPr lang="en-US" sz="2000" dirty="0" smtClean="0">
                <a:solidFill>
                  <a:srgbClr val="98D50E"/>
                </a:solidFill>
                <a:latin typeface="Helvetica"/>
                <a:cs typeface="Helvetica"/>
              </a:rPr>
              <a:t>)? </a:t>
            </a:r>
            <a:endParaRPr lang="en-US" sz="1800" dirty="0">
              <a:solidFill>
                <a:schemeClr val="bg1"/>
              </a:solidFill>
              <a:latin typeface="Helvetica"/>
              <a:cs typeface="Helvetica"/>
            </a:endParaRPr>
          </a:p>
          <a:p>
            <a:pPr algn="l"/>
            <a:r>
              <a:rPr lang="en-US" sz="1800" dirty="0" smtClean="0">
                <a:solidFill>
                  <a:schemeClr val="bg1"/>
                </a:solidFill>
                <a:latin typeface="Helvetica"/>
                <a:cs typeface="Helvetica"/>
              </a:rPr>
              <a:t>They vary according to the various business models, but some example are: </a:t>
            </a:r>
          </a:p>
          <a:p>
            <a:pPr marL="285750" indent="-285750" algn="l">
              <a:buFontTx/>
              <a:buChar char="-"/>
            </a:pPr>
            <a:r>
              <a:rPr lang="en-US" sz="1800" dirty="0" smtClean="0">
                <a:solidFill>
                  <a:srgbClr val="98D50E"/>
                </a:solidFill>
                <a:latin typeface="Helvetica"/>
                <a:cs typeface="Helvetica"/>
              </a:rPr>
              <a:t>Network effects</a:t>
            </a:r>
          </a:p>
          <a:p>
            <a:pPr marL="285750" indent="-285750" algn="l">
              <a:buFontTx/>
              <a:buChar char="-"/>
            </a:pPr>
            <a:r>
              <a:rPr lang="en-US" sz="1800" dirty="0" smtClean="0">
                <a:solidFill>
                  <a:srgbClr val="98D50E"/>
                </a:solidFill>
                <a:latin typeface="Helvetica"/>
                <a:cs typeface="Helvetica"/>
              </a:rPr>
              <a:t>Data supremacy </a:t>
            </a:r>
          </a:p>
          <a:p>
            <a:pPr marL="285750" indent="-285750" algn="l">
              <a:buFontTx/>
              <a:buChar char="-"/>
            </a:pPr>
            <a:r>
              <a:rPr lang="en-US" sz="1800" dirty="0" smtClean="0">
                <a:solidFill>
                  <a:srgbClr val="98D50E"/>
                </a:solidFill>
                <a:latin typeface="Helvetica"/>
                <a:cs typeface="Helvetica"/>
              </a:rPr>
              <a:t>Fast distribution</a:t>
            </a:r>
          </a:p>
          <a:p>
            <a:pPr marL="285750" indent="-285750" algn="l">
              <a:buFontTx/>
              <a:buChar char="-"/>
            </a:pPr>
            <a:r>
              <a:rPr lang="en-US" sz="1800" dirty="0" smtClean="0">
                <a:solidFill>
                  <a:srgbClr val="98D50E"/>
                </a:solidFill>
                <a:latin typeface="Helvetica"/>
                <a:cs typeface="Helvetica"/>
              </a:rPr>
              <a:t>Lock in effects</a:t>
            </a:r>
            <a:endParaRPr lang="en-US" sz="1800" dirty="0">
              <a:solidFill>
                <a:srgbClr val="98D50E"/>
              </a:solidFill>
              <a:latin typeface="Helvetica"/>
              <a:cs typeface="Helvetica"/>
            </a:endParaRPr>
          </a:p>
          <a:p>
            <a:pPr algn="l"/>
            <a:r>
              <a:rPr lang="en-US" sz="1800" i="1" dirty="0" smtClean="0">
                <a:solidFill>
                  <a:schemeClr val="bg1"/>
                </a:solidFill>
                <a:latin typeface="Helvetica"/>
                <a:cs typeface="Helvetica"/>
              </a:rPr>
              <a:t>Tip: </a:t>
            </a:r>
            <a:r>
              <a:rPr lang="en-US" sz="1800" dirty="0" smtClean="0">
                <a:solidFill>
                  <a:srgbClr val="98D50E"/>
                </a:solidFill>
                <a:latin typeface="Helvetica"/>
                <a:cs typeface="Helvetica"/>
              </a:rPr>
              <a:t>“First mover advantage” is not convincing enough</a:t>
            </a:r>
            <a:endParaRPr lang="en-US" sz="1800" dirty="0">
              <a:solidFill>
                <a:schemeClr val="bg1"/>
              </a:solidFill>
              <a:latin typeface="Helvetica"/>
              <a:cs typeface="Helvetica"/>
            </a:endParaRPr>
          </a:p>
          <a:p>
            <a:pPr algn="l"/>
            <a:r>
              <a:rPr lang="en-US" sz="1800" dirty="0" smtClean="0">
                <a:solidFill>
                  <a:schemeClr val="bg1"/>
                </a:solidFill>
                <a:latin typeface="Helvetica"/>
                <a:cs typeface="Helvetica"/>
              </a:rPr>
              <a:t>Investors should not doubt that you will be able to keep that edge over competition. </a:t>
            </a:r>
            <a:endParaRPr lang="en-US" sz="1800" dirty="0">
              <a:solidFill>
                <a:schemeClr val="bg1"/>
              </a:solidFill>
              <a:latin typeface="Helvetica"/>
              <a:cs typeface="Helvetica"/>
            </a:endParaRPr>
          </a:p>
        </p:txBody>
      </p:sp>
      <p:sp>
        <p:nvSpPr>
          <p:cNvPr id="4" name="Title 1"/>
          <p:cNvSpPr txBox="1">
            <a:spLocks/>
          </p:cNvSpPr>
          <p:nvPr/>
        </p:nvSpPr>
        <p:spPr>
          <a:xfrm>
            <a:off x="74710" y="166806"/>
            <a:ext cx="5528557" cy="53753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rgbClr val="98D50E"/>
                </a:solidFill>
                <a:latin typeface="Helvetica"/>
                <a:cs typeface="Helvetica"/>
              </a:rPr>
              <a:t>SUSTAINABLE COMPETITIVE ADVANTAGE</a:t>
            </a:r>
            <a:endParaRPr lang="en-US" sz="2000" dirty="0">
              <a:solidFill>
                <a:srgbClr val="98D50E"/>
              </a:solidFill>
              <a:latin typeface="Helvetica"/>
              <a:cs typeface="Helvetica"/>
            </a:endParaRPr>
          </a:p>
        </p:txBody>
      </p:sp>
      <p:cxnSp>
        <p:nvCxnSpPr>
          <p:cNvPr id="5" name="Straight Connector 4"/>
          <p:cNvCxnSpPr/>
          <p:nvPr/>
        </p:nvCxnSpPr>
        <p:spPr>
          <a:xfrm flipH="1">
            <a:off x="0" y="16680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0" y="702446"/>
            <a:ext cx="2804236" cy="0"/>
          </a:xfrm>
          <a:prstGeom prst="line">
            <a:avLst/>
          </a:prstGeom>
          <a:ln w="3175" cmpd="sng">
            <a:solidFill>
              <a:srgbClr val="98D50E"/>
            </a:solidFill>
          </a:ln>
        </p:spPr>
        <p:style>
          <a:lnRef idx="2">
            <a:schemeClr val="accent1"/>
          </a:lnRef>
          <a:fillRef idx="0">
            <a:schemeClr val="accent1"/>
          </a:fillRef>
          <a:effectRef idx="1">
            <a:schemeClr val="accent1"/>
          </a:effectRef>
          <a:fontRef idx="minor">
            <a:schemeClr val="tx1"/>
          </a:fontRef>
        </p:style>
      </p:cxnSp>
      <p:pic>
        <p:nvPicPr>
          <p:cNvPr id="8" name="Picture 7" descr="logo-square-for-dark-background-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780" y="5954894"/>
            <a:ext cx="748832" cy="748832"/>
          </a:xfrm>
          <a:prstGeom prst="rect">
            <a:avLst/>
          </a:prstGeom>
        </p:spPr>
      </p:pic>
    </p:spTree>
    <p:extLst>
      <p:ext uri="{BB962C8B-B14F-4D97-AF65-F5344CB8AC3E}">
        <p14:creationId xmlns:p14="http://schemas.microsoft.com/office/powerpoint/2010/main" val="1568600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8D50E"/>
      </a:hlink>
      <a:folHlink>
        <a:srgbClr val="CCCCC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476</TotalTime>
  <Words>1806</Words>
  <Application>Microsoft Macintosh PowerPoint</Application>
  <PresentationFormat>On-screen Show (4:3)</PresentationFormat>
  <Paragraphs>156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PITCH DECK TEMPLATE </vt:lpstr>
      <vt:lpstr>PowerPoint Presentation</vt:lpstr>
      <vt:lpstr>OPENING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slide</dc:title>
  <dc:creator>Sir Mac gv</dc:creator>
  <cp:lastModifiedBy>Giulia Girardi</cp:lastModifiedBy>
  <cp:revision>53</cp:revision>
  <dcterms:created xsi:type="dcterms:W3CDTF">2016-07-14T09:40:26Z</dcterms:created>
  <dcterms:modified xsi:type="dcterms:W3CDTF">2016-07-19T17:57:53Z</dcterms:modified>
</cp:coreProperties>
</file>