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3" r:id="rId3"/>
    <p:sldId id="296" r:id="rId4"/>
    <p:sldId id="314" r:id="rId5"/>
    <p:sldId id="315" r:id="rId6"/>
    <p:sldId id="316" r:id="rId7"/>
    <p:sldId id="297" r:id="rId8"/>
    <p:sldId id="353" r:id="rId9"/>
    <p:sldId id="258" r:id="rId10"/>
    <p:sldId id="346" r:id="rId11"/>
    <p:sldId id="343" r:id="rId12"/>
    <p:sldId id="301" r:id="rId13"/>
    <p:sldId id="341" r:id="rId14"/>
    <p:sldId id="367" r:id="rId15"/>
    <p:sldId id="295" r:id="rId16"/>
    <p:sldId id="302" r:id="rId17"/>
    <p:sldId id="358" r:id="rId18"/>
    <p:sldId id="376" r:id="rId19"/>
    <p:sldId id="377" r:id="rId20"/>
    <p:sldId id="359" r:id="rId21"/>
    <p:sldId id="360" r:id="rId22"/>
    <p:sldId id="361" r:id="rId23"/>
    <p:sldId id="362" r:id="rId24"/>
    <p:sldId id="378" r:id="rId25"/>
    <p:sldId id="363" r:id="rId26"/>
    <p:sldId id="364" r:id="rId27"/>
    <p:sldId id="365" r:id="rId28"/>
    <p:sldId id="369" r:id="rId29"/>
    <p:sldId id="370" r:id="rId30"/>
    <p:sldId id="371" r:id="rId31"/>
    <p:sldId id="372" r:id="rId32"/>
    <p:sldId id="373" r:id="rId33"/>
    <p:sldId id="379" r:id="rId34"/>
    <p:sldId id="374" r:id="rId35"/>
    <p:sldId id="375" r:id="rId36"/>
    <p:sldId id="322" r:id="rId37"/>
    <p:sldId id="323" r:id="rId38"/>
    <p:sldId id="281" r:id="rId39"/>
    <p:sldId id="347" r:id="rId40"/>
    <p:sldId id="337" r:id="rId41"/>
    <p:sldId id="349" r:id="rId42"/>
    <p:sldId id="309" r:id="rId43"/>
    <p:sldId id="313" r:id="rId44"/>
    <p:sldId id="311" r:id="rId45"/>
    <p:sldId id="310" r:id="rId46"/>
    <p:sldId id="327" r:id="rId47"/>
    <p:sldId id="336" r:id="rId48"/>
    <p:sldId id="293" r:id="rId49"/>
    <p:sldId id="368" r:id="rId50"/>
    <p:sldId id="318" r:id="rId51"/>
    <p:sldId id="340" r:id="rId5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D6"/>
    <a:srgbClr val="F6FFE7"/>
    <a:srgbClr val="EFFFD3"/>
    <a:srgbClr val="F3FEC2"/>
    <a:srgbClr val="EDFEA6"/>
    <a:srgbClr val="FFF3D3"/>
    <a:srgbClr val="FFE291"/>
    <a:srgbClr val="CDD87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725" autoAdjust="0"/>
  </p:normalViewPr>
  <p:slideViewPr>
    <p:cSldViewPr>
      <p:cViewPr>
        <p:scale>
          <a:sx n="68" d="100"/>
          <a:sy n="68" d="100"/>
        </p:scale>
        <p:origin x="-1344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448"/>
    </p:cViewPr>
  </p:sorterViewPr>
  <p:notesViewPr>
    <p:cSldViewPr>
      <p:cViewPr varScale="1">
        <p:scale>
          <a:sx n="53" d="100"/>
          <a:sy n="53" d="100"/>
        </p:scale>
        <p:origin x="-187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79EA2534-2627-4905-9FCE-B5D554DC70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F8E7C5BB-4721-49CA-A862-698DEFB952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AE2C7-E9CB-4645-B548-4645ED1EDC65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724D62-72D9-47E2-B194-E3E0785865CD}" type="slidenum">
              <a:rPr lang="ru-RU" sz="1200">
                <a:effectLst/>
              </a:rPr>
              <a:pPr algn="r"/>
              <a:t>24</a:t>
            </a:fld>
            <a:endParaRPr lang="ru-RU" sz="1200">
              <a:effectLst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BA6D8-9632-4877-9BD6-F0C6E8C54A8B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dirty="0" smtClean="0"/>
              <a:t>Машинное обучение</a:t>
            </a:r>
            <a:r>
              <a:rPr lang="ru-RU" sz="1200" dirty="0" smtClean="0"/>
              <a:t> находится на стыке математической статистики, методов оптимизации и классических математических дисциплин, но имеет также и собственную специфику, связанную с проблемами вычислительной эффективности и переобучения. </a:t>
            </a:r>
          </a:p>
          <a:p>
            <a:endParaRPr lang="ru-RU" sz="1200" dirty="0" smtClean="0"/>
          </a:p>
          <a:p>
            <a:r>
              <a:rPr lang="ru-RU" dirty="0" smtClean="0"/>
              <a:t>Требуется по этим </a:t>
            </a:r>
            <a:r>
              <a:rPr lang="ru-RU" i="1" dirty="0" smtClean="0"/>
              <a:t>частным</a:t>
            </a:r>
            <a:r>
              <a:rPr lang="ru-RU" dirty="0" smtClean="0"/>
              <a:t> данным выявить </a:t>
            </a:r>
            <a:r>
              <a:rPr lang="ru-RU" i="1" dirty="0" smtClean="0"/>
              <a:t>общие</a:t>
            </a:r>
            <a:r>
              <a:rPr lang="ru-RU" dirty="0" smtClean="0"/>
              <a:t> зависимости, закономерности, взаимосвязи, присущие не только этой конкретной выборке, но вообще всем прецедентам, в том числе тем, которые ещё не наблюдались.</a:t>
            </a:r>
            <a:endParaRPr lang="ru-RU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Наиболее распространённым способом описания прецедентов является признаковое описание. Фиксируется совокупность </a:t>
            </a:r>
            <a:r>
              <a:rPr lang="ru-RU" sz="1200" dirty="0" err="1" smtClean="0"/>
              <a:t>n</a:t>
            </a:r>
            <a:r>
              <a:rPr lang="ru-RU" sz="1200" dirty="0" smtClean="0"/>
              <a:t> показателей, измеряемых у всех прецедентов. Если все </a:t>
            </a:r>
            <a:r>
              <a:rPr lang="ru-RU" sz="1200" dirty="0" err="1" smtClean="0"/>
              <a:t>n</a:t>
            </a:r>
            <a:r>
              <a:rPr lang="ru-RU" sz="1200" dirty="0" smtClean="0"/>
              <a:t> показателей числовые, то признаковые описания представляют собой числовые векторы размерности </a:t>
            </a:r>
            <a:r>
              <a:rPr lang="ru-RU" sz="1200" dirty="0" err="1" smtClean="0"/>
              <a:t>n</a:t>
            </a:r>
            <a:r>
              <a:rPr lang="ru-RU" sz="1200" dirty="0" smtClean="0"/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Возможны и более сложные случаи, когда прецеденты описываются временными рядами или сигналами, изображениями, видеорядами, текстами, попарными отношениями сходства или интенсивности взаимодействия, и т. д.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89B70-5594-B746-A388-7D83613B6ABB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865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Вычисляются точность (</a:t>
            </a:r>
            <a:r>
              <a:rPr lang="en-US" sz="2800" dirty="0" smtClean="0"/>
              <a:t>P</a:t>
            </a:r>
            <a:r>
              <a:rPr lang="ru-RU" sz="2800" dirty="0" smtClean="0"/>
              <a:t>), полнота</a:t>
            </a:r>
            <a:r>
              <a:rPr lang="en-US" sz="2800" dirty="0" smtClean="0"/>
              <a:t> (R)</a:t>
            </a:r>
            <a:r>
              <a:rPr lang="ru-RU" sz="2800" dirty="0" smtClean="0"/>
              <a:t>, </a:t>
            </a:r>
            <a:r>
              <a:rPr lang="en-US" sz="2800" dirty="0" smtClean="0"/>
              <a:t>F</a:t>
            </a:r>
            <a:r>
              <a:rPr lang="ru-RU" sz="2800" dirty="0" smtClean="0"/>
              <a:t>-мера </a:t>
            </a:r>
            <a:r>
              <a:rPr lang="en-US" sz="2800" dirty="0" smtClean="0"/>
              <a:t>(F)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Извлечение именованных сущностей (из </a:t>
            </a:r>
            <a:r>
              <a:rPr lang="en-US" sz="2800" dirty="0" smtClean="0"/>
              <a:t>Wall Street Journal</a:t>
            </a:r>
            <a:r>
              <a:rPr lang="ru-RU" sz="2800" dirty="0" smtClean="0"/>
              <a:t>, 1995)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машинное обучение </a:t>
            </a:r>
            <a:r>
              <a:rPr lang="en-US" sz="2800" dirty="0" smtClean="0"/>
              <a:t>(HMM)</a:t>
            </a:r>
            <a:r>
              <a:rPr lang="ru-RU" sz="2800" dirty="0" smtClean="0"/>
              <a:t>:  </a:t>
            </a:r>
            <a:r>
              <a:rPr lang="en-US" sz="2800" dirty="0" smtClean="0"/>
              <a:t>F=93%</a:t>
            </a:r>
            <a:endParaRPr lang="ru-RU" sz="2800" dirty="0" smtClean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инженерный подход: </a:t>
            </a:r>
            <a:r>
              <a:rPr lang="en-US" sz="2800" dirty="0" smtClean="0"/>
              <a:t>F=96,4%</a:t>
            </a:r>
            <a:endParaRPr lang="ru-RU" sz="2800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Извлечение отношений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инженерный подход: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Извлечение событий и фактов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/>
              <a:t>инженерный подход: </a:t>
            </a:r>
            <a:r>
              <a:rPr lang="en-US" sz="2800" dirty="0" smtClean="0"/>
              <a:t>P=</a:t>
            </a:r>
            <a:r>
              <a:rPr lang="ru-RU" sz="2800" dirty="0" smtClean="0"/>
              <a:t>90%</a:t>
            </a:r>
            <a:r>
              <a:rPr lang="en-US" sz="2800" dirty="0" smtClean="0"/>
              <a:t>, R=</a:t>
            </a:r>
            <a:r>
              <a:rPr lang="ru-RU" sz="2800" dirty="0" smtClean="0"/>
              <a:t>20%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Сколько необходимо данных для обучения:</a:t>
            </a:r>
          </a:p>
          <a:p>
            <a:pPr marL="17462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250K </a:t>
            </a:r>
            <a:r>
              <a:rPr lang="ru-RU" sz="2600" dirty="0" smtClean="0"/>
              <a:t>слов – </a:t>
            </a:r>
            <a:r>
              <a:rPr lang="en-US" sz="2600" dirty="0" smtClean="0"/>
              <a:t>F</a:t>
            </a:r>
            <a:r>
              <a:rPr lang="ru-RU" sz="2600" dirty="0" smtClean="0"/>
              <a:t>=</a:t>
            </a:r>
            <a:r>
              <a:rPr lang="en-US" sz="2600" dirty="0" smtClean="0"/>
              <a:t> 79</a:t>
            </a:r>
            <a:endParaRPr lang="ru-RU" sz="2600" dirty="0" smtClean="0"/>
          </a:p>
          <a:p>
            <a:pPr marL="17462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750K </a:t>
            </a:r>
            <a:r>
              <a:rPr lang="ru-RU" sz="2600" dirty="0" smtClean="0"/>
              <a:t>слов – </a:t>
            </a:r>
            <a:r>
              <a:rPr lang="en-US" sz="2600" dirty="0" smtClean="0"/>
              <a:t>F</a:t>
            </a:r>
            <a:r>
              <a:rPr lang="ru-RU" sz="2600" dirty="0" smtClean="0"/>
              <a:t>=</a:t>
            </a:r>
            <a:r>
              <a:rPr lang="en-US" sz="2600" dirty="0" smtClean="0"/>
              <a:t> 86</a:t>
            </a:r>
            <a:endParaRPr lang="ru-RU" sz="2600" dirty="0" smtClean="0"/>
          </a:p>
          <a:p>
            <a:pPr marL="17462" indent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1.2 </a:t>
            </a:r>
            <a:r>
              <a:rPr lang="ru-RU" sz="2600" dirty="0" smtClean="0"/>
              <a:t>млн</a:t>
            </a:r>
            <a:r>
              <a:rPr lang="en-US" sz="2600" dirty="0" smtClean="0"/>
              <a:t> </a:t>
            </a:r>
            <a:r>
              <a:rPr lang="ru-RU" sz="2600" dirty="0" smtClean="0"/>
              <a:t>слов (1800 газетных статей) – </a:t>
            </a:r>
            <a:r>
              <a:rPr lang="en-US" sz="2600" dirty="0" smtClean="0"/>
              <a:t>F</a:t>
            </a:r>
            <a:r>
              <a:rPr lang="ru-RU" sz="2600" dirty="0" smtClean="0"/>
              <a:t>= </a:t>
            </a:r>
            <a:r>
              <a:rPr lang="en-US" sz="2600" dirty="0" smtClean="0"/>
              <a:t>87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89B70-5594-B746-A388-7D83613B6ABB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3644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C992C2-74A0-466C-8FBD-87EB5E8695B0}" type="slidenum">
              <a:rPr lang="ru-RU" sz="1200">
                <a:effectLst/>
              </a:rPr>
              <a:pPr algn="r"/>
              <a:t>40</a:t>
            </a:fld>
            <a:endParaRPr lang="ru-RU" sz="1200">
              <a:effectLst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AF3C6-9A3D-4064-970C-1EF54AD91217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6F07DB-0B51-40F4-AEEF-849CA904F94F}" type="slidenum">
              <a:rPr lang="ru-RU" sz="1200">
                <a:effectLst/>
              </a:rPr>
              <a:pPr algn="r"/>
              <a:t>4</a:t>
            </a:fld>
            <a:endParaRPr lang="ru-RU" sz="1200">
              <a:effectLst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B20BC4-8104-4C61-923E-D4F86B58B151}" type="slidenum">
              <a:rPr lang="ru-RU" sz="1200">
                <a:effectLst/>
              </a:rPr>
              <a:pPr algn="r"/>
              <a:t>5</a:t>
            </a:fld>
            <a:endParaRPr lang="ru-RU" sz="1200">
              <a:effectLst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AD2D5-6AC2-446C-B8CC-B52270DBFD47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FD34D9-2D78-49BD-87B9-9516D6BE805F}" type="slidenum">
              <a:rPr lang="ru-RU" sz="1200">
                <a:effectLst/>
              </a:rPr>
              <a:pPr algn="r"/>
              <a:t>17</a:t>
            </a:fld>
            <a:endParaRPr lang="ru-RU" sz="1200">
              <a:effectLst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8DB115-F82B-46FE-A1B3-15B682AA978E}" type="slidenum">
              <a:rPr lang="ru-RU" sz="1200">
                <a:effectLst/>
              </a:rPr>
              <a:pPr algn="r"/>
              <a:t>18</a:t>
            </a:fld>
            <a:endParaRPr lang="ru-RU" sz="1200">
              <a:effectLst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724D62-72D9-47E2-B194-E3E0785865CD}" type="slidenum">
              <a:rPr lang="ru-RU" sz="1200">
                <a:effectLst/>
              </a:rPr>
              <a:pPr algn="r"/>
              <a:t>19</a:t>
            </a:fld>
            <a:endParaRPr lang="ru-RU" sz="1200">
              <a:effectLst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ru-RU" smtClean="0"/>
              <a:t>Произвольность, широкая свобода, предоставляемая формальным определением:</a:t>
            </a:r>
          </a:p>
          <a:p>
            <a:pPr>
              <a:buFontTx/>
              <a:buChar char="-"/>
            </a:pPr>
            <a:r>
              <a:rPr lang="ru-RU" smtClean="0"/>
              <a:t>любое дерево, множество узлов которого полностью совпадает с множеством словоупотреблений в данном предложении;</a:t>
            </a:r>
          </a:p>
          <a:p>
            <a:pPr>
              <a:buFontTx/>
              <a:buChar char="-"/>
            </a:pPr>
            <a:r>
              <a:rPr lang="ru-RU" smtClean="0"/>
              <a:t>любое дерево, т.е. любое слово может быть объявлено вершиной/корнем, а все остальные слова ему непосредственно или опосредованно подчинены.</a:t>
            </a:r>
          </a:p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9581C-BFDA-4E2B-ADF8-159405AEA42D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2A81-B9EC-44A9-BAD0-8ACF3AE6FB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AAA6B-14FA-448C-B425-5D33030D11C1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A060-F509-46EA-8483-52821291998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9AA53-9C7B-424D-82BA-A06DFA01E46D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9DB5E-BB9E-467C-9312-B38C3C657AE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C5D05-8601-4997-8175-0531E04D325A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B8A7-6FDD-4FF3-A523-2C6CBCFD5FD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6CF1D-4E12-4E00-94E4-923FBEADBE5C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F4781-8E0C-40BF-B600-633FC6BCD6D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2B8C0-64BD-4D39-9235-E28ADA4667D1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21F5C-6F41-4365-803D-A3AE617E115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EF38A-8521-4EBE-94AF-F2656864071B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3C8A2-0AC4-4BA1-BF0B-542522B0E4D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0DC23-7D8D-45BB-B725-A1FB111D93AA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80E22-8D32-4F45-843F-8FB3FC8F751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8E413-D9D5-41BC-83CB-A7D6035EBE27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C8FB-C848-4E92-B123-15316FBA655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88EED-0F2F-4570-9EFD-ACD17A484E60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F1C7-E33C-4D1B-B243-A9508C40B7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B2E97-3C4C-45BA-87CD-6D68FF67D485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34E44-5603-42A6-B88A-39E18C5C2BE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+mn-lt"/>
              </a:defRPr>
            </a:lvl1pPr>
          </a:lstStyle>
          <a:p>
            <a:pPr>
              <a:defRPr/>
            </a:pPr>
            <a:fld id="{C746CAE4-0A66-4A57-9D17-94695FACA019}" type="datetime1">
              <a:rPr lang="ru-RU" smtClean="0"/>
              <a:t>23.07.2017</a:t>
            </a:fld>
            <a:endParaRPr lang="ru-RU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/>
                <a:latin typeface="+mn-lt"/>
              </a:defRPr>
            </a:lvl1pPr>
          </a:lstStyle>
          <a:p>
            <a:pPr>
              <a:defRPr/>
            </a:pPr>
            <a:fld id="{821B4AF6-EFE4-441B-8358-238529E5C5A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50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50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lschool.miem.edu.ru/uploads/swfupload/files/98e8cdfb0288b275a3197626ffe06e277a03d43d.pdf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1916832"/>
            <a:ext cx="8352928" cy="2088232"/>
          </a:xfrm>
        </p:spPr>
        <p:txBody>
          <a:bodyPr anchor="t"/>
          <a:lstStyle/>
          <a:p>
            <a:pPr algn="ctr" eaLnBrk="1" hangingPunct="1">
              <a:lnSpc>
                <a:spcPct val="120000"/>
              </a:lnSpc>
            </a:pPr>
            <a:r>
              <a:rPr lang="ru-RU" sz="3600" dirty="0" smtClean="0"/>
              <a:t>АВТОМАТИЧЕСКАЯ ОБРАБОТКА ТЕКСТОВ: ЗАДАЧИ, ПОДХОДЫ, РЕСУРСЫ</a:t>
            </a:r>
            <a:endParaRPr lang="es-ES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99792" y="4509120"/>
            <a:ext cx="6444208" cy="165673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800" dirty="0" smtClean="0"/>
              <a:t>Большакова Елена Игоревна</a:t>
            </a:r>
          </a:p>
          <a:p>
            <a:pPr marL="0" indent="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800" i="1" dirty="0" smtClean="0"/>
              <a:t>     </a:t>
            </a:r>
            <a:r>
              <a:rPr lang="ru-RU" sz="2400" i="1" dirty="0" smtClean="0">
                <a:solidFill>
                  <a:schemeClr val="accent6"/>
                </a:solidFill>
              </a:rPr>
              <a:t>МГУ имени</a:t>
            </a:r>
            <a:r>
              <a:rPr lang="en-US" sz="2400" i="1" dirty="0" smtClean="0">
                <a:solidFill>
                  <a:schemeClr val="accent6"/>
                </a:solidFill>
              </a:rPr>
              <a:t> </a:t>
            </a:r>
            <a:r>
              <a:rPr lang="ru-RU" sz="2400" i="1" dirty="0" smtClean="0">
                <a:solidFill>
                  <a:schemeClr val="accent6"/>
                </a:solidFill>
              </a:rPr>
              <a:t>М.В.Ломоносова, </a:t>
            </a:r>
            <a:r>
              <a:rPr lang="ru-RU" sz="2400" i="1" dirty="0" smtClean="0">
                <a:solidFill>
                  <a:schemeClr val="accent6"/>
                </a:solidFill>
              </a:rPr>
              <a:t>ф-т ВМК</a:t>
            </a:r>
            <a:endParaRPr lang="en-US" sz="2400" i="1" dirty="0" smtClean="0">
              <a:solidFill>
                <a:schemeClr val="accent6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 </a:t>
            </a:r>
            <a:endParaRPr lang="es-ES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AD5E45-D296-4522-B4D3-908591CF0856}" type="slidenum">
              <a:rPr lang="ru-RU" altLang="en-US" sz="1200">
                <a:effectLst/>
              </a:rPr>
              <a:pPr algn="r"/>
              <a:t>10</a:t>
            </a:fld>
            <a:endParaRPr lang="ru-RU" altLang="en-US" sz="1200">
              <a:effectLst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3"/>
            <a:ext cx="7715200" cy="431949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ЯЗЫК и РЕЧЬ (ТЕКСТ)</a:t>
            </a:r>
            <a:endParaRPr lang="es-ES" sz="3200" dirty="0" smtClean="0"/>
          </a:p>
        </p:txBody>
      </p:sp>
      <p:sp>
        <p:nvSpPr>
          <p:cNvPr id="15364" name="Rectangle 132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981075"/>
            <a:ext cx="8137525" cy="5327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Разграничение в лингвистике: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Язык</a:t>
            </a:r>
            <a:r>
              <a:rPr lang="ru-RU" sz="2400" dirty="0" smtClean="0"/>
              <a:t>: система знаков ЕЯ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Речь</a:t>
            </a:r>
            <a:r>
              <a:rPr lang="ru-RU" sz="2400" dirty="0" smtClean="0"/>
              <a:t> (устная, письменная): линейная последовательность знаков, построенная в процессе общения, в соответствии с принятыми правилами 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 smtClean="0"/>
              <a:t>Единицы: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ts val="600"/>
              </a:spcBef>
            </a:pPr>
            <a:r>
              <a:rPr lang="ru-RU" sz="2400" dirty="0" smtClean="0"/>
              <a:t>Языка:</a:t>
            </a:r>
          </a:p>
          <a:p>
            <a:pPr marL="1143000" lvl="2" indent="-228600" eaLnBrk="1" hangingPunct="1">
              <a:lnSpc>
                <a:spcPct val="70000"/>
              </a:lnSpc>
              <a:spcBef>
                <a:spcPct val="25000"/>
              </a:spcBef>
            </a:pPr>
            <a:r>
              <a:rPr lang="ru-RU" dirty="0" smtClean="0"/>
              <a:t>фонемы / графемы(буквы)</a:t>
            </a:r>
          </a:p>
          <a:p>
            <a:pPr marL="1143000" lvl="2" indent="-228600" eaLnBrk="1" hangingPunct="1">
              <a:lnSpc>
                <a:spcPct val="70000"/>
              </a:lnSpc>
              <a:spcBef>
                <a:spcPct val="25000"/>
              </a:spcBef>
            </a:pPr>
            <a:r>
              <a:rPr lang="ru-RU" dirty="0" smtClean="0"/>
              <a:t>морфемы</a:t>
            </a:r>
          </a:p>
          <a:p>
            <a:pPr marL="1143000" lvl="2" indent="-228600" eaLnBrk="1" hangingPunct="1">
              <a:lnSpc>
                <a:spcPct val="70000"/>
              </a:lnSpc>
              <a:spcBef>
                <a:spcPct val="25000"/>
              </a:spcBef>
            </a:pPr>
            <a:r>
              <a:rPr lang="ru-RU" dirty="0" smtClean="0"/>
              <a:t>лексемы (слова)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ts val="1200"/>
              </a:spcBef>
            </a:pPr>
            <a:r>
              <a:rPr lang="ru-RU" sz="2400" dirty="0" smtClean="0"/>
              <a:t>Речи / текста:</a:t>
            </a:r>
            <a:r>
              <a:rPr lang="ru-RU" sz="2000" dirty="0" smtClean="0"/>
              <a:t> </a:t>
            </a:r>
          </a:p>
          <a:p>
            <a:pPr marL="1143000" lvl="2" indent="-228600" eaLnBrk="1" hangingPunct="1">
              <a:lnSpc>
                <a:spcPct val="70000"/>
              </a:lnSpc>
              <a:spcBef>
                <a:spcPct val="25000"/>
              </a:spcBef>
            </a:pPr>
            <a:r>
              <a:rPr lang="ru-RU" dirty="0" smtClean="0"/>
              <a:t>буквы, </a:t>
            </a:r>
            <a:r>
              <a:rPr lang="ru-RU" dirty="0" err="1" smtClean="0"/>
              <a:t>морфы,словоформы</a:t>
            </a:r>
            <a:r>
              <a:rPr lang="ru-RU" dirty="0" smtClean="0"/>
              <a:t> (словоформы)</a:t>
            </a:r>
          </a:p>
          <a:p>
            <a:pPr marL="1143000" lvl="2" indent="-228600" eaLnBrk="1" hangingPunct="1">
              <a:lnSpc>
                <a:spcPct val="70000"/>
              </a:lnSpc>
              <a:spcBef>
                <a:spcPct val="25000"/>
              </a:spcBef>
            </a:pPr>
            <a:r>
              <a:rPr lang="ru-RU" dirty="0" smtClean="0"/>
              <a:t>словосочетания</a:t>
            </a:r>
          </a:p>
          <a:p>
            <a:pPr marL="1143000" lvl="2" indent="-228600" eaLnBrk="1" hangingPunct="1">
              <a:lnSpc>
                <a:spcPct val="70000"/>
              </a:lnSpc>
              <a:spcBef>
                <a:spcPct val="25000"/>
              </a:spcBef>
            </a:pPr>
            <a:r>
              <a:rPr lang="ru-RU" dirty="0" smtClean="0"/>
              <a:t>предложения (фразы) …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BA7C01-EE29-429D-8168-3DEE24AB5EB9}" type="slidenum">
              <a:rPr lang="ru-RU" altLang="en-US" sz="1200">
                <a:effectLst/>
              </a:rPr>
              <a:pPr algn="r"/>
              <a:t>11</a:t>
            </a:fld>
            <a:endParaRPr lang="ru-RU" altLang="en-US" sz="1200">
              <a:effectLst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7"/>
            <a:ext cx="7849120" cy="864318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ДРУГИЕ СЛОЖНОСТИ ЕЯ</a:t>
            </a:r>
            <a:endParaRPr lang="es-ES" sz="32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052736"/>
            <a:ext cx="8208963" cy="511311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ru-RU" sz="2400" dirty="0" smtClean="0"/>
              <a:t>Нестандартная сочетаемость (</a:t>
            </a:r>
            <a:r>
              <a:rPr lang="ru-RU" sz="2400" i="1" dirty="0" smtClean="0">
                <a:solidFill>
                  <a:schemeClr val="tx2"/>
                </a:solidFill>
              </a:rPr>
              <a:t>синтактика</a:t>
            </a:r>
            <a:r>
              <a:rPr lang="ru-RU" sz="2400" dirty="0" smtClean="0"/>
              <a:t>) </a:t>
            </a:r>
            <a:br>
              <a:rPr lang="ru-RU" sz="2400" dirty="0" smtClean="0"/>
            </a:br>
            <a:r>
              <a:rPr lang="ru-RU" sz="2400" dirty="0" smtClean="0"/>
              <a:t> единиц ЕЯ на всех уровнях, например, лексическая: </a:t>
            </a:r>
            <a:br>
              <a:rPr lang="ru-RU" sz="2400" dirty="0" smtClean="0"/>
            </a:br>
            <a:r>
              <a:rPr lang="ru-RU" sz="2400" dirty="0" smtClean="0"/>
              <a:t>          </a:t>
            </a:r>
            <a:r>
              <a:rPr lang="ru-RU" sz="2400" i="1" dirty="0" smtClean="0">
                <a:solidFill>
                  <a:schemeClr val="accent6"/>
                </a:solidFill>
              </a:rPr>
              <a:t>крепкий чай</a:t>
            </a:r>
            <a:r>
              <a:rPr lang="ru-RU" sz="2400" dirty="0" smtClean="0"/>
              <a:t>, но не </a:t>
            </a:r>
            <a:r>
              <a:rPr lang="ru-RU" sz="2400" i="1" dirty="0" smtClean="0">
                <a:solidFill>
                  <a:schemeClr val="accent6"/>
                </a:solidFill>
              </a:rPr>
              <a:t>сильный чай</a:t>
            </a:r>
            <a:r>
              <a:rPr lang="ru-RU" sz="2400" dirty="0" smtClean="0">
                <a:solidFill>
                  <a:schemeClr val="accent6"/>
                </a:solidFill>
              </a:rPr>
              <a:t> </a:t>
            </a:r>
            <a:r>
              <a:rPr lang="ru-RU" sz="2400" dirty="0" smtClean="0"/>
              <a:t>(</a:t>
            </a:r>
            <a:r>
              <a:rPr lang="en-US" sz="2400" i="1" dirty="0" smtClean="0">
                <a:solidFill>
                  <a:schemeClr val="accent6"/>
                </a:solidFill>
              </a:rPr>
              <a:t>strong tea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eaLnBrk="1" hangingPunct="1">
              <a:lnSpc>
                <a:spcPct val="95000"/>
              </a:lnSpc>
            </a:pPr>
            <a:r>
              <a:rPr lang="ru-RU" sz="2400" dirty="0" smtClean="0"/>
              <a:t>Неоднозначность языковых единиц</a:t>
            </a:r>
          </a:p>
          <a:p>
            <a:pPr lvl="1" eaLnBrk="1" hangingPunct="1">
              <a:lnSpc>
                <a:spcPct val="95000"/>
              </a:lnSpc>
            </a:pPr>
            <a:r>
              <a:rPr lang="ru-RU" sz="2300" i="1" dirty="0" smtClean="0">
                <a:solidFill>
                  <a:schemeClr val="tx2"/>
                </a:solidFill>
              </a:rPr>
              <a:t>Полисемия</a:t>
            </a:r>
            <a:r>
              <a:rPr lang="ru-RU" sz="2300" dirty="0" smtClean="0"/>
              <a:t> – </a:t>
            </a:r>
            <a:r>
              <a:rPr lang="ru-RU" sz="2300" dirty="0" smtClean="0">
                <a:solidFill>
                  <a:schemeClr val="tx2"/>
                </a:solidFill>
              </a:rPr>
              <a:t>многозначность</a:t>
            </a:r>
            <a:r>
              <a:rPr lang="ru-RU" sz="2300" dirty="0" smtClean="0"/>
              <a:t> языковой единицы, например, для слова </a:t>
            </a:r>
            <a:r>
              <a:rPr lang="ru-RU" sz="2300" i="1" dirty="0" smtClean="0">
                <a:solidFill>
                  <a:schemeClr val="accent6"/>
                </a:solidFill>
              </a:rPr>
              <a:t>земля</a:t>
            </a:r>
            <a:r>
              <a:rPr lang="ru-RU" sz="2300" dirty="0" smtClean="0">
                <a:solidFill>
                  <a:schemeClr val="accent6"/>
                </a:solidFill>
              </a:rPr>
              <a:t>:</a:t>
            </a:r>
            <a:br>
              <a:rPr lang="ru-RU" sz="2300" dirty="0" smtClean="0">
                <a:solidFill>
                  <a:schemeClr val="accent6"/>
                </a:solidFill>
              </a:rPr>
            </a:br>
            <a:r>
              <a:rPr lang="ru-RU" sz="2300" dirty="0" smtClean="0">
                <a:solidFill>
                  <a:schemeClr val="accent6"/>
                </a:solidFill>
              </a:rPr>
              <a:t>                    Земля, суша, почва, страна, территория</a:t>
            </a:r>
          </a:p>
          <a:p>
            <a:pPr lvl="1" eaLnBrk="1" hangingPunct="1">
              <a:lnSpc>
                <a:spcPct val="95000"/>
              </a:lnSpc>
            </a:pPr>
            <a:r>
              <a:rPr lang="ru-RU" sz="2300" i="1" dirty="0" smtClean="0">
                <a:solidFill>
                  <a:schemeClr val="tx2"/>
                </a:solidFill>
              </a:rPr>
              <a:t>Синонимия</a:t>
            </a:r>
            <a:r>
              <a:rPr lang="ru-RU" sz="2300" dirty="0" smtClean="0"/>
              <a:t> – совпадение единиц по основному  смыслу:	 синонимия слов:  </a:t>
            </a:r>
            <a:r>
              <a:rPr lang="ru-RU" sz="2300" i="1" dirty="0" smtClean="0">
                <a:solidFill>
                  <a:schemeClr val="accent6"/>
                </a:solidFill>
              </a:rPr>
              <a:t>горячий – жаркий</a:t>
            </a:r>
            <a:br>
              <a:rPr lang="ru-RU" sz="2300" i="1" dirty="0" smtClean="0">
                <a:solidFill>
                  <a:schemeClr val="accent6"/>
                </a:solidFill>
              </a:rPr>
            </a:br>
            <a:r>
              <a:rPr lang="ru-RU" sz="2300" i="1" dirty="0" smtClean="0">
                <a:solidFill>
                  <a:schemeClr val="accent6"/>
                </a:solidFill>
              </a:rPr>
              <a:t>	    </a:t>
            </a:r>
            <a:r>
              <a:rPr lang="ru-RU" sz="2300" dirty="0" smtClean="0"/>
              <a:t>синонимия предлогов:  </a:t>
            </a:r>
            <a:r>
              <a:rPr lang="ru-RU" sz="2300" i="1" dirty="0" smtClean="0">
                <a:solidFill>
                  <a:schemeClr val="accent6"/>
                </a:solidFill>
              </a:rPr>
              <a:t>о поездке</a:t>
            </a:r>
            <a:r>
              <a:rPr lang="ru-RU" sz="2300" dirty="0" smtClean="0">
                <a:solidFill>
                  <a:schemeClr val="accent6"/>
                </a:solidFill>
              </a:rPr>
              <a:t> – </a:t>
            </a:r>
            <a:r>
              <a:rPr lang="ru-RU" sz="2300" i="1" dirty="0" smtClean="0">
                <a:solidFill>
                  <a:schemeClr val="accent6"/>
                </a:solidFill>
              </a:rPr>
              <a:t>про поездку</a:t>
            </a:r>
            <a:br>
              <a:rPr lang="ru-RU" sz="2300" i="1" dirty="0" smtClean="0">
                <a:solidFill>
                  <a:schemeClr val="accent6"/>
                </a:solidFill>
              </a:rPr>
            </a:br>
            <a:r>
              <a:rPr lang="ru-RU" sz="2300" i="1" dirty="0" smtClean="0">
                <a:solidFill>
                  <a:schemeClr val="accent6"/>
                </a:solidFill>
              </a:rPr>
              <a:t>       </a:t>
            </a:r>
            <a:r>
              <a:rPr lang="ru-RU" sz="2300" dirty="0" smtClean="0"/>
              <a:t>синонимия приставок, суффиксов, союзов и др.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ru-RU" sz="2300" i="1" dirty="0" smtClean="0">
                <a:solidFill>
                  <a:schemeClr val="tx2"/>
                </a:solidFill>
              </a:rPr>
              <a:t>Омонимия</a:t>
            </a:r>
            <a:r>
              <a:rPr lang="ru-RU" sz="2300" dirty="0" smtClean="0"/>
              <a:t> – совпадение по форме двух или более языковых единиц  (отличие: нет смысловой связи между совпавшими по форме единицами)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332656"/>
            <a:ext cx="7433642" cy="588094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ЕЯ : ОМОНИМИЯ</a:t>
            </a:r>
            <a:endParaRPr lang="es-ES" sz="3200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981075"/>
            <a:ext cx="8280920" cy="53276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None/>
            </a:pPr>
            <a:r>
              <a:rPr lang="ru-RU" sz="2200" dirty="0" smtClean="0"/>
              <a:t>Звуковое совпадение или совпадение на письме двух </a:t>
            </a:r>
            <a:br>
              <a:rPr lang="ru-RU" sz="2200" dirty="0" smtClean="0"/>
            </a:br>
            <a:r>
              <a:rPr lang="ru-RU" sz="2200" dirty="0" smtClean="0"/>
              <a:t>разных по смыслу единиц</a:t>
            </a:r>
            <a:r>
              <a:rPr lang="ru-RU" sz="2200" i="1" dirty="0" smtClean="0"/>
              <a:t>.   </a:t>
            </a:r>
            <a:r>
              <a:rPr lang="ru-RU" sz="2200" dirty="0" smtClean="0"/>
              <a:t>Наиболее частые виды: </a:t>
            </a:r>
            <a:endParaRPr lang="ru-RU" sz="2200" i="1" dirty="0" smtClean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Лексическая омонимия</a:t>
            </a:r>
            <a:r>
              <a:rPr lang="ru-RU" sz="2200" i="1" dirty="0" smtClean="0"/>
              <a:t> – </a:t>
            </a:r>
            <a:r>
              <a:rPr lang="ru-RU" sz="2200" dirty="0" smtClean="0"/>
              <a:t>одинаково звучащие/пишущиеся слова, не имеющие общих элементов смысла, </a:t>
            </a:r>
            <a:br>
              <a:rPr lang="ru-RU" sz="2200" dirty="0" smtClean="0"/>
            </a:br>
            <a:r>
              <a:rPr lang="ru-RU" sz="2200" dirty="0" smtClean="0"/>
              <a:t>	например:</a:t>
            </a:r>
            <a:r>
              <a:rPr lang="ru-RU" sz="2200" i="1" dirty="0" smtClean="0"/>
              <a:t> </a:t>
            </a:r>
            <a:r>
              <a:rPr lang="ru-RU" sz="2200" i="1" dirty="0" smtClean="0">
                <a:solidFill>
                  <a:schemeClr val="accent2"/>
                </a:solidFill>
              </a:rPr>
              <a:t>рожа</a:t>
            </a:r>
            <a:r>
              <a:rPr lang="ru-RU" sz="2200" i="1" dirty="0" smtClean="0"/>
              <a:t> – </a:t>
            </a:r>
            <a:r>
              <a:rPr lang="ru-RU" sz="2200" dirty="0" smtClean="0"/>
              <a:t>лицо и вид болезни</a:t>
            </a:r>
            <a:r>
              <a:rPr lang="ru-RU" sz="2200" i="1" dirty="0" smtClean="0"/>
              <a:t>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Морфологическая омонимия</a:t>
            </a:r>
            <a:r>
              <a:rPr lang="ru-RU" sz="2200" dirty="0" smtClean="0"/>
              <a:t> </a:t>
            </a:r>
            <a:r>
              <a:rPr lang="ru-RU" sz="2200" i="1" dirty="0" smtClean="0"/>
              <a:t>– </a:t>
            </a:r>
            <a:r>
              <a:rPr lang="ru-RU" sz="2200" dirty="0" smtClean="0"/>
              <a:t>совпадение форм одного и того же слова (лексемы) :  </a:t>
            </a:r>
            <a:r>
              <a:rPr lang="ru-RU" sz="2200" i="1" dirty="0" smtClean="0">
                <a:solidFill>
                  <a:schemeClr val="accent6"/>
                </a:solidFill>
              </a:rPr>
              <a:t>лист</a:t>
            </a:r>
            <a:r>
              <a:rPr lang="ru-RU" sz="2200" dirty="0" smtClean="0"/>
              <a:t> (имен. и винит. Падеж)</a:t>
            </a:r>
            <a:r>
              <a:rPr lang="ru-RU" sz="2200" i="1" dirty="0" smtClean="0">
                <a:solidFill>
                  <a:schemeClr val="accent2"/>
                </a:solidFill>
              </a:rPr>
              <a:t> </a:t>
            </a:r>
            <a:endParaRPr lang="ru-RU" sz="2200" i="1" dirty="0" smtClean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Лексико-морфологическая омонимия</a:t>
            </a:r>
            <a:r>
              <a:rPr lang="ru-RU" sz="2200" dirty="0" smtClean="0"/>
              <a:t> – совпадение словоформ двух разных лексем, например:</a:t>
            </a:r>
            <a:r>
              <a:rPr lang="ru-RU" sz="2200" i="1" dirty="0" smtClean="0"/>
              <a:t/>
            </a:r>
            <a:br>
              <a:rPr lang="ru-RU" sz="2200" i="1" dirty="0" smtClean="0"/>
            </a:br>
            <a:r>
              <a:rPr lang="ru-RU" sz="2200" i="1" dirty="0" smtClean="0"/>
              <a:t>	</a:t>
            </a:r>
            <a:r>
              <a:rPr lang="ru-RU" sz="2200" i="1" dirty="0" smtClean="0">
                <a:solidFill>
                  <a:schemeClr val="accent6"/>
                </a:solidFill>
              </a:rPr>
              <a:t>стих</a:t>
            </a:r>
            <a:r>
              <a:rPr lang="ru-RU" sz="2200" i="1" dirty="0" smtClean="0"/>
              <a:t> – </a:t>
            </a:r>
            <a:r>
              <a:rPr lang="ru-RU" sz="2200" dirty="0" smtClean="0"/>
              <a:t>глагол в единств. числе мужского рода и 	существительное в единств. числе, именит. падеже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Синтаксическая омонимия</a:t>
            </a:r>
            <a:r>
              <a:rPr lang="ru-RU" sz="2200" dirty="0" smtClean="0"/>
              <a:t> – неоднозначность синтаксической структуры (и соответствующего смысла):</a:t>
            </a:r>
            <a:r>
              <a:rPr lang="ru-RU" sz="2200" i="1" dirty="0" smtClean="0"/>
              <a:t> </a:t>
            </a:r>
            <a:br>
              <a:rPr lang="ru-RU" sz="2200" i="1" dirty="0" smtClean="0"/>
            </a:br>
            <a:r>
              <a:rPr lang="ru-RU" sz="2200" i="1" dirty="0" smtClean="0"/>
              <a:t>    </a:t>
            </a:r>
            <a:r>
              <a:rPr lang="ru-RU" sz="2200" i="1" dirty="0" smtClean="0">
                <a:solidFill>
                  <a:schemeClr val="accent6"/>
                </a:solidFill>
              </a:rPr>
              <a:t>Студенты из Львова поехали в Киев </a:t>
            </a:r>
            <a:r>
              <a:rPr lang="ru-RU" sz="2200" i="1" dirty="0" smtClean="0">
                <a:solidFill>
                  <a:schemeClr val="accent2"/>
                </a:solidFill>
              </a:rPr>
              <a:t/>
            </a:r>
            <a:br>
              <a:rPr lang="ru-RU" sz="2200" i="1" dirty="0" smtClean="0">
                <a:solidFill>
                  <a:schemeClr val="accent2"/>
                </a:solidFill>
              </a:rPr>
            </a:br>
            <a:r>
              <a:rPr lang="ru-RU" sz="2200" i="1" dirty="0" smtClean="0">
                <a:solidFill>
                  <a:schemeClr val="accent2"/>
                </a:solidFill>
              </a:rPr>
              <a:t>    </a:t>
            </a:r>
            <a:r>
              <a:rPr lang="en-US" sz="2200" i="1" dirty="0" smtClean="0">
                <a:solidFill>
                  <a:schemeClr val="accent6"/>
                </a:solidFill>
              </a:rPr>
              <a:t>Flying planes can be dangerous </a:t>
            </a:r>
            <a:r>
              <a:rPr lang="ru-RU" sz="2200" dirty="0" smtClean="0"/>
              <a:t>(пример Хомского)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  <p:sp>
        <p:nvSpPr>
          <p:cNvPr id="8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12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5"/>
          <p:cNvSpPr txBox="1">
            <a:spLocks noGrp="1"/>
          </p:cNvSpPr>
          <p:nvPr/>
        </p:nvSpPr>
        <p:spPr bwMode="auto">
          <a:xfrm>
            <a:off x="6553200" y="6237288"/>
            <a:ext cx="2133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284EDC-817E-4B9A-B9AB-846D34DCBAAE}" type="slidenum">
              <a:rPr lang="ru-RU" altLang="en-US" sz="1200">
                <a:effectLst/>
              </a:rPr>
              <a:pPr algn="r"/>
              <a:t>13</a:t>
            </a:fld>
            <a:endParaRPr lang="ru-RU" altLang="en-US" sz="1200">
              <a:effectLst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332656"/>
            <a:ext cx="7505650" cy="648072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МОДЕЛИРОВАНИЕ  в КЛ</a:t>
            </a:r>
            <a:endParaRPr lang="es-ES" sz="3200" dirty="0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80727"/>
            <a:ext cx="8353425" cy="5401023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ru-RU" sz="2300" dirty="0" smtClean="0"/>
              <a:t>Лингвистический </a:t>
            </a:r>
            <a:r>
              <a:rPr lang="ru-RU" sz="2300" dirty="0" err="1" smtClean="0"/>
              <a:t>процесор</a:t>
            </a:r>
            <a:r>
              <a:rPr lang="ru-RU" sz="2300" dirty="0" smtClean="0"/>
              <a:t> опирается на модель </a:t>
            </a:r>
            <a:br>
              <a:rPr lang="ru-RU" sz="2300" dirty="0" smtClean="0"/>
            </a:br>
            <a:r>
              <a:rPr lang="ru-RU" sz="2300" dirty="0" smtClean="0"/>
              <a:t>языка, которая  должна обладать </a:t>
            </a:r>
            <a:r>
              <a:rPr lang="ru-RU" sz="2300" dirty="0" smtClean="0">
                <a:solidFill>
                  <a:schemeClr val="tx2"/>
                </a:solidFill>
              </a:rPr>
              <a:t>структурным</a:t>
            </a:r>
            <a:r>
              <a:rPr lang="ru-RU" sz="2300" dirty="0" smtClean="0"/>
              <a:t/>
            </a:r>
            <a:br>
              <a:rPr lang="ru-RU" sz="2300" dirty="0" smtClean="0"/>
            </a:br>
            <a:r>
              <a:rPr lang="ru-RU" sz="2300" dirty="0" smtClean="0"/>
              <a:t> 			</a:t>
            </a:r>
            <a:r>
              <a:rPr lang="ru-RU" sz="2300" dirty="0" err="1" smtClean="0"/>
              <a:t>и\или</a:t>
            </a:r>
            <a:r>
              <a:rPr lang="ru-RU" sz="2300" dirty="0" smtClean="0"/>
              <a:t> </a:t>
            </a:r>
            <a:r>
              <a:rPr lang="ru-RU" sz="2300" dirty="0" smtClean="0">
                <a:solidFill>
                  <a:schemeClr val="tx2"/>
                </a:solidFill>
              </a:rPr>
              <a:t>функциональным</a:t>
            </a:r>
            <a:r>
              <a:rPr lang="ru-RU" sz="2300" dirty="0" smtClean="0"/>
              <a:t> подобием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ru-RU" sz="2300" dirty="0" smtClean="0"/>
              <a:t>Особенности моделей КЛ (отличие от лингвистических):</a:t>
            </a:r>
          </a:p>
          <a:p>
            <a:pPr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ru-RU" sz="2300" dirty="0" smtClean="0"/>
              <a:t> Формальность и  </a:t>
            </a:r>
            <a:r>
              <a:rPr lang="ru-RU" sz="2300" dirty="0" err="1" smtClean="0"/>
              <a:t>алгоритмизируемость</a:t>
            </a:r>
            <a:endParaRPr lang="ru-RU" sz="2300" dirty="0" smtClean="0"/>
          </a:p>
          <a:p>
            <a:pPr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ru-RU" sz="2300" dirty="0" smtClean="0"/>
              <a:t>Функциональность:  воспроизведение функций языка, </a:t>
            </a:r>
            <a:br>
              <a:rPr lang="ru-RU" sz="2300" dirty="0" smtClean="0"/>
            </a:br>
            <a:r>
              <a:rPr lang="ru-RU" sz="2300" dirty="0" smtClean="0"/>
              <a:t>а не моделирование языковой деятельности человека</a:t>
            </a:r>
          </a:p>
          <a:p>
            <a:pPr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ru-RU" sz="2300" dirty="0" smtClean="0"/>
              <a:t>Общность модели, т.е. покрытие ею довольно большого множества текстов</a:t>
            </a:r>
          </a:p>
          <a:p>
            <a:pPr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ru-RU" sz="2300" dirty="0" smtClean="0"/>
              <a:t>Экспериментальная обоснованность (</a:t>
            </a:r>
            <a:r>
              <a:rPr lang="en-US" sz="2300" i="1" dirty="0" smtClean="0">
                <a:solidFill>
                  <a:schemeClr val="tx2"/>
                </a:solidFill>
              </a:rPr>
              <a:t>Evaluation</a:t>
            </a:r>
            <a:r>
              <a:rPr lang="ru-RU" sz="2300" dirty="0" smtClean="0"/>
              <a:t>)</a:t>
            </a:r>
          </a:p>
          <a:p>
            <a:pPr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ru-RU" sz="2300" dirty="0" smtClean="0"/>
              <a:t>Ориентация на конкретные </a:t>
            </a:r>
            <a:r>
              <a:rPr lang="ru-RU" sz="2300" u="sng" dirty="0" smtClean="0"/>
              <a:t>прикладные задачи КЛ</a:t>
            </a:r>
            <a:endParaRPr lang="ru-RU" sz="23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ru-RU" sz="2300" dirty="0" smtClean="0"/>
              <a:t>Опора на те или иные </a:t>
            </a:r>
            <a:r>
              <a:rPr lang="ru-RU" sz="2300" u="sng" dirty="0" smtClean="0"/>
              <a:t>лингвистические ресурсы </a:t>
            </a:r>
            <a:r>
              <a:rPr lang="ru-RU" sz="2300" dirty="0" smtClean="0"/>
              <a:t>как обязательную составляющую модели</a:t>
            </a:r>
            <a:endParaRPr lang="ru-RU" sz="2300" u="sng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lang="ru-RU" sz="16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2867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E314B1-BC6B-4A6D-BCEC-D6E500C98FCE}" type="slidenum">
              <a:rPr lang="ru-RU" altLang="en-US" sz="1200">
                <a:effectLst/>
              </a:rPr>
              <a:pPr algn="r"/>
              <a:t>14</a:t>
            </a:fld>
            <a:endParaRPr lang="ru-RU" altLang="en-US" sz="1200">
              <a:effectLst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6"/>
            <a:ext cx="7715200" cy="576064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ПРИКЛАДНЫЕ ЗАДАЧИ  КЛ</a:t>
            </a:r>
            <a:endParaRPr lang="es-ES" sz="3200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908050"/>
            <a:ext cx="7559675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ru-RU" sz="400" dirty="0" smtClean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z="2200" dirty="0" smtClean="0"/>
              <a:t>Модель ЕЯ выбирается для конкретного приложения:</a:t>
            </a:r>
            <a:endParaRPr lang="en-US" sz="2200" dirty="0" smtClean="0"/>
          </a:p>
          <a:p>
            <a:pPr eaLnBrk="1" hangingPunct="1">
              <a:spcBef>
                <a:spcPts val="0"/>
              </a:spcBef>
            </a:pPr>
            <a:r>
              <a:rPr lang="ru-RU" sz="2200" dirty="0" smtClean="0"/>
              <a:t>Машинный перевод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Информационный поиск</a:t>
            </a:r>
            <a:endParaRPr lang="en-US" sz="2200" dirty="0" smtClean="0"/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Реферирование и аннотирование текстов</a:t>
            </a:r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Автоматизация создания и редактирования текстов</a:t>
            </a:r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Генерация текстов на ЕЯ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Формирование ответов на вопросы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Организация диалога (общения) на ЕЯ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Распознавание и синтез звучащей речи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200" i="1" dirty="0" smtClean="0">
                <a:solidFill>
                  <a:schemeClr val="tx2"/>
                </a:solidFill>
              </a:rPr>
              <a:t>Text  Mining</a:t>
            </a:r>
            <a:r>
              <a:rPr lang="en-US" sz="2200" dirty="0" smtClean="0"/>
              <a:t>:</a:t>
            </a:r>
          </a:p>
          <a:p>
            <a:pPr eaLnBrk="1" hangingPunct="1">
              <a:spcBef>
                <a:spcPct val="10000"/>
              </a:spcBef>
            </a:pPr>
            <a:r>
              <a:rPr lang="ru-RU" sz="2200" dirty="0" smtClean="0"/>
              <a:t>Извлечение информации из текстов</a:t>
            </a:r>
            <a:endParaRPr lang="en-US" sz="2200" dirty="0" smtClean="0"/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Классификация и кластеризация текстов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Извлечение терминов и ключевых слов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Анализ мнений и оценка тональности текстов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 anchor="b"/>
          <a:lstStyle/>
          <a:p>
            <a:r>
              <a:rPr lang="ru-RU" altLang="en-US" sz="1200" smtClean="0">
                <a:latin typeface="Times New Roman" pitchFamily="18" charset="0"/>
              </a:rPr>
              <a:t>Летняя школа по АОТиАД, 24 июля 2017</a:t>
            </a:r>
            <a:endParaRPr lang="ru-RU" altLang="en-US" sz="1200" smtClean="0">
              <a:latin typeface="Times New Roman" pitchFamily="18" charset="0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683568" y="980728"/>
            <a:ext cx="79921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ru-RU" sz="2200" dirty="0" smtClean="0">
                <a:effectLst/>
                <a:latin typeface="Arial" charset="0"/>
                <a:sym typeface="Symbol" pitchFamily="18" charset="2"/>
              </a:rPr>
              <a:t>В общем случае: </a:t>
            </a:r>
            <a:r>
              <a:rPr lang="ru-RU" sz="2200" dirty="0">
                <a:effectLst/>
                <a:latin typeface="Arial" charset="0"/>
                <a:sym typeface="Symbol" pitchFamily="18" charset="2"/>
              </a:rPr>
              <a:t> </a:t>
            </a:r>
            <a:r>
              <a:rPr lang="ru-RU" sz="2200" dirty="0" smtClean="0">
                <a:effectLst/>
                <a:latin typeface="Arial" charset="0"/>
                <a:sym typeface="Symbol" pitchFamily="18" charset="2"/>
              </a:rPr>
              <a:t> лингвистический </a:t>
            </a:r>
            <a:r>
              <a:rPr lang="ru-RU" sz="2200" dirty="0">
                <a:effectLst/>
                <a:latin typeface="Arial" charset="0"/>
                <a:sym typeface="Symbol" pitchFamily="18" charset="2"/>
              </a:rPr>
              <a:t>процессор – 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ru-RU" sz="2200" dirty="0">
                <a:effectLst/>
                <a:latin typeface="Arial" charset="0"/>
                <a:sym typeface="Symbol" pitchFamily="18" charset="2"/>
              </a:rPr>
              <a:t>			   многоэтапный преобразователь</a:t>
            </a:r>
          </a:p>
          <a:p>
            <a:pPr>
              <a:buSzPct val="65000"/>
            </a:pPr>
            <a:r>
              <a:rPr lang="ru-RU" sz="2200" dirty="0">
                <a:effectLst/>
                <a:latin typeface="Arial" charset="0"/>
              </a:rPr>
              <a:t>                (два направления: анализ и синтез)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76671"/>
            <a:ext cx="7993063" cy="576065"/>
          </a:xfrm>
          <a:noFill/>
        </p:spPr>
        <p:txBody>
          <a:bodyPr anchor="t"/>
          <a:lstStyle/>
          <a:p>
            <a:pPr algn="ctr" eaLnBrk="1" hangingPunct="1">
              <a:lnSpc>
                <a:spcPct val="80000"/>
              </a:lnSpc>
            </a:pPr>
            <a:r>
              <a:rPr lang="ru-RU" sz="3200" dirty="0" smtClean="0"/>
              <a:t>ЭТАПЫ ОБРАБОТКИ ТЕКСТА </a:t>
            </a:r>
            <a:endParaRPr lang="es-ES" sz="3200" dirty="0" smtClean="0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39552" y="2276873"/>
          <a:ext cx="8280920" cy="4176316"/>
        </p:xfrm>
        <a:graphic>
          <a:graphicData uri="http://schemas.openxmlformats.org/presentationml/2006/ole">
            <p:oleObj spid="_x0000_s2050" name="Picture" r:id="rId3" imgW="5900760" imgH="304056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76944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8229600" cy="720725"/>
          </a:xfrm>
        </p:spPr>
        <p:txBody>
          <a:bodyPr anchor="t"/>
          <a:lstStyle/>
          <a:p>
            <a:pPr algn="ctr" eaLnBrk="1" hangingPunct="1"/>
            <a:r>
              <a:rPr lang="ru-RU" sz="3200" smtClean="0"/>
              <a:t>УРОВНИ АНАЛИЗА ТЕКСТА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1052736"/>
            <a:ext cx="8064500" cy="511311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None/>
            </a:pPr>
            <a:r>
              <a:rPr lang="ru-RU" sz="2400" dirty="0" smtClean="0"/>
              <a:t>Уровни (этапы) анализа  </a:t>
            </a:r>
            <a:r>
              <a:rPr lang="ru-RU" sz="2400" b="1" dirty="0" smtClean="0">
                <a:solidFill>
                  <a:schemeClr val="tx2"/>
                </a:solidFill>
                <a:sym typeface="Symbol" pitchFamily="18" charset="2"/>
              </a:rPr>
              <a:t></a:t>
            </a:r>
            <a:r>
              <a:rPr lang="ru-RU" sz="2400" dirty="0" smtClean="0">
                <a:sym typeface="Symbol" pitchFamily="18" charset="2"/>
              </a:rPr>
              <a:t> </a:t>
            </a:r>
            <a:r>
              <a:rPr lang="ru-RU" sz="2400" dirty="0" smtClean="0"/>
              <a:t>Уровни  языка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err="1" smtClean="0"/>
              <a:t>Графематический</a:t>
            </a:r>
            <a:r>
              <a:rPr lang="ru-RU" sz="2400" dirty="0" smtClean="0"/>
              <a:t> </a:t>
            </a:r>
            <a:r>
              <a:rPr lang="ru-RU" sz="2400" dirty="0" smtClean="0"/>
              <a:t>анализ: </a:t>
            </a:r>
            <a:r>
              <a:rPr lang="ru-RU" sz="2400" i="1" dirty="0" smtClean="0">
                <a:solidFill>
                  <a:schemeClr val="tx2"/>
                </a:solidFill>
              </a:rPr>
              <a:t>сегментация</a:t>
            </a:r>
            <a:r>
              <a:rPr lang="ru-RU" sz="2400" dirty="0" smtClean="0"/>
              <a:t> </a:t>
            </a:r>
            <a:endParaRPr lang="ru-RU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400" dirty="0" smtClean="0"/>
              <a:t>Морфологический анализ</a:t>
            </a:r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</a:pPr>
            <a:r>
              <a:rPr lang="ru-RU" sz="2400" dirty="0" err="1" smtClean="0"/>
              <a:t>Постморфологический</a:t>
            </a:r>
            <a:r>
              <a:rPr lang="ru-RU" sz="2400" dirty="0" smtClean="0"/>
              <a:t> анализ: </a:t>
            </a:r>
            <a:r>
              <a:rPr lang="ru-RU" sz="2400" i="1" dirty="0" smtClean="0">
                <a:solidFill>
                  <a:schemeClr val="tx2"/>
                </a:solidFill>
              </a:rPr>
              <a:t>разрешение 	морфологической омонимии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(часто </a:t>
            </a:r>
            <a:r>
              <a:rPr lang="ru-RU" sz="2400" dirty="0" smtClean="0">
                <a:effectLst/>
                <a:latin typeface="Arial" charset="0"/>
                <a:sym typeface="Symbol" pitchFamily="18" charset="2"/>
              </a:rPr>
              <a:t>–</a:t>
            </a:r>
            <a:r>
              <a:rPr lang="ru-RU" sz="2400" dirty="0" smtClean="0"/>
              <a:t> функция морфологического процессора)</a:t>
            </a:r>
          </a:p>
          <a:p>
            <a:pPr lvl="1" eaLnBrk="1" hangingPunct="1">
              <a:lnSpc>
                <a:spcPct val="95000"/>
              </a:lnSpc>
              <a:spcBef>
                <a:spcPts val="1500"/>
              </a:spcBef>
            </a:pPr>
            <a:r>
              <a:rPr lang="ru-RU" sz="2400" dirty="0" err="1" smtClean="0"/>
              <a:t>Предсинтаксис</a:t>
            </a:r>
            <a:r>
              <a:rPr lang="ru-RU" sz="2400" dirty="0" smtClean="0"/>
              <a:t>: сегментация текста на 	предложения , выделение словосочетаний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ru-RU" sz="2400" dirty="0" smtClean="0"/>
              <a:t>Синтаксический анализ предложений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ru-RU" sz="2400" dirty="0" smtClean="0"/>
              <a:t>Семантический и дискурсивный анализ</a:t>
            </a:r>
          </a:p>
          <a:p>
            <a:pPr lvl="2" eaLnBrk="1" hangingPunct="1">
              <a:lnSpc>
                <a:spcPct val="80000"/>
              </a:lnSpc>
              <a:spcBef>
                <a:spcPts val="2400"/>
              </a:spcBef>
              <a:buFont typeface="Wingdings" pitchFamily="2" charset="2"/>
              <a:buChar char="v"/>
            </a:pPr>
            <a:r>
              <a:rPr lang="ru-RU" sz="2400" i="1" dirty="0" smtClean="0">
                <a:solidFill>
                  <a:schemeClr val="tx2"/>
                </a:solidFill>
              </a:rPr>
              <a:t>глубина обработки</a:t>
            </a:r>
            <a:r>
              <a:rPr lang="ru-RU" sz="2400" dirty="0" smtClean="0"/>
              <a:t> текста: количество уровней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16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892EC7-4F3D-4C24-8FC0-FE037165B485}" type="slidenum">
              <a:rPr lang="ru-RU" altLang="en-US" sz="1200">
                <a:effectLst/>
              </a:rPr>
              <a:pPr algn="r"/>
              <a:t>17</a:t>
            </a:fld>
            <a:endParaRPr lang="ru-RU" altLang="en-US" sz="1200">
              <a:effectLst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569325" cy="574675"/>
          </a:xfrm>
        </p:spPr>
        <p:txBody>
          <a:bodyPr/>
          <a:lstStyle/>
          <a:p>
            <a:pPr algn="ctr"/>
            <a:r>
              <a:rPr lang="ru-RU" sz="3200" smtClean="0"/>
              <a:t>МОРФОЛОГИЧЕСКИЙ АНАЛИЗ</a:t>
            </a:r>
            <a:endParaRPr lang="es-ES" sz="320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908721"/>
            <a:ext cx="8353425" cy="525713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ru-RU" sz="600" dirty="0" smtClean="0">
              <a:sym typeface="Symbol" pitchFamily="18" charset="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ru-RU" sz="2400" dirty="0" smtClean="0"/>
              <a:t>Вход: словоформа текста ЕЯ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ru-RU" sz="2400" dirty="0" smtClean="0">
                <a:sym typeface="Symbol" pitchFamily="18" charset="2"/>
              </a:rPr>
              <a:t>			Виды морфологической обработки:</a:t>
            </a:r>
          </a:p>
          <a:p>
            <a:pPr>
              <a:spcBef>
                <a:spcPts val="600"/>
              </a:spcBef>
              <a:defRPr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Лемматизация</a:t>
            </a:r>
            <a:r>
              <a:rPr lang="ru-RU" sz="2400" dirty="0" smtClean="0">
                <a:sym typeface="Symbol" pitchFamily="18" charset="2"/>
              </a:rPr>
              <a:t> (синоним: </a:t>
            </a:r>
            <a:r>
              <a:rPr lang="ru-RU" sz="2400" i="1" dirty="0" smtClean="0">
                <a:solidFill>
                  <a:schemeClr val="tx2"/>
                </a:solidFill>
                <a:sym typeface="Symbol" pitchFamily="18" charset="2"/>
              </a:rPr>
              <a:t>нормализация)</a:t>
            </a:r>
            <a:endParaRPr lang="ru-RU" sz="2400" i="1" dirty="0" smtClean="0">
              <a:solidFill>
                <a:schemeClr val="accent2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2400" dirty="0" smtClean="0"/>
              <a:t>Выход:  </a:t>
            </a:r>
            <a:r>
              <a:rPr lang="ru-RU" sz="2400" i="1" dirty="0" smtClean="0">
                <a:solidFill>
                  <a:schemeClr val="tx2"/>
                </a:solidFill>
                <a:sym typeface="Symbol" pitchFamily="18" charset="2"/>
              </a:rPr>
              <a:t>лемма</a:t>
            </a:r>
            <a:r>
              <a:rPr lang="ru-RU" sz="2400" dirty="0" smtClean="0">
                <a:sym typeface="Symbol" pitchFamily="18" charset="2"/>
              </a:rPr>
              <a:t> = словарная/стандартная форма слова</a:t>
            </a:r>
            <a:br>
              <a:rPr lang="ru-RU" sz="2400" dirty="0" smtClean="0">
                <a:sym typeface="Symbol" pitchFamily="18" charset="2"/>
              </a:rPr>
            </a:br>
            <a:r>
              <a:rPr lang="ru-RU" sz="2400" dirty="0" smtClean="0">
                <a:sym typeface="Symbol" pitchFamily="18" charset="2"/>
              </a:rPr>
              <a:t>		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красивее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→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 красивый,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лег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→ 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лечь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Стемминг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ym typeface="Symbol" pitchFamily="18" charset="2"/>
              </a:rPr>
              <a:t>Выход:   основа/</a:t>
            </a:r>
            <a:r>
              <a:rPr lang="ru-RU" sz="2400" dirty="0" err="1" smtClean="0">
                <a:sym typeface="Symbol" pitchFamily="18" charset="2"/>
              </a:rPr>
              <a:t>псевдооснова</a:t>
            </a:r>
            <a:r>
              <a:rPr lang="ru-RU" sz="2400" dirty="0" smtClean="0">
                <a:sym typeface="Symbol" pitchFamily="18" charset="2"/>
              </a:rPr>
              <a:t> слова </a:t>
            </a:r>
            <a:br>
              <a:rPr lang="ru-RU" sz="2400" dirty="0" smtClean="0">
                <a:sym typeface="Symbol" pitchFamily="18" charset="2"/>
              </a:rPr>
            </a:br>
            <a:r>
              <a:rPr lang="ru-RU" sz="2400" dirty="0" smtClean="0">
                <a:sym typeface="Symbol" pitchFamily="18" charset="2"/>
              </a:rPr>
              <a:t>			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водных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→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i="1" dirty="0" err="1" smtClean="0">
                <a:solidFill>
                  <a:schemeClr val="accent2">
                    <a:lumMod val="75000"/>
                  </a:schemeClr>
                </a:solidFill>
              </a:rPr>
              <a:t>водн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 / вод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            </a:t>
            </a:r>
          </a:p>
          <a:p>
            <a:pPr>
              <a:spcBef>
                <a:spcPts val="600"/>
              </a:spcBef>
              <a:defRPr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Полный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морфоанализ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Выход:  лемма </a:t>
            </a:r>
            <a:r>
              <a:rPr lang="ru-RU" sz="2400" b="1" dirty="0" smtClean="0"/>
              <a:t>+</a:t>
            </a:r>
            <a:r>
              <a:rPr lang="ru-RU" sz="2400" dirty="0" smtClean="0"/>
              <a:t> </a:t>
            </a:r>
            <a:r>
              <a:rPr lang="ru-RU" sz="2400" dirty="0" err="1" smtClean="0"/>
              <a:t>морфол</a:t>
            </a:r>
            <a:r>
              <a:rPr lang="ru-RU" sz="2400" dirty="0" smtClean="0"/>
              <a:t>. характеристики (</a:t>
            </a:r>
            <a:r>
              <a:rPr lang="ru-RU" sz="2400" i="1" dirty="0" smtClean="0">
                <a:solidFill>
                  <a:schemeClr val="tx2"/>
                </a:solidFill>
              </a:rPr>
              <a:t>теги</a:t>
            </a:r>
            <a:r>
              <a:rPr lang="ru-RU" sz="2400" dirty="0" smtClean="0"/>
              <a:t>)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r>
              <a:rPr lang="ru-RU" sz="2400" i="1" dirty="0" smtClean="0">
                <a:solidFill>
                  <a:schemeClr val="accent2"/>
                </a:solidFill>
              </a:rPr>
              <a:t>			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водных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→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 водный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+ прилагательное, 					</a:t>
            </a:r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</a:rPr>
              <a:t>множ.число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accent2">
                    <a:lumMod val="75000"/>
                  </a:schemeClr>
                </a:solidFill>
              </a:rPr>
              <a:t>родит.падеж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2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2400" dirty="0" smtClean="0"/>
              <a:t>! Возможно несколько вариантов анализа (омонимия)</a:t>
            </a:r>
          </a:p>
          <a:p>
            <a:pPr>
              <a:lnSpc>
                <a:spcPct val="90000"/>
              </a:lnSpc>
              <a:defRPr/>
            </a:pPr>
            <a:endParaRPr lang="ru-RU" sz="22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43011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16481F-E349-42EA-B885-0CB6C43EB929}" type="slidenum">
              <a:rPr lang="ru-RU" altLang="en-US" sz="1200">
                <a:effectLst/>
              </a:rPr>
              <a:pPr algn="r"/>
              <a:t>18</a:t>
            </a:fld>
            <a:endParaRPr lang="ru-RU" altLang="en-US" sz="1200">
              <a:effectLst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9" y="260647"/>
            <a:ext cx="7849120" cy="936327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РАЗРЕШЕНИЕ </a:t>
            </a:r>
            <a:br>
              <a:rPr lang="ru-RU" sz="3000" dirty="0" smtClean="0"/>
            </a:br>
            <a:r>
              <a:rPr lang="ru-RU" sz="3000" dirty="0" smtClean="0"/>
              <a:t>МОРФОЛОГИЧЕСКОЙ ОМОНИМИИ</a:t>
            </a:r>
            <a:endParaRPr lang="es-ES" sz="3000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268760"/>
            <a:ext cx="8136904" cy="5112990"/>
          </a:xfrm>
        </p:spPr>
        <p:txBody>
          <a:bodyPr/>
          <a:lstStyle/>
          <a:p>
            <a:pPr eaLnBrk="1" hangingPunct="1">
              <a:buNone/>
            </a:pPr>
            <a:r>
              <a:rPr lang="ru-RU" sz="2300" dirty="0" smtClean="0"/>
              <a:t>Разрешение /Снятие морфологической омонимии </a:t>
            </a:r>
            <a:br>
              <a:rPr lang="ru-RU" sz="2300" dirty="0" smtClean="0"/>
            </a:br>
            <a:r>
              <a:rPr lang="ru-RU" sz="2300" dirty="0" smtClean="0"/>
              <a:t>(</a:t>
            </a:r>
            <a:r>
              <a:rPr lang="en-US" sz="2300" i="1" dirty="0" smtClean="0">
                <a:solidFill>
                  <a:schemeClr val="tx2"/>
                </a:solidFill>
              </a:rPr>
              <a:t>Morphological Disambiguation</a:t>
            </a:r>
            <a:r>
              <a:rPr lang="en-US" sz="2300" dirty="0" smtClean="0"/>
              <a:t>)</a:t>
            </a:r>
            <a:r>
              <a:rPr lang="ru-RU" sz="2300" dirty="0" smtClean="0"/>
              <a:t> – устранение 	морфологической многозначности:   </a:t>
            </a:r>
            <a:r>
              <a:rPr lang="ru-RU" sz="2300" i="1" dirty="0" smtClean="0">
                <a:solidFill>
                  <a:schemeClr val="accent6"/>
                </a:solidFill>
              </a:rPr>
              <a:t>стали,  зала</a:t>
            </a:r>
            <a:endParaRPr lang="ru-RU" sz="2300" dirty="0" smtClean="0">
              <a:solidFill>
                <a:schemeClr val="accent6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</a:pPr>
            <a:r>
              <a:rPr lang="ru-RU" sz="2300" dirty="0" smtClean="0"/>
              <a:t>выбор правильной леммы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</a:pPr>
            <a:r>
              <a:rPr lang="ru-RU" sz="2300" dirty="0" smtClean="0"/>
              <a:t>уточнение морфологических характеристик</a:t>
            </a:r>
          </a:p>
          <a:p>
            <a:pPr eaLnBrk="1" hangingPunct="1">
              <a:spcBef>
                <a:spcPts val="600"/>
              </a:spcBef>
            </a:pPr>
            <a:r>
              <a:rPr lang="ru-RU" sz="2300" dirty="0" smtClean="0"/>
              <a:t>Снятие – </a:t>
            </a:r>
            <a:r>
              <a:rPr lang="ru-RU" sz="2300" dirty="0" err="1" smtClean="0"/>
              <a:t>предсинтаксический</a:t>
            </a:r>
            <a:r>
              <a:rPr lang="ru-RU" sz="2300" dirty="0" smtClean="0"/>
              <a:t> этап: может быть встроен в </a:t>
            </a:r>
            <a:r>
              <a:rPr lang="ru-RU" sz="2300" dirty="0" err="1" smtClean="0"/>
              <a:t>морфопроцессор</a:t>
            </a:r>
            <a:r>
              <a:rPr lang="ru-RU" sz="2300" dirty="0" smtClean="0"/>
              <a:t> или реализован отдельно</a:t>
            </a:r>
          </a:p>
          <a:p>
            <a:pPr eaLnBrk="1" hangingPunct="1">
              <a:spcBef>
                <a:spcPts val="900"/>
              </a:spcBef>
            </a:pPr>
            <a:r>
              <a:rPr lang="ru-RU" sz="2300" dirty="0" smtClean="0"/>
              <a:t>Основные методы:</a:t>
            </a:r>
          </a:p>
          <a:p>
            <a:pPr lvl="1" eaLnBrk="1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v"/>
            </a:pPr>
            <a:r>
              <a:rPr lang="ru-RU" sz="2300" dirty="0" smtClean="0">
                <a:sym typeface="Symbol" pitchFamily="18" charset="2"/>
              </a:rPr>
              <a:t>Лингвистические правила, например:  удаление всех омонимов слова с падежами, не соответствующими возможным падежам предшествующего предлога:  </a:t>
            </a:r>
            <a:br>
              <a:rPr lang="ru-RU" sz="2300" dirty="0" smtClean="0">
                <a:sym typeface="Symbol" pitchFamily="18" charset="2"/>
              </a:rPr>
            </a:br>
            <a:r>
              <a:rPr lang="ru-RU" sz="2300" dirty="0" smtClean="0">
                <a:sym typeface="Symbol" pitchFamily="18" charset="2"/>
              </a:rPr>
              <a:t>	</a:t>
            </a:r>
            <a:r>
              <a:rPr lang="ru-RU" sz="2300" i="1" dirty="0" smtClean="0">
                <a:solidFill>
                  <a:schemeClr val="accent6"/>
                </a:solidFill>
                <a:sym typeface="Symbol" pitchFamily="18" charset="2"/>
              </a:rPr>
              <a:t>у зала </a:t>
            </a:r>
            <a:r>
              <a:rPr lang="ru-RU" sz="2300" dirty="0" smtClean="0">
                <a:sym typeface="Symbol" pitchFamily="18" charset="2"/>
              </a:rPr>
              <a:t>(возможен </a:t>
            </a:r>
            <a:r>
              <a:rPr lang="ru-RU" sz="2300" dirty="0" err="1" smtClean="0">
                <a:sym typeface="Symbol" pitchFamily="18" charset="2"/>
              </a:rPr>
              <a:t>предл</a:t>
            </a:r>
            <a:r>
              <a:rPr lang="ru-RU" sz="2300" dirty="0" smtClean="0">
                <a:sym typeface="Symbol" pitchFamily="18" charset="2"/>
              </a:rPr>
              <a:t>., но не именит. падеж)</a:t>
            </a:r>
            <a:endParaRPr lang="ru-RU" sz="2300" i="1" dirty="0" smtClean="0">
              <a:solidFill>
                <a:schemeClr val="accent6"/>
              </a:solidFill>
              <a:sym typeface="Symbol" pitchFamily="18" charset="2"/>
            </a:endParaRPr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v"/>
            </a:pPr>
            <a:r>
              <a:rPr lang="ru-RU" sz="2300" dirty="0" smtClean="0">
                <a:sym typeface="Symbol" pitchFamily="18" charset="2"/>
              </a:rPr>
              <a:t>Машинное обучение</a:t>
            </a:r>
            <a:r>
              <a:rPr lang="ru-RU" sz="2000" dirty="0" smtClean="0">
                <a:sym typeface="Symbol" pitchFamily="18" charset="2"/>
              </a:rPr>
              <a:t/>
            </a:r>
            <a:br>
              <a:rPr lang="ru-RU" sz="2000" dirty="0" smtClean="0">
                <a:sym typeface="Symbol" pitchFamily="18" charset="2"/>
              </a:rPr>
            </a:br>
            <a:endParaRPr lang="ru-RU" sz="2200" dirty="0" smtClean="0">
              <a:sym typeface="Symbol" pitchFamily="18" charset="2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4403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8A4BA9-E5B6-436E-87A1-88C6ADFF8136}" type="slidenum">
              <a:rPr lang="ru-RU" altLang="en-US" sz="1200">
                <a:effectLst/>
              </a:rPr>
              <a:pPr algn="r"/>
              <a:t>19</a:t>
            </a:fld>
            <a:endParaRPr lang="ru-RU" altLang="en-US" sz="1200">
              <a:effectLst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6"/>
            <a:ext cx="8353425" cy="864318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МОРФОАНАЛИЗАТОРЫ </a:t>
            </a:r>
            <a:br>
              <a:rPr lang="ru-RU" sz="3000" dirty="0" smtClean="0"/>
            </a:br>
            <a:r>
              <a:rPr lang="ru-RU" sz="3000" dirty="0" smtClean="0"/>
              <a:t>ДЛЯ РУССКОГО ЯЗЫКА</a:t>
            </a:r>
            <a:endParaRPr lang="es-ES" sz="30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12776"/>
            <a:ext cx="8064896" cy="496897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300" dirty="0" smtClean="0"/>
              <a:t>Свободный доступ, полный </a:t>
            </a:r>
            <a:r>
              <a:rPr lang="ru-RU" sz="2300" dirty="0" err="1" smtClean="0"/>
              <a:t>морфоанализ</a:t>
            </a:r>
            <a:endParaRPr lang="ru-RU" sz="2300" dirty="0" smtClean="0"/>
          </a:p>
          <a:p>
            <a:pPr eaLnBrk="1" hangingPunct="1">
              <a:spcBef>
                <a:spcPts val="300"/>
              </a:spcBef>
              <a:defRPr/>
            </a:pPr>
            <a:r>
              <a:rPr lang="en-US" sz="2300" i="1" dirty="0" err="1" smtClean="0">
                <a:solidFill>
                  <a:schemeClr val="tx2"/>
                </a:solidFill>
              </a:rPr>
              <a:t>Mystem</a:t>
            </a:r>
            <a:r>
              <a:rPr lang="ru-RU" sz="2300" i="1" dirty="0" smtClean="0">
                <a:solidFill>
                  <a:schemeClr val="tx2"/>
                </a:solidFill>
              </a:rPr>
              <a:t> </a:t>
            </a:r>
            <a:r>
              <a:rPr lang="ru-RU" sz="2300" dirty="0" smtClean="0"/>
              <a:t>компании </a:t>
            </a:r>
            <a:r>
              <a:rPr lang="ru-RU" sz="2300" dirty="0" err="1" smtClean="0"/>
              <a:t>Яндекс</a:t>
            </a:r>
            <a:r>
              <a:rPr lang="ru-RU" sz="2300" dirty="0" smtClean="0"/>
              <a:t> (исполняемый модуль)</a:t>
            </a:r>
            <a:endParaRPr lang="en-US" sz="2300" i="1" dirty="0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ts val="300"/>
              </a:spcBef>
              <a:buNone/>
              <a:defRPr/>
            </a:pPr>
            <a:r>
              <a:rPr lang="ru-RU" sz="2300" i="1" dirty="0" smtClean="0">
                <a:solidFill>
                  <a:schemeClr val="accent2"/>
                </a:solidFill>
              </a:rPr>
              <a:t>http://company.yandex.ru/technology/mystem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ru-RU" sz="2300" dirty="0" smtClean="0"/>
              <a:t>есть сегментация  и контекстное снятие омонимии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sz="2300" dirty="0" err="1" smtClean="0"/>
              <a:t>Морфопроцессор</a:t>
            </a:r>
            <a:r>
              <a:rPr lang="ru-RU" sz="2300" dirty="0" smtClean="0"/>
              <a:t> АОТ проекта </a:t>
            </a:r>
            <a:r>
              <a:rPr lang="ru-RU" sz="2300" dirty="0" err="1" smtClean="0"/>
              <a:t>Диалинг</a:t>
            </a:r>
            <a:r>
              <a:rPr lang="ru-RU" sz="2300" dirty="0" smtClean="0"/>
              <a:t> :   </a:t>
            </a:r>
            <a:r>
              <a:rPr lang="en-US" sz="2300" i="1" dirty="0" smtClean="0">
                <a:solidFill>
                  <a:schemeClr val="accent2"/>
                </a:solidFill>
              </a:rPr>
              <a:t>www.aot.ru</a:t>
            </a:r>
            <a:endParaRPr lang="ru-RU" sz="2300" i="1" dirty="0" smtClean="0">
              <a:solidFill>
                <a:schemeClr val="accent2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ru-RU" sz="2300" dirty="0" smtClean="0"/>
              <a:t>есть </a:t>
            </a:r>
            <a:r>
              <a:rPr lang="ru-RU" sz="2300" dirty="0" err="1" smtClean="0"/>
              <a:t>онлайн-интерфейс</a:t>
            </a:r>
            <a:r>
              <a:rPr lang="ru-RU" sz="2300" dirty="0" smtClean="0"/>
              <a:t>, открытый код на С++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sz="2300" dirty="0" err="1" smtClean="0"/>
              <a:t>Морфопроцессор</a:t>
            </a:r>
            <a:r>
              <a:rPr lang="ru-RU" sz="2300" dirty="0" smtClean="0"/>
              <a:t> </a:t>
            </a:r>
            <a:r>
              <a:rPr lang="en-US" sz="2300" i="1" dirty="0" err="1" smtClean="0">
                <a:solidFill>
                  <a:schemeClr val="tx2">
                    <a:lumMod val="75000"/>
                  </a:schemeClr>
                </a:solidFill>
              </a:rPr>
              <a:t>Pymorphy</a:t>
            </a:r>
            <a:r>
              <a:rPr lang="ru-RU" sz="2300" i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300" i="1" dirty="0" smtClean="0">
                <a:solidFill>
                  <a:schemeClr val="accent2"/>
                </a:solidFill>
              </a:rPr>
              <a:t>https://pymorphy2.readthedocs.org/en/0.2/user/index.html</a:t>
            </a:r>
            <a:endParaRPr lang="ru-RU" sz="2300" i="1" dirty="0" smtClean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ru-RU" sz="2300" dirty="0" smtClean="0"/>
              <a:t>слабая сегментация, удобен для </a:t>
            </a:r>
            <a:r>
              <a:rPr lang="en-US" sz="2300" i="1" dirty="0" smtClean="0"/>
              <a:t>Python</a:t>
            </a:r>
            <a:endParaRPr lang="ru-RU" sz="2300" i="1" dirty="0" smtClean="0"/>
          </a:p>
          <a:p>
            <a:pPr eaLnBrk="1" hangingPunct="1">
              <a:defRPr/>
            </a:pPr>
            <a:r>
              <a:rPr lang="ru-RU" sz="2300" dirty="0" smtClean="0"/>
              <a:t>Модуль</a:t>
            </a:r>
            <a:r>
              <a:rPr lang="ru-RU" sz="2300" i="1" dirty="0" smtClean="0"/>
              <a:t> </a:t>
            </a:r>
            <a:r>
              <a:rPr lang="en-US" sz="2300" i="1" dirty="0" err="1" smtClean="0">
                <a:solidFill>
                  <a:schemeClr val="tx2"/>
                </a:solidFill>
              </a:rPr>
              <a:t>TreeTagger</a:t>
            </a:r>
            <a:r>
              <a:rPr lang="ru-RU" sz="2300" dirty="0" smtClean="0"/>
              <a:t>  –сегментация, снятие омонимии</a:t>
            </a:r>
            <a:endParaRPr lang="ru-RU" sz="2300" i="1" dirty="0" smtClean="0">
              <a:solidFill>
                <a:schemeClr val="tx2"/>
              </a:solidFill>
            </a:endParaRPr>
          </a:p>
          <a:p>
            <a:pPr lvl="1" eaLnBrk="1" hangingPunct="1">
              <a:buNone/>
              <a:defRPr/>
            </a:pPr>
            <a:r>
              <a:rPr lang="ru-RU" sz="2300" i="1" dirty="0" smtClean="0">
                <a:solidFill>
                  <a:schemeClr val="accent2"/>
                </a:solidFill>
              </a:rPr>
              <a:t> </a:t>
            </a:r>
            <a:r>
              <a:rPr lang="en-US" sz="2300" i="1" dirty="0" smtClean="0">
                <a:solidFill>
                  <a:schemeClr val="accent2"/>
                </a:solidFill>
              </a:rPr>
              <a:t>http://corpus.leeds.ac.uk/mocky/</a:t>
            </a:r>
            <a:endParaRPr lang="ru-RU" sz="2300" i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endParaRPr lang="ru-RU" sz="2600" dirty="0" smtClean="0">
              <a:sym typeface="Symbol" pitchFamily="18" charset="2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76944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32656"/>
            <a:ext cx="8229600" cy="648072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СОДЕРЖАНИЕ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052737"/>
            <a:ext cx="7992888" cy="5112567"/>
          </a:xfrm>
        </p:spPr>
        <p:txBody>
          <a:bodyPr/>
          <a:lstStyle/>
          <a:p>
            <a:pPr marL="571500" indent="-571500" eaLnBrk="1" hangingPunct="1">
              <a:spcBef>
                <a:spcPts val="12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Компьютерная лингвистика (КЛ) и автоматическая обработка текстов (АОТ): </a:t>
            </a:r>
            <a:br>
              <a:rPr lang="ru-RU" sz="2500" dirty="0" smtClean="0"/>
            </a:br>
            <a:r>
              <a:rPr lang="ru-RU" sz="2500" dirty="0" smtClean="0"/>
              <a:t>	истоки, </a:t>
            </a:r>
            <a:r>
              <a:rPr lang="ru-RU" sz="2500" dirty="0" err="1" smtClean="0"/>
              <a:t>междисциплинарность</a:t>
            </a:r>
            <a:r>
              <a:rPr lang="ru-RU" sz="2500" dirty="0" smtClean="0"/>
              <a:t>, задачи</a:t>
            </a:r>
          </a:p>
          <a:p>
            <a:pPr marL="571500" indent="-571500" eaLnBrk="1" hangingPunct="1">
              <a:spcBef>
                <a:spcPts val="9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Особенности естественного языка (ЕЯ)</a:t>
            </a:r>
          </a:p>
          <a:p>
            <a:pPr marL="952500" lvl="1" indent="-495300" ea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ru-RU" sz="2500" dirty="0" smtClean="0"/>
              <a:t>уровни и единицы языка и текста</a:t>
            </a:r>
          </a:p>
          <a:p>
            <a:pPr marL="952500" lvl="1" indent="-495300" ea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ru-RU" sz="2500" dirty="0" smtClean="0"/>
              <a:t>неоднозначность языковых знаков</a:t>
            </a:r>
          </a:p>
          <a:p>
            <a:pPr marL="571500" indent="-571500" eaLnBrk="1" hangingPunct="1">
              <a:spcBef>
                <a:spcPts val="9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Моделирование в  КЛ</a:t>
            </a:r>
          </a:p>
          <a:p>
            <a:pPr marL="571500" indent="-571500" eaLnBrk="1" hangingPunct="1">
              <a:spcBef>
                <a:spcPts val="9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Этапы обработки текста на ЕЯ</a:t>
            </a:r>
          </a:p>
          <a:p>
            <a:pPr marL="571500" indent="-571500" eaLnBrk="1" hangingPunct="1">
              <a:spcBef>
                <a:spcPts val="9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Лингвистические ресурсы</a:t>
            </a:r>
          </a:p>
          <a:p>
            <a:pPr marL="571500" indent="-571500" eaLnBrk="1" hangingPunct="1">
              <a:spcBef>
                <a:spcPts val="9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Подходы к построению  систем обработки ЕЯ</a:t>
            </a:r>
          </a:p>
          <a:p>
            <a:pPr marL="571500" indent="-571500" eaLnBrk="1" hangingPunct="1">
              <a:spcBef>
                <a:spcPts val="900"/>
              </a:spcBef>
              <a:buSzTx/>
              <a:buFont typeface="Wingdings" pitchFamily="2" charset="2"/>
              <a:buAutoNum type="arabicPeriod"/>
            </a:pPr>
            <a:r>
              <a:rPr lang="ru-RU" sz="2500" dirty="0" smtClean="0"/>
              <a:t>Прикладные задачи  АОТ и КЛ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2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135937" cy="647700"/>
          </a:xfrm>
        </p:spPr>
        <p:txBody>
          <a:bodyPr/>
          <a:lstStyle/>
          <a:p>
            <a:pPr algn="ctr"/>
            <a:r>
              <a:rPr lang="ru-RU" sz="3200" smtClean="0"/>
              <a:t>СИНТАКСИЧЕСКИЙ АНАЛИЗ</a:t>
            </a:r>
            <a:endParaRPr lang="es-ES" sz="32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25538"/>
            <a:ext cx="7921625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ru-RU" sz="2400" u="sng" smtClean="0"/>
              <a:t>На входе</a:t>
            </a:r>
            <a:r>
              <a:rPr lang="ru-RU" sz="2400" smtClean="0"/>
              <a:t>: предложение ЕЯ + </a:t>
            </a:r>
            <a:br>
              <a:rPr lang="ru-RU" sz="2400" smtClean="0"/>
            </a:br>
            <a:r>
              <a:rPr lang="ru-RU" sz="2400" smtClean="0"/>
              <a:t>	       результат морфологического анализа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400" u="sng" smtClean="0"/>
              <a:t>На выходе:</a:t>
            </a:r>
            <a:r>
              <a:rPr lang="ru-RU" sz="2400" smtClean="0"/>
              <a:t> 	</a:t>
            </a:r>
            <a:r>
              <a:rPr lang="ru-RU" sz="2400" b="1" i="1" smtClean="0">
                <a:solidFill>
                  <a:schemeClr val="tx2"/>
                </a:solidFill>
              </a:rPr>
              <a:t>синтаксическое дерево 			</a:t>
            </a:r>
            <a:r>
              <a:rPr lang="ru-RU" sz="2400" smtClean="0"/>
              <a:t>(структура)  предложения</a:t>
            </a:r>
          </a:p>
          <a:p>
            <a:pPr>
              <a:spcBef>
                <a:spcPts val="1200"/>
              </a:spcBef>
            </a:pPr>
            <a:r>
              <a:rPr lang="ru-RU" sz="2400" smtClean="0"/>
              <a:t>Модели синтаксической структуры предложения:</a:t>
            </a:r>
          </a:p>
          <a:p>
            <a:pPr lvl="1">
              <a:buClr>
                <a:schemeClr val="accent1"/>
              </a:buClr>
              <a:buSzPct val="150000"/>
              <a:buFontTx/>
              <a:buChar char="•"/>
            </a:pPr>
            <a:r>
              <a:rPr lang="ru-RU" sz="2400" i="1" smtClean="0">
                <a:solidFill>
                  <a:schemeClr val="tx2"/>
                </a:solidFill>
              </a:rPr>
              <a:t>деревья зависимостей/ подчинения</a:t>
            </a:r>
          </a:p>
          <a:p>
            <a:pPr lvl="1">
              <a:buClr>
                <a:schemeClr val="accent1"/>
              </a:buClr>
              <a:buSzPct val="150000"/>
              <a:buFontTx/>
              <a:buChar char="•"/>
            </a:pPr>
            <a:r>
              <a:rPr lang="ru-RU" sz="2400" i="1" smtClean="0">
                <a:solidFill>
                  <a:schemeClr val="tx2"/>
                </a:solidFill>
              </a:rPr>
              <a:t>деревья составляющих </a:t>
            </a:r>
            <a:endParaRPr lang="ru-RU" sz="2400" smtClean="0"/>
          </a:p>
          <a:p>
            <a:pPr>
              <a:spcBef>
                <a:spcPts val="1200"/>
              </a:spcBef>
            </a:pPr>
            <a:r>
              <a:rPr lang="ru-RU" sz="2400" smtClean="0"/>
              <a:t>Модели  СА отличаются: </a:t>
            </a:r>
            <a:br>
              <a:rPr lang="ru-RU" sz="2400" smtClean="0"/>
            </a:br>
            <a:r>
              <a:rPr lang="ru-RU" sz="2400" smtClean="0"/>
              <a:t>	 – </a:t>
            </a:r>
            <a:r>
              <a:rPr lang="ru-RU" sz="2400" i="1" smtClean="0">
                <a:solidFill>
                  <a:schemeClr val="tx2"/>
                </a:solidFill>
              </a:rPr>
              <a:t>синтаксическими единицами  </a:t>
            </a:r>
            <a:r>
              <a:rPr lang="ru-RU" sz="2400" smtClean="0"/>
              <a:t>и</a:t>
            </a:r>
            <a:r>
              <a:rPr lang="ru-RU" sz="2400" i="1" smtClean="0">
                <a:solidFill>
                  <a:schemeClr val="tx2"/>
                </a:solidFill>
              </a:rPr>
              <a:t/>
            </a:r>
            <a:br>
              <a:rPr lang="ru-RU" sz="2400" i="1" smtClean="0">
                <a:solidFill>
                  <a:schemeClr val="tx2"/>
                </a:solidFill>
              </a:rPr>
            </a:br>
            <a:r>
              <a:rPr lang="ru-RU" sz="2400" i="1" smtClean="0">
                <a:solidFill>
                  <a:schemeClr val="tx2"/>
                </a:solidFill>
              </a:rPr>
              <a:t>	</a:t>
            </a:r>
            <a:r>
              <a:rPr lang="ru-RU" sz="2400" smtClean="0"/>
              <a:t> – </a:t>
            </a:r>
            <a:r>
              <a:rPr lang="ru-RU" sz="2400" i="1" smtClean="0">
                <a:solidFill>
                  <a:schemeClr val="tx2"/>
                </a:solidFill>
              </a:rPr>
              <a:t>синтаксическими связями</a:t>
            </a:r>
            <a:r>
              <a:rPr lang="ru-RU" sz="2400" smtClean="0"/>
              <a:t> между ними</a:t>
            </a:r>
          </a:p>
          <a:p>
            <a:pPr>
              <a:spcBef>
                <a:spcPts val="1200"/>
              </a:spcBef>
            </a:pPr>
            <a:r>
              <a:rPr lang="ru-RU" sz="2400" smtClean="0"/>
              <a:t>Возникли соответственно в Европе и Америке – </a:t>
            </a:r>
            <a:br>
              <a:rPr lang="ru-RU" sz="2400" smtClean="0"/>
            </a:br>
            <a:r>
              <a:rPr lang="ru-RU" sz="2400" smtClean="0"/>
              <a:t>для ЕЯ с разным синтаксисом</a:t>
            </a:r>
            <a:endParaRPr lang="ru-RU" sz="2400" i="1" smtClean="0">
              <a:solidFill>
                <a:schemeClr val="tx2"/>
              </a:solidFill>
            </a:endParaRPr>
          </a:p>
          <a:p>
            <a:pPr>
              <a:spcBef>
                <a:spcPct val="30000"/>
              </a:spcBef>
            </a:pPr>
            <a:endParaRPr lang="ru-RU" sz="2800" smtClean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20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8064500" cy="936104"/>
          </a:xfrm>
        </p:spPr>
        <p:txBody>
          <a:bodyPr/>
          <a:lstStyle/>
          <a:p>
            <a:pPr algn="ctr"/>
            <a:r>
              <a:rPr lang="ru-RU" sz="3000" dirty="0" smtClean="0"/>
              <a:t>МОДЕЛЬ СИНТАКСИСА:  </a:t>
            </a:r>
            <a:br>
              <a:rPr lang="ru-RU" sz="3000" dirty="0" smtClean="0"/>
            </a:br>
            <a:r>
              <a:rPr lang="ru-RU" sz="3000" dirty="0" smtClean="0"/>
              <a:t>ДЕРЕВЬЯ ЗАВИСИМОСТЕЙ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482441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ru-RU" sz="2200" dirty="0" smtClean="0"/>
              <a:t>Основа –  </a:t>
            </a:r>
            <a:r>
              <a:rPr lang="ru-RU" sz="2200" b="1" dirty="0" smtClean="0">
                <a:solidFill>
                  <a:schemeClr val="tx2"/>
                </a:solidFill>
              </a:rPr>
              <a:t>подчинительная связь</a:t>
            </a:r>
            <a:r>
              <a:rPr lang="ru-RU" sz="2200" dirty="0" smtClean="0"/>
              <a:t> слов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Дерево зависимостей (</a:t>
            </a:r>
            <a:r>
              <a:rPr lang="en-US" sz="2200" i="1" dirty="0" smtClean="0">
                <a:solidFill>
                  <a:schemeClr val="tx2"/>
                </a:solidFill>
              </a:rPr>
              <a:t>dependency</a:t>
            </a:r>
            <a:r>
              <a:rPr lang="ru-RU" sz="2200" dirty="0" smtClean="0"/>
              <a:t>) предложения: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  <a:buSzTx/>
              <a:buFont typeface="Wingdings" pitchFamily="2" charset="2"/>
              <a:buChar char="ü"/>
            </a:pPr>
            <a:r>
              <a:rPr lang="ru-RU" sz="2200" dirty="0" smtClean="0"/>
              <a:t>узлы – слова (</a:t>
            </a:r>
            <a:r>
              <a:rPr lang="ru-RU" sz="2200" dirty="0" smtClean="0">
                <a:solidFill>
                  <a:schemeClr val="tx2"/>
                </a:solidFill>
              </a:rPr>
              <a:t>корень дерева</a:t>
            </a:r>
            <a:r>
              <a:rPr lang="ru-RU" sz="2200" dirty="0" smtClean="0"/>
              <a:t> – глагол, сказуемое)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  <a:buSzTx/>
              <a:buFont typeface="Wingdings" pitchFamily="2" charset="2"/>
              <a:buChar char="ü"/>
            </a:pPr>
            <a:r>
              <a:rPr lang="ru-RU" sz="2200" dirty="0" smtClean="0"/>
              <a:t>дуги – подчинительная связь (зависимость)</a:t>
            </a:r>
          </a:p>
          <a:p>
            <a:pPr>
              <a:spcBef>
                <a:spcPts val="600"/>
              </a:spcBef>
            </a:pPr>
            <a:r>
              <a:rPr lang="ru-RU" sz="2200" dirty="0" smtClean="0">
                <a:solidFill>
                  <a:schemeClr val="tx2"/>
                </a:solidFill>
              </a:rPr>
              <a:t>Особенность</a:t>
            </a:r>
            <a:r>
              <a:rPr lang="ru-RU" sz="2200" dirty="0" smtClean="0"/>
              <a:t>: дерево предложения должно быть </a:t>
            </a:r>
            <a:br>
              <a:rPr lang="ru-RU" sz="2200" dirty="0" smtClean="0"/>
            </a:br>
            <a:r>
              <a:rPr lang="ru-RU" sz="2200" dirty="0" smtClean="0"/>
              <a:t>	</a:t>
            </a:r>
            <a:r>
              <a:rPr lang="ru-RU" sz="2200" u="sng" dirty="0" smtClean="0"/>
              <a:t>дополнено информацией о линейной структуре</a:t>
            </a:r>
            <a:r>
              <a:rPr lang="ru-RU" sz="2200" dirty="0" smtClean="0"/>
              <a:t>  </a:t>
            </a:r>
            <a:br>
              <a:rPr lang="ru-RU" sz="2200" dirty="0" smtClean="0"/>
            </a:br>
            <a:r>
              <a:rPr lang="ru-RU" sz="2200" dirty="0" smtClean="0"/>
              <a:t>		(т.е. задан порядок слов)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Пример дерева синтаксических зависимостей: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sz="2200" dirty="0" smtClean="0"/>
              <a:t>					 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может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ru-RU" sz="2000" dirty="0" smtClean="0"/>
              <a:t>			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шар</a:t>
            </a:r>
            <a:r>
              <a:rPr lang="ru-RU" sz="2000" dirty="0" smtClean="0"/>
              <a:t>	   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вполне</a:t>
            </a:r>
            <a:r>
              <a:rPr lang="ru-RU" sz="2000" dirty="0" smtClean="0"/>
              <a:t> 	      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взлететь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ru-RU" sz="2000" dirty="0" smtClean="0"/>
              <a:t>		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большой</a:t>
            </a:r>
            <a:r>
              <a:rPr lang="ru-RU" sz="2000" dirty="0" smtClean="0"/>
              <a:t>					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над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очень</a:t>
            </a:r>
            <a:r>
              <a:rPr lang="ru-RU" sz="2000" dirty="0" smtClean="0"/>
              <a:t>							     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домом</a:t>
            </a:r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 flipH="1">
            <a:off x="2916238" y="4652963"/>
            <a:ext cx="16557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H="1">
            <a:off x="4211638" y="4652963"/>
            <a:ext cx="5762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076825" y="4652963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 flipH="1">
            <a:off x="2124075" y="5084763"/>
            <a:ext cx="57626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1116013" y="5516563"/>
            <a:ext cx="7921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6588125" y="5084763"/>
            <a:ext cx="6477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7308850" y="5516563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51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0DA17E-D815-4918-8182-0309BD17B1D6}" type="slidenum">
              <a:rPr lang="ru-RU" altLang="en-US" sz="1200">
                <a:effectLst/>
              </a:rPr>
              <a:pPr algn="r"/>
              <a:t>21</a:t>
            </a:fld>
            <a:endParaRPr lang="ru-RU" altLang="en-US" sz="1200">
              <a:effectLst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002588" cy="936104"/>
          </a:xfrm>
        </p:spPr>
        <p:txBody>
          <a:bodyPr/>
          <a:lstStyle/>
          <a:p>
            <a:pPr algn="ctr"/>
            <a:r>
              <a:rPr lang="ru-RU" sz="3000" dirty="0" smtClean="0"/>
              <a:t>МОДЕЛЬ СИНТАКСИСА:  </a:t>
            </a:r>
            <a:br>
              <a:rPr lang="ru-RU" sz="3000" dirty="0" smtClean="0"/>
            </a:br>
            <a:r>
              <a:rPr lang="ru-RU" sz="3000" dirty="0" smtClean="0"/>
              <a:t> ДЕРЕВЬЯ СОСТАВЛЯЮЩИХ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459787" cy="4862512"/>
          </a:xfrm>
        </p:spPr>
        <p:txBody>
          <a:bodyPr/>
          <a:lstStyle/>
          <a:p>
            <a:r>
              <a:rPr lang="ru-RU" sz="2200" dirty="0" smtClean="0"/>
              <a:t>Синтаксические единицы –  </a:t>
            </a:r>
            <a:r>
              <a:rPr lang="ru-RU" sz="2200" i="1" dirty="0" smtClean="0">
                <a:solidFill>
                  <a:schemeClr val="tx2"/>
                </a:solidFill>
              </a:rPr>
              <a:t>составляющие </a:t>
            </a:r>
            <a:br>
              <a:rPr lang="ru-RU" sz="2200" i="1" dirty="0" smtClean="0">
                <a:solidFill>
                  <a:schemeClr val="tx2"/>
                </a:solidFill>
              </a:rPr>
            </a:br>
            <a:r>
              <a:rPr lang="ru-RU" sz="2200" i="1" dirty="0" smtClean="0">
                <a:solidFill>
                  <a:schemeClr val="tx2"/>
                </a:solidFill>
              </a:rPr>
              <a:t>(</a:t>
            </a:r>
            <a:r>
              <a:rPr lang="en-US" sz="2200" i="1" dirty="0" smtClean="0">
                <a:solidFill>
                  <a:schemeClr val="tx2"/>
                </a:solidFill>
              </a:rPr>
              <a:t>constituents</a:t>
            </a:r>
            <a:r>
              <a:rPr lang="ru-RU" sz="2200" i="1" dirty="0" smtClean="0">
                <a:solidFill>
                  <a:schemeClr val="tx2"/>
                </a:solidFill>
              </a:rPr>
              <a:t>)</a:t>
            </a:r>
            <a:r>
              <a:rPr lang="ru-RU" sz="2200" dirty="0" smtClean="0"/>
              <a:t>, 	т.е. </a:t>
            </a:r>
            <a:r>
              <a:rPr lang="ru-RU" sz="2200" u="sng" dirty="0" smtClean="0"/>
              <a:t>отрезки текста </a:t>
            </a:r>
            <a:r>
              <a:rPr lang="ru-RU" sz="2200" dirty="0" smtClean="0"/>
              <a:t>, в том числе</a:t>
            </a:r>
            <a:br>
              <a:rPr lang="ru-RU" sz="2200" dirty="0" smtClean="0"/>
            </a:br>
            <a:r>
              <a:rPr lang="ru-RU" sz="2200" dirty="0" smtClean="0"/>
              <a:t>слова, словосочетания  предложение в целом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200" dirty="0" smtClean="0"/>
              <a:t>Могут вкладываться друг в друга, но не пересекаться</a:t>
            </a:r>
            <a:endParaRPr lang="ru-RU" sz="2200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2200" dirty="0" smtClean="0"/>
              <a:t>Связь этих синтаксических единиц – </a:t>
            </a:r>
            <a:r>
              <a:rPr lang="ru-RU" sz="2200" dirty="0" smtClean="0">
                <a:solidFill>
                  <a:schemeClr val="tx2"/>
                </a:solidFill>
              </a:rPr>
              <a:t>отношение вложения</a:t>
            </a:r>
            <a:r>
              <a:rPr lang="ru-RU" sz="2200" dirty="0" smtClean="0"/>
              <a:t> – графически изображается как  </a:t>
            </a:r>
            <a:r>
              <a:rPr lang="ru-RU" sz="2200" i="1" dirty="0" smtClean="0">
                <a:solidFill>
                  <a:schemeClr val="tx2"/>
                </a:solidFill>
              </a:rPr>
              <a:t>дерево составляющих.</a:t>
            </a:r>
            <a:endParaRPr lang="ru-RU" sz="2200" dirty="0" smtClean="0"/>
          </a:p>
          <a:p>
            <a:r>
              <a:rPr lang="ru-RU" sz="2200" dirty="0" smtClean="0"/>
              <a:t>Грамматически правильная синтаксическая структура обычно фиксируется  КС-грамматикой (по Хомскому).</a:t>
            </a:r>
          </a:p>
          <a:p>
            <a:pPr>
              <a:spcBef>
                <a:spcPct val="300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КС-грамматика</a:t>
            </a:r>
            <a:r>
              <a:rPr lang="ru-RU" sz="2200" dirty="0" smtClean="0"/>
              <a:t> для примера дерева составляющих:</a:t>
            </a:r>
          </a:p>
          <a:p>
            <a:pPr lvl="1">
              <a:buFont typeface="Wingdings" pitchFamily="2" charset="2"/>
              <a:buNone/>
            </a:pP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S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 NP VP</a:t>
            </a:r>
            <a:r>
              <a:rPr lang="es-ES" sz="2200" b="1" i="1" dirty="0" smtClean="0">
                <a:sym typeface="Symbol" pitchFamily="18" charset="2"/>
              </a:rPr>
              <a:t> 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NP </a:t>
            </a:r>
            <a:r>
              <a:rPr lang="es-ES" sz="2200" b="1" i="1" dirty="0" smtClean="0">
                <a:sym typeface="Symbol" pitchFamily="18" charset="2"/>
              </a:rPr>
              <a:t>		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NP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 N | A N | Det N | N  PP	</a:t>
            </a:r>
          </a:p>
          <a:p>
            <a:pPr lvl="1">
              <a:buFont typeface="Wingdings" pitchFamily="2" charset="2"/>
              <a:buNone/>
            </a:pP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VP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 V | </a:t>
            </a: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An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V | Adv V | Adv  </a:t>
            </a: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An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V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		</a:t>
            </a: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An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 Aux V </a:t>
            </a:r>
          </a:p>
          <a:p>
            <a:pPr lvl="1">
              <a:buFont typeface="Wingdings" pitchFamily="2" charset="2"/>
              <a:buNone/>
            </a:pP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PP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ES" sz="2200" i="1" dirty="0" smtClean="0">
                <a:solidFill>
                  <a:schemeClr val="tx2"/>
                </a:solidFill>
                <a:sym typeface="Symbol" pitchFamily="18" charset="2"/>
              </a:rPr>
              <a:t> Prep  NP</a:t>
            </a:r>
            <a:endParaRPr lang="ru-RU" sz="2200" i="1" dirty="0" smtClean="0">
              <a:solidFill>
                <a:schemeClr val="tx2"/>
              </a:solidFill>
              <a:sym typeface="Symbol" pitchFamily="18" charset="2"/>
            </a:endParaRPr>
          </a:p>
          <a:p>
            <a:r>
              <a:rPr lang="ru-RU" sz="2200" dirty="0" err="1" smtClean="0">
                <a:sym typeface="Symbol" pitchFamily="18" charset="2"/>
              </a:rPr>
              <a:t>Нетерминалы</a:t>
            </a:r>
            <a:r>
              <a:rPr lang="ru-RU" sz="2200" dirty="0" smtClean="0">
                <a:sym typeface="Symbol" pitchFamily="18" charset="2"/>
              </a:rPr>
              <a:t> – фактически метки-типы составляющих.</a:t>
            </a:r>
          </a:p>
          <a:p>
            <a:pPr>
              <a:spcBef>
                <a:spcPct val="30000"/>
              </a:spcBef>
            </a:pPr>
            <a:endParaRPr lang="ru-RU" sz="2400" dirty="0" smtClean="0">
              <a:sym typeface="Symbol" pitchFamily="18" charset="2"/>
            </a:endParaRPr>
          </a:p>
        </p:txBody>
      </p:sp>
      <p:sp>
        <p:nvSpPr>
          <p:cNvPr id="22532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6705D7-9866-4B6F-95AB-0BBFDB59ECDE}" type="slidenum">
              <a:rPr lang="ru-RU" altLang="en-US" sz="1200">
                <a:effectLst/>
              </a:rPr>
              <a:pPr algn="r"/>
              <a:t>22</a:t>
            </a:fld>
            <a:endParaRPr lang="ru-RU" altLang="en-US" sz="1200">
              <a:effectLst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715200" cy="936104"/>
          </a:xfrm>
        </p:spPr>
        <p:txBody>
          <a:bodyPr/>
          <a:lstStyle/>
          <a:p>
            <a:pPr algn="ctr"/>
            <a:r>
              <a:rPr lang="ru-RU" sz="3000" dirty="0" smtClean="0"/>
              <a:t>РАЗМЕЧЕННОЕ </a:t>
            </a:r>
            <a:br>
              <a:rPr lang="ru-RU" sz="3000" dirty="0" smtClean="0"/>
            </a:br>
            <a:r>
              <a:rPr lang="ru-RU" sz="3000" dirty="0" smtClean="0"/>
              <a:t>ДЕРЕВО СОСТАВЛЯЮЩИХ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81338"/>
            <a:ext cx="8229600" cy="30495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ru-RU" sz="1900" dirty="0" smtClean="0"/>
          </a:p>
          <a:p>
            <a:pPr>
              <a:defRPr/>
            </a:pPr>
            <a:endParaRPr lang="ru-RU" sz="1900" dirty="0" smtClean="0"/>
          </a:p>
          <a:p>
            <a:pPr>
              <a:defRPr/>
            </a:pPr>
            <a:endParaRPr lang="ru-RU" sz="1900" dirty="0" smtClean="0"/>
          </a:p>
          <a:p>
            <a:pPr>
              <a:defRPr/>
            </a:pPr>
            <a:endParaRPr lang="ru-RU" sz="1900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ru-RU" sz="1900" dirty="0" smtClean="0">
                <a:solidFill>
                  <a:schemeClr val="accent2">
                    <a:lumMod val="75000"/>
                  </a:schemeClr>
                </a:solidFill>
              </a:rPr>
              <a:t>(Эти школьники)  (скоро (будут писать)) (диктант (по (русскому языку)))</a:t>
            </a:r>
            <a:r>
              <a:rPr lang="ru-RU" sz="1900" dirty="0" smtClean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5157788"/>
            <a:ext cx="1008063" cy="287337"/>
            <a:chOff x="748" y="3249"/>
            <a:chExt cx="635" cy="181"/>
          </a:xfrm>
        </p:grpSpPr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748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1383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748" y="324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08400" y="5157788"/>
            <a:ext cx="792163" cy="287337"/>
            <a:chOff x="748" y="3249"/>
            <a:chExt cx="635" cy="181"/>
          </a:xfrm>
        </p:grpSpPr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>
              <a:off x="748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>
              <a:off x="1383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748" y="324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04025" y="5157788"/>
            <a:ext cx="792163" cy="287337"/>
            <a:chOff x="748" y="3249"/>
            <a:chExt cx="635" cy="181"/>
          </a:xfrm>
        </p:grpSpPr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748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383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748" y="324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84888" y="4868863"/>
            <a:ext cx="1150937" cy="504825"/>
            <a:chOff x="3833" y="3067"/>
            <a:chExt cx="725" cy="318"/>
          </a:xfrm>
        </p:grpSpPr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3833" y="306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4558" y="306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3833" y="3067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364163" y="4581525"/>
            <a:ext cx="1295400" cy="792163"/>
            <a:chOff x="3379" y="2886"/>
            <a:chExt cx="816" cy="499"/>
          </a:xfrm>
        </p:grpSpPr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3379" y="288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4195" y="288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>
              <a:off x="3379" y="288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1763713" y="42211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1763713" y="42211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2987675" y="46529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4067175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6011863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298767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3492500" y="42211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graphicFrame>
        <p:nvGraphicFramePr>
          <p:cNvPr id="95316" name="Group 84"/>
          <p:cNvGraphicFramePr>
            <a:graphicFrameLocks noGrp="1"/>
          </p:cNvGraphicFramePr>
          <p:nvPr/>
        </p:nvGraphicFramePr>
        <p:xfrm>
          <a:off x="395288" y="1412875"/>
          <a:ext cx="8424862" cy="2346960"/>
        </p:xfrm>
        <a:graphic>
          <a:graphicData uri="http://schemas.openxmlformats.org/drawingml/2006/table">
            <a:tbl>
              <a:tblPr/>
              <a:tblGrid>
                <a:gridCol w="4537075"/>
                <a:gridCol w="3887787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Метки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предложение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Det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местоименное прилагательное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типы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NP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именная группа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имя существительное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фраз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VP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глагольная группа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Adv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наречие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AnV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аналитическая форма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Aux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вспомогательный глагол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                        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глагола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 глагол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PP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предложная группа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Prep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предлог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– 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имя прилагательное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3" name="Text Box 64"/>
          <p:cNvSpPr txBox="1">
            <a:spLocks noChangeArrowheads="1"/>
          </p:cNvSpPr>
          <p:nvPr/>
        </p:nvSpPr>
        <p:spPr bwMode="auto">
          <a:xfrm>
            <a:off x="1331913" y="4868863"/>
            <a:ext cx="433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NP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84" name="Text Box 65"/>
          <p:cNvSpPr txBox="1">
            <a:spLocks noChangeArrowheads="1"/>
          </p:cNvSpPr>
          <p:nvPr/>
        </p:nvSpPr>
        <p:spPr bwMode="auto">
          <a:xfrm>
            <a:off x="1116013" y="5373688"/>
            <a:ext cx="433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i="1">
                <a:effectLst/>
                <a:latin typeface="Arial" charset="0"/>
                <a:cs typeface="Arial" charset="0"/>
              </a:rPr>
              <a:t>Det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85" name="Text Box 66"/>
          <p:cNvSpPr txBox="1">
            <a:spLocks noChangeArrowheads="1"/>
          </p:cNvSpPr>
          <p:nvPr/>
        </p:nvSpPr>
        <p:spPr bwMode="auto">
          <a:xfrm>
            <a:off x="1908175" y="5373688"/>
            <a:ext cx="433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i="1">
                <a:effectLst/>
                <a:latin typeface="Arial" charset="0"/>
                <a:cs typeface="Arial" charset="0"/>
              </a:rPr>
              <a:t>N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86" name="Text Box 67"/>
          <p:cNvSpPr txBox="1">
            <a:spLocks noChangeArrowheads="1"/>
          </p:cNvSpPr>
          <p:nvPr/>
        </p:nvSpPr>
        <p:spPr bwMode="auto">
          <a:xfrm>
            <a:off x="2916238" y="5373688"/>
            <a:ext cx="503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A</a:t>
            </a:r>
            <a:r>
              <a:rPr lang="fr-FR" sz="1200" b="1" i="1">
                <a:effectLst/>
                <a:latin typeface="Arial" charset="0"/>
                <a:cs typeface="Arial" charset="0"/>
              </a:rPr>
              <a:t>dv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87" name="Text Box 68"/>
          <p:cNvSpPr txBox="1">
            <a:spLocks noChangeArrowheads="1"/>
          </p:cNvSpPr>
          <p:nvPr/>
        </p:nvSpPr>
        <p:spPr bwMode="auto">
          <a:xfrm>
            <a:off x="3635375" y="5373688"/>
            <a:ext cx="5032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A</a:t>
            </a:r>
            <a:r>
              <a:rPr lang="fr-FR" sz="1200" b="1" i="1">
                <a:effectLst/>
                <a:latin typeface="Arial" charset="0"/>
                <a:cs typeface="Arial" charset="0"/>
              </a:rPr>
              <a:t>ux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88" name="Text Box 69"/>
          <p:cNvSpPr txBox="1">
            <a:spLocks noChangeArrowheads="1"/>
          </p:cNvSpPr>
          <p:nvPr/>
        </p:nvSpPr>
        <p:spPr bwMode="auto">
          <a:xfrm>
            <a:off x="4284663" y="5373688"/>
            <a:ext cx="503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V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89" name="Text Box 70"/>
          <p:cNvSpPr txBox="1">
            <a:spLocks noChangeArrowheads="1"/>
          </p:cNvSpPr>
          <p:nvPr/>
        </p:nvSpPr>
        <p:spPr bwMode="auto">
          <a:xfrm>
            <a:off x="3995738" y="4868863"/>
            <a:ext cx="576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AnV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0" name="Text Box 71"/>
          <p:cNvSpPr txBox="1">
            <a:spLocks noChangeArrowheads="1"/>
          </p:cNvSpPr>
          <p:nvPr/>
        </p:nvSpPr>
        <p:spPr bwMode="auto">
          <a:xfrm>
            <a:off x="3492500" y="4365625"/>
            <a:ext cx="433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VP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1" name="Text Box 72"/>
          <p:cNvSpPr txBox="1">
            <a:spLocks noChangeArrowheads="1"/>
          </p:cNvSpPr>
          <p:nvPr/>
        </p:nvSpPr>
        <p:spPr bwMode="auto">
          <a:xfrm>
            <a:off x="5219700" y="5373688"/>
            <a:ext cx="433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i="1">
                <a:effectLst/>
                <a:latin typeface="Arial" charset="0"/>
                <a:cs typeface="Arial" charset="0"/>
              </a:rPr>
              <a:t>N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2" name="Text Box 73"/>
          <p:cNvSpPr txBox="1">
            <a:spLocks noChangeArrowheads="1"/>
          </p:cNvSpPr>
          <p:nvPr/>
        </p:nvSpPr>
        <p:spPr bwMode="auto">
          <a:xfrm>
            <a:off x="7380288" y="5373688"/>
            <a:ext cx="433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i="1">
                <a:effectLst/>
                <a:latin typeface="Arial" charset="0"/>
                <a:cs typeface="Arial" charset="0"/>
              </a:rPr>
              <a:t>N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3" name="Text Box 74"/>
          <p:cNvSpPr txBox="1">
            <a:spLocks noChangeArrowheads="1"/>
          </p:cNvSpPr>
          <p:nvPr/>
        </p:nvSpPr>
        <p:spPr bwMode="auto">
          <a:xfrm>
            <a:off x="6588125" y="5373688"/>
            <a:ext cx="433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i="1">
                <a:effectLst/>
                <a:latin typeface="Arial" charset="0"/>
                <a:cs typeface="Arial" charset="0"/>
              </a:rPr>
              <a:t>A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4" name="Text Box 75"/>
          <p:cNvSpPr txBox="1">
            <a:spLocks noChangeArrowheads="1"/>
          </p:cNvSpPr>
          <p:nvPr/>
        </p:nvSpPr>
        <p:spPr bwMode="auto">
          <a:xfrm>
            <a:off x="5795963" y="5373688"/>
            <a:ext cx="576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Prep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5" name="Text Box 76"/>
          <p:cNvSpPr txBox="1">
            <a:spLocks noChangeArrowheads="1"/>
          </p:cNvSpPr>
          <p:nvPr/>
        </p:nvSpPr>
        <p:spPr bwMode="auto">
          <a:xfrm>
            <a:off x="7235825" y="4868863"/>
            <a:ext cx="433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NP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6" name="Text Box 77"/>
          <p:cNvSpPr txBox="1">
            <a:spLocks noChangeArrowheads="1"/>
          </p:cNvSpPr>
          <p:nvPr/>
        </p:nvSpPr>
        <p:spPr bwMode="auto">
          <a:xfrm>
            <a:off x="6011863" y="4292600"/>
            <a:ext cx="4333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NP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7" name="Text Box 78"/>
          <p:cNvSpPr txBox="1">
            <a:spLocks noChangeArrowheads="1"/>
          </p:cNvSpPr>
          <p:nvPr/>
        </p:nvSpPr>
        <p:spPr bwMode="auto">
          <a:xfrm>
            <a:off x="6588125" y="4581525"/>
            <a:ext cx="433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PP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8" name="Text Box 79"/>
          <p:cNvSpPr txBox="1">
            <a:spLocks noChangeArrowheads="1"/>
          </p:cNvSpPr>
          <p:nvPr/>
        </p:nvSpPr>
        <p:spPr bwMode="auto">
          <a:xfrm>
            <a:off x="3708400" y="393382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>
                <a:effectLst/>
                <a:latin typeface="Arial" charset="0"/>
                <a:cs typeface="Arial" charset="0"/>
              </a:rPr>
              <a:t>S</a:t>
            </a:r>
            <a:endParaRPr lang="ru-RU" sz="1200" b="1" i="1">
              <a:effectLst/>
              <a:latin typeface="Arial" charset="0"/>
              <a:cs typeface="Arial" charset="0"/>
            </a:endParaRPr>
          </a:p>
        </p:txBody>
      </p:sp>
      <p:sp>
        <p:nvSpPr>
          <p:cNvPr id="23599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CBC359-96B5-47FD-A084-228228E7BCF1}" type="slidenum">
              <a:rPr lang="ru-RU" altLang="en-US" sz="1200">
                <a:effectLst/>
              </a:rPr>
              <a:pPr algn="r"/>
              <a:t>23</a:t>
            </a:fld>
            <a:endParaRPr lang="ru-RU" altLang="en-US" sz="1200">
              <a:effectLst/>
            </a:endParaRPr>
          </a:p>
        </p:txBody>
      </p:sp>
      <p:sp>
        <p:nvSpPr>
          <p:cNvPr id="49" name="Нижний колонтитул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4403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8A4BA9-E5B6-436E-87A1-88C6ADFF8136}" type="slidenum">
              <a:rPr lang="ru-RU" altLang="en-US" sz="1200">
                <a:effectLst/>
              </a:rPr>
              <a:pPr algn="r"/>
              <a:t>24</a:t>
            </a:fld>
            <a:endParaRPr lang="ru-RU" altLang="en-US" sz="1200">
              <a:effectLst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32656"/>
            <a:ext cx="8353425" cy="93610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СИНТАКСИЧЕСКИЕ ПАРСЕРЫ </a:t>
            </a:r>
            <a:br>
              <a:rPr lang="ru-RU" sz="3000" dirty="0" smtClean="0"/>
            </a:br>
            <a:r>
              <a:rPr lang="ru-RU" sz="3000" dirty="0" smtClean="0"/>
              <a:t>ДЛЯ РУССКОГО ЯЗЫКА</a:t>
            </a:r>
            <a:endParaRPr lang="es-ES" sz="30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84784"/>
            <a:ext cx="8208912" cy="489696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400" dirty="0" smtClean="0"/>
              <a:t>Свободный доступ</a:t>
            </a:r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  <a:defRPr/>
            </a:pPr>
            <a:r>
              <a:rPr lang="ru-RU" sz="2400" dirty="0" smtClean="0"/>
              <a:t>Модуль </a:t>
            </a:r>
            <a:r>
              <a:rPr lang="ru-RU" sz="2400" dirty="0" err="1" smtClean="0"/>
              <a:t>синтаксич</a:t>
            </a:r>
            <a:r>
              <a:rPr lang="ru-RU" sz="2400" dirty="0" smtClean="0"/>
              <a:t>. анализа  </a:t>
            </a:r>
            <a:r>
              <a:rPr lang="en-US" sz="2400" i="1" dirty="0" err="1" smtClean="0">
                <a:solidFill>
                  <a:schemeClr val="tx2"/>
                </a:solidFill>
              </a:rPr>
              <a:t>SynAn</a:t>
            </a:r>
            <a:r>
              <a:rPr lang="ru-RU" sz="2400" dirty="0" smtClean="0"/>
              <a:t> проекта </a:t>
            </a:r>
            <a:r>
              <a:rPr lang="ru-RU" sz="2400" dirty="0" err="1" smtClean="0"/>
              <a:t>Диалинг</a:t>
            </a:r>
            <a:r>
              <a:rPr lang="ru-RU" sz="2400" dirty="0" smtClean="0"/>
              <a:t> :</a:t>
            </a:r>
            <a:endParaRPr lang="ru-RU" sz="2400" i="1" dirty="0" smtClean="0">
              <a:solidFill>
                <a:schemeClr val="accent2"/>
              </a:solidFill>
            </a:endParaRP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sz="2400" i="1" dirty="0" smtClean="0">
                <a:solidFill>
                  <a:schemeClr val="accent2"/>
                </a:solidFill>
              </a:rPr>
              <a:t>www.aot.ru</a:t>
            </a:r>
            <a:r>
              <a:rPr lang="ru-RU" sz="2400" dirty="0" smtClean="0"/>
              <a:t> , открытый код на С++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ru-RU" sz="2400" dirty="0" smtClean="0"/>
              <a:t>гибридная модель (синтаксические группы)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ru-RU" sz="2400" dirty="0" err="1" smtClean="0"/>
              <a:t>онлайн-интерфейс</a:t>
            </a:r>
            <a:r>
              <a:rPr lang="ru-RU" sz="2400" dirty="0" smtClean="0"/>
              <a:t>:</a:t>
            </a:r>
            <a:r>
              <a:rPr lang="ru-RU" sz="2400" i="1" dirty="0" smtClean="0"/>
              <a:t> </a:t>
            </a:r>
            <a:r>
              <a:rPr lang="ru-RU" sz="2400" i="1" dirty="0" smtClean="0">
                <a:solidFill>
                  <a:schemeClr val="accent2"/>
                </a:solidFill>
              </a:rPr>
              <a:t>http://www.aot.ru/demo/synt.html</a:t>
            </a:r>
            <a:r>
              <a:rPr lang="ru-RU" sz="24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400" i="1" dirty="0" err="1" smtClean="0">
                <a:solidFill>
                  <a:schemeClr val="tx2"/>
                </a:solidFill>
              </a:rPr>
              <a:t>MaltParser</a:t>
            </a:r>
            <a:endParaRPr lang="ru-RU" sz="2400" dirty="0" smtClean="0">
              <a:solidFill>
                <a:schemeClr val="tx2"/>
              </a:solidFill>
            </a:endParaRPr>
          </a:p>
          <a:p>
            <a:pPr lvl="1">
              <a:spcBef>
                <a:spcPts val="300"/>
              </a:spcBef>
            </a:pPr>
            <a:r>
              <a:rPr lang="ru-RU" sz="2400" dirty="0" smtClean="0"/>
              <a:t>на основе машинного обучения</a:t>
            </a:r>
          </a:p>
          <a:p>
            <a:pPr lvl="1">
              <a:spcBef>
                <a:spcPts val="300"/>
              </a:spcBef>
            </a:pPr>
            <a:r>
              <a:rPr lang="ru-RU" sz="2400" dirty="0" smtClean="0"/>
              <a:t>предобработка текста:</a:t>
            </a:r>
          </a:p>
          <a:p>
            <a:pPr lvl="2">
              <a:spcBef>
                <a:spcPts val="100"/>
              </a:spcBef>
              <a:buNone/>
            </a:pPr>
            <a:r>
              <a:rPr lang="ru-RU" sz="2400" dirty="0" smtClean="0"/>
              <a:t> – морфологический анализ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TreeTagger</a:t>
            </a:r>
            <a:endParaRPr lang="en-US" sz="2400" i="1" dirty="0" smtClean="0"/>
          </a:p>
          <a:p>
            <a:pPr lvl="2">
              <a:spcBef>
                <a:spcPts val="200"/>
              </a:spcBef>
              <a:buNone/>
            </a:pPr>
            <a:r>
              <a:rPr lang="ru-RU" sz="2400" dirty="0" smtClean="0"/>
              <a:t> – </a:t>
            </a:r>
            <a:r>
              <a:rPr lang="ru-RU" sz="2400" dirty="0" err="1" smtClean="0"/>
              <a:t>лемматизаторнеизвестных</a:t>
            </a:r>
            <a:r>
              <a:rPr lang="ru-RU" sz="2400" dirty="0" smtClean="0"/>
              <a:t> слов: </a:t>
            </a:r>
            <a:r>
              <a:rPr lang="en-US" sz="2400" i="1" dirty="0" err="1" smtClean="0"/>
              <a:t>CSTLemma</a:t>
            </a:r>
            <a:endParaRPr lang="ru-RU" sz="2400" i="1" dirty="0" smtClean="0"/>
          </a:p>
          <a:p>
            <a:pPr eaLnBrk="1" hangingPunct="1">
              <a:defRPr/>
            </a:pPr>
            <a:r>
              <a:rPr lang="ru-RU" sz="2400" dirty="0" smtClean="0"/>
              <a:t>?</a:t>
            </a:r>
            <a:endParaRPr lang="ru-RU" sz="2400" i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endParaRPr lang="ru-RU" sz="2600" dirty="0" smtClean="0">
              <a:sym typeface="Symbol" pitchFamily="18" charset="2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50825" y="332656"/>
            <a:ext cx="8207375" cy="575394"/>
          </a:xfrm>
        </p:spPr>
        <p:txBody>
          <a:bodyPr anchor="ctr"/>
          <a:lstStyle/>
          <a:p>
            <a:pPr algn="ctr"/>
            <a:r>
              <a:rPr lang="ru-RU" sz="3200" dirty="0" smtClean="0">
                <a:cs typeface="Arial" charset="0"/>
              </a:rPr>
              <a:t>СЕМАНТИЧЕСКИЙ АНАЛИЗ</a:t>
            </a:r>
          </a:p>
        </p:txBody>
      </p:sp>
      <p:sp>
        <p:nvSpPr>
          <p:cNvPr id="161795" name="Содержимое 2"/>
          <p:cNvSpPr>
            <a:spLocks noGrp="1"/>
          </p:cNvSpPr>
          <p:nvPr>
            <p:ph idx="4294967295"/>
          </p:nvPr>
        </p:nvSpPr>
        <p:spPr>
          <a:xfrm>
            <a:off x="684213" y="981075"/>
            <a:ext cx="8351837" cy="52562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200" dirty="0" smtClean="0"/>
              <a:t>На входе: 	</a:t>
            </a:r>
            <a:r>
              <a:rPr lang="ru-RU" sz="2200" dirty="0" smtClean="0">
                <a:solidFill>
                  <a:schemeClr val="tx2"/>
                </a:solidFill>
              </a:rPr>
              <a:t>синтаксическое дерево/деревья </a:t>
            </a:r>
            <a:endParaRPr lang="ru-RU" sz="2200" dirty="0" smtClean="0"/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200" dirty="0" smtClean="0"/>
              <a:t>На выходе: 	</a:t>
            </a:r>
            <a:r>
              <a:rPr lang="ru-RU" sz="2200" dirty="0" smtClean="0">
                <a:solidFill>
                  <a:schemeClr val="tx2"/>
                </a:solidFill>
              </a:rPr>
              <a:t>семантическая структура</a:t>
            </a:r>
            <a:endParaRPr lang="ru-RU" sz="2200" u="sng" dirty="0" smtClean="0">
              <a:solidFill>
                <a:schemeClr val="tx2"/>
              </a:solidFill>
            </a:endParaRPr>
          </a:p>
          <a:p>
            <a:pPr marL="3429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ru-RU" sz="2200" u="sng" dirty="0" smtClean="0"/>
              <a:t>Модели представления смысла</a:t>
            </a:r>
            <a:r>
              <a:rPr lang="ru-RU" sz="2200" dirty="0" smtClean="0"/>
              <a:t> /семантики (свойства объектов, их отношения, состояния, действия) –  на основе </a:t>
            </a:r>
            <a:br>
              <a:rPr lang="ru-RU" sz="2200" dirty="0" smtClean="0"/>
            </a:br>
            <a:r>
              <a:rPr lang="ru-RU" sz="2200" dirty="0" smtClean="0"/>
              <a:t>моделей ПЗ в ИИ: </a:t>
            </a:r>
            <a:r>
              <a:rPr lang="ru-RU" sz="2200" dirty="0" smtClean="0">
                <a:solidFill>
                  <a:schemeClr val="tx2"/>
                </a:solidFill>
              </a:rPr>
              <a:t>формулы исчисления предикатов   </a:t>
            </a:r>
            <a:r>
              <a:rPr lang="ru-RU" sz="2200" dirty="0" smtClean="0">
                <a:solidFill>
                  <a:schemeClr val="accent2"/>
                </a:solidFill>
              </a:rPr>
              <a:t/>
            </a:r>
            <a:br>
              <a:rPr lang="ru-RU" sz="2200" dirty="0" smtClean="0">
                <a:solidFill>
                  <a:schemeClr val="accent2"/>
                </a:solidFill>
              </a:rPr>
            </a:br>
            <a:r>
              <a:rPr lang="ru-RU" sz="2200" dirty="0" smtClean="0">
                <a:solidFill>
                  <a:schemeClr val="accent2"/>
                </a:solidFill>
              </a:rPr>
              <a:t>			</a:t>
            </a:r>
            <a:r>
              <a:rPr lang="ru-RU" sz="2200" dirty="0" smtClean="0"/>
              <a:t>или </a:t>
            </a:r>
            <a:r>
              <a:rPr lang="ru-RU" sz="2200" dirty="0" smtClean="0">
                <a:solidFill>
                  <a:schemeClr val="accent2"/>
                </a:solidFill>
              </a:rPr>
              <a:t> </a:t>
            </a:r>
            <a:r>
              <a:rPr lang="ru-RU" sz="2200" dirty="0" smtClean="0">
                <a:solidFill>
                  <a:schemeClr val="tx2"/>
                </a:solidFill>
              </a:rPr>
              <a:t>семантические сети</a:t>
            </a:r>
            <a:endParaRPr lang="ru-RU" sz="2200" u="sng" dirty="0" smtClean="0">
              <a:solidFill>
                <a:schemeClr val="tx2"/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ru-RU" sz="2200" u="sng" dirty="0" smtClean="0"/>
              <a:t>Локальный семантический анализ</a:t>
            </a:r>
            <a:r>
              <a:rPr lang="ru-RU" sz="2200" dirty="0" smtClean="0"/>
              <a:t>:</a:t>
            </a:r>
            <a:br>
              <a:rPr lang="ru-RU" sz="2200" dirty="0" smtClean="0"/>
            </a:br>
            <a:r>
              <a:rPr lang="ru-RU" sz="2200" dirty="0" smtClean="0"/>
              <a:t>По синтаксическому дереву </a:t>
            </a:r>
            <a:r>
              <a:rPr lang="ru-RU" sz="2200" dirty="0" smtClean="0">
                <a:solidFill>
                  <a:schemeClr val="tx2"/>
                </a:solidFill>
              </a:rPr>
              <a:t>предложения</a:t>
            </a:r>
            <a:r>
              <a:rPr lang="ru-RU" sz="2200" b="1" dirty="0" smtClean="0">
                <a:solidFill>
                  <a:schemeClr val="tx2"/>
                </a:solidFill>
              </a:rPr>
              <a:t> </a:t>
            </a:r>
            <a:r>
              <a:rPr lang="ru-RU" sz="2200" dirty="0" smtClean="0"/>
              <a:t>построить </a:t>
            </a:r>
            <a:br>
              <a:rPr lang="ru-RU" sz="2200" dirty="0" smtClean="0"/>
            </a:br>
            <a:r>
              <a:rPr lang="ru-RU" sz="2200" dirty="0" smtClean="0"/>
              <a:t>его </a:t>
            </a:r>
            <a:r>
              <a:rPr lang="ru-RU" sz="2200" dirty="0" smtClean="0">
                <a:solidFill>
                  <a:schemeClr val="tx2"/>
                </a:solidFill>
              </a:rPr>
              <a:t>семантическую структуру:   </a:t>
            </a:r>
            <a:r>
              <a:rPr lang="ru-RU" sz="2200" dirty="0" smtClean="0"/>
              <a:t>дерево/граф    или</a:t>
            </a:r>
            <a:br>
              <a:rPr lang="ru-RU" sz="2200" dirty="0" smtClean="0"/>
            </a:br>
            <a:r>
              <a:rPr lang="ru-RU" sz="2200" dirty="0" smtClean="0"/>
              <a:t>				  	</a:t>
            </a:r>
            <a:r>
              <a:rPr lang="ru-RU" sz="2200" u="sng" dirty="0" smtClean="0"/>
              <a:t>формулу логики</a:t>
            </a:r>
            <a:endParaRPr lang="ru-RU" sz="2200" u="sng" dirty="0"/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dirty="0"/>
              <a:t>П</a:t>
            </a:r>
            <a:r>
              <a:rPr lang="ru-RU" sz="2200" dirty="0" smtClean="0"/>
              <a:t>одзадачи</a:t>
            </a:r>
            <a:r>
              <a:rPr lang="ru-RU" sz="2200" dirty="0"/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ru-RU" sz="2200" dirty="0"/>
              <a:t>Определение семантики слов </a:t>
            </a:r>
            <a:r>
              <a:rPr lang="ru-RU" sz="2200" dirty="0" smtClean="0"/>
              <a:t>(</a:t>
            </a:r>
            <a:r>
              <a:rPr lang="ru-RU" sz="2200" dirty="0"/>
              <a:t>и словосочетаний</a:t>
            </a:r>
            <a:r>
              <a:rPr lang="ru-RU" sz="2200" dirty="0" smtClean="0"/>
              <a:t>), включая разрешение их многозначности  слов:  </a:t>
            </a:r>
            <a:r>
              <a:rPr lang="ru-RU" sz="2200" i="1" dirty="0" smtClean="0">
                <a:solidFill>
                  <a:schemeClr val="accent2">
                    <a:lumMod val="75000"/>
                  </a:schemeClr>
                </a:solidFill>
              </a:rPr>
              <a:t>лук, оператор, дом</a:t>
            </a:r>
            <a:endParaRPr lang="ru-RU" sz="2200" dirty="0"/>
          </a:p>
          <a:p>
            <a:pPr>
              <a:spcBef>
                <a:spcPts val="600"/>
              </a:spcBef>
              <a:defRPr/>
            </a:pPr>
            <a:r>
              <a:rPr lang="ru-RU" sz="2200" dirty="0"/>
              <a:t>Установление </a:t>
            </a:r>
            <a:r>
              <a:rPr lang="ru-RU" sz="2200" i="1" dirty="0">
                <a:solidFill>
                  <a:schemeClr val="tx2"/>
                </a:solidFill>
              </a:rPr>
              <a:t>семантических </a:t>
            </a:r>
            <a:r>
              <a:rPr lang="ru-RU" sz="2200" dirty="0">
                <a:solidFill>
                  <a:schemeClr val="tx2"/>
                </a:solidFill>
              </a:rPr>
              <a:t>отношений</a:t>
            </a:r>
            <a:r>
              <a:rPr lang="ru-RU" sz="2200" i="1" dirty="0"/>
              <a:t> </a:t>
            </a:r>
            <a:r>
              <a:rPr lang="ru-RU" sz="2200" dirty="0"/>
              <a:t>между словами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 словосочетаниями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25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F29181F-323E-45F9-9C69-6B0D8A4F7319}" type="slidenum">
              <a:rPr lang="ru-RU" altLang="en-US" sz="1200"/>
              <a:pPr algn="r">
                <a:defRPr/>
              </a:pPr>
              <a:t>26</a:t>
            </a:fld>
            <a:endParaRPr lang="ru-RU" alt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332656"/>
            <a:ext cx="7433642" cy="792882"/>
          </a:xfrm>
        </p:spPr>
        <p:txBody>
          <a:bodyPr anchor="t"/>
          <a:lstStyle/>
          <a:p>
            <a:pPr algn="ctr"/>
            <a:r>
              <a:rPr lang="ru-RU" sz="3000" dirty="0" smtClean="0">
                <a:cs typeface="Arial" charset="0"/>
              </a:rPr>
              <a:t>СЕМАНТИЧЕСКИЙ АНАЛИЗ</a:t>
            </a:r>
            <a:br>
              <a:rPr lang="ru-RU" sz="3000" dirty="0" smtClean="0">
                <a:cs typeface="Arial" charset="0"/>
              </a:rPr>
            </a:br>
            <a:r>
              <a:rPr lang="ru-RU" sz="3000" dirty="0" smtClean="0">
                <a:cs typeface="Arial" charset="0"/>
              </a:rPr>
              <a:t>ПРЕДЛОЖЕНИЯ</a:t>
            </a:r>
            <a:endParaRPr lang="es-ES" sz="30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8208963" cy="4895850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ru-RU" sz="2200" dirty="0" smtClean="0"/>
              <a:t>Простое предложение ЕЯ – </a:t>
            </a:r>
            <a:r>
              <a:rPr lang="ru-RU" sz="2200" i="1" dirty="0" smtClean="0">
                <a:solidFill>
                  <a:schemeClr val="tx2"/>
                </a:solidFill>
              </a:rPr>
              <a:t>пропозиция</a:t>
            </a:r>
            <a:r>
              <a:rPr lang="ru-RU" sz="2200" dirty="0" smtClean="0"/>
              <a:t>  </a:t>
            </a:r>
            <a:br>
              <a:rPr lang="ru-RU" sz="2200" dirty="0" smtClean="0"/>
            </a:br>
            <a:r>
              <a:rPr lang="ru-RU" sz="2200" dirty="0" smtClean="0"/>
              <a:t>	(отдельная мысль, высказывание):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dirty="0" smtClean="0"/>
              <a:t>			</a:t>
            </a:r>
            <a:r>
              <a:rPr lang="ru-RU" sz="2200" i="1" dirty="0" smtClean="0">
                <a:solidFill>
                  <a:schemeClr val="accent2">
                    <a:lumMod val="75000"/>
                  </a:schemeClr>
                </a:solidFill>
              </a:rPr>
              <a:t>Федор переехал из Москвы в Питер.</a:t>
            </a:r>
          </a:p>
          <a:p>
            <a:pPr marL="342900" lvl="2" indent="-342900">
              <a:spcBef>
                <a:spcPts val="300"/>
              </a:spcBef>
              <a:buClr>
                <a:schemeClr val="tx2"/>
              </a:buClr>
              <a:defRPr/>
            </a:pPr>
            <a:r>
              <a:rPr lang="ru-RU" sz="2200" dirty="0" smtClean="0">
                <a:sym typeface="Symbol" pitchFamily="18" charset="2"/>
              </a:rPr>
              <a:t>Семантический анализ опирается на предикатную, </a:t>
            </a:r>
            <a:r>
              <a:rPr lang="ru-RU" sz="2200" dirty="0" err="1" smtClean="0">
                <a:solidFill>
                  <a:schemeClr val="tx2"/>
                </a:solidFill>
                <a:sym typeface="Symbol" pitchFamily="18" charset="2"/>
              </a:rPr>
              <a:t>актантно-аргументную</a:t>
            </a: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 структуру </a:t>
            </a:r>
            <a:r>
              <a:rPr lang="ru-RU" sz="2200" dirty="0" smtClean="0">
                <a:sym typeface="Symbol" pitchFamily="18" charset="2"/>
              </a:rPr>
              <a:t>предложения, выявляемую в ходе синтаксического анализа.</a:t>
            </a:r>
          </a:p>
          <a:p>
            <a:pPr marL="342900" lvl="2" indent="-342900">
              <a:buClr>
                <a:schemeClr val="tx2"/>
              </a:buClr>
              <a:defRPr/>
            </a:pPr>
            <a:r>
              <a:rPr lang="ru-RU" sz="2200" dirty="0" smtClean="0">
                <a:sym typeface="Symbol" pitchFamily="18" charset="2"/>
              </a:rPr>
              <a:t>Корень синтаксического дерева зависимостей – </a:t>
            </a:r>
            <a:br>
              <a:rPr lang="ru-RU" sz="2200" dirty="0" smtClean="0">
                <a:sym typeface="Symbol" pitchFamily="18" charset="2"/>
              </a:rPr>
            </a:br>
            <a:r>
              <a:rPr lang="ru-RU" sz="2200" dirty="0" smtClean="0">
                <a:sym typeface="Symbol" pitchFamily="18" charset="2"/>
              </a:rPr>
              <a:t>	</a:t>
            </a: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слово-предикат</a:t>
            </a:r>
            <a:r>
              <a:rPr lang="ru-RU" sz="2200" dirty="0" smtClean="0">
                <a:sym typeface="Symbol" pitchFamily="18" charset="2"/>
              </a:rPr>
              <a:t> (сказуемое)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200" dirty="0" smtClean="0"/>
              <a:t>Слова-предикаты имеют места для заполнения – </a:t>
            </a:r>
            <a:r>
              <a:rPr lang="ru-RU" sz="2200" i="1" dirty="0" smtClean="0">
                <a:solidFill>
                  <a:schemeClr val="tx2"/>
                </a:solidFill>
              </a:rPr>
              <a:t>валентности</a:t>
            </a:r>
            <a:r>
              <a:rPr lang="ru-RU" sz="2200" dirty="0" smtClean="0"/>
              <a:t>:	</a:t>
            </a:r>
            <a:r>
              <a:rPr lang="ru-RU" sz="2200" i="1" dirty="0" smtClean="0">
                <a:solidFill>
                  <a:schemeClr val="accent2">
                    <a:lumMod val="75000"/>
                  </a:schemeClr>
                </a:solidFill>
              </a:rPr>
              <a:t>Подарить</a:t>
            </a:r>
            <a:r>
              <a:rPr lang="ru-RU" sz="2200" dirty="0" smtClean="0">
                <a:solidFill>
                  <a:schemeClr val="accent2">
                    <a:lumMod val="75000"/>
                  </a:schemeClr>
                </a:solidFill>
              </a:rPr>
              <a:t>:   кто? (1) что? (2) кому? (3)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			     </a:t>
            </a:r>
            <a:r>
              <a:rPr lang="ru-RU" sz="2200" i="1" dirty="0" smtClean="0">
                <a:solidFill>
                  <a:schemeClr val="accent2">
                    <a:lumMod val="75000"/>
                  </a:schemeClr>
                </a:solidFill>
              </a:rPr>
              <a:t>Переехать: кто? </a:t>
            </a:r>
            <a:r>
              <a:rPr lang="ru-RU" sz="2200" dirty="0" smtClean="0">
                <a:solidFill>
                  <a:schemeClr val="accent2">
                    <a:lumMod val="75000"/>
                  </a:schemeClr>
                </a:solidFill>
              </a:rPr>
              <a:t>(1) откуда? (2) куда? (3)</a:t>
            </a:r>
            <a:endParaRPr lang="ru-RU" sz="2200" dirty="0" smtClean="0">
              <a:solidFill>
                <a:schemeClr val="accent2">
                  <a:lumMod val="75000"/>
                </a:schemeClr>
              </a:solidFill>
              <a:sym typeface="Symbol" pitchFamily="18" charset="2"/>
            </a:endParaRPr>
          </a:p>
          <a:p>
            <a:pPr marL="342900" lvl="2" indent="-342900">
              <a:buClr>
                <a:schemeClr val="tx2"/>
              </a:buClr>
              <a:defRPr/>
            </a:pPr>
            <a:r>
              <a:rPr lang="ru-RU" sz="2200" dirty="0" smtClean="0">
                <a:sym typeface="Symbol" pitchFamily="18" charset="2"/>
              </a:rPr>
              <a:t>Заполнители – </a:t>
            </a: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актанты</a:t>
            </a:r>
            <a:r>
              <a:rPr lang="ru-RU" sz="2200" dirty="0" smtClean="0">
                <a:sym typeface="Symbol" pitchFamily="18" charset="2"/>
              </a:rPr>
              <a:t> (по сути – аргументы предиката), это слова и словосочетания, т.о. в итоге формула логики </a:t>
            </a:r>
            <a:br>
              <a:rPr lang="ru-RU" sz="2200" dirty="0" smtClean="0">
                <a:sym typeface="Symbol" pitchFamily="18" charset="2"/>
              </a:rPr>
            </a:br>
            <a:r>
              <a:rPr lang="ru-RU" sz="2200" dirty="0" smtClean="0">
                <a:sym typeface="Symbol" pitchFamily="18" charset="2"/>
              </a:rPr>
              <a:t>		</a:t>
            </a:r>
            <a:r>
              <a:rPr lang="ru-RU" sz="2200" i="1" dirty="0" smtClean="0">
                <a:solidFill>
                  <a:schemeClr val="accent2">
                    <a:lumMod val="75000"/>
                  </a:schemeClr>
                </a:solidFill>
              </a:rPr>
              <a:t>Переехать (Федор, Москва, Питер)</a:t>
            </a:r>
            <a:endParaRPr lang="ru-RU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26627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9DA717-BB83-441C-ADAF-2E08CBDACA28}" type="slidenum">
              <a:rPr lang="ru-RU" altLang="en-US" sz="1200">
                <a:effectLst/>
              </a:rPr>
              <a:pPr algn="r"/>
              <a:t>27</a:t>
            </a:fld>
            <a:endParaRPr lang="ru-RU" altLang="en-US" sz="1200">
              <a:effectLst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6"/>
            <a:ext cx="7715200" cy="575394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ДИСКУРСИВНЫЙ АНАЛИЗ </a:t>
            </a:r>
            <a:endParaRPr lang="es-ES" sz="3200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980728"/>
            <a:ext cx="8388350" cy="547246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endParaRPr lang="ru-RU" sz="300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dirty="0" err="1" smtClean="0"/>
              <a:t>Дискурс</a:t>
            </a:r>
            <a:r>
              <a:rPr lang="ru-RU" sz="2200" dirty="0" smtClean="0"/>
              <a:t> (</a:t>
            </a:r>
            <a:r>
              <a:rPr lang="ru-RU" sz="2200" i="1" dirty="0" smtClean="0"/>
              <a:t>фр.</a:t>
            </a:r>
            <a:r>
              <a:rPr lang="ru-RU" sz="2200" dirty="0" smtClean="0"/>
              <a:t>: </a:t>
            </a:r>
            <a:r>
              <a:rPr lang="en-US" sz="2200" i="1" dirty="0" err="1" smtClean="0">
                <a:solidFill>
                  <a:schemeClr val="tx2"/>
                </a:solidFill>
              </a:rPr>
              <a:t>discours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ru-RU" sz="2200" dirty="0" smtClean="0"/>
              <a:t>– речь);	рассмотрение</a:t>
            </a:r>
            <a:br>
              <a:rPr lang="ru-RU" sz="2200" dirty="0" smtClean="0"/>
            </a:br>
            <a:r>
              <a:rPr lang="ru-RU" sz="2200" u="sng" dirty="0" smtClean="0">
                <a:solidFill>
                  <a:schemeClr val="tx2"/>
                </a:solidFill>
              </a:rPr>
              <a:t>связного</a:t>
            </a:r>
            <a:r>
              <a:rPr lang="ru-RU" sz="2200" dirty="0" smtClean="0"/>
              <a:t> текста в целом, с учетом его назначения</a:t>
            </a:r>
          </a:p>
          <a:p>
            <a:pPr eaLnBrk="1" hangingPunct="1">
              <a:spcBef>
                <a:spcPts val="900"/>
              </a:spcBef>
              <a:defRPr/>
            </a:pPr>
            <a:r>
              <a:rPr lang="ru-RU" sz="2200" dirty="0" smtClean="0"/>
              <a:t>Пропозиции-предложения д. б. связаны между собой</a:t>
            </a:r>
          </a:p>
          <a:p>
            <a:pPr eaLnBrk="1" hangingPunct="1">
              <a:spcBef>
                <a:spcPts val="900"/>
              </a:spcBef>
              <a:defRPr/>
            </a:pPr>
            <a:r>
              <a:rPr lang="ru-RU" sz="2200" dirty="0" smtClean="0"/>
              <a:t>Анализируются:</a:t>
            </a:r>
          </a:p>
          <a:p>
            <a:pPr lvl="1" eaLnBrk="1" hangingPunct="1">
              <a:buClr>
                <a:schemeClr val="accent6"/>
              </a:buClr>
              <a:buSzPct val="90000"/>
              <a:buFont typeface="Wingdings" pitchFamily="2" charset="2"/>
              <a:buChar char="v"/>
              <a:defRPr/>
            </a:pPr>
            <a:r>
              <a:rPr lang="ru-RU" sz="2200" dirty="0" smtClean="0"/>
              <a:t>Локальная связность предложений (</a:t>
            </a:r>
            <a:r>
              <a:rPr lang="en-US" sz="2200" i="1" dirty="0" smtClean="0">
                <a:solidFill>
                  <a:schemeClr val="tx2"/>
                </a:solidFill>
              </a:rPr>
              <a:t>cohesion</a:t>
            </a:r>
            <a:r>
              <a:rPr lang="ru-RU" sz="2200" dirty="0" smtClean="0"/>
              <a:t>):</a:t>
            </a:r>
            <a:br>
              <a:rPr lang="ru-RU" sz="2200" dirty="0" smtClean="0"/>
            </a:br>
            <a:r>
              <a:rPr lang="ru-RU" sz="2200" dirty="0" smtClean="0"/>
              <a:t>	</a:t>
            </a:r>
            <a:r>
              <a:rPr lang="ru-RU" sz="2200" i="1" dirty="0" smtClean="0">
                <a:solidFill>
                  <a:schemeClr val="tx2"/>
                </a:solidFill>
              </a:rPr>
              <a:t>анафорические отсылки, лексические повторы </a:t>
            </a:r>
            <a:r>
              <a:rPr lang="ru-RU" sz="2200" dirty="0" smtClean="0"/>
              <a:t>–</a:t>
            </a:r>
            <a:br>
              <a:rPr lang="ru-RU" sz="2200" dirty="0" smtClean="0"/>
            </a:br>
            <a:r>
              <a:rPr lang="ru-RU" sz="2200" dirty="0" smtClean="0"/>
              <a:t>	    </a:t>
            </a:r>
            <a:r>
              <a:rPr lang="ru-RU" sz="2200" i="1" dirty="0" smtClean="0">
                <a:solidFill>
                  <a:schemeClr val="accent6"/>
                </a:solidFill>
              </a:rPr>
              <a:t>Я читала эту </a:t>
            </a:r>
            <a:r>
              <a:rPr lang="ru-RU" sz="2200" i="1" u="sng" dirty="0" smtClean="0">
                <a:solidFill>
                  <a:schemeClr val="accent6"/>
                </a:solidFill>
              </a:rPr>
              <a:t>книгу</a:t>
            </a:r>
            <a:r>
              <a:rPr lang="ru-RU" sz="2200" i="1" dirty="0" smtClean="0">
                <a:solidFill>
                  <a:schemeClr val="accent6"/>
                </a:solidFill>
              </a:rPr>
              <a:t>. </a:t>
            </a:r>
            <a:r>
              <a:rPr lang="ru-RU" sz="2200" i="1" u="sng" dirty="0" smtClean="0">
                <a:solidFill>
                  <a:schemeClr val="accent6"/>
                </a:solidFill>
              </a:rPr>
              <a:t>Книга (она) </a:t>
            </a:r>
            <a:r>
              <a:rPr lang="ru-RU" sz="2200" i="1" dirty="0" smtClean="0">
                <a:solidFill>
                  <a:schemeClr val="accent6"/>
                </a:solidFill>
              </a:rPr>
              <a:t>была интересной. </a:t>
            </a:r>
            <a:endParaRPr lang="ru-RU" sz="2200" dirty="0" smtClean="0">
              <a:solidFill>
                <a:schemeClr val="accent6"/>
              </a:solidFill>
            </a:endParaRPr>
          </a:p>
          <a:p>
            <a:pPr lvl="1" eaLnBrk="1" hangingPunct="1">
              <a:spcBef>
                <a:spcPts val="1200"/>
              </a:spcBef>
              <a:buClr>
                <a:schemeClr val="accent6"/>
              </a:buClr>
              <a:buSzPct val="90000"/>
              <a:buFont typeface="Wingdings" pitchFamily="2" charset="2"/>
              <a:buChar char="v"/>
              <a:defRPr/>
            </a:pPr>
            <a:r>
              <a:rPr lang="ru-RU" sz="2200" dirty="0" smtClean="0"/>
              <a:t>Глобальная связность (целостность,</a:t>
            </a:r>
            <a:r>
              <a:rPr lang="en-US" sz="2200" i="1" dirty="0" smtClean="0">
                <a:solidFill>
                  <a:schemeClr val="tx2"/>
                </a:solidFill>
              </a:rPr>
              <a:t> coherence</a:t>
            </a:r>
            <a:r>
              <a:rPr lang="ru-RU" sz="2200" dirty="0" smtClean="0"/>
              <a:t>):</a:t>
            </a:r>
          </a:p>
          <a:p>
            <a:pPr marL="1038225" lvl="2" indent="-285750" eaLnBrk="1" hangingPunct="1">
              <a:spcBef>
                <a:spcPct val="100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тематическая</a:t>
            </a:r>
            <a:endParaRPr lang="ru-RU" sz="2200" dirty="0" smtClean="0"/>
          </a:p>
          <a:p>
            <a:pPr marL="1038225" lvl="2" indent="-285750" eaLnBrk="1" hangingPunct="1">
              <a:spcBef>
                <a:spcPct val="100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композиционная/сюжетная </a:t>
            </a:r>
            <a:r>
              <a:rPr lang="ru-RU" sz="2200" dirty="0" smtClean="0"/>
              <a:t>структура текста:</a:t>
            </a:r>
          </a:p>
          <a:p>
            <a:pPr marL="1331913" lvl="3" indent="-285750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ru-RU" sz="2200" dirty="0" smtClean="0"/>
              <a:t>рассказы, пьесы, сказки</a:t>
            </a:r>
          </a:p>
          <a:p>
            <a:pPr marL="1331913" lvl="3" indent="-285750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ru-RU" sz="2200" dirty="0" smtClean="0"/>
              <a:t>деловые письма, заявления, </a:t>
            </a:r>
            <a:r>
              <a:rPr lang="ru-RU" sz="2200" dirty="0" err="1" smtClean="0"/>
              <a:t>юридич</a:t>
            </a:r>
            <a:r>
              <a:rPr lang="ru-RU" sz="2200" dirty="0" smtClean="0"/>
              <a:t>. документы</a:t>
            </a:r>
          </a:p>
          <a:p>
            <a:pPr marL="1331913" lvl="3" indent="-285750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ru-RU" sz="2200" dirty="0" smtClean="0"/>
              <a:t>научные статьи, технические и патентные описания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5"/>
            <a:ext cx="7715200" cy="792088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ЛИНГВИСТИЧЕСКИЕ РЕСУРСЫ</a:t>
            </a:r>
            <a:endParaRPr lang="es-ES" sz="3200" dirty="0" smtClean="0"/>
          </a:p>
        </p:txBody>
      </p:sp>
      <p:sp>
        <p:nvSpPr>
          <p:cNvPr id="26628" name="Rectangle 132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052736"/>
            <a:ext cx="8316416" cy="525658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600" dirty="0" smtClean="0"/>
              <a:t>Лингвистические процессоры опираются </a:t>
            </a:r>
            <a:br>
              <a:rPr lang="ru-RU" sz="2600" dirty="0" smtClean="0"/>
            </a:br>
            <a:r>
              <a:rPr lang="ru-RU" sz="2600" dirty="0" smtClean="0"/>
              <a:t>на лингвистические ресурсы.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600" dirty="0" smtClean="0"/>
              <a:t>Источники информации о языке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600" dirty="0" smtClean="0">
                <a:solidFill>
                  <a:schemeClr val="tx2"/>
                </a:solidFill>
              </a:rPr>
              <a:t>		Словарные</a:t>
            </a:r>
            <a:r>
              <a:rPr lang="ru-RU" sz="2600" dirty="0" smtClean="0"/>
              <a:t> (лексические) ресурсы: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</a:pPr>
            <a:r>
              <a:rPr lang="ru-RU" sz="2600" dirty="0" smtClean="0"/>
              <a:t>Компьютерные словари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</a:pPr>
            <a:r>
              <a:rPr lang="ru-RU" sz="2600" dirty="0" smtClean="0"/>
              <a:t>Тезаурусы, Онтологии</a:t>
            </a:r>
          </a:p>
          <a:p>
            <a:pPr eaLnBrk="1" hangingPunct="1">
              <a:lnSpc>
                <a:spcPct val="7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ru-RU" sz="2600" dirty="0" smtClean="0"/>
              <a:t> 		</a:t>
            </a:r>
            <a:r>
              <a:rPr lang="ru-RU" sz="2600" dirty="0" smtClean="0">
                <a:solidFill>
                  <a:schemeClr val="tx2"/>
                </a:solidFill>
              </a:rPr>
              <a:t>Текстовые ресурсы:</a:t>
            </a:r>
            <a:endParaRPr lang="ru-RU" sz="2600" u="sng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ts val="1200"/>
              </a:spcBef>
            </a:pPr>
            <a:r>
              <a:rPr lang="ru-RU" sz="2600" dirty="0" smtClean="0"/>
              <a:t>Коллекции текстов (предметной области)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</a:pPr>
            <a:r>
              <a:rPr lang="ru-RU" sz="2600" dirty="0" smtClean="0"/>
              <a:t>Корпуса текстов</a:t>
            </a:r>
          </a:p>
          <a:p>
            <a:pPr eaLnBrk="1" hangingPunct="1">
              <a:lnSpc>
                <a:spcPct val="70000"/>
              </a:lnSpc>
              <a:spcBef>
                <a:spcPts val="2400"/>
              </a:spcBef>
              <a:buNone/>
            </a:pPr>
            <a:r>
              <a:rPr lang="ru-RU" sz="2600" dirty="0" smtClean="0">
                <a:solidFill>
                  <a:schemeClr val="tx2"/>
                </a:solidFill>
              </a:rPr>
              <a:t>		Ресурсы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ru-RU" sz="2600" dirty="0" smtClean="0">
                <a:solidFill>
                  <a:schemeClr val="tx2"/>
                </a:solidFill>
              </a:rPr>
              <a:t>смешанного типа: </a:t>
            </a:r>
          </a:p>
          <a:p>
            <a:pPr eaLnBrk="1" hangingPunct="1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sz="2600" i="1" dirty="0" err="1" smtClean="0">
                <a:solidFill>
                  <a:schemeClr val="tx2"/>
                </a:solidFill>
              </a:rPr>
              <a:t>FrameNet</a:t>
            </a:r>
            <a:r>
              <a:rPr lang="ru-RU" sz="2600" dirty="0" smtClean="0"/>
              <a:t> – слова, предложения с лингв. данными</a:t>
            </a:r>
            <a:endParaRPr lang="ru-RU" sz="2600" i="1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28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04664"/>
            <a:ext cx="7848872" cy="863749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ЛЕКСИЧЕСКИЕ РЕСУРСЫ: </a:t>
            </a:r>
            <a:br>
              <a:rPr lang="ru-RU" sz="3200" dirty="0" smtClean="0"/>
            </a:br>
            <a:r>
              <a:rPr lang="ru-RU" sz="3200" dirty="0" smtClean="0"/>
              <a:t>СЛОВАРИ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340768"/>
            <a:ext cx="8280920" cy="475285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800" dirty="0" smtClean="0"/>
          </a:p>
          <a:p>
            <a:pPr eaLnBrk="1" hangingPunct="1">
              <a:spcBef>
                <a:spcPts val="600"/>
              </a:spcBef>
              <a:buNone/>
            </a:pPr>
            <a:r>
              <a:rPr lang="ru-RU" sz="2500" dirty="0" smtClean="0">
                <a:solidFill>
                  <a:schemeClr val="tx2"/>
                </a:solidFill>
              </a:rPr>
              <a:t>Компьютерные словари</a:t>
            </a:r>
            <a:r>
              <a:rPr lang="ru-RU" sz="2500" dirty="0" smtClean="0"/>
              <a:t> различаются:</a:t>
            </a:r>
          </a:p>
          <a:p>
            <a:pPr marL="742950" lvl="1" indent="-285750" eaLnBrk="1" hangingPunct="1">
              <a:spcBef>
                <a:spcPts val="200"/>
              </a:spcBef>
            </a:pPr>
            <a:r>
              <a:rPr lang="ru-RU" sz="2500" dirty="0" smtClean="0"/>
              <a:t>охватом лексики:</a:t>
            </a:r>
            <a:r>
              <a:rPr lang="ru-RU" sz="2500" dirty="0" smtClean="0">
                <a:solidFill>
                  <a:schemeClr val="tx2"/>
                </a:solidFill>
              </a:rPr>
              <a:t> общая/специальная</a:t>
            </a:r>
          </a:p>
          <a:p>
            <a:pPr marL="742950" lvl="1" indent="-285750" eaLnBrk="1" hangingPunct="1">
              <a:spcBef>
                <a:spcPts val="600"/>
              </a:spcBef>
            </a:pPr>
            <a:r>
              <a:rPr lang="ru-RU" sz="2500" dirty="0" smtClean="0"/>
              <a:t>единицами (словарными статьями): </a:t>
            </a:r>
            <a:br>
              <a:rPr lang="ru-RU" sz="2500" dirty="0" smtClean="0"/>
            </a:br>
            <a:r>
              <a:rPr lang="ru-RU" sz="2500" i="1" dirty="0" smtClean="0"/>
              <a:t>   –</a:t>
            </a:r>
            <a:r>
              <a:rPr lang="ru-RU" sz="2500" dirty="0" smtClean="0">
                <a:solidFill>
                  <a:schemeClr val="tx2"/>
                </a:solidFill>
              </a:rPr>
              <a:t> </a:t>
            </a:r>
            <a:r>
              <a:rPr lang="ru-RU" sz="2500" dirty="0" smtClean="0"/>
              <a:t>словари</a:t>
            </a:r>
            <a:r>
              <a:rPr lang="ru-RU" sz="2500" dirty="0" smtClean="0">
                <a:solidFill>
                  <a:schemeClr val="tx2"/>
                </a:solidFill>
              </a:rPr>
              <a:t> синонимов:  </a:t>
            </a:r>
            <a:r>
              <a:rPr lang="ru-RU" sz="2500" i="1" dirty="0" smtClean="0">
                <a:solidFill>
                  <a:schemeClr val="accent6"/>
                </a:solidFill>
              </a:rPr>
              <a:t>бродить / шататься</a:t>
            </a:r>
            <a:endParaRPr lang="ru-RU" sz="2500" dirty="0" smtClean="0">
              <a:solidFill>
                <a:schemeClr val="accent6"/>
              </a:solidFill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ru-RU" sz="2500" dirty="0" smtClean="0">
                <a:solidFill>
                  <a:schemeClr val="tx2"/>
                </a:solidFill>
              </a:rPr>
              <a:t> 		 </a:t>
            </a:r>
            <a:r>
              <a:rPr lang="ru-RU" sz="2500" i="1" dirty="0" smtClean="0"/>
              <a:t>– </a:t>
            </a:r>
            <a:r>
              <a:rPr lang="ru-RU" sz="2500" dirty="0" smtClean="0"/>
              <a:t>словари</a:t>
            </a:r>
            <a:r>
              <a:rPr lang="ru-RU" sz="2500" dirty="0" smtClean="0">
                <a:solidFill>
                  <a:schemeClr val="tx2"/>
                </a:solidFill>
              </a:rPr>
              <a:t> паронимов: </a:t>
            </a:r>
            <a:r>
              <a:rPr lang="ru-RU" sz="2500" i="1" dirty="0" smtClean="0">
                <a:solidFill>
                  <a:schemeClr val="accent6"/>
                </a:solidFill>
              </a:rPr>
              <a:t>чужой</a:t>
            </a:r>
            <a:r>
              <a:rPr lang="ru-RU" sz="2500" dirty="0" smtClean="0">
                <a:solidFill>
                  <a:schemeClr val="accent6"/>
                </a:solidFill>
              </a:rPr>
              <a:t> </a:t>
            </a:r>
            <a:r>
              <a:rPr lang="ru-RU" sz="2500" i="1" dirty="0" smtClean="0">
                <a:solidFill>
                  <a:schemeClr val="accent6"/>
                </a:solidFill>
              </a:rPr>
              <a:t>/ чуждый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500" dirty="0" smtClean="0"/>
              <a:t>		 </a:t>
            </a:r>
            <a:r>
              <a:rPr lang="ru-RU" sz="2500" i="1" dirty="0" smtClean="0"/>
              <a:t>–</a:t>
            </a:r>
            <a:r>
              <a:rPr lang="ru-RU" sz="2500" dirty="0" smtClean="0"/>
              <a:t> словари </a:t>
            </a:r>
            <a:r>
              <a:rPr lang="ru-RU" sz="2500" dirty="0" smtClean="0">
                <a:solidFill>
                  <a:schemeClr val="tx2"/>
                </a:solidFill>
              </a:rPr>
              <a:t>терминов</a:t>
            </a:r>
            <a:r>
              <a:rPr lang="ru-RU" sz="2500" dirty="0" smtClean="0"/>
              <a:t> предметной области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500" i="1" dirty="0" smtClean="0"/>
              <a:t>		 – </a:t>
            </a:r>
            <a:r>
              <a:rPr lang="ru-RU" sz="2500" dirty="0" smtClean="0"/>
              <a:t>оценочных слов: </a:t>
            </a:r>
            <a:r>
              <a:rPr lang="ru-RU" sz="2500" i="1" dirty="0" smtClean="0">
                <a:solidFill>
                  <a:schemeClr val="accent6"/>
                </a:solidFill>
              </a:rPr>
              <a:t>мерзкий, отличный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500" dirty="0" smtClean="0"/>
              <a:t>		 </a:t>
            </a:r>
            <a:r>
              <a:rPr lang="ru-RU" sz="2500" i="1" dirty="0" smtClean="0"/>
              <a:t>–</a:t>
            </a:r>
            <a:r>
              <a:rPr lang="ru-RU" sz="2500" dirty="0" smtClean="0"/>
              <a:t> словари (базы) </a:t>
            </a:r>
            <a:r>
              <a:rPr lang="ru-RU" sz="2500" dirty="0" smtClean="0">
                <a:solidFill>
                  <a:schemeClr val="tx2"/>
                </a:solidFill>
              </a:rPr>
              <a:t>устойчивых словосочетаний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sz="2500" dirty="0" smtClean="0"/>
              <a:t>               (</a:t>
            </a:r>
            <a:r>
              <a:rPr lang="ru-RU" sz="2500" i="1" dirty="0" err="1" smtClean="0">
                <a:solidFill>
                  <a:schemeClr val="tx2"/>
                </a:solidFill>
              </a:rPr>
              <a:t>коллокаций</a:t>
            </a:r>
            <a:r>
              <a:rPr lang="ru-RU" sz="2500" dirty="0" smtClean="0"/>
              <a:t>):   </a:t>
            </a:r>
            <a:r>
              <a:rPr lang="ru-RU" sz="2500" i="1" dirty="0" smtClean="0">
                <a:solidFill>
                  <a:schemeClr val="accent6"/>
                </a:solidFill>
              </a:rPr>
              <a:t>острая </a:t>
            </a:r>
            <a:r>
              <a:rPr lang="ru-RU" sz="2500" i="1" dirty="0" smtClean="0">
                <a:solidFill>
                  <a:schemeClr val="accent6"/>
                </a:solidFill>
              </a:rPr>
              <a:t>нехватка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500" dirty="0" smtClean="0"/>
              <a:t>Интернет-ресурсы:</a:t>
            </a:r>
            <a:r>
              <a:rPr lang="ru-RU" sz="2500" i="1" dirty="0" smtClean="0">
                <a:solidFill>
                  <a:schemeClr val="accent6"/>
                </a:solidFill>
              </a:rPr>
              <a:t> </a:t>
            </a:r>
            <a:r>
              <a:rPr lang="en-US" sz="2500" i="1" dirty="0" err="1" smtClean="0">
                <a:solidFill>
                  <a:schemeClr val="tx2"/>
                </a:solidFill>
              </a:rPr>
              <a:t>WiikiPedia,Wiki</a:t>
            </a:r>
            <a:r>
              <a:rPr lang="ru-RU" sz="2500" i="1" dirty="0" smtClean="0">
                <a:solidFill>
                  <a:schemeClr val="tx2"/>
                </a:solidFill>
              </a:rPr>
              <a:t>-словарь,</a:t>
            </a:r>
            <a:r>
              <a:rPr lang="en-US" sz="2500" i="1" dirty="0" smtClean="0">
                <a:solidFill>
                  <a:schemeClr val="tx2"/>
                </a:solidFill>
              </a:rPr>
              <a:t> </a:t>
            </a:r>
            <a:r>
              <a:rPr lang="en-US" sz="2500" i="1" dirty="0" err="1" smtClean="0">
                <a:solidFill>
                  <a:schemeClr val="tx2"/>
                </a:solidFill>
              </a:rPr>
              <a:t>DBPedia</a:t>
            </a:r>
            <a:endParaRPr lang="ru-RU" sz="2500" i="1" dirty="0" smtClean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29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76944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2656"/>
            <a:ext cx="7632650" cy="864096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КОМПЬЮТЕРНАЯ ЛИНГВИСТИКА:      ИСТОКИ</a:t>
            </a:r>
            <a:endParaRPr lang="es-ES" sz="3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340769"/>
            <a:ext cx="8244904" cy="4824536"/>
          </a:xfrm>
        </p:spPr>
        <p:txBody>
          <a:bodyPr/>
          <a:lstStyle/>
          <a:p>
            <a:pPr eaLnBrk="1" hangingPunct="1"/>
            <a:r>
              <a:rPr lang="ru-RU" sz="2400" dirty="0" smtClean="0">
                <a:sym typeface="Symbol" pitchFamily="18" charset="2"/>
              </a:rPr>
              <a:t>Начало работ – 50-е годы, </a:t>
            </a:r>
            <a:br>
              <a:rPr lang="ru-RU" sz="2400" dirty="0" smtClean="0">
                <a:sym typeface="Symbol" pitchFamily="18" charset="2"/>
              </a:rPr>
            </a:br>
            <a:r>
              <a:rPr lang="ru-RU" sz="2400" dirty="0" smtClean="0">
                <a:sym typeface="Symbol" pitchFamily="18" charset="2"/>
              </a:rPr>
              <a:t>Потребности практики: машинный перевод</a:t>
            </a:r>
          </a:p>
          <a:p>
            <a:pPr eaLnBrk="1" hangingPunct="1"/>
            <a:r>
              <a:rPr lang="ru-RU" sz="2400" dirty="0" smtClean="0">
                <a:sym typeface="Symbol" pitchFamily="18" charset="2"/>
              </a:rPr>
              <a:t>Название научной области:</a:t>
            </a:r>
            <a:r>
              <a:rPr lang="ru-RU" sz="2400" u="sng" dirty="0" smtClean="0">
                <a:sym typeface="Symbol" pitchFamily="18" charset="2"/>
              </a:rPr>
              <a:t> </a:t>
            </a:r>
            <a:endParaRPr lang="ru-RU" sz="2300" dirty="0" smtClean="0">
              <a:sym typeface="Symbol" pitchFamily="18" charset="2"/>
            </a:endParaRPr>
          </a:p>
          <a:p>
            <a:pPr lvl="1" eaLnBrk="1" hangingPunct="1">
              <a:spcBef>
                <a:spcPts val="300"/>
              </a:spcBef>
            </a:pPr>
            <a:r>
              <a:rPr lang="ru-RU" sz="2300" dirty="0" smtClean="0">
                <a:sym typeface="Symbol" pitchFamily="18" charset="2"/>
              </a:rPr>
              <a:t>Автоматическая обработка тестов на </a:t>
            </a:r>
            <a:r>
              <a:rPr lang="ru-RU" sz="2300" i="1" dirty="0" smtClean="0">
                <a:solidFill>
                  <a:schemeClr val="tx2"/>
                </a:solidFill>
                <a:sym typeface="Symbol" pitchFamily="18" charset="2"/>
              </a:rPr>
              <a:t>естественном языке</a:t>
            </a:r>
            <a:r>
              <a:rPr lang="ru-RU" sz="2300" dirty="0" smtClean="0">
                <a:sym typeface="Symbol" pitchFamily="18" charset="2"/>
              </a:rPr>
              <a:t> (ЕЯ) –  </a:t>
            </a:r>
            <a:r>
              <a:rPr lang="en-US" sz="2300" i="1" dirty="0" smtClean="0">
                <a:solidFill>
                  <a:schemeClr val="tx2"/>
                </a:solidFill>
                <a:sym typeface="Symbol" pitchFamily="18" charset="2"/>
              </a:rPr>
              <a:t>Natural Language Processing</a:t>
            </a:r>
            <a:endParaRPr lang="en-US" sz="2300" dirty="0" smtClean="0">
              <a:sym typeface="Symbol" pitchFamily="18" charset="2"/>
            </a:endParaRPr>
          </a:p>
          <a:p>
            <a:pPr lvl="1" eaLnBrk="1" hangingPunct="1">
              <a:spcBef>
                <a:spcPts val="300"/>
              </a:spcBef>
            </a:pPr>
            <a:r>
              <a:rPr lang="ru-RU" sz="2300" dirty="0" smtClean="0">
                <a:sym typeface="Symbol" pitchFamily="18" charset="2"/>
              </a:rPr>
              <a:t>Вычислительная/ Компьютерная лингвистика</a:t>
            </a:r>
            <a:r>
              <a:rPr lang="en-US" sz="2300" dirty="0" smtClean="0">
                <a:sym typeface="Symbol" pitchFamily="18" charset="2"/>
              </a:rPr>
              <a:t/>
            </a:r>
            <a:br>
              <a:rPr lang="en-US" sz="2300" dirty="0" smtClean="0">
                <a:sym typeface="Symbol" pitchFamily="18" charset="2"/>
              </a:rPr>
            </a:br>
            <a:r>
              <a:rPr lang="ru-RU" sz="2300" dirty="0" smtClean="0">
                <a:sym typeface="Symbol" pitchFamily="18" charset="2"/>
              </a:rPr>
              <a:t>		</a:t>
            </a:r>
            <a:r>
              <a:rPr lang="en-US" sz="2300" i="1" dirty="0" smtClean="0">
                <a:solidFill>
                  <a:schemeClr val="tx2"/>
                </a:solidFill>
                <a:sym typeface="Symbol" pitchFamily="18" charset="2"/>
              </a:rPr>
              <a:t>Computational Linguistics</a:t>
            </a:r>
            <a:endParaRPr lang="ru-RU" sz="2300" i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400" u="sng" dirty="0" smtClean="0">
                <a:sym typeface="Symbol" pitchFamily="18" charset="2"/>
              </a:rPr>
              <a:t>Междисциплинарная</a:t>
            </a:r>
            <a:r>
              <a:rPr lang="ru-RU" sz="2400" dirty="0" smtClean="0">
                <a:sym typeface="Symbol" pitchFamily="18" charset="2"/>
              </a:rPr>
              <a:t> научная область: </a:t>
            </a:r>
            <a:endParaRPr lang="ru-RU" sz="2400" dirty="0" smtClean="0"/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</a:pPr>
            <a:r>
              <a:rPr lang="ru-RU" sz="2400" dirty="0" smtClean="0"/>
              <a:t>Лингвистика</a:t>
            </a:r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</a:pPr>
            <a:r>
              <a:rPr lang="ru-RU" sz="2400" dirty="0" smtClean="0"/>
              <a:t>Математика</a:t>
            </a:r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</a:pPr>
            <a:r>
              <a:rPr lang="ru-RU" sz="2400" dirty="0" smtClean="0">
                <a:sym typeface="Symbol" pitchFamily="18" charset="2"/>
              </a:rPr>
              <a:t>Информатика (</a:t>
            </a:r>
            <a:r>
              <a:rPr lang="en-US" sz="2400" i="1" dirty="0" smtClean="0">
                <a:solidFill>
                  <a:schemeClr val="tx2"/>
                </a:solidFill>
                <a:sym typeface="Symbol" pitchFamily="18" charset="2"/>
              </a:rPr>
              <a:t>Computer Science</a:t>
            </a:r>
            <a:r>
              <a:rPr lang="ru-RU" sz="2400" dirty="0" smtClean="0">
                <a:sym typeface="Symbol" pitchFamily="18" charset="2"/>
              </a:rPr>
              <a:t>)</a:t>
            </a:r>
            <a:endParaRPr lang="en-US" sz="2400" dirty="0" smtClean="0">
              <a:sym typeface="Symbol" pitchFamily="18" charset="2"/>
            </a:endParaRPr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</a:pPr>
            <a:r>
              <a:rPr lang="ru-RU" sz="2400" dirty="0" smtClean="0">
                <a:sym typeface="Symbol" pitchFamily="18" charset="2"/>
              </a:rPr>
              <a:t>Искусственный интеллект (</a:t>
            </a:r>
            <a:r>
              <a:rPr lang="en-US" sz="2400" i="1" dirty="0" smtClean="0">
                <a:solidFill>
                  <a:schemeClr val="tx2"/>
                </a:solidFill>
                <a:sym typeface="Symbol" pitchFamily="18" charset="2"/>
              </a:rPr>
              <a:t>Artificial Intelligence</a:t>
            </a:r>
            <a:r>
              <a:rPr lang="ru-RU" sz="2400" dirty="0" smtClean="0">
                <a:sym typeface="Symbol" pitchFamily="18" charset="2"/>
              </a:rPr>
              <a:t>)</a:t>
            </a:r>
            <a:endParaRPr lang="es-ES" sz="2400" dirty="0" smtClean="0">
              <a:sym typeface="Symbol" pitchFamily="18" charset="2"/>
            </a:endParaRPr>
          </a:p>
        </p:txBody>
      </p:sp>
      <p:sp>
        <p:nvSpPr>
          <p:cNvPr id="9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3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32656"/>
            <a:ext cx="8791575" cy="888132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ЛИНГВИСТИЧЕСКИЕ РЕСУРСЫ:</a:t>
            </a:r>
            <a:br>
              <a:rPr lang="ru-RU" sz="3000" dirty="0" smtClean="0"/>
            </a:br>
            <a:r>
              <a:rPr lang="ru-RU" sz="3000" dirty="0" smtClean="0"/>
              <a:t>ТЕЗАУРУСЫ И ОНТОЛОГИИ</a:t>
            </a:r>
            <a:endParaRPr lang="es-ES" sz="30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24745"/>
            <a:ext cx="8424863" cy="525700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800" dirty="0" smtClean="0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Тезаурус</a:t>
            </a:r>
            <a:r>
              <a:rPr lang="ru-RU" sz="2200" dirty="0" smtClean="0">
                <a:sym typeface="Symbol" pitchFamily="18" charset="2"/>
              </a:rPr>
              <a:t> – семантический словарь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</a:pPr>
            <a:r>
              <a:rPr lang="ru-RU" sz="2200" i="1" dirty="0" err="1" smtClean="0">
                <a:solidFill>
                  <a:schemeClr val="tx2"/>
                </a:solidFill>
                <a:sym typeface="Symbol" pitchFamily="18" charset="2"/>
              </a:rPr>
              <a:t>РуТез</a:t>
            </a:r>
            <a:r>
              <a:rPr lang="ru-RU" sz="2200" dirty="0" smtClean="0">
                <a:sym typeface="Symbol" pitchFamily="18" charset="2"/>
              </a:rPr>
              <a:t> – информационно-поисковый тезаурус </a:t>
            </a:r>
            <a:br>
              <a:rPr lang="ru-RU" sz="2200" dirty="0" smtClean="0">
                <a:sym typeface="Symbol" pitchFamily="18" charset="2"/>
              </a:rPr>
            </a:br>
            <a:r>
              <a:rPr lang="ru-RU" sz="2200" dirty="0" smtClean="0">
                <a:sym typeface="Symbol" pitchFamily="18" charset="2"/>
              </a:rPr>
              <a:t>  понятий из общественно-политической области; </a:t>
            </a:r>
            <a:br>
              <a:rPr lang="ru-RU" sz="2200" dirty="0" smtClean="0">
                <a:sym typeface="Symbol" pitchFamily="18" charset="2"/>
              </a:rPr>
            </a:br>
            <a:r>
              <a:rPr lang="ru-RU" sz="2200" dirty="0" smtClean="0">
                <a:sym typeface="Symbol" pitchFamily="18" charset="2"/>
              </a:rPr>
              <a:t>  смысловые связи: синонимия, род-вид, ассоциация</a:t>
            </a:r>
          </a:p>
          <a:p>
            <a:pPr eaLnBrk="1" hangingPunct="1">
              <a:spcBef>
                <a:spcPts val="1200"/>
              </a:spcBef>
            </a:pP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Онтология</a:t>
            </a:r>
            <a:r>
              <a:rPr lang="ru-RU" sz="2200" dirty="0" smtClean="0">
                <a:sym typeface="Symbol" pitchFamily="18" charset="2"/>
              </a:rPr>
              <a:t> – формальное описание определенного набора понятий, сущностей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</a:pPr>
            <a:r>
              <a:rPr lang="en-US" sz="2200" i="1" dirty="0" err="1" smtClean="0">
                <a:solidFill>
                  <a:schemeClr val="tx2"/>
                </a:solidFill>
                <a:sym typeface="Symbol" pitchFamily="18" charset="2"/>
              </a:rPr>
              <a:t>WordNet</a:t>
            </a:r>
            <a:r>
              <a:rPr lang="en-US" sz="22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– </a:t>
            </a:r>
            <a:r>
              <a:rPr lang="ru-RU" sz="2200" dirty="0" err="1" smtClean="0">
                <a:sym typeface="Symbol" pitchFamily="18" charset="2"/>
              </a:rPr>
              <a:t>лингвистич</a:t>
            </a:r>
            <a:r>
              <a:rPr lang="ru-RU" sz="2200" dirty="0" smtClean="0">
                <a:sym typeface="Symbol" pitchFamily="18" charset="2"/>
              </a:rPr>
              <a:t>. онтология  на базе англ. слов</a:t>
            </a:r>
          </a:p>
          <a:p>
            <a:pPr lvl="1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ru-RU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	</a:t>
            </a:r>
            <a:r>
              <a:rPr lang="ru-RU" sz="2200" dirty="0" smtClean="0">
                <a:sym typeface="Symbol" pitchFamily="18" charset="2"/>
              </a:rPr>
              <a:t>– Дж. Миллер (80е гг.), модель человеческой памяти</a:t>
            </a:r>
          </a:p>
          <a:p>
            <a:pPr lvl="1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ru-RU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	</a:t>
            </a:r>
            <a:r>
              <a:rPr lang="ru-RU" sz="2200" dirty="0" smtClean="0">
                <a:sym typeface="Symbol" pitchFamily="18" charset="2"/>
              </a:rPr>
              <a:t>– слова разбиты по частям речи, для каждой части речи</a:t>
            </a:r>
            <a:br>
              <a:rPr lang="ru-RU" sz="2200" dirty="0" smtClean="0">
                <a:sym typeface="Symbol" pitchFamily="18" charset="2"/>
              </a:rPr>
            </a:br>
            <a:r>
              <a:rPr lang="ru-RU" sz="2200" dirty="0" smtClean="0">
                <a:sym typeface="Symbol" pitchFamily="18" charset="2"/>
              </a:rPr>
              <a:t>   выделены </a:t>
            </a:r>
            <a:r>
              <a:rPr lang="ru-RU" sz="2200" i="1" dirty="0" err="1" smtClean="0">
                <a:solidFill>
                  <a:schemeClr val="tx2"/>
                </a:solidFill>
                <a:sym typeface="Symbol" pitchFamily="18" charset="2"/>
              </a:rPr>
              <a:t>синсеты</a:t>
            </a:r>
            <a:r>
              <a:rPr lang="ru-RU" sz="2200" dirty="0" smtClean="0">
                <a:sym typeface="Symbol" pitchFamily="18" charset="2"/>
              </a:rPr>
              <a:t> (синонимы) </a:t>
            </a:r>
            <a:r>
              <a:rPr lang="en-US" sz="2200" dirty="0" smtClean="0">
                <a:sym typeface="Symbol" pitchFamily="18" charset="2"/>
              </a:rPr>
              <a:t>–</a:t>
            </a:r>
            <a:r>
              <a:rPr lang="ru-RU" sz="2200" dirty="0" smtClean="0">
                <a:sym typeface="Symbol" pitchFamily="18" charset="2"/>
              </a:rPr>
              <a:t> понятия</a:t>
            </a:r>
          </a:p>
          <a:p>
            <a:pPr lvl="1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ru-RU" sz="2200" dirty="0" smtClean="0">
                <a:sym typeface="Symbol" pitchFamily="18" charset="2"/>
              </a:rPr>
              <a:t> </a:t>
            </a:r>
            <a:r>
              <a:rPr lang="en-US" sz="2200" dirty="0" smtClean="0">
                <a:sym typeface="Symbol" pitchFamily="18" charset="2"/>
              </a:rPr>
              <a:t>	</a:t>
            </a:r>
            <a:r>
              <a:rPr lang="ru-RU" sz="2200" dirty="0" smtClean="0">
                <a:sym typeface="Symbol" pitchFamily="18" charset="2"/>
              </a:rPr>
              <a:t>– версия 3.0 – 155 тыс. лексем, 117 тыс. </a:t>
            </a:r>
            <a:r>
              <a:rPr lang="ru-RU" sz="2200" dirty="0" err="1" smtClean="0">
                <a:sym typeface="Symbol" pitchFamily="18" charset="2"/>
              </a:rPr>
              <a:t>синсетов</a:t>
            </a:r>
            <a:endParaRPr lang="ru-RU" sz="2200" dirty="0" smtClean="0">
              <a:sym typeface="Symbol" pitchFamily="18" charset="2"/>
            </a:endParaRPr>
          </a:p>
          <a:p>
            <a:pPr lvl="1" eaLnBrk="1" hangingPunct="1">
              <a:spcBef>
                <a:spcPct val="30000"/>
              </a:spcBef>
              <a:buClr>
                <a:schemeClr val="accent1"/>
              </a:buClr>
            </a:pPr>
            <a:r>
              <a:rPr lang="en-US" sz="2200" i="1" dirty="0" err="1" smtClean="0">
                <a:solidFill>
                  <a:schemeClr val="tx2"/>
                </a:solidFill>
                <a:sym typeface="Symbol" pitchFamily="18" charset="2"/>
              </a:rPr>
              <a:t>EuroNet</a:t>
            </a:r>
            <a:r>
              <a:rPr lang="en-US" sz="2200" i="1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ru-RU" sz="2200" dirty="0" smtClean="0">
                <a:sym typeface="Symbol" pitchFamily="18" charset="2"/>
              </a:rPr>
              <a:t>– аналогичные лексические ресурсы для других европейских языков</a:t>
            </a:r>
            <a:endParaRPr lang="es-ES" sz="2200" dirty="0" smtClean="0">
              <a:sym typeface="Symbol" pitchFamily="18" charset="2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30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0040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332656"/>
            <a:ext cx="7399338" cy="93610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ЛИНГВИСТИЧЕСКИЕ РЕСУРСЫ:</a:t>
            </a:r>
            <a:br>
              <a:rPr lang="ru-RU" sz="3000" dirty="0" smtClean="0"/>
            </a:br>
            <a:r>
              <a:rPr lang="ru-RU" sz="3000" dirty="0" smtClean="0"/>
              <a:t>КОРПУСА ТЕКСТОВ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532440" cy="482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2200" dirty="0" smtClean="0"/>
              <a:t>Применение: 	</a:t>
            </a:r>
            <a:r>
              <a:rPr lang="ru-RU" sz="2200" dirty="0" smtClean="0">
                <a:sym typeface="Symbol" pitchFamily="18" charset="2"/>
              </a:rPr>
              <a:t>–</a:t>
            </a:r>
            <a:r>
              <a:rPr lang="en-US" sz="2200" dirty="0" smtClean="0"/>
              <a:t> </a:t>
            </a:r>
            <a:r>
              <a:rPr lang="ru-RU" sz="2200" dirty="0" smtClean="0"/>
              <a:t>построение словарей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200" dirty="0" smtClean="0"/>
              <a:t>	</a:t>
            </a:r>
            <a:r>
              <a:rPr lang="ru-RU" sz="2200" dirty="0" smtClean="0">
                <a:sym typeface="Symbol" pitchFamily="18" charset="2"/>
              </a:rPr>
              <a:t> 		– </a:t>
            </a:r>
            <a:r>
              <a:rPr lang="ru-RU" sz="2200" dirty="0" smtClean="0"/>
              <a:t>машинное обучение моделей ЕЯ и текста </a:t>
            </a:r>
            <a:endParaRPr lang="ru-RU" sz="2200" u="sng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Коллекция текстов</a:t>
            </a:r>
            <a:r>
              <a:rPr lang="ru-RU" sz="2200" i="1" dirty="0" smtClean="0"/>
              <a:t>: </a:t>
            </a:r>
            <a:r>
              <a:rPr lang="ru-RU" sz="2200" dirty="0" smtClean="0"/>
              <a:t>набор объединенных по некоторому признаку текстов (</a:t>
            </a:r>
            <a:r>
              <a:rPr lang="ru-RU" sz="2200" dirty="0" err="1" smtClean="0"/>
              <a:t>напр.бнормативно-правовые</a:t>
            </a:r>
            <a:r>
              <a:rPr lang="ru-RU" sz="2200" dirty="0" smtClean="0"/>
              <a:t> документы)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Корпус текстов</a:t>
            </a:r>
            <a:r>
              <a:rPr lang="ru-RU" sz="2200" i="1" dirty="0" smtClean="0"/>
              <a:t> </a:t>
            </a:r>
            <a:r>
              <a:rPr lang="ru-RU" sz="2200" dirty="0" smtClean="0">
                <a:sym typeface="Symbol" pitchFamily="18" charset="2"/>
              </a:rPr>
              <a:t>– </a:t>
            </a:r>
            <a:r>
              <a:rPr lang="ru-RU" sz="2200" dirty="0" smtClean="0"/>
              <a:t>представительный массив текстов: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ru-RU" sz="2200" dirty="0" smtClean="0"/>
              <a:t>предназначен для решения конкретных лингвист. задач 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ru-RU" sz="2200" dirty="0" smtClean="0"/>
              <a:t>обладает </a:t>
            </a:r>
            <a:r>
              <a:rPr lang="ru-RU" sz="2200" i="1" dirty="0" smtClean="0">
                <a:solidFill>
                  <a:schemeClr val="tx2"/>
                </a:solidFill>
              </a:rPr>
              <a:t>лингвистической разметкой</a:t>
            </a:r>
            <a:r>
              <a:rPr lang="ru-RU" sz="2200" dirty="0" smtClean="0"/>
              <a:t>: лексической,  морфологической, синтаксической, дискурсивной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defRPr/>
            </a:pPr>
            <a:r>
              <a:rPr lang="ru-RU" sz="2200" dirty="0" smtClean="0"/>
              <a:t>часто поддерживается спец. корпусным менеджером</a:t>
            </a:r>
          </a:p>
          <a:p>
            <a:pPr marL="0" lvl="1" indent="0" eaLnBrk="1" hangingPunct="1">
              <a:spcBef>
                <a:spcPts val="900"/>
              </a:spcBef>
              <a:buNone/>
              <a:defRPr/>
            </a:pPr>
            <a:r>
              <a:rPr lang="ru-RU" sz="2200" dirty="0" smtClean="0"/>
              <a:t>     РЯ: </a:t>
            </a:r>
            <a:r>
              <a:rPr lang="ru-RU" sz="2200" dirty="0" smtClean="0">
                <a:solidFill>
                  <a:schemeClr val="tx2"/>
                </a:solidFill>
              </a:rPr>
              <a:t>Национальный корпус русского языка (</a:t>
            </a:r>
            <a:r>
              <a:rPr lang="ru-RU" sz="2200" i="1" dirty="0" smtClean="0">
                <a:solidFill>
                  <a:schemeClr val="tx2"/>
                </a:solidFill>
              </a:rPr>
              <a:t>НКРЯ</a:t>
            </a:r>
            <a:r>
              <a:rPr lang="ru-RU" sz="2200" dirty="0" smtClean="0">
                <a:solidFill>
                  <a:schemeClr val="tx2"/>
                </a:solidFill>
              </a:rPr>
              <a:t>),</a:t>
            </a:r>
            <a:r>
              <a:rPr lang="en-US" sz="2000" dirty="0" smtClean="0"/>
              <a:t> </a:t>
            </a:r>
            <a:r>
              <a:rPr lang="ru-RU" sz="2000" i="1" dirty="0" smtClean="0">
                <a:solidFill>
                  <a:schemeClr val="tx2"/>
                </a:solidFill>
              </a:rPr>
              <a:t>ГИКРЯ,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      	   </a:t>
            </a:r>
            <a:r>
              <a:rPr lang="en-US" sz="2200" i="1" dirty="0" err="1" smtClean="0">
                <a:solidFill>
                  <a:schemeClr val="tx2"/>
                </a:solidFill>
              </a:rPr>
              <a:t>OpenCorpora</a:t>
            </a:r>
            <a:r>
              <a:rPr lang="ru-RU" sz="2200" i="1" dirty="0" smtClean="0">
                <a:solidFill>
                  <a:schemeClr val="tx2"/>
                </a:solidFill>
              </a:rPr>
              <a:t>, </a:t>
            </a:r>
            <a:r>
              <a:rPr lang="en-US" sz="2200" i="1" dirty="0" err="1" smtClean="0">
                <a:solidFill>
                  <a:schemeClr val="tx2"/>
                </a:solidFill>
              </a:rPr>
              <a:t>RuTenTen</a:t>
            </a:r>
            <a:r>
              <a:rPr lang="ru-RU" sz="2200" i="1" dirty="0" smtClean="0">
                <a:solidFill>
                  <a:schemeClr val="tx2"/>
                </a:solidFill>
              </a:rPr>
              <a:t>,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ru-RU" sz="2200" i="1" dirty="0" smtClean="0">
                <a:solidFill>
                  <a:schemeClr val="tx2"/>
                </a:solidFill>
              </a:rPr>
              <a:t>	</a:t>
            </a:r>
            <a:r>
              <a:rPr lang="en-US" sz="2200" i="1" dirty="0" err="1" smtClean="0">
                <a:solidFill>
                  <a:schemeClr val="tx2"/>
                </a:solidFill>
              </a:rPr>
              <a:t>SynTagRus</a:t>
            </a:r>
            <a:r>
              <a:rPr lang="ru-RU" sz="2200" i="1" dirty="0" smtClean="0">
                <a:solidFill>
                  <a:schemeClr val="tx2"/>
                </a:solidFill>
              </a:rPr>
              <a:t> </a:t>
            </a:r>
            <a:r>
              <a:rPr lang="ru-RU" sz="2200" dirty="0" smtClean="0"/>
              <a:t>(синтаксис) </a:t>
            </a:r>
            <a:endParaRPr lang="ru-RU" sz="2200" i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Интернет-корпус</a:t>
            </a:r>
            <a:r>
              <a:rPr lang="ru-RU" sz="2200" i="1" dirty="0" smtClean="0"/>
              <a:t>:</a:t>
            </a:r>
            <a:r>
              <a:rPr lang="ru-RU" sz="2200" dirty="0" smtClean="0"/>
              <a:t> корпус современной речи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31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9307F8F-88E4-4340-9A97-55FEEA7E86AD}" type="slidenum">
              <a:rPr lang="ru-RU" altLang="en-US" sz="1200"/>
              <a:pPr algn="r">
                <a:defRPr/>
              </a:pPr>
              <a:t>32</a:t>
            </a:fld>
            <a:endParaRPr lang="ru-RU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332656"/>
            <a:ext cx="7433642" cy="93610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ПОДХОДЫ </a:t>
            </a:r>
            <a:br>
              <a:rPr lang="ru-RU" sz="3000" dirty="0" smtClean="0"/>
            </a:br>
            <a:r>
              <a:rPr lang="ru-RU" sz="3000" dirty="0" smtClean="0"/>
              <a:t>К ПОСТРОЕНИЮ МОДУЛЕЙ КЛ</a:t>
            </a:r>
            <a:endParaRPr lang="es-ES" sz="30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8459787" cy="4824413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Основанный на </a:t>
            </a:r>
            <a:r>
              <a:rPr lang="ru-RU" sz="2200" dirty="0" smtClean="0">
                <a:solidFill>
                  <a:schemeClr val="tx2"/>
                </a:solidFill>
              </a:rPr>
              <a:t>правилах</a:t>
            </a:r>
            <a:r>
              <a:rPr lang="ru-RU" sz="2200" dirty="0" smtClean="0"/>
              <a:t>, или </a:t>
            </a:r>
            <a:r>
              <a:rPr lang="ru-RU" sz="2200" dirty="0" smtClean="0">
                <a:solidFill>
                  <a:schemeClr val="tx2"/>
                </a:solidFill>
              </a:rPr>
              <a:t>инженерный: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en-US" sz="2200" dirty="0" smtClean="0"/>
              <a:t>	</a:t>
            </a:r>
            <a:r>
              <a:rPr lang="en-US" sz="2200" i="1" dirty="0" smtClean="0">
                <a:solidFill>
                  <a:schemeClr val="tx2"/>
                </a:solidFill>
              </a:rPr>
              <a:t>rule-based</a:t>
            </a:r>
            <a:r>
              <a:rPr lang="ru-RU" sz="2200" i="1" dirty="0" smtClean="0">
                <a:solidFill>
                  <a:schemeClr val="tx2"/>
                </a:solidFill>
              </a:rPr>
              <a:t>, </a:t>
            </a:r>
            <a:r>
              <a:rPr lang="en-US" sz="2200" i="1" dirty="0" smtClean="0">
                <a:solidFill>
                  <a:schemeClr val="tx2"/>
                </a:solidFill>
              </a:rPr>
              <a:t>knowledge-based</a:t>
            </a:r>
            <a:r>
              <a:rPr lang="ru-RU" sz="2200" i="1" dirty="0" smtClean="0">
                <a:solidFill>
                  <a:schemeClr val="tx2"/>
                </a:solidFill>
              </a:rPr>
              <a:t> </a:t>
            </a:r>
            <a:endParaRPr lang="ru-RU" sz="2200" dirty="0" smtClean="0"/>
          </a:p>
          <a:p>
            <a:pPr marL="669925" lvl="1" indent="-325438" eaLnBrk="1" hangingPunct="1"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200" dirty="0" smtClean="0"/>
              <a:t>Модель – набор лингвистических правил</a:t>
            </a:r>
          </a:p>
          <a:p>
            <a:pPr marL="669925" lvl="1" indent="-325438" eaLnBrk="1" hangingPunct="1"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200" dirty="0" smtClean="0"/>
              <a:t>Правила создаются экспертами (лингвистами)</a:t>
            </a:r>
          </a:p>
          <a:p>
            <a:pPr marL="669925" lvl="1" indent="-325438" eaLnBrk="1" hangingPunct="1"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200" dirty="0" smtClean="0"/>
              <a:t>Обычно применяются специальные языки записи правил и соответствующие программные системы</a:t>
            </a:r>
            <a:endParaRPr lang="en-US" sz="2200" dirty="0" smtClean="0"/>
          </a:p>
          <a:p>
            <a:pPr eaLnBrk="1" hangingPunct="1">
              <a:spcBef>
                <a:spcPts val="1200"/>
              </a:spcBef>
            </a:pPr>
            <a:r>
              <a:rPr lang="ru-RU" sz="2200" dirty="0" smtClean="0"/>
              <a:t>Основанный на </a:t>
            </a:r>
            <a:r>
              <a:rPr lang="ru-RU" sz="2200" dirty="0" smtClean="0">
                <a:solidFill>
                  <a:schemeClr val="tx2"/>
                </a:solidFill>
              </a:rPr>
              <a:t>машинном обучении</a:t>
            </a:r>
          </a:p>
          <a:p>
            <a:pPr marL="669925" lvl="1" indent="-325438" eaLnBrk="1" hangingPunct="1"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200" dirty="0" smtClean="0"/>
              <a:t> Виды обучения:   –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обучение с учителем (</a:t>
            </a:r>
            <a:r>
              <a:rPr lang="ru-RU" sz="2200" i="1" dirty="0" err="1" smtClean="0">
                <a:solidFill>
                  <a:schemeClr val="tx2"/>
                </a:solidFill>
                <a:latin typeface="+mn-lt"/>
              </a:rPr>
              <a:t>supervised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2200" dirty="0" smtClean="0"/>
              <a:t>			</a:t>
            </a:r>
            <a:r>
              <a:rPr lang="ru-RU" sz="2200" dirty="0" smtClean="0"/>
              <a:t> </a:t>
            </a:r>
            <a:r>
              <a:rPr lang="en-US" sz="2200" dirty="0" smtClean="0"/>
              <a:t>	</a:t>
            </a:r>
            <a:r>
              <a:rPr lang="ru-RU" sz="2200" dirty="0" smtClean="0"/>
              <a:t>  – </a:t>
            </a:r>
            <a:r>
              <a:rPr lang="ru-RU" sz="2200" dirty="0" err="1" smtClean="0">
                <a:solidFill>
                  <a:schemeClr val="tx1"/>
                </a:solidFill>
                <a:latin typeface="+mn-lt"/>
              </a:rPr>
              <a:t>обучени</a:t>
            </a:r>
            <a:r>
              <a:rPr lang="en-US" sz="2200" dirty="0" smtClean="0"/>
              <a:t>e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 без учителя (</a:t>
            </a:r>
            <a:r>
              <a:rPr lang="ru-RU" sz="2200" i="1" dirty="0" err="1" smtClean="0">
                <a:solidFill>
                  <a:schemeClr val="tx2"/>
                </a:solidFill>
                <a:latin typeface="+mn-lt"/>
              </a:rPr>
              <a:t>unsupervised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+mn-lt"/>
              </a:rPr>
            </a:b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ru-RU" sz="2200" dirty="0" smtClean="0"/>
              <a:t>–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частично</a:t>
            </a:r>
            <a:r>
              <a:rPr lang="ru-RU" sz="2200" dirty="0" smtClean="0"/>
              <a:t>е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 обучения с учителем (</a:t>
            </a:r>
            <a:r>
              <a:rPr lang="ru-RU" sz="2200" i="1" dirty="0" err="1" smtClean="0">
                <a:solidFill>
                  <a:schemeClr val="tx2"/>
                </a:solidFill>
                <a:latin typeface="+mn-lt"/>
              </a:rPr>
              <a:t>bootstrapping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sz="2200" dirty="0" smtClean="0"/>
          </a:p>
          <a:p>
            <a:pPr marL="669925" lvl="1" indent="-325438" eaLnBrk="1" hangingPunct="1"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200" dirty="0" smtClean="0"/>
              <a:t>Модель – машинный классификатор</a:t>
            </a:r>
          </a:p>
          <a:p>
            <a:pPr marL="669925" lvl="1" indent="-325438" eaLnBrk="1" hangingPunct="1">
              <a:spcBef>
                <a:spcPts val="600"/>
              </a:spcBef>
              <a:buSzTx/>
              <a:buFont typeface="Wingdings" pitchFamily="2" charset="2"/>
              <a:buChar char="Ø"/>
            </a:pPr>
            <a:r>
              <a:rPr lang="ru-RU" sz="2200" dirty="0" smtClean="0"/>
              <a:t>Необходим размеченный </a:t>
            </a:r>
            <a:r>
              <a:rPr lang="ru-RU" sz="2200" dirty="0" smtClean="0">
                <a:solidFill>
                  <a:schemeClr val="tx2"/>
                </a:solidFill>
              </a:rPr>
              <a:t>текстовый корпус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pPr algn="ctr"/>
            <a:r>
              <a:rPr lang="ru-RU" sz="3200" b="1" dirty="0" smtClean="0"/>
              <a:t>МАШИННОЕ ОБУЧЕНИЕ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124744"/>
            <a:ext cx="8064896" cy="50405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400" u="sng" dirty="0" smtClean="0"/>
              <a:t>Вход</a:t>
            </a:r>
            <a:r>
              <a:rPr lang="ru-RU" sz="2400" dirty="0" smtClean="0"/>
              <a:t>:   множество ситуаций (</a:t>
            </a:r>
            <a:r>
              <a:rPr lang="ru-RU" sz="2400" b="1" i="1" dirty="0" smtClean="0">
                <a:solidFill>
                  <a:schemeClr val="accent6"/>
                </a:solidFill>
              </a:rPr>
              <a:t>С</a:t>
            </a:r>
            <a:r>
              <a:rPr lang="ru-RU" sz="2400" dirty="0" smtClean="0"/>
              <a:t>) и реакций (</a:t>
            </a:r>
            <a:r>
              <a:rPr lang="ru-RU" sz="2400" b="1" i="1" dirty="0" smtClean="0">
                <a:solidFill>
                  <a:schemeClr val="tx2"/>
                </a:solidFill>
              </a:rPr>
              <a:t>Р</a:t>
            </a:r>
            <a:r>
              <a:rPr lang="ru-RU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</a:t>
            </a:r>
            <a:r>
              <a:rPr lang="ru-RU" sz="2400" dirty="0"/>
              <a:t> </a:t>
            </a:r>
            <a:r>
              <a:rPr lang="ru-RU" sz="2400" dirty="0" smtClean="0"/>
              <a:t>   обучающая выборка: пары </a:t>
            </a:r>
            <a:r>
              <a:rPr lang="ru-RU" sz="2400" b="1" i="1" dirty="0">
                <a:solidFill>
                  <a:schemeClr val="accent6"/>
                </a:solidFill>
              </a:rPr>
              <a:t>С</a:t>
            </a:r>
            <a:r>
              <a:rPr lang="ru-RU" sz="2400" b="1" i="1" dirty="0" smtClean="0"/>
              <a:t>-</a:t>
            </a:r>
            <a:r>
              <a:rPr lang="ru-RU" sz="2400" b="1" i="1" dirty="0">
                <a:solidFill>
                  <a:schemeClr val="tx2"/>
                </a:solidFill>
              </a:rPr>
              <a:t>Р</a:t>
            </a:r>
            <a:endParaRPr lang="ru-RU" sz="2400" b="1" i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400" u="sng" dirty="0" smtClean="0"/>
              <a:t>Задача</a:t>
            </a:r>
            <a:r>
              <a:rPr lang="ru-RU" sz="2400" dirty="0" smtClean="0"/>
              <a:t>: 	по обучающей выборке выявить 		зависимость между  </a:t>
            </a:r>
            <a:r>
              <a:rPr lang="ru-RU" sz="2400" b="1" i="1" dirty="0" smtClean="0">
                <a:solidFill>
                  <a:schemeClr val="accent6"/>
                </a:solidFill>
              </a:rPr>
              <a:t>С</a:t>
            </a:r>
            <a:r>
              <a:rPr lang="ru-RU" sz="2400" dirty="0" smtClean="0">
                <a:solidFill>
                  <a:schemeClr val="accent6"/>
                </a:solidFill>
              </a:rPr>
              <a:t> </a:t>
            </a:r>
            <a:r>
              <a:rPr lang="ru-RU" sz="2400" dirty="0" smtClean="0">
                <a:solidFill>
                  <a:schemeClr val="accent1"/>
                </a:solidFill>
              </a:rPr>
              <a:t> </a:t>
            </a:r>
            <a:r>
              <a:rPr lang="ru-RU" sz="2400" dirty="0" smtClean="0"/>
              <a:t>и  </a:t>
            </a:r>
            <a:r>
              <a:rPr lang="ru-RU" sz="2400" b="1" i="1" dirty="0">
                <a:solidFill>
                  <a:schemeClr val="tx2"/>
                </a:solidFill>
              </a:rPr>
              <a:t>Р</a:t>
            </a:r>
            <a:endParaRPr lang="ru-RU" sz="2400" b="1" i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 smtClean="0"/>
              <a:t>Алгоритм </a:t>
            </a:r>
            <a:r>
              <a:rPr lang="ru-RU" sz="2400" dirty="0"/>
              <a:t>обучения </a:t>
            </a:r>
            <a:r>
              <a:rPr lang="ru-RU" sz="2400" dirty="0" smtClean="0"/>
              <a:t>пытается найти эту зависимость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u="sng" dirty="0" smtClean="0"/>
              <a:t>Выход</a:t>
            </a:r>
            <a:r>
              <a:rPr lang="ru-RU" sz="2400" dirty="0" smtClean="0"/>
              <a:t>:   функция</a:t>
            </a:r>
            <a:r>
              <a:rPr lang="ru-RU" sz="2400" dirty="0"/>
              <a:t>, </a:t>
            </a:r>
            <a:r>
              <a:rPr lang="ru-RU" sz="2400" dirty="0" smtClean="0"/>
              <a:t>ставящая в соответствие  </a:t>
            </a:r>
            <a:r>
              <a:rPr lang="ru-RU" sz="2400" b="1" i="1" dirty="0" smtClean="0">
                <a:solidFill>
                  <a:schemeClr val="accent6"/>
                </a:solidFill>
              </a:rPr>
              <a:t>С</a:t>
            </a:r>
            <a:r>
              <a:rPr lang="ru-RU" sz="2400" b="1" i="1" dirty="0" smtClean="0">
                <a:solidFill>
                  <a:schemeClr val="accent1"/>
                </a:solidFill>
              </a:rPr>
              <a:t> </a:t>
            </a:r>
            <a:r>
              <a:rPr lang="ru-RU" sz="2400" dirty="0" smtClean="0">
                <a:solidFill>
                  <a:schemeClr val="accent1"/>
                </a:solidFill>
              </a:rPr>
              <a:t>	</a:t>
            </a:r>
            <a:r>
              <a:rPr lang="ru-RU" sz="2400" dirty="0" smtClean="0"/>
              <a:t>определенную  </a:t>
            </a:r>
            <a:r>
              <a:rPr lang="ru-RU" sz="2400" b="1" i="1" dirty="0" smtClean="0">
                <a:solidFill>
                  <a:schemeClr val="tx2"/>
                </a:solidFill>
              </a:rPr>
              <a:t>Р</a:t>
            </a:r>
            <a:endParaRPr lang="ru-RU" sz="2400" b="1" i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>
                <a:solidFill>
                  <a:schemeClr val="tx2"/>
                </a:solidFill>
              </a:rPr>
              <a:t>+</a:t>
            </a:r>
            <a:r>
              <a:rPr lang="ru-RU" sz="2400" dirty="0" smtClean="0">
                <a:solidFill>
                  <a:schemeClr val="tx2"/>
                </a:solidFill>
              </a:rPr>
              <a:t>  </a:t>
            </a:r>
            <a:r>
              <a:rPr lang="ru-RU" sz="2400" dirty="0" smtClean="0"/>
              <a:t>Не требуется работа эксперта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rgbClr val="006633"/>
                </a:solidFill>
              </a:rPr>
              <a:t>+</a:t>
            </a:r>
            <a:r>
              <a:rPr lang="ru-RU" sz="2400" dirty="0" smtClean="0">
                <a:solidFill>
                  <a:srgbClr val="006633"/>
                </a:solidFill>
              </a:rPr>
              <a:t>  </a:t>
            </a:r>
            <a:r>
              <a:rPr lang="ru-RU" sz="2400" dirty="0" smtClean="0"/>
              <a:t>Можно пробовать разные алгоритмы обучения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400" b="1" dirty="0">
                <a:solidFill>
                  <a:srgbClr val="FF0000"/>
                </a:solidFill>
              </a:rPr>
              <a:t>–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Нужна большая, качественно размеченная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обучающая выборка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–</a:t>
            </a:r>
            <a:r>
              <a:rPr lang="ru-RU" sz="2400" dirty="0" smtClean="0">
                <a:solidFill>
                  <a:srgbClr val="FF0000"/>
                </a:solidFill>
              </a:rPr>
              <a:t>  </a:t>
            </a:r>
            <a:r>
              <a:rPr lang="ru-RU" sz="2400" dirty="0" smtClean="0"/>
              <a:t>Сложно локализовать и исправить ошибку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ru-RU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33</a:t>
            </a:fld>
            <a:endParaRPr lang="ru-RU" alt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6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 anchor="ctr"/>
          <a:lstStyle/>
          <a:p>
            <a:pPr algn="ctr"/>
            <a:r>
              <a:rPr lang="ru-RU" sz="3200" dirty="0" smtClean="0"/>
              <a:t>ВЫБОР ПОДХОДА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052737"/>
            <a:ext cx="8244408" cy="504056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600" dirty="0" smtClean="0"/>
              <a:t> </a:t>
            </a:r>
            <a:r>
              <a:rPr lang="ru-RU" sz="2400" dirty="0" smtClean="0"/>
              <a:t>Нет экспертов ПО и словарных ресурсов</a:t>
            </a:r>
            <a:r>
              <a:rPr lang="en-US" sz="2400" dirty="0" smtClean="0"/>
              <a:t> </a:t>
            </a:r>
            <a:endParaRPr lang="ru-RU" sz="2400" dirty="0"/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ru-RU" sz="2400" dirty="0" smtClean="0"/>
              <a:t>Много размеченных </a:t>
            </a:r>
            <a:r>
              <a:rPr lang="ru-RU" sz="2400" dirty="0"/>
              <a:t>данных </a:t>
            </a:r>
            <a:r>
              <a:rPr lang="ru-RU" sz="2400" dirty="0" smtClean="0"/>
              <a:t>и </a:t>
            </a:r>
            <a:r>
              <a:rPr lang="ru-RU" sz="2400" dirty="0"/>
              <a:t>получение их </a:t>
            </a:r>
            <a:r>
              <a:rPr lang="en-US" sz="2400" dirty="0" smtClean="0"/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ru-RU" sz="2400" dirty="0" smtClean="0"/>
              <a:t>дешево</a:t>
            </a:r>
            <a:endParaRPr lang="ru-RU" sz="2400" dirty="0"/>
          </a:p>
          <a:p>
            <a:pPr eaLnBrk="1" hangingPunct="1">
              <a:spcBef>
                <a:spcPts val="0"/>
              </a:spcBef>
            </a:pPr>
            <a:r>
              <a:rPr lang="ru-RU" sz="2400" dirty="0" smtClean="0"/>
              <a:t>Необходимо быстрое построение приложения</a:t>
            </a:r>
          </a:p>
          <a:p>
            <a:pPr eaLnBrk="1" hangingPunct="1">
              <a:spcBef>
                <a:spcPts val="0"/>
              </a:spcBef>
            </a:pPr>
            <a:r>
              <a:rPr lang="ru-RU" sz="2400" dirty="0" smtClean="0"/>
              <a:t>Не требуется лингв. интерпретация результатов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ru-RU" sz="2400" dirty="0">
                <a:solidFill>
                  <a:schemeClr val="tx2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ru-RU" sz="2400" b="1" dirty="0" smtClean="0">
                <a:solidFill>
                  <a:schemeClr val="accent6"/>
                </a:solidFill>
              </a:rPr>
              <a:t>Машинное обучение</a:t>
            </a:r>
            <a:endParaRPr lang="ru-RU" sz="2400" b="1" dirty="0">
              <a:solidFill>
                <a:schemeClr val="accent6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 </a:t>
            </a:r>
            <a:r>
              <a:rPr lang="ru-RU" sz="2400" dirty="0" smtClean="0"/>
              <a:t>Есть эксперты и словарные ресурсы</a:t>
            </a:r>
            <a:r>
              <a:rPr lang="en-US" sz="2400" dirty="0" smtClean="0"/>
              <a:t> </a:t>
            </a:r>
            <a:endParaRPr lang="ru-RU" sz="2400" dirty="0"/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ru-RU" sz="2400" dirty="0" smtClean="0"/>
              <a:t>Мало </a:t>
            </a:r>
            <a:r>
              <a:rPr lang="ru-RU" sz="2400" dirty="0"/>
              <a:t>размеченных данных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ru-RU" sz="2400" dirty="0" smtClean="0"/>
              <a:t>Есть временные ресурсы</a:t>
            </a:r>
          </a:p>
          <a:p>
            <a:pPr eaLnBrk="1" hangingPunct="1">
              <a:spcBef>
                <a:spcPts val="0"/>
              </a:spcBef>
            </a:pPr>
            <a:r>
              <a:rPr lang="ru-RU" sz="2400" dirty="0" smtClean="0"/>
              <a:t>Необходимо  хорошее (и выше) качество работы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ru-RU" sz="2400" dirty="0" smtClean="0">
                <a:solidFill>
                  <a:schemeClr val="tx2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ru-RU" sz="2600" b="1" dirty="0" smtClean="0">
                <a:solidFill>
                  <a:schemeClr val="accent6"/>
                </a:solidFill>
                <a:sym typeface="Wingdings"/>
              </a:rPr>
              <a:t>Инженерный подход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ru-RU" sz="2600" dirty="0" smtClean="0"/>
              <a:t>Качество работы: точность, полнота, </a:t>
            </a:r>
            <a:r>
              <a:rPr lang="en-US" sz="2600" dirty="0" smtClean="0"/>
              <a:t>F-</a:t>
            </a:r>
            <a:r>
              <a:rPr lang="ru-RU" sz="2600" dirty="0" smtClean="0"/>
              <a:t>мера</a:t>
            </a:r>
            <a:endParaRPr lang="ru-RU" sz="2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sz="2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34</a:t>
            </a:fld>
            <a:endParaRPr lang="ru-RU" alt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98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ижний колонтитул 6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22531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5C7E2B4-F4F3-4C71-B529-4BFD461F4974}" type="slidenum">
              <a:rPr lang="ru-RU" altLang="en-US" sz="1200">
                <a:effectLst/>
              </a:rPr>
              <a:pPr algn="r"/>
              <a:t>35</a:t>
            </a:fld>
            <a:endParaRPr lang="ru-RU" altLang="en-US" sz="1200">
              <a:effectLst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6"/>
            <a:ext cx="8229600" cy="721444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ВИДЫ МОДЕЛЕЙ В КЛ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980729"/>
            <a:ext cx="8137525" cy="5327996"/>
          </a:xfrm>
        </p:spPr>
        <p:txBody>
          <a:bodyPr/>
          <a:lstStyle/>
          <a:p>
            <a:pPr eaLnBrk="1" hangingPunct="1">
              <a:defRPr/>
            </a:pPr>
            <a:r>
              <a:rPr lang="ru-RU" sz="2200" dirty="0" smtClean="0"/>
              <a:t>Многомодульные (</a:t>
            </a:r>
            <a:r>
              <a:rPr lang="en-US" sz="2200" i="1" dirty="0" smtClean="0">
                <a:solidFill>
                  <a:schemeClr val="tx2"/>
                </a:solidFill>
              </a:rPr>
              <a:t>multi</a:t>
            </a:r>
            <a:r>
              <a:rPr lang="ru-RU" sz="2200" i="1" dirty="0" smtClean="0">
                <a:solidFill>
                  <a:schemeClr val="tx2"/>
                </a:solidFill>
              </a:rPr>
              <a:t>-</a:t>
            </a:r>
            <a:r>
              <a:rPr lang="en-US" sz="2200" i="1" dirty="0" smtClean="0">
                <a:solidFill>
                  <a:schemeClr val="tx2"/>
                </a:solidFill>
              </a:rPr>
              <a:t>component</a:t>
            </a:r>
            <a:r>
              <a:rPr lang="ru-RU" sz="2200" i="1" dirty="0" smtClean="0">
                <a:solidFill>
                  <a:schemeClr val="tx2"/>
                </a:solidFill>
              </a:rPr>
              <a:t>, </a:t>
            </a:r>
            <a:r>
              <a:rPr lang="en-US" sz="2200" i="1" dirty="0" smtClean="0">
                <a:solidFill>
                  <a:schemeClr val="tx2"/>
                </a:solidFill>
              </a:rPr>
              <a:t>pipelined</a:t>
            </a:r>
            <a:r>
              <a:rPr lang="ru-RU" sz="2200" dirty="0" smtClean="0"/>
              <a:t>):</a:t>
            </a:r>
          </a:p>
          <a:p>
            <a:pPr lvl="1" eaLnBrk="1" hangingPunct="1">
              <a:spcBef>
                <a:spcPts val="300"/>
              </a:spcBef>
              <a:buNone/>
              <a:defRPr/>
            </a:pPr>
            <a:r>
              <a:rPr lang="ru-RU" sz="2200" dirty="0" smtClean="0"/>
              <a:t>	модули относятся к разным уровням/этапам, и</a:t>
            </a:r>
            <a:br>
              <a:rPr lang="ru-RU" sz="2200" dirty="0" smtClean="0"/>
            </a:br>
            <a:r>
              <a:rPr lang="ru-RU" sz="2200" dirty="0" smtClean="0"/>
              <a:t>	        могут быть созданы в рамках разных подходов</a:t>
            </a:r>
            <a:endParaRPr lang="ru-RU" sz="22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Признаковая модель текста: </a:t>
            </a:r>
            <a:r>
              <a:rPr lang="ru-RU" sz="2200" dirty="0" smtClean="0"/>
              <a:t>для обработки коллекций</a:t>
            </a:r>
          </a:p>
          <a:p>
            <a:pPr lvl="1" eaLnBrk="1" hangingPunct="1">
              <a:spcBef>
                <a:spcPts val="0"/>
              </a:spcBef>
              <a:buClr>
                <a:schemeClr val="accent1"/>
              </a:buClr>
              <a:defRPr/>
            </a:pPr>
            <a:r>
              <a:rPr lang="ru-RU" sz="2200" dirty="0" smtClean="0"/>
              <a:t>признаки определены для каждого документа</a:t>
            </a:r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  <a:defRPr/>
            </a:pPr>
            <a:r>
              <a:rPr lang="ru-RU" sz="2200" i="1" dirty="0" smtClean="0"/>
              <a:t>информационные признаки</a:t>
            </a:r>
            <a:r>
              <a:rPr lang="ru-RU" sz="2200" dirty="0" smtClean="0"/>
              <a:t>: лингвистические, статистические, структурные характеристики текста</a:t>
            </a:r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  <a:defRPr/>
            </a:pPr>
            <a:r>
              <a:rPr lang="ru-RU" sz="2200" dirty="0" smtClean="0"/>
              <a:t>виды модели</a:t>
            </a:r>
            <a:r>
              <a:rPr lang="ru-RU" sz="2200" dirty="0" smtClean="0">
                <a:solidFill>
                  <a:schemeClr val="tx2"/>
                </a:solidFill>
              </a:rPr>
              <a:t>:</a:t>
            </a:r>
            <a:r>
              <a:rPr lang="en-US" sz="2400" i="1" dirty="0" smtClean="0"/>
              <a:t> </a:t>
            </a:r>
            <a:r>
              <a:rPr lang="en-US" sz="2200" i="1" dirty="0" smtClean="0">
                <a:solidFill>
                  <a:schemeClr val="tx2"/>
                </a:solidFill>
              </a:rPr>
              <a:t>bag of words</a:t>
            </a:r>
            <a:r>
              <a:rPr lang="ru-RU" sz="2200" dirty="0" smtClean="0"/>
              <a:t> (мешок слов), </a:t>
            </a:r>
            <a:r>
              <a:rPr lang="ru-RU" sz="2200" i="1" dirty="0" smtClean="0">
                <a:solidFill>
                  <a:schemeClr val="tx2"/>
                </a:solidFill>
              </a:rPr>
              <a:t>векторная</a:t>
            </a:r>
          </a:p>
          <a:p>
            <a:pPr eaLnBrk="1" hangingPunct="1">
              <a:spcBef>
                <a:spcPts val="9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Статистическая языковая модель </a:t>
            </a:r>
            <a:r>
              <a:rPr lang="ru-RU" sz="2200" dirty="0" smtClean="0"/>
              <a:t>(</a:t>
            </a:r>
            <a:r>
              <a:rPr lang="en-US" sz="2200" i="1" dirty="0" smtClean="0">
                <a:solidFill>
                  <a:schemeClr val="tx2"/>
                </a:solidFill>
              </a:rPr>
              <a:t>Language Model</a:t>
            </a:r>
            <a:r>
              <a:rPr lang="ru-RU" sz="2200" dirty="0" smtClean="0"/>
              <a:t>)</a:t>
            </a:r>
            <a:endParaRPr lang="ru-RU" sz="2200" dirty="0" smtClean="0">
              <a:solidFill>
                <a:schemeClr val="tx2"/>
              </a:solidFill>
            </a:endParaRPr>
          </a:p>
          <a:p>
            <a:pPr marL="742950" lvl="1" indent="-285750" eaLnBrk="1" hangingPunct="1">
              <a:spcBef>
                <a:spcPts val="0"/>
              </a:spcBef>
              <a:defRPr/>
            </a:pPr>
            <a:r>
              <a:rPr lang="ru-RU" sz="2200" dirty="0" smtClean="0"/>
              <a:t>модель всего </a:t>
            </a:r>
            <a:r>
              <a:rPr lang="ru-RU" sz="2200" u="sng" dirty="0" smtClean="0"/>
              <a:t>языка</a:t>
            </a:r>
            <a:r>
              <a:rPr lang="ru-RU" sz="2200" dirty="0" smtClean="0"/>
              <a:t>, строится по коллекции текстов</a:t>
            </a:r>
          </a:p>
          <a:p>
            <a:pPr marL="742950" lvl="1" indent="-285750" eaLnBrk="1" hangingPunct="1">
              <a:spcBef>
                <a:spcPts val="300"/>
              </a:spcBef>
              <a:defRPr/>
            </a:pPr>
            <a:r>
              <a:rPr lang="ru-RU" sz="2200" dirty="0" smtClean="0"/>
              <a:t>основана на статистике  слов (или символов/букв) и их последовательностей</a:t>
            </a:r>
            <a:r>
              <a:rPr lang="ru-RU" sz="22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200" i="1" dirty="0" smtClean="0">
                <a:solidFill>
                  <a:schemeClr val="tx2"/>
                </a:solidFill>
              </a:rPr>
              <a:t>– </a:t>
            </a:r>
            <a:r>
              <a:rPr lang="en-US" sz="2200" i="1" dirty="0" smtClean="0">
                <a:solidFill>
                  <a:schemeClr val="tx2"/>
                </a:solidFill>
              </a:rPr>
              <a:t>N-</a:t>
            </a:r>
            <a:r>
              <a:rPr lang="ru-RU" sz="2200" i="1" dirty="0" smtClean="0">
                <a:solidFill>
                  <a:schemeClr val="tx2"/>
                </a:solidFill>
              </a:rPr>
              <a:t>грамм </a:t>
            </a:r>
            <a:r>
              <a:rPr lang="ru-RU" sz="2200" dirty="0" smtClean="0"/>
              <a:t>(признаков) </a:t>
            </a:r>
            <a:endParaRPr lang="ru-RU" sz="2200" dirty="0" smtClean="0">
              <a:solidFill>
                <a:schemeClr val="tx2"/>
              </a:solidFill>
            </a:endParaRPr>
          </a:p>
          <a:p>
            <a:pPr marL="742950" lvl="1" indent="-285750" eaLnBrk="1" hangingPunct="1">
              <a:spcBef>
                <a:spcPts val="300"/>
              </a:spcBef>
              <a:defRPr/>
            </a:pPr>
            <a:r>
              <a:rPr lang="ru-RU" sz="2200" dirty="0" smtClean="0"/>
              <a:t>отвечает на вопрос,</a:t>
            </a:r>
            <a:r>
              <a:rPr lang="ru-RU" sz="2400" dirty="0" smtClean="0"/>
              <a:t> </a:t>
            </a:r>
            <a:r>
              <a:rPr lang="ru-RU" sz="2200" dirty="0" smtClean="0"/>
              <a:t>насколько вероятно появление слова, если перед ним встречались конкретные слова </a:t>
            </a:r>
            <a:br>
              <a:rPr lang="ru-RU" sz="2200" dirty="0" smtClean="0"/>
            </a:br>
            <a:endParaRPr lang="ru-RU" sz="2200" dirty="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ru-RU" sz="2200" i="1" dirty="0" smtClean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30723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9606E8-8BEC-446B-A0AF-C307BE2A75BE}" type="slidenum">
              <a:rPr lang="ru-RU" altLang="en-US" sz="1200">
                <a:effectLst/>
              </a:rPr>
              <a:pPr algn="r"/>
              <a:t>36</a:t>
            </a:fld>
            <a:endParaRPr lang="ru-RU" altLang="en-US" sz="1200">
              <a:effectLst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6"/>
            <a:ext cx="7715200" cy="503957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ПРИКЛАДНЫЕ ЗАДАЧИ  КЛ</a:t>
            </a:r>
            <a:endParaRPr lang="es-ES" sz="32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836712"/>
            <a:ext cx="7416800" cy="5472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ru-RU" sz="400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2200" dirty="0" smtClean="0"/>
              <a:t>Традиционные направления:</a:t>
            </a:r>
            <a:endParaRPr lang="en-US" sz="2200" dirty="0" smtClean="0"/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Машинный перевод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Информационный поиск</a:t>
            </a:r>
            <a:endParaRPr lang="en-US" sz="2200" dirty="0" smtClean="0"/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Реферирование и аннотирование текстов</a:t>
            </a:r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Автоматизация создания и редактирования текстов</a:t>
            </a:r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Генерация текстов на ЕЯ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Формирование ответов на вопросы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Организация диалога, </a:t>
            </a:r>
            <a:r>
              <a:rPr lang="ru-RU" sz="2200" dirty="0" err="1" smtClean="0"/>
              <a:t>чат-боты</a:t>
            </a:r>
            <a:endParaRPr lang="ru-RU" sz="2200" dirty="0" smtClean="0"/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Распознавание и синтез звучащей речи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200" i="1" dirty="0" smtClean="0">
                <a:solidFill>
                  <a:schemeClr val="tx2"/>
                </a:solidFill>
              </a:rPr>
              <a:t>Text  Mining</a:t>
            </a:r>
            <a:r>
              <a:rPr lang="en-US" sz="2200" dirty="0" smtClean="0"/>
              <a:t>:</a:t>
            </a:r>
          </a:p>
          <a:p>
            <a:pPr eaLnBrk="1" hangingPunct="1">
              <a:spcBef>
                <a:spcPct val="10000"/>
              </a:spcBef>
            </a:pPr>
            <a:r>
              <a:rPr lang="ru-RU" sz="2200" dirty="0" smtClean="0"/>
              <a:t>Извлечение информации из текстов</a:t>
            </a:r>
            <a:endParaRPr lang="en-US" sz="2200" dirty="0" smtClean="0"/>
          </a:p>
          <a:p>
            <a:pPr marL="342900" lvl="1" indent="-342900" eaLnBrk="1" hangingPunct="1">
              <a:spcBef>
                <a:spcPts val="300"/>
              </a:spcBef>
              <a:buClr>
                <a:schemeClr val="tx2"/>
              </a:buClr>
            </a:pPr>
            <a:r>
              <a:rPr lang="ru-RU" sz="2200" dirty="0" smtClean="0"/>
              <a:t>Классификация и кластеризация текстов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Извлечение терминов и ключевых слов</a:t>
            </a:r>
          </a:p>
          <a:p>
            <a:pPr eaLnBrk="1" hangingPunct="1">
              <a:spcBef>
                <a:spcPts val="300"/>
              </a:spcBef>
            </a:pPr>
            <a:r>
              <a:rPr lang="ru-RU" sz="2200" dirty="0" smtClean="0"/>
              <a:t>Анализ мнений и оценка тональности текстов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72C1A6-94A4-41DA-9B52-069701C8AD28}" type="slidenum">
              <a:rPr lang="ru-RU" altLang="en-US" sz="1200">
                <a:effectLst/>
              </a:rPr>
              <a:pPr algn="r"/>
              <a:t>37</a:t>
            </a:fld>
            <a:endParaRPr lang="ru-RU" altLang="en-US" sz="1200">
              <a:effectLst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7"/>
            <a:ext cx="7931224" cy="1008112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ПРИКЛАДНЫЕ ЗАДАЧИ КЛ:</a:t>
            </a:r>
            <a:br>
              <a:rPr lang="ru-RU" sz="3000" dirty="0" smtClean="0"/>
            </a:br>
            <a:r>
              <a:rPr lang="ru-RU" sz="3000" dirty="0" smtClean="0"/>
              <a:t>МАШИННЫЙ ПЕРЕВОД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84784"/>
            <a:ext cx="8208962" cy="4896966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sz="2300" dirty="0" smtClean="0"/>
              <a:t>Начало исследований -  50-е годы 20-го века</a:t>
            </a:r>
          </a:p>
          <a:p>
            <a:pPr eaLnBrk="1" hangingPunct="1"/>
            <a:r>
              <a:rPr lang="ru-RU" sz="2300" dirty="0" err="1" smtClean="0"/>
              <a:t>Джоржтаунский</a:t>
            </a:r>
            <a:r>
              <a:rPr lang="ru-RU" sz="2300" dirty="0" smtClean="0"/>
              <a:t> эксперимент, 1954 г.: автоматический  перевод с русского на английский, словарь – 250 слов</a:t>
            </a:r>
          </a:p>
          <a:p>
            <a:pPr eaLnBrk="1" hangingPunct="1">
              <a:spcBef>
                <a:spcPct val="30000"/>
              </a:spcBef>
            </a:pPr>
            <a:r>
              <a:rPr lang="ru-RU" sz="2300" dirty="0" smtClean="0"/>
              <a:t>Первые работы в России: 1955 г., словарь – 2300 слов; перевод с английского на русский </a:t>
            </a:r>
          </a:p>
          <a:p>
            <a:pPr eaLnBrk="1" hangingPunct="1">
              <a:spcBef>
                <a:spcPct val="30000"/>
              </a:spcBef>
            </a:pPr>
            <a:r>
              <a:rPr lang="ru-RU" sz="2300" dirty="0" smtClean="0"/>
              <a:t>Простейшая лингвист. модель: </a:t>
            </a:r>
            <a:r>
              <a:rPr lang="ru-RU" sz="2300" i="1" dirty="0" smtClean="0">
                <a:solidFill>
                  <a:schemeClr val="tx2"/>
                </a:solidFill>
              </a:rPr>
              <a:t>пословный</a:t>
            </a:r>
            <a:r>
              <a:rPr lang="ru-RU" sz="2300" dirty="0" smtClean="0"/>
              <a:t> перевод</a:t>
            </a:r>
          </a:p>
          <a:p>
            <a:pPr eaLnBrk="1" hangingPunct="1">
              <a:spcBef>
                <a:spcPct val="30000"/>
              </a:spcBef>
            </a:pPr>
            <a:r>
              <a:rPr lang="ru-RU" sz="2300" dirty="0" smtClean="0"/>
              <a:t>Неравномерность развития работ по МП (приостановка финансирования исследований в 60-е годы)</a:t>
            </a:r>
          </a:p>
          <a:p>
            <a:pPr eaLnBrk="1" hangingPunct="1">
              <a:spcBef>
                <a:spcPct val="30000"/>
              </a:spcBef>
            </a:pPr>
            <a:r>
              <a:rPr lang="ru-RU" sz="2300" dirty="0" smtClean="0"/>
              <a:t>50-60 гг. – двуязычные системы,  </a:t>
            </a:r>
            <a:br>
              <a:rPr lang="ru-RU" sz="2300" dirty="0" smtClean="0"/>
            </a:br>
            <a:r>
              <a:rPr lang="ru-RU" sz="2300" dirty="0" smtClean="0"/>
              <a:t>               </a:t>
            </a:r>
            <a:r>
              <a:rPr lang="ru-RU" sz="2300" i="1" dirty="0" smtClean="0">
                <a:solidFill>
                  <a:schemeClr val="tx2"/>
                </a:solidFill>
              </a:rPr>
              <a:t>пословный</a:t>
            </a:r>
            <a:r>
              <a:rPr lang="ru-RU" sz="2300" i="1" dirty="0" smtClean="0"/>
              <a:t> </a:t>
            </a:r>
            <a:r>
              <a:rPr lang="ru-RU" sz="2300" dirty="0" smtClean="0"/>
              <a:t>и </a:t>
            </a:r>
            <a:r>
              <a:rPr lang="ru-RU" sz="2300" i="1" dirty="0" err="1" smtClean="0">
                <a:solidFill>
                  <a:schemeClr val="tx2"/>
                </a:solidFill>
              </a:rPr>
              <a:t>пословно-пооборотный</a:t>
            </a:r>
            <a:r>
              <a:rPr lang="ru-RU" sz="2300" dirty="0" smtClean="0"/>
              <a:t> перевод</a:t>
            </a:r>
            <a:br>
              <a:rPr lang="ru-RU" sz="2300" dirty="0" smtClean="0"/>
            </a:br>
            <a:r>
              <a:rPr lang="ru-RU" sz="2300" dirty="0" smtClean="0"/>
              <a:t>(приемлемое качество для родственных языков)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9750" y="2636838"/>
            <a:ext cx="82804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7838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ru-RU" sz="2400">
              <a:effectLst/>
              <a:latin typeface="Arial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6"/>
            <a:ext cx="8229600" cy="792088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МАШИННЫЙ ПЕРЕВОД: </a:t>
            </a:r>
            <a:br>
              <a:rPr lang="ru-RU" sz="3000" dirty="0" smtClean="0"/>
            </a:br>
            <a:r>
              <a:rPr lang="ru-RU" sz="3000" dirty="0" smtClean="0"/>
              <a:t>ПОКОЛЕНИЯ СИСТЕМ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1" y="1268413"/>
            <a:ext cx="8532440" cy="5184775"/>
          </a:xfrm>
        </p:spPr>
        <p:txBody>
          <a:bodyPr/>
          <a:lstStyle/>
          <a:p>
            <a:pPr marL="571500" indent="-571500"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300" dirty="0" smtClean="0"/>
          </a:p>
          <a:p>
            <a:pPr marL="360000" indent="-360000" eaLnBrk="1" hangingPunct="1">
              <a:lnSpc>
                <a:spcPct val="90000"/>
              </a:lnSpc>
              <a:buSzPct val="75000"/>
              <a:defRPr/>
            </a:pPr>
            <a:r>
              <a:rPr lang="ru-RU" sz="2300" dirty="0" smtClean="0"/>
              <a:t>60-70 гг. –  </a:t>
            </a:r>
            <a:r>
              <a:rPr lang="ru-RU" sz="2300" i="1" dirty="0" err="1" smtClean="0">
                <a:solidFill>
                  <a:schemeClr val="tx2"/>
                </a:solidFill>
              </a:rPr>
              <a:t>пофразный</a:t>
            </a:r>
            <a:r>
              <a:rPr lang="ru-RU" sz="2300" dirty="0" smtClean="0"/>
              <a:t> перевод,</a:t>
            </a:r>
            <a:br>
              <a:rPr lang="ru-RU" sz="2300" dirty="0" smtClean="0"/>
            </a:br>
            <a:r>
              <a:rPr lang="ru-RU" sz="2300" dirty="0" smtClean="0"/>
              <a:t>  стратегия    АНАЛИЗ </a:t>
            </a:r>
            <a:r>
              <a:rPr lang="ru-RU" sz="2300" dirty="0" smtClean="0">
                <a:sym typeface="Symbol" pitchFamily="18" charset="2"/>
              </a:rPr>
              <a:t> </a:t>
            </a:r>
            <a:r>
              <a:rPr lang="ru-RU" sz="2300" dirty="0" smtClean="0"/>
              <a:t>ТРАНСФЕР </a:t>
            </a:r>
            <a:r>
              <a:rPr lang="ru-RU" sz="2300" dirty="0" smtClean="0">
                <a:sym typeface="Symbol" pitchFamily="18" charset="2"/>
              </a:rPr>
              <a:t>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300" dirty="0" smtClean="0"/>
              <a:t>СИНТЕЗ</a:t>
            </a:r>
            <a:br>
              <a:rPr lang="ru-RU" sz="2300" dirty="0" smtClean="0"/>
            </a:br>
            <a:r>
              <a:rPr lang="ru-RU" sz="2300" dirty="0" smtClean="0"/>
              <a:t> –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ru-RU" sz="2300" dirty="0" smtClean="0"/>
              <a:t>пред- и </a:t>
            </a:r>
            <a:r>
              <a:rPr lang="ru-RU" sz="2300" dirty="0" err="1" smtClean="0"/>
              <a:t>пост-редактирование</a:t>
            </a:r>
            <a:r>
              <a:rPr lang="ru-RU" sz="2300" dirty="0" smtClean="0"/>
              <a:t> человеком</a:t>
            </a:r>
            <a:br>
              <a:rPr lang="ru-RU" sz="2300" dirty="0" smtClean="0"/>
            </a:br>
            <a:r>
              <a:rPr lang="ru-RU" sz="2300" dirty="0" smtClean="0"/>
              <a:t> –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300" dirty="0" smtClean="0"/>
              <a:t> появление промышленных систем</a:t>
            </a:r>
          </a:p>
          <a:p>
            <a:pPr marL="360000" indent="-360000" eaLnBrk="1" hangingPunct="1">
              <a:lnSpc>
                <a:spcPct val="90000"/>
              </a:lnSpc>
              <a:spcBef>
                <a:spcPts val="900"/>
              </a:spcBef>
              <a:buSzPct val="75000"/>
              <a:defRPr/>
            </a:pPr>
            <a:r>
              <a:rPr lang="ru-RU" sz="2300" dirty="0" smtClean="0"/>
              <a:t>70-80 гг., экстенсивное развитие: </a:t>
            </a:r>
            <a:r>
              <a:rPr lang="ru-RU" sz="2300" i="1" dirty="0" smtClean="0">
                <a:solidFill>
                  <a:schemeClr val="tx2"/>
                </a:solidFill>
              </a:rPr>
              <a:t>многоязычные</a:t>
            </a:r>
            <a:r>
              <a:rPr lang="ru-RU" sz="2300" i="1" dirty="0" smtClean="0"/>
              <a:t> </a:t>
            </a:r>
            <a:r>
              <a:rPr lang="ru-RU" sz="2300" dirty="0" smtClean="0"/>
              <a:t>системы</a:t>
            </a:r>
          </a:p>
          <a:p>
            <a:pPr marL="952500" lvl="1" indent="-360000" eaLnBrk="1" hangingPunct="1">
              <a:lnSpc>
                <a:spcPct val="90000"/>
              </a:lnSpc>
              <a:spcBef>
                <a:spcPct val="25000"/>
              </a:spcBef>
              <a:buSzPct val="75000"/>
              <a:defRPr/>
            </a:pPr>
            <a:r>
              <a:rPr lang="ru-RU" sz="2300" dirty="0" smtClean="0"/>
              <a:t> </a:t>
            </a:r>
            <a:r>
              <a:rPr lang="ru-RU" sz="2300" i="1" dirty="0" smtClean="0">
                <a:solidFill>
                  <a:schemeClr val="tx2"/>
                </a:solidFill>
              </a:rPr>
              <a:t>ЭТАП  </a:t>
            </a:r>
            <a:r>
              <a:rPr lang="ru-RU" sz="2300" dirty="0" smtClean="0"/>
              <a:t>(СССР): лингв.модель ЕЯ «</a:t>
            </a:r>
            <a:r>
              <a:rPr lang="ru-RU" sz="2300" dirty="0" err="1" smtClean="0"/>
              <a:t>Смысл</a:t>
            </a:r>
            <a:r>
              <a:rPr lang="ru-RU" sz="2300" dirty="0" err="1" smtClean="0">
                <a:sym typeface="Symbol" pitchFamily="18" charset="2"/>
              </a:rPr>
              <a:t></a:t>
            </a:r>
            <a:r>
              <a:rPr lang="ru-RU" sz="2300" dirty="0" err="1" smtClean="0"/>
              <a:t>Текст</a:t>
            </a:r>
            <a:r>
              <a:rPr lang="ru-RU" sz="2300" dirty="0" smtClean="0"/>
              <a:t>», франц./англ.русский перевод </a:t>
            </a:r>
            <a:r>
              <a:rPr lang="ru-RU" sz="2300" dirty="0" err="1" smtClean="0"/>
              <a:t>научно-технич</a:t>
            </a:r>
            <a:r>
              <a:rPr lang="ru-RU" sz="2300" dirty="0" smtClean="0"/>
              <a:t>. текстов</a:t>
            </a:r>
          </a:p>
          <a:p>
            <a:pPr marL="360000" indent="-360000" eaLnBrk="1" hangingPunct="1">
              <a:lnSpc>
                <a:spcPct val="90000"/>
              </a:lnSpc>
              <a:spcBef>
                <a:spcPts val="900"/>
              </a:spcBef>
              <a:buSzPct val="75000"/>
              <a:defRPr/>
            </a:pPr>
            <a:r>
              <a:rPr lang="ru-RU" sz="2300" dirty="0" smtClean="0"/>
              <a:t>80-90 гг. – многоязычные системы,</a:t>
            </a:r>
            <a:br>
              <a:rPr lang="ru-RU" sz="2300" dirty="0" smtClean="0"/>
            </a:br>
            <a:r>
              <a:rPr lang="ru-RU" sz="2300" dirty="0" smtClean="0"/>
              <a:t> –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300" dirty="0" smtClean="0"/>
              <a:t>опора на лексические и терминологические БД</a:t>
            </a:r>
            <a:br>
              <a:rPr lang="ru-RU" sz="2300" dirty="0" smtClean="0"/>
            </a:br>
            <a:r>
              <a:rPr lang="ru-RU" sz="2300" dirty="0" smtClean="0"/>
              <a:t> –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300" dirty="0" smtClean="0"/>
              <a:t>использование </a:t>
            </a:r>
            <a:r>
              <a:rPr lang="ru-RU" sz="2300" i="1" dirty="0" err="1" smtClean="0">
                <a:solidFill>
                  <a:schemeClr val="tx2"/>
                </a:solidFill>
              </a:rPr>
              <a:t>интерлингвы</a:t>
            </a:r>
            <a:r>
              <a:rPr lang="ru-RU" sz="2300" dirty="0" smtClean="0"/>
              <a:t> – языка-посредника</a:t>
            </a:r>
            <a:endParaRPr lang="ru-RU" sz="2300" i="1" dirty="0" smtClean="0">
              <a:solidFill>
                <a:schemeClr val="tx2"/>
              </a:solidFill>
            </a:endParaRPr>
          </a:p>
          <a:p>
            <a:pPr marL="360000" indent="-360000" eaLnBrk="1" hangingPunct="1">
              <a:lnSpc>
                <a:spcPct val="90000"/>
              </a:lnSpc>
              <a:spcBef>
                <a:spcPts val="900"/>
              </a:spcBef>
              <a:buSzPct val="75000"/>
              <a:defRPr/>
            </a:pPr>
            <a:r>
              <a:rPr lang="ru-RU" sz="2300" dirty="0" smtClean="0"/>
              <a:t>90-2000 гг.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300" dirty="0" smtClean="0"/>
              <a:t>– применение статистики, корпусов текстов:</a:t>
            </a:r>
            <a:r>
              <a:rPr lang="ru-RU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ru-RU" sz="2300" i="1" dirty="0" smtClean="0">
                <a:solidFill>
                  <a:schemeClr val="tx2"/>
                </a:solidFill>
              </a:rPr>
              <a:t>статистическая трансляция</a:t>
            </a:r>
            <a:r>
              <a:rPr lang="ru-RU" sz="2300" i="1" dirty="0" smtClean="0"/>
              <a:t> </a:t>
            </a:r>
          </a:p>
          <a:p>
            <a:pPr marL="360000" indent="-360000" eaLnBrk="1" hangingPunct="1">
              <a:lnSpc>
                <a:spcPct val="90000"/>
              </a:lnSpc>
              <a:spcBef>
                <a:spcPts val="900"/>
              </a:spcBef>
              <a:buSzPct val="75000"/>
              <a:defRPr/>
            </a:pPr>
            <a:r>
              <a:rPr lang="ru-RU" sz="2300" dirty="0" smtClean="0"/>
              <a:t>~ с 2010 гг.</a:t>
            </a:r>
            <a:r>
              <a:rPr lang="ru-RU" sz="2300" i="1" dirty="0" smtClean="0"/>
              <a:t> </a:t>
            </a:r>
            <a:r>
              <a:rPr lang="ru-RU" sz="2300" dirty="0" smtClean="0"/>
              <a:t>– машинное обучение на </a:t>
            </a:r>
            <a:r>
              <a:rPr lang="ru-RU" sz="2300" i="1" dirty="0" smtClean="0">
                <a:solidFill>
                  <a:schemeClr val="tx2"/>
                </a:solidFill>
              </a:rPr>
              <a:t>нейронных сетях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38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ижний колонтитул 6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33795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415627-167F-42F8-B337-C155D11E99C4}" type="slidenum">
              <a:rPr lang="ru-RU" altLang="en-US" sz="1200">
                <a:effectLst/>
              </a:rPr>
              <a:pPr algn="r"/>
              <a:t>39</a:t>
            </a:fld>
            <a:endParaRPr lang="ru-RU" altLang="en-US" sz="1200">
              <a:effectLst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6"/>
            <a:ext cx="8229600" cy="864096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ПРИКЛАДНЫЕ ЗАДАЧИ КЛ:</a:t>
            </a:r>
            <a:br>
              <a:rPr lang="ru-RU" sz="3000" dirty="0" smtClean="0"/>
            </a:br>
            <a:r>
              <a:rPr lang="ru-RU" sz="3000" dirty="0" smtClean="0"/>
              <a:t>ИНФОРМАЦИОННЫЙ ПОИСК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412875"/>
            <a:ext cx="8208962" cy="48958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lang="ru-RU" sz="2400" dirty="0" smtClean="0"/>
              <a:t>Поиск в коллекциях текст. документов – с 50</a:t>
            </a:r>
            <a:r>
              <a:rPr lang="en-US" sz="2400" dirty="0" smtClean="0"/>
              <a:t>-</a:t>
            </a:r>
            <a:r>
              <a:rPr lang="ru-RU" sz="2400" dirty="0" err="1" smtClean="0"/>
              <a:t>х</a:t>
            </a:r>
            <a:r>
              <a:rPr lang="ru-RU" sz="2400" dirty="0" smtClean="0"/>
              <a:t> гг. 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Поисковый образ</a:t>
            </a:r>
            <a:r>
              <a:rPr lang="ru-RU" sz="2200" dirty="0" smtClean="0"/>
              <a:t> документа – </a:t>
            </a:r>
            <a:r>
              <a:rPr lang="ru-RU" sz="2200" i="1" dirty="0" smtClean="0">
                <a:solidFill>
                  <a:schemeClr val="tx2"/>
                </a:solidFill>
              </a:rPr>
              <a:t>ключевые слова</a:t>
            </a:r>
            <a:r>
              <a:rPr lang="ru-RU" sz="2200" i="1" dirty="0" smtClean="0"/>
              <a:t/>
            </a:r>
            <a:br>
              <a:rPr lang="ru-RU" sz="2200" i="1" dirty="0" smtClean="0"/>
            </a:br>
            <a:r>
              <a:rPr lang="ru-RU" sz="2200" dirty="0" smtClean="0"/>
              <a:t>(отражают основное содержание документа)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ru-RU" sz="2200" dirty="0" smtClean="0"/>
              <a:t>Поиск документа по запросу в виде набора ключ. слов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ru-RU" sz="2200" dirty="0" smtClean="0"/>
              <a:t>Результат поиска – </a:t>
            </a:r>
            <a:r>
              <a:rPr lang="ru-RU" sz="2200" i="1" dirty="0" smtClean="0">
                <a:solidFill>
                  <a:schemeClr val="tx2"/>
                </a:solidFill>
              </a:rPr>
              <a:t>релевантные</a:t>
            </a:r>
            <a:r>
              <a:rPr lang="ru-RU" sz="2200" dirty="0" smtClean="0"/>
              <a:t> документы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Индексирование</a:t>
            </a:r>
            <a:r>
              <a:rPr lang="ru-RU" sz="2200" dirty="0" smtClean="0"/>
              <a:t>  документа, т.е. выделение ключевых слов  и словосочетаний,  выполнялось вручную</a:t>
            </a:r>
          </a:p>
          <a:p>
            <a:pPr marL="742950" lvl="1" indent="-285750" eaLnBrk="1" hangingPunct="1">
              <a:lnSpc>
                <a:spcPct val="95000"/>
              </a:lnSpc>
              <a:spcBef>
                <a:spcPts val="900"/>
              </a:spcBef>
              <a:buFont typeface="Wingdings" pitchFamily="2" charset="2"/>
              <a:buNone/>
              <a:defRPr/>
            </a:pPr>
            <a:r>
              <a:rPr lang="ru-RU" sz="2200" dirty="0" smtClean="0"/>
              <a:t>Применяется в соврем. корпоративных </a:t>
            </a:r>
            <a:r>
              <a:rPr lang="ru-RU" sz="2200" dirty="0" err="1" smtClean="0"/>
              <a:t>инф</a:t>
            </a:r>
            <a:r>
              <a:rPr lang="ru-RU" sz="2200" dirty="0" smtClean="0"/>
              <a:t>. системах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Полнотекстовый поиск</a:t>
            </a:r>
            <a:r>
              <a:rPr lang="ru-RU" sz="2400" dirty="0" smtClean="0"/>
              <a:t> – с </a:t>
            </a:r>
            <a:r>
              <a:rPr lang="en-US" sz="2400" dirty="0" smtClean="0"/>
              <a:t>90-</a:t>
            </a:r>
            <a:r>
              <a:rPr lang="ru-RU" sz="2400" dirty="0" err="1" smtClean="0"/>
              <a:t>х</a:t>
            </a:r>
            <a:r>
              <a:rPr lang="ru-RU" sz="2400" dirty="0" smtClean="0"/>
              <a:t> гг. (в сети Интернет)</a:t>
            </a:r>
            <a:endParaRPr lang="ru-RU" sz="2400" i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3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Автоматическое индексирование</a:t>
            </a:r>
            <a:r>
              <a:rPr lang="ru-RU" sz="2200" dirty="0" smtClean="0"/>
              <a:t>  текстов </a:t>
            </a:r>
            <a:endParaRPr lang="ru-RU" sz="2200" i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ru-RU" sz="2200" dirty="0" smtClean="0"/>
              <a:t>Применение </a:t>
            </a:r>
            <a:r>
              <a:rPr lang="ru-RU" sz="2200" i="1" dirty="0" smtClean="0">
                <a:solidFill>
                  <a:schemeClr val="tx2"/>
                </a:solidFill>
              </a:rPr>
              <a:t>векторной модели</a:t>
            </a:r>
            <a:r>
              <a:rPr lang="ru-RU" sz="2200" i="1" dirty="0" smtClean="0"/>
              <a:t>  </a:t>
            </a:r>
            <a:r>
              <a:rPr lang="ru-RU" sz="2200" dirty="0" smtClean="0"/>
              <a:t>текста (</a:t>
            </a:r>
            <a:r>
              <a:rPr lang="en-US" sz="2200" i="1" dirty="0" smtClean="0">
                <a:solidFill>
                  <a:schemeClr val="tx2"/>
                </a:solidFill>
              </a:rPr>
              <a:t>bag of words</a:t>
            </a:r>
            <a:r>
              <a:rPr lang="ru-RU" sz="2200" dirty="0" smtClean="0"/>
              <a:t> :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ru-RU" sz="2200" dirty="0" smtClean="0"/>
              <a:t>набор знаменательных слов</a:t>
            </a:r>
            <a:r>
              <a:rPr lang="en-US" sz="2200" dirty="0" smtClean="0"/>
              <a:t> </a:t>
            </a:r>
            <a:r>
              <a:rPr lang="ru-RU" sz="2200" dirty="0" smtClean="0"/>
              <a:t>текста</a:t>
            </a:r>
            <a:r>
              <a:rPr lang="en-US" sz="2200" dirty="0" smtClean="0"/>
              <a:t> c </a:t>
            </a:r>
            <a:r>
              <a:rPr lang="ru-RU" sz="2200" dirty="0" smtClean="0"/>
              <a:t>их частотами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ru-RU" sz="2200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9219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CD555A-9050-4BDD-8EF6-07FE213E6933}" type="slidenum">
              <a:rPr lang="ru-RU" altLang="en-US" sz="1200">
                <a:effectLst/>
              </a:rPr>
              <a:pPr algn="r"/>
              <a:t>4</a:t>
            </a:fld>
            <a:endParaRPr lang="ru-RU" altLang="en-US" sz="1200">
              <a:effectLst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9" y="260648"/>
            <a:ext cx="7993136" cy="1007765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КЛ:   </a:t>
            </a:r>
            <a:br>
              <a:rPr lang="ru-RU" sz="3000" dirty="0" smtClean="0"/>
            </a:br>
            <a:r>
              <a:rPr lang="ru-RU" sz="3000" dirty="0" smtClean="0"/>
              <a:t>ЛИНГВИСТИКА И МАТЕМАТИКА </a:t>
            </a:r>
            <a:endParaRPr lang="es-ES" sz="30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8064574" cy="48965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400" dirty="0" smtClean="0"/>
              <a:t>Общая лингвистика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</a:pPr>
            <a:r>
              <a:rPr lang="ru-RU" sz="2200" dirty="0" smtClean="0"/>
              <a:t>Фонология (звуки речи)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</a:pPr>
            <a:r>
              <a:rPr lang="ru-RU" sz="2200" dirty="0" smtClean="0"/>
              <a:t>Морфология (структура и форма слов ЕЯ)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</a:pPr>
            <a:r>
              <a:rPr lang="ru-RU" sz="2200" dirty="0" smtClean="0"/>
              <a:t>Синтаксис (структура и функции предложений)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</a:pPr>
            <a:r>
              <a:rPr lang="ru-RU" sz="2200" dirty="0" smtClean="0"/>
              <a:t>Семантика (смысл языковых высказываний)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</a:pPr>
            <a:r>
              <a:rPr lang="ru-RU" sz="2200" dirty="0" smtClean="0"/>
              <a:t>Прагматика (значение высказываний)</a:t>
            </a:r>
            <a:endParaRPr lang="ru-RU" sz="2400" dirty="0" smtClean="0"/>
          </a:p>
          <a:p>
            <a:pPr eaLnBrk="1" hangingPunct="1">
              <a:spcBef>
                <a:spcPts val="1200"/>
              </a:spcBef>
            </a:pPr>
            <a:r>
              <a:rPr lang="ru-RU" sz="2400" dirty="0" smtClean="0"/>
              <a:t>Математическая лингвистика (область математики)</a:t>
            </a:r>
            <a:endParaRPr lang="ru-RU" sz="2400" dirty="0" smtClean="0"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Теория формальных языков и грамматик</a:t>
            </a:r>
            <a:r>
              <a:rPr lang="ru-RU" sz="2200" dirty="0" smtClean="0"/>
              <a:t>  возникла </a:t>
            </a:r>
            <a:br>
              <a:rPr lang="ru-RU" sz="2200" dirty="0" smtClean="0"/>
            </a:br>
            <a:r>
              <a:rPr lang="ru-RU" sz="2200" dirty="0" smtClean="0"/>
              <a:t>из </a:t>
            </a:r>
            <a:r>
              <a:rPr lang="ru-RU" sz="2200" i="1" dirty="0" smtClean="0">
                <a:solidFill>
                  <a:schemeClr val="tx2"/>
                </a:solidFill>
              </a:rPr>
              <a:t>порождающих грамматик</a:t>
            </a:r>
            <a:r>
              <a:rPr lang="ru-RU" sz="2200" i="1" dirty="0" smtClean="0"/>
              <a:t>  </a:t>
            </a:r>
            <a:r>
              <a:rPr lang="ru-RU" sz="2200" dirty="0" smtClean="0"/>
              <a:t>Н.Хомского (50-е гг.)  для анализа синтаксических структур ЕЯ</a:t>
            </a:r>
            <a:endParaRPr lang="ru-RU" sz="2200" i="1" dirty="0" smtClean="0">
              <a:sym typeface="Symbol" pitchFamily="18" charset="2"/>
            </a:endParaRPr>
          </a:p>
          <a:p>
            <a:pPr lvl="1" eaLnBrk="1" hangingPunct="1">
              <a:spcBef>
                <a:spcPts val="600"/>
              </a:spcBef>
            </a:pP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Квантитативная</a:t>
            </a:r>
            <a:r>
              <a:rPr lang="ru-RU" sz="2200" i="1" dirty="0" smtClean="0">
                <a:sym typeface="Symbol" pitchFamily="18" charset="2"/>
              </a:rPr>
              <a:t> (статистическая) </a:t>
            </a:r>
            <a:r>
              <a:rPr lang="ru-RU" sz="2200" dirty="0" smtClean="0">
                <a:sym typeface="Symbol" pitchFamily="18" charset="2"/>
              </a:rPr>
              <a:t>лингвистика:</a:t>
            </a:r>
            <a:br>
              <a:rPr lang="ru-RU" sz="2200" dirty="0" smtClean="0">
                <a:sym typeface="Symbol" pitchFamily="18" charset="2"/>
              </a:rPr>
            </a:br>
            <a:r>
              <a:rPr lang="ru-RU" sz="2200" dirty="0" smtClean="0">
                <a:sym typeface="Symbol" pitchFamily="18" charset="2"/>
              </a:rPr>
              <a:t>изучение языка/речи количественными методами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48F7F9-5416-402E-9FE2-83BF5EF279CA}" type="slidenum">
              <a:rPr lang="ru-RU" altLang="en-US" sz="1200">
                <a:effectLst/>
              </a:rPr>
              <a:pPr algn="r"/>
              <a:t>40</a:t>
            </a:fld>
            <a:endParaRPr lang="ru-RU" altLang="en-US" sz="1200">
              <a:effectLst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664"/>
            <a:ext cx="8791575" cy="93677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ИНФОРМАЦИОННЫЙ ПОИСК: </a:t>
            </a:r>
            <a:br>
              <a:rPr lang="ru-RU" sz="3000" dirty="0" smtClean="0"/>
            </a:br>
            <a:r>
              <a:rPr lang="ru-RU" sz="3000" dirty="0" smtClean="0"/>
              <a:t>СМЕЖНЫЕ ЗАДАЧИ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es-ES" sz="3200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12875"/>
            <a:ext cx="8066087" cy="47529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600" dirty="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Классификация текстов</a:t>
            </a:r>
            <a:r>
              <a:rPr lang="ru-RU" sz="2400" dirty="0" smtClean="0"/>
              <a:t> – отнесение к классам </a:t>
            </a:r>
            <a:br>
              <a:rPr lang="ru-RU" sz="2400" dirty="0" smtClean="0"/>
            </a:br>
            <a:r>
              <a:rPr lang="ru-RU" sz="2400" dirty="0" smtClean="0"/>
              <a:t>с заданными свойствами/параметрами 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Рубрицирование текстов</a:t>
            </a:r>
            <a:r>
              <a:rPr lang="ru-RU" sz="2400" dirty="0" smtClean="0"/>
              <a:t> – классификация, соотнесение с иерархической  системой классов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Кластеризация текстов</a:t>
            </a:r>
            <a:r>
              <a:rPr lang="ru-RU" sz="2400" dirty="0" smtClean="0"/>
              <a:t> – создание подмножеств тематически близких документов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 smtClean="0"/>
              <a:t>Построение </a:t>
            </a:r>
            <a:r>
              <a:rPr lang="ru-RU" sz="2400" i="1" dirty="0" smtClean="0">
                <a:solidFill>
                  <a:schemeClr val="tx2"/>
                </a:solidFill>
              </a:rPr>
              <a:t>вторичных документов</a:t>
            </a:r>
            <a:r>
              <a:rPr lang="ru-RU" sz="2400" dirty="0" smtClean="0"/>
              <a:t>:</a:t>
            </a:r>
          </a:p>
          <a:p>
            <a:pPr lvl="1" eaLnBrk="1" hangingPunct="1">
              <a:spcBef>
                <a:spcPts val="800"/>
              </a:spcBef>
            </a:pPr>
            <a:r>
              <a:rPr lang="ru-RU" sz="2300" dirty="0" smtClean="0">
                <a:solidFill>
                  <a:schemeClr val="tx2"/>
                </a:solidFill>
              </a:rPr>
              <a:t>Реферирование текста</a:t>
            </a:r>
            <a:r>
              <a:rPr lang="ru-RU" sz="2300" dirty="0" smtClean="0"/>
              <a:t> – построение краткого реферата для одного или нескольких текстов</a:t>
            </a:r>
          </a:p>
          <a:p>
            <a:pPr lvl="1" eaLnBrk="1" hangingPunct="1">
              <a:spcBef>
                <a:spcPts val="800"/>
              </a:spcBef>
            </a:pPr>
            <a:r>
              <a:rPr lang="ru-RU" sz="2300" dirty="0" smtClean="0">
                <a:solidFill>
                  <a:schemeClr val="tx2"/>
                </a:solidFill>
              </a:rPr>
              <a:t>Аннотирование текста</a:t>
            </a:r>
            <a:r>
              <a:rPr lang="ru-RU" sz="2300" dirty="0" smtClean="0"/>
              <a:t> – краткое описание </a:t>
            </a:r>
            <a:r>
              <a:rPr lang="ru-RU" sz="2300" dirty="0" err="1" smtClean="0"/>
              <a:t>содержа-ния</a:t>
            </a:r>
            <a:r>
              <a:rPr lang="ru-RU" sz="2300" dirty="0" smtClean="0"/>
              <a:t> текста (упрощенно: список ключевых слов)  </a:t>
            </a:r>
            <a:endParaRPr lang="es-ES" sz="23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азвание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787208" cy="936104"/>
          </a:xfrm>
        </p:spPr>
        <p:txBody>
          <a:bodyPr/>
          <a:lstStyle/>
          <a:p>
            <a:pPr algn="ctr"/>
            <a:r>
              <a:rPr lang="ru-RU" sz="3000" dirty="0" smtClean="0"/>
              <a:t>ПРИМЕНЕНИЕ  КЛАССИФИКАЦИИ </a:t>
            </a:r>
            <a:br>
              <a:rPr lang="ru-RU" sz="3000" dirty="0" smtClean="0"/>
            </a:br>
            <a:r>
              <a:rPr lang="ru-RU" sz="3000" dirty="0" smtClean="0"/>
              <a:t>и  КЛАСТЕРИЗАЦИИ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4213" y="1484313"/>
            <a:ext cx="8459787" cy="4824412"/>
          </a:xfrm>
        </p:spPr>
        <p:txBody>
          <a:bodyPr/>
          <a:lstStyle/>
          <a:p>
            <a:pPr marL="457200" lvl="1" indent="-396000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ru-RU" sz="2400" dirty="0"/>
              <a:t>Упорядочивание </a:t>
            </a:r>
            <a:r>
              <a:rPr lang="ru-RU" sz="2400" dirty="0" smtClean="0"/>
              <a:t>и навигация </a:t>
            </a:r>
            <a:r>
              <a:rPr lang="ru-RU" sz="2400" dirty="0"/>
              <a:t>по набору </a:t>
            </a:r>
            <a:r>
              <a:rPr lang="ru-RU" sz="2400" dirty="0" smtClean="0"/>
              <a:t>документов</a:t>
            </a:r>
          </a:p>
          <a:p>
            <a:pPr marL="809625" lvl="2" indent="-396000" eaLnBrk="1" hangingPunct="1">
              <a:spcBef>
                <a:spcPts val="0"/>
              </a:spcBef>
              <a:defRPr/>
            </a:pPr>
            <a:r>
              <a:rPr lang="ru-RU" sz="2400" dirty="0"/>
              <a:t>составление интернет-каталогов</a:t>
            </a:r>
          </a:p>
          <a:p>
            <a:pPr marL="457200" lvl="1" indent="-396000">
              <a:spcBef>
                <a:spcPts val="800"/>
              </a:spcBef>
              <a:buClr>
                <a:schemeClr val="tx2"/>
              </a:buClr>
              <a:defRPr/>
            </a:pPr>
            <a:r>
              <a:rPr lang="ru-RU" sz="2400" dirty="0" smtClean="0"/>
              <a:t>Информационный поиск</a:t>
            </a:r>
            <a:endParaRPr lang="ru-RU" sz="2400" dirty="0"/>
          </a:p>
          <a:p>
            <a:pPr marL="809625" lvl="2" indent="-396000">
              <a:spcBef>
                <a:spcPts val="0"/>
              </a:spcBef>
              <a:defRPr/>
            </a:pPr>
            <a:r>
              <a:rPr lang="ru-RU" dirty="0"/>
              <a:t>ограничение области поиска </a:t>
            </a:r>
          </a:p>
          <a:p>
            <a:pPr marL="809625" lvl="2" indent="-396000">
              <a:spcBef>
                <a:spcPts val="0"/>
              </a:spcBef>
              <a:defRPr/>
            </a:pPr>
            <a:r>
              <a:rPr lang="ru-RU" dirty="0" smtClean="0"/>
              <a:t>«</a:t>
            </a:r>
            <a:r>
              <a:rPr lang="ru-RU" dirty="0"/>
              <a:t>интеллектуальная» группировка </a:t>
            </a:r>
            <a:r>
              <a:rPr lang="ru-RU" dirty="0" smtClean="0"/>
              <a:t>результатов</a:t>
            </a:r>
          </a:p>
          <a:p>
            <a:pPr marL="457200" lvl="1" indent="-396000" eaLnBrk="1" hangingPunct="1">
              <a:spcBef>
                <a:spcPts val="800"/>
              </a:spcBef>
              <a:buClr>
                <a:schemeClr val="tx2"/>
              </a:buClr>
              <a:defRPr/>
            </a:pPr>
            <a:r>
              <a:rPr lang="ru-RU" sz="2400" dirty="0" smtClean="0"/>
              <a:t>Фильтрация </a:t>
            </a:r>
            <a:r>
              <a:rPr lang="ru-RU" sz="2400" dirty="0"/>
              <a:t>потока </a:t>
            </a:r>
            <a:r>
              <a:rPr lang="ru-RU" sz="2400" dirty="0" smtClean="0"/>
              <a:t>документов</a:t>
            </a:r>
            <a:endParaRPr lang="ru-RU" sz="2400" dirty="0"/>
          </a:p>
          <a:p>
            <a:pPr marL="809625" lvl="2" indent="-396000" eaLnBrk="1" hangingPunct="1">
              <a:spcBef>
                <a:spcPts val="0"/>
              </a:spcBef>
              <a:defRPr/>
            </a:pPr>
            <a:r>
              <a:rPr lang="ru-RU" dirty="0"/>
              <a:t>фильтрация </a:t>
            </a:r>
            <a:r>
              <a:rPr lang="ru-RU" dirty="0" smtClean="0"/>
              <a:t>спама</a:t>
            </a:r>
          </a:p>
          <a:p>
            <a:pPr marL="809625" lvl="2" indent="-396000" eaLnBrk="1" hangingPunct="1">
              <a:spcBef>
                <a:spcPts val="0"/>
              </a:spcBef>
              <a:defRPr/>
            </a:pPr>
            <a:r>
              <a:rPr lang="ru-RU" dirty="0" smtClean="0"/>
              <a:t>выявление «искусственных» текстов (боты)</a:t>
            </a:r>
          </a:p>
          <a:p>
            <a:pPr marL="809625" lvl="2" indent="-396000" eaLnBrk="1" hangingPunct="1">
              <a:spcBef>
                <a:spcPts val="0"/>
              </a:spcBef>
              <a:defRPr/>
            </a:pPr>
            <a:r>
              <a:rPr lang="ru-RU" dirty="0" smtClean="0"/>
              <a:t>определение дубликатов документов</a:t>
            </a:r>
            <a:endParaRPr lang="ru-RU" dirty="0"/>
          </a:p>
          <a:p>
            <a:pPr marL="457200" lvl="1" indent="-396000" eaLnBrk="1" hangingPunct="1">
              <a:spcBef>
                <a:spcPts val="800"/>
              </a:spcBef>
              <a:buClr>
                <a:schemeClr val="tx2"/>
              </a:buClr>
              <a:defRPr/>
            </a:pPr>
            <a:r>
              <a:rPr lang="ru-RU" sz="2400" dirty="0" smtClean="0"/>
              <a:t>Персонализированный подбор информации</a:t>
            </a:r>
          </a:p>
          <a:p>
            <a:pPr marL="752475" lvl="2" indent="-396000" eaLnBrk="1" hangingPunct="1">
              <a:spcBef>
                <a:spcPts val="0"/>
              </a:spcBef>
              <a:defRPr/>
            </a:pPr>
            <a:r>
              <a:rPr lang="ru-RU" dirty="0" smtClean="0"/>
              <a:t>контекстная реклама</a:t>
            </a:r>
          </a:p>
          <a:p>
            <a:pPr marL="752475" lvl="2" indent="-396000" eaLnBrk="1" hangingPunct="1">
              <a:spcBef>
                <a:spcPts val="0"/>
              </a:spcBef>
              <a:defRPr/>
            </a:pPr>
            <a:r>
              <a:rPr lang="ru-RU" dirty="0" smtClean="0"/>
              <a:t>новости </a:t>
            </a:r>
            <a:r>
              <a:rPr lang="ru-RU" dirty="0"/>
              <a:t>об определенном событии и т.п</a:t>
            </a:r>
            <a:r>
              <a:rPr lang="ru-RU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41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76944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663"/>
            <a:ext cx="8229600" cy="863749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ПРИКЛАДНЫЕ ЗАДАЧИ:</a:t>
            </a:r>
            <a:br>
              <a:rPr lang="ru-RU" sz="3000" dirty="0" smtClean="0"/>
            </a:br>
            <a:r>
              <a:rPr lang="ru-RU" sz="3000" dirty="0" smtClean="0"/>
              <a:t> </a:t>
            </a:r>
            <a:r>
              <a:rPr lang="en-US" sz="3000" i="1" dirty="0" smtClean="0"/>
              <a:t>QUESTION ANSWERING</a:t>
            </a:r>
            <a:r>
              <a:rPr lang="en-US" sz="3000" b="0" dirty="0" smtClean="0"/>
              <a:t> </a:t>
            </a:r>
            <a:endParaRPr lang="ru-RU" sz="3000" b="0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1484313"/>
            <a:ext cx="7704137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Ответы на вопросы – </a:t>
            </a:r>
            <a:br>
              <a:rPr lang="ru-RU" sz="2400" dirty="0" smtClean="0"/>
            </a:br>
            <a:r>
              <a:rPr lang="ru-RU" sz="2400" dirty="0" smtClean="0"/>
              <a:t>сравнительно новая задача, актуальная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          (но и забытое старое направление ИИ, 70 гг.)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400" dirty="0" smtClean="0"/>
              <a:t>Нужен не документ или </a:t>
            </a:r>
            <a:r>
              <a:rPr lang="ru-RU" sz="2400" i="1" dirty="0" err="1" smtClean="0"/>
              <a:t>сниппет</a:t>
            </a:r>
            <a:r>
              <a:rPr lang="ru-RU" sz="2400" dirty="0" smtClean="0"/>
              <a:t>, </a:t>
            </a:r>
            <a:br>
              <a:rPr lang="ru-RU" sz="2400" dirty="0" smtClean="0"/>
            </a:br>
            <a:r>
              <a:rPr lang="ru-RU" sz="2400" dirty="0" smtClean="0"/>
              <a:t>а ответ на конкретный вопрос , например:      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ru-RU" sz="2400" i="1" dirty="0" smtClean="0">
                <a:solidFill>
                  <a:schemeClr val="accent2"/>
                </a:solidFill>
              </a:rPr>
              <a:t>Кто придумал вилку?	</a:t>
            </a:r>
            <a:r>
              <a:rPr lang="ru-RU" sz="2400" dirty="0" smtClean="0"/>
              <a:t> </a:t>
            </a:r>
            <a:r>
              <a:rPr lang="ru-RU" sz="2400" b="1" dirty="0" smtClean="0">
                <a:sym typeface="Symbol" pitchFamily="18" charset="2"/>
              </a:rPr>
              <a:t></a:t>
            </a:r>
            <a:r>
              <a:rPr lang="ru-RU" sz="2400" i="1" dirty="0" smtClean="0">
                <a:solidFill>
                  <a:schemeClr val="accent2"/>
                </a:solidFill>
              </a:rPr>
              <a:t>  </a:t>
            </a:r>
            <a:r>
              <a:rPr lang="ru-RU" sz="2400" dirty="0" err="1" smtClean="0">
                <a:solidFill>
                  <a:schemeClr val="tx2"/>
                </a:solidFill>
              </a:rPr>
              <a:t>метапоиск</a:t>
            </a:r>
            <a:endParaRPr lang="ru-RU" sz="2400" i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ru-RU" sz="2400" dirty="0" smtClean="0"/>
              <a:t>Примерная стратегия построения ответа: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400" dirty="0" smtClean="0"/>
              <a:t> 	– определение типа вопроса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400" dirty="0" smtClean="0"/>
              <a:t> 	– построение запроса к </a:t>
            </a:r>
            <a:r>
              <a:rPr lang="ru-RU" sz="2400" dirty="0" err="1" smtClean="0"/>
              <a:t>интернет-поисковику</a:t>
            </a:r>
            <a:endParaRPr lang="ru-RU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ru-RU" sz="2400" dirty="0" smtClean="0"/>
              <a:t>	– извлечение из найденных документов нужной</a:t>
            </a:r>
            <a:br>
              <a:rPr lang="ru-RU" sz="2400" dirty="0" smtClean="0"/>
            </a:br>
            <a:r>
              <a:rPr lang="ru-RU" sz="2400" dirty="0" smtClean="0"/>
              <a:t>      информации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400" dirty="0" smtClean="0"/>
              <a:t> 	– построение фразы ответа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42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48952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5"/>
            <a:ext cx="8229600" cy="864319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ПРИКЛАДНЫЕ ЗАДАЧИ:</a:t>
            </a:r>
            <a:br>
              <a:rPr lang="ru-RU" sz="3000" dirty="0" smtClean="0"/>
            </a:br>
            <a:r>
              <a:rPr lang="ru-RU" sz="3000" dirty="0" smtClean="0"/>
              <a:t> </a:t>
            </a:r>
            <a:r>
              <a:rPr lang="en-US" sz="3000" i="1" dirty="0" smtClean="0"/>
              <a:t>INFORMATION EXTRACTION</a:t>
            </a:r>
            <a:r>
              <a:rPr lang="en-US" sz="3000" b="0" dirty="0" smtClean="0"/>
              <a:t> </a:t>
            </a:r>
            <a:endParaRPr lang="ru-RU" sz="3000" b="0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341438"/>
            <a:ext cx="835342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400" dirty="0" smtClean="0"/>
              <a:t>Извлечение информации (знаний) из текстов:</a:t>
            </a:r>
            <a:endParaRPr lang="ru-RU" sz="2400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ru-RU" sz="2200" dirty="0" smtClean="0"/>
              <a:t>Специфика задачи – выявление в текстовой </a:t>
            </a:r>
            <a:r>
              <a:rPr lang="ru-RU" sz="2200" u="sng" dirty="0" smtClean="0"/>
              <a:t>коллекции</a:t>
            </a:r>
            <a:r>
              <a:rPr lang="ru-RU" sz="2200" dirty="0" smtClean="0"/>
              <a:t> информации, релевантной  определенной проблеме, теме: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ru-RU" sz="2200" dirty="0" smtClean="0"/>
              <a:t>конкретных </a:t>
            </a:r>
            <a:r>
              <a:rPr lang="ru-RU" sz="2200" dirty="0" smtClean="0">
                <a:solidFill>
                  <a:schemeClr val="tx2"/>
                </a:solidFill>
              </a:rPr>
              <a:t>объектов</a:t>
            </a:r>
            <a:r>
              <a:rPr lang="ru-RU" sz="2200" dirty="0" smtClean="0"/>
              <a:t> </a:t>
            </a:r>
            <a:r>
              <a:rPr lang="ru-RU" sz="2200" u="sng" dirty="0" smtClean="0"/>
              <a:t>(</a:t>
            </a:r>
            <a:r>
              <a:rPr lang="ru-RU" sz="2200" dirty="0" smtClean="0"/>
              <a:t>имен лиц, названий фирм и т.п.)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ru-RU" sz="2200" dirty="0" smtClean="0"/>
              <a:t>их</a:t>
            </a:r>
            <a:r>
              <a:rPr lang="ru-RU" sz="2200" dirty="0" smtClean="0">
                <a:solidFill>
                  <a:schemeClr val="tx2"/>
                </a:solidFill>
              </a:rPr>
              <a:t> отношений</a:t>
            </a:r>
            <a:r>
              <a:rPr lang="ru-RU" sz="2200" dirty="0" smtClean="0"/>
              <a:t> ,</a:t>
            </a:r>
            <a:r>
              <a:rPr lang="ru-RU" sz="2200" i="1" dirty="0" smtClean="0"/>
              <a:t> </a:t>
            </a:r>
            <a:r>
              <a:rPr lang="ru-RU" sz="2200" dirty="0" smtClean="0"/>
              <a:t>связанных с ними </a:t>
            </a:r>
            <a:r>
              <a:rPr lang="ru-RU" sz="2200" dirty="0" smtClean="0">
                <a:solidFill>
                  <a:schemeClr val="tx2"/>
                </a:solidFill>
              </a:rPr>
              <a:t>событий</a:t>
            </a:r>
            <a:r>
              <a:rPr lang="ru-RU" sz="2200" dirty="0" smtClean="0"/>
              <a:t> и </a:t>
            </a:r>
            <a:r>
              <a:rPr lang="ru-RU" sz="2200" dirty="0" smtClean="0">
                <a:solidFill>
                  <a:schemeClr val="tx2"/>
                </a:solidFill>
              </a:rPr>
              <a:t>фактов: </a:t>
            </a:r>
            <a:r>
              <a:rPr lang="ru-RU" sz="2200" i="1" dirty="0" smtClean="0">
                <a:solidFill>
                  <a:schemeClr val="accent2"/>
                </a:solidFill>
              </a:rPr>
              <a:t/>
            </a:r>
            <a:br>
              <a:rPr lang="ru-RU" sz="2200" i="1" dirty="0" smtClean="0">
                <a:solidFill>
                  <a:schemeClr val="accent2"/>
                </a:solidFill>
              </a:rPr>
            </a:br>
            <a:r>
              <a:rPr lang="ru-RU" sz="2200" i="1" dirty="0" smtClean="0">
                <a:solidFill>
                  <a:schemeClr val="accent2"/>
                </a:solidFill>
              </a:rPr>
              <a:t>	</a:t>
            </a:r>
            <a:r>
              <a:rPr lang="ru-RU" sz="2200" i="1" dirty="0" smtClean="0">
                <a:solidFill>
                  <a:schemeClr val="accent6"/>
                </a:solidFill>
              </a:rPr>
              <a:t>…прошла встреча…,    …выдан кредит..</a:t>
            </a:r>
            <a:endParaRPr lang="ru-RU" sz="2200" dirty="0" smtClean="0">
              <a:solidFill>
                <a:schemeClr val="accent6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ru-RU" sz="2200" dirty="0" smtClean="0"/>
              <a:t>терминов и их связей, ключевых слов:   </a:t>
            </a:r>
            <a:r>
              <a:rPr lang="ru-RU" sz="2200" i="1" dirty="0" smtClean="0">
                <a:solidFill>
                  <a:schemeClr val="accent6"/>
                </a:solidFill>
              </a:rPr>
              <a:t>адресная шина</a:t>
            </a:r>
            <a:endParaRPr lang="ru-RU" sz="2200" u="sng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SzPct val="80000"/>
              <a:defRPr/>
            </a:pPr>
            <a:r>
              <a:rPr lang="ru-RU" sz="2200" dirty="0" smtClean="0"/>
              <a:t>Извлеченные данные структурируются  и визуализируются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80000"/>
              <a:defRPr/>
            </a:pPr>
            <a:r>
              <a:rPr lang="ru-RU" sz="2200" dirty="0" smtClean="0"/>
              <a:t>Приложения: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Tx/>
              <a:buFont typeface="Wingdings" pitchFamily="2" charset="2"/>
              <a:buChar char="Ø"/>
              <a:defRPr/>
            </a:pPr>
            <a:r>
              <a:rPr lang="ru-RU" sz="2200" dirty="0" smtClean="0"/>
              <a:t>мониторинг новостных лент </a:t>
            </a:r>
            <a:br>
              <a:rPr lang="ru-RU" sz="2200" dirty="0" smtClean="0"/>
            </a:br>
            <a:r>
              <a:rPr lang="ru-RU" sz="2200" dirty="0" smtClean="0"/>
              <a:t>		</a:t>
            </a:r>
            <a:r>
              <a:rPr lang="ru-RU" sz="2200" dirty="0" smtClean="0">
                <a:solidFill>
                  <a:schemeClr val="accent6"/>
                </a:solidFill>
              </a:rPr>
              <a:t>Сколько кораблей затонуло в текущем году?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Tx/>
              <a:buFont typeface="Wingdings" pitchFamily="2" charset="2"/>
              <a:buChar char="Ø"/>
              <a:defRPr/>
            </a:pPr>
            <a:r>
              <a:rPr lang="ru-RU" sz="2200" dirty="0" smtClean="0"/>
              <a:t>аналитика экономической и производств. деятельности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sz="2200" dirty="0" smtClean="0"/>
              <a:t>Методы извлечения: правила, машинное обучение 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43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0040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8229600" cy="935038"/>
          </a:xfrm>
        </p:spPr>
        <p:txBody>
          <a:bodyPr anchor="t"/>
          <a:lstStyle/>
          <a:p>
            <a:pPr algn="ctr" eaLnBrk="1" hangingPunct="1"/>
            <a:r>
              <a:rPr lang="ru-RU" sz="3000" smtClean="0"/>
              <a:t>ПРИКЛАДНЫЕ ЗАДАЧИ:</a:t>
            </a:r>
            <a:br>
              <a:rPr lang="ru-RU" sz="3000" smtClean="0"/>
            </a:br>
            <a:r>
              <a:rPr lang="en-US" sz="3000" i="1" smtClean="0"/>
              <a:t>OPINION MINING</a:t>
            </a:r>
            <a:endParaRPr lang="ru-RU" sz="3000" i="1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550" y="1412875"/>
            <a:ext cx="792162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300" dirty="0" smtClean="0"/>
              <a:t>Близко по целям и методам </a:t>
            </a:r>
            <a:r>
              <a:rPr lang="ru-RU" sz="2300" i="1" dirty="0" smtClean="0"/>
              <a:t> </a:t>
            </a:r>
            <a:r>
              <a:rPr lang="ru-RU" sz="2300" dirty="0" smtClean="0"/>
              <a:t>к направлению 			</a:t>
            </a:r>
            <a:r>
              <a:rPr lang="en-US" sz="2300" i="1" dirty="0" smtClean="0">
                <a:solidFill>
                  <a:schemeClr val="tx2"/>
                </a:solidFill>
              </a:rPr>
              <a:t>Information Extraction</a:t>
            </a:r>
            <a:endParaRPr lang="ru-RU" sz="2300" u="sng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300" i="1" dirty="0" smtClean="0">
                <a:solidFill>
                  <a:schemeClr val="tx2"/>
                </a:solidFill>
              </a:rPr>
              <a:t>Opinion Mining</a:t>
            </a:r>
            <a:r>
              <a:rPr lang="ru-RU" sz="2300" dirty="0" smtClean="0"/>
              <a:t> – извлечение и анализ </a:t>
            </a:r>
          </a:p>
          <a:p>
            <a:pPr marL="742950" lvl="1" indent="-28575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ru-RU" sz="2200" dirty="0" smtClean="0"/>
              <a:t>мнений, отзывов, суждений (о персоналиях, товарах, услугах, фильмах, книгах и проч.) </a:t>
            </a:r>
          </a:p>
          <a:p>
            <a:pPr marL="742950" lvl="1" indent="-28575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ru-RU" sz="2200" dirty="0" smtClean="0"/>
              <a:t>из текстов сети Интернет (форумы, </a:t>
            </a:r>
            <a:r>
              <a:rPr lang="ru-RU" sz="2200" dirty="0" err="1" smtClean="0"/>
              <a:t>блоги</a:t>
            </a:r>
            <a:r>
              <a:rPr lang="ru-RU" sz="2200" dirty="0" smtClean="0"/>
              <a:t> и т.п.)</a:t>
            </a:r>
          </a:p>
          <a:p>
            <a:pPr marL="742950" lvl="1" indent="-285750"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ru-RU" sz="2200" dirty="0" smtClean="0"/>
              <a:t>их последующей классификации (например, </a:t>
            </a:r>
            <a:br>
              <a:rPr lang="ru-RU" sz="2200" dirty="0" smtClean="0"/>
            </a:br>
            <a:r>
              <a:rPr lang="ru-RU" sz="2200" dirty="0" smtClean="0"/>
              <a:t>по источнику/ тональности) или др. анализу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300" i="1" dirty="0" smtClean="0">
                <a:solidFill>
                  <a:schemeClr val="tx2"/>
                </a:solidFill>
              </a:rPr>
              <a:t>Sentiment Analysis</a:t>
            </a:r>
            <a:r>
              <a:rPr lang="en-US" sz="2300" dirty="0" smtClean="0"/>
              <a:t> –</a:t>
            </a:r>
            <a:r>
              <a:rPr lang="ru-RU" sz="2300" dirty="0" smtClean="0"/>
              <a:t> анализ тональности текстов, </a:t>
            </a:r>
            <a:br>
              <a:rPr lang="ru-RU" sz="2300" dirty="0" smtClean="0"/>
            </a:br>
            <a:r>
              <a:rPr lang="ru-RU" sz="2300" dirty="0" smtClean="0"/>
              <a:t>т.е. определение их общей эмоциональной оценки: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ru-RU" sz="2300" i="1" dirty="0" smtClean="0">
                <a:solidFill>
                  <a:schemeClr val="tx2"/>
                </a:solidFill>
              </a:rPr>
              <a:t>	положительная</a:t>
            </a:r>
            <a:r>
              <a:rPr lang="ru-RU" sz="2300" dirty="0" smtClean="0">
                <a:solidFill>
                  <a:schemeClr val="tx2"/>
                </a:solidFill>
              </a:rPr>
              <a:t>, </a:t>
            </a:r>
            <a:r>
              <a:rPr lang="ru-RU" sz="2300" i="1" dirty="0" smtClean="0">
                <a:solidFill>
                  <a:schemeClr val="tx2"/>
                </a:solidFill>
              </a:rPr>
              <a:t>отрицательная</a:t>
            </a:r>
            <a:r>
              <a:rPr lang="ru-RU" sz="2300" dirty="0" smtClean="0">
                <a:solidFill>
                  <a:schemeClr val="tx2"/>
                </a:solidFill>
              </a:rPr>
              <a:t>, </a:t>
            </a:r>
            <a:r>
              <a:rPr lang="ru-RU" sz="2300" i="1" dirty="0" smtClean="0">
                <a:solidFill>
                  <a:schemeClr val="tx2"/>
                </a:solidFill>
              </a:rPr>
              <a:t>нейтральная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" pitchFamily="2" charset="2"/>
              <a:buChar char="Ø"/>
            </a:pPr>
            <a:r>
              <a:rPr lang="ru-RU" sz="2200" dirty="0" smtClean="0"/>
              <a:t>о политиках, партиях, фирмах и компаниях и пр.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6"/>
              </a:buClr>
              <a:buSzPct val="90000"/>
              <a:buFont typeface="Wingdings" pitchFamily="2" charset="2"/>
              <a:buNone/>
            </a:pPr>
            <a:r>
              <a:rPr lang="ru-RU" sz="2200" dirty="0" smtClean="0"/>
              <a:t>    		(по сути: задача </a:t>
            </a:r>
            <a:r>
              <a:rPr lang="ru-RU" sz="2200" i="1" dirty="0" err="1" smtClean="0"/>
              <a:t>контент-анализа</a:t>
            </a:r>
            <a:r>
              <a:rPr lang="ru-RU" sz="2200" i="1" dirty="0" smtClean="0"/>
              <a:t>)</a:t>
            </a:r>
            <a:r>
              <a:rPr lang="ru-RU" sz="2400" u="sng" dirty="0" smtClean="0"/>
              <a:t> </a:t>
            </a:r>
            <a:endParaRPr lang="ru-RU" sz="2400" dirty="0" smtClean="0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44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0040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6"/>
            <a:ext cx="8229600" cy="1008782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ПРИКЛАДНЫЕ ЗАДАЧИ :</a:t>
            </a:r>
            <a:br>
              <a:rPr lang="ru-RU" sz="3000" dirty="0" smtClean="0"/>
            </a:br>
            <a:r>
              <a:rPr lang="ru-RU" sz="3000" dirty="0" smtClean="0"/>
              <a:t> </a:t>
            </a:r>
            <a:r>
              <a:rPr lang="en-US" sz="3000" i="1" dirty="0" smtClean="0"/>
              <a:t>WRITING  SUPPORT</a:t>
            </a:r>
            <a:r>
              <a:rPr lang="en-US" sz="3000" b="0" dirty="0" smtClean="0"/>
              <a:t> </a:t>
            </a:r>
            <a:endParaRPr lang="ru-RU" sz="3000" b="0" dirty="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12875"/>
            <a:ext cx="8064500" cy="475242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400" dirty="0" smtClean="0"/>
              <a:t>Автоматизация подготовки и редактирования текстов</a:t>
            </a:r>
            <a:endParaRPr lang="ru-RU" sz="2400" b="1" dirty="0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ru-RU" sz="2200" dirty="0" smtClean="0"/>
              <a:t>Первые программы: </a:t>
            </a:r>
            <a:r>
              <a:rPr lang="ru-RU" sz="1800" dirty="0" smtClean="0"/>
              <a:t>  </a:t>
            </a:r>
            <a:endParaRPr lang="ru-RU" sz="2200" dirty="0" smtClean="0"/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  <a:defRPr/>
            </a:pPr>
            <a:r>
              <a:rPr lang="ru-RU" sz="2200" dirty="0" smtClean="0"/>
              <a:t>автоматическая простановка переносов слов </a:t>
            </a:r>
          </a:p>
          <a:p>
            <a:pPr lvl="1" eaLnBrk="1" hangingPunct="1">
              <a:spcBef>
                <a:spcPts val="300"/>
              </a:spcBef>
              <a:buClr>
                <a:schemeClr val="accent1"/>
              </a:buClr>
              <a:defRPr/>
            </a:pPr>
            <a:r>
              <a:rPr lang="ru-RU" sz="2200" dirty="0" smtClean="0"/>
              <a:t>проверка орфографии (спеллеры, автокорректоры)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sz="2200" dirty="0" smtClean="0"/>
              <a:t>Коммерческие системы:   проверка орфографии, </a:t>
            </a:r>
            <a:br>
              <a:rPr lang="ru-RU" sz="2200" dirty="0" smtClean="0"/>
            </a:br>
            <a:r>
              <a:rPr lang="ru-RU" sz="2200" dirty="0" smtClean="0"/>
              <a:t>частично – синтаксиса, а также оценка сложности стиля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sz="2200" dirty="0" smtClean="0"/>
              <a:t>Исследовательские разработки:</a:t>
            </a:r>
          </a:p>
          <a:p>
            <a:pPr marL="742950" lvl="1" indent="-285750" eaLnBrk="1" hangingPunct="1">
              <a:spcBef>
                <a:spcPts val="300"/>
              </a:spcBef>
              <a:defRPr/>
            </a:pPr>
            <a:r>
              <a:rPr lang="ru-RU" sz="2200" dirty="0" smtClean="0"/>
              <a:t>выявление неправильного употребления предлогов (использование </a:t>
            </a:r>
            <a:r>
              <a:rPr lang="ru-RU" sz="2200" i="1" dirty="0" smtClean="0"/>
              <a:t>моделей управления</a:t>
            </a:r>
            <a:r>
              <a:rPr lang="ru-RU" sz="2200" dirty="0" smtClean="0"/>
              <a:t>)</a:t>
            </a:r>
          </a:p>
          <a:p>
            <a:pPr marL="742950" lvl="1" indent="-285750" eaLnBrk="1" hangingPunct="1">
              <a:defRPr/>
            </a:pPr>
            <a:r>
              <a:rPr lang="ru-RU" sz="2200" dirty="0" smtClean="0"/>
              <a:t>обнаружение сложных лексических ошибок: описки, приводящие к другим словам: </a:t>
            </a:r>
            <a:r>
              <a:rPr lang="ru-RU" sz="2200" i="1" dirty="0" smtClean="0">
                <a:solidFill>
                  <a:schemeClr val="accent6"/>
                </a:solidFill>
              </a:rPr>
              <a:t>овальный/оральный</a:t>
            </a:r>
            <a:r>
              <a:rPr lang="ru-RU" sz="2200" i="1" dirty="0" smtClean="0"/>
              <a:t>; </a:t>
            </a:r>
            <a:r>
              <a:rPr lang="ru-RU" sz="2200" dirty="0" err="1" smtClean="0">
                <a:solidFill>
                  <a:schemeClr val="tx2"/>
                </a:solidFill>
              </a:rPr>
              <a:t>паронимические</a:t>
            </a:r>
            <a:r>
              <a:rPr lang="ru-RU" sz="2200" dirty="0" smtClean="0">
                <a:solidFill>
                  <a:schemeClr val="tx2"/>
                </a:solidFill>
              </a:rPr>
              <a:t> ошибки</a:t>
            </a:r>
            <a:r>
              <a:rPr lang="ru-RU" sz="2200" i="1" dirty="0" smtClean="0"/>
              <a:t>: </a:t>
            </a:r>
            <a:r>
              <a:rPr lang="ru-RU" sz="2200" i="1" dirty="0" smtClean="0">
                <a:solidFill>
                  <a:schemeClr val="accent6"/>
                </a:solidFill>
              </a:rPr>
              <a:t>болотный/болотистый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45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389C58-0BA0-4F89-A738-FB80B4EE3996}" type="slidenum">
              <a:rPr lang="ru-RU" altLang="en-US" sz="1200">
                <a:effectLst/>
              </a:rPr>
              <a:pPr algn="r"/>
              <a:t>46</a:t>
            </a:fld>
            <a:endParaRPr lang="ru-RU" altLang="en-US" sz="1200">
              <a:effectLst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6"/>
            <a:ext cx="7859216" cy="1008112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ПРИКЛАДНЫЕ ЗАДАЧИ:</a:t>
            </a:r>
            <a:br>
              <a:rPr lang="ru-RU" sz="3000" dirty="0" smtClean="0"/>
            </a:br>
            <a:r>
              <a:rPr lang="ru-RU" sz="3000" dirty="0" smtClean="0"/>
              <a:t>ГЕНЕРАЦИЯ ТЕКСТА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41438"/>
            <a:ext cx="8604250" cy="50403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200" dirty="0" smtClean="0"/>
              <a:t>	C</a:t>
            </a:r>
            <a:r>
              <a:rPr lang="ru-RU" sz="2200" dirty="0" smtClean="0"/>
              <a:t> 70-х гг. – в рамках ИИ, рост работ в 90-2000 гг.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ru-RU" sz="2200" dirty="0" smtClean="0"/>
              <a:t>Особенности задачи:</a:t>
            </a:r>
            <a:br>
              <a:rPr lang="ru-RU" sz="2200" dirty="0" smtClean="0"/>
            </a:br>
            <a:r>
              <a:rPr lang="ru-RU" sz="2200" dirty="0" smtClean="0"/>
              <a:t>автоматическое построение описания на ЕЯ информации, представленной в </a:t>
            </a:r>
            <a:r>
              <a:rPr lang="ru-RU" sz="2200" u="sng" dirty="0" smtClean="0"/>
              <a:t>нетекстовой форме</a:t>
            </a:r>
            <a:r>
              <a:rPr lang="ru-RU" sz="2200" dirty="0" smtClean="0"/>
              <a:t>: БД, таблицы, семантические сети, рисунки и др.</a:t>
            </a:r>
          </a:p>
          <a:p>
            <a:pPr lvl="1" eaLnBrk="1" hangingPunct="1">
              <a:lnSpc>
                <a:spcPct val="95000"/>
              </a:lnSpc>
              <a:buClr>
                <a:schemeClr val="accent1"/>
              </a:buClr>
              <a:buSzPct val="100000"/>
              <a:buFont typeface="Wingdings" pitchFamily="2" charset="2"/>
              <a:buChar char="v"/>
              <a:defRPr/>
            </a:pPr>
            <a:r>
              <a:rPr lang="ru-RU" sz="2100" dirty="0" smtClean="0"/>
              <a:t>при этом требуется нужный </a:t>
            </a:r>
            <a:r>
              <a:rPr lang="ru-RU" sz="2100" dirty="0" smtClean="0">
                <a:solidFill>
                  <a:schemeClr val="tx2"/>
                </a:solidFill>
              </a:rPr>
              <a:t>объем</a:t>
            </a:r>
            <a:r>
              <a:rPr lang="ru-RU" sz="2100" dirty="0" smtClean="0"/>
              <a:t> текста и </a:t>
            </a:r>
            <a:r>
              <a:rPr lang="ru-RU" sz="2100" dirty="0" smtClean="0">
                <a:solidFill>
                  <a:schemeClr val="tx2"/>
                </a:solidFill>
              </a:rPr>
              <a:t>аспект</a:t>
            </a:r>
            <a:r>
              <a:rPr lang="ru-RU" sz="2100" dirty="0" smtClean="0"/>
              <a:t> описания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defRPr/>
            </a:pPr>
            <a:r>
              <a:rPr lang="ru-RU" sz="2200" dirty="0" smtClean="0"/>
              <a:t>Виды генерируемых текстов: отчет по БД, комментарий фактов, инструкция пользования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defRPr/>
            </a:pPr>
            <a:r>
              <a:rPr lang="ru-RU" sz="2200" dirty="0" smtClean="0"/>
              <a:t>Примеры систем: </a:t>
            </a:r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  <a:defRPr/>
            </a:pPr>
            <a:r>
              <a:rPr lang="ru-RU" sz="2200" dirty="0" smtClean="0"/>
              <a:t>Системы многоязыковой генерации (тиражирования)</a:t>
            </a:r>
            <a:br>
              <a:rPr lang="ru-RU" sz="2200" dirty="0" smtClean="0"/>
            </a:br>
            <a:r>
              <a:rPr lang="ru-RU" sz="2200" dirty="0" smtClean="0"/>
              <a:t>инструкций, руководств пользователя,  патентных формул </a:t>
            </a:r>
            <a:endParaRPr lang="en-US" sz="2200" dirty="0" smtClean="0"/>
          </a:p>
          <a:p>
            <a:pPr lvl="1" eaLnBrk="1" hangingPunct="1">
              <a:lnSpc>
                <a:spcPct val="95000"/>
              </a:lnSpc>
              <a:spcBef>
                <a:spcPts val="900"/>
              </a:spcBef>
              <a:defRPr/>
            </a:pPr>
            <a:r>
              <a:rPr lang="en-US" sz="2200" i="1" dirty="0" err="1" smtClean="0">
                <a:solidFill>
                  <a:schemeClr val="tx2"/>
                </a:solidFill>
              </a:rPr>
              <a:t>FoG</a:t>
            </a:r>
            <a:r>
              <a:rPr lang="ru-RU" sz="2200" dirty="0" smtClean="0"/>
              <a:t> (Канада)</a:t>
            </a:r>
            <a:r>
              <a:rPr lang="en-US" sz="2200" dirty="0" smtClean="0"/>
              <a:t> –</a:t>
            </a:r>
            <a:r>
              <a:rPr lang="ru-RU" sz="2200" dirty="0" smtClean="0"/>
              <a:t> двуязычная генерация текстов метеосводок (на английском и французском языках)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200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sz="2200" dirty="0" smtClean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11188" y="3716338"/>
            <a:ext cx="8064500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7838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ru-RU" sz="2400">
              <a:effectLst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9628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ижний колонтитул 6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4198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47</a:t>
            </a:fld>
            <a:endParaRPr lang="ru-RU" altLang="en-US" sz="1200" dirty="0">
              <a:effectLst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8229600" cy="647700"/>
          </a:xfrm>
        </p:spPr>
        <p:txBody>
          <a:bodyPr anchor="t"/>
          <a:lstStyle/>
          <a:p>
            <a:pPr algn="ctr" eaLnBrk="1" hangingPunct="1"/>
            <a:r>
              <a:rPr lang="ru-RU" sz="3200" smtClean="0"/>
              <a:t>ДРУГИЕ ПРИКЛАДНЫЕ ЗАДАЧИ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052513"/>
            <a:ext cx="8244408" cy="5184775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ru-RU" sz="2400" dirty="0" smtClean="0">
                <a:solidFill>
                  <a:schemeClr val="tx2"/>
                </a:solidFill>
              </a:rPr>
              <a:t>Диалог с пользователем на ЕЯ </a:t>
            </a:r>
            <a:r>
              <a:rPr lang="ru-RU" sz="2400" dirty="0" smtClean="0"/>
              <a:t>(ИИ, с 60-х гг.)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ru-RU" sz="2400" dirty="0" smtClean="0"/>
              <a:t>     </a:t>
            </a:r>
            <a:r>
              <a:rPr lang="en-US" sz="2400" dirty="0" smtClean="0"/>
              <a:t>–</a:t>
            </a:r>
            <a:r>
              <a:rPr lang="ru-RU" sz="2400" dirty="0" smtClean="0"/>
              <a:t> запросы к специализированной БД </a:t>
            </a:r>
            <a:br>
              <a:rPr lang="ru-RU" sz="2400" dirty="0" smtClean="0"/>
            </a:br>
            <a:r>
              <a:rPr lang="ru-RU" sz="2400" dirty="0" smtClean="0"/>
              <a:t>    </a:t>
            </a:r>
            <a:r>
              <a:rPr lang="en-US" sz="2400" dirty="0" smtClean="0"/>
              <a:t>	</a:t>
            </a:r>
            <a:r>
              <a:rPr lang="ru-RU" sz="2400" dirty="0" smtClean="0"/>
              <a:t>(язык ограничен лексически и грамматически)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ru-RU" sz="2400" dirty="0" err="1" smtClean="0"/>
              <a:t>чат-боты</a:t>
            </a:r>
            <a:r>
              <a:rPr lang="ru-RU" sz="2400" dirty="0" smtClean="0"/>
              <a:t> (виртуальные собеседники):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i="1" dirty="0" smtClean="0">
                <a:solidFill>
                  <a:schemeClr val="tx2"/>
                </a:solidFill>
              </a:rPr>
              <a:t>ELIZA</a:t>
            </a:r>
            <a:r>
              <a:rPr lang="en-US" sz="2400" dirty="0" smtClean="0"/>
              <a:t> (1965</a:t>
            </a:r>
            <a:r>
              <a:rPr lang="ru-RU" sz="2400" dirty="0" smtClean="0"/>
              <a:t> г.</a:t>
            </a:r>
            <a:r>
              <a:rPr lang="en-US" sz="2400" dirty="0" smtClean="0"/>
              <a:t>), 	</a:t>
            </a:r>
            <a:r>
              <a:rPr lang="ru-RU" sz="2400" dirty="0" smtClean="0"/>
              <a:t>Тест Тьюринга?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200" i="1" dirty="0" smtClean="0">
                <a:solidFill>
                  <a:schemeClr val="tx2"/>
                </a:solidFill>
              </a:rPr>
              <a:t>A.L.I.C.E</a:t>
            </a:r>
            <a:r>
              <a:rPr lang="en-US" sz="2200" dirty="0" smtClean="0"/>
              <a:t> (2000-04), </a:t>
            </a:r>
            <a:r>
              <a:rPr lang="en-US" sz="2200" i="1" dirty="0" smtClean="0">
                <a:solidFill>
                  <a:schemeClr val="tx2"/>
                </a:solidFill>
              </a:rPr>
              <a:t>Rose</a:t>
            </a:r>
            <a:r>
              <a:rPr lang="ru-RU" sz="2200" i="1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(2010-15), </a:t>
            </a:r>
            <a:r>
              <a:rPr lang="en-US" sz="2200" i="1" dirty="0" err="1" smtClean="0">
                <a:solidFill>
                  <a:schemeClr val="tx2"/>
                </a:solidFill>
              </a:rPr>
              <a:t>Mitsuku</a:t>
            </a:r>
            <a:r>
              <a:rPr lang="en-US" sz="2200" dirty="0" smtClean="0"/>
              <a:t> (2013-16)</a:t>
            </a:r>
            <a:endParaRPr lang="ru-RU" sz="2200" dirty="0" smtClean="0"/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v"/>
            </a:pPr>
            <a:r>
              <a:rPr lang="ru-RU" sz="2400" dirty="0" smtClean="0"/>
              <a:t>разбор вопроса, генерация фразы ответа (по шаблону)</a:t>
            </a:r>
          </a:p>
          <a:p>
            <a:pPr eaLnBrk="1" hangingPunct="1">
              <a:lnSpc>
                <a:spcPct val="95000"/>
              </a:lnSpc>
              <a:spcBef>
                <a:spcPts val="9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Обучение </a:t>
            </a:r>
            <a:r>
              <a:rPr lang="ru-RU" sz="2400" dirty="0" err="1" smtClean="0">
                <a:solidFill>
                  <a:schemeClr val="tx2"/>
                </a:solidFill>
              </a:rPr>
              <a:t>ЕЯ</a:t>
            </a:r>
            <a:r>
              <a:rPr lang="ru-RU" sz="2400" dirty="0" err="1" smtClean="0"/>
              <a:t>:отдельные</a:t>
            </a:r>
            <a:r>
              <a:rPr lang="ru-RU" sz="2400" dirty="0" smtClean="0"/>
              <a:t> уровни и модели)</a:t>
            </a:r>
            <a:br>
              <a:rPr lang="ru-RU" sz="2400" dirty="0" smtClean="0"/>
            </a:br>
            <a:r>
              <a:rPr lang="ru-RU" sz="2400" dirty="0" smtClean="0"/>
              <a:t>	обычно: лексика языка, грамматика</a:t>
            </a:r>
          </a:p>
          <a:p>
            <a:pPr eaLnBrk="1" hangingPunct="1">
              <a:lnSpc>
                <a:spcPct val="95000"/>
              </a:lnSpc>
              <a:spcBef>
                <a:spcPts val="9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Распознавание и синтез звучащей речи</a:t>
            </a:r>
            <a:r>
              <a:rPr lang="ru-RU" sz="2400" dirty="0" smtClean="0"/>
              <a:t>: </a:t>
            </a:r>
          </a:p>
          <a:p>
            <a:pPr eaLnBrk="1" hangingPunct="1">
              <a:lnSpc>
                <a:spcPct val="95000"/>
              </a:lnSpc>
              <a:spcBef>
                <a:spcPts val="100"/>
              </a:spcBef>
              <a:buFont typeface="Wingdings" pitchFamily="2" charset="2"/>
              <a:buNone/>
            </a:pPr>
            <a:r>
              <a:rPr lang="ru-RU" sz="2400" dirty="0" smtClean="0"/>
              <a:t>    </a:t>
            </a:r>
            <a:r>
              <a:rPr lang="en-US" sz="2400" dirty="0" smtClean="0"/>
              <a:t>–</a:t>
            </a:r>
            <a:r>
              <a:rPr lang="ru-RU" sz="2400" dirty="0" smtClean="0"/>
              <a:t> учет </a:t>
            </a:r>
            <a:r>
              <a:rPr lang="ru-RU" sz="2400" i="1" dirty="0" smtClean="0">
                <a:solidFill>
                  <a:schemeClr val="tx2"/>
                </a:solidFill>
              </a:rPr>
              <a:t>фонологического</a:t>
            </a:r>
            <a:r>
              <a:rPr lang="ru-RU" sz="2400" dirty="0" smtClean="0"/>
              <a:t> уровня </a:t>
            </a:r>
            <a:br>
              <a:rPr lang="ru-RU" sz="2400" dirty="0" smtClean="0"/>
            </a:br>
            <a:r>
              <a:rPr lang="en-US" sz="2400" dirty="0" smtClean="0"/>
              <a:t>–</a:t>
            </a:r>
            <a:r>
              <a:rPr lang="ru-RU" sz="2400" dirty="0" smtClean="0"/>
              <a:t> использование словарей и моделей морфологии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76944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476672"/>
            <a:ext cx="7505650" cy="504056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ЗАКЛЮЧЕНИЕ</a:t>
            </a:r>
            <a:endParaRPr lang="es-ES" sz="3200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4744"/>
            <a:ext cx="7848600" cy="504110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400" dirty="0" smtClean="0"/>
              <a:t>Появляются новые прикладные задачи </a:t>
            </a:r>
            <a:br>
              <a:rPr lang="ru-RU" sz="2400" dirty="0" smtClean="0"/>
            </a:br>
            <a:r>
              <a:rPr lang="ru-RU" sz="2400" dirty="0" smtClean="0"/>
              <a:t>обработки текстов, требующие методов КЛ и анализа данных.</a:t>
            </a:r>
          </a:p>
          <a:p>
            <a:pPr eaLnBrk="1" hangingPunct="1">
              <a:spcBef>
                <a:spcPts val="1000"/>
              </a:spcBef>
            </a:pPr>
            <a:r>
              <a:rPr lang="ru-RU" sz="2400" dirty="0" smtClean="0"/>
              <a:t>В большинстве приложений используются простые  и редуцированные модели ЕЯ – причина: трудоемкость разработки сложных моделей КЛ, неэффективность применяемых в них алгоритмов.</a:t>
            </a:r>
          </a:p>
          <a:p>
            <a:pPr eaLnBrk="1" hangingPunct="1">
              <a:spcBef>
                <a:spcPts val="1000"/>
              </a:spcBef>
            </a:pPr>
            <a:r>
              <a:rPr lang="ru-RU" sz="2400" dirty="0" smtClean="0"/>
              <a:t>Однако простые модели во многих задачах дают приемлемые/хорошие результаты.</a:t>
            </a:r>
            <a:endParaRPr lang="en-US" sz="2400" dirty="0" smtClean="0"/>
          </a:p>
          <a:p>
            <a:pPr eaLnBrk="1" hangingPunct="1">
              <a:spcBef>
                <a:spcPts val="1000"/>
              </a:spcBef>
            </a:pPr>
            <a:r>
              <a:rPr lang="ru-RU" sz="2400" dirty="0" smtClean="0"/>
              <a:t>Современная тенденция – все более широкое</a:t>
            </a:r>
            <a:br>
              <a:rPr lang="ru-RU" sz="2400" dirty="0" smtClean="0"/>
            </a:br>
            <a:r>
              <a:rPr lang="ru-RU" sz="2400" dirty="0" smtClean="0"/>
              <a:t>применение </a:t>
            </a:r>
            <a:r>
              <a:rPr lang="ru-RU" sz="2400" dirty="0" smtClean="0">
                <a:solidFill>
                  <a:schemeClr val="tx2"/>
                </a:solidFill>
              </a:rPr>
              <a:t>машинного обучения</a:t>
            </a:r>
            <a:r>
              <a:rPr lang="en-US" sz="2400" dirty="0" smtClean="0"/>
              <a:t>,</a:t>
            </a:r>
            <a:r>
              <a:rPr lang="ru-RU" sz="2400" dirty="0" smtClean="0"/>
              <a:t> которое дополняет традиционный </a:t>
            </a:r>
            <a:r>
              <a:rPr lang="ru-RU" sz="2400" i="1" dirty="0" smtClean="0">
                <a:solidFill>
                  <a:schemeClr val="tx2"/>
                </a:solidFill>
              </a:rPr>
              <a:t>инженерный подход</a:t>
            </a:r>
            <a:r>
              <a:rPr lang="ru-RU" sz="2400" dirty="0" smtClean="0"/>
              <a:t>.</a:t>
            </a:r>
            <a:endParaRPr lang="es-ES" sz="2400" dirty="0" smtClean="0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48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0575"/>
            <a:ext cx="7772400" cy="936625"/>
          </a:xfrm>
        </p:spPr>
        <p:txBody>
          <a:bodyPr/>
          <a:lstStyle/>
          <a:p>
            <a:pPr algn="ctr" eaLnBrk="1" hangingPunct="1"/>
            <a:r>
              <a:rPr lang="ru-RU" sz="4000" smtClean="0">
                <a:latin typeface="Times New Roman" pitchFamily="18" charset="0"/>
              </a:rPr>
              <a:t>СПАСИБО ЗА ВНИМАНИЕ!</a:t>
            </a:r>
            <a:endParaRPr lang="es-ES" sz="4000" smtClean="0">
              <a:latin typeface="Times New Roman" pitchFamily="18" charset="0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920038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endParaRPr lang="ru-RU" sz="2800" b="1" dirty="0" smtClean="0">
              <a:solidFill>
                <a:schemeClr val="tx2"/>
              </a:solidFill>
              <a:latin typeface="Times New Roman" charset="0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endParaRPr lang="ru-RU" sz="4000" b="1" dirty="0" smtClean="0">
              <a:solidFill>
                <a:schemeClr val="tx2"/>
              </a:solidFill>
              <a:latin typeface="Times New Roman" charset="0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endParaRPr lang="ru-RU" sz="4000" b="1" dirty="0" smtClean="0">
              <a:solidFill>
                <a:schemeClr val="tx2"/>
              </a:solidFill>
              <a:latin typeface="Times New Roman" charset="0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endParaRPr lang="ru-RU" sz="4400" dirty="0" smtClean="0">
              <a:solidFill>
                <a:schemeClr val="tx2"/>
              </a:solidFill>
              <a:latin typeface="Times New Roman" charset="0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4000" dirty="0" smtClean="0">
                <a:solidFill>
                  <a:schemeClr val="tx2"/>
                </a:solidFill>
                <a:latin typeface="Times New Roman" charset="0"/>
              </a:rPr>
              <a:t>Вопросы?</a:t>
            </a:r>
            <a:r>
              <a:rPr lang="ru-RU" sz="4400" dirty="0" smtClean="0">
                <a:solidFill>
                  <a:schemeClr val="tx2"/>
                </a:solidFill>
                <a:latin typeface="Times New Roman" charset="0"/>
              </a:rPr>
              <a:t/>
            </a:r>
            <a:br>
              <a:rPr lang="ru-RU" sz="4400" dirty="0" smtClean="0">
                <a:solidFill>
                  <a:schemeClr val="tx2"/>
                </a:solidFill>
                <a:latin typeface="Times New Roman" charset="0"/>
              </a:rPr>
            </a:br>
            <a:endParaRPr lang="ru-RU" sz="4400" dirty="0" smtClean="0">
              <a:solidFill>
                <a:schemeClr val="tx2"/>
              </a:solidFill>
              <a:latin typeface="Times New Roman" charset="0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s-ES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404813"/>
            <a:ext cx="13716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10243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EC2892-F56E-4E83-B86B-C9091F69B318}" type="slidenum">
              <a:rPr lang="ru-RU" altLang="en-US" sz="1200">
                <a:effectLst/>
              </a:rPr>
              <a:pPr algn="r"/>
              <a:t>5</a:t>
            </a:fld>
            <a:endParaRPr lang="ru-RU" altLang="en-US" sz="1200" dirty="0">
              <a:effectLst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2656"/>
            <a:ext cx="7849120" cy="93610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КЛ:   ИНФОРМАТИКА  и ИИСКУССТВЕННЫЙ ИНТЕЛЕКТ</a:t>
            </a:r>
            <a:endParaRPr lang="es-ES" sz="3000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12776"/>
            <a:ext cx="7993583" cy="4753074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400" dirty="0" smtClean="0">
                <a:sym typeface="Symbol" pitchFamily="18" charset="2"/>
              </a:rPr>
              <a:t>Информатика (</a:t>
            </a:r>
            <a:r>
              <a:rPr lang="en-US" sz="2400" i="1" dirty="0" smtClean="0">
                <a:solidFill>
                  <a:schemeClr val="tx2"/>
                </a:solidFill>
                <a:sym typeface="Symbol" pitchFamily="18" charset="2"/>
              </a:rPr>
              <a:t>Computer Science</a:t>
            </a:r>
            <a:r>
              <a:rPr lang="ru-RU" sz="2400" dirty="0" smtClean="0"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ru-RU" sz="2400" dirty="0" smtClean="0">
                <a:sym typeface="Symbol" pitchFamily="18" charset="2"/>
              </a:rPr>
              <a:t>Общая методология с КЛ – </a:t>
            </a:r>
            <a:br>
              <a:rPr lang="ru-RU" sz="2400" dirty="0" smtClean="0">
                <a:sym typeface="Symbol" pitchFamily="18" charset="2"/>
              </a:rPr>
            </a:br>
            <a:r>
              <a:rPr lang="ru-RU" sz="2400" dirty="0" smtClean="0">
                <a:sym typeface="Symbol" pitchFamily="18" charset="2"/>
              </a:rPr>
              <a:t> построение компьютерных программ</a:t>
            </a:r>
          </a:p>
          <a:p>
            <a:pPr lvl="1" eaLnBrk="1" hangingPunct="1">
              <a:spcBef>
                <a:spcPct val="30000"/>
              </a:spcBef>
              <a:buClr>
                <a:schemeClr val="accent1"/>
              </a:buClr>
            </a:pPr>
            <a:r>
              <a:rPr lang="ru-RU" sz="2400" dirty="0" smtClean="0">
                <a:sym typeface="Symbol" pitchFamily="18" charset="2"/>
              </a:rPr>
              <a:t>Методы трансляции языков программирования (ЯП) – алгоритмы из теории формальных языков</a:t>
            </a:r>
          </a:p>
          <a:p>
            <a:pPr eaLnBrk="1" hangingPunct="1">
              <a:spcBef>
                <a:spcPct val="25000"/>
              </a:spcBef>
            </a:pPr>
            <a:r>
              <a:rPr lang="ru-RU" sz="2400" dirty="0" smtClean="0">
                <a:sym typeface="Symbol" pitchFamily="18" charset="2"/>
              </a:rPr>
              <a:t>Искусственный интеллект:</a:t>
            </a:r>
          </a:p>
          <a:p>
            <a:pPr lvl="1" eaLnBrk="1" hangingPunct="1">
              <a:spcBef>
                <a:spcPct val="25000"/>
              </a:spcBef>
            </a:pPr>
            <a:r>
              <a:rPr lang="ru-RU" sz="2400" dirty="0" smtClean="0">
                <a:sym typeface="Symbol" pitchFamily="18" charset="2"/>
              </a:rPr>
              <a:t>Задача: компьютерное моделирование интеллектуальных функций</a:t>
            </a:r>
            <a:endParaRPr lang="ru-RU" sz="2400" i="1" dirty="0" smtClean="0">
              <a:sym typeface="Symbol" pitchFamily="18" charset="2"/>
            </a:endParaRPr>
          </a:p>
          <a:p>
            <a:pPr lvl="1" eaLnBrk="1" hangingPunct="1">
              <a:spcBef>
                <a:spcPct val="25000"/>
              </a:spcBef>
            </a:pPr>
            <a:r>
              <a:rPr lang="ru-RU" sz="2400" dirty="0" smtClean="0">
                <a:sym typeface="Symbol" pitchFamily="18" charset="2"/>
              </a:rPr>
              <a:t>Пересечение с КЛ: обработка ЕЯ – 					интеллектуальная функция</a:t>
            </a:r>
          </a:p>
          <a:p>
            <a:pPr lvl="1" eaLnBrk="1" hangingPunct="1">
              <a:spcBef>
                <a:spcPts val="900"/>
              </a:spcBef>
            </a:pPr>
            <a:r>
              <a:rPr lang="ru-RU" sz="2400" dirty="0" smtClean="0">
                <a:sym typeface="Symbol" pitchFamily="18" charset="2"/>
              </a:rPr>
              <a:t>Методы моделирования: </a:t>
            </a:r>
            <a:r>
              <a:rPr lang="ru-RU" sz="2400" i="1" dirty="0" smtClean="0">
                <a:solidFill>
                  <a:schemeClr val="tx2"/>
                </a:solidFill>
                <a:sym typeface="Symbol" pitchFamily="18" charset="2"/>
              </a:rPr>
              <a:t>эвристические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  <a:buNone/>
            </a:pPr>
            <a:endParaRPr lang="ru-RU" sz="2400" dirty="0" smtClean="0">
              <a:sym typeface="Symbol" pitchFamily="18" charset="2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ижний колонтитул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ru-RU" altLang="en-US" sz="1200">
              <a:effectLst/>
            </a:endParaRPr>
          </a:p>
        </p:txBody>
      </p:sp>
      <p:sp>
        <p:nvSpPr>
          <p:cNvPr id="45059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4A77F1-57F1-465D-AF0E-6C370CC268AD}" type="slidenum">
              <a:rPr lang="ru-RU" altLang="en-US" sz="1200">
                <a:effectLst/>
              </a:rPr>
              <a:pPr algn="r"/>
              <a:t>50</a:t>
            </a:fld>
            <a:endParaRPr lang="ru-RU" altLang="en-US" sz="1200">
              <a:effectLst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2656"/>
            <a:ext cx="7715200" cy="576064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ЛИТЕРАТУРА</a:t>
            </a:r>
            <a:endParaRPr lang="es-ES" sz="3200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836613"/>
            <a:ext cx="7991475" cy="5688012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endParaRPr lang="ru-RU" sz="100" dirty="0" smtClean="0"/>
          </a:p>
          <a:p>
            <a:pPr marL="360000" indent="-360000" eaLnBrk="1" hangingPunct="1">
              <a:spcBef>
                <a:spcPct val="10000"/>
              </a:spcBef>
              <a:defRPr/>
            </a:pPr>
            <a:r>
              <a:rPr lang="ru-RU" sz="2000" dirty="0" smtClean="0"/>
              <a:t>Прикладная и компьютерная лингвистика / Под ред. Николаева И.С. и др. – М.: ЛЕНАНД, </a:t>
            </a:r>
            <a:r>
              <a:rPr lang="ru-RU" sz="2000" b="1" dirty="0" smtClean="0"/>
              <a:t>2016</a:t>
            </a:r>
            <a:r>
              <a:rPr lang="ru-RU" sz="2000" dirty="0" smtClean="0"/>
              <a:t>.</a:t>
            </a:r>
          </a:p>
          <a:p>
            <a:pPr marL="360000" indent="-360000" eaLnBrk="1" hangingPunct="1">
              <a:spcBef>
                <a:spcPct val="10000"/>
              </a:spcBef>
              <a:defRPr/>
            </a:pPr>
            <a:r>
              <a:rPr lang="ru-RU" sz="2000" dirty="0" err="1" smtClean="0"/>
              <a:t>Ингерсолл</a:t>
            </a:r>
            <a:r>
              <a:rPr lang="ru-RU" sz="2000" dirty="0" smtClean="0"/>
              <a:t> Г.С., </a:t>
            </a:r>
            <a:r>
              <a:rPr lang="ru-RU" sz="2000" dirty="0" err="1" smtClean="0"/>
              <a:t>Мортон</a:t>
            </a:r>
            <a:r>
              <a:rPr lang="ru-RU" sz="2000" dirty="0" smtClean="0"/>
              <a:t> Т.С., </a:t>
            </a:r>
            <a:r>
              <a:rPr lang="ru-RU" sz="2000" dirty="0" err="1" smtClean="0"/>
              <a:t>Фэррис</a:t>
            </a:r>
            <a:r>
              <a:rPr lang="ru-RU" sz="2000" dirty="0" smtClean="0"/>
              <a:t> Э.Л. Обработка неструктурированных текстов. Поиск, организация и манипулирование / Пер. с англ. – М.: ДМК Пресс, </a:t>
            </a:r>
            <a:r>
              <a:rPr lang="ru-RU" sz="2000" b="1" dirty="0" smtClean="0"/>
              <a:t>2015</a:t>
            </a:r>
            <a:r>
              <a:rPr lang="ru-RU" sz="2000" dirty="0" smtClean="0"/>
              <a:t>.</a:t>
            </a:r>
          </a:p>
          <a:p>
            <a:pPr marL="360000" indent="-360000" eaLnBrk="1" hangingPunct="1">
              <a:spcBef>
                <a:spcPct val="10000"/>
              </a:spcBef>
              <a:defRPr/>
            </a:pPr>
            <a:r>
              <a:rPr lang="ru-RU" sz="2000" dirty="0" smtClean="0"/>
              <a:t>Автоматическая обработка текстов на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естественном языке и компьютерная лингвистика: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учеб. пособие / Большакова Е.И. и др. –  М.: МИЭМ, 2011.</a:t>
            </a:r>
            <a:endParaRPr lang="en-US" sz="2000" dirty="0" smtClean="0"/>
          </a:p>
          <a:p>
            <a:pPr marL="360000" indent="-360000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ru-RU" sz="1800" dirty="0" smtClean="0">
                <a:hlinkClick r:id="rId2"/>
              </a:rPr>
              <a:t>http://clschool.miem.edu.ru/uploads/swfupload/files/98e8cdfb0288b275a3197626ffe06e277a03d43d.pdf</a:t>
            </a:r>
            <a:r>
              <a:rPr lang="ru-RU" sz="2000" dirty="0" smtClean="0"/>
              <a:t> </a:t>
            </a:r>
          </a:p>
          <a:p>
            <a:pPr marL="360000" indent="-360000" eaLnBrk="1" hangingPunct="1">
              <a:spcBef>
                <a:spcPts val="400"/>
              </a:spcBef>
              <a:defRPr/>
            </a:pPr>
            <a:r>
              <a:rPr lang="ru-RU" sz="2000" dirty="0" smtClean="0"/>
              <a:t>Васильев В.</a:t>
            </a:r>
            <a:r>
              <a:rPr lang="en-US" sz="2000" dirty="0" smtClean="0"/>
              <a:t> </a:t>
            </a:r>
            <a:r>
              <a:rPr lang="ru-RU" sz="2000" dirty="0" smtClean="0"/>
              <a:t>Г., Кривенко М.</a:t>
            </a:r>
            <a:r>
              <a:rPr lang="en-US" sz="2000" dirty="0" smtClean="0"/>
              <a:t> </a:t>
            </a:r>
            <a:r>
              <a:rPr lang="ru-RU" sz="2000" dirty="0" smtClean="0"/>
              <a:t>П. Методы автоматизированной обработки текстов. – М.: ИПИ РАН, 2008.</a:t>
            </a:r>
          </a:p>
          <a:p>
            <a:pPr marL="360000" indent="-360000" eaLnBrk="1" hangingPunct="1">
              <a:spcBef>
                <a:spcPts val="400"/>
              </a:spcBef>
              <a:defRPr/>
            </a:pPr>
            <a:r>
              <a:rPr lang="en-US" sz="2000" dirty="0" err="1" smtClean="0"/>
              <a:t>Jurafsky</a:t>
            </a:r>
            <a:r>
              <a:rPr lang="en-US" sz="2000" dirty="0" smtClean="0"/>
              <a:t> D., Martin J. Speech and Language Processing. An Introduction to Natural Language Processing, Computational Linguistics and Speech Recognition, Prentice Hall, 2000.</a:t>
            </a:r>
            <a:r>
              <a:rPr lang="ru-RU" sz="1400" dirty="0" smtClean="0"/>
              <a:t> </a:t>
            </a:r>
            <a:endParaRPr lang="ru-RU" sz="2000" dirty="0" smtClean="0"/>
          </a:p>
          <a:p>
            <a:pPr marL="360000" indent="-360000" eaLnBrk="1" hangingPunct="1">
              <a:spcBef>
                <a:spcPts val="400"/>
              </a:spcBef>
              <a:defRPr/>
            </a:pPr>
            <a:r>
              <a:rPr lang="ru-RU" sz="2000" dirty="0" smtClean="0"/>
              <a:t>Лукашевич Н.В. Тезаурусы в задачах информационного поиска. – М.: Изд-во Московского университета, 2011.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6A61A0-6106-4327-920A-ED7313E24AB4}" type="slidenum">
              <a:rPr lang="ru-RU" altLang="en-US" sz="1200">
                <a:effectLst/>
              </a:rPr>
              <a:pPr algn="r"/>
              <a:t>51</a:t>
            </a:fld>
            <a:endParaRPr lang="ru-RU" altLang="en-US" sz="1200">
              <a:effectLst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7543800" cy="504825"/>
          </a:xfrm>
        </p:spPr>
        <p:txBody>
          <a:bodyPr anchor="t"/>
          <a:lstStyle/>
          <a:p>
            <a:pPr algn="ctr" eaLnBrk="1" hangingPunct="1"/>
            <a:r>
              <a:rPr lang="ru-RU" sz="3200" smtClean="0"/>
              <a:t>МОДЕЛЬ  «СМЫСЛ</a:t>
            </a:r>
            <a:r>
              <a:rPr lang="ru-RU" sz="3200" smtClean="0">
                <a:sym typeface="Symbol" pitchFamily="18" charset="2"/>
              </a:rPr>
              <a:t></a:t>
            </a:r>
            <a:r>
              <a:rPr lang="ru-RU" sz="3200" smtClean="0"/>
              <a:t>ТЕКСТ»</a:t>
            </a:r>
            <a:endParaRPr lang="es-ES" sz="3200" smtClean="0"/>
          </a:p>
        </p:txBody>
      </p:sp>
      <p:sp>
        <p:nvSpPr>
          <p:cNvPr id="88068" name="Rectangle 132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81075"/>
            <a:ext cx="8316912" cy="52562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200" dirty="0" smtClean="0"/>
              <a:t>И.А. Мельчук,  Ю.Д. Апресян (примерно с 70-х гг.)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200" dirty="0" smtClean="0"/>
              <a:t>	Лингвистическая структурная модель на основе </a:t>
            </a:r>
            <a:br>
              <a:rPr lang="ru-RU" sz="2200" dirty="0" smtClean="0"/>
            </a:br>
            <a:r>
              <a:rPr lang="ru-RU" sz="2200" dirty="0" smtClean="0"/>
              <a:t>правил;   	 Особенности: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200" i="1" dirty="0" smtClean="0">
                <a:solidFill>
                  <a:schemeClr val="tx2"/>
                </a:solidFill>
              </a:rPr>
              <a:t>Смысл</a:t>
            </a:r>
            <a:r>
              <a:rPr lang="ru-RU" sz="2200" dirty="0" smtClean="0">
                <a:solidFill>
                  <a:schemeClr val="tx2"/>
                </a:solidFill>
              </a:rPr>
              <a:t> </a:t>
            </a:r>
            <a:r>
              <a:rPr lang="ru-RU" sz="2200" dirty="0" smtClean="0"/>
              <a:t>– инвариант </a:t>
            </a:r>
            <a:r>
              <a:rPr lang="ru-RU" sz="2200" dirty="0" err="1" smtClean="0"/>
              <a:t>синонимич</a:t>
            </a:r>
            <a:r>
              <a:rPr lang="ru-RU" sz="2200" dirty="0" smtClean="0"/>
              <a:t>. преобразований текста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200" dirty="0" smtClean="0"/>
              <a:t> Ориентация на синтез (построение) текстов</a:t>
            </a:r>
            <a:r>
              <a:rPr lang="ru-RU" sz="2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sz="2200" dirty="0" err="1" smtClean="0"/>
              <a:t>Многоуровневость</a:t>
            </a:r>
            <a:r>
              <a:rPr lang="ru-RU" sz="2200" dirty="0" smtClean="0"/>
              <a:t> модели, разделение основных уровней на </a:t>
            </a:r>
            <a:r>
              <a:rPr lang="ru-RU" sz="2200" i="1" dirty="0" smtClean="0">
                <a:solidFill>
                  <a:schemeClr val="tx2"/>
                </a:solidFill>
              </a:rPr>
              <a:t>поверхностный</a:t>
            </a:r>
            <a:r>
              <a:rPr lang="ru-RU" sz="2200" dirty="0" smtClean="0"/>
              <a:t> и </a:t>
            </a:r>
            <a:r>
              <a:rPr lang="ru-RU" sz="2200" i="1" dirty="0" smtClean="0">
                <a:solidFill>
                  <a:schemeClr val="tx2"/>
                </a:solidFill>
              </a:rPr>
              <a:t>глубинный</a:t>
            </a:r>
            <a:r>
              <a:rPr lang="ru-RU" sz="2200" dirty="0" smtClean="0"/>
              <a:t> уровни, в частности: 	</a:t>
            </a:r>
            <a:r>
              <a:rPr lang="ru-RU" sz="2200" i="1" dirty="0" smtClean="0"/>
              <a:t>глубинный</a:t>
            </a:r>
            <a:r>
              <a:rPr lang="ru-RU" sz="2200" dirty="0" smtClean="0"/>
              <a:t> (</a:t>
            </a:r>
            <a:r>
              <a:rPr lang="ru-RU" sz="2200" dirty="0" err="1" smtClean="0"/>
              <a:t>семантизированный</a:t>
            </a:r>
            <a:r>
              <a:rPr lang="ru-RU" sz="2200" dirty="0" smtClean="0"/>
              <a:t>) и </a:t>
            </a:r>
            <a:br>
              <a:rPr lang="ru-RU" sz="2200" dirty="0" smtClean="0"/>
            </a:br>
            <a:r>
              <a:rPr lang="ru-RU" sz="2200" dirty="0" smtClean="0"/>
              <a:t>	</a:t>
            </a:r>
            <a:r>
              <a:rPr lang="ru-RU" sz="2200" i="1" dirty="0" smtClean="0"/>
              <a:t>поверхностный</a:t>
            </a:r>
            <a:r>
              <a:rPr lang="ru-RU" sz="2200" dirty="0" smtClean="0"/>
              <a:t> («чистый») синтаксис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200" dirty="0" smtClean="0"/>
              <a:t> </a:t>
            </a:r>
            <a:r>
              <a:rPr lang="ru-RU" sz="2200" i="1" dirty="0" smtClean="0">
                <a:solidFill>
                  <a:schemeClr val="tx2"/>
                </a:solidFill>
              </a:rPr>
              <a:t>Лексические функции </a:t>
            </a:r>
            <a:r>
              <a:rPr lang="ru-RU" sz="2200" dirty="0" smtClean="0"/>
              <a:t>для описания нестандартной синтактики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200" dirty="0" smtClean="0"/>
              <a:t>Упор на словарь, а не на грамматику, </a:t>
            </a:r>
            <a:br>
              <a:rPr lang="ru-RU" sz="2200" dirty="0" smtClean="0"/>
            </a:br>
            <a:r>
              <a:rPr lang="ru-RU" sz="2200" dirty="0" smtClean="0"/>
              <a:t>в словаре – информация для разных уровней языка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200" dirty="0" smtClean="0"/>
              <a:t>Семантическое представление предложения/текста: семантический граф + коммуникативная организация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D1BF11-7C75-415A-8718-47453FCD88BD}" type="slidenum">
              <a:rPr lang="ru-RU" altLang="en-US" sz="1200">
                <a:effectLst/>
              </a:rPr>
              <a:pPr algn="r"/>
              <a:t>6</a:t>
            </a:fld>
            <a:endParaRPr lang="ru-RU" altLang="en-US" sz="1200">
              <a:effectLst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404664"/>
            <a:ext cx="7505650" cy="784374"/>
          </a:xfrm>
        </p:spPr>
        <p:txBody>
          <a:bodyPr anchor="t"/>
          <a:lstStyle/>
          <a:p>
            <a:pPr algn="ctr" eaLnBrk="1" hangingPunct="1"/>
            <a:r>
              <a:rPr lang="ru-RU" sz="3200" dirty="0" smtClean="0"/>
              <a:t>ОСНОВНАЯ ЗАДАЧА  КЛ</a:t>
            </a:r>
            <a:endParaRPr lang="es-ES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24744"/>
            <a:ext cx="8460432" cy="5112544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400" dirty="0" smtClean="0"/>
              <a:t>Цель – построение систем для автоматической обработки информации, представленной на </a:t>
            </a:r>
            <a:r>
              <a:rPr lang="ru-RU" sz="2400" i="1" dirty="0" smtClean="0">
                <a:solidFill>
                  <a:schemeClr val="tx2"/>
                </a:solidFill>
              </a:rPr>
              <a:t>ЕЯ</a:t>
            </a:r>
          </a:p>
          <a:p>
            <a:pPr eaLnBrk="1" hangingPunct="1">
              <a:spcBef>
                <a:spcPts val="900"/>
              </a:spcBef>
            </a:pPr>
            <a:r>
              <a:rPr lang="ru-RU" sz="2400" dirty="0" smtClean="0"/>
              <a:t>Задача: Разработка </a:t>
            </a:r>
            <a:r>
              <a:rPr lang="ru-RU" sz="2400" i="1" dirty="0" smtClean="0">
                <a:solidFill>
                  <a:schemeClr val="tx2"/>
                </a:solidFill>
              </a:rPr>
              <a:t>лингвистических процессоров</a:t>
            </a:r>
            <a:r>
              <a:rPr lang="ru-RU" sz="2400" dirty="0" smtClean="0"/>
              <a:t> для различных прикладных систем 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200" dirty="0" smtClean="0"/>
              <a:t>Лингвистический процессор: модуль или вся система  </a:t>
            </a:r>
            <a:endParaRPr lang="ru-RU" sz="2200" i="1" dirty="0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ru-RU" sz="2200" i="1" dirty="0" smtClean="0">
                <a:solidFill>
                  <a:schemeClr val="tx2"/>
                </a:solidFill>
              </a:rPr>
              <a:t>О</a:t>
            </a:r>
            <a:r>
              <a:rPr lang="ru-RU" sz="2200" dirty="0" smtClean="0"/>
              <a:t>снова  процессора – формальная модель текста/языка</a:t>
            </a:r>
            <a:endParaRPr lang="ru-RU" sz="2200" i="1" dirty="0" smtClean="0"/>
          </a:p>
          <a:p>
            <a:pPr eaLnBrk="1" hangingPunct="1">
              <a:spcBef>
                <a:spcPts val="900"/>
              </a:spcBef>
              <a:buNone/>
            </a:pPr>
            <a:r>
              <a:rPr lang="ru-RU" sz="2400" dirty="0" smtClean="0"/>
              <a:t>	Проблемы связаны со </a:t>
            </a:r>
            <a:r>
              <a:rPr lang="ru-RU" sz="2400" u="sng" dirty="0" smtClean="0"/>
              <a:t>сложностью языка</a:t>
            </a:r>
          </a:p>
          <a:p>
            <a:pPr eaLnBrk="1" hangingPunct="1">
              <a:spcBef>
                <a:spcPts val="9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Естественный язык</a:t>
            </a:r>
            <a:r>
              <a:rPr lang="ru-RU" sz="2400" dirty="0" smtClean="0"/>
              <a:t> – сложная </a:t>
            </a:r>
            <a:r>
              <a:rPr lang="ru-RU" sz="2400" dirty="0" smtClean="0">
                <a:solidFill>
                  <a:schemeClr val="tx2"/>
                </a:solidFill>
              </a:rPr>
              <a:t>система знаков </a:t>
            </a:r>
            <a:br>
              <a:rPr lang="ru-RU" sz="24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>(звуковых и письменных),  возникшая в процессе человеческой деятельности как средство общения</a:t>
            </a:r>
          </a:p>
          <a:p>
            <a:pPr eaLnBrk="1" hangingPunct="1">
              <a:spcBef>
                <a:spcPts val="900"/>
              </a:spcBef>
            </a:pPr>
            <a:r>
              <a:rPr lang="ru-RU" sz="2400" dirty="0" smtClean="0">
                <a:solidFill>
                  <a:schemeClr val="tx2"/>
                </a:solidFill>
              </a:rPr>
              <a:t>Функции ЕЯ</a:t>
            </a:r>
            <a:r>
              <a:rPr lang="ru-RU" sz="2400" dirty="0" smtClean="0"/>
              <a:t>: коммуникация, мышление,</a:t>
            </a:r>
            <a:br>
              <a:rPr lang="ru-RU" sz="2400" dirty="0" smtClean="0"/>
            </a:br>
            <a:r>
              <a:rPr lang="ru-RU" sz="2400" dirty="0" smtClean="0"/>
              <a:t> 			познание и  сохранение знаний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Летняя школа по АОТиАД, 24 июля 2017</a:t>
            </a:r>
            <a:endParaRPr lang="ru-RU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76944"/>
          </a:xfrm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404664"/>
            <a:ext cx="7577658" cy="93610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ОСОБЕННОСТИ ЕЯ </a:t>
            </a:r>
            <a:br>
              <a:rPr lang="ru-RU" sz="3000" dirty="0" smtClean="0"/>
            </a:br>
            <a:r>
              <a:rPr lang="ru-RU" sz="3000" dirty="0" smtClean="0"/>
              <a:t>КАК ЗНАКОВОЙ СИСТЕМЫ</a:t>
            </a:r>
            <a:endParaRPr lang="es-ES" sz="3000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84784"/>
            <a:ext cx="7920037" cy="468052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i="1" dirty="0" smtClean="0"/>
              <a:t> </a:t>
            </a:r>
            <a:r>
              <a:rPr lang="ru-RU" sz="2400" dirty="0" smtClean="0"/>
              <a:t>Сложная комбинаторная система знаков: 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/>
              <a:t>Постоянная изменчивость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/>
              <a:t>Несколько сот тысяч языковых знаков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err="1" smtClean="0">
                <a:solidFill>
                  <a:schemeClr val="tx2"/>
                </a:solidFill>
              </a:rPr>
              <a:t>Многоуровневость</a:t>
            </a:r>
            <a:r>
              <a:rPr lang="ru-RU" sz="2400" dirty="0" smtClean="0"/>
              <a:t>:  каждый </a:t>
            </a:r>
            <a:r>
              <a:rPr lang="ru-RU" sz="2400" dirty="0" smtClean="0">
                <a:solidFill>
                  <a:schemeClr val="tx2"/>
                </a:solidFill>
              </a:rPr>
              <a:t>уровень</a:t>
            </a:r>
            <a:r>
              <a:rPr lang="ru-RU" sz="2400" dirty="0" smtClean="0"/>
              <a:t> (</a:t>
            </a:r>
            <a:r>
              <a:rPr lang="ru-RU" sz="2400" dirty="0" smtClean="0">
                <a:solidFill>
                  <a:schemeClr val="tx2"/>
                </a:solidFill>
              </a:rPr>
              <a:t>подсистема</a:t>
            </a:r>
            <a:r>
              <a:rPr lang="ru-RU" sz="2400" dirty="0" smtClean="0"/>
              <a:t>) </a:t>
            </a:r>
            <a:r>
              <a:rPr lang="ru-RU" sz="2400" dirty="0" smtClean="0">
                <a:sym typeface="Symbol" pitchFamily="18" charset="2"/>
              </a:rPr>
              <a:t>–</a:t>
            </a:r>
            <a:r>
              <a:rPr lang="ru-RU" sz="2400" dirty="0" smtClean="0"/>
              <a:t> правила сочетания </a:t>
            </a:r>
            <a:r>
              <a:rPr lang="ru-RU" sz="2400" i="1" dirty="0" smtClean="0">
                <a:solidFill>
                  <a:schemeClr val="tx2"/>
                </a:solidFill>
              </a:rPr>
              <a:t>единиц</a:t>
            </a:r>
            <a:r>
              <a:rPr lang="ru-RU" sz="2400" dirty="0" smtClean="0"/>
              <a:t>  (знаков)  этого уровня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/>
              <a:t>Взаимосвязь, иерархия уровней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/>
              <a:t>Избыточность ЕЯ (но и универсальность)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/>
              <a:t>Многозначность, неопределенность смысла знаков</a:t>
            </a:r>
          </a:p>
          <a:p>
            <a:pPr eaLnBrk="1" hangingPunct="1">
              <a:spcBef>
                <a:spcPts val="1200"/>
              </a:spcBef>
              <a:buNone/>
            </a:pPr>
            <a:r>
              <a:rPr lang="ru-RU" sz="2400" dirty="0" smtClean="0"/>
              <a:t>		Н</a:t>
            </a:r>
            <a:r>
              <a:rPr lang="ru-RU" sz="2400" dirty="0" smtClean="0">
                <a:sym typeface="Symbol" pitchFamily="18" charset="2"/>
              </a:rPr>
              <a:t>евозможность один раз и навсегда создать 	лингвистический процессор</a:t>
            </a:r>
            <a:r>
              <a:rPr lang="ru-RU" sz="2400" dirty="0" smtClean="0"/>
              <a:t> </a:t>
            </a:r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7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азвание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075240" cy="576064"/>
          </a:xfrm>
        </p:spPr>
        <p:txBody>
          <a:bodyPr/>
          <a:lstStyle/>
          <a:p>
            <a:pPr algn="ctr"/>
            <a:r>
              <a:rPr lang="ru-RU" sz="3200" dirty="0" smtClean="0"/>
              <a:t>МНОГОУРОВНЕВОСТЬ  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650" y="980728"/>
            <a:ext cx="8388350" cy="5401022"/>
          </a:xfrm>
        </p:spPr>
        <p:txBody>
          <a:bodyPr/>
          <a:lstStyle/>
          <a:p>
            <a:pPr marL="342900" lvl="1" indent="-342900" eaLnBrk="1" hangingPunct="1">
              <a:spcBef>
                <a:spcPts val="600"/>
              </a:spcBef>
              <a:buClr>
                <a:schemeClr val="tx2"/>
              </a:buClr>
              <a:buSzPct val="80000"/>
              <a:buNone/>
              <a:defRPr/>
            </a:pPr>
            <a:r>
              <a:rPr lang="ru-RU" sz="2200" dirty="0" smtClean="0">
                <a:latin typeface="+mj-lt"/>
                <a:cs typeface="Times New Roman" charset="0"/>
              </a:rPr>
              <a:t>Уровни ЕЯ взаимосвязаны; </a:t>
            </a:r>
            <a:r>
              <a:rPr lang="ru-RU" sz="2200" dirty="0" smtClean="0"/>
              <a:t>иерархия уровней: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разложимость</a:t>
            </a:r>
            <a:r>
              <a:rPr lang="ru-RU" sz="2200" dirty="0" smtClean="0">
                <a:sym typeface="Symbol" pitchFamily="18" charset="2"/>
              </a:rPr>
              <a:t> единиц одного уровня на меньшие</a:t>
            </a:r>
            <a:r>
              <a:rPr lang="ru-RU" sz="2200" dirty="0" smtClean="0">
                <a:latin typeface="+mj-lt"/>
                <a:cs typeface="Times New Roman" charset="0"/>
              </a:rPr>
              <a:t>)</a:t>
            </a:r>
            <a:endParaRPr lang="ru-RU" sz="2200" dirty="0" smtClean="0">
              <a:latin typeface="+mj-lt"/>
            </a:endParaRPr>
          </a:p>
          <a:p>
            <a:pPr lvl="1" eaLnBrk="1" hangingPunct="1">
              <a:spcBef>
                <a:spcPts val="300"/>
              </a:spcBef>
              <a:buClr>
                <a:schemeClr val="tx2"/>
              </a:buClr>
              <a:defRPr/>
            </a:pPr>
            <a:r>
              <a:rPr lang="ru-RU" sz="2200" b="1" dirty="0">
                <a:solidFill>
                  <a:schemeClr val="tx2"/>
                </a:solidFill>
                <a:latin typeface="+mj-lt"/>
              </a:rPr>
              <a:t>ф</a:t>
            </a:r>
            <a:r>
              <a:rPr lang="ru-RU" sz="2200" b="1" dirty="0" smtClean="0">
                <a:solidFill>
                  <a:schemeClr val="tx2"/>
                </a:solidFill>
                <a:latin typeface="+mj-lt"/>
              </a:rPr>
              <a:t>онологический</a:t>
            </a:r>
            <a:r>
              <a:rPr lang="ru-RU" sz="2200" dirty="0">
                <a:latin typeface="+mj-lt"/>
              </a:rPr>
              <a:t>: </a:t>
            </a:r>
            <a:r>
              <a:rPr lang="ru-RU" sz="2200" dirty="0" smtClean="0">
                <a:latin typeface="+mj-lt"/>
              </a:rPr>
              <a:t> звуки </a:t>
            </a:r>
            <a:r>
              <a:rPr lang="ru-RU" sz="2200" dirty="0">
                <a:latin typeface="+mj-lt"/>
              </a:rPr>
              <a:t>(</a:t>
            </a:r>
            <a:r>
              <a:rPr lang="ru-RU" sz="2200" i="1" dirty="0">
                <a:latin typeface="+mj-lt"/>
              </a:rPr>
              <a:t>фонемы</a:t>
            </a:r>
            <a:r>
              <a:rPr lang="ru-RU" sz="2200" dirty="0" smtClean="0">
                <a:latin typeface="+mj-lt"/>
              </a:rPr>
              <a:t>) / буквы</a:t>
            </a: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+mj-lt"/>
              </a:rPr>
              <a:t>морфологический</a:t>
            </a:r>
            <a:r>
              <a:rPr lang="ru-RU" sz="2200" dirty="0" smtClean="0">
                <a:latin typeface="+mj-lt"/>
              </a:rPr>
              <a:t>:  слова </a:t>
            </a:r>
            <a:r>
              <a:rPr lang="ru-RU" sz="2200" dirty="0">
                <a:latin typeface="+mj-lt"/>
              </a:rPr>
              <a:t>(</a:t>
            </a:r>
            <a:r>
              <a:rPr lang="ru-RU" sz="2200" i="1" dirty="0">
                <a:latin typeface="+mj-lt"/>
              </a:rPr>
              <a:t>словоформы</a:t>
            </a:r>
            <a:r>
              <a:rPr lang="ru-RU" sz="2200" dirty="0" smtClean="0">
                <a:latin typeface="+mj-lt"/>
              </a:rPr>
              <a:t>): 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latin typeface="+mn-lt"/>
                <a:sym typeface="Symbol" pitchFamily="18" charset="2"/>
              </a:rPr>
              <a:t>листом</a:t>
            </a:r>
            <a:endParaRPr lang="ru-RU" sz="2200" dirty="0" smtClean="0">
              <a:latin typeface="+mj-lt"/>
            </a:endParaRPr>
          </a:p>
          <a:p>
            <a:pPr lvl="2" eaLnBrk="1" hangingPunct="1">
              <a:spcBef>
                <a:spcPts val="600"/>
              </a:spcBef>
              <a:defRPr/>
            </a:pPr>
            <a:r>
              <a:rPr lang="ru-RU" sz="2200" dirty="0" smtClean="0">
                <a:latin typeface="+mj-lt"/>
              </a:rPr>
              <a:t>подуровень </a:t>
            </a:r>
            <a:r>
              <a:rPr lang="ru-RU" sz="2200" i="1" dirty="0" smtClean="0">
                <a:solidFill>
                  <a:schemeClr val="tx2"/>
                </a:solidFill>
                <a:latin typeface="+mj-lt"/>
                <a:cs typeface="Times New Roman" charset="0"/>
              </a:rPr>
              <a:t>морфем</a:t>
            </a:r>
            <a:r>
              <a:rPr lang="ru-RU" sz="2200" dirty="0" smtClean="0">
                <a:latin typeface="+mj-lt"/>
                <a:cs typeface="Times New Roman" charset="0"/>
              </a:rPr>
              <a:t> </a:t>
            </a:r>
            <a:r>
              <a:rPr lang="ru-RU" sz="2200" dirty="0">
                <a:latin typeface="+mj-lt"/>
                <a:cs typeface="Times New Roman" charset="0"/>
              </a:rPr>
              <a:t>(корень</a:t>
            </a:r>
            <a:r>
              <a:rPr lang="ru-RU" sz="2200" dirty="0" smtClean="0">
                <a:latin typeface="+mj-lt"/>
                <a:cs typeface="Times New Roman" charset="0"/>
              </a:rPr>
              <a:t>, суффикс…)</a:t>
            </a:r>
            <a:r>
              <a:rPr lang="ru-RU" sz="2200" i="1" dirty="0" smtClean="0">
                <a:cs typeface="Times New Roman" charset="0"/>
              </a:rPr>
              <a:t>:</a:t>
            </a:r>
            <a:r>
              <a:rPr lang="ru-RU" sz="2200" i="1" dirty="0" smtClean="0">
                <a:solidFill>
                  <a:schemeClr val="accent2"/>
                </a:solidFill>
                <a:cs typeface="Times New Roman" charset="0"/>
              </a:rPr>
              <a:t> </a:t>
            </a:r>
            <a:r>
              <a:rPr lang="ru-RU" sz="2200" i="1" dirty="0" err="1" smtClean="0">
                <a:solidFill>
                  <a:schemeClr val="accent6">
                    <a:lumMod val="75000"/>
                  </a:schemeClr>
                </a:solidFill>
              </a:rPr>
              <a:t>по-стро-ен</a:t>
            </a:r>
            <a:endParaRPr lang="ru-RU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Times New Roman" charset="0"/>
            </a:endParaRPr>
          </a:p>
          <a:p>
            <a:pPr lvl="1" eaLnBrk="1" hangingPunct="1">
              <a:spcBef>
                <a:spcPts val="900"/>
              </a:spcBef>
              <a:buClr>
                <a:schemeClr val="tx2"/>
              </a:buClr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+mj-lt"/>
                <a:sym typeface="Symbol" charset="0"/>
              </a:rPr>
              <a:t>лексический</a:t>
            </a:r>
            <a:r>
              <a:rPr lang="ru-RU" sz="2200" dirty="0" smtClean="0">
                <a:latin typeface="+mj-lt"/>
                <a:sym typeface="Symbol" charset="0"/>
              </a:rPr>
              <a:t>:  </a:t>
            </a:r>
            <a:r>
              <a:rPr lang="ru-RU" sz="2200" i="1" dirty="0" smtClean="0">
                <a:latin typeface="+mj-lt"/>
                <a:sym typeface="Symbol" charset="0"/>
              </a:rPr>
              <a:t>лексемы</a:t>
            </a:r>
            <a:r>
              <a:rPr lang="ru-RU" sz="2200" dirty="0" smtClean="0">
                <a:latin typeface="+mj-lt"/>
                <a:sym typeface="Symbol" charset="0"/>
              </a:rPr>
              <a:t> (</a:t>
            </a:r>
            <a:r>
              <a:rPr lang="ru-RU" sz="2200" i="1" dirty="0" smtClean="0">
                <a:latin typeface="+mj-lt"/>
                <a:sym typeface="Symbol" charset="0"/>
              </a:rPr>
              <a:t>лексикон</a:t>
            </a:r>
            <a:r>
              <a:rPr lang="ru-RU" sz="2200" dirty="0" smtClean="0">
                <a:latin typeface="+mj-lt"/>
                <a:sym typeface="Symbol" charset="0"/>
              </a:rPr>
              <a:t>)</a:t>
            </a:r>
            <a:br>
              <a:rPr lang="ru-RU" sz="2200" dirty="0" smtClean="0">
                <a:latin typeface="+mj-lt"/>
                <a:sym typeface="Symbol" charset="0"/>
              </a:rPr>
            </a:br>
            <a:r>
              <a:rPr lang="ru-RU" sz="2200" dirty="0" smtClean="0">
                <a:latin typeface="+mj-lt"/>
                <a:sym typeface="Symbol" pitchFamily="18" charset="2"/>
              </a:rPr>
              <a:t> </a:t>
            </a:r>
            <a:r>
              <a:rPr lang="ru-RU" sz="2200" i="1" dirty="0" smtClean="0">
                <a:solidFill>
                  <a:schemeClr val="tx2"/>
                </a:solidFill>
                <a:latin typeface="+mj-lt"/>
                <a:sym typeface="Symbol" pitchFamily="18" charset="2"/>
              </a:rPr>
              <a:t>лексема</a:t>
            </a:r>
            <a:r>
              <a:rPr lang="ru-RU" sz="2200" dirty="0" smtClean="0">
                <a:latin typeface="+mj-lt"/>
                <a:sym typeface="Symbol" pitchFamily="18" charset="2"/>
              </a:rPr>
              <a:t> – совокупность </a:t>
            </a:r>
            <a:r>
              <a:rPr lang="ru-RU" sz="2200" i="1" dirty="0" smtClean="0">
                <a:latin typeface="+mj-lt"/>
                <a:sym typeface="Symbol" pitchFamily="18" charset="2"/>
              </a:rPr>
              <a:t>словоформ</a:t>
            </a:r>
            <a:r>
              <a:rPr lang="ru-RU" sz="2200" dirty="0" smtClean="0">
                <a:latin typeface="+mj-lt"/>
                <a:sym typeface="Symbol" pitchFamily="18" charset="2"/>
              </a:rPr>
              <a:t> слова </a:t>
            </a:r>
            <a:br>
              <a:rPr lang="ru-RU" sz="2200" dirty="0" smtClean="0">
                <a:latin typeface="+mj-lt"/>
                <a:sym typeface="Symbol" pitchFamily="18" charset="2"/>
              </a:rPr>
            </a:br>
            <a:r>
              <a:rPr lang="ru-RU" sz="2200" dirty="0" smtClean="0">
                <a:latin typeface="+mj-lt"/>
                <a:sym typeface="Symbol" pitchFamily="18" charset="2"/>
              </a:rPr>
              <a:t>     	например: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лист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,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листа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,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листу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,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sym typeface="Symbol" pitchFamily="18" charset="2"/>
              </a:rPr>
              <a:t>листе, ..</a:t>
            </a:r>
            <a:endParaRPr lang="ru-RU" sz="2200" b="1" dirty="0" smtClean="0">
              <a:solidFill>
                <a:schemeClr val="accent6">
                  <a:lumMod val="75000"/>
                </a:schemeClr>
              </a:solidFill>
              <a:latin typeface="+mj-lt"/>
              <a:sym typeface="Symbo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+mj-lt"/>
                <a:sym typeface="Symbol" charset="0"/>
              </a:rPr>
              <a:t>синтаксический</a:t>
            </a:r>
            <a:r>
              <a:rPr lang="ru-RU" sz="2200" dirty="0" smtClean="0">
                <a:latin typeface="+mj-lt"/>
                <a:sym typeface="Symbol" charset="0"/>
              </a:rPr>
              <a:t>: предложения (фразы)</a:t>
            </a:r>
            <a:r>
              <a:rPr lang="ru-RU" sz="2000" dirty="0" smtClean="0">
                <a:sym typeface="Symbol" pitchFamily="18" charset="2"/>
              </a:rPr>
              <a:t>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ru-RU" sz="2200" dirty="0" smtClean="0">
                <a:sym typeface="Symbol" pitchFamily="18" charset="2"/>
              </a:rPr>
              <a:t>подуровень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словосочетаний</a:t>
            </a:r>
            <a:r>
              <a:rPr lang="ru-RU" sz="2200" dirty="0" smtClean="0">
                <a:sym typeface="Symbol" pitchFamily="18" charset="2"/>
              </a:rPr>
              <a:t> :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синий цвет, </a:t>
            </a:r>
            <a:b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</a:b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			смотрю кино</a:t>
            </a:r>
            <a:r>
              <a:rPr lang="ru-RU" sz="2200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, </a:t>
            </a:r>
            <a:r>
              <a:rPr lang="ru-RU" sz="2200" i="1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чай с сахаром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ru-RU" sz="2200" dirty="0" err="1" smtClean="0"/>
              <a:t>надуровень</a:t>
            </a:r>
            <a:r>
              <a:rPr lang="ru-RU" sz="2200" dirty="0" smtClean="0"/>
              <a:t> </a:t>
            </a:r>
            <a:r>
              <a:rPr lang="ru-RU" sz="2200" i="1" dirty="0" smtClean="0">
                <a:solidFill>
                  <a:schemeClr val="tx2"/>
                </a:solidFill>
              </a:rPr>
              <a:t>сверхфразовых единств</a:t>
            </a:r>
            <a:r>
              <a:rPr lang="ru-RU" sz="2200" dirty="0" smtClean="0"/>
              <a:t> ( ≈ абзацев)</a:t>
            </a:r>
            <a:endParaRPr lang="ru-RU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Times New Roman" charset="0"/>
              <a:sym typeface="Symbo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+mj-lt"/>
                <a:sym typeface="Symbol" charset="0"/>
              </a:rPr>
              <a:t>семантический</a:t>
            </a:r>
            <a:r>
              <a:rPr lang="ru-RU" sz="2200" dirty="0" smtClean="0">
                <a:sym typeface="Symbol" charset="0"/>
              </a:rPr>
              <a:t> (смысловой)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sym typeface="Symbol" charset="0"/>
              </a:rPr>
              <a:t> </a:t>
            </a:r>
            <a:r>
              <a:rPr lang="ru-RU" sz="2200" dirty="0" smtClean="0">
                <a:latin typeface="+mj-lt"/>
                <a:sym typeface="Symbol" charset="0"/>
              </a:rPr>
              <a:t>: </a:t>
            </a:r>
            <a:r>
              <a:rPr lang="ru-RU" sz="2200" i="1" dirty="0" smtClean="0">
                <a:solidFill>
                  <a:schemeClr val="tx2"/>
                </a:solidFill>
                <a:latin typeface="+mj-lt"/>
                <a:sym typeface="Symbol" charset="0"/>
              </a:rPr>
              <a:t>семы</a:t>
            </a:r>
            <a:endParaRPr lang="ru-RU" sz="2200" dirty="0" smtClean="0">
              <a:solidFill>
                <a:schemeClr val="tx2"/>
              </a:solidFill>
              <a:latin typeface="+mj-lt"/>
              <a:sym typeface="Symbol" charset="0"/>
            </a:endParaRP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  <a:defRPr/>
            </a:pPr>
            <a:r>
              <a:rPr lang="ru-RU" sz="2200" b="1" dirty="0" smtClean="0">
                <a:solidFill>
                  <a:schemeClr val="tx2"/>
                </a:solidFill>
                <a:latin typeface="+mj-lt"/>
                <a:sym typeface="Symbol" charset="0"/>
              </a:rPr>
              <a:t>дискурсивный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sym typeface="Symbol" charset="0"/>
              </a:rPr>
              <a:t> </a:t>
            </a:r>
            <a:r>
              <a:rPr lang="ru-RU" sz="2200" dirty="0" smtClean="0">
                <a:latin typeface="+mj-lt"/>
                <a:sym typeface="Symbol" charset="0"/>
              </a:rPr>
              <a:t>: структуры  связного текста</a:t>
            </a:r>
            <a:endParaRPr lang="ru-RU" sz="2200" dirty="0" smtClean="0">
              <a:solidFill>
                <a:schemeClr val="accent2">
                  <a:lumMod val="75000"/>
                </a:schemeClr>
              </a:solidFill>
              <a:latin typeface="+mj-lt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Char char="q"/>
              <a:defRPr/>
            </a:pPr>
            <a:endParaRPr lang="ru-RU" sz="240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324272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/>
          </a:p>
        </p:txBody>
      </p:sp>
      <p:sp>
        <p:nvSpPr>
          <p:cNvPr id="7" name="Номер слайда 7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8A8E0E-9E9B-4A54-B7B0-780F24CD93DA}" type="slidenum">
              <a:rPr lang="ru-RU" altLang="en-US" sz="1200">
                <a:effectLst/>
              </a:rPr>
              <a:pPr algn="r"/>
              <a:t>8</a:t>
            </a:fld>
            <a:endParaRPr lang="ru-RU" altLang="en-US" sz="1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 anchor="b"/>
          <a:lstStyle/>
          <a:p>
            <a:r>
              <a:rPr lang="ru-RU" altLang="en-US" dirty="0" smtClean="0"/>
              <a:t>Летняя школа по </a:t>
            </a:r>
            <a:r>
              <a:rPr lang="ru-RU" altLang="en-US" dirty="0" err="1" smtClean="0"/>
              <a:t>АОТиАД</a:t>
            </a:r>
            <a:r>
              <a:rPr lang="ru-RU" altLang="en-US" dirty="0" smtClean="0"/>
              <a:t>, 24 июля 2017</a:t>
            </a:r>
            <a:endParaRPr lang="ru-RU" altLang="en-US" dirty="0" smtClean="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332656"/>
            <a:ext cx="7705675" cy="861144"/>
          </a:xfrm>
        </p:spPr>
        <p:txBody>
          <a:bodyPr anchor="t"/>
          <a:lstStyle/>
          <a:p>
            <a:pPr algn="ctr" eaLnBrk="1" hangingPunct="1"/>
            <a:r>
              <a:rPr lang="ru-RU" sz="3000" dirty="0" smtClean="0"/>
              <a:t>ЯЗЫК  КАК  ПРЕОБРАЗОВАТЕЛЬ   </a:t>
            </a:r>
            <a:br>
              <a:rPr lang="ru-RU" sz="3000" dirty="0" smtClean="0"/>
            </a:br>
            <a:r>
              <a:rPr lang="ru-RU" sz="3000" dirty="0" smtClean="0"/>
              <a:t>СМЫСЛ </a:t>
            </a:r>
            <a:r>
              <a:rPr lang="ru-RU" sz="3000" dirty="0" smtClean="0">
                <a:sym typeface="Symbol" pitchFamily="18" charset="2"/>
              </a:rPr>
              <a:t></a:t>
            </a:r>
            <a:r>
              <a:rPr lang="ru-RU" sz="3000" dirty="0" smtClean="0"/>
              <a:t> ТЕКСТ</a:t>
            </a:r>
            <a:endParaRPr lang="es-ES" sz="3000" dirty="0" smtClean="0"/>
          </a:p>
        </p:txBody>
      </p:sp>
      <p:sp>
        <p:nvSpPr>
          <p:cNvPr id="103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760"/>
            <a:ext cx="7991475" cy="489709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800" dirty="0" smtClean="0"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ru-RU" sz="2200" dirty="0" smtClean="0">
                <a:sym typeface="Symbol" pitchFamily="18" charset="2"/>
              </a:rPr>
              <a:t>Центральный объект  –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текст</a:t>
            </a:r>
            <a:r>
              <a:rPr lang="ru-RU" sz="2200" i="1" dirty="0" smtClean="0">
                <a:sym typeface="Symbol" pitchFamily="18" charset="2"/>
              </a:rPr>
              <a:t>, </a:t>
            </a:r>
            <a:r>
              <a:rPr lang="ru-RU" sz="2200" dirty="0" smtClean="0">
                <a:sym typeface="Symbol" pitchFamily="18" charset="2"/>
              </a:rPr>
              <a:t>линейность текста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ru-RU" sz="2200" dirty="0" smtClean="0">
                <a:sym typeface="Symbol" pitchFamily="18" charset="2"/>
              </a:rPr>
              <a:t>Текст составлен из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единиц</a:t>
            </a:r>
            <a:r>
              <a:rPr lang="ru-RU" sz="2200" dirty="0" smtClean="0">
                <a:sym typeface="Symbol" pitchFamily="18" charset="2"/>
              </a:rPr>
              <a:t> разного </a:t>
            </a:r>
            <a:r>
              <a:rPr lang="ru-RU" sz="2200" i="1" dirty="0" smtClean="0">
                <a:solidFill>
                  <a:schemeClr val="tx2"/>
                </a:solidFill>
                <a:sym typeface="Symbol" pitchFamily="18" charset="2"/>
              </a:rPr>
              <a:t>уровня</a:t>
            </a:r>
            <a:r>
              <a:rPr lang="ru-RU" sz="22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ru-RU" sz="2200" dirty="0" smtClean="0">
                <a:sym typeface="Symbol" pitchFamily="18" charset="2"/>
              </a:rPr>
              <a:t>Единицы: незначащие и </a:t>
            </a:r>
            <a:r>
              <a:rPr lang="ru-RU" sz="2200" dirty="0" smtClean="0">
                <a:solidFill>
                  <a:schemeClr val="tx2"/>
                </a:solidFill>
                <a:sym typeface="Symbol" pitchFamily="18" charset="2"/>
              </a:rPr>
              <a:t>значащие</a:t>
            </a:r>
            <a:r>
              <a:rPr lang="ru-RU" sz="2200" dirty="0" smtClean="0">
                <a:sym typeface="Symbol" pitchFamily="18" charset="2"/>
              </a:rPr>
              <a:t> (языковые знаки)</a:t>
            </a:r>
            <a:endParaRPr lang="es-ES" sz="2200" dirty="0" smtClean="0">
              <a:sym typeface="Symbol" pitchFamily="18" charset="2"/>
            </a:endParaRPr>
          </a:p>
        </p:txBody>
      </p:sp>
      <p:sp>
        <p:nvSpPr>
          <p:cNvPr id="4113" name="Rectangle 10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graphicFrame>
        <p:nvGraphicFramePr>
          <p:cNvPr id="1026" name="Object 1040"/>
          <p:cNvGraphicFramePr>
            <a:graphicFrameLocks noChangeAspect="1"/>
          </p:cNvGraphicFramePr>
          <p:nvPr/>
        </p:nvGraphicFramePr>
        <p:xfrm>
          <a:off x="250825" y="2780928"/>
          <a:ext cx="8713788" cy="3384376"/>
        </p:xfrm>
        <a:graphic>
          <a:graphicData uri="http://schemas.openxmlformats.org/presentationml/2006/ole">
            <p:oleObj spid="_x0000_s1026" name="Рисунок" r:id="rId4" imgW="5429880" imgH="202680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8109</TotalTime>
  <Words>1881</Words>
  <Application>Microsoft Office PowerPoint</Application>
  <PresentationFormat>Экран (4:3)</PresentationFormat>
  <Paragraphs>638</Paragraphs>
  <Slides>51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51</vt:i4>
      </vt:variant>
    </vt:vector>
  </HeadingPairs>
  <TitlesOfParts>
    <vt:vector size="54" baseType="lpstr">
      <vt:lpstr>Сеть</vt:lpstr>
      <vt:lpstr>Рисунок</vt:lpstr>
      <vt:lpstr>Picture</vt:lpstr>
      <vt:lpstr>АВТОМАТИЧЕСКАЯ ОБРАБОТКА ТЕКСТОВ: ЗАДАЧИ, ПОДХОДЫ, РЕСУРСЫ</vt:lpstr>
      <vt:lpstr>СОДЕРЖАНИЕ</vt:lpstr>
      <vt:lpstr>КОМПЬЮТЕРНАЯ ЛИНГВИСТИКА:      ИСТОКИ</vt:lpstr>
      <vt:lpstr>КЛ:    ЛИНГВИСТИКА И МАТЕМАТИКА </vt:lpstr>
      <vt:lpstr>КЛ:   ИНФОРМАТИКА  и ИИСКУССТВЕННЫЙ ИНТЕЛЕКТ</vt:lpstr>
      <vt:lpstr>ОСНОВНАЯ ЗАДАЧА  КЛ</vt:lpstr>
      <vt:lpstr>ОСОБЕННОСТИ ЕЯ  КАК ЗНАКОВОЙ СИСТЕМЫ</vt:lpstr>
      <vt:lpstr>МНОГОУРОВНЕВОСТЬ  ЕЯ</vt:lpstr>
      <vt:lpstr>ЯЗЫК  КАК  ПРЕОБРАЗОВАТЕЛЬ    СМЫСЛ  ТЕКСТ</vt:lpstr>
      <vt:lpstr>ЯЗЫК и РЕЧЬ (ТЕКСТ)</vt:lpstr>
      <vt:lpstr>ДРУГИЕ СЛОЖНОСТИ ЕЯ</vt:lpstr>
      <vt:lpstr>ЕЯ : ОМОНИМИЯ</vt:lpstr>
      <vt:lpstr>МОДЕЛИРОВАНИЕ  в КЛ</vt:lpstr>
      <vt:lpstr>ПРИКЛАДНЫЕ ЗАДАЧИ  КЛ</vt:lpstr>
      <vt:lpstr>ЭТАПЫ ОБРАБОТКИ ТЕКСТА </vt:lpstr>
      <vt:lpstr>УРОВНИ АНАЛИЗА ТЕКСТА</vt:lpstr>
      <vt:lpstr>МОРФОЛОГИЧЕСКИЙ АНАЛИЗ</vt:lpstr>
      <vt:lpstr>РАЗРЕШЕНИЕ  МОРФОЛОГИЧЕСКОЙ ОМОНИМИИ</vt:lpstr>
      <vt:lpstr>МОРФОАНАЛИЗАТОРЫ  ДЛЯ РУССКОГО ЯЗЫКА</vt:lpstr>
      <vt:lpstr>СИНТАКСИЧЕСКИЙ АНАЛИЗ</vt:lpstr>
      <vt:lpstr>МОДЕЛЬ СИНТАКСИСА:   ДЕРЕВЬЯ ЗАВИСИМОСТЕЙ </vt:lpstr>
      <vt:lpstr>МОДЕЛЬ СИНТАКСИСА:    ДЕРЕВЬЯ СОСТАВЛЯЮЩИХ</vt:lpstr>
      <vt:lpstr>РАЗМЕЧЕННОЕ  ДЕРЕВО СОСТАВЛЯЮЩИХ</vt:lpstr>
      <vt:lpstr>СИНТАКСИЧЕСКИЕ ПАРСЕРЫ  ДЛЯ РУССКОГО ЯЗЫКА</vt:lpstr>
      <vt:lpstr>СЕМАНТИЧЕСКИЙ АНАЛИЗ</vt:lpstr>
      <vt:lpstr>СЕМАНТИЧЕСКИЙ АНАЛИЗ ПРЕДЛОЖЕНИЯ</vt:lpstr>
      <vt:lpstr>ДИСКУРСИВНЫЙ АНАЛИЗ </vt:lpstr>
      <vt:lpstr>ЛИНГВИСТИЧЕСКИЕ РЕСУРСЫ</vt:lpstr>
      <vt:lpstr>ЛЕКСИЧЕСКИЕ РЕСУРСЫ:  СЛОВАРИ</vt:lpstr>
      <vt:lpstr>ЛИНГВИСТИЧЕСКИЕ РЕСУРСЫ: ТЕЗАУРУСЫ И ОНТОЛОГИИ</vt:lpstr>
      <vt:lpstr>ЛИНГВИСТИЧЕСКИЕ РЕСУРСЫ: КОРПУСА ТЕКСТОВ</vt:lpstr>
      <vt:lpstr>ПОДХОДЫ  К ПОСТРОЕНИЮ МОДУЛЕЙ КЛ</vt:lpstr>
      <vt:lpstr>МАШИННОЕ ОБУЧЕНИЕ</vt:lpstr>
      <vt:lpstr>ВЫБОР ПОДХОДА</vt:lpstr>
      <vt:lpstr>ВИДЫ МОДЕЛЕЙ В КЛ</vt:lpstr>
      <vt:lpstr>ПРИКЛАДНЫЕ ЗАДАЧИ  КЛ</vt:lpstr>
      <vt:lpstr>ПРИКЛАДНЫЕ ЗАДАЧИ КЛ: МАШИННЫЙ ПЕРЕВОД</vt:lpstr>
      <vt:lpstr>МАШИННЫЙ ПЕРЕВОД:  ПОКОЛЕНИЯ СИСТЕМ</vt:lpstr>
      <vt:lpstr>ПРИКЛАДНЫЕ ЗАДАЧИ КЛ: ИНФОРМАЦИОННЫЙ ПОИСК</vt:lpstr>
      <vt:lpstr>ИНФОРМАЦИОННЫЙ ПОИСК:  СМЕЖНЫЕ ЗАДАЧИ </vt:lpstr>
      <vt:lpstr>ПРИМЕНЕНИЕ  КЛАССИФИКАЦИИ  и  КЛАСТЕРИЗАЦИИ</vt:lpstr>
      <vt:lpstr>ПРИКЛАДНЫЕ ЗАДАЧИ:  QUESTION ANSWERING </vt:lpstr>
      <vt:lpstr>ПРИКЛАДНЫЕ ЗАДАЧИ:  INFORMATION EXTRACTION </vt:lpstr>
      <vt:lpstr>ПРИКЛАДНЫЕ ЗАДАЧИ: OPINION MINING</vt:lpstr>
      <vt:lpstr>ПРИКЛАДНЫЕ ЗАДАЧИ :  WRITING  SUPPORT </vt:lpstr>
      <vt:lpstr>ПРИКЛАДНЫЕ ЗАДАЧИ: ГЕНЕРАЦИЯ ТЕКСТА</vt:lpstr>
      <vt:lpstr>ДРУГИЕ ПРИКЛАДНЫЕ ЗАДАЧИ</vt:lpstr>
      <vt:lpstr>ЗАКЛЮЧЕНИЕ</vt:lpstr>
      <vt:lpstr>СПАСИБО ЗА ВНИМАНИЕ!</vt:lpstr>
      <vt:lpstr>ЛИТЕРАТУРА</vt:lpstr>
      <vt:lpstr>МОДЕЛЬ  «СМЫСЛТЕКСТ»</vt:lpstr>
    </vt:vector>
  </TitlesOfParts>
  <Company>CIC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лингвистика: методы, ресурсы, приложения</dc:title>
  <dc:creator>Elena</dc:creator>
  <cp:lastModifiedBy>Elena</cp:lastModifiedBy>
  <cp:revision>414</cp:revision>
  <dcterms:created xsi:type="dcterms:W3CDTF">2003-06-05T19:28:45Z</dcterms:created>
  <dcterms:modified xsi:type="dcterms:W3CDTF">2017-07-23T19:39:59Z</dcterms:modified>
</cp:coreProperties>
</file>