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96" r:id="rId3"/>
    <p:sldId id="263" r:id="rId4"/>
    <p:sldId id="300" r:id="rId5"/>
    <p:sldId id="301" r:id="rId6"/>
    <p:sldId id="298" r:id="rId7"/>
    <p:sldId id="260" r:id="rId8"/>
    <p:sldId id="302" r:id="rId9"/>
    <p:sldId id="303" r:id="rId10"/>
    <p:sldId id="306" r:id="rId11"/>
    <p:sldId id="311" r:id="rId12"/>
    <p:sldId id="308" r:id="rId13"/>
    <p:sldId id="309" r:id="rId14"/>
    <p:sldId id="304" r:id="rId15"/>
    <p:sldId id="270" r:id="rId16"/>
    <p:sldId id="312" r:id="rId17"/>
    <p:sldId id="314" r:id="rId18"/>
    <p:sldId id="315" r:id="rId19"/>
    <p:sldId id="30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7"/>
    <a:srgbClr val="BDDADE"/>
    <a:srgbClr val="FFF1F1"/>
    <a:srgbClr val="FFF5F5"/>
    <a:srgbClr val="FFEBEC"/>
    <a:srgbClr val="FFE7E8"/>
    <a:srgbClr val="EE506A"/>
    <a:srgbClr val="FFD1D3"/>
    <a:srgbClr val="FFDDDF"/>
    <a:srgbClr val="FF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1088" autoAdjust="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80F8-3B26-42D5-934A-BD8A94E0D9B7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L"/>
        </a:p>
      </dgm:t>
    </dgm:pt>
    <dgm:pt modelId="{47632BFD-0586-4E30-8568-FC5EDDD9872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~500,000 Patients</a:t>
          </a:r>
          <a:endParaRPr lang="en-IL" sz="1400" b="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gm:t>
    </dgm:pt>
    <dgm:pt modelId="{C0920992-EB4F-40FC-9CA2-40815FEE8B07}" type="parTrans" cxnId="{9CD52EAE-88BD-4F16-B1D3-F1B8B06FECF1}">
      <dgm:prSet/>
      <dgm:spPr/>
      <dgm:t>
        <a:bodyPr/>
        <a:lstStyle/>
        <a:p>
          <a:endParaRPr lang="en-IL"/>
        </a:p>
      </dgm:t>
    </dgm:pt>
    <dgm:pt modelId="{6A9E5645-63C6-4C73-B83A-17FAD8936B96}" type="sibTrans" cxnId="{9CD52EAE-88BD-4F16-B1D3-F1B8B06FECF1}">
      <dgm:prSet/>
      <dgm:spPr/>
      <dgm:t>
        <a:bodyPr/>
        <a:lstStyle/>
        <a:p>
          <a:endParaRPr lang="en-IL"/>
        </a:p>
      </dgm:t>
    </dgm:pt>
    <dgm:pt modelId="{D4051188-0555-4EDE-B5AA-13C7D4B7579B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4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~270,000 Female Patients</a:t>
          </a:r>
          <a:endParaRPr lang="en-IL" sz="14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gm:t>
    </dgm:pt>
    <dgm:pt modelId="{08452999-A100-4BB5-BBB9-BB7DBA85F395}" type="parTrans" cxnId="{EA511FBB-1166-4802-9E0F-1DA2BBEAA472}">
      <dgm:prSet/>
      <dgm:spPr/>
      <dgm:t>
        <a:bodyPr/>
        <a:lstStyle/>
        <a:p>
          <a:endParaRPr lang="en-IL"/>
        </a:p>
      </dgm:t>
    </dgm:pt>
    <dgm:pt modelId="{DE65D9BA-56C8-41CD-A76B-4771E2F76477}" type="sibTrans" cxnId="{EA511FBB-1166-4802-9E0F-1DA2BBEAA472}">
      <dgm:prSet/>
      <dgm:spPr/>
      <dgm:t>
        <a:bodyPr/>
        <a:lstStyle/>
        <a:p>
          <a:endParaRPr lang="en-IL"/>
        </a:p>
      </dgm:t>
    </dgm:pt>
    <dgm:pt modelId="{70CADA0E-B775-4C11-93EC-CC398774CFCE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~10,000 Diagnosed with Endo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C19328F4-8D85-426A-A4D9-01D1CC58A418}" type="parTrans" cxnId="{B0ACEC6C-B840-4488-B83E-1F224B38C5A5}">
      <dgm:prSet/>
      <dgm:spPr/>
      <dgm:t>
        <a:bodyPr/>
        <a:lstStyle/>
        <a:p>
          <a:endParaRPr lang="en-IL"/>
        </a:p>
      </dgm:t>
    </dgm:pt>
    <dgm:pt modelId="{F174B8AB-8DAC-4FDE-B01C-EED9D61E80CC}" type="sibTrans" cxnId="{B0ACEC6C-B840-4488-B83E-1F224B38C5A5}">
      <dgm:prSet/>
      <dgm:spPr/>
      <dgm:t>
        <a:bodyPr/>
        <a:lstStyle/>
        <a:p>
          <a:endParaRPr lang="en-IL"/>
        </a:p>
      </dgm:t>
    </dgm:pt>
    <dgm:pt modelId="{570C92D5-2B7B-4A1E-B156-8C55210A5190}">
      <dgm:prSet phldrT="[Text]" custT="1"/>
      <dgm:spPr/>
      <dgm:t>
        <a:bodyPr/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Sample Equal amount of non-diagnosed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F63726A2-CC44-443D-BEAC-9E08AE82C09E}" type="parTrans" cxnId="{92B05FFC-B579-453A-BD35-5E06F9522BDC}">
      <dgm:prSet/>
      <dgm:spPr/>
      <dgm:t>
        <a:bodyPr/>
        <a:lstStyle/>
        <a:p>
          <a:endParaRPr lang="en-IL"/>
        </a:p>
      </dgm:t>
    </dgm:pt>
    <dgm:pt modelId="{2D65FB72-AE71-4790-BA1D-FFFCB62D91B6}" type="sibTrans" cxnId="{92B05FFC-B579-453A-BD35-5E06F9522BDC}">
      <dgm:prSet/>
      <dgm:spPr/>
      <dgm:t>
        <a:bodyPr/>
        <a:lstStyle/>
        <a:p>
          <a:endParaRPr lang="en-IL"/>
        </a:p>
      </dgm:t>
    </dgm:pt>
    <dgm:pt modelId="{24C8C203-158F-4C19-844E-14A606D54BD6}">
      <dgm:prSet phldrT="[Text]" custT="1"/>
      <dgm:spPr/>
      <dgm:t>
        <a:bodyPr/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Final dataset: ~20,000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85CDB6B3-B99A-4A17-90B4-C486D1084D7A}" type="parTrans" cxnId="{D617033C-5DB4-4B57-8E44-549A3DA09BC9}">
      <dgm:prSet/>
      <dgm:spPr/>
      <dgm:t>
        <a:bodyPr/>
        <a:lstStyle/>
        <a:p>
          <a:endParaRPr lang="en-IL"/>
        </a:p>
      </dgm:t>
    </dgm:pt>
    <dgm:pt modelId="{4FBE2B61-3672-453E-9757-35BC56598339}" type="sibTrans" cxnId="{D617033C-5DB4-4B57-8E44-549A3DA09BC9}">
      <dgm:prSet/>
      <dgm:spPr/>
      <dgm:t>
        <a:bodyPr/>
        <a:lstStyle/>
        <a:p>
          <a:endParaRPr lang="en-IL"/>
        </a:p>
      </dgm:t>
    </dgm:pt>
    <dgm:pt modelId="{CF5DB4F7-48C5-42E7-8791-F2DF93E1F371}" type="pres">
      <dgm:prSet presAssocID="{DD4580F8-3B26-42D5-934A-BD8A94E0D9B7}" presName="Name0" presStyleCnt="0">
        <dgm:presLayoutVars>
          <dgm:dir/>
          <dgm:resizeHandles val="exact"/>
        </dgm:presLayoutVars>
      </dgm:prSet>
      <dgm:spPr/>
    </dgm:pt>
    <dgm:pt modelId="{C2F46A3B-262A-4B0D-AEAA-3EC1947FA55A}" type="pres">
      <dgm:prSet presAssocID="{47632BFD-0586-4E30-8568-FC5EDDD9872A}" presName="node" presStyleLbl="node1" presStyleIdx="0" presStyleCnt="5">
        <dgm:presLayoutVars>
          <dgm:bulletEnabled val="1"/>
        </dgm:presLayoutVars>
      </dgm:prSet>
      <dgm:spPr/>
    </dgm:pt>
    <dgm:pt modelId="{483D67BE-08C7-4CE6-A2C4-DEFF8AACC278}" type="pres">
      <dgm:prSet presAssocID="{6A9E5645-63C6-4C73-B83A-17FAD8936B96}" presName="sibTrans" presStyleLbl="sibTrans2D1" presStyleIdx="0" presStyleCnt="4"/>
      <dgm:spPr/>
    </dgm:pt>
    <dgm:pt modelId="{F0FC5CD7-8D14-44A8-A071-BE06285ED78C}" type="pres">
      <dgm:prSet presAssocID="{6A9E5645-63C6-4C73-B83A-17FAD8936B96}" presName="connectorText" presStyleLbl="sibTrans2D1" presStyleIdx="0" presStyleCnt="4"/>
      <dgm:spPr/>
    </dgm:pt>
    <dgm:pt modelId="{48024989-E5A5-43B6-BFCE-2F2030C03661}" type="pres">
      <dgm:prSet presAssocID="{D4051188-0555-4EDE-B5AA-13C7D4B7579B}" presName="node" presStyleLbl="node1" presStyleIdx="1" presStyleCnt="5">
        <dgm:presLayoutVars>
          <dgm:bulletEnabled val="1"/>
        </dgm:presLayoutVars>
      </dgm:prSet>
      <dgm:spPr/>
    </dgm:pt>
    <dgm:pt modelId="{58FA705B-5723-430D-9A9A-F2F46D068EE3}" type="pres">
      <dgm:prSet presAssocID="{DE65D9BA-56C8-41CD-A76B-4771E2F76477}" presName="sibTrans" presStyleLbl="sibTrans2D1" presStyleIdx="1" presStyleCnt="4"/>
      <dgm:spPr/>
    </dgm:pt>
    <dgm:pt modelId="{26BF61B6-7084-4E39-AAD2-95585D479ED0}" type="pres">
      <dgm:prSet presAssocID="{DE65D9BA-56C8-41CD-A76B-4771E2F76477}" presName="connectorText" presStyleLbl="sibTrans2D1" presStyleIdx="1" presStyleCnt="4"/>
      <dgm:spPr/>
    </dgm:pt>
    <dgm:pt modelId="{D2D9DECE-C79F-4E82-8882-D9C6B9E730D4}" type="pres">
      <dgm:prSet presAssocID="{70CADA0E-B775-4C11-93EC-CC398774CFCE}" presName="node" presStyleLbl="node1" presStyleIdx="2" presStyleCnt="5">
        <dgm:presLayoutVars>
          <dgm:bulletEnabled val="1"/>
        </dgm:presLayoutVars>
      </dgm:prSet>
      <dgm:spPr/>
    </dgm:pt>
    <dgm:pt modelId="{40F7554B-6E67-402A-978C-ADFAA28747CB}" type="pres">
      <dgm:prSet presAssocID="{F174B8AB-8DAC-4FDE-B01C-EED9D61E80CC}" presName="sibTrans" presStyleLbl="sibTrans2D1" presStyleIdx="2" presStyleCnt="4"/>
      <dgm:spPr/>
    </dgm:pt>
    <dgm:pt modelId="{3FC5EF6A-375E-4C59-B2C8-5579242FC168}" type="pres">
      <dgm:prSet presAssocID="{F174B8AB-8DAC-4FDE-B01C-EED9D61E80CC}" presName="connectorText" presStyleLbl="sibTrans2D1" presStyleIdx="2" presStyleCnt="4"/>
      <dgm:spPr/>
    </dgm:pt>
    <dgm:pt modelId="{171644D9-2524-48B0-812C-CDA9151750E5}" type="pres">
      <dgm:prSet presAssocID="{570C92D5-2B7B-4A1E-B156-8C55210A5190}" presName="node" presStyleLbl="node1" presStyleIdx="3" presStyleCnt="5">
        <dgm:presLayoutVars>
          <dgm:bulletEnabled val="1"/>
        </dgm:presLayoutVars>
      </dgm:prSet>
      <dgm:spPr/>
    </dgm:pt>
    <dgm:pt modelId="{59DE983B-6E6B-4690-BEEE-0C571754C858}" type="pres">
      <dgm:prSet presAssocID="{2D65FB72-AE71-4790-BA1D-FFFCB62D91B6}" presName="sibTrans" presStyleLbl="sibTrans2D1" presStyleIdx="3" presStyleCnt="4"/>
      <dgm:spPr/>
    </dgm:pt>
    <dgm:pt modelId="{DA08A72E-3D62-4CD7-A091-A0ACC37B3EC1}" type="pres">
      <dgm:prSet presAssocID="{2D65FB72-AE71-4790-BA1D-FFFCB62D91B6}" presName="connectorText" presStyleLbl="sibTrans2D1" presStyleIdx="3" presStyleCnt="4"/>
      <dgm:spPr/>
    </dgm:pt>
    <dgm:pt modelId="{E1E3959B-71E8-4ACE-BB75-8E84C0DE8AAB}" type="pres">
      <dgm:prSet presAssocID="{24C8C203-158F-4C19-844E-14A606D54BD6}" presName="node" presStyleLbl="node1" presStyleIdx="4" presStyleCnt="5">
        <dgm:presLayoutVars>
          <dgm:bulletEnabled val="1"/>
        </dgm:presLayoutVars>
      </dgm:prSet>
      <dgm:spPr/>
    </dgm:pt>
  </dgm:ptLst>
  <dgm:cxnLst>
    <dgm:cxn modelId="{D617033C-5DB4-4B57-8E44-549A3DA09BC9}" srcId="{DD4580F8-3B26-42D5-934A-BD8A94E0D9B7}" destId="{24C8C203-158F-4C19-844E-14A606D54BD6}" srcOrd="4" destOrd="0" parTransId="{85CDB6B3-B99A-4A17-90B4-C486D1084D7A}" sibTransId="{4FBE2B61-3672-453E-9757-35BC56598339}"/>
    <dgm:cxn modelId="{ED33275C-67F2-461A-9C1C-7E601017A453}" type="presOf" srcId="{DE65D9BA-56C8-41CD-A76B-4771E2F76477}" destId="{58FA705B-5723-430D-9A9A-F2F46D068EE3}" srcOrd="0" destOrd="0" presId="urn:microsoft.com/office/officeart/2005/8/layout/process1"/>
    <dgm:cxn modelId="{1C48FE5E-FF6C-4E86-8C10-F52C55F710C6}" type="presOf" srcId="{6A9E5645-63C6-4C73-B83A-17FAD8936B96}" destId="{F0FC5CD7-8D14-44A8-A071-BE06285ED78C}" srcOrd="1" destOrd="0" presId="urn:microsoft.com/office/officeart/2005/8/layout/process1"/>
    <dgm:cxn modelId="{1F767149-B5FC-49F5-A4C0-66CCB29D89DA}" type="presOf" srcId="{2D65FB72-AE71-4790-BA1D-FFFCB62D91B6}" destId="{59DE983B-6E6B-4690-BEEE-0C571754C858}" srcOrd="0" destOrd="0" presId="urn:microsoft.com/office/officeart/2005/8/layout/process1"/>
    <dgm:cxn modelId="{C823506B-127B-4697-93DE-A4BAFB49772E}" type="presOf" srcId="{2D65FB72-AE71-4790-BA1D-FFFCB62D91B6}" destId="{DA08A72E-3D62-4CD7-A091-A0ACC37B3EC1}" srcOrd="1" destOrd="0" presId="urn:microsoft.com/office/officeart/2005/8/layout/process1"/>
    <dgm:cxn modelId="{B0ACEC6C-B840-4488-B83E-1F224B38C5A5}" srcId="{DD4580F8-3B26-42D5-934A-BD8A94E0D9B7}" destId="{70CADA0E-B775-4C11-93EC-CC398774CFCE}" srcOrd="2" destOrd="0" parTransId="{C19328F4-8D85-426A-A4D9-01D1CC58A418}" sibTransId="{F174B8AB-8DAC-4FDE-B01C-EED9D61E80CC}"/>
    <dgm:cxn modelId="{5EF15977-D22D-4D46-82AD-DC7BC284522D}" type="presOf" srcId="{6A9E5645-63C6-4C73-B83A-17FAD8936B96}" destId="{483D67BE-08C7-4CE6-A2C4-DEFF8AACC278}" srcOrd="0" destOrd="0" presId="urn:microsoft.com/office/officeart/2005/8/layout/process1"/>
    <dgm:cxn modelId="{9E235F86-02BD-4155-8F46-E9418B24EA3A}" type="presOf" srcId="{DD4580F8-3B26-42D5-934A-BD8A94E0D9B7}" destId="{CF5DB4F7-48C5-42E7-8791-F2DF93E1F371}" srcOrd="0" destOrd="0" presId="urn:microsoft.com/office/officeart/2005/8/layout/process1"/>
    <dgm:cxn modelId="{11BD0899-8259-45B5-A2BC-DE023C5C148C}" type="presOf" srcId="{DE65D9BA-56C8-41CD-A76B-4771E2F76477}" destId="{26BF61B6-7084-4E39-AAD2-95585D479ED0}" srcOrd="1" destOrd="0" presId="urn:microsoft.com/office/officeart/2005/8/layout/process1"/>
    <dgm:cxn modelId="{26D5FDA5-6114-44B2-8956-D3C85091B396}" type="presOf" srcId="{24C8C203-158F-4C19-844E-14A606D54BD6}" destId="{E1E3959B-71E8-4ACE-BB75-8E84C0DE8AAB}" srcOrd="0" destOrd="0" presId="urn:microsoft.com/office/officeart/2005/8/layout/process1"/>
    <dgm:cxn modelId="{9CD52EAE-88BD-4F16-B1D3-F1B8B06FECF1}" srcId="{DD4580F8-3B26-42D5-934A-BD8A94E0D9B7}" destId="{47632BFD-0586-4E30-8568-FC5EDDD9872A}" srcOrd="0" destOrd="0" parTransId="{C0920992-EB4F-40FC-9CA2-40815FEE8B07}" sibTransId="{6A9E5645-63C6-4C73-B83A-17FAD8936B96}"/>
    <dgm:cxn modelId="{EA511FBB-1166-4802-9E0F-1DA2BBEAA472}" srcId="{DD4580F8-3B26-42D5-934A-BD8A94E0D9B7}" destId="{D4051188-0555-4EDE-B5AA-13C7D4B7579B}" srcOrd="1" destOrd="0" parTransId="{08452999-A100-4BB5-BBB9-BB7DBA85F395}" sibTransId="{DE65D9BA-56C8-41CD-A76B-4771E2F76477}"/>
    <dgm:cxn modelId="{66D989C0-250F-4D80-8FB0-1155976C8B9C}" type="presOf" srcId="{47632BFD-0586-4E30-8568-FC5EDDD9872A}" destId="{C2F46A3B-262A-4B0D-AEAA-3EC1947FA55A}" srcOrd="0" destOrd="0" presId="urn:microsoft.com/office/officeart/2005/8/layout/process1"/>
    <dgm:cxn modelId="{F64558E2-95D4-45D3-B3A3-F6222A2A8814}" type="presOf" srcId="{570C92D5-2B7B-4A1E-B156-8C55210A5190}" destId="{171644D9-2524-48B0-812C-CDA9151750E5}" srcOrd="0" destOrd="0" presId="urn:microsoft.com/office/officeart/2005/8/layout/process1"/>
    <dgm:cxn modelId="{4730ACE3-9390-4B9F-B772-9E6E90E3B960}" type="presOf" srcId="{D4051188-0555-4EDE-B5AA-13C7D4B7579B}" destId="{48024989-E5A5-43B6-BFCE-2F2030C03661}" srcOrd="0" destOrd="0" presId="urn:microsoft.com/office/officeart/2005/8/layout/process1"/>
    <dgm:cxn modelId="{71D83DEF-E648-4660-8F5A-18033023C229}" type="presOf" srcId="{F174B8AB-8DAC-4FDE-B01C-EED9D61E80CC}" destId="{40F7554B-6E67-402A-978C-ADFAA28747CB}" srcOrd="0" destOrd="0" presId="urn:microsoft.com/office/officeart/2005/8/layout/process1"/>
    <dgm:cxn modelId="{DDE40FF1-53DC-41AA-B1AC-013B22742FFA}" type="presOf" srcId="{F174B8AB-8DAC-4FDE-B01C-EED9D61E80CC}" destId="{3FC5EF6A-375E-4C59-B2C8-5579242FC168}" srcOrd="1" destOrd="0" presId="urn:microsoft.com/office/officeart/2005/8/layout/process1"/>
    <dgm:cxn modelId="{92B05FFC-B579-453A-BD35-5E06F9522BDC}" srcId="{DD4580F8-3B26-42D5-934A-BD8A94E0D9B7}" destId="{570C92D5-2B7B-4A1E-B156-8C55210A5190}" srcOrd="3" destOrd="0" parTransId="{F63726A2-CC44-443D-BEAC-9E08AE82C09E}" sibTransId="{2D65FB72-AE71-4790-BA1D-FFFCB62D91B6}"/>
    <dgm:cxn modelId="{8EF001FD-E854-40E7-9892-88195A6F958D}" type="presOf" srcId="{70CADA0E-B775-4C11-93EC-CC398774CFCE}" destId="{D2D9DECE-C79F-4E82-8882-D9C6B9E730D4}" srcOrd="0" destOrd="0" presId="urn:microsoft.com/office/officeart/2005/8/layout/process1"/>
    <dgm:cxn modelId="{7642FEF1-3602-4E01-B627-F0F78D2D504C}" type="presParOf" srcId="{CF5DB4F7-48C5-42E7-8791-F2DF93E1F371}" destId="{C2F46A3B-262A-4B0D-AEAA-3EC1947FA55A}" srcOrd="0" destOrd="0" presId="urn:microsoft.com/office/officeart/2005/8/layout/process1"/>
    <dgm:cxn modelId="{DA794A66-B913-4B1B-B731-7BF547D396B8}" type="presParOf" srcId="{CF5DB4F7-48C5-42E7-8791-F2DF93E1F371}" destId="{483D67BE-08C7-4CE6-A2C4-DEFF8AACC278}" srcOrd="1" destOrd="0" presId="urn:microsoft.com/office/officeart/2005/8/layout/process1"/>
    <dgm:cxn modelId="{F43F1DBB-309C-4AA7-B784-218B2DC00C95}" type="presParOf" srcId="{483D67BE-08C7-4CE6-A2C4-DEFF8AACC278}" destId="{F0FC5CD7-8D14-44A8-A071-BE06285ED78C}" srcOrd="0" destOrd="0" presId="urn:microsoft.com/office/officeart/2005/8/layout/process1"/>
    <dgm:cxn modelId="{A7E6200C-4CF3-49EE-A0E5-984173DED3C8}" type="presParOf" srcId="{CF5DB4F7-48C5-42E7-8791-F2DF93E1F371}" destId="{48024989-E5A5-43B6-BFCE-2F2030C03661}" srcOrd="2" destOrd="0" presId="urn:microsoft.com/office/officeart/2005/8/layout/process1"/>
    <dgm:cxn modelId="{1AB607AF-64F0-490E-A7F7-EE8695EE33D9}" type="presParOf" srcId="{CF5DB4F7-48C5-42E7-8791-F2DF93E1F371}" destId="{58FA705B-5723-430D-9A9A-F2F46D068EE3}" srcOrd="3" destOrd="0" presId="urn:microsoft.com/office/officeart/2005/8/layout/process1"/>
    <dgm:cxn modelId="{4BD3F84E-29F6-4D05-9CBB-D2B50FFD3CE6}" type="presParOf" srcId="{58FA705B-5723-430D-9A9A-F2F46D068EE3}" destId="{26BF61B6-7084-4E39-AAD2-95585D479ED0}" srcOrd="0" destOrd="0" presId="urn:microsoft.com/office/officeart/2005/8/layout/process1"/>
    <dgm:cxn modelId="{0D228E03-31F3-4852-8A34-34EB7ED39340}" type="presParOf" srcId="{CF5DB4F7-48C5-42E7-8791-F2DF93E1F371}" destId="{D2D9DECE-C79F-4E82-8882-D9C6B9E730D4}" srcOrd="4" destOrd="0" presId="urn:microsoft.com/office/officeart/2005/8/layout/process1"/>
    <dgm:cxn modelId="{B6201713-78DE-4B4C-AC2B-31F4C58DD344}" type="presParOf" srcId="{CF5DB4F7-48C5-42E7-8791-F2DF93E1F371}" destId="{40F7554B-6E67-402A-978C-ADFAA28747CB}" srcOrd="5" destOrd="0" presId="urn:microsoft.com/office/officeart/2005/8/layout/process1"/>
    <dgm:cxn modelId="{D7AA931E-627E-4847-B8DE-EEB717E346A4}" type="presParOf" srcId="{40F7554B-6E67-402A-978C-ADFAA28747CB}" destId="{3FC5EF6A-375E-4C59-B2C8-5579242FC168}" srcOrd="0" destOrd="0" presId="urn:microsoft.com/office/officeart/2005/8/layout/process1"/>
    <dgm:cxn modelId="{10E655DC-6220-41C0-954C-B2696ABEC61E}" type="presParOf" srcId="{CF5DB4F7-48C5-42E7-8791-F2DF93E1F371}" destId="{171644D9-2524-48B0-812C-CDA9151750E5}" srcOrd="6" destOrd="0" presId="urn:microsoft.com/office/officeart/2005/8/layout/process1"/>
    <dgm:cxn modelId="{33D0BEBF-ABD2-42B9-A5D4-F04F11A05522}" type="presParOf" srcId="{CF5DB4F7-48C5-42E7-8791-F2DF93E1F371}" destId="{59DE983B-6E6B-4690-BEEE-0C571754C858}" srcOrd="7" destOrd="0" presId="urn:microsoft.com/office/officeart/2005/8/layout/process1"/>
    <dgm:cxn modelId="{6AD4376D-B5A2-42A5-9A37-66D28730183A}" type="presParOf" srcId="{59DE983B-6E6B-4690-BEEE-0C571754C858}" destId="{DA08A72E-3D62-4CD7-A091-A0ACC37B3EC1}" srcOrd="0" destOrd="0" presId="urn:microsoft.com/office/officeart/2005/8/layout/process1"/>
    <dgm:cxn modelId="{BCD5A4EA-3FB0-4A66-A365-BDC8014B5D67}" type="presParOf" srcId="{CF5DB4F7-48C5-42E7-8791-F2DF93E1F371}" destId="{E1E3959B-71E8-4ACE-BB75-8E84C0DE8AA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46A3B-262A-4B0D-AEAA-3EC1947FA55A}">
      <dsp:nvSpPr>
        <dsp:cNvPr id="0" name=""/>
        <dsp:cNvSpPr/>
      </dsp:nvSpPr>
      <dsp:spPr>
        <a:xfrm>
          <a:off x="3877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~500,000 Patients</a:t>
          </a:r>
          <a:endParaRPr lang="en-IL" sz="1400" b="0" kern="12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sp:txBody>
      <dsp:txXfrm>
        <a:off x="39083" y="536554"/>
        <a:ext cx="1131626" cy="2296102"/>
      </dsp:txXfrm>
    </dsp:sp>
    <dsp:sp modelId="{483D67BE-08C7-4CE6-A2C4-DEFF8AACC278}">
      <dsp:nvSpPr>
        <dsp:cNvPr id="0" name=""/>
        <dsp:cNvSpPr/>
      </dsp:nvSpPr>
      <dsp:spPr>
        <a:xfrm>
          <a:off x="1326120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1326120" y="1595174"/>
        <a:ext cx="178382" cy="178863"/>
      </dsp:txXfrm>
    </dsp:sp>
    <dsp:sp modelId="{48024989-E5A5-43B6-BFCE-2F2030C03661}">
      <dsp:nvSpPr>
        <dsp:cNvPr id="0" name=""/>
        <dsp:cNvSpPr/>
      </dsp:nvSpPr>
      <dsp:spPr>
        <a:xfrm>
          <a:off x="1686732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9346"/>
            <a:satOff val="-2610"/>
            <a:lumOff val="-3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~270,000 Female Patients</a:t>
          </a:r>
          <a:endParaRPr lang="en-IL" sz="1400" kern="12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sp:txBody>
      <dsp:txXfrm>
        <a:off x="1721938" y="536554"/>
        <a:ext cx="1131626" cy="2296102"/>
      </dsp:txXfrm>
    </dsp:sp>
    <dsp:sp modelId="{58FA705B-5723-430D-9A9A-F2F46D068EE3}">
      <dsp:nvSpPr>
        <dsp:cNvPr id="0" name=""/>
        <dsp:cNvSpPr/>
      </dsp:nvSpPr>
      <dsp:spPr>
        <a:xfrm>
          <a:off x="3008974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2462"/>
            <a:satOff val="-3480"/>
            <a:lumOff val="-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3008974" y="1595174"/>
        <a:ext cx="178382" cy="178863"/>
      </dsp:txXfrm>
    </dsp:sp>
    <dsp:sp modelId="{D2D9DECE-C79F-4E82-8882-D9C6B9E730D4}">
      <dsp:nvSpPr>
        <dsp:cNvPr id="0" name=""/>
        <dsp:cNvSpPr/>
      </dsp:nvSpPr>
      <dsp:spPr>
        <a:xfrm>
          <a:off x="3369586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18692"/>
            <a:satOff val="-5221"/>
            <a:lumOff val="-6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~10,000 Diagnosed with Endo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3404792" y="536554"/>
        <a:ext cx="1131626" cy="2296102"/>
      </dsp:txXfrm>
    </dsp:sp>
    <dsp:sp modelId="{40F7554B-6E67-402A-978C-ADFAA28747CB}">
      <dsp:nvSpPr>
        <dsp:cNvPr id="0" name=""/>
        <dsp:cNvSpPr/>
      </dsp:nvSpPr>
      <dsp:spPr>
        <a:xfrm>
          <a:off x="4691829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4923"/>
            <a:satOff val="-6961"/>
            <a:lumOff val="-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4691829" y="1595174"/>
        <a:ext cx="178382" cy="178863"/>
      </dsp:txXfrm>
    </dsp:sp>
    <dsp:sp modelId="{171644D9-2524-48B0-812C-CDA9151750E5}">
      <dsp:nvSpPr>
        <dsp:cNvPr id="0" name=""/>
        <dsp:cNvSpPr/>
      </dsp:nvSpPr>
      <dsp:spPr>
        <a:xfrm>
          <a:off x="5052441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28038"/>
            <a:satOff val="-7831"/>
            <a:lumOff val="-9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Sample Equal amount of non-diagnosed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5087647" y="536554"/>
        <a:ext cx="1131626" cy="2296102"/>
      </dsp:txXfrm>
    </dsp:sp>
    <dsp:sp modelId="{59DE983B-6E6B-4690-BEEE-0C571754C858}">
      <dsp:nvSpPr>
        <dsp:cNvPr id="0" name=""/>
        <dsp:cNvSpPr/>
      </dsp:nvSpPr>
      <dsp:spPr>
        <a:xfrm>
          <a:off x="6374683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385"/>
            <a:satOff val="-10441"/>
            <a:lumOff val="-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6374683" y="1595174"/>
        <a:ext cx="178382" cy="178863"/>
      </dsp:txXfrm>
    </dsp:sp>
    <dsp:sp modelId="{E1E3959B-71E8-4ACE-BB75-8E84C0DE8AAB}">
      <dsp:nvSpPr>
        <dsp:cNvPr id="0" name=""/>
        <dsp:cNvSpPr/>
      </dsp:nvSpPr>
      <dsp:spPr>
        <a:xfrm>
          <a:off x="6735295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37385"/>
            <a:satOff val="-10441"/>
            <a:lumOff val="-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Final dataset: ~20,000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6770501" y="536554"/>
        <a:ext cx="1131626" cy="2296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came to present the progress of our research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89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87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67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0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Technical challenges with the server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Running </a:t>
            </a:r>
            <a:r>
              <a:rPr lang="en-US" dirty="0" err="1"/>
              <a:t>vscode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Choosing data split and using cross </a:t>
            </a:r>
            <a:r>
              <a:rPr lang="en-US" dirty="0" err="1"/>
              <a:t>val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Imputing or not?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Next is feature engineering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uKB</a:t>
            </a:r>
            <a:r>
              <a:rPr lang="en-US" dirty="0"/>
              <a:t> offers a lot of data, one of the files is hospital diagnoses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Endo is hard to diagnose, and its symptoms are very similar to other conditions. This, combined with the diagnosis delay, causes many mis-diagnoses along the 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Thus, we assume there will be a correlation between endo and the number of diagnoses.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32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leakage: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when your training data contains information about the target, but similar data will not be available when the model is used for prediction.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4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leakage: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when your training data contains information about the target, but similar data will not be available when the model is used for prediction.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Short explanation about the UKB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rgbClr val="BDD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  <a:solidFill>
            <a:srgbClr val="DC4655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Filtering</a:t>
            </a:r>
            <a:endParaRPr lang="en-IL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A74E4B-2C68-B464-F05B-53DFF6979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78898"/>
              </p:ext>
            </p:extLst>
          </p:nvPr>
        </p:nvGraphicFramePr>
        <p:xfrm>
          <a:off x="601394" y="1266093"/>
          <a:ext cx="7941212" cy="336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819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Mainly including dates and icd-10 codes. We converted them to </a:t>
            </a:r>
            <a:r>
              <a:rPr lang="en-US" dirty="0"/>
              <a:t>one-hot encoding.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55410" y="1820686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Added new features based on raw data, like number of icd-10 diagnoses and estrogen exposure.</a:t>
            </a:r>
            <a:endParaRPr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1300" y="3419709"/>
            <a:ext cx="2572331" cy="1220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Analyzed feature correlations and eliminated highly correlated features to reduce redundancy and improve model performance.</a:t>
            </a: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4"/>
            <a:ext cx="2799550" cy="1300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Removed features with more than 90% missing data. </a:t>
            </a:r>
            <a:r>
              <a:rPr lang="en-US" dirty="0"/>
              <a:t>Remaining missing values were addressed through mean imputation.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Preprocessing</a:t>
            </a:r>
            <a:endParaRPr lang="en-IL" dirty="0"/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Categorical Features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Correlations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Data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7" name="Google Shape;6589;p71">
            <a:extLst>
              <a:ext uri="{FF2B5EF4-FFF2-40B4-BE49-F238E27FC236}">
                <a16:creationId xmlns:a16="http://schemas.microsoft.com/office/drawing/2014/main" id="{87C27F85-6A88-72CB-A7F6-29CADB841941}"/>
              </a:ext>
            </a:extLst>
          </p:cNvPr>
          <p:cNvGrpSpPr/>
          <p:nvPr/>
        </p:nvGrpSpPr>
        <p:grpSpPr>
          <a:xfrm>
            <a:off x="924485" y="3126204"/>
            <a:ext cx="366364" cy="367290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9" name="Google Shape;6590;p71">
              <a:extLst>
                <a:ext uri="{FF2B5EF4-FFF2-40B4-BE49-F238E27FC236}">
                  <a16:creationId xmlns:a16="http://schemas.microsoft.com/office/drawing/2014/main" id="{5CDD5944-65CE-96D5-C69E-D0429719E1DE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1;p71">
              <a:extLst>
                <a:ext uri="{FF2B5EF4-FFF2-40B4-BE49-F238E27FC236}">
                  <a16:creationId xmlns:a16="http://schemas.microsoft.com/office/drawing/2014/main" id="{CD4D04DF-0079-5ACD-71C3-F8DC60DB98D6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782;p73">
            <a:extLst>
              <a:ext uri="{FF2B5EF4-FFF2-40B4-BE49-F238E27FC236}">
                <a16:creationId xmlns:a16="http://schemas.microsoft.com/office/drawing/2014/main" id="{D623C9A2-207B-9EF9-2038-1C7504B7775D}"/>
              </a:ext>
            </a:extLst>
          </p:cNvPr>
          <p:cNvGrpSpPr/>
          <p:nvPr/>
        </p:nvGrpSpPr>
        <p:grpSpPr>
          <a:xfrm>
            <a:off x="931759" y="1611760"/>
            <a:ext cx="354341" cy="396000"/>
            <a:chOff x="-45673275" y="3199325"/>
            <a:chExt cx="299325" cy="302075"/>
          </a:xfrm>
          <a:solidFill>
            <a:schemeClr val="tx1"/>
          </a:solidFill>
        </p:grpSpPr>
        <p:sp>
          <p:nvSpPr>
            <p:cNvPr id="12" name="Google Shape;7783;p73">
              <a:extLst>
                <a:ext uri="{FF2B5EF4-FFF2-40B4-BE49-F238E27FC236}">
                  <a16:creationId xmlns:a16="http://schemas.microsoft.com/office/drawing/2014/main" id="{098DDED6-99AB-EFF3-0240-A8CC8C281E44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84;p73">
              <a:extLst>
                <a:ext uri="{FF2B5EF4-FFF2-40B4-BE49-F238E27FC236}">
                  <a16:creationId xmlns:a16="http://schemas.microsoft.com/office/drawing/2014/main" id="{A222B367-D27A-E047-BFCD-B28A1D78C253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5;p73">
              <a:extLst>
                <a:ext uri="{FF2B5EF4-FFF2-40B4-BE49-F238E27FC236}">
                  <a16:creationId xmlns:a16="http://schemas.microsoft.com/office/drawing/2014/main" id="{4950EA28-A1FB-CC31-E96C-4A5D04C0370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515;p75">
            <a:extLst>
              <a:ext uri="{FF2B5EF4-FFF2-40B4-BE49-F238E27FC236}">
                <a16:creationId xmlns:a16="http://schemas.microsoft.com/office/drawing/2014/main" id="{F5449410-9B12-6439-64DE-D7092EC3C3D5}"/>
              </a:ext>
            </a:extLst>
          </p:cNvPr>
          <p:cNvGrpSpPr/>
          <p:nvPr/>
        </p:nvGrpSpPr>
        <p:grpSpPr>
          <a:xfrm>
            <a:off x="4891610" y="1592179"/>
            <a:ext cx="423079" cy="423043"/>
            <a:chOff x="-4478975" y="3251700"/>
            <a:chExt cx="293825" cy="293800"/>
          </a:xfrm>
          <a:solidFill>
            <a:schemeClr val="tx1"/>
          </a:solidFill>
        </p:grpSpPr>
        <p:sp>
          <p:nvSpPr>
            <p:cNvPr id="21" name="Google Shape;8516;p75">
              <a:extLst>
                <a:ext uri="{FF2B5EF4-FFF2-40B4-BE49-F238E27FC236}">
                  <a16:creationId xmlns:a16="http://schemas.microsoft.com/office/drawing/2014/main" id="{BA8E6E03-2AE7-A0E4-45DB-B14BC2AFB844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17;p75">
              <a:extLst>
                <a:ext uri="{FF2B5EF4-FFF2-40B4-BE49-F238E27FC236}">
                  <a16:creationId xmlns:a16="http://schemas.microsoft.com/office/drawing/2014/main" id="{8D66C642-42F0-DC91-236A-F5A6E4A612F1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18;p75">
              <a:extLst>
                <a:ext uri="{FF2B5EF4-FFF2-40B4-BE49-F238E27FC236}">
                  <a16:creationId xmlns:a16="http://schemas.microsoft.com/office/drawing/2014/main" id="{484FC921-2640-C854-A314-A863D3B446E5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6990;p72">
            <a:extLst>
              <a:ext uri="{FF2B5EF4-FFF2-40B4-BE49-F238E27FC236}">
                <a16:creationId xmlns:a16="http://schemas.microsoft.com/office/drawing/2014/main" id="{042648FD-2B13-23E5-6B7A-791529128800}"/>
              </a:ext>
            </a:extLst>
          </p:cNvPr>
          <p:cNvGrpSpPr/>
          <p:nvPr/>
        </p:nvGrpSpPr>
        <p:grpSpPr>
          <a:xfrm>
            <a:off x="4931043" y="3143210"/>
            <a:ext cx="396000" cy="396000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50" name="Google Shape;6991;p72">
              <a:extLst>
                <a:ext uri="{FF2B5EF4-FFF2-40B4-BE49-F238E27FC236}">
                  <a16:creationId xmlns:a16="http://schemas.microsoft.com/office/drawing/2014/main" id="{68977984-BDBE-6EC0-E534-8D1F00AD1B69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92;p72">
              <a:extLst>
                <a:ext uri="{FF2B5EF4-FFF2-40B4-BE49-F238E27FC236}">
                  <a16:creationId xmlns:a16="http://schemas.microsoft.com/office/drawing/2014/main" id="{552E16E9-08AD-490A-761C-BB4255A6A56E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315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Selection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80B4F-21C6-5385-7E56-95D1E669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1135980"/>
            <a:ext cx="6873240" cy="37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0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R&amp;D Workflow</a:t>
            </a:r>
            <a:endParaRPr lang="en-IL" dirty="0"/>
          </a:p>
        </p:txBody>
      </p:sp>
      <p:pic>
        <p:nvPicPr>
          <p:cNvPr id="2050" name="Picture 2" descr="UK Biobank Logo [IMAGE] | EurekAlert! Science News Releases">
            <a:extLst>
              <a:ext uri="{FF2B5EF4-FFF2-40B4-BE49-F238E27FC236}">
                <a16:creationId xmlns:a16="http://schemas.microsoft.com/office/drawing/2014/main" id="{467BC29F-7624-65C3-76E3-9184066C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7" y="1242768"/>
            <a:ext cx="1453349" cy="6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2E0141-1415-8421-65DB-7E4BE25F009C}"/>
              </a:ext>
            </a:extLst>
          </p:cNvPr>
          <p:cNvSpPr/>
          <p:nvPr/>
        </p:nvSpPr>
        <p:spPr>
          <a:xfrm>
            <a:off x="2550326" y="1225183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Parse Database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42DE7-1B08-B8B8-D04B-8DDC67E73C61}"/>
              </a:ext>
            </a:extLst>
          </p:cNvPr>
          <p:cNvSpPr/>
          <p:nvPr/>
        </p:nvSpPr>
        <p:spPr>
          <a:xfrm>
            <a:off x="4708431" y="1225183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Preprocess Features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36F46-2030-1614-2C52-BB740856C205}"/>
              </a:ext>
            </a:extLst>
          </p:cNvPr>
          <p:cNvSpPr/>
          <p:nvPr/>
        </p:nvSpPr>
        <p:spPr>
          <a:xfrm>
            <a:off x="6866536" y="1219070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Create Cohort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74D2DA-2A2C-6704-1ABD-BEB1EB047301}"/>
              </a:ext>
            </a:extLst>
          </p:cNvPr>
          <p:cNvSpPr/>
          <p:nvPr/>
        </p:nvSpPr>
        <p:spPr>
          <a:xfrm>
            <a:off x="6866536" y="2493051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Split Data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011C2-C791-16D0-AB7A-A7CD00EF28C6}"/>
              </a:ext>
            </a:extLst>
          </p:cNvPr>
          <p:cNvSpPr/>
          <p:nvPr/>
        </p:nvSpPr>
        <p:spPr>
          <a:xfrm>
            <a:off x="4696063" y="2493051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Choose Model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26966-691F-2F9C-2FA3-D3BE50E8D33A}"/>
              </a:ext>
            </a:extLst>
          </p:cNvPr>
          <p:cNvCxnSpPr>
            <a:cxnSpLocks/>
            <a:stCxn id="2050" idx="3"/>
            <a:endCxn id="2" idx="1"/>
          </p:cNvCxnSpPr>
          <p:nvPr/>
        </p:nvCxnSpPr>
        <p:spPr>
          <a:xfrm flipV="1">
            <a:off x="1928896" y="1585183"/>
            <a:ext cx="621430" cy="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30E531-67E9-0096-86CF-7C747AF2D3E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242326" y="1585183"/>
            <a:ext cx="46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A016E-34A5-4385-C64D-BE9C31693F9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00431" y="1579070"/>
            <a:ext cx="466105" cy="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E0CD4D-5B7E-27AF-58FF-49F878A4B48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712536" y="1939070"/>
            <a:ext cx="0" cy="55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1F801-880B-B468-A2B2-A5DA5F438694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6388063" y="2853051"/>
            <a:ext cx="4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D4FBE-B66F-C19C-E40A-869FFDE9DC95}"/>
              </a:ext>
            </a:extLst>
          </p:cNvPr>
          <p:cNvSpPr/>
          <p:nvPr/>
        </p:nvSpPr>
        <p:spPr>
          <a:xfrm>
            <a:off x="2450159" y="2493145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Tune Hyperparameters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F364-BFA5-1FE5-BE9F-5E891B7BA91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2184271" y="3213145"/>
            <a:ext cx="1111888" cy="6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DD447-FD44-51B1-3ACF-FC39DBB37E24}"/>
              </a:ext>
            </a:extLst>
          </p:cNvPr>
          <p:cNvSpPr/>
          <p:nvPr/>
        </p:nvSpPr>
        <p:spPr>
          <a:xfrm>
            <a:off x="1338271" y="3813720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Predict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161135-814B-A777-B82B-85A79E83C217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>
            <a:off x="3296159" y="3213145"/>
            <a:ext cx="1154048" cy="59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0E571A-BD13-A600-17E9-9858DF418239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4142159" y="2853051"/>
            <a:ext cx="553904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F04628D-476B-75D2-AE02-A16EFCCFD8AD}"/>
              </a:ext>
            </a:extLst>
          </p:cNvPr>
          <p:cNvSpPr/>
          <p:nvPr/>
        </p:nvSpPr>
        <p:spPr>
          <a:xfrm>
            <a:off x="3604207" y="3805176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Rank Risk factors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D19DA7-12D9-4B27-0A35-DB88226B1F15}"/>
              </a:ext>
            </a:extLst>
          </p:cNvPr>
          <p:cNvSpPr txBox="1"/>
          <p:nvPr/>
        </p:nvSpPr>
        <p:spPr>
          <a:xfrm>
            <a:off x="2696846" y="1926846"/>
            <a:ext cx="1398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Parse_database.py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93581E-CAA3-6273-3DAE-5DA922E9CCA6}"/>
              </a:ext>
            </a:extLst>
          </p:cNvPr>
          <p:cNvSpPr txBox="1"/>
          <p:nvPr/>
        </p:nvSpPr>
        <p:spPr>
          <a:xfrm>
            <a:off x="4762342" y="1938388"/>
            <a:ext cx="1596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Features_preprocess.py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66311-ED8E-91D6-3DF3-827D05D955AC}"/>
              </a:ext>
            </a:extLst>
          </p:cNvPr>
          <p:cNvSpPr txBox="1"/>
          <p:nvPr/>
        </p:nvSpPr>
        <p:spPr>
          <a:xfrm>
            <a:off x="7752736" y="2069240"/>
            <a:ext cx="1202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Create_cohort.py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0EE9-FC0D-0608-4F79-157077DF01B2}"/>
              </a:ext>
            </a:extLst>
          </p:cNvPr>
          <p:cNvSpPr txBox="1"/>
          <p:nvPr/>
        </p:nvSpPr>
        <p:spPr>
          <a:xfrm>
            <a:off x="4873247" y="3213051"/>
            <a:ext cx="1362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Model_selection.py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AC717A-D866-62FB-8E65-0DE48B550332}"/>
              </a:ext>
            </a:extLst>
          </p:cNvPr>
          <p:cNvSpPr txBox="1"/>
          <p:nvPr/>
        </p:nvSpPr>
        <p:spPr>
          <a:xfrm>
            <a:off x="1133297" y="2713997"/>
            <a:ext cx="1362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Best_model.ipynb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23EFF-9879-F2F2-3C26-F72CA0F93900}"/>
              </a:ext>
            </a:extLst>
          </p:cNvPr>
          <p:cNvSpPr txBox="1"/>
          <p:nvPr/>
        </p:nvSpPr>
        <p:spPr>
          <a:xfrm>
            <a:off x="5883256" y="871296"/>
            <a:ext cx="169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Playground_cohort.ipynb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699971"/>
            <a:ext cx="2648317" cy="1236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Biobank data was provided on a remote server. We needed a VPN to connect, and while connected we had no internet connection.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70478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choosing to use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CatBoost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we realized there is no improvement to results after imputation, so we skipped it in the final model.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553375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was no easy way to run interactive python on server, so we used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remote kernels with SSH tunneling.</a:t>
            </a:r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553375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We considered using a validation set for tuning model hyperparameters, but opted for cross-validation, as our dataset is limited in size.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42265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0" i="0" dirty="0">
                <a:solidFill>
                  <a:srgbClr val="272727"/>
                </a:solidFill>
                <a:effectLst/>
                <a:latin typeface="Alata" pitchFamily="2" charset="0"/>
                <a:ea typeface="Alata" pitchFamily="2" charset="0"/>
                <a:cs typeface="Alata" pitchFamily="2" charset="0"/>
              </a:rPr>
              <a:t>Remote Server</a:t>
            </a:r>
            <a:endParaRPr lang="en-IL" dirty="0">
              <a:effectLst/>
            </a:endParaRPr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0887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272727"/>
                </a:solidFill>
                <a:effectLst/>
                <a:latin typeface="Alata" pitchFamily="2" charset="0"/>
                <a:ea typeface="Alata" pitchFamily="2" charset="0"/>
                <a:cs typeface="Alata" pitchFamily="2" charset="0"/>
              </a:rPr>
              <a:t>Running Code</a:t>
            </a:r>
            <a:endParaRPr lang="en-IL" dirty="0">
              <a:effectLst/>
            </a:endParaRPr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40864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Imputation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0887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Set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29465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05892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29465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05892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36" name="Google Shape;6664;p71">
            <a:extLst>
              <a:ext uri="{FF2B5EF4-FFF2-40B4-BE49-F238E27FC236}">
                <a16:creationId xmlns:a16="http://schemas.microsoft.com/office/drawing/2014/main" id="{43351BF0-BC60-FA7F-A09F-E804F4082E83}"/>
              </a:ext>
            </a:extLst>
          </p:cNvPr>
          <p:cNvGrpSpPr/>
          <p:nvPr/>
        </p:nvGrpSpPr>
        <p:grpSpPr>
          <a:xfrm>
            <a:off x="4930333" y="1508764"/>
            <a:ext cx="385975" cy="387110"/>
            <a:chOff x="946175" y="3253275"/>
            <a:chExt cx="298550" cy="296150"/>
          </a:xfrm>
          <a:solidFill>
            <a:schemeClr val="tx1"/>
          </a:solidFill>
        </p:grpSpPr>
        <p:sp>
          <p:nvSpPr>
            <p:cNvPr id="37" name="Google Shape;6665;p71">
              <a:extLst>
                <a:ext uri="{FF2B5EF4-FFF2-40B4-BE49-F238E27FC236}">
                  <a16:creationId xmlns:a16="http://schemas.microsoft.com/office/drawing/2014/main" id="{BE938A35-2CBD-8E28-9C78-425DBFB73588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66;p71">
              <a:extLst>
                <a:ext uri="{FF2B5EF4-FFF2-40B4-BE49-F238E27FC236}">
                  <a16:creationId xmlns:a16="http://schemas.microsoft.com/office/drawing/2014/main" id="{207494BD-0307-0DA0-2167-B181FFE91292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67;p71">
              <a:extLst>
                <a:ext uri="{FF2B5EF4-FFF2-40B4-BE49-F238E27FC236}">
                  <a16:creationId xmlns:a16="http://schemas.microsoft.com/office/drawing/2014/main" id="{D97089B8-53D8-A4CF-3EB4-94119853A1E8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8;p71">
              <a:extLst>
                <a:ext uri="{FF2B5EF4-FFF2-40B4-BE49-F238E27FC236}">
                  <a16:creationId xmlns:a16="http://schemas.microsoft.com/office/drawing/2014/main" id="{265BB2F4-7219-5983-A209-384113588C76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69;p71">
              <a:extLst>
                <a:ext uri="{FF2B5EF4-FFF2-40B4-BE49-F238E27FC236}">
                  <a16:creationId xmlns:a16="http://schemas.microsoft.com/office/drawing/2014/main" id="{87AF4CEF-8F15-9028-9B31-93691BE2DFAE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7789;p73">
            <a:extLst>
              <a:ext uri="{FF2B5EF4-FFF2-40B4-BE49-F238E27FC236}">
                <a16:creationId xmlns:a16="http://schemas.microsoft.com/office/drawing/2014/main" id="{D868965E-0453-8D33-0BE6-EEE5418D595F}"/>
              </a:ext>
            </a:extLst>
          </p:cNvPr>
          <p:cNvGrpSpPr/>
          <p:nvPr/>
        </p:nvGrpSpPr>
        <p:grpSpPr>
          <a:xfrm>
            <a:off x="922279" y="1513000"/>
            <a:ext cx="354341" cy="356205"/>
            <a:chOff x="-45673275" y="3937700"/>
            <a:chExt cx="299325" cy="300900"/>
          </a:xfrm>
          <a:solidFill>
            <a:schemeClr val="tx1"/>
          </a:solidFill>
        </p:grpSpPr>
        <p:sp>
          <p:nvSpPr>
            <p:cNvPr id="9" name="Google Shape;7790;p73">
              <a:extLst>
                <a:ext uri="{FF2B5EF4-FFF2-40B4-BE49-F238E27FC236}">
                  <a16:creationId xmlns:a16="http://schemas.microsoft.com/office/drawing/2014/main" id="{2A89EAB8-E7AC-C7F0-F532-45733F57C866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91;p73">
              <a:extLst>
                <a:ext uri="{FF2B5EF4-FFF2-40B4-BE49-F238E27FC236}">
                  <a16:creationId xmlns:a16="http://schemas.microsoft.com/office/drawing/2014/main" id="{95E56C0B-782C-D3D1-BAD0-C375F5C3B1EF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92;p73">
              <a:extLst>
                <a:ext uri="{FF2B5EF4-FFF2-40B4-BE49-F238E27FC236}">
                  <a16:creationId xmlns:a16="http://schemas.microsoft.com/office/drawing/2014/main" id="{E98CAA83-944E-FB7D-2057-7EAB9E61673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93;p73">
              <a:extLst>
                <a:ext uri="{FF2B5EF4-FFF2-40B4-BE49-F238E27FC236}">
                  <a16:creationId xmlns:a16="http://schemas.microsoft.com/office/drawing/2014/main" id="{CF0D370F-8A92-C87E-56B4-4AFBB57E52A9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94;p73">
              <a:extLst>
                <a:ext uri="{FF2B5EF4-FFF2-40B4-BE49-F238E27FC236}">
                  <a16:creationId xmlns:a16="http://schemas.microsoft.com/office/drawing/2014/main" id="{CC60B605-6BBB-43A1-FFF5-9D82C5542D25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5;p73">
              <a:extLst>
                <a:ext uri="{FF2B5EF4-FFF2-40B4-BE49-F238E27FC236}">
                  <a16:creationId xmlns:a16="http://schemas.microsoft.com/office/drawing/2014/main" id="{9ECFEAAB-C2E5-6C8A-9196-EDE1647E5ED1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813;p71">
            <a:extLst>
              <a:ext uri="{FF2B5EF4-FFF2-40B4-BE49-F238E27FC236}">
                <a16:creationId xmlns:a16="http://schemas.microsoft.com/office/drawing/2014/main" id="{12D5068B-8462-CF1C-FBB6-592ED4B646C8}"/>
              </a:ext>
            </a:extLst>
          </p:cNvPr>
          <p:cNvGrpSpPr/>
          <p:nvPr/>
        </p:nvGrpSpPr>
        <p:grpSpPr>
          <a:xfrm>
            <a:off x="4944819" y="3264403"/>
            <a:ext cx="396000" cy="396000"/>
            <a:chOff x="3497300" y="3955025"/>
            <a:chExt cx="295375" cy="295400"/>
          </a:xfrm>
          <a:solidFill>
            <a:schemeClr val="tx1"/>
          </a:solidFill>
        </p:grpSpPr>
        <p:sp>
          <p:nvSpPr>
            <p:cNvPr id="22" name="Google Shape;6814;p71">
              <a:extLst>
                <a:ext uri="{FF2B5EF4-FFF2-40B4-BE49-F238E27FC236}">
                  <a16:creationId xmlns:a16="http://schemas.microsoft.com/office/drawing/2014/main" id="{5F3F323F-3339-D47C-54AE-D83F47101F61}"/>
                </a:ext>
              </a:extLst>
            </p:cNvPr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5;p71">
              <a:extLst>
                <a:ext uri="{FF2B5EF4-FFF2-40B4-BE49-F238E27FC236}">
                  <a16:creationId xmlns:a16="http://schemas.microsoft.com/office/drawing/2014/main" id="{6488E6F9-BD6A-D0E2-D595-097EC3E60AD1}"/>
                </a:ext>
              </a:extLst>
            </p:cNvPr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16;p71">
              <a:extLst>
                <a:ext uri="{FF2B5EF4-FFF2-40B4-BE49-F238E27FC236}">
                  <a16:creationId xmlns:a16="http://schemas.microsoft.com/office/drawing/2014/main" id="{026D0B69-7E0E-3A15-DC37-1B74F329BA26}"/>
                </a:ext>
              </a:extLst>
            </p:cNvPr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15;p70">
            <a:extLst>
              <a:ext uri="{FF2B5EF4-FFF2-40B4-BE49-F238E27FC236}">
                <a16:creationId xmlns:a16="http://schemas.microsoft.com/office/drawing/2014/main" id="{723D9451-6668-06D0-2008-5270EBD5A36E}"/>
              </a:ext>
            </a:extLst>
          </p:cNvPr>
          <p:cNvSpPr/>
          <p:nvPr/>
        </p:nvSpPr>
        <p:spPr>
          <a:xfrm>
            <a:off x="934134" y="3254914"/>
            <a:ext cx="314767" cy="37181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622806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A9DE7-4E08-D766-A09A-13F26AE457D5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584901-C587-FC47-5E7C-BD2774FE6F95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Picture 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4DD39E6D-4177-17EC-5D77-F98BCDE2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401420-F68E-BE5D-EA41-7C65867C0CFC}"/>
              </a:ext>
            </a:extLst>
          </p:cNvPr>
          <p:cNvCxnSpPr>
            <a:stCxn id="2111" idx="2"/>
            <a:endCxn id="2108" idx="2"/>
          </p:cNvCxnSpPr>
          <p:nvPr/>
        </p:nvCxnSpPr>
        <p:spPr>
          <a:xfrm rot="5400000">
            <a:off x="4572000" y="1551257"/>
            <a:ext cx="12700" cy="5891700"/>
          </a:xfrm>
          <a:prstGeom prst="curvedConnector3">
            <a:avLst>
              <a:gd name="adj1" fmla="val 2268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Result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02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Limitations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Ages of Patients</a:t>
            </a:r>
            <a:endParaRPr dirty="0"/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326784" y="2327799"/>
            <a:ext cx="2490436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Diversity of Patients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1"/>
            <a:ext cx="2611573" cy="187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usually discovered at late 20s or early 30s.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Biobank average diagnosis age is 42.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might not truly represent patients today.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Biobank does not contain a diverse population.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Mainly comprised of white British population.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chose a 50% ratio of diagnosis in our cohort.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general population, 10% have endo.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healthcare settings, ratio probably differs.</a:t>
            </a: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Balanced dataset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7316;p72">
            <a:extLst>
              <a:ext uri="{FF2B5EF4-FFF2-40B4-BE49-F238E27FC236}">
                <a16:creationId xmlns:a16="http://schemas.microsoft.com/office/drawing/2014/main" id="{50C2EFB9-AFC3-F9CA-30CD-9725AE998D81}"/>
              </a:ext>
            </a:extLst>
          </p:cNvPr>
          <p:cNvGrpSpPr/>
          <p:nvPr/>
        </p:nvGrpSpPr>
        <p:grpSpPr>
          <a:xfrm>
            <a:off x="1699951" y="1613768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17" name="Google Shape;7317;p72">
              <a:extLst>
                <a:ext uri="{FF2B5EF4-FFF2-40B4-BE49-F238E27FC236}">
                  <a16:creationId xmlns:a16="http://schemas.microsoft.com/office/drawing/2014/main" id="{17F9FEE6-A379-77C1-1F39-0E358EA9EA00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18;p72">
              <a:extLst>
                <a:ext uri="{FF2B5EF4-FFF2-40B4-BE49-F238E27FC236}">
                  <a16:creationId xmlns:a16="http://schemas.microsoft.com/office/drawing/2014/main" id="{8FA2078B-0B49-CFE7-5DB9-E95E75AA9961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618;p71">
            <a:extLst>
              <a:ext uri="{FF2B5EF4-FFF2-40B4-BE49-F238E27FC236}">
                <a16:creationId xmlns:a16="http://schemas.microsoft.com/office/drawing/2014/main" id="{2AD68233-5847-A62D-7338-6CC0934CEA4C}"/>
              </a:ext>
            </a:extLst>
          </p:cNvPr>
          <p:cNvGrpSpPr/>
          <p:nvPr/>
        </p:nvGrpSpPr>
        <p:grpSpPr>
          <a:xfrm>
            <a:off x="4391605" y="1594226"/>
            <a:ext cx="360000" cy="360000"/>
            <a:chOff x="583100" y="3982600"/>
            <a:chExt cx="296175" cy="296175"/>
          </a:xfrm>
          <a:solidFill>
            <a:schemeClr val="tx1"/>
          </a:solidFill>
        </p:grpSpPr>
        <p:sp>
          <p:nvSpPr>
            <p:cNvPr id="20" name="Google Shape;6619;p71">
              <a:extLst>
                <a:ext uri="{FF2B5EF4-FFF2-40B4-BE49-F238E27FC236}">
                  <a16:creationId xmlns:a16="http://schemas.microsoft.com/office/drawing/2014/main" id="{61948922-9C88-74FB-338A-44AF795A238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20;p71">
              <a:extLst>
                <a:ext uri="{FF2B5EF4-FFF2-40B4-BE49-F238E27FC236}">
                  <a16:creationId xmlns:a16="http://schemas.microsoft.com/office/drawing/2014/main" id="{5E7C1996-F09A-0A3E-3B47-14F2C7FFEB85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21;p71">
              <a:extLst>
                <a:ext uri="{FF2B5EF4-FFF2-40B4-BE49-F238E27FC236}">
                  <a16:creationId xmlns:a16="http://schemas.microsoft.com/office/drawing/2014/main" id="{73E28CC0-A5F5-F2F7-FD8F-331531CF7370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22;p71">
              <a:extLst>
                <a:ext uri="{FF2B5EF4-FFF2-40B4-BE49-F238E27FC236}">
                  <a16:creationId xmlns:a16="http://schemas.microsoft.com/office/drawing/2014/main" id="{DD0C24C2-61B3-4A94-FA83-55C0C26071EB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23;p71">
              <a:extLst>
                <a:ext uri="{FF2B5EF4-FFF2-40B4-BE49-F238E27FC236}">
                  <a16:creationId xmlns:a16="http://schemas.microsoft.com/office/drawing/2014/main" id="{364FCF15-3B00-812F-5470-B3892E2408E4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24;p71">
              <a:extLst>
                <a:ext uri="{FF2B5EF4-FFF2-40B4-BE49-F238E27FC236}">
                  <a16:creationId xmlns:a16="http://schemas.microsoft.com/office/drawing/2014/main" id="{8799A19A-A9A0-742C-DF7E-399A19416129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25;p71">
              <a:extLst>
                <a:ext uri="{FF2B5EF4-FFF2-40B4-BE49-F238E27FC236}">
                  <a16:creationId xmlns:a16="http://schemas.microsoft.com/office/drawing/2014/main" id="{A06FF1A8-28AC-A0FA-E99E-46111A631ECB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6052;p70">
            <a:extLst>
              <a:ext uri="{FF2B5EF4-FFF2-40B4-BE49-F238E27FC236}">
                <a16:creationId xmlns:a16="http://schemas.microsoft.com/office/drawing/2014/main" id="{656B62FE-7EBC-29BE-B63E-241CC384E4A7}"/>
              </a:ext>
            </a:extLst>
          </p:cNvPr>
          <p:cNvGrpSpPr/>
          <p:nvPr/>
        </p:nvGrpSpPr>
        <p:grpSpPr>
          <a:xfrm>
            <a:off x="7078630" y="1606476"/>
            <a:ext cx="372749" cy="370907"/>
            <a:chOff x="-42994575" y="3950300"/>
            <a:chExt cx="319025" cy="317450"/>
          </a:xfrm>
          <a:solidFill>
            <a:schemeClr val="tx1"/>
          </a:solidFill>
        </p:grpSpPr>
        <p:sp>
          <p:nvSpPr>
            <p:cNvPr id="36" name="Google Shape;6053;p70">
              <a:extLst>
                <a:ext uri="{FF2B5EF4-FFF2-40B4-BE49-F238E27FC236}">
                  <a16:creationId xmlns:a16="http://schemas.microsoft.com/office/drawing/2014/main" id="{151AF80E-1D17-15CA-8F5E-5DD33413056B}"/>
                </a:ext>
              </a:extLst>
            </p:cNvPr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Google Shape;6054;p70">
              <a:extLst>
                <a:ext uri="{FF2B5EF4-FFF2-40B4-BE49-F238E27FC236}">
                  <a16:creationId xmlns:a16="http://schemas.microsoft.com/office/drawing/2014/main" id="{8E759AEF-CCDD-5BCA-4C62-0E5BCE0734E9}"/>
                </a:ext>
              </a:extLst>
            </p:cNvPr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Google Shape;6055;p70">
              <a:extLst>
                <a:ext uri="{FF2B5EF4-FFF2-40B4-BE49-F238E27FC236}">
                  <a16:creationId xmlns:a16="http://schemas.microsoft.com/office/drawing/2014/main" id="{32BDB603-1F12-70A4-EC26-1A40863CAED1}"/>
                </a:ext>
              </a:extLst>
            </p:cNvPr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</a:t>
            </a:r>
            <a:endParaRPr dirty="0"/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768581"/>
            <a:ext cx="2611573" cy="1946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ising awareness to Endometriosis.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Potentially reducing diagnosis time and improving patient outcomes.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346824" y="2778699"/>
            <a:ext cx="2317500" cy="176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 can be applied in clinical settings to assist healthcare professionals in diagnosing Endometriosis earlier.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768580"/>
            <a:ext cx="2317200" cy="1946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xploring the model's application to other related conditions.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Expanding the dataset to include more diverse populations.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4427123" y="1630842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6414;p71">
            <a:extLst>
              <a:ext uri="{FF2B5EF4-FFF2-40B4-BE49-F238E27FC236}">
                <a16:creationId xmlns:a16="http://schemas.microsoft.com/office/drawing/2014/main" id="{7E964145-CF28-7B53-AC5C-4C8EB321FFA5}"/>
              </a:ext>
            </a:extLst>
          </p:cNvPr>
          <p:cNvGrpSpPr/>
          <p:nvPr/>
        </p:nvGrpSpPr>
        <p:grpSpPr>
          <a:xfrm>
            <a:off x="1693677" y="1616947"/>
            <a:ext cx="370645" cy="368042"/>
            <a:chOff x="-63250675" y="3744075"/>
            <a:chExt cx="320350" cy="318100"/>
          </a:xfrm>
          <a:solidFill>
            <a:schemeClr val="tx1"/>
          </a:solidFill>
        </p:grpSpPr>
        <p:sp>
          <p:nvSpPr>
            <p:cNvPr id="17" name="Google Shape;6415;p71">
              <a:extLst>
                <a:ext uri="{FF2B5EF4-FFF2-40B4-BE49-F238E27FC236}">
                  <a16:creationId xmlns:a16="http://schemas.microsoft.com/office/drawing/2014/main" id="{42738385-4479-FC9E-5B1E-C498799F0A4F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16;p71">
              <a:extLst>
                <a:ext uri="{FF2B5EF4-FFF2-40B4-BE49-F238E27FC236}">
                  <a16:creationId xmlns:a16="http://schemas.microsoft.com/office/drawing/2014/main" id="{9C095655-E9B7-5C00-0D6A-D6A3BE9F4CD8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17;p71">
              <a:extLst>
                <a:ext uri="{FF2B5EF4-FFF2-40B4-BE49-F238E27FC236}">
                  <a16:creationId xmlns:a16="http://schemas.microsoft.com/office/drawing/2014/main" id="{32345922-21F8-1322-104D-3BA442F815A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173;p72">
            <a:extLst>
              <a:ext uri="{FF2B5EF4-FFF2-40B4-BE49-F238E27FC236}">
                <a16:creationId xmlns:a16="http://schemas.microsoft.com/office/drawing/2014/main" id="{5F1C082A-0BF7-E8B7-44DE-EA7752DCA569}"/>
              </a:ext>
            </a:extLst>
          </p:cNvPr>
          <p:cNvGrpSpPr/>
          <p:nvPr/>
        </p:nvGrpSpPr>
        <p:grpSpPr>
          <a:xfrm>
            <a:off x="7096841" y="1619206"/>
            <a:ext cx="354586" cy="353646"/>
            <a:chOff x="-30735200" y="3910925"/>
            <a:chExt cx="292225" cy="291450"/>
          </a:xfrm>
          <a:solidFill>
            <a:schemeClr val="tx1"/>
          </a:solidFill>
        </p:grpSpPr>
        <p:sp>
          <p:nvSpPr>
            <p:cNvPr id="25" name="Google Shape;7174;p72">
              <a:extLst>
                <a:ext uri="{FF2B5EF4-FFF2-40B4-BE49-F238E27FC236}">
                  <a16:creationId xmlns:a16="http://schemas.microsoft.com/office/drawing/2014/main" id="{FF404077-1A11-6C16-93EA-D37EFC3C44C9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5;p72">
              <a:extLst>
                <a:ext uri="{FF2B5EF4-FFF2-40B4-BE49-F238E27FC236}">
                  <a16:creationId xmlns:a16="http://schemas.microsoft.com/office/drawing/2014/main" id="{750CE080-DDD7-CBCE-CE56-91716D4E3A0E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73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471552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025286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70400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region.</a:t>
            </a:r>
            <a:endParaRPr lang="he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Main symptoms include chronic pain, infertility, fatigue, and sometimes even anxiety and depression.</a:t>
            </a:r>
            <a:endParaRPr lang="en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(15-49).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esearchers say 10% of this population is affected - 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FCEC7-9984-3E76-F521-DB122643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27" y="3656363"/>
            <a:ext cx="1474151" cy="1263038"/>
          </a:xfrm>
          <a:prstGeom prst="roundRect">
            <a:avLst>
              <a:gd name="adj" fmla="val 24887"/>
            </a:avLst>
          </a:prstGeom>
        </p:spPr>
      </p:pic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cleaning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607457"/>
            <a:ext cx="270035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 Then extracting them from the UKB.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49" y="3607457"/>
            <a:ext cx="291550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 repeating the process to improve it.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31772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31002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75029" y="1228648"/>
            <a:ext cx="526278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6096000" y="1628899"/>
            <a:ext cx="2670047" cy="2796797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Diagnosing 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Developing a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machine-learning model for precise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extracted from the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UK Biobank.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4119620" y="1681836"/>
            <a:ext cx="2209157" cy="63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</a:t>
            </a:r>
            <a:br>
              <a:rPr lang="en" dirty="0"/>
            </a:br>
            <a:r>
              <a:rPr lang="en" dirty="0"/>
              <a:t>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6711749" y="1197759"/>
            <a:ext cx="2209157" cy="508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~10,170</a:t>
            </a:r>
            <a:endParaRPr sz="2400"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6711749" y="1681836"/>
            <a:ext cx="2209157" cy="63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rla" pitchFamily="2" charset="0"/>
              </a:rPr>
              <a:t>Patients diagnosed </a:t>
            </a:r>
            <a:br>
              <a:rPr lang="en" dirty="0">
                <a:latin typeface="Karla" pitchFamily="2" charset="0"/>
              </a:rPr>
            </a:br>
            <a:r>
              <a:rPr lang="en" dirty="0">
                <a:latin typeface="Karla" pitchFamily="2" charset="0"/>
              </a:rPr>
              <a:t>with Endometriosis</a:t>
            </a:r>
            <a:endParaRPr dirty="0">
              <a:latin typeface="Karla" pitchFamily="2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4088777" y="1194462"/>
            <a:ext cx="2209157" cy="508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~</a:t>
            </a:r>
            <a:r>
              <a:rPr lang="en-IL" sz="2400" dirty="0"/>
              <a:t>27</a:t>
            </a:r>
            <a:r>
              <a:rPr lang="en-US" sz="2400" dirty="0"/>
              <a:t>0,000</a:t>
            </a:r>
            <a:endParaRPr sz="2400"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22F-EFA1-AEA5-F644-2B7D073D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0" y="1609186"/>
            <a:ext cx="3257041" cy="2320015"/>
          </a:xfrm>
          <a:prstGeom prst="rect">
            <a:avLst/>
          </a:prstGeom>
        </p:spPr>
      </p:pic>
      <p:sp>
        <p:nvSpPr>
          <p:cNvPr id="2" name="Google Shape;1349;p36">
            <a:extLst>
              <a:ext uri="{FF2B5EF4-FFF2-40B4-BE49-F238E27FC236}">
                <a16:creationId xmlns:a16="http://schemas.microsoft.com/office/drawing/2014/main" id="{341BCD9F-D204-3716-9ED7-63463A7A54FA}"/>
              </a:ext>
            </a:extLst>
          </p:cNvPr>
          <p:cNvSpPr txBox="1">
            <a:spLocks/>
          </p:cNvSpPr>
          <p:nvPr/>
        </p:nvSpPr>
        <p:spPr>
          <a:xfrm>
            <a:off x="6711749" y="2605287"/>
            <a:ext cx="2209157" cy="9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Mixed Data Types</a:t>
            </a:r>
          </a:p>
        </p:txBody>
      </p:sp>
      <p:sp>
        <p:nvSpPr>
          <p:cNvPr id="4" name="Google Shape;1346;p36">
            <a:extLst>
              <a:ext uri="{FF2B5EF4-FFF2-40B4-BE49-F238E27FC236}">
                <a16:creationId xmlns:a16="http://schemas.microsoft.com/office/drawing/2014/main" id="{8F5E7D34-FF06-32B4-E239-15DCE1E3B404}"/>
              </a:ext>
            </a:extLst>
          </p:cNvPr>
          <p:cNvSpPr txBox="1">
            <a:spLocks/>
          </p:cNvSpPr>
          <p:nvPr/>
        </p:nvSpPr>
        <p:spPr>
          <a:xfrm>
            <a:off x="6711749" y="3528199"/>
            <a:ext cx="1867271" cy="121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UKB contains both categorical and</a:t>
            </a:r>
            <a:br>
              <a:rPr lang="en-US" dirty="0"/>
            </a:br>
            <a:r>
              <a:rPr lang="en-US" dirty="0"/>
              <a:t> numerical data, </a:t>
            </a:r>
            <a:br>
              <a:rPr lang="en-US" dirty="0"/>
            </a:br>
            <a:r>
              <a:rPr lang="en-US" dirty="0"/>
              <a:t>requiring separate processing.</a:t>
            </a:r>
          </a:p>
        </p:txBody>
      </p:sp>
      <p:sp>
        <p:nvSpPr>
          <p:cNvPr id="5" name="Google Shape;1349;p36">
            <a:extLst>
              <a:ext uri="{FF2B5EF4-FFF2-40B4-BE49-F238E27FC236}">
                <a16:creationId xmlns:a16="http://schemas.microsoft.com/office/drawing/2014/main" id="{9606A17F-5101-B0D5-6691-71D80C705DD4}"/>
              </a:ext>
            </a:extLst>
          </p:cNvPr>
          <p:cNvSpPr txBox="1">
            <a:spLocks/>
          </p:cNvSpPr>
          <p:nvPr/>
        </p:nvSpPr>
        <p:spPr>
          <a:xfrm>
            <a:off x="4088777" y="2604994"/>
            <a:ext cx="2209157" cy="9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Sparse Features</a:t>
            </a:r>
          </a:p>
        </p:txBody>
      </p:sp>
      <p:sp>
        <p:nvSpPr>
          <p:cNvPr id="6" name="Google Shape;1346;p36">
            <a:extLst>
              <a:ext uri="{FF2B5EF4-FFF2-40B4-BE49-F238E27FC236}">
                <a16:creationId xmlns:a16="http://schemas.microsoft.com/office/drawing/2014/main" id="{78358402-2671-1B83-8303-7D3DF18BAF05}"/>
              </a:ext>
            </a:extLst>
          </p:cNvPr>
          <p:cNvSpPr txBox="1">
            <a:spLocks/>
          </p:cNvSpPr>
          <p:nvPr/>
        </p:nvSpPr>
        <p:spPr>
          <a:xfrm>
            <a:off x="4119620" y="3503967"/>
            <a:ext cx="1905280" cy="63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Many features are sparse, making feature extraction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42042" y="1239591"/>
            <a:ext cx="5524528" cy="14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Created a list of 100 features by feature id, 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from the UK Biobank Showcase. </a:t>
            </a:r>
          </a:p>
          <a:p>
            <a:pPr marL="2857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Features include: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8BFDA-3F32-2C84-72FA-8028510D9240}"/>
              </a:ext>
            </a:extLst>
          </p:cNvPr>
          <p:cNvGrpSpPr/>
          <p:nvPr/>
        </p:nvGrpSpPr>
        <p:grpSpPr>
          <a:xfrm>
            <a:off x="5662223" y="1178205"/>
            <a:ext cx="3247315" cy="3520270"/>
            <a:chOff x="5662223" y="1178205"/>
            <a:chExt cx="3247315" cy="3520270"/>
          </a:xfrm>
        </p:grpSpPr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CD0F88B5-3119-9DA7-644F-3A639330C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0"/>
            <a:stretch/>
          </p:blipFill>
          <p:spPr>
            <a:xfrm>
              <a:off x="6275169" y="1178205"/>
              <a:ext cx="2245113" cy="237599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5F7713-21E7-E3C9-C59B-6421D2DAC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5"/>
            <a:stretch/>
          </p:blipFill>
          <p:spPr>
            <a:xfrm>
              <a:off x="5662223" y="3492941"/>
              <a:ext cx="3247315" cy="1205534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62AF54-CA6E-A10C-4B04-5A538AE06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85616"/>
              </p:ext>
            </p:extLst>
          </p:nvPr>
        </p:nvGraphicFramePr>
        <p:xfrm>
          <a:off x="773723" y="2716292"/>
          <a:ext cx="48885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378">
                  <a:extLst>
                    <a:ext uri="{9D8B030D-6E8A-4147-A177-3AD203B41FA5}">
                      <a16:colId xmlns:a16="http://schemas.microsoft.com/office/drawing/2014/main" val="3484324752"/>
                    </a:ext>
                  </a:extLst>
                </a:gridCol>
                <a:gridCol w="2450122">
                  <a:extLst>
                    <a:ext uri="{9D8B030D-6E8A-4147-A177-3AD203B41FA5}">
                      <a16:colId xmlns:a16="http://schemas.microsoft.com/office/drawing/2014/main" val="10720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General data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Pain indicators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Related diseases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Diet</a:t>
                      </a:r>
                      <a:endParaRPr lang="en-US" sz="1600" kern="100" dirty="0"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4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 Mental health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Menstruation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9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Infertility and pregnancy difficulties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5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20761</TotalTime>
  <Words>1136</Words>
  <Application>Microsoft Office PowerPoint</Application>
  <PresentationFormat>On-screen Show (16:9)</PresentationFormat>
  <Paragraphs>159</Paragraphs>
  <Slides>19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Alata</vt:lpstr>
      <vt:lpstr>-apple-system</vt:lpstr>
      <vt:lpstr>Aptos</vt:lpstr>
      <vt:lpstr>Arial</vt:lpstr>
      <vt:lpstr>Georgia</vt:lpstr>
      <vt:lpstr>Inter</vt:lpstr>
      <vt:lpstr>Karla</vt:lpstr>
      <vt:lpstr>Raleway</vt:lpstr>
      <vt:lpstr>Söhne</vt:lpstr>
      <vt:lpstr>Cranioencephalic Trauma Case Report by Slidesgo</vt:lpstr>
      <vt:lpstr>Endometriosis  Early Detection</vt:lpstr>
      <vt:lpstr>What Is Endometriosis?</vt:lpstr>
      <vt:lpstr>Workshop Overview</vt:lpstr>
      <vt:lpstr>Our Research Question</vt:lpstr>
      <vt:lpstr>Reasons for Choosing this Subject</vt:lpstr>
      <vt:lpstr>The Problem</vt:lpstr>
      <vt:lpstr>Proposed Solution</vt:lpstr>
      <vt:lpstr>~10,170</vt:lpstr>
      <vt:lpstr>Feature Selection</vt:lpstr>
      <vt:lpstr>PowerPoint Presentation</vt:lpstr>
      <vt:lpstr>Data Preprocessing</vt:lpstr>
      <vt:lpstr>PowerPoint Presentation</vt:lpstr>
      <vt:lpstr>PowerPoint Presentation</vt:lpstr>
      <vt:lpstr>Dilemmas and Challenges</vt:lpstr>
      <vt:lpstr>Roadmap</vt:lpstr>
      <vt:lpstr>PowerPoint Presentation</vt:lpstr>
      <vt:lpstr>Model Limitations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53</cp:revision>
  <dcterms:modified xsi:type="dcterms:W3CDTF">2024-09-01T13:14:33Z</dcterms:modified>
</cp:coreProperties>
</file>