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1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26033-A727-45B2-A328-70B66CEFC58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39E0A-46A0-4CDC-A1FE-450943D60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2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pude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del </a:t>
            </a:r>
            <a:r>
              <a:rPr lang="en-US" dirty="0" err="1"/>
              <a:t>aeropuerto</a:t>
            </a:r>
            <a:r>
              <a:rPr lang="en-US" dirty="0"/>
              <a:t> de la ciudad de México para usar </a:t>
            </a:r>
            <a:r>
              <a:rPr lang="en-US" dirty="0" err="1"/>
              <a:t>ni</a:t>
            </a:r>
            <a:r>
              <a:rPr lang="en-US" dirty="0"/>
              <a:t> para </a:t>
            </a:r>
            <a:r>
              <a:rPr lang="en-US" dirty="0" err="1"/>
              <a:t>estadisticos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retrasos</a:t>
            </a:r>
            <a:r>
              <a:rPr lang="en-US" dirty="0"/>
              <a:t> o </a:t>
            </a:r>
            <a:r>
              <a:rPr lang="en-US" dirty="0" err="1"/>
              <a:t>cancelados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Berkeley </a:t>
            </a:r>
            <a:r>
              <a:rPr lang="en-US" dirty="0" err="1"/>
              <a:t>uni</a:t>
            </a:r>
            <a:r>
              <a:rPr lang="en-US" dirty="0"/>
              <a:t> https://news.berkeley.edu/2010/10/18/flight_delays/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6141F-1A9D-4F96-9264-BCF7748BF6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54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pude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del </a:t>
            </a:r>
            <a:r>
              <a:rPr lang="en-US" dirty="0" err="1"/>
              <a:t>aeropuerto</a:t>
            </a:r>
            <a:r>
              <a:rPr lang="en-US" dirty="0"/>
              <a:t> de la ciudad de México para usar </a:t>
            </a:r>
            <a:r>
              <a:rPr lang="en-US" dirty="0" err="1"/>
              <a:t>ni</a:t>
            </a:r>
            <a:r>
              <a:rPr lang="en-US" dirty="0"/>
              <a:t> para </a:t>
            </a:r>
            <a:r>
              <a:rPr lang="en-US" dirty="0" err="1"/>
              <a:t>estadisticos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retrasos</a:t>
            </a:r>
            <a:r>
              <a:rPr lang="en-US" dirty="0"/>
              <a:t> o </a:t>
            </a:r>
            <a:r>
              <a:rPr lang="en-US" dirty="0" err="1"/>
              <a:t>cancelados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Berkeley </a:t>
            </a:r>
            <a:r>
              <a:rPr lang="en-US" dirty="0" err="1"/>
              <a:t>uni</a:t>
            </a:r>
            <a:r>
              <a:rPr lang="en-US" dirty="0"/>
              <a:t> https://news.berkeley.edu/2010/10/18/flight_delays/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6141F-1A9D-4F96-9264-BCF7748BF6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812F-A939-A68F-DCB5-DF3466A09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814C9-8DF3-5019-5220-A25C58661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E6572-CBBF-D445-7C94-1E198FA1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AE73-2557-442A-BFE2-68F2E41A97E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4E19-3022-8897-9F51-D9A78224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6D331-61FF-BBA2-00F8-D7D62B00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D3BC-93D4-4A1F-B590-7BA763F7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3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DC10-CC16-E95A-DE44-B562FD83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89FBA-6153-67CF-BA0E-5AC10BF4C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044C-BA3A-C05A-BEAD-C9A8F64C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AE73-2557-442A-BFE2-68F2E41A97E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321B4-56CC-83B5-028C-6F055A42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594F9-F369-6474-9667-5DFC767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D3BC-93D4-4A1F-B590-7BA763F7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5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2AD7D-4C97-5581-1168-F778BADD8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47D85-3046-3039-A1CA-6B524426C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EA3E6-0B46-B75A-4ED6-4FE1403D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AE73-2557-442A-BFE2-68F2E41A97E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EBFE4-3EA1-D31B-E1B6-BFC9021E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8F264-8461-8D90-EE2F-B3B3AFBB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D3BC-93D4-4A1F-B590-7BA763F7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1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A914-51E7-92A0-3AB4-7A798855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2E0C-067B-CB24-C78D-D829E5DE4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30CA0-B6FD-6062-02AE-ED0E0C99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AE73-2557-442A-BFE2-68F2E41A97E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18497-1642-137A-5FDF-2B8B36C1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A5E57-F67E-BCE1-409D-AA7080FF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D3BC-93D4-4A1F-B590-7BA763F7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5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CF00-4405-E9E5-AD12-82730408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C36D8-E2E7-F3FE-0C96-864E0B9AB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82897-6062-5820-C2AB-8A3789C3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AE73-2557-442A-BFE2-68F2E41A97E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0A10-5CBF-3679-12A8-D601C601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05137-7241-1247-8C56-E2859A00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D3BC-93D4-4A1F-B590-7BA763F7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D4F9-2BDC-853E-0E2E-61E0345C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C756-A2C3-6CA6-2FA2-4B63AD8E4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3C78D-9ECE-6076-25D5-963BBF5F3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6DBAE-545A-E365-16CE-F85BB7D4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AE73-2557-442A-BFE2-68F2E41A97E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4F8D6-70F2-1616-D036-8117AE09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07352-1D18-37E2-FC10-56D17D74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D3BC-93D4-4A1F-B590-7BA763F7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3320-FF1F-D232-2E85-B821A069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F7F3E-346E-2CAF-5060-336EAB881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9A2E1-8936-C510-2ADD-13BF9D5D9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36456-BCCF-1ED0-DD2C-134C868F8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4BE2F-30B3-E74E-0314-46ED2CF86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71B40-0428-B6EB-05D0-3443DF45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AE73-2557-442A-BFE2-68F2E41A97E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4D2F8-9AB9-243E-12B7-B93AEF3B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EA937-2BFF-7871-E940-E0D9B395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D3BC-93D4-4A1F-B590-7BA763F7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9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0F6B-D520-575E-9828-4A8369C0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90F9B-B9F4-BA66-686E-7E1399CA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AE73-2557-442A-BFE2-68F2E41A97E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4A4E0-63C2-851C-4FF9-535897C1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65A05-34EC-2937-A1CB-665D5592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D3BC-93D4-4A1F-B590-7BA763F7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8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73BEB-8652-A569-CEB8-F766D996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AE73-2557-442A-BFE2-68F2E41A97E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1C71C-10CD-A816-6219-1EC6B15B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AA924-66C8-C954-A9FA-F4965C4C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D3BC-93D4-4A1F-B590-7BA763F7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1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F704-476D-5CA3-4E84-D955CF78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24F6-D6F3-39C8-EB0B-F0925EC76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B9757-2FED-F112-F4A5-21135AC97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B9B6D-3B02-BFDC-AF94-3E7E9D52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AE73-2557-442A-BFE2-68F2E41A97E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60D3D-0A08-EB64-4204-98707415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A61E8-F103-E76F-9A37-C238E96E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D3BC-93D4-4A1F-B590-7BA763F7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9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2AF9-ABBC-D0F5-D482-28DEAF83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DDFA6-2EEA-72A6-252E-D596F713A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FDAE2-0241-9DE8-B2A7-5C5D17BF7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4D20C-CAD3-922E-791B-621F2EAE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AE73-2557-442A-BFE2-68F2E41A97E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0A51-6300-D68A-1F2C-FCFF6F3F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35F68-664F-37D2-7E1C-9F2C831B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D3BC-93D4-4A1F-B590-7BA763F7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9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90753-6343-5B20-EC93-9EC69AD7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21BCC-7441-2F5D-A26C-C302B607F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7F95A-D197-E936-0444-A21DAE7F8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EAE73-2557-442A-BFE2-68F2E41A97E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B72C-72AD-0604-6F05-4AB213EDB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B8888-6AC7-5408-3635-6F2E6CF41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9D3BC-93D4-4A1F-B590-7BA763F7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4B29-0E7B-4676-8AA6-F9AA178B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882095"/>
          </a:xfrm>
        </p:spPr>
        <p:txBody>
          <a:bodyPr>
            <a:noAutofit/>
          </a:bodyPr>
          <a:lstStyle/>
          <a:p>
            <a:r>
              <a:rPr lang="en-US" sz="4400" dirty="0"/>
              <a:t>Machine learning approach to short-term forecasting warranty cost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2B870-820D-41D4-8986-AF19AD6B2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8918"/>
            <a:ext cx="9144000" cy="2584174"/>
          </a:xfrm>
        </p:spPr>
        <p:txBody>
          <a:bodyPr>
            <a:normAutofit/>
          </a:bodyPr>
          <a:lstStyle/>
          <a:p>
            <a:r>
              <a:rPr lang="es-MX" sz="2000" dirty="0"/>
              <a:t>Trabajo para Obtención de Grado</a:t>
            </a:r>
          </a:p>
          <a:p>
            <a:r>
              <a:rPr lang="es-MX" sz="2000" dirty="0"/>
              <a:t>Maestría ciencia de datos</a:t>
            </a:r>
          </a:p>
          <a:p>
            <a:r>
              <a:rPr lang="es-MX" sz="2000" dirty="0"/>
              <a:t>Instituto Tecnológico y de Estudios Superiores de Occidente</a:t>
            </a:r>
          </a:p>
          <a:p>
            <a:endParaRPr lang="es-MX" sz="2000" b="1" dirty="0"/>
          </a:p>
          <a:p>
            <a:r>
              <a:rPr lang="es-MX" sz="2000" dirty="0"/>
              <a:t>Daniel Nuño</a:t>
            </a:r>
          </a:p>
          <a:p>
            <a:r>
              <a:rPr lang="es-MX" sz="2000" dirty="0"/>
              <a:t>Septiembre 23, 2022</a:t>
            </a:r>
          </a:p>
        </p:txBody>
      </p:sp>
    </p:spTree>
    <p:extLst>
      <p:ext uri="{BB962C8B-B14F-4D97-AF65-F5344CB8AC3E}">
        <p14:creationId xmlns:p14="http://schemas.microsoft.com/office/powerpoint/2010/main" val="187522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501F-98CC-4D48-88E4-3FD40359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5739"/>
          </a:xfrm>
          <a:solidFill>
            <a:schemeClr val="accent5"/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	Problema y 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A311-6F2C-43E2-9CCC-BDCBC9B1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47960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C52FA1-D91A-429F-8B76-9EAAC944F753}"/>
              </a:ext>
            </a:extLst>
          </p:cNvPr>
          <p:cNvSpPr txBox="1">
            <a:spLocks/>
          </p:cNvSpPr>
          <p:nvPr/>
        </p:nvSpPr>
        <p:spPr>
          <a:xfrm>
            <a:off x="0" y="6494106"/>
            <a:ext cx="6096000" cy="3638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dirty="0">
                <a:solidFill>
                  <a:schemeClr val="bg1"/>
                </a:solidFill>
              </a:rPr>
              <a:t>Short-</a:t>
            </a:r>
            <a:r>
              <a:rPr lang="es-MX" sz="1800" dirty="0" err="1">
                <a:solidFill>
                  <a:schemeClr val="bg1"/>
                </a:solidFill>
              </a:rPr>
              <a:t>term</a:t>
            </a:r>
            <a:r>
              <a:rPr lang="es-MX" sz="1800" dirty="0">
                <a:solidFill>
                  <a:schemeClr val="bg1"/>
                </a:solidFill>
              </a:rPr>
              <a:t> </a:t>
            </a:r>
            <a:r>
              <a:rPr lang="es-MX" sz="1800" dirty="0" err="1">
                <a:solidFill>
                  <a:schemeClr val="bg1"/>
                </a:solidFill>
              </a:rPr>
              <a:t>forecasting</a:t>
            </a:r>
            <a:r>
              <a:rPr lang="es-MX" sz="1800" dirty="0">
                <a:solidFill>
                  <a:schemeClr val="bg1"/>
                </a:solidFill>
              </a:rPr>
              <a:t> </a:t>
            </a:r>
            <a:r>
              <a:rPr lang="es-MX" sz="1800" dirty="0" err="1">
                <a:solidFill>
                  <a:schemeClr val="bg1"/>
                </a:solidFill>
              </a:rPr>
              <a:t>warranty</a:t>
            </a:r>
            <a:r>
              <a:rPr lang="es-MX" sz="1800" dirty="0">
                <a:solidFill>
                  <a:schemeClr val="bg1"/>
                </a:solidFill>
              </a:rPr>
              <a:t> </a:t>
            </a:r>
            <a:r>
              <a:rPr lang="es-MX" sz="1800" dirty="0" err="1">
                <a:solidFill>
                  <a:schemeClr val="bg1"/>
                </a:solidFill>
              </a:rPr>
              <a:t>cost</a:t>
            </a:r>
            <a:endParaRPr lang="es-MX" sz="18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E99EE0-9F2D-4CBE-ACBF-DB4E1BF4C8F4}"/>
              </a:ext>
            </a:extLst>
          </p:cNvPr>
          <p:cNvSpPr txBox="1">
            <a:spLocks/>
          </p:cNvSpPr>
          <p:nvPr/>
        </p:nvSpPr>
        <p:spPr>
          <a:xfrm>
            <a:off x="6096000" y="6494106"/>
            <a:ext cx="6096000" cy="3638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800" dirty="0">
                <a:solidFill>
                  <a:schemeClr val="bg1"/>
                </a:solidFill>
              </a:rPr>
              <a:t>Daniel Nuño, </a:t>
            </a:r>
            <a:r>
              <a:rPr lang="es-MX" sz="1800" dirty="0" err="1">
                <a:solidFill>
                  <a:schemeClr val="bg1"/>
                </a:solidFill>
              </a:rPr>
              <a:t>Sep</a:t>
            </a:r>
            <a:r>
              <a:rPr lang="es-MX" sz="1800" dirty="0">
                <a:solidFill>
                  <a:schemeClr val="bg1"/>
                </a:solidFill>
              </a:rPr>
              <a:t> 2022</a:t>
            </a:r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F594CE62-8E64-5AA9-84B3-7E383FE0A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07" y="1258802"/>
            <a:ext cx="1371600" cy="13716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EE7AE83-92CD-55FE-0E0C-E48DA5B0D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07" y="2947545"/>
            <a:ext cx="1371600" cy="1371600"/>
          </a:xfrm>
          <a:prstGeom prst="rect">
            <a:avLst/>
          </a:prstGeom>
        </p:spPr>
      </p:pic>
      <p:pic>
        <p:nvPicPr>
          <p:cNvPr id="11" name="Picture 10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5EEB0088-07BA-75BA-6DE2-3B21A177A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07" y="4636288"/>
            <a:ext cx="1371600" cy="137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30CA45-EE8F-6C8E-D360-176485E0D0D2}"/>
              </a:ext>
            </a:extLst>
          </p:cNvPr>
          <p:cNvSpPr txBox="1"/>
          <p:nvPr/>
        </p:nvSpPr>
        <p:spPr>
          <a:xfrm>
            <a:off x="3048000" y="1625126"/>
            <a:ext cx="801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mes</a:t>
            </a:r>
            <a:r>
              <a:rPr lang="en-US" dirty="0"/>
              <a:t> es </a:t>
            </a:r>
            <a:r>
              <a:rPr lang="en-US" dirty="0" err="1"/>
              <a:t>requisito</a:t>
            </a:r>
            <a:r>
              <a:rPr lang="en-US" dirty="0"/>
              <a:t> </a:t>
            </a:r>
            <a:r>
              <a:rPr lang="en-US" dirty="0" err="1"/>
              <a:t>entregar</a:t>
            </a:r>
            <a:r>
              <a:rPr lang="en-US" dirty="0"/>
              <a:t> un </a:t>
            </a:r>
            <a:r>
              <a:rPr lang="en-US" dirty="0" err="1"/>
              <a:t>pronostico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costos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plazo</a:t>
            </a:r>
            <a:r>
              <a:rPr lang="en-US" dirty="0"/>
              <a:t> no mayor de 9 meses.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mes</a:t>
            </a:r>
            <a:r>
              <a:rPr lang="en-US" dirty="0"/>
              <a:t>, la </a:t>
            </a:r>
            <a:r>
              <a:rPr lang="en-US" dirty="0" err="1"/>
              <a:t>tarea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tomar</a:t>
            </a:r>
            <a:r>
              <a:rPr lang="en-US" dirty="0"/>
              <a:t> hasta 7 días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completar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49F3E-AD99-B8B4-FE5E-21B71C2F056D}"/>
              </a:ext>
            </a:extLst>
          </p:cNvPr>
          <p:cNvSpPr txBox="1"/>
          <p:nvPr/>
        </p:nvSpPr>
        <p:spPr>
          <a:xfrm>
            <a:off x="3048000" y="3310179"/>
            <a:ext cx="801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tarea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conjunto con </a:t>
            </a:r>
            <a:r>
              <a:rPr lang="en-US" dirty="0" err="1"/>
              <a:t>finanzas</a:t>
            </a:r>
            <a:r>
              <a:rPr lang="en-US" dirty="0"/>
              <a:t> y </a:t>
            </a:r>
            <a:r>
              <a:rPr lang="en-US" dirty="0" err="1"/>
              <a:t>operaciones</a:t>
            </a:r>
            <a:r>
              <a:rPr lang="en-US" dirty="0"/>
              <a:t>. Un </a:t>
            </a:r>
            <a:r>
              <a:rPr lang="en-US" dirty="0" err="1"/>
              <a:t>estimado</a:t>
            </a:r>
            <a:r>
              <a:rPr lang="en-US" dirty="0"/>
              <a:t> de 30 personas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algun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participación</a:t>
            </a:r>
            <a:r>
              <a:rPr lang="en-US" dirty="0"/>
              <a:t>.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analistas</a:t>
            </a:r>
            <a:r>
              <a:rPr lang="en-US" dirty="0"/>
              <a:t> </a:t>
            </a:r>
            <a:r>
              <a:rPr lang="en-US" dirty="0" err="1"/>
              <a:t>financieros</a:t>
            </a:r>
            <a:r>
              <a:rPr lang="en-US" dirty="0"/>
              <a:t> o </a:t>
            </a:r>
            <a:r>
              <a:rPr lang="en-US" dirty="0" err="1"/>
              <a:t>aportes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operacionales</a:t>
            </a:r>
            <a:r>
              <a:rPr lang="en-US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C27317-A4A1-9648-BF8E-3A108806F51C}"/>
              </a:ext>
            </a:extLst>
          </p:cNvPr>
          <p:cNvSpPr txBox="1"/>
          <p:nvPr/>
        </p:nvSpPr>
        <p:spPr>
          <a:xfrm>
            <a:off x="3048000" y="4995232"/>
            <a:ext cx="801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terminos</a:t>
            </a:r>
            <a:r>
              <a:rPr lang="en-US" dirty="0"/>
              <a:t> </a:t>
            </a:r>
            <a:r>
              <a:rPr lang="en-US" dirty="0" err="1"/>
              <a:t>globales</a:t>
            </a:r>
            <a:r>
              <a:rPr lang="en-US" dirty="0"/>
              <a:t>, la </a:t>
            </a:r>
            <a:r>
              <a:rPr lang="en-US" dirty="0" err="1"/>
              <a:t>precisión</a:t>
            </a:r>
            <a:r>
              <a:rPr lang="en-US" dirty="0"/>
              <a:t> es </a:t>
            </a:r>
            <a:r>
              <a:rPr lang="en-US" dirty="0" err="1"/>
              <a:t>considerablemente</a:t>
            </a:r>
            <a:r>
              <a:rPr lang="en-US" dirty="0"/>
              <a:t> </a:t>
            </a:r>
            <a:r>
              <a:rPr lang="en-US" dirty="0" err="1"/>
              <a:t>buena</a:t>
            </a:r>
            <a:r>
              <a:rPr lang="en-US" dirty="0"/>
              <a:t>. Para Q3 </a:t>
            </a:r>
            <a:r>
              <a:rPr lang="en-US" dirty="0" err="1"/>
              <a:t>el</a:t>
            </a:r>
            <a:r>
              <a:rPr lang="en-US" dirty="0"/>
              <a:t> error total </a:t>
            </a:r>
            <a:r>
              <a:rPr lang="en-US" dirty="0" err="1"/>
              <a:t>fue</a:t>
            </a:r>
            <a:r>
              <a:rPr lang="en-US" dirty="0"/>
              <a:t> de 2% </a:t>
            </a:r>
            <a:r>
              <a:rPr lang="en-US" dirty="0" err="1"/>
              <a:t>comparado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pronostico</a:t>
            </a:r>
            <a:r>
              <a:rPr lang="en-US" dirty="0"/>
              <a:t> del </a:t>
            </a:r>
            <a:r>
              <a:rPr lang="en-US" dirty="0" err="1"/>
              <a:t>mes</a:t>
            </a:r>
            <a:r>
              <a:rPr lang="en-US" dirty="0"/>
              <a:t> </a:t>
            </a:r>
            <a:r>
              <a:rPr lang="en-US" dirty="0" err="1"/>
              <a:t>inmediatamente</a:t>
            </a:r>
            <a:r>
              <a:rPr lang="en-US" dirty="0"/>
              <a:t> anterior y 6%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pronostico</a:t>
            </a:r>
            <a:r>
              <a:rPr lang="en-US" dirty="0"/>
              <a:t> de 6 meses antes.</a:t>
            </a:r>
          </a:p>
        </p:txBody>
      </p:sp>
    </p:spTree>
    <p:extLst>
      <p:ext uri="{BB962C8B-B14F-4D97-AF65-F5344CB8AC3E}">
        <p14:creationId xmlns:p14="http://schemas.microsoft.com/office/powerpoint/2010/main" val="287629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501F-98CC-4D48-88E4-3FD40359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5739"/>
          </a:xfrm>
          <a:solidFill>
            <a:schemeClr val="accent5"/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	Análisis de precisión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C52FA1-D91A-429F-8B76-9EAAC944F753}"/>
              </a:ext>
            </a:extLst>
          </p:cNvPr>
          <p:cNvSpPr txBox="1">
            <a:spLocks/>
          </p:cNvSpPr>
          <p:nvPr/>
        </p:nvSpPr>
        <p:spPr>
          <a:xfrm>
            <a:off x="0" y="6494106"/>
            <a:ext cx="6096000" cy="3638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dirty="0">
                <a:solidFill>
                  <a:schemeClr val="bg1"/>
                </a:solidFill>
              </a:rPr>
              <a:t>Short-</a:t>
            </a:r>
            <a:r>
              <a:rPr lang="es-MX" sz="1800" dirty="0" err="1">
                <a:solidFill>
                  <a:schemeClr val="bg1"/>
                </a:solidFill>
              </a:rPr>
              <a:t>term</a:t>
            </a:r>
            <a:r>
              <a:rPr lang="es-MX" sz="1800" dirty="0">
                <a:solidFill>
                  <a:schemeClr val="bg1"/>
                </a:solidFill>
              </a:rPr>
              <a:t> </a:t>
            </a:r>
            <a:r>
              <a:rPr lang="es-MX" sz="1800" dirty="0" err="1">
                <a:solidFill>
                  <a:schemeClr val="bg1"/>
                </a:solidFill>
              </a:rPr>
              <a:t>forecasting</a:t>
            </a:r>
            <a:r>
              <a:rPr lang="es-MX" sz="1800" dirty="0">
                <a:solidFill>
                  <a:schemeClr val="bg1"/>
                </a:solidFill>
              </a:rPr>
              <a:t> </a:t>
            </a:r>
            <a:r>
              <a:rPr lang="es-MX" sz="1800" dirty="0" err="1">
                <a:solidFill>
                  <a:schemeClr val="bg1"/>
                </a:solidFill>
              </a:rPr>
              <a:t>warranty</a:t>
            </a:r>
            <a:r>
              <a:rPr lang="es-MX" sz="1800" dirty="0">
                <a:solidFill>
                  <a:schemeClr val="bg1"/>
                </a:solidFill>
              </a:rPr>
              <a:t> </a:t>
            </a:r>
            <a:r>
              <a:rPr lang="es-MX" sz="1800" dirty="0" err="1">
                <a:solidFill>
                  <a:schemeClr val="bg1"/>
                </a:solidFill>
              </a:rPr>
              <a:t>cost</a:t>
            </a:r>
            <a:endParaRPr lang="es-MX" sz="18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E99EE0-9F2D-4CBE-ACBF-DB4E1BF4C8F4}"/>
              </a:ext>
            </a:extLst>
          </p:cNvPr>
          <p:cNvSpPr txBox="1">
            <a:spLocks/>
          </p:cNvSpPr>
          <p:nvPr/>
        </p:nvSpPr>
        <p:spPr>
          <a:xfrm>
            <a:off x="6096000" y="6494106"/>
            <a:ext cx="6096000" cy="3638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800" dirty="0">
                <a:solidFill>
                  <a:schemeClr val="bg1"/>
                </a:solidFill>
              </a:rPr>
              <a:t>Daniel Nuño, </a:t>
            </a:r>
            <a:r>
              <a:rPr lang="es-MX" sz="1800" dirty="0" err="1">
                <a:solidFill>
                  <a:schemeClr val="bg1"/>
                </a:solidFill>
              </a:rPr>
              <a:t>Sep</a:t>
            </a:r>
            <a:r>
              <a:rPr lang="es-MX" sz="1800" dirty="0">
                <a:solidFill>
                  <a:schemeClr val="bg1"/>
                </a:solidFill>
              </a:rPr>
              <a:t> 2022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693366-A306-6EB9-84A4-4C119719D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473719"/>
              </p:ext>
            </p:extLst>
          </p:nvPr>
        </p:nvGraphicFramePr>
        <p:xfrm>
          <a:off x="3397207" y="1439242"/>
          <a:ext cx="8229598" cy="136398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90772">
                  <a:extLst>
                    <a:ext uri="{9D8B030D-6E8A-4147-A177-3AD203B41FA5}">
                      <a16:colId xmlns:a16="http://schemas.microsoft.com/office/drawing/2014/main" val="957410931"/>
                    </a:ext>
                  </a:extLst>
                </a:gridCol>
                <a:gridCol w="1006471">
                  <a:extLst>
                    <a:ext uri="{9D8B030D-6E8A-4147-A177-3AD203B41FA5}">
                      <a16:colId xmlns:a16="http://schemas.microsoft.com/office/drawing/2014/main" val="3525717481"/>
                    </a:ext>
                  </a:extLst>
                </a:gridCol>
                <a:gridCol w="1006471">
                  <a:extLst>
                    <a:ext uri="{9D8B030D-6E8A-4147-A177-3AD203B41FA5}">
                      <a16:colId xmlns:a16="http://schemas.microsoft.com/office/drawing/2014/main" val="2167564785"/>
                    </a:ext>
                  </a:extLst>
                </a:gridCol>
                <a:gridCol w="1006471">
                  <a:extLst>
                    <a:ext uri="{9D8B030D-6E8A-4147-A177-3AD203B41FA5}">
                      <a16:colId xmlns:a16="http://schemas.microsoft.com/office/drawing/2014/main" val="1191850655"/>
                    </a:ext>
                  </a:extLst>
                </a:gridCol>
                <a:gridCol w="1006471">
                  <a:extLst>
                    <a:ext uri="{9D8B030D-6E8A-4147-A177-3AD203B41FA5}">
                      <a16:colId xmlns:a16="http://schemas.microsoft.com/office/drawing/2014/main" val="758054288"/>
                    </a:ext>
                  </a:extLst>
                </a:gridCol>
                <a:gridCol w="1006471">
                  <a:extLst>
                    <a:ext uri="{9D8B030D-6E8A-4147-A177-3AD203B41FA5}">
                      <a16:colId xmlns:a16="http://schemas.microsoft.com/office/drawing/2014/main" val="1832855198"/>
                    </a:ext>
                  </a:extLst>
                </a:gridCol>
                <a:gridCol w="1006471">
                  <a:extLst>
                    <a:ext uri="{9D8B030D-6E8A-4147-A177-3AD203B41FA5}">
                      <a16:colId xmlns:a16="http://schemas.microsoft.com/office/drawing/2014/main" val="1773331359"/>
                    </a:ext>
                  </a:extLst>
                </a:gridCol>
              </a:tblGrid>
              <a:tr h="18831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Flash 202203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Flash 202204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Flash 202205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Flash 202206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Flash 202207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Flash 202208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5041103"/>
                  </a:ext>
                </a:extLst>
              </a:tr>
              <a:tr h="96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Total Warranty Expense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5045442"/>
                  </a:ext>
                </a:extLst>
              </a:tr>
              <a:tr h="96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Contact Center Expense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8759291"/>
                  </a:ext>
                </a:extLst>
              </a:tr>
              <a:tr h="137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Worldwide Expense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5413828"/>
                  </a:ext>
                </a:extLst>
              </a:tr>
              <a:tr h="96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Delivery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1990302"/>
                  </a:ext>
                </a:extLst>
              </a:tr>
              <a:tr h="96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Supply Chain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691336"/>
                  </a:ext>
                </a:extLst>
              </a:tr>
              <a:tr h="96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Region Repair OH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510416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786573-891D-66C7-E272-AEC9ABABE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265239"/>
              </p:ext>
            </p:extLst>
          </p:nvPr>
        </p:nvGraphicFramePr>
        <p:xfrm>
          <a:off x="3397207" y="4108079"/>
          <a:ext cx="8229602" cy="136398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234528">
                  <a:extLst>
                    <a:ext uri="{9D8B030D-6E8A-4147-A177-3AD203B41FA5}">
                      <a16:colId xmlns:a16="http://schemas.microsoft.com/office/drawing/2014/main" val="1142698900"/>
                    </a:ext>
                  </a:extLst>
                </a:gridCol>
                <a:gridCol w="999179">
                  <a:extLst>
                    <a:ext uri="{9D8B030D-6E8A-4147-A177-3AD203B41FA5}">
                      <a16:colId xmlns:a16="http://schemas.microsoft.com/office/drawing/2014/main" val="3689838620"/>
                    </a:ext>
                  </a:extLst>
                </a:gridCol>
                <a:gridCol w="999179">
                  <a:extLst>
                    <a:ext uri="{9D8B030D-6E8A-4147-A177-3AD203B41FA5}">
                      <a16:colId xmlns:a16="http://schemas.microsoft.com/office/drawing/2014/main" val="3829939642"/>
                    </a:ext>
                  </a:extLst>
                </a:gridCol>
                <a:gridCol w="999179">
                  <a:extLst>
                    <a:ext uri="{9D8B030D-6E8A-4147-A177-3AD203B41FA5}">
                      <a16:colId xmlns:a16="http://schemas.microsoft.com/office/drawing/2014/main" val="726327709"/>
                    </a:ext>
                  </a:extLst>
                </a:gridCol>
                <a:gridCol w="999179">
                  <a:extLst>
                    <a:ext uri="{9D8B030D-6E8A-4147-A177-3AD203B41FA5}">
                      <a16:colId xmlns:a16="http://schemas.microsoft.com/office/drawing/2014/main" val="1600739698"/>
                    </a:ext>
                  </a:extLst>
                </a:gridCol>
                <a:gridCol w="999179">
                  <a:extLst>
                    <a:ext uri="{9D8B030D-6E8A-4147-A177-3AD203B41FA5}">
                      <a16:colId xmlns:a16="http://schemas.microsoft.com/office/drawing/2014/main" val="2803253017"/>
                    </a:ext>
                  </a:extLst>
                </a:gridCol>
                <a:gridCol w="999179">
                  <a:extLst>
                    <a:ext uri="{9D8B030D-6E8A-4147-A177-3AD203B41FA5}">
                      <a16:colId xmlns:a16="http://schemas.microsoft.com/office/drawing/2014/main" val="2943978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Flash 202203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Flash 202204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Flash 202205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Flash 202206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Flash 202207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Flash 202208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29110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Total Warranty Expense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505997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Contact Center Expense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79915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Worldwide Expense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24744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Delivery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264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Supply Chain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6945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Region Repair OH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8236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B2277CB-902F-E7D2-65B1-245F39F33F78}"/>
              </a:ext>
            </a:extLst>
          </p:cNvPr>
          <p:cNvSpPr txBox="1"/>
          <p:nvPr/>
        </p:nvSpPr>
        <p:spPr>
          <a:xfrm>
            <a:off x="145334" y="1505854"/>
            <a:ext cx="32579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/>
              <a:t>Region</a:t>
            </a:r>
            <a:r>
              <a:rPr lang="es-MX" sz="1600" dirty="0"/>
              <a:t>: Europa</a:t>
            </a:r>
          </a:p>
          <a:p>
            <a:r>
              <a:rPr lang="es-MX" sz="1600" dirty="0"/>
              <a:t>Mes: Julio, 202208</a:t>
            </a:r>
          </a:p>
          <a:p>
            <a:r>
              <a:rPr lang="es-MX" sz="1600" dirty="0"/>
              <a:t>Producto: Impresoras Comerciales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E403CA-3430-69C9-AE2D-778484144550}"/>
              </a:ext>
            </a:extLst>
          </p:cNvPr>
          <p:cNvSpPr txBox="1"/>
          <p:nvPr/>
        </p:nvSpPr>
        <p:spPr>
          <a:xfrm>
            <a:off x="145334" y="4217777"/>
            <a:ext cx="3257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/>
              <a:t>Region</a:t>
            </a:r>
            <a:r>
              <a:rPr lang="es-MX" sz="1600" dirty="0"/>
              <a:t>: Europa</a:t>
            </a:r>
          </a:p>
          <a:p>
            <a:r>
              <a:rPr lang="es-MX" sz="1600" dirty="0"/>
              <a:t>Mes: Julio, 202208</a:t>
            </a:r>
          </a:p>
          <a:p>
            <a:r>
              <a:rPr lang="es-MX" sz="1600" dirty="0"/>
              <a:t>Producto: Computadoras Consumo</a:t>
            </a:r>
          </a:p>
        </p:txBody>
      </p:sp>
    </p:spTree>
    <p:extLst>
      <p:ext uri="{BB962C8B-B14F-4D97-AF65-F5344CB8AC3E}">
        <p14:creationId xmlns:p14="http://schemas.microsoft.com/office/powerpoint/2010/main" val="186485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509</Words>
  <Application>Microsoft Office PowerPoint</Application>
  <PresentationFormat>Widescreen</PresentationFormat>
  <Paragraphs>127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Machine learning approach to short-term forecasting warranty cost</vt:lpstr>
      <vt:lpstr> Problema y objetivos</vt:lpstr>
      <vt:lpstr> Análisis de precisión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approach to short-term forecasting warranty cost</dc:title>
  <dc:creator>Nuno, Daniel</dc:creator>
  <cp:lastModifiedBy>Nuno, Daniel</cp:lastModifiedBy>
  <cp:revision>1</cp:revision>
  <dcterms:created xsi:type="dcterms:W3CDTF">2022-09-23T20:22:31Z</dcterms:created>
  <dcterms:modified xsi:type="dcterms:W3CDTF">2022-09-23T21:13:34Z</dcterms:modified>
</cp:coreProperties>
</file>