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0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E6AED-8133-4509-A8C6-29054EE98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CB6DB-2F68-4D2F-A2E0-02DF4C827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D462C-22A1-4631-932D-E0EC14E3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9E51-E47A-4CA4-A6AC-E58A7012123D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E18A9-85FA-40F9-9004-CDFED6CC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97821-3A3D-4A73-9C7C-06C7AFE2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5EE7-64B1-42BC-832B-B42A16C27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7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638C-6449-4A1E-A785-95CA7C0FF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67FFF-BA67-4C56-8F86-EB3C740D9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79415-B94C-412A-A9AB-7ED2CDB7F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9E51-E47A-4CA4-A6AC-E58A7012123D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13DCF-FD22-4572-A680-77F4875B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E2E94-96D2-498F-BA56-0B411165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5EE7-64B1-42BC-832B-B42A16C27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4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FC554-B160-4454-8C10-99F5E08D9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F041A-30E5-41BA-9DC3-96D7B0109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F8547-7AC4-4697-B6B7-81DEB3F8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9E51-E47A-4CA4-A6AC-E58A7012123D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E740-1998-420A-95CD-2A1E4CAF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7D102-AA4A-46C7-A87F-65AEAC6A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5EE7-64B1-42BC-832B-B42A16C27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7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178A8-9447-4C35-B9B6-79E483234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84E71-ABF8-4952-ACD5-3E6CF624B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2C865-C7D3-4D82-B251-07EEA27E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9E51-E47A-4CA4-A6AC-E58A7012123D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C9E80-3C87-4B80-A1A1-089DF2038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299B4-3199-4474-B67F-EA827D1F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5EE7-64B1-42BC-832B-B42A16C27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8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42FB-7560-4AA1-A923-E2725A45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6F94E-09F7-472C-BD30-3137D84D4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E0BD4-D13C-448E-AF4A-875613F5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9E51-E47A-4CA4-A6AC-E58A7012123D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66803-97BB-40C9-B1B0-36512941D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93C87-9B7A-43DF-B4B9-7E90806F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5EE7-64B1-42BC-832B-B42A16C27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1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85517-85F8-4CD0-A574-C9817EE1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2C848-2D89-40AD-88EF-5391F20BF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19644-57D7-4E8E-9F10-E8B3DA57E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FD34E-F9FB-4B51-A4F6-6A6404D40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9E51-E47A-4CA4-A6AC-E58A7012123D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D9CCA-8AEF-4892-AA9F-011BF34C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F9EBD-39F9-45BF-AE8B-338E6E25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5EE7-64B1-42BC-832B-B42A16C27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36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FBA9-182A-4855-ACA2-6A5CC146D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28EBB-3DE7-48E8-A7E0-581050662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B0EE7-A53E-487F-8360-60FB32556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830B51-E20F-49C1-B2DC-1653B5DD1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EC8F7-066F-4EBF-9D26-42D76CF3A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B46E79-E819-4657-B5B4-A6CF1377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9E51-E47A-4CA4-A6AC-E58A7012123D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5C00E4-18F9-490E-BDB9-3C0032FB8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1BCF0-0DFF-494E-B8B9-1F0AFEE7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5EE7-64B1-42BC-832B-B42A16C27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1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CBCD1-C085-44E4-AB89-EE168934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69662-9C99-4B0E-B4C8-701A447B4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9E51-E47A-4CA4-A6AC-E58A7012123D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1A2CC-501F-4D7F-B65C-EB623CE2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7B9F2-A1EC-4004-B874-4D29824D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5EE7-64B1-42BC-832B-B42A16C27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9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9AAD4-F6D6-4EB1-B0A6-2D0A7D77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9E51-E47A-4CA4-A6AC-E58A7012123D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C9098-8CD1-4805-9E47-95AD14E5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8A851-03FB-4F7C-9A19-0E8A7AC3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5EE7-64B1-42BC-832B-B42A16C27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7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18DA-296D-423C-B23F-FE226B924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F1E08-E349-4062-B0A1-41ED980B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1A9F9-75B0-4E6F-8C70-D57D15904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96DF-ADF2-44AD-BBEF-82DA7B29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9E51-E47A-4CA4-A6AC-E58A7012123D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21E39-6DB5-43DA-B828-7E839DCC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E3AF3-1C35-4AD8-A1B5-B81A324D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5EE7-64B1-42BC-832B-B42A16C27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5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F502D-AC84-4F2B-88E3-912D4F08E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A4ACDD-BDC1-4968-A7A3-267A3EF88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E5D19-9789-4AB1-A2BF-463877C2B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5EFAB-EB4C-41A1-8DAA-34D93412A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9E51-E47A-4CA4-A6AC-E58A7012123D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CA4D3-1807-41C1-9AFB-E1CD3114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A0B86-B697-4177-ACD6-F65983F9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5EE7-64B1-42BC-832B-B42A16C27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2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758D2A-364F-4B11-9E54-C48A1DB71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A39FC-005A-4A93-90D7-B1BF11B2F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0B80-D2D5-4B2A-AAC9-8470E6437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69E51-E47A-4CA4-A6AC-E58A7012123D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6092-A881-40F4-B019-970675809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AA368-1968-41C9-B4C1-D7B422D8B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5EE7-64B1-42BC-832B-B42A16C27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4B29-0E7B-4676-8AA6-F9AA178B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882095"/>
          </a:xfrm>
        </p:spPr>
        <p:txBody>
          <a:bodyPr/>
          <a:lstStyle/>
          <a:p>
            <a:r>
              <a:rPr lang="es-MX" dirty="0"/>
              <a:t>Ingresos por remesas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2B870-820D-41D4-8986-AF19AD6B2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14344"/>
            <a:ext cx="9144000" cy="2421293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Proyecto para la clase Series de Tiempo</a:t>
            </a:r>
          </a:p>
          <a:p>
            <a:r>
              <a:rPr lang="es-MX" dirty="0"/>
              <a:t>Maestría ciencia de datos</a:t>
            </a:r>
          </a:p>
          <a:p>
            <a:r>
              <a:rPr lang="es-MX" dirty="0"/>
              <a:t>Instituto Tecnológico y de Estudios Superiores de Occidente</a:t>
            </a:r>
          </a:p>
          <a:p>
            <a:endParaRPr lang="es-MX" sz="1700" b="1" dirty="0"/>
          </a:p>
          <a:p>
            <a:r>
              <a:rPr lang="es-MX" sz="2600" b="1" dirty="0"/>
              <a:t>Daniel Nuño</a:t>
            </a:r>
          </a:p>
          <a:p>
            <a:r>
              <a:rPr lang="es-MX" sz="2600" b="1" dirty="0"/>
              <a:t>Mayo 16, 2022</a:t>
            </a:r>
          </a:p>
        </p:txBody>
      </p:sp>
    </p:spTree>
    <p:extLst>
      <p:ext uri="{BB962C8B-B14F-4D97-AF65-F5344CB8AC3E}">
        <p14:creationId xmlns:p14="http://schemas.microsoft.com/office/powerpoint/2010/main" val="187522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501F-98CC-4D48-88E4-3FD403597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5739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s-MX" dirty="0">
                <a:solidFill>
                  <a:schemeClr val="bg1"/>
                </a:solidFill>
              </a:rPr>
              <a:t>Remesas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A311-6F2C-43E2-9CCC-BDCBC9B13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931"/>
            <a:ext cx="10515600" cy="4796032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Las remesas son la segunda fuente de divisas más importante de México después de los ingresos por petróleo. Cerca del 3% del PIB.</a:t>
            </a:r>
          </a:p>
          <a:p>
            <a:pPr algn="just"/>
            <a:r>
              <a:rPr lang="es-ES" dirty="0"/>
              <a:t>Para la totalidad de 2021, el valor de los ingresos por remesas fue de 51,594 millones de dólares, monto superior al de 40,605 millones de dólares reportado en 2020 y que significó una expansión anual de 27.1%.</a:t>
            </a:r>
          </a:p>
          <a:p>
            <a:pPr algn="just"/>
            <a:r>
              <a:rPr lang="es-ES" dirty="0"/>
              <a:t>Durante 2021, el 98.9% del total de los ingresos por remesas se realizó a través de transferencias electrónicas.</a:t>
            </a:r>
          </a:p>
          <a:p>
            <a:pPr algn="just"/>
            <a:r>
              <a:rPr lang="es-ES" dirty="0"/>
              <a:t>Jalisco, Michoacán y Guanajuato — los principales receptores.</a:t>
            </a:r>
          </a:p>
          <a:p>
            <a:pPr algn="just"/>
            <a:r>
              <a:rPr lang="es-ES" dirty="0"/>
              <a:t>Banco de México registra las remesas como parte de la balanza de pagos y tiene registro mensual desde 1995.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C52FA1-D91A-429F-8B76-9EAAC944F753}"/>
              </a:ext>
            </a:extLst>
          </p:cNvPr>
          <p:cNvSpPr txBox="1">
            <a:spLocks/>
          </p:cNvSpPr>
          <p:nvPr/>
        </p:nvSpPr>
        <p:spPr>
          <a:xfrm>
            <a:off x="0" y="6494106"/>
            <a:ext cx="6096000" cy="36389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err="1">
                <a:solidFill>
                  <a:schemeClr val="bg1"/>
                </a:solidFill>
              </a:rPr>
              <a:t>Ingresos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por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remesas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2E99EE0-9F2D-4CBE-ACBF-DB4E1BF4C8F4}"/>
              </a:ext>
            </a:extLst>
          </p:cNvPr>
          <p:cNvSpPr txBox="1">
            <a:spLocks/>
          </p:cNvSpPr>
          <p:nvPr/>
        </p:nvSpPr>
        <p:spPr>
          <a:xfrm>
            <a:off x="6096000" y="6494106"/>
            <a:ext cx="6096000" cy="36389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>
                <a:solidFill>
                  <a:schemeClr val="bg1"/>
                </a:solidFill>
              </a:rPr>
              <a:t>Daniel </a:t>
            </a:r>
            <a:r>
              <a:rPr lang="en-US" sz="1800" dirty="0" err="1">
                <a:solidFill>
                  <a:schemeClr val="bg1"/>
                </a:solidFill>
              </a:rPr>
              <a:t>Nuño</a:t>
            </a:r>
            <a:r>
              <a:rPr lang="en-US" sz="1800" dirty="0">
                <a:solidFill>
                  <a:schemeClr val="bg1"/>
                </a:solidFill>
              </a:rPr>
              <a:t>, Mayo 2022</a:t>
            </a:r>
          </a:p>
        </p:txBody>
      </p:sp>
    </p:spTree>
    <p:extLst>
      <p:ext uri="{BB962C8B-B14F-4D97-AF65-F5344CB8AC3E}">
        <p14:creationId xmlns:p14="http://schemas.microsoft.com/office/powerpoint/2010/main" val="287629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501F-98CC-4D48-88E4-3FD403597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5739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s-MX" dirty="0">
                <a:solidFill>
                  <a:schemeClr val="bg1"/>
                </a:solidFill>
              </a:rPr>
              <a:t>Serie de tiempo mensual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C52FA1-D91A-429F-8B76-9EAAC944F753}"/>
              </a:ext>
            </a:extLst>
          </p:cNvPr>
          <p:cNvSpPr txBox="1">
            <a:spLocks/>
          </p:cNvSpPr>
          <p:nvPr/>
        </p:nvSpPr>
        <p:spPr>
          <a:xfrm>
            <a:off x="0" y="6494106"/>
            <a:ext cx="6096000" cy="36389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err="1">
                <a:solidFill>
                  <a:schemeClr val="bg1"/>
                </a:solidFill>
              </a:rPr>
              <a:t>Ingresos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por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remesas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2E99EE0-9F2D-4CBE-ACBF-DB4E1BF4C8F4}"/>
              </a:ext>
            </a:extLst>
          </p:cNvPr>
          <p:cNvSpPr txBox="1">
            <a:spLocks/>
          </p:cNvSpPr>
          <p:nvPr/>
        </p:nvSpPr>
        <p:spPr>
          <a:xfrm>
            <a:off x="6096000" y="6494106"/>
            <a:ext cx="6096000" cy="36389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>
                <a:solidFill>
                  <a:schemeClr val="bg1"/>
                </a:solidFill>
              </a:rPr>
              <a:t>Daniel </a:t>
            </a:r>
            <a:r>
              <a:rPr lang="en-US" sz="1800" dirty="0" err="1">
                <a:solidFill>
                  <a:schemeClr val="bg1"/>
                </a:solidFill>
              </a:rPr>
              <a:t>Nuño</a:t>
            </a:r>
            <a:r>
              <a:rPr lang="en-US" sz="1800" dirty="0">
                <a:solidFill>
                  <a:schemeClr val="bg1"/>
                </a:solidFill>
              </a:rPr>
              <a:t>, Mayo 2022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0F08B8-58AF-4DCA-A5F8-E37C9ED64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52" y="979714"/>
            <a:ext cx="6258902" cy="53557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6B210F-4020-47F9-881B-DC8D14E0C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544" y="1400273"/>
            <a:ext cx="5508352" cy="46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7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501F-98CC-4D48-88E4-3FD403597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5739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Fechas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importantes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C52FA1-D91A-429F-8B76-9EAAC944F753}"/>
              </a:ext>
            </a:extLst>
          </p:cNvPr>
          <p:cNvSpPr txBox="1">
            <a:spLocks/>
          </p:cNvSpPr>
          <p:nvPr/>
        </p:nvSpPr>
        <p:spPr>
          <a:xfrm>
            <a:off x="0" y="6494106"/>
            <a:ext cx="6096000" cy="36389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err="1">
                <a:solidFill>
                  <a:schemeClr val="bg1"/>
                </a:solidFill>
              </a:rPr>
              <a:t>Ingresos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por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remesas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2E99EE0-9F2D-4CBE-ACBF-DB4E1BF4C8F4}"/>
              </a:ext>
            </a:extLst>
          </p:cNvPr>
          <p:cNvSpPr txBox="1">
            <a:spLocks/>
          </p:cNvSpPr>
          <p:nvPr/>
        </p:nvSpPr>
        <p:spPr>
          <a:xfrm>
            <a:off x="6096000" y="6494106"/>
            <a:ext cx="6096000" cy="36389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>
                <a:solidFill>
                  <a:schemeClr val="bg1"/>
                </a:solidFill>
              </a:rPr>
              <a:t>Daniel </a:t>
            </a:r>
            <a:r>
              <a:rPr lang="en-US" sz="1800" dirty="0" err="1">
                <a:solidFill>
                  <a:schemeClr val="bg1"/>
                </a:solidFill>
              </a:rPr>
              <a:t>Nuño</a:t>
            </a:r>
            <a:r>
              <a:rPr lang="en-US" sz="1800" dirty="0">
                <a:solidFill>
                  <a:schemeClr val="bg1"/>
                </a:solidFill>
              </a:rPr>
              <a:t>, Mayo 2022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45C82A-CA2C-40D7-9EE1-0732D97B7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81" y="1013009"/>
            <a:ext cx="6328747" cy="53638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9CA385-A564-4122-BB26-B4C7A36A472C}"/>
              </a:ext>
            </a:extLst>
          </p:cNvPr>
          <p:cNvSpPr txBox="1"/>
          <p:nvPr/>
        </p:nvSpPr>
        <p:spPr>
          <a:xfrm>
            <a:off x="6662057" y="1260666"/>
            <a:ext cx="53272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ES" sz="2000" b="1" dirty="0"/>
              <a:t>2003-10</a:t>
            </a:r>
            <a:r>
              <a:rPr lang="es-ES" sz="2000" dirty="0"/>
              <a:t> transferencias electrónicas.</a:t>
            </a:r>
          </a:p>
          <a:p>
            <a:pPr marL="342900" indent="-342900">
              <a:buFontTx/>
              <a:buChar char="-"/>
            </a:pPr>
            <a:r>
              <a:rPr lang="es-ES" sz="2000" b="1" dirty="0"/>
              <a:t>2007-12 - 2009-06 </a:t>
            </a:r>
            <a:r>
              <a:rPr lang="es-ES" sz="2000" dirty="0"/>
              <a:t>recesión global.</a:t>
            </a:r>
          </a:p>
          <a:p>
            <a:pPr marL="342900" indent="-342900">
              <a:buFontTx/>
              <a:buChar char="-"/>
            </a:pPr>
            <a:r>
              <a:rPr lang="es-ES" sz="2000" b="1" dirty="0"/>
              <a:t>2020-02 - 2020-04 </a:t>
            </a:r>
            <a:r>
              <a:rPr lang="es-ES" sz="2000" dirty="0"/>
              <a:t>recesión global COVID-19.</a:t>
            </a:r>
          </a:p>
          <a:p>
            <a:pPr marL="342900" indent="-342900">
              <a:buFontTx/>
              <a:buChar char="-"/>
            </a:pPr>
            <a:endParaRPr lang="es-ES" sz="2000" dirty="0"/>
          </a:p>
          <a:p>
            <a:pPr marL="342900" indent="-342900">
              <a:buFontTx/>
              <a:buChar char="-"/>
            </a:pPr>
            <a:r>
              <a:rPr lang="es-ES" sz="2000" b="1" dirty="0"/>
              <a:t>2021-01</a:t>
            </a:r>
            <a:r>
              <a:rPr lang="es-ES" sz="2000" dirty="0"/>
              <a:t> estímulo gobierno EUA. </a:t>
            </a:r>
          </a:p>
          <a:p>
            <a:pPr marL="342900" indent="-342900">
              <a:buFontTx/>
              <a:buChar char="-"/>
            </a:pPr>
            <a:r>
              <a:rPr lang="es-ES" sz="2000" b="1" dirty="0"/>
              <a:t>2021-03</a:t>
            </a:r>
            <a:r>
              <a:rPr lang="en-US" sz="2000" dirty="0"/>
              <a:t> </a:t>
            </a:r>
            <a:r>
              <a:rPr lang="es-ES" sz="2000" dirty="0"/>
              <a:t>estímulo gobierno EUA.</a:t>
            </a:r>
            <a:r>
              <a:rPr lang="en-US" sz="2000" dirty="0"/>
              <a:t> </a:t>
            </a:r>
            <a:endParaRPr lang="es-E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8F685-1193-4C68-BB55-0486379F15F7}"/>
              </a:ext>
            </a:extLst>
          </p:cNvPr>
          <p:cNvSpPr txBox="1"/>
          <p:nvPr/>
        </p:nvSpPr>
        <p:spPr>
          <a:xfrm>
            <a:off x="6834672" y="3429000"/>
            <a:ext cx="4618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Tendencia, estacionalidad anual, heteroscedasticidad, no normalidad y posiblemente auto correlacionada en los errores.</a:t>
            </a:r>
          </a:p>
          <a:p>
            <a:endParaRPr lang="es-MX" dirty="0"/>
          </a:p>
          <a:p>
            <a:r>
              <a:rPr lang="es-MX" dirty="0"/>
              <a:t>Sesgo antes de la transformación 0.55</a:t>
            </a:r>
          </a:p>
          <a:p>
            <a:endParaRPr lang="es-MX" dirty="0"/>
          </a:p>
          <a:p>
            <a:r>
              <a:rPr lang="es-MX" dirty="0"/>
              <a:t>Sesgo después de la transformación -0.12</a:t>
            </a:r>
          </a:p>
          <a:p>
            <a:endParaRPr lang="es-MX" dirty="0"/>
          </a:p>
          <a:p>
            <a:r>
              <a:rPr lang="es-MX" dirty="0"/>
              <a:t>Lambda óptimo: 0.52</a:t>
            </a:r>
          </a:p>
        </p:txBody>
      </p:sp>
    </p:spTree>
    <p:extLst>
      <p:ext uri="{BB962C8B-B14F-4D97-AF65-F5344CB8AC3E}">
        <p14:creationId xmlns:p14="http://schemas.microsoft.com/office/powerpoint/2010/main" val="336404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501F-98CC-4D48-88E4-3FD403597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5739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MX">
                <a:solidFill>
                  <a:schemeClr val="bg1"/>
                </a:solidFill>
              </a:rPr>
              <a:t>	Descomposición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C52FA1-D91A-429F-8B76-9EAAC944F753}"/>
              </a:ext>
            </a:extLst>
          </p:cNvPr>
          <p:cNvSpPr txBox="1">
            <a:spLocks/>
          </p:cNvSpPr>
          <p:nvPr/>
        </p:nvSpPr>
        <p:spPr>
          <a:xfrm>
            <a:off x="0" y="6494106"/>
            <a:ext cx="6096000" cy="36389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800">
                <a:solidFill>
                  <a:schemeClr val="bg1"/>
                </a:solidFill>
              </a:rPr>
              <a:t>Ingresos por remesas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2E99EE0-9F2D-4CBE-ACBF-DB4E1BF4C8F4}"/>
              </a:ext>
            </a:extLst>
          </p:cNvPr>
          <p:cNvSpPr txBox="1">
            <a:spLocks/>
          </p:cNvSpPr>
          <p:nvPr/>
        </p:nvSpPr>
        <p:spPr>
          <a:xfrm>
            <a:off x="6096000" y="6494106"/>
            <a:ext cx="6096000" cy="36389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800">
                <a:solidFill>
                  <a:schemeClr val="bg1"/>
                </a:solidFill>
              </a:rPr>
              <a:t>Daniel Nuño, Mayo 2022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E31E32-ADF5-45D4-873B-B613D04AF4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217246" y="622484"/>
            <a:ext cx="6569869" cy="58716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542721-F036-44ED-B043-671A0099DB94}"/>
              </a:ext>
            </a:extLst>
          </p:cNvPr>
          <p:cNvSpPr txBox="1"/>
          <p:nvPr/>
        </p:nvSpPr>
        <p:spPr>
          <a:xfrm>
            <a:off x="404885" y="2459504"/>
            <a:ext cx="39748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tendencia es el componente más importante.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Enero, es el periodo más flojito.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En el remanente se notan los eventos económicos importantes.</a:t>
            </a:r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8684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501F-98CC-4D48-88E4-3FD403597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5739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	Mejor modelo: Regresión dinámica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C52FA1-D91A-429F-8B76-9EAAC944F753}"/>
              </a:ext>
            </a:extLst>
          </p:cNvPr>
          <p:cNvSpPr txBox="1">
            <a:spLocks/>
          </p:cNvSpPr>
          <p:nvPr/>
        </p:nvSpPr>
        <p:spPr>
          <a:xfrm>
            <a:off x="0" y="6494106"/>
            <a:ext cx="6096000" cy="36389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800">
                <a:solidFill>
                  <a:schemeClr val="bg1"/>
                </a:solidFill>
              </a:rPr>
              <a:t>Ingresos por remesas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2E99EE0-9F2D-4CBE-ACBF-DB4E1BF4C8F4}"/>
              </a:ext>
            </a:extLst>
          </p:cNvPr>
          <p:cNvSpPr txBox="1">
            <a:spLocks/>
          </p:cNvSpPr>
          <p:nvPr/>
        </p:nvSpPr>
        <p:spPr>
          <a:xfrm>
            <a:off x="6096000" y="6494106"/>
            <a:ext cx="6096000" cy="36389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800">
                <a:solidFill>
                  <a:schemeClr val="bg1"/>
                </a:solidFill>
              </a:rPr>
              <a:t>Daniel Nuño, Mayo 2022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AD1D1C-A292-4C5D-92A8-AED12CDEE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77" y="1054588"/>
            <a:ext cx="6171674" cy="53182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656998-4D4A-4525-8354-2F6DB83FEA85}"/>
              </a:ext>
            </a:extLst>
          </p:cNvPr>
          <p:cNvSpPr txBox="1"/>
          <p:nvPr/>
        </p:nvSpPr>
        <p:spPr>
          <a:xfrm>
            <a:off x="6540759" y="1618022"/>
            <a:ext cx="53920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Prueba</a:t>
            </a:r>
            <a:r>
              <a:rPr lang="en-US" sz="1600" dirty="0"/>
              <a:t>: </a:t>
            </a:r>
            <a:r>
              <a:rPr lang="en-US" sz="1600" dirty="0" err="1"/>
              <a:t>últimos</a:t>
            </a:r>
            <a:r>
              <a:rPr lang="en-US" sz="1600" dirty="0"/>
              <a:t> 6 meses</a:t>
            </a:r>
          </a:p>
          <a:p>
            <a:endParaRPr lang="en-US" sz="1600" dirty="0"/>
          </a:p>
          <a:p>
            <a:r>
              <a:rPr lang="en-US" sz="1600" dirty="0"/>
              <a:t>ARIMA(</a:t>
            </a:r>
            <a:r>
              <a:rPr lang="en-US" sz="1600" dirty="0" err="1"/>
              <a:t>remesas_trn</a:t>
            </a:r>
            <a:r>
              <a:rPr lang="en-US" sz="1600" dirty="0"/>
              <a:t> ~ trend() + season() + </a:t>
            </a:r>
            <a:r>
              <a:rPr lang="en-US" sz="1600" dirty="0" err="1"/>
              <a:t>crisish</a:t>
            </a:r>
            <a:r>
              <a:rPr lang="en-US" sz="1600" dirty="0"/>
              <a:t> + </a:t>
            </a:r>
            <a:r>
              <a:rPr lang="en-US" sz="1600" dirty="0" err="1"/>
              <a:t>crisisc</a:t>
            </a:r>
            <a:r>
              <a:rPr lang="en-US" sz="1600" dirty="0"/>
              <a:t>)</a:t>
            </a:r>
            <a:endParaRPr lang="es-MX" sz="1600" dirty="0"/>
          </a:p>
          <a:p>
            <a:endParaRPr lang="es-MX" sz="1600" dirty="0"/>
          </a:p>
          <a:p>
            <a:r>
              <a:rPr lang="es-MX" sz="1600" dirty="0" err="1"/>
              <a:t>crisish</a:t>
            </a:r>
            <a:r>
              <a:rPr lang="es-MX" sz="1600" dirty="0"/>
              <a:t>: variable binaria. 1 en el periodo de la recesión hipotecaria.</a:t>
            </a:r>
          </a:p>
          <a:p>
            <a:r>
              <a:rPr lang="es-MX" sz="1600" dirty="0" err="1"/>
              <a:t>crisisc</a:t>
            </a:r>
            <a:r>
              <a:rPr lang="es-MX" sz="1600" dirty="0"/>
              <a:t>: variable binaria. 1 en el periodo covid19.</a:t>
            </a:r>
          </a:p>
          <a:p>
            <a:endParaRPr lang="es-MX" sz="1600" dirty="0"/>
          </a:p>
          <a:p>
            <a:r>
              <a:rPr lang="it-IT" sz="1600" dirty="0"/>
              <a:t>Modelo obtenido: LM w/ ARIMA(1,0,1)(1,0,1)[12] errors</a:t>
            </a:r>
            <a:endParaRPr lang="es-MX" sz="1600" dirty="0"/>
          </a:p>
          <a:p>
            <a:endParaRPr lang="es-MX" sz="1600" dirty="0"/>
          </a:p>
          <a:p>
            <a:r>
              <a:rPr lang="es-MX" sz="1600" dirty="0"/>
              <a:t>Mean absolute </a:t>
            </a:r>
            <a:r>
              <a:rPr lang="es-MX" sz="1600" dirty="0" err="1"/>
              <a:t>percentage</a:t>
            </a:r>
            <a:r>
              <a:rPr lang="es-MX" sz="1600" dirty="0"/>
              <a:t> error = 2.909</a:t>
            </a:r>
          </a:p>
          <a:p>
            <a:r>
              <a:rPr lang="es-MX" sz="1600" dirty="0"/>
              <a:t>Akaike </a:t>
            </a:r>
            <a:r>
              <a:rPr lang="es-MX" sz="1600" dirty="0" err="1"/>
              <a:t>information</a:t>
            </a:r>
            <a:r>
              <a:rPr lang="es-MX" sz="1600" dirty="0"/>
              <a:t> </a:t>
            </a:r>
            <a:r>
              <a:rPr lang="es-MX" sz="1600" dirty="0" err="1"/>
              <a:t>criteria</a:t>
            </a:r>
            <a:r>
              <a:rPr lang="es-MX" sz="1600" dirty="0"/>
              <a:t> = 1674</a:t>
            </a:r>
          </a:p>
        </p:txBody>
      </p:sp>
    </p:spTree>
    <p:extLst>
      <p:ext uri="{BB962C8B-B14F-4D97-AF65-F5344CB8AC3E}">
        <p14:creationId xmlns:p14="http://schemas.microsoft.com/office/powerpoint/2010/main" val="231257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501F-98CC-4D48-88E4-3FD403597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5739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	Mejor modelo: Regresión dinámica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C52FA1-D91A-429F-8B76-9EAAC944F753}"/>
              </a:ext>
            </a:extLst>
          </p:cNvPr>
          <p:cNvSpPr txBox="1">
            <a:spLocks/>
          </p:cNvSpPr>
          <p:nvPr/>
        </p:nvSpPr>
        <p:spPr>
          <a:xfrm>
            <a:off x="0" y="6494106"/>
            <a:ext cx="6096000" cy="36389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800">
                <a:solidFill>
                  <a:schemeClr val="bg1"/>
                </a:solidFill>
              </a:rPr>
              <a:t>Ingresos por remesas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2E99EE0-9F2D-4CBE-ACBF-DB4E1BF4C8F4}"/>
              </a:ext>
            </a:extLst>
          </p:cNvPr>
          <p:cNvSpPr txBox="1">
            <a:spLocks/>
          </p:cNvSpPr>
          <p:nvPr/>
        </p:nvSpPr>
        <p:spPr>
          <a:xfrm>
            <a:off x="6096000" y="6494106"/>
            <a:ext cx="6096000" cy="36389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800">
                <a:solidFill>
                  <a:schemeClr val="bg1"/>
                </a:solidFill>
              </a:rPr>
              <a:t>Daniel Nuño, Mayo 2022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772203-40B4-4446-A5B1-DB662AB8D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409" y="895738"/>
            <a:ext cx="6293274" cy="53651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20E661-2DA2-4908-86CB-588AD2AB68F7}"/>
              </a:ext>
            </a:extLst>
          </p:cNvPr>
          <p:cNvSpPr txBox="1"/>
          <p:nvPr/>
        </p:nvSpPr>
        <p:spPr>
          <a:xfrm>
            <a:off x="778039" y="3485887"/>
            <a:ext cx="4909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Box-</a:t>
            </a:r>
            <a:r>
              <a:rPr lang="es-MX" sz="1600" dirty="0" err="1"/>
              <a:t>Ljung</a:t>
            </a:r>
            <a:r>
              <a:rPr lang="es-MX" sz="1600" dirty="0"/>
              <a:t> test: residuales no correlacionados.</a:t>
            </a:r>
          </a:p>
          <a:p>
            <a:r>
              <a:rPr lang="es-MX" sz="1600" dirty="0"/>
              <a:t>Shapiro-Wilk </a:t>
            </a:r>
            <a:r>
              <a:rPr lang="es-MX" sz="1600" dirty="0" err="1"/>
              <a:t>normality</a:t>
            </a:r>
            <a:r>
              <a:rPr lang="es-MX" sz="1600" dirty="0"/>
              <a:t> test: residuales no normalidad.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DA0629-1BA5-4B9F-983B-D68AD852B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314" y="1227878"/>
            <a:ext cx="4157854" cy="193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7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501F-98CC-4D48-88E4-3FD403597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5739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	</a:t>
            </a:r>
            <a:r>
              <a:rPr lang="es-MX" dirty="0" err="1">
                <a:solidFill>
                  <a:schemeClr val="bg1"/>
                </a:solidFill>
              </a:rPr>
              <a:t>Prophet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C52FA1-D91A-429F-8B76-9EAAC944F753}"/>
              </a:ext>
            </a:extLst>
          </p:cNvPr>
          <p:cNvSpPr txBox="1">
            <a:spLocks/>
          </p:cNvSpPr>
          <p:nvPr/>
        </p:nvSpPr>
        <p:spPr>
          <a:xfrm>
            <a:off x="0" y="6494106"/>
            <a:ext cx="6096000" cy="36389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800">
                <a:solidFill>
                  <a:schemeClr val="bg1"/>
                </a:solidFill>
              </a:rPr>
              <a:t>Ingresos por remesas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2E99EE0-9F2D-4CBE-ACBF-DB4E1BF4C8F4}"/>
              </a:ext>
            </a:extLst>
          </p:cNvPr>
          <p:cNvSpPr txBox="1">
            <a:spLocks/>
          </p:cNvSpPr>
          <p:nvPr/>
        </p:nvSpPr>
        <p:spPr>
          <a:xfrm>
            <a:off x="6096000" y="6494106"/>
            <a:ext cx="6096000" cy="36389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800">
                <a:solidFill>
                  <a:schemeClr val="bg1"/>
                </a:solidFill>
              </a:rPr>
              <a:t>Daniel Nuño, Mayo 2022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FDB6AC-8FBB-4FF5-896D-FF5CA95EE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31" y="1142101"/>
            <a:ext cx="8176169" cy="510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03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401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Ingresos por remesas</vt:lpstr>
      <vt:lpstr> Remesas</vt:lpstr>
      <vt:lpstr> Serie de tiempo mensual</vt:lpstr>
      <vt:lpstr> Fechas importantes</vt:lpstr>
      <vt:lpstr> Descomposición</vt:lpstr>
      <vt:lpstr> Mejor modelo: Regresión dinámica</vt:lpstr>
      <vt:lpstr> Mejor modelo: Regresión dinámica</vt:lpstr>
      <vt:lpstr> Prophet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Ingresos por remesas</dc:title>
  <dc:creator>Nuno, Daniel</dc:creator>
  <cp:lastModifiedBy>Nuno, Daniel</cp:lastModifiedBy>
  <cp:revision>6</cp:revision>
  <dcterms:created xsi:type="dcterms:W3CDTF">2022-05-16T19:11:45Z</dcterms:created>
  <dcterms:modified xsi:type="dcterms:W3CDTF">2022-05-17T01:22:19Z</dcterms:modified>
</cp:coreProperties>
</file>