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00" r:id="rId21"/>
    <p:sldId id="301" r:id="rId22"/>
    <p:sldId id="302" r:id="rId23"/>
    <p:sldId id="291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336699"/>
    <a:srgbClr val="660066"/>
    <a:srgbClr val="008080"/>
    <a:srgbClr val="B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71218" autoAdjust="0"/>
  </p:normalViewPr>
  <p:slideViewPr>
    <p:cSldViewPr>
      <p:cViewPr varScale="1">
        <p:scale>
          <a:sx n="51" d="100"/>
          <a:sy n="51" d="100"/>
        </p:scale>
        <p:origin x="21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627EB0-CFED-457C-A9FD-F1C6B568A63A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BCF71E-D512-4F73-ACAF-F8476E4AF6D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D1D55C3-0362-4858-9F03-59A13D09CA8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954889-8F29-4ACD-AC37-194F2C8214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Getch</a:t>
            </a:r>
            <a:r>
              <a:rPr lang="pt-BR" dirty="0"/>
              <a:t>()  </a:t>
            </a:r>
            <a:r>
              <a:rPr lang="pt-BR" dirty="0">
                <a:sym typeface="Wingdings" panose="05000000000000000000" pitchFamily="2" charset="2"/>
              </a:rPr>
              <a:t> system(“pause”);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4889-8F29-4ACD-AC37-194F2C8214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4889-8F29-4ACD-AC37-194F2C8214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long</a:t>
            </a:r>
            <a:r>
              <a:rPr lang="pt-BR" baseline="0" dirty="0"/>
              <a:t> </a:t>
            </a:r>
            <a:r>
              <a:rPr lang="pt-BR" baseline="0" dirty="0" err="1"/>
              <a:t>int</a:t>
            </a:r>
            <a:r>
              <a:rPr lang="pt-BR" baseline="0" dirty="0"/>
              <a:t> 4 bytes --? Mais de 2 bilhões</a:t>
            </a:r>
          </a:p>
          <a:p>
            <a:r>
              <a:rPr lang="pt-BR" baseline="0" dirty="0" err="1"/>
              <a:t>Int</a:t>
            </a:r>
            <a:r>
              <a:rPr lang="pt-BR" baseline="0" dirty="0"/>
              <a:t> aprox. mais de 32 mil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4889-8F29-4ACD-AC37-194F2C8214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4889-8F29-4ACD-AC37-194F2C8214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54889-8F29-4ACD-AC37-194F2C8214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mplate_mai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5143536"/>
          </a:xfrm>
        </p:spPr>
        <p:txBody>
          <a:bodyPr/>
          <a:lstStyle>
            <a:lvl1pPr>
              <a:defRPr sz="28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 sz="2600">
                <a:solidFill>
                  <a:srgbClr val="0070C0"/>
                </a:solidFill>
              </a:defRPr>
            </a:lvl2pPr>
            <a:lvl3pPr>
              <a:defRPr sz="2200"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1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template_interna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70294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-32" y="6581025"/>
            <a:ext cx="69532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fld id="{46AA1CFC-ED95-46A9-AF5F-86200B77EEC0}" type="slidenum">
              <a:rPr lang="en-US" sz="1200" b="1" baseline="0" smtClean="0">
                <a:solidFill>
                  <a:schemeClr val="bg1"/>
                </a:solidFill>
              </a:rPr>
              <a:pPr algn="l">
                <a:spcBef>
                  <a:spcPct val="50000"/>
                </a:spcBef>
              </a:pPr>
              <a:t>‹nº›</a:t>
            </a:fld>
            <a:endParaRPr lang="en-US" sz="1200" b="1" baseline="0" dirty="0">
              <a:solidFill>
                <a:schemeClr val="bg1"/>
              </a:solidFill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6467475" y="6611803"/>
            <a:ext cx="267652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b="1" baseline="0" dirty="0">
                <a:solidFill>
                  <a:schemeClr val="bg1"/>
                </a:solidFill>
              </a:rPr>
              <a:t>© 2015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504" y="52058"/>
            <a:ext cx="1619250" cy="9286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2915816" y="6611779"/>
            <a:ext cx="309634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b="1" baseline="0" dirty="0" err="1">
                <a:solidFill>
                  <a:schemeClr val="bg1"/>
                </a:solidFill>
              </a:rPr>
              <a:t>Faculdade</a:t>
            </a:r>
            <a:r>
              <a:rPr lang="en-US" sz="1000" b="1" baseline="0" dirty="0">
                <a:solidFill>
                  <a:schemeClr val="bg1"/>
                </a:solidFill>
              </a:rPr>
              <a:t> FUCAPI – Profº. </a:t>
            </a:r>
            <a:r>
              <a:rPr lang="en-US" sz="1000" b="1" baseline="0" dirty="0" err="1">
                <a:solidFill>
                  <a:schemeClr val="bg1"/>
                </a:solidFill>
              </a:rPr>
              <a:t>Sérgio</a:t>
            </a:r>
            <a:r>
              <a:rPr lang="en-US" sz="1000" b="1" baseline="0" dirty="0">
                <a:solidFill>
                  <a:schemeClr val="bg1"/>
                </a:solidFill>
              </a:rPr>
              <a:t> Roberto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 advClick="0" advTm="1000">
    <p:fade thruBlk="1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 b="1">
          <a:solidFill>
            <a:schemeClr val="accent5">
              <a:lumMod val="25000"/>
            </a:schemeClr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 b="1">
          <a:solidFill>
            <a:srgbClr val="0070C0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824" y="3140969"/>
            <a:ext cx="6053420" cy="1656184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LABORATÓRIO DE PROGRAMAÇÃO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7572428" cy="1296144"/>
          </a:xfrm>
          <a:scene3d>
            <a:camera prst="perspectiveFront"/>
            <a:lightRig rig="threePt" dir="t"/>
          </a:scene3d>
        </p:spPr>
        <p:txBody>
          <a:bodyPr/>
          <a:lstStyle/>
          <a:p>
            <a:pPr algn="r"/>
            <a:r>
              <a:rPr lang="en-US" sz="2400" u="sng" dirty="0" err="1">
                <a:solidFill>
                  <a:schemeClr val="bg1"/>
                </a:solidFill>
                <a:effectLst/>
              </a:rPr>
              <a:t>Estrutura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de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Repetição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em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C –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Enquanto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/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Repita</a:t>
            </a:r>
            <a:endParaRPr lang="en-US" sz="2400" u="sng" dirty="0">
              <a:solidFill>
                <a:schemeClr val="bg1"/>
              </a:solidFill>
              <a:effectLst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effectLst/>
              </a:rPr>
              <a:t>Profº.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Sérgio</a:t>
            </a:r>
            <a:r>
              <a:rPr lang="en-US" sz="1600" dirty="0">
                <a:solidFill>
                  <a:schemeClr val="bg1"/>
                </a:solidFill>
                <a:effectLst/>
              </a:rPr>
              <a:t> Roberto Costa Vieira, M.Sc.</a:t>
            </a:r>
          </a:p>
          <a:p>
            <a:pPr algn="r"/>
            <a:r>
              <a:rPr lang="en-US" sz="1600" dirty="0" err="1">
                <a:solidFill>
                  <a:schemeClr val="bg1"/>
                </a:solidFill>
                <a:effectLst/>
              </a:rPr>
              <a:t>Cursos</a:t>
            </a:r>
            <a:r>
              <a:rPr lang="en-US" sz="1600" dirty="0">
                <a:solidFill>
                  <a:schemeClr val="bg1"/>
                </a:solidFill>
                <a:effectLst/>
              </a:rPr>
              <a:t> de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Computação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effectLst/>
              </a:rPr>
              <a:t>1º.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Período</a:t>
            </a:r>
            <a:endParaRPr lang="en-US" sz="16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 advClick="0" advTm="1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calcula o Fatorial de um número.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CONTADOR=1, N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FATORIAL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Programa FATORIAL \n \n Informe um número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/>
              <a:t>scanf(</a:t>
            </a:r>
            <a:r>
              <a:rPr lang="pt-BR" sz="1600" dirty="0">
                <a:solidFill>
                  <a:srgbClr val="0070C0"/>
                </a:solidFill>
              </a:rPr>
              <a:t>" %d", &amp;N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CONTADOR &lt;= N 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FATORIAL *= CONTADOR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     CONTADOR++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 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Fatorial de %d equivale a: %d \n\n", N, FATORIAL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2319855"/>
      </p:ext>
    </p:extLst>
  </p:cSld>
  <p:clrMapOvr>
    <a:masterClrMapping/>
  </p:clrMapOvr>
  <p:transition spd="med" advClick="0" advTm="100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calcula o Fatorial de um número.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int num, quad=0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 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printf(</a:t>
            </a:r>
            <a:r>
              <a:rPr lang="pt-BR" sz="1600" dirty="0">
                <a:solidFill>
                  <a:srgbClr val="0070C0"/>
                </a:solidFill>
              </a:rPr>
              <a:t>"\n Informe um número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scanf(</a:t>
            </a:r>
            <a:r>
              <a:rPr lang="pt-BR" sz="1600" dirty="0">
                <a:solidFill>
                  <a:srgbClr val="0070C0"/>
                </a:solidFill>
              </a:rPr>
              <a:t>" %d", </a:t>
            </a:r>
            <a:r>
              <a:rPr lang="pt-BR" sz="1600" dirty="0">
                <a:solidFill>
                  <a:srgbClr val="FF0000"/>
                </a:solidFill>
              </a:rPr>
              <a:t>&amp;</a:t>
            </a:r>
            <a:r>
              <a:rPr lang="pt-BR" sz="1600" dirty="0">
                <a:solidFill>
                  <a:srgbClr val="0070C0"/>
                </a:solidFill>
              </a:rPr>
              <a:t>num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while ( </a:t>
            </a:r>
            <a:r>
              <a:rPr lang="pt-BR" sz="1600" dirty="0">
                <a:solidFill>
                  <a:srgbClr val="0070C0"/>
                </a:solidFill>
              </a:rPr>
              <a:t>num != 0 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/>
              <a:t>quad = num </a:t>
            </a:r>
            <a:r>
              <a:rPr lang="pt-BR" sz="1600" dirty="0"/>
              <a:t>* num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printf 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>
                <a:solidFill>
                  <a:srgbClr val="0070C0"/>
                </a:solidFill>
              </a:rPr>
              <a:t>"O quadrado de %d = %d\n", num, quad</a:t>
            </a:r>
            <a:r>
              <a:rPr lang="pt-BR" sz="1600" dirty="0"/>
              <a:t>);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printf(</a:t>
            </a:r>
            <a:r>
              <a:rPr lang="pt-BR" sz="1600" dirty="0">
                <a:solidFill>
                  <a:srgbClr val="0070C0"/>
                </a:solidFill>
              </a:rPr>
              <a:t>"\n Informe um número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/>
              <a:t>scanf(</a:t>
            </a:r>
            <a:r>
              <a:rPr lang="pt-BR" sz="1600" dirty="0">
                <a:solidFill>
                  <a:srgbClr val="0070C0"/>
                </a:solidFill>
              </a:rPr>
              <a:t>" %d", </a:t>
            </a:r>
            <a:r>
              <a:rPr lang="pt-BR" sz="1600" dirty="0">
                <a:solidFill>
                  <a:srgbClr val="FF0000"/>
                </a:solidFill>
              </a:rPr>
              <a:t>&amp;</a:t>
            </a:r>
            <a:r>
              <a:rPr lang="pt-BR" sz="1600" dirty="0">
                <a:solidFill>
                  <a:srgbClr val="0070C0"/>
                </a:solidFill>
              </a:rPr>
              <a:t>num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 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getch();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return(0);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9355666"/>
      </p:ext>
    </p:extLst>
  </p:cSld>
  <p:clrMapOvr>
    <a:masterClrMapping/>
  </p:clrMapOvr>
  <p:transition spd="med" advClick="0" advTm="100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FINAL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Essa estrutura realiza um </a:t>
            </a:r>
            <a:r>
              <a:rPr lang="pt-BR" sz="2400" dirty="0">
                <a:solidFill>
                  <a:srgbClr val="0070C0"/>
                </a:solidFill>
              </a:rPr>
              <a:t>teste lógico no final</a:t>
            </a:r>
            <a:r>
              <a:rPr lang="pt-BR" sz="2400" dirty="0"/>
              <a:t> do laço de repetição, verificando </a:t>
            </a:r>
            <a:r>
              <a:rPr lang="pt-BR" sz="2400" dirty="0">
                <a:solidFill>
                  <a:srgbClr val="0070C0"/>
                </a:solidFill>
              </a:rPr>
              <a:t>se é permitido executar </a:t>
            </a:r>
            <a:r>
              <a:rPr lang="pt-BR" sz="2400" dirty="0"/>
              <a:t>o trecho de instruções subordinado a ele até certa condição ser satisfeita.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Existem para esse tipo de laço duas possibilidades de ação, uma sendo o laço executado quando a condição é verdadeira e outra quando a condição é falsa.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585226"/>
      </p:ext>
    </p:extLst>
  </p:cSld>
  <p:clrMapOvr>
    <a:masterClrMapping/>
  </p:clrMapOvr>
  <p:transition spd="med" advClick="0" advTm="100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FINAL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A linguagem C faz uso do laço que efetua a ação até que a condição seja verdadeira. Para realizar uma ação de laço no final com condição falsa, basta usar o operador lógico de negação antes da condição.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A estrutura </a:t>
            </a:r>
            <a:r>
              <a:rPr lang="pt-BR" sz="2400" dirty="0">
                <a:solidFill>
                  <a:srgbClr val="0070C0"/>
                </a:solidFill>
              </a:rPr>
              <a:t>do...</a:t>
            </a:r>
            <a:r>
              <a:rPr lang="pt-BR" sz="2400" dirty="0" err="1">
                <a:solidFill>
                  <a:srgbClr val="0070C0"/>
                </a:solidFill>
              </a:rPr>
              <a:t>while</a:t>
            </a:r>
            <a:r>
              <a:rPr lang="pt-BR" sz="2400" dirty="0"/>
              <a:t> tem o seu funcionamento </a:t>
            </a:r>
            <a:r>
              <a:rPr lang="pt-BR" sz="2400" dirty="0">
                <a:solidFill>
                  <a:srgbClr val="0070C0"/>
                </a:solidFill>
              </a:rPr>
              <a:t>controlado por condição</a:t>
            </a:r>
            <a:r>
              <a:rPr lang="pt-BR" sz="2400" dirty="0"/>
              <a:t>, portanto pode executar um determinado conjunto de instruções </a:t>
            </a:r>
            <a:r>
              <a:rPr lang="pt-BR" sz="2400" dirty="0">
                <a:solidFill>
                  <a:srgbClr val="0070C0"/>
                </a:solidFill>
              </a:rPr>
              <a:t>até que a condição enquanto seja Verdadeira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093377"/>
      </p:ext>
    </p:extLst>
  </p:cSld>
  <p:clrMapOvr>
    <a:masterClrMapping/>
  </p:clrMapOvr>
  <p:transition spd="med" advClick="0" advTm="100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000" dirty="0"/>
              <a:t>LAÇO CONDICIONAL COM TESTE NO INÍCIO - PORTUGOL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No momento em que a condição se torna </a:t>
            </a:r>
            <a:r>
              <a:rPr lang="pt-BR" sz="2400" dirty="0">
                <a:solidFill>
                  <a:srgbClr val="0070C0"/>
                </a:solidFill>
              </a:rPr>
              <a:t>Verdadeira</a:t>
            </a:r>
            <a:r>
              <a:rPr lang="pt-BR" sz="2400" dirty="0"/>
              <a:t>, o processamento da rotina de repetição é </a:t>
            </a:r>
            <a:r>
              <a:rPr lang="pt-BR" sz="2400" dirty="0">
                <a:solidFill>
                  <a:srgbClr val="0070C0"/>
                </a:solidFill>
              </a:rPr>
              <a:t>desviado para fora do laço de repetição</a:t>
            </a:r>
            <a:r>
              <a:rPr lang="pt-BR" sz="2400" dirty="0"/>
              <a:t>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Caso seja a condição </a:t>
            </a:r>
            <a:r>
              <a:rPr lang="pt-BR" sz="2400" dirty="0">
                <a:solidFill>
                  <a:srgbClr val="0070C0"/>
                </a:solidFill>
              </a:rPr>
              <a:t>Falsa logo no final do laço</a:t>
            </a:r>
            <a:r>
              <a:rPr lang="pt-BR" sz="2400" dirty="0"/>
              <a:t> de repetição, as </a:t>
            </a:r>
            <a:r>
              <a:rPr lang="pt-BR" sz="2400" dirty="0">
                <a:solidFill>
                  <a:srgbClr val="0070C0"/>
                </a:solidFill>
              </a:rPr>
              <a:t>instruções que estão dentro </a:t>
            </a:r>
            <a:r>
              <a:rPr lang="pt-BR" sz="2400" dirty="0"/>
              <a:t>do laço devem ser </a:t>
            </a:r>
            <a:r>
              <a:rPr lang="pt-BR" sz="2400" dirty="0">
                <a:solidFill>
                  <a:srgbClr val="0070C0"/>
                </a:solidFill>
              </a:rPr>
              <a:t>repetidas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512152"/>
      </p:ext>
    </p:extLst>
  </p:cSld>
  <p:clrMapOvr>
    <a:masterClrMapping/>
  </p:clrMapOvr>
  <p:transition spd="med" advClick="0" advTm="100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INÍCIO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15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Uma característica deste laço é que a estrutura faz um teste lógico no final, permitindo que a ação subordinada ao laço seja executada no mínimo uma vez.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10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A instrução </a:t>
            </a:r>
            <a:r>
              <a:rPr lang="pt-BR" sz="2400" dirty="0">
                <a:solidFill>
                  <a:srgbClr val="0070C0"/>
                </a:solidFill>
              </a:rPr>
              <a:t>do...</a:t>
            </a:r>
            <a:r>
              <a:rPr lang="pt-BR" sz="2400" dirty="0" err="1">
                <a:solidFill>
                  <a:srgbClr val="0070C0"/>
                </a:solidFill>
              </a:rPr>
              <a:t>while</a:t>
            </a:r>
            <a:r>
              <a:rPr lang="pt-BR" sz="2400" dirty="0"/>
              <a:t> deve ser escrita: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 do </a:t>
            </a:r>
            <a:endParaRPr lang="pt-BR" sz="2400" dirty="0">
              <a:solidFill>
                <a:srgbClr val="660066"/>
              </a:solidFill>
            </a:endParaRP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   {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    }</a:t>
            </a:r>
            <a:r>
              <a:rPr lang="pt-BR" sz="2400" dirty="0"/>
              <a:t> </a:t>
            </a:r>
            <a:r>
              <a:rPr lang="pt-BR" sz="2400" dirty="0" err="1"/>
              <a:t>while</a:t>
            </a:r>
            <a:r>
              <a:rPr lang="pt-BR" sz="2400" dirty="0">
                <a:solidFill>
                  <a:srgbClr val="660066"/>
                </a:solidFill>
              </a:rPr>
              <a:t>(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B050"/>
                </a:solidFill>
              </a:rPr>
              <a:t>condição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660066"/>
                </a:solidFill>
              </a:rPr>
              <a:t>)</a:t>
            </a:r>
            <a:r>
              <a:rPr lang="pt-BR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4551170"/>
      </p:ext>
    </p:extLst>
  </p:cSld>
  <p:clrMapOvr>
    <a:masterClrMapping/>
  </p:clrMapOvr>
  <p:transition spd="med" advClick="0" advTm="100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112567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ler cinco vezes um conjunto de dois valores e imprime a soma desses valores.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A, B, R, C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do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A: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&amp;A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B: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&amp;B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R = A + B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%d valor da variável R equivale a: %d", C, R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>
                <a:solidFill>
                  <a:srgbClr val="002060"/>
                </a:solidFill>
              </a:rPr>
              <a:t>C = C + 1; 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}</a:t>
            </a:r>
            <a:r>
              <a:rPr lang="pt-BR" sz="1600" dirty="0"/>
              <a:t>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C &lt;= 5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o explicativo retangular com cantos arredondados 1"/>
          <p:cNvSpPr/>
          <p:nvPr/>
        </p:nvSpPr>
        <p:spPr bwMode="auto">
          <a:xfrm>
            <a:off x="3995936" y="5085184"/>
            <a:ext cx="3600400" cy="1008112"/>
          </a:xfrm>
          <a:prstGeom prst="wedgeRoundRectCallout">
            <a:avLst>
              <a:gd name="adj1" fmla="val -96473"/>
              <a:gd name="adj2" fmla="val -4259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Arial" charset="0"/>
              </a:rPr>
              <a:t>Essa instrução em linguagem C pode ser representada </a:t>
            </a:r>
            <a:r>
              <a:rPr kumimoji="0" lang="pt-B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 outra forma.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b="1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bg1"/>
                </a:solidFill>
                <a:latin typeface="Arial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71904243"/>
      </p:ext>
    </p:extLst>
  </p:cSld>
  <p:clrMapOvr>
    <a:masterClrMapping/>
  </p:clrMapOvr>
  <p:transition spd="med" advClick="0" advTm="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ler cinco vezes um conjunto de dois valores e imprime a soma desses valores enquanto o usuário desejar.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A, B, R, RESP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do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A: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&amp;A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B: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&amp;B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R = A + B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valor da variável R equivale a: %d", R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"\n\n Deseja continuar?”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</a:t>
            </a:r>
            <a:r>
              <a:rPr lang="pt-BR" sz="1600" dirty="0"/>
              <a:t>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Tecle [1] para SIM ou [2] para NÃO"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&amp;RESP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}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RESP == 1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7080466"/>
      </p:ext>
    </p:extLst>
  </p:cSld>
  <p:clrMapOvr>
    <a:masterClrMapping/>
  </p:clrMapOvr>
  <p:transition spd="med" advClick="0" advTm="100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ler cinco vezes um conjunto de dois valores e imprime a soma desses valores enquanto o usuário desejar.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00B050"/>
                </a:solidFill>
              </a:rPr>
              <a:t>#include&lt;</a:t>
            </a:r>
            <a:r>
              <a:rPr lang="en-US" sz="1600" dirty="0" err="1">
                <a:solidFill>
                  <a:srgbClr val="00B050"/>
                </a:solidFill>
              </a:rPr>
              <a:t>ctype.h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char RESP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  <a:r>
              <a:rPr lang="pt-BR" sz="16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A, B, R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do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A: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    </a:t>
            </a:r>
            <a:r>
              <a:rPr lang="pt-BR" sz="1600" dirty="0"/>
              <a:t>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&amp;A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B: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     </a:t>
            </a:r>
            <a:r>
              <a:rPr lang="pt-BR" sz="1600" dirty="0"/>
              <a:t>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&amp;B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R = A + B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valor da variável R equivale a: %d", R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"\n\n Deseja continuar?”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</a:t>
            </a:r>
            <a:r>
              <a:rPr lang="pt-BR" sz="1600" dirty="0"/>
              <a:t>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Tecle [S] para SIM ou [N] para NÃO"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fflush</a:t>
            </a:r>
            <a:r>
              <a:rPr lang="pt-BR" sz="1600" dirty="0"/>
              <a:t>(</a:t>
            </a:r>
            <a:r>
              <a:rPr lang="pt-BR" sz="1600" dirty="0" err="1"/>
              <a:t>stdin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%c", &amp;RESP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       </a:t>
            </a:r>
            <a:r>
              <a:rPr lang="pt-BR" sz="1600" dirty="0">
                <a:solidFill>
                  <a:srgbClr val="0070C0"/>
                </a:solidFill>
              </a:rPr>
              <a:t>RESP = </a:t>
            </a:r>
            <a:r>
              <a:rPr lang="pt-BR" sz="1600" dirty="0" err="1">
                <a:solidFill>
                  <a:srgbClr val="0070C0"/>
                </a:solidFill>
              </a:rPr>
              <a:t>toupper</a:t>
            </a:r>
            <a:r>
              <a:rPr lang="pt-BR" sz="1600" dirty="0">
                <a:solidFill>
                  <a:srgbClr val="0070C0"/>
                </a:solidFill>
              </a:rPr>
              <a:t>(RESP)</a:t>
            </a:r>
            <a:r>
              <a:rPr lang="pt-BR" sz="1600" dirty="0">
                <a:solidFill>
                  <a:srgbClr val="FF0000"/>
                </a:solidFill>
              </a:rPr>
              <a:t>;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}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RESP == ‘S’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5792654"/>
      </p:ext>
    </p:extLst>
  </p:cSld>
  <p:clrMapOvr>
    <a:masterClrMapping/>
  </p:clrMapOvr>
  <p:transition spd="med" advClick="0" advTm="1000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calcula o Fatorial de um número.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CONTADOR = 1, N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FATORIAL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endParaRPr lang="pt-BR" sz="16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Programa FATORIAL \n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um número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&amp;N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   do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FATORIAL = FATORIAL * CONTADOR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     CONTADOR++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 }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CONTADOR &lt;= N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Fatorial de %d equivale a: %d \n\n", N, FATORIAL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2711467"/>
      </p:ext>
    </p:extLst>
  </p:cSld>
  <p:clrMapOvr>
    <a:masterClrMapping/>
  </p:clrMapOvr>
  <p:transition spd="med" advClick="0" advTm="1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7991673" cy="4032448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Laço</a:t>
            </a:r>
            <a:r>
              <a:rPr lang="en-US" dirty="0">
                <a:solidFill>
                  <a:srgbClr val="00B050"/>
                </a:solidFill>
              </a:rPr>
              <a:t> com </a:t>
            </a:r>
            <a:r>
              <a:rPr lang="en-US" dirty="0" err="1">
                <a:solidFill>
                  <a:srgbClr val="00B050"/>
                </a:solidFill>
              </a:rPr>
              <a:t>Teste</a:t>
            </a:r>
            <a:r>
              <a:rPr lang="en-US" dirty="0">
                <a:solidFill>
                  <a:srgbClr val="00B050"/>
                </a:solidFill>
              </a:rPr>
              <a:t> no </a:t>
            </a:r>
            <a:r>
              <a:rPr lang="en-US" dirty="0" err="1">
                <a:solidFill>
                  <a:srgbClr val="00B050"/>
                </a:solidFill>
              </a:rPr>
              <a:t>Inicio</a:t>
            </a:r>
            <a:r>
              <a:rPr lang="en-US" dirty="0">
                <a:solidFill>
                  <a:srgbClr val="00B050"/>
                </a:solidFill>
              </a:rPr>
              <a:t> while( ) { … }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Laço</a:t>
            </a:r>
            <a:r>
              <a:rPr lang="en-US" dirty="0"/>
              <a:t> com </a:t>
            </a:r>
            <a:r>
              <a:rPr lang="en-US" dirty="0" err="1"/>
              <a:t>Teste</a:t>
            </a:r>
            <a:r>
              <a:rPr lang="en-US" dirty="0"/>
              <a:t> no Final do { … }while( );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Laço</a:t>
            </a:r>
            <a:r>
              <a:rPr lang="en-US" dirty="0"/>
              <a:t> </a:t>
            </a:r>
            <a:r>
              <a:rPr lang="en-US" dirty="0" err="1"/>
              <a:t>Contado</a:t>
            </a:r>
            <a:r>
              <a:rPr lang="en-US" dirty="0"/>
              <a:t> for( ) { … }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Exercícios</a:t>
            </a:r>
            <a:r>
              <a:rPr lang="en-US" dirty="0"/>
              <a:t> de </a:t>
            </a:r>
            <a:r>
              <a:rPr lang="en-US" dirty="0" err="1"/>
              <a:t>Fixação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Roteiro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1186870"/>
      </p:ext>
    </p:extLst>
  </p:cSld>
  <p:clrMapOvr>
    <a:masterClrMapping/>
  </p:clrMapOvr>
  <p:transition spd="med" advClick="0" advTm="100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9"/>
            <a:ext cx="8248679" cy="524035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P1 – </a:t>
            </a:r>
            <a:r>
              <a:rPr lang="pt-BR" sz="2400" dirty="0"/>
              <a:t>Escreva um programa que leia os números maiores que 0 enquanto a sua soma não ultrapasse 10, escreva a soma: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5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P2</a:t>
            </a:r>
            <a:r>
              <a:rPr lang="en-US" sz="2400" dirty="0"/>
              <a:t> – </a:t>
            </a:r>
            <a:r>
              <a:rPr lang="pt-BR" sz="2400" dirty="0"/>
              <a:t>Escreva um programa que leia os números menores que 10 e informe quantos números existem até que seja maior ou igual ao número 2, escreva a quantidade:</a:t>
            </a:r>
            <a:r>
              <a:rPr lang="en-US" sz="2400" dirty="0"/>
              <a:t> </a:t>
            </a:r>
            <a:endParaRPr lang="pt-BR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5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P3 –</a:t>
            </a:r>
            <a:r>
              <a:rPr lang="pt-BR" sz="2400" dirty="0"/>
              <a:t> Escreva um programa que leia os números informados e imprimir o triplo de cada número. O algoritmo acaba quando entrar com o número 999: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10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P4 – </a:t>
            </a:r>
            <a:r>
              <a:rPr lang="pt-BR" sz="2400" i="1" dirty="0"/>
              <a:t>Dada a descrição de um produto e o preço desenvolver um programa que calcule e mostre o novo preço do produto com um aumento de 30%. Repetir o processo enquanto o usuário desejar</a:t>
            </a:r>
            <a:r>
              <a:rPr lang="pt-BR" sz="2400" dirty="0"/>
              <a:t>:  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Fixação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237767"/>
      </p:ext>
    </p:extLst>
  </p:cSld>
  <p:clrMapOvr>
    <a:masterClrMapping/>
  </p:clrMapOvr>
  <p:transition spd="med" advClick="0" advTm="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9"/>
            <a:ext cx="8248679" cy="524035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P5 – </a:t>
            </a:r>
            <a:r>
              <a:rPr lang="pt-BR" sz="2400" dirty="0"/>
              <a:t>Escreva um programa que leia os números maiores que 0 enquanto a sua soma não ultrapasse 10, escreva o sucessor do número: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P6</a:t>
            </a:r>
            <a:r>
              <a:rPr lang="en-US" sz="2400" dirty="0"/>
              <a:t> – </a:t>
            </a:r>
            <a:r>
              <a:rPr lang="pt-BR" sz="2400" dirty="0"/>
              <a:t>Escreva um programa que leia os números informados e imprimir o dobro de cada número. O algoritmo acaba quando entrar com o número -99:</a:t>
            </a:r>
            <a:r>
              <a:rPr lang="en-US" sz="2400" dirty="0"/>
              <a:t> </a:t>
            </a:r>
            <a:endParaRPr lang="pt-BR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P7 –</a:t>
            </a:r>
            <a:r>
              <a:rPr lang="pt-BR" sz="2400" dirty="0"/>
              <a:t> Faça um programa para entrar com números enquanto forem positivos e imprimir quantos números foram informados: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P8 – </a:t>
            </a:r>
            <a:r>
              <a:rPr lang="pt-BR" sz="2400" dirty="0"/>
              <a:t>Faça um programa para entrar com números positivos e imprimir a média dos números informados:  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Fixação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6671964"/>
      </p:ext>
    </p:extLst>
  </p:cSld>
  <p:clrMapOvr>
    <a:masterClrMapping/>
  </p:clrMapOvr>
  <p:transition spd="med" advClick="0" advTm="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7"/>
            <a:ext cx="8391555" cy="5168914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P9 – </a:t>
            </a:r>
            <a:r>
              <a:rPr lang="pt-BR" sz="2400" dirty="0"/>
              <a:t> </a:t>
            </a:r>
            <a:r>
              <a:rPr lang="en-US" sz="2400" dirty="0" err="1"/>
              <a:t>Escreva</a:t>
            </a:r>
            <a:r>
              <a:rPr lang="en-US" sz="2400" dirty="0"/>
              <a:t> um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leia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números</a:t>
            </a:r>
            <a:r>
              <a:rPr lang="en-US" sz="2400" dirty="0"/>
              <a:t> </a:t>
            </a:r>
            <a:r>
              <a:rPr lang="en-US" sz="2400" dirty="0" err="1"/>
              <a:t>menores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20 e </a:t>
            </a:r>
            <a:r>
              <a:rPr lang="en-US" sz="2400" dirty="0" err="1"/>
              <a:t>imprimir</a:t>
            </a:r>
            <a:r>
              <a:rPr lang="en-US" sz="2400" dirty="0"/>
              <a:t> a soma </a:t>
            </a:r>
            <a:r>
              <a:rPr lang="en-US" sz="2400" dirty="0" err="1"/>
              <a:t>somente</a:t>
            </a:r>
            <a:r>
              <a:rPr lang="en-US" sz="2400" dirty="0"/>
              <a:t> dos </a:t>
            </a:r>
            <a:r>
              <a:rPr lang="en-US" sz="2400" dirty="0" err="1"/>
              <a:t>números</a:t>
            </a:r>
            <a:r>
              <a:rPr lang="en-US" sz="2400" dirty="0"/>
              <a:t> pares:</a:t>
            </a:r>
            <a:endParaRPr lang="pt-BR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P10</a:t>
            </a:r>
            <a:r>
              <a:rPr lang="en-US" sz="2400" dirty="0"/>
              <a:t> –   </a:t>
            </a:r>
            <a:r>
              <a:rPr lang="pt-BR" sz="2400" dirty="0"/>
              <a:t>Escreva um programa que leia números inteiros e imprimir seu dobro enquanto o número for diferente de 0:</a:t>
            </a:r>
            <a:endParaRPr lang="pt-BR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P11 –</a:t>
            </a:r>
            <a:r>
              <a:rPr lang="pt-BR" sz="2400" dirty="0"/>
              <a:t> Escreva um programa que leia os números menores que 30, e imprimir a soma dos números divisíveis por 3, enquanto o número for diferente de 0: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/>
              <a:t>P12 –</a:t>
            </a:r>
            <a:r>
              <a:rPr lang="pt-BR" sz="2400" dirty="0"/>
              <a:t> Escreva um programa que leia os números menores que 50 e imprimir o quadrado somente dos números ímpares:</a:t>
            </a:r>
            <a:r>
              <a:rPr lang="pt-BR" sz="2400" b="1" dirty="0"/>
              <a:t> </a:t>
            </a:r>
            <a:r>
              <a:rPr lang="pt-BR" sz="2400" dirty="0"/>
              <a:t>  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Fixação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301793"/>
      </p:ext>
    </p:extLst>
  </p:cSld>
  <p:clrMapOvr>
    <a:masterClrMapping/>
  </p:clrMapOvr>
  <p:transition spd="med" advClick="0" advTm="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824" y="3140969"/>
            <a:ext cx="6053420" cy="1656184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LABORATÓRIO DE PROGRAMAÇÃO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7572428" cy="1296144"/>
          </a:xfrm>
          <a:scene3d>
            <a:camera prst="perspectiveFront"/>
            <a:lightRig rig="threePt" dir="t"/>
          </a:scene3d>
        </p:spPr>
        <p:txBody>
          <a:bodyPr/>
          <a:lstStyle/>
          <a:p>
            <a:pPr algn="r"/>
            <a:r>
              <a:rPr lang="en-US" sz="2400" u="sng" dirty="0" err="1">
                <a:solidFill>
                  <a:schemeClr val="bg1"/>
                </a:solidFill>
                <a:effectLst/>
              </a:rPr>
              <a:t>Estrutura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de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Repetição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em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C – 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Enquanto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/</a:t>
            </a:r>
            <a:r>
              <a:rPr lang="en-US" sz="2400" u="sng" dirty="0" err="1">
                <a:solidFill>
                  <a:schemeClr val="bg1"/>
                </a:solidFill>
                <a:effectLst/>
              </a:rPr>
              <a:t>Repita</a:t>
            </a:r>
            <a:r>
              <a:rPr lang="en-US" sz="2400" u="sng" dirty="0">
                <a:solidFill>
                  <a:schemeClr val="bg1"/>
                </a:solidFill>
                <a:effectLst/>
              </a:rPr>
              <a:t>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effectLst/>
              </a:rPr>
              <a:t>Profº.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Sérgio</a:t>
            </a:r>
            <a:r>
              <a:rPr lang="en-US" sz="1600" dirty="0">
                <a:solidFill>
                  <a:schemeClr val="bg1"/>
                </a:solidFill>
                <a:effectLst/>
              </a:rPr>
              <a:t> Roberto Costa Vieira, M.Sc.</a:t>
            </a:r>
          </a:p>
          <a:p>
            <a:pPr algn="r"/>
            <a:r>
              <a:rPr lang="en-US" sz="1600" dirty="0" err="1">
                <a:solidFill>
                  <a:schemeClr val="bg1"/>
                </a:solidFill>
                <a:effectLst/>
              </a:rPr>
              <a:t>Cursos</a:t>
            </a:r>
            <a:r>
              <a:rPr lang="en-US" sz="1600" dirty="0">
                <a:solidFill>
                  <a:schemeClr val="bg1"/>
                </a:solidFill>
                <a:effectLst/>
              </a:rPr>
              <a:t> de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Computação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effectLst/>
              </a:rPr>
              <a:t>1º.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Período</a:t>
            </a:r>
            <a:endParaRPr lang="en-US" sz="16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 advClick="0" advTm="1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Existem situações em que é necessário </a:t>
            </a:r>
            <a:r>
              <a:rPr lang="pt-BR" sz="2400" dirty="0">
                <a:solidFill>
                  <a:srgbClr val="0070C0"/>
                </a:solidFill>
              </a:rPr>
              <a:t>repetir o trecho de um programa</a:t>
            </a:r>
            <a:r>
              <a:rPr lang="pt-BR" sz="2400" dirty="0"/>
              <a:t> um determinado número de vezes.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Uma maneira que facilita a programação é o uso de </a:t>
            </a:r>
            <a:r>
              <a:rPr lang="pt-BR" sz="2400" dirty="0">
                <a:solidFill>
                  <a:srgbClr val="0070C0"/>
                </a:solidFill>
              </a:rPr>
              <a:t>laços de repetição</a:t>
            </a:r>
            <a:r>
              <a:rPr lang="pt-BR" sz="2400" dirty="0"/>
              <a:t>, conhecidos também como </a:t>
            </a:r>
            <a:r>
              <a:rPr lang="pt-BR" sz="2400" dirty="0" err="1">
                <a:solidFill>
                  <a:srgbClr val="0070C0"/>
                </a:solidFill>
              </a:rPr>
              <a:t>loopings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ou </a:t>
            </a:r>
            <a:r>
              <a:rPr lang="pt-BR" sz="2400" dirty="0">
                <a:solidFill>
                  <a:srgbClr val="0070C0"/>
                </a:solidFill>
              </a:rPr>
              <a:t>malhas de repetição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1279394"/>
      </p:ext>
    </p:extLst>
  </p:cSld>
  <p:clrMapOvr>
    <a:masterClrMapping/>
  </p:clrMapOvr>
  <p:transition spd="med" advClick="0" advTm="1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INÍCIO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Essa estrutura realiza um </a:t>
            </a:r>
            <a:r>
              <a:rPr lang="pt-BR" sz="2400" dirty="0">
                <a:solidFill>
                  <a:srgbClr val="0070C0"/>
                </a:solidFill>
              </a:rPr>
              <a:t>teste lógico no inicio</a:t>
            </a:r>
            <a:r>
              <a:rPr lang="pt-BR" sz="2400" dirty="0"/>
              <a:t> do laço de repetição, verificando </a:t>
            </a:r>
            <a:r>
              <a:rPr lang="pt-BR" sz="2400" dirty="0">
                <a:solidFill>
                  <a:srgbClr val="0070C0"/>
                </a:solidFill>
              </a:rPr>
              <a:t>se é permitido executar </a:t>
            </a:r>
            <a:r>
              <a:rPr lang="pt-BR" sz="2400" dirty="0"/>
              <a:t>o trecho de instruções que está dentro da estrutura do laço.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A estrutura </a:t>
            </a:r>
            <a:r>
              <a:rPr lang="pt-BR" sz="2400" dirty="0" err="1">
                <a:solidFill>
                  <a:srgbClr val="0070C0"/>
                </a:solidFill>
              </a:rPr>
              <a:t>while</a:t>
            </a:r>
            <a:r>
              <a:rPr lang="pt-BR" sz="2400" dirty="0"/>
              <a:t> tem o seu funcionamento </a:t>
            </a:r>
            <a:r>
              <a:rPr lang="pt-BR" sz="2400" dirty="0">
                <a:solidFill>
                  <a:srgbClr val="0070C0"/>
                </a:solidFill>
              </a:rPr>
              <a:t>controlado por condição</a:t>
            </a:r>
            <a:r>
              <a:rPr lang="pt-BR" sz="2400" dirty="0"/>
              <a:t>, portanto pode executar um determinado conjunto de instruções </a:t>
            </a:r>
            <a:r>
              <a:rPr lang="pt-BR" sz="2400" dirty="0">
                <a:solidFill>
                  <a:srgbClr val="0070C0"/>
                </a:solidFill>
              </a:rPr>
              <a:t>enquanto a condição verificada</a:t>
            </a:r>
            <a:r>
              <a:rPr lang="pt-BR" sz="2400" dirty="0"/>
              <a:t> permanecer </a:t>
            </a:r>
            <a:r>
              <a:rPr lang="pt-BR" sz="2400" dirty="0">
                <a:solidFill>
                  <a:srgbClr val="0070C0"/>
                </a:solidFill>
              </a:rPr>
              <a:t>Verdadeira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4895136"/>
      </p:ext>
    </p:extLst>
  </p:cSld>
  <p:clrMapOvr>
    <a:masterClrMapping/>
  </p:clrMapOvr>
  <p:transition spd="med" advClick="0" advTm="1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INÍCIO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No momento em que a condição se torna </a:t>
            </a:r>
            <a:r>
              <a:rPr lang="pt-BR" sz="2400" dirty="0">
                <a:solidFill>
                  <a:srgbClr val="0070C0"/>
                </a:solidFill>
              </a:rPr>
              <a:t>Falsa</a:t>
            </a:r>
            <a:r>
              <a:rPr lang="pt-BR" sz="2400" dirty="0"/>
              <a:t>, o processamento da rotina de repetição é </a:t>
            </a:r>
            <a:r>
              <a:rPr lang="pt-BR" sz="2400" dirty="0">
                <a:solidFill>
                  <a:srgbClr val="0070C0"/>
                </a:solidFill>
              </a:rPr>
              <a:t>desviado para fora do laço</a:t>
            </a:r>
            <a:r>
              <a:rPr lang="pt-BR" sz="2400" dirty="0"/>
              <a:t>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Caso seja a condição </a:t>
            </a:r>
            <a:r>
              <a:rPr lang="pt-BR" sz="2400" dirty="0">
                <a:solidFill>
                  <a:srgbClr val="0070C0"/>
                </a:solidFill>
              </a:rPr>
              <a:t>Falsa logo no inicio do laço</a:t>
            </a:r>
            <a:r>
              <a:rPr lang="pt-BR" sz="2400" dirty="0"/>
              <a:t> de repetição, as </a:t>
            </a:r>
            <a:r>
              <a:rPr lang="pt-BR" sz="2400" dirty="0">
                <a:solidFill>
                  <a:srgbClr val="0070C0"/>
                </a:solidFill>
              </a:rPr>
              <a:t>instruções que estão dentro </a:t>
            </a:r>
            <a:r>
              <a:rPr lang="pt-BR" sz="2400" dirty="0"/>
              <a:t>do laço serão </a:t>
            </a:r>
            <a:r>
              <a:rPr lang="pt-BR" sz="2400" dirty="0">
                <a:solidFill>
                  <a:srgbClr val="0070C0"/>
                </a:solidFill>
              </a:rPr>
              <a:t>ignoradas</a:t>
            </a:r>
            <a:r>
              <a:rPr lang="pt-BR" sz="24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061315"/>
      </p:ext>
    </p:extLst>
  </p:cSld>
  <p:clrMapOvr>
    <a:masterClrMapping/>
  </p:clrMapOvr>
  <p:transition spd="med" advClick="0" advTm="1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92888" cy="496783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LAÇO CONDICIONAL COM TESTE NO INÍCIO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15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Caso seja necessário executar </a:t>
            </a:r>
            <a:r>
              <a:rPr lang="pt-BR" sz="2400" dirty="0">
                <a:solidFill>
                  <a:srgbClr val="0070C0"/>
                </a:solidFill>
              </a:rPr>
              <a:t>mais de uma instrução para uma condição verdadeira</a:t>
            </a:r>
            <a:r>
              <a:rPr lang="pt-BR" sz="2400" dirty="0"/>
              <a:t> dentro de um laço, elas devem estar em um </a:t>
            </a:r>
            <a:r>
              <a:rPr lang="pt-BR" sz="2400" dirty="0">
                <a:solidFill>
                  <a:srgbClr val="0070C0"/>
                </a:solidFill>
              </a:rPr>
              <a:t>bloco com símbolos de chaves</a:t>
            </a:r>
            <a:r>
              <a:rPr lang="pt-BR" sz="2400" dirty="0"/>
              <a:t>.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10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A instrução </a:t>
            </a:r>
            <a:r>
              <a:rPr lang="pt-BR" sz="2400" dirty="0" err="1">
                <a:solidFill>
                  <a:srgbClr val="0070C0"/>
                </a:solidFill>
              </a:rPr>
              <a:t>while</a:t>
            </a:r>
            <a:r>
              <a:rPr lang="pt-BR" sz="2400" dirty="0"/>
              <a:t> deve ser escrita: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while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660066"/>
                </a:solidFill>
              </a:rPr>
              <a:t>(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B050"/>
                </a:solidFill>
              </a:rPr>
              <a:t>condição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660066"/>
                </a:solidFill>
              </a:rPr>
              <a:t>)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   {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endParaRPr lang="pt-BR" sz="2400" dirty="0"/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    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8952090"/>
      </p:ext>
    </p:extLst>
  </p:cSld>
  <p:clrMapOvr>
    <a:masterClrMapping/>
  </p:clrMapOvr>
  <p:transition spd="med" advClick="0" advTm="1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112567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ler cinco vezes um conjunto de dois valores e imprime a soma desses valores.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A, B, R, C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C = 1;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C &lt;= 5 </a:t>
            </a:r>
            <a:r>
              <a:rPr lang="pt-BR" sz="1600" dirty="0"/>
              <a:t>) 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A: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&amp;A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B: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&amp;B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R = A + B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%d valor da variável R equivale a: %d", C, R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>
                <a:solidFill>
                  <a:srgbClr val="002060"/>
                </a:solidFill>
              </a:rPr>
              <a:t>C = C + 1;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  <a:endParaRPr lang="pt-BR" sz="16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o explicativo retangular com cantos arredondados 1"/>
          <p:cNvSpPr/>
          <p:nvPr/>
        </p:nvSpPr>
        <p:spPr bwMode="auto">
          <a:xfrm>
            <a:off x="3851920" y="5445224"/>
            <a:ext cx="3600400" cy="1008112"/>
          </a:xfrm>
          <a:prstGeom prst="wedgeRoundRectCallout">
            <a:avLst>
              <a:gd name="adj1" fmla="val -87051"/>
              <a:gd name="adj2" fmla="val -4697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>
                <a:solidFill>
                  <a:schemeClr val="bg1"/>
                </a:solidFill>
                <a:latin typeface="Arial" charset="0"/>
              </a:rPr>
              <a:t>Essa instrução em linguagem C pode ser representada </a:t>
            </a:r>
            <a:r>
              <a:rPr kumimoji="0" lang="pt-B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 outra forma.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500" b="1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bg1"/>
                </a:solidFill>
                <a:latin typeface="Arial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977286221"/>
      </p:ext>
    </p:extLst>
  </p:cSld>
  <p:clrMapOvr>
    <a:masterClrMapping/>
  </p:clrMapOvr>
  <p:transition spd="med" advClick="0" advTm="1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ler cinco vezes um conjunto de dois valores e imprime a soma desses valores enquanto o usuário desejar.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A, B, R, RESP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RESP = 1;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RESP == 1 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A: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&amp;A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o valor para a variável B: \n"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&amp;B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R = A + B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valor da variável R equivale a: %d", R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"\n\n Deseja continuar?”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</a:t>
            </a:r>
            <a:r>
              <a:rPr lang="pt-BR" sz="1600" dirty="0"/>
              <a:t>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Tecle [1] para SIM ou [2] para NÃO" 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&amp;RESP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 }</a:t>
            </a:r>
            <a:endParaRPr lang="pt-BR" sz="16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585306"/>
      </p:ext>
    </p:extLst>
  </p:cSld>
  <p:clrMapOvr>
    <a:masterClrMapping/>
  </p:clrMapOvr>
  <p:transition spd="med" advClick="0" advTm="1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6864" cy="5472608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chemeClr val="bg1">
                    <a:lumMod val="65000"/>
                  </a:schemeClr>
                </a:solidFill>
                <a:effectLst/>
              </a:rPr>
              <a:t>/*Programa que calcula o Fatorial de um número. */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stdio.h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00B050"/>
                </a:solidFill>
              </a:rPr>
              <a:t>#include&lt;</a:t>
            </a:r>
            <a:r>
              <a:rPr lang="pt-BR" sz="1600" dirty="0" err="1">
                <a:solidFill>
                  <a:srgbClr val="00B050"/>
                </a:solidFill>
              </a:rPr>
              <a:t>conio.h</a:t>
            </a:r>
            <a:r>
              <a:rPr lang="pt-BR" sz="1600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pt-BR" sz="500" dirty="0"/>
              <a:t> 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CONTADOR, N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FATORIAL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CONTADOR = 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Programa FATORIAL \n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Informe um número "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 %d", &amp;N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>
                <a:solidFill>
                  <a:srgbClr val="0070C0"/>
                </a:solidFill>
              </a:rPr>
              <a:t>CONTADOR &lt;= N 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FATORIAL = FATORIAL * CONTADOR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pt-BR" sz="1600" dirty="0"/>
              <a:t>      CONTADOR=CONTADOR+1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>
                <a:solidFill>
                  <a:srgbClr val="FF0000"/>
                </a:solidFill>
              </a:rPr>
              <a:t>       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70C0"/>
                </a:solidFill>
              </a:rPr>
              <a:t>"\n O Fatorial de %d equivale a: %d \n\n", N, FATORIAL</a:t>
            </a:r>
            <a:r>
              <a:rPr lang="pt-BR" sz="1600" dirty="0"/>
              <a:t>)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     </a:t>
            </a:r>
            <a:endParaRPr lang="pt-BR" sz="500" dirty="0"/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getch</a:t>
            </a:r>
            <a:r>
              <a:rPr lang="pt-BR" sz="1600" dirty="0"/>
              <a:t>();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 </a:t>
            </a:r>
            <a:r>
              <a:rPr lang="pt-BR" sz="1600" dirty="0" err="1"/>
              <a:t>return</a:t>
            </a:r>
            <a:r>
              <a:rPr lang="pt-BR" sz="1600" dirty="0"/>
              <a:t>(0);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spcBef>
                <a:spcPts val="200"/>
              </a:spcBef>
              <a:buFont typeface="Wingdings" pitchFamily="2" charset="2"/>
              <a:buNone/>
            </a:pPr>
            <a:r>
              <a:rPr lang="pt-BR" sz="1600" dirty="0"/>
              <a:t>		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00100" y="142852"/>
            <a:ext cx="6858048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Laboratório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Programação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00100" y="714356"/>
            <a:ext cx="6858048" cy="39491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Repetição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2319855"/>
      </p:ext>
    </p:extLst>
  </p:cSld>
  <p:clrMapOvr>
    <a:masterClrMapping/>
  </p:clrMapOvr>
  <p:transition spd="med" advClick="0" advTm="1000">
    <p:fade thruBlk="1"/>
  </p:transition>
</p:sld>
</file>

<file path=ppt/theme/theme1.xml><?xml version="1.0" encoding="utf-8"?>
<a:theme xmlns:a="http://schemas.openxmlformats.org/drawingml/2006/main" name="TIC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3½ Floppy (A:)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½ Floppy (A: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½ Floppy (A: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½ Floppy (A: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½ Floppy (A: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½ Floppy (A: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½ Floppy (A: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½ Floppy (A: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TIC</Template>
  <TotalTime>2385</TotalTime>
  <Words>2135</Words>
  <Application>Microsoft Office PowerPoint</Application>
  <PresentationFormat>Apresentação na tela (4:3)</PresentationFormat>
  <Paragraphs>328</Paragraphs>
  <Slides>23</Slides>
  <Notes>5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TIC</vt:lpstr>
      <vt:lpstr>LABORATÓRIO DE PROGRAMAÇÃO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 DE PROGRAMAÇÃO 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da Informação e Comunicação Curso de Administração 2o. Período</dc:title>
  <dc:creator>Sergio</dc:creator>
  <cp:lastModifiedBy>Igor e Lidia</cp:lastModifiedBy>
  <cp:revision>374</cp:revision>
  <dcterms:created xsi:type="dcterms:W3CDTF">2012-06-21T17:52:31Z</dcterms:created>
  <dcterms:modified xsi:type="dcterms:W3CDTF">2016-08-15T20:33:56Z</dcterms:modified>
</cp:coreProperties>
</file>