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6" r:id="rId43"/>
    <p:sldId id="298" r:id="rId44"/>
    <p:sldId id="299" r:id="rId45"/>
    <p:sldId id="300" r:id="rId46"/>
    <p:sldId id="301" r:id="rId47"/>
    <p:sldId id="304" r:id="rId48"/>
    <p:sldId id="302" r:id="rId49"/>
    <p:sldId id="307" r:id="rId50"/>
    <p:sldId id="303" r:id="rId51"/>
    <p:sldId id="305" r:id="rId52"/>
    <p:sldId id="306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E4E1CE"/>
    <a:srgbClr val="000099"/>
    <a:srgbClr val="0066FF"/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E1465-7ED4-4DF2-9D9B-B0611666FA19}" type="datetimeFigureOut">
              <a:rPr lang="en-US" smtClean="0"/>
              <a:pPr/>
              <a:t>2/20/15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C537E-F93D-4B93-969D-64BE2D188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08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C537E-F93D-4B93-969D-64BE2D1880A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8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01EDE0-BBF2-497B-98E4-B0B021E19695}" type="datetimeFigureOut">
              <a:rPr lang="en-US" smtClean="0"/>
              <a:pPr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8E2B87-8453-4083-B068-1EFDA40B4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01EDE0-BBF2-497B-98E4-B0B021E19695}" type="datetimeFigureOut">
              <a:rPr lang="en-US" smtClean="0"/>
              <a:pPr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8E2B87-8453-4083-B068-1EFDA40B4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01EDE0-BBF2-497B-98E4-B0B021E19695}" type="datetimeFigureOut">
              <a:rPr lang="en-US" smtClean="0"/>
              <a:pPr/>
              <a:t>2/20/15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8E2B87-8453-4083-B068-1EFDA40B4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01EDE0-BBF2-497B-98E4-B0B021E19695}" type="datetimeFigureOut">
              <a:rPr lang="en-US" smtClean="0"/>
              <a:pPr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8E2B87-8453-4083-B068-1EFDA40B4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01EDE0-BBF2-497B-98E4-B0B021E19695}" type="datetimeFigureOut">
              <a:rPr lang="en-US" smtClean="0"/>
              <a:pPr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8E2B87-8453-4083-B068-1EFDA40B4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01EDE0-BBF2-497B-98E4-B0B021E19695}" type="datetimeFigureOut">
              <a:rPr lang="en-US" smtClean="0"/>
              <a:pPr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8E2B87-8453-4083-B068-1EFDA40B4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01EDE0-BBF2-497B-98E4-B0B021E19695}" type="datetimeFigureOut">
              <a:rPr lang="en-US" smtClean="0"/>
              <a:pPr/>
              <a:t>2/20/15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8E2B87-8453-4083-B068-1EFDA40B4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01EDE0-BBF2-497B-98E4-B0B021E19695}" type="datetimeFigureOut">
              <a:rPr lang="en-US" smtClean="0"/>
              <a:pPr/>
              <a:t>2/20/15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8E2B87-8453-4083-B068-1EFDA40B4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01EDE0-BBF2-497B-98E4-B0B021E19695}" type="datetimeFigureOut">
              <a:rPr lang="en-US" smtClean="0"/>
              <a:pPr/>
              <a:t>2/20/15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8E2B87-8453-4083-B068-1EFDA40B4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01EDE0-BBF2-497B-98E4-B0B021E19695}" type="datetimeFigureOut">
              <a:rPr lang="en-US" smtClean="0"/>
              <a:pPr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8E2B87-8453-4083-B068-1EFDA40B4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01EDE0-BBF2-497B-98E4-B0B021E19695}" type="datetimeFigureOut">
              <a:rPr lang="en-US" smtClean="0"/>
              <a:pPr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8E2B87-8453-4083-B068-1EFDA40B4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762000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Ulogo_ppt.png"/>
          <p:cNvPicPr>
            <a:picLocks noChangeAspect="1"/>
          </p:cNvPicPr>
          <p:nvPr userDrawn="1"/>
        </p:nvPicPr>
        <p:blipFill>
          <a:blip r:embed="rId13" cstate="print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  <a:lum bright="-40000" contrast="40000"/>
          </a:blip>
          <a:stretch>
            <a:fillRect/>
          </a:stretch>
        </p:blipFill>
        <p:spPr bwMode="auto">
          <a:xfrm>
            <a:off x="4724400" y="6236676"/>
            <a:ext cx="602702" cy="415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SCI-logo-ppt.png"/>
          <p:cNvPicPr>
            <a:picLocks noChangeAspect="1"/>
          </p:cNvPicPr>
          <p:nvPr userDrawn="1"/>
        </p:nvPicPr>
        <p:blipFill>
          <a:blip r:embed="rId14" cstate="print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  <a:lum bright="-40000" contrast="40000"/>
          </a:blip>
          <a:stretch>
            <a:fillRect/>
          </a:stretch>
        </p:blipFill>
        <p:spPr bwMode="auto">
          <a:xfrm>
            <a:off x="3794372" y="6206053"/>
            <a:ext cx="818843" cy="4198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traight Connector 11"/>
          <p:cNvCxnSpPr/>
          <p:nvPr userDrawn="1"/>
        </p:nvCxnSpPr>
        <p:spPr bwMode="auto">
          <a:xfrm>
            <a:off x="533400" y="6477000"/>
            <a:ext cx="3124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 userDrawn="1"/>
        </p:nvCxnSpPr>
        <p:spPr bwMode="auto">
          <a:xfrm>
            <a:off x="5486400" y="6412523"/>
            <a:ext cx="3098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effectLst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png"/><Relationship Id="rId12" Type="http://schemas.openxmlformats.org/officeDocument/2006/relationships/image" Target="../media/image18.emf"/><Relationship Id="rId13" Type="http://schemas.openxmlformats.org/officeDocument/2006/relationships/image" Target="../media/image9.png"/><Relationship Id="rId14" Type="http://schemas.openxmlformats.org/officeDocument/2006/relationships/image" Target="../media/image13.emf"/><Relationship Id="rId15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Relationship Id="rId3" Type="http://schemas.openxmlformats.org/officeDocument/2006/relationships/image" Target="../media/image31.png"/><Relationship Id="rId4" Type="http://schemas.openxmlformats.org/officeDocument/2006/relationships/image" Target="../media/image27.png"/><Relationship Id="rId5" Type="http://schemas.openxmlformats.org/officeDocument/2006/relationships/image" Target="../media/image29.emf"/><Relationship Id="rId6" Type="http://schemas.openxmlformats.org/officeDocument/2006/relationships/image" Target="../media/image32.emf"/><Relationship Id="rId7" Type="http://schemas.openxmlformats.org/officeDocument/2006/relationships/image" Target="../media/image17.png"/><Relationship Id="rId8" Type="http://schemas.openxmlformats.org/officeDocument/2006/relationships/image" Target="../media/image19.emf"/><Relationship Id="rId9" Type="http://schemas.openxmlformats.org/officeDocument/2006/relationships/image" Target="../media/image12.emf"/><Relationship Id="rId10" Type="http://schemas.openxmlformats.org/officeDocument/2006/relationships/image" Target="../media/image3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4" Type="http://schemas.openxmlformats.org/officeDocument/2006/relationships/image" Target="../media/image40.emf"/><Relationship Id="rId5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4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emf"/><Relationship Id="rId3" Type="http://schemas.openxmlformats.org/officeDocument/2006/relationships/image" Target="../media/image4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4" Type="http://schemas.openxmlformats.org/officeDocument/2006/relationships/image" Target="../media/image47.emf"/><Relationship Id="rId5" Type="http://schemas.openxmlformats.org/officeDocument/2006/relationships/image" Target="../media/image48.emf"/><Relationship Id="rId6" Type="http://schemas.openxmlformats.org/officeDocument/2006/relationships/image" Target="../media/image39.emf"/><Relationship Id="rId7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9.emf"/><Relationship Id="rId5" Type="http://schemas.openxmlformats.org/officeDocument/2006/relationships/image" Target="../media/image31.png"/><Relationship Id="rId6" Type="http://schemas.openxmlformats.org/officeDocument/2006/relationships/image" Target="../media/image32.emf"/><Relationship Id="rId7" Type="http://schemas.openxmlformats.org/officeDocument/2006/relationships/image" Target="../media/image17.png"/><Relationship Id="rId8" Type="http://schemas.openxmlformats.org/officeDocument/2006/relationships/image" Target="../media/image19.emf"/><Relationship Id="rId9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26.emf"/><Relationship Id="rId5" Type="http://schemas.openxmlformats.org/officeDocument/2006/relationships/image" Target="../media/image27.png"/><Relationship Id="rId6" Type="http://schemas.openxmlformats.org/officeDocument/2006/relationships/image" Target="../media/image29.emf"/><Relationship Id="rId7" Type="http://schemas.openxmlformats.org/officeDocument/2006/relationships/image" Target="../media/image31.png"/><Relationship Id="rId8" Type="http://schemas.openxmlformats.org/officeDocument/2006/relationships/image" Target="../media/image17.png"/><Relationship Id="rId9" Type="http://schemas.openxmlformats.org/officeDocument/2006/relationships/image" Target="../media/image51.emf"/><Relationship Id="rId10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4" Type="http://schemas.openxmlformats.org/officeDocument/2006/relationships/image" Target="../media/image5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emf"/><Relationship Id="rId5" Type="http://schemas.openxmlformats.org/officeDocument/2006/relationships/image" Target="../media/image59.emf"/><Relationship Id="rId6" Type="http://schemas.openxmlformats.org/officeDocument/2006/relationships/image" Target="../media/image60.emf"/><Relationship Id="rId7" Type="http://schemas.openxmlformats.org/officeDocument/2006/relationships/image" Target="../media/image61.emf"/><Relationship Id="rId8" Type="http://schemas.openxmlformats.org/officeDocument/2006/relationships/image" Target="../media/image62.emf"/><Relationship Id="rId9" Type="http://schemas.openxmlformats.org/officeDocument/2006/relationships/image" Target="../media/image63.emf"/><Relationship Id="rId10" Type="http://schemas.openxmlformats.org/officeDocument/2006/relationships/image" Target="../media/image6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4" Type="http://schemas.openxmlformats.org/officeDocument/2006/relationships/image" Target="../media/image6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emf"/><Relationship Id="rId3" Type="http://schemas.openxmlformats.org/officeDocument/2006/relationships/image" Target="../media/image68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4" Type="http://schemas.openxmlformats.org/officeDocument/2006/relationships/image" Target="../media/image7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1.png"/><Relationship Id="rId5" Type="http://schemas.openxmlformats.org/officeDocument/2006/relationships/image" Target="../media/image17.png"/><Relationship Id="rId6" Type="http://schemas.openxmlformats.org/officeDocument/2006/relationships/image" Target="../media/image76.emf"/><Relationship Id="rId7" Type="http://schemas.openxmlformats.org/officeDocument/2006/relationships/image" Target="../media/image7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4" Type="http://schemas.openxmlformats.org/officeDocument/2006/relationships/image" Target="../media/image8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emf"/><Relationship Id="rId9" Type="http://schemas.openxmlformats.org/officeDocument/2006/relationships/image" Target="../media/image12.emf"/><Relationship Id="rId10" Type="http://schemas.openxmlformats.org/officeDocument/2006/relationships/image" Target="../media/image13.emf"/><Relationship Id="rId11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emf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emf"/><Relationship Id="rId12" Type="http://schemas.openxmlformats.org/officeDocument/2006/relationships/image" Target="../media/image22.emf"/><Relationship Id="rId13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1.emf"/><Relationship Id="rId7" Type="http://schemas.openxmlformats.org/officeDocument/2006/relationships/image" Target="../media/image18.emf"/><Relationship Id="rId8" Type="http://schemas.openxmlformats.org/officeDocument/2006/relationships/image" Target="../media/image19.emf"/><Relationship Id="rId9" Type="http://schemas.openxmlformats.org/officeDocument/2006/relationships/image" Target="../media/image20.emf"/><Relationship Id="rId10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12.emf"/><Relationship Id="rId5" Type="http://schemas.openxmlformats.org/officeDocument/2006/relationships/image" Target="../media/image10.png"/><Relationship Id="rId6" Type="http://schemas.openxmlformats.org/officeDocument/2006/relationships/image" Target="../media/image21.png"/><Relationship Id="rId7" Type="http://schemas.openxmlformats.org/officeDocument/2006/relationships/image" Target="../media/image23.emf"/><Relationship Id="rId8" Type="http://schemas.openxmlformats.org/officeDocument/2006/relationships/image" Target="../media/image14.emf"/><Relationship Id="rId9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27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3.emf"/><Relationship Id="rId8" Type="http://schemas.openxmlformats.org/officeDocument/2006/relationships/image" Target="../media/image14.emf"/><Relationship Id="rId9" Type="http://schemas.openxmlformats.org/officeDocument/2006/relationships/image" Target="../media/image12.emf"/><Relationship Id="rId10" Type="http://schemas.openxmlformats.org/officeDocument/2006/relationships/image" Target="../media/image28.emf"/><Relationship Id="rId11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971800"/>
            <a:ext cx="6400800" cy="1752600"/>
          </a:xfrm>
        </p:spPr>
        <p:txBody>
          <a:bodyPr/>
          <a:lstStyle/>
          <a:p>
            <a:r>
              <a:rPr lang="en-US" dirty="0" smtClean="0"/>
              <a:t>Efficient non-linear analysis of large data sets</a:t>
            </a:r>
            <a:endParaRPr lang="en-US" dirty="0"/>
          </a:p>
        </p:txBody>
      </p:sp>
      <p:pic>
        <p:nvPicPr>
          <p:cNvPr id="4" name="Picture 3" descr="SCI-logo-transparent-white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rcRect b="25717"/>
          <a:stretch>
            <a:fillRect/>
          </a:stretch>
        </p:blipFill>
        <p:spPr>
          <a:xfrm>
            <a:off x="2743200" y="685800"/>
            <a:ext cx="3657600" cy="139923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85800" y="1196975"/>
            <a:ext cx="7772400" cy="147002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7400" y="4495800"/>
            <a:ext cx="4942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Daniel Perry, </a:t>
            </a:r>
            <a:r>
              <a:rPr lang="en-US" sz="2000" dirty="0" err="1" smtClean="0"/>
              <a:t>Shireen</a:t>
            </a:r>
            <a:r>
              <a:rPr lang="en-US" sz="2000" dirty="0" smtClean="0"/>
              <a:t> </a:t>
            </a:r>
            <a:r>
              <a:rPr lang="en-US" sz="2000" dirty="0" err="1" smtClean="0"/>
              <a:t>Elhabian</a:t>
            </a:r>
            <a:r>
              <a:rPr lang="en-US" sz="2000" dirty="0" smtClean="0"/>
              <a:t>, Ross Whitaker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PCA: </a:t>
            </a:r>
            <a:r>
              <a:rPr lang="en-US" dirty="0" err="1" smtClean="0"/>
              <a:t>Gramian</a:t>
            </a:r>
            <a:r>
              <a:rPr lang="en-US" dirty="0" smtClean="0"/>
              <a:t>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Eigen decomposition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Recover PC Vectors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78000"/>
            <a:ext cx="3048000" cy="13305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4305300"/>
            <a:ext cx="1027155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780" y="1930400"/>
            <a:ext cx="1236574" cy="11810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0" y="3225800"/>
            <a:ext cx="342900" cy="355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3600" y="5600700"/>
            <a:ext cx="330200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930400"/>
            <a:ext cx="1027155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3225800"/>
            <a:ext cx="330200" cy="342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6400" y="1955800"/>
            <a:ext cx="1041400" cy="1041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8200" y="3225800"/>
            <a:ext cx="279400" cy="317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3100" y="4800600"/>
            <a:ext cx="317500" cy="127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2614" y="4495800"/>
            <a:ext cx="3001586" cy="1524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52800" y="4343400"/>
            <a:ext cx="1041400" cy="1041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71900" y="5562600"/>
            <a:ext cx="342900" cy="342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76800" y="4267200"/>
            <a:ext cx="1841500" cy="1168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38800" y="5600700"/>
            <a:ext cx="381000" cy="317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1000" y="4343400"/>
            <a:ext cx="1041400" cy="1041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981200"/>
            <a:ext cx="1027155" cy="1143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0" y="3276600"/>
            <a:ext cx="330200" cy="3429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0800" y="2438400"/>
            <a:ext cx="317500" cy="127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01000" y="5499100"/>
            <a:ext cx="11303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42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PCA: </a:t>
            </a:r>
            <a:r>
              <a:rPr lang="en-US" dirty="0" err="1" smtClean="0"/>
              <a:t>Gramian</a:t>
            </a:r>
            <a:r>
              <a:rPr lang="en-US" dirty="0" smtClean="0"/>
              <a:t>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/>
              <a:t>Important things to notice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Only require </a:t>
            </a:r>
            <a:r>
              <a:rPr lang="en-US" dirty="0" err="1" smtClean="0"/>
              <a:t>Gramian</a:t>
            </a:r>
            <a:r>
              <a:rPr lang="en-US" dirty="0" smtClean="0"/>
              <a:t> (inner products)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Decomposition of n x n matrix 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Not dependent on dimension d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This is important if d &gt;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806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PCA: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Understanding data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err="1" smtClean="0"/>
              <a:t>Eg</a:t>
            </a:r>
            <a:r>
              <a:rPr lang="en-US" dirty="0" smtClean="0"/>
              <a:t>, look at how data changes along first principal component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Dimension reduction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Visualization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Pre-process data (</a:t>
            </a:r>
            <a:r>
              <a:rPr lang="en-US" dirty="0" err="1" smtClean="0"/>
              <a:t>ie</a:t>
            </a:r>
            <a:r>
              <a:rPr lang="en-US" dirty="0" smtClean="0"/>
              <a:t> for clustering,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402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PCA: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60837"/>
            <a:ext cx="8229600" cy="23923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PCA assumes the data can be described “accurately” by a linear space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Is the data better described by  a non-linear subspace?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8775700" cy="2362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3276600"/>
            <a:ext cx="8960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Image: </a:t>
            </a:r>
            <a:r>
              <a:rPr lang="en-US" dirty="0" err="1" smtClean="0"/>
              <a:t>Tannenbaum</a:t>
            </a:r>
            <a:r>
              <a:rPr lang="en-US" dirty="0" smtClean="0"/>
              <a:t>, et al. “A global geometric framework for nonlinear dimension reduction”, Science 2000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339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PCA: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60837"/>
            <a:ext cx="8229600" cy="23923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PCA assumes the data can be described “accurately” by a linear space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Is the data better described by  a non-linear subspace?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838200"/>
            <a:ext cx="82931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68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PCA: non-linear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Manifold Learning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err="1" smtClean="0"/>
              <a:t>Isomap</a:t>
            </a:r>
            <a:endParaRPr lang="en-US" dirty="0" smtClean="0"/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Locally Linear Embedding (LLD)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err="1" smtClean="0"/>
              <a:t>Etc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Principal Geodesic Analysis (PGA)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Kernel PCA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Etc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46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PCA: non-linear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Manifold Learning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err="1" smtClean="0"/>
              <a:t>Isomap</a:t>
            </a:r>
            <a:endParaRPr lang="en-US" dirty="0" smtClean="0"/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Locally Linear Embedding (LLD)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err="1" smtClean="0"/>
              <a:t>Etc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Principal Geodesic Analysis (PGA)</a:t>
            </a:r>
          </a:p>
          <a:p>
            <a:pPr marL="457200" indent="-457200">
              <a:buFont typeface="Arial"/>
              <a:buChar char="•"/>
            </a:pPr>
            <a:r>
              <a:rPr lang="en-US" i="1" u="sng" dirty="0" smtClean="0"/>
              <a:t>Kernel PCA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Etc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3200400" y="3352800"/>
            <a:ext cx="1371600" cy="6858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63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PCA: general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General formulation of Kernel PCA is attractive for non-linear analysis 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[</a:t>
            </a:r>
            <a:r>
              <a:rPr lang="en-US" dirty="0" err="1" smtClean="0"/>
              <a:t>Bengio</a:t>
            </a:r>
            <a:r>
              <a:rPr lang="en-US" dirty="0" smtClean="0"/>
              <a:t>, et al. 2004] showed that </a:t>
            </a:r>
            <a:r>
              <a:rPr lang="en-US" dirty="0" err="1" smtClean="0"/>
              <a:t>Isomap</a:t>
            </a:r>
            <a:r>
              <a:rPr lang="en-US" dirty="0" smtClean="0"/>
              <a:t>, LLE, and other manifold learning can be formulated as Kernel PCA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[</a:t>
            </a:r>
            <a:r>
              <a:rPr lang="en-US" dirty="0" err="1" smtClean="0"/>
              <a:t>Snape</a:t>
            </a:r>
            <a:r>
              <a:rPr lang="en-US" dirty="0" smtClean="0"/>
              <a:t> and </a:t>
            </a:r>
            <a:r>
              <a:rPr lang="en-US" dirty="0" err="1" smtClean="0"/>
              <a:t>Zafeiriou</a:t>
            </a:r>
            <a:r>
              <a:rPr lang="en-US" dirty="0" smtClean="0"/>
              <a:t> 2014] showed that PGA can be formulated as Kernel PCA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More generally, can perform Kernel PCA using any </a:t>
            </a:r>
            <a:r>
              <a:rPr lang="en-US" b="1" dirty="0" smtClean="0"/>
              <a:t>Mercer kernel </a:t>
            </a:r>
            <a:r>
              <a:rPr lang="en-US" dirty="0" smtClean="0"/>
              <a:t>(discussed later)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Note: more efficient to compute </a:t>
            </a:r>
            <a:r>
              <a:rPr lang="en-US" dirty="0" err="1" smtClean="0"/>
              <a:t>Isomap</a:t>
            </a:r>
            <a:r>
              <a:rPr lang="en-US" dirty="0" smtClean="0"/>
              <a:t>, PGA, </a:t>
            </a:r>
            <a:r>
              <a:rPr lang="en-US" dirty="0" err="1" smtClean="0"/>
              <a:t>etc</a:t>
            </a:r>
            <a:r>
              <a:rPr lang="en-US" dirty="0" smtClean="0"/>
              <a:t> directly, than in </a:t>
            </a:r>
            <a:r>
              <a:rPr lang="en-US" dirty="0" err="1" smtClean="0"/>
              <a:t>kPCA</a:t>
            </a:r>
            <a:r>
              <a:rPr lang="en-US" dirty="0" smtClean="0"/>
              <a:t> form</a:t>
            </a:r>
          </a:p>
        </p:txBody>
      </p:sp>
    </p:spTree>
    <p:extLst>
      <p:ext uri="{BB962C8B-B14F-4D97-AF65-F5344CB8AC3E}">
        <p14:creationId xmlns:p14="http://schemas.microsoft.com/office/powerpoint/2010/main" val="761810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PCA: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Instead of PCA on the elements of X, PCA on a (non-linear) transformation, 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           </a:t>
            </a:r>
            <a:r>
              <a:rPr lang="en-US" dirty="0"/>
              <a:t> </a:t>
            </a:r>
            <a:r>
              <a:rPr lang="en-US" dirty="0" smtClean="0"/>
              <a:t>can be potentially infinite in length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non-linear analysis we are doing depends on choice of 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err="1" smtClean="0"/>
              <a:t>Isomap</a:t>
            </a:r>
            <a:endParaRPr lang="en-US" dirty="0" smtClean="0"/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LLE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PGA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Polynomial, etc.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2057400"/>
            <a:ext cx="1104900" cy="46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90800"/>
            <a:ext cx="1104900" cy="469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581400"/>
            <a:ext cx="1104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44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PCA: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/>
            <a:r>
              <a:rPr lang="en-US" dirty="0" smtClean="0"/>
              <a:t>Kernel PCA as intuitive progression from PCA: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PCA on (non-linear) features</a:t>
            </a:r>
          </a:p>
          <a:p>
            <a:pPr marL="1257300" lvl="2" indent="-457200">
              <a:buFont typeface="Arial"/>
              <a:buChar char="•"/>
            </a:pPr>
            <a:r>
              <a:rPr lang="en-US" dirty="0" smtClean="0"/>
              <a:t>Non-linear PCA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PCA on BIG (non-linear) features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Kernel trick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Kernel PCA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8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Introduce Kernel PCA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Difficulty at scale – Nystrom method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Lasso Dictionary Selection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Note: Submitted to ICML (anonymous review)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Feedback welcome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44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on (non-linear)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Instead of PCA on X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Run PCA on a (non-linear) transformation of X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Example: quadratic expansion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Feature matrix, each column:  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Covariance: 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Proceed with PCA as usually on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213100"/>
            <a:ext cx="7099300" cy="1206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648200"/>
            <a:ext cx="2184400" cy="469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5156200"/>
            <a:ext cx="889000" cy="40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0" y="5638800"/>
            <a:ext cx="20701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74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on BIG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Now imagine an arbitrarily large polynomial (or other) expansion: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Covariance :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Gramian</a:t>
            </a:r>
            <a:r>
              <a:rPr lang="en-US" dirty="0" smtClean="0"/>
              <a:t>: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If q &gt; n, use </a:t>
            </a:r>
            <a:r>
              <a:rPr lang="en-US" dirty="0" err="1" smtClean="0"/>
              <a:t>Gramian</a:t>
            </a:r>
            <a:r>
              <a:rPr lang="en-US" dirty="0" smtClean="0"/>
              <a:t> computation of PCA!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993900"/>
            <a:ext cx="4699000" cy="105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400" y="3429000"/>
            <a:ext cx="2463800" cy="43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3962400"/>
            <a:ext cx="25527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55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Trick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For </a:t>
            </a:r>
            <a:r>
              <a:rPr lang="en-US" dirty="0" err="1" smtClean="0"/>
              <a:t>Gramian</a:t>
            </a:r>
            <a:r>
              <a:rPr lang="en-US" dirty="0" smtClean="0"/>
              <a:t> computation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Expand each  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compute inner products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Expensive!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Image you can define a “kernel” function such that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/>
              <a:t> </a:t>
            </a:r>
            <a:endParaRPr lang="en-US" dirty="0" smtClean="0"/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Costs less than expanding and computing dot product</a:t>
            </a:r>
          </a:p>
          <a:p>
            <a:pPr marL="857250" lvl="1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Mercer’s theorem (roughly) says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Any symmetric semi-positive matrix is the </a:t>
            </a:r>
            <a:r>
              <a:rPr lang="en-US" dirty="0" err="1" smtClean="0"/>
              <a:t>Gramian</a:t>
            </a:r>
            <a:r>
              <a:rPr lang="en-US" dirty="0" smtClean="0"/>
              <a:t> matrix of inner products for some feature space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447800"/>
            <a:ext cx="2184400" cy="46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429000"/>
            <a:ext cx="50165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82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Trick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Using the kernel trick we can handle cases where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 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We know 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But we don’t know </a:t>
            </a:r>
          </a:p>
          <a:p>
            <a:pPr marL="857250" lvl="1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can’t recover 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Because we can’t compute                             directly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But we can compute projections,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81200"/>
            <a:ext cx="1346200" cy="34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300" y="2286000"/>
            <a:ext cx="5016500" cy="52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819400"/>
            <a:ext cx="698500" cy="469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3733800"/>
            <a:ext cx="2781300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7000" y="4254500"/>
            <a:ext cx="2184400" cy="469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9500" y="5092700"/>
            <a:ext cx="47625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81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[</a:t>
            </a:r>
            <a:r>
              <a:rPr lang="en-US" dirty="0" err="1" smtClean="0"/>
              <a:t>Scholkopf</a:t>
            </a:r>
            <a:r>
              <a:rPr lang="en-US" dirty="0" smtClean="0"/>
              <a:t>, 1997] introduced Kernel PCA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Compute </a:t>
            </a:r>
            <a:r>
              <a:rPr lang="en-US" dirty="0" err="1" smtClean="0"/>
              <a:t>Gramian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Eigen decomposition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336800"/>
            <a:ext cx="3911600" cy="482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676400"/>
            <a:ext cx="1236574" cy="11810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980" y="4254500"/>
            <a:ext cx="1236574" cy="118108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5549900"/>
            <a:ext cx="342900" cy="355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4254500"/>
            <a:ext cx="1027155" cy="1143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0" y="5549900"/>
            <a:ext cx="330200" cy="3429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5600" y="4279900"/>
            <a:ext cx="1041400" cy="1041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7400" y="5549900"/>
            <a:ext cx="279400" cy="317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4305300"/>
            <a:ext cx="1027155" cy="1143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4200" y="5600700"/>
            <a:ext cx="330200" cy="3429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000" y="4762500"/>
            <a:ext cx="317500" cy="127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3048000"/>
            <a:ext cx="3429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98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Project onto p-dimensional subspace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68500"/>
            <a:ext cx="522748" cy="13519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0" y="2730500"/>
            <a:ext cx="317500" cy="127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492500"/>
            <a:ext cx="609600" cy="40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800" y="2120900"/>
            <a:ext cx="1236574" cy="11810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4420" y="3416300"/>
            <a:ext cx="342900" cy="35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8820" y="2171700"/>
            <a:ext cx="1027155" cy="114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7800" y="2197100"/>
            <a:ext cx="1041400" cy="1041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67200" y="3416300"/>
            <a:ext cx="469900" cy="444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57800" y="3340100"/>
            <a:ext cx="11303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69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Gaussian kernel: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Polynomial kernel: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Sigmoid kernel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5181600" cy="52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200400"/>
            <a:ext cx="4368800" cy="52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724400"/>
            <a:ext cx="50419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2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Kernel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Today I’ll be focusing on Kernel PCA (</a:t>
            </a:r>
            <a:r>
              <a:rPr lang="en-US" dirty="0" err="1" smtClean="0"/>
              <a:t>kPCA</a:t>
            </a:r>
            <a:r>
              <a:rPr lang="en-US" dirty="0" smtClean="0"/>
              <a:t>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Methods can be used on any other method using the kernel trick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Support Vector Machines (SVM)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Gaussian Processes (GP)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err="1" smtClean="0"/>
              <a:t>Etc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Because discussion is on efficient approximation of </a:t>
            </a:r>
            <a:r>
              <a:rPr lang="en-US" dirty="0" err="1" smtClean="0"/>
              <a:t>Gramian</a:t>
            </a:r>
            <a:r>
              <a:rPr lang="en-US" dirty="0" smtClean="0"/>
              <a:t> (Kernel)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61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PCA on large 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Problems at scale (n is large)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Nystrom method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Previous work in dictionary selection</a:t>
            </a:r>
          </a:p>
        </p:txBody>
      </p:sp>
    </p:spTree>
    <p:extLst>
      <p:ext uri="{BB962C8B-B14F-4D97-AF65-F5344CB8AC3E}">
        <p14:creationId xmlns:p14="http://schemas.microsoft.com/office/powerpoint/2010/main" val="3897882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PCA: the ugly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Kernel PCA (and other kernel methods) are difficult when n is large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Kernel PCA uses the </a:t>
            </a:r>
            <a:r>
              <a:rPr lang="en-US" dirty="0" err="1" smtClean="0"/>
              <a:t>Gramian</a:t>
            </a:r>
            <a:endParaRPr lang="en-US" dirty="0" smtClean="0"/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n x n matrix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What if n is BIG?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 decomposition become infeasible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8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Review PCA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Linear dimension reduction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Kernel PCA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Non-linear dimension reduction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Kernel trick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Relationship to other kernel methods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SVM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859209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PCA on large 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Nystrom method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[Williams and Seeger, 2001]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[</a:t>
            </a:r>
            <a:r>
              <a:rPr lang="en-US" dirty="0" err="1" smtClean="0"/>
              <a:t>Drineas</a:t>
            </a:r>
            <a:r>
              <a:rPr lang="en-US" dirty="0" smtClean="0"/>
              <a:t> and Mahoney, 2005]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Maintain a subset of the data as a “dictionary”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(Current work)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Online Kernel PCA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[Kim et al. 2005]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[Kimura et al. 2005]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Maintain a rank-k approximation to </a:t>
            </a:r>
            <a:r>
              <a:rPr lang="en-US" dirty="0" err="1" smtClean="0"/>
              <a:t>Gramian</a:t>
            </a:r>
            <a:endParaRPr lang="en-US" dirty="0" smtClean="0"/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Compute pre-image of bases as “dictionary”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(Potential future work)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Random projection Approximations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[</a:t>
            </a:r>
            <a:r>
              <a:rPr lang="en-US" dirty="0" err="1" smtClean="0"/>
              <a:t>Rahimi</a:t>
            </a:r>
            <a:r>
              <a:rPr lang="en-US" dirty="0" smtClean="0"/>
              <a:t> and </a:t>
            </a:r>
            <a:r>
              <a:rPr lang="en-US" dirty="0" err="1" smtClean="0"/>
              <a:t>Recht</a:t>
            </a:r>
            <a:r>
              <a:rPr lang="en-US" dirty="0" smtClean="0"/>
              <a:t>, 2007]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[Lopez-Paz, et al. 2014]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Use random projection approximation to </a:t>
            </a:r>
            <a:r>
              <a:rPr lang="en-US" dirty="0" err="1" smtClean="0"/>
              <a:t>Gramian</a:t>
            </a:r>
            <a:endParaRPr lang="en-US" dirty="0" smtClean="0"/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(Currently working on this with Jeff Phillips and Mina </a:t>
            </a:r>
            <a:r>
              <a:rPr lang="en-US" dirty="0" err="1" smtClean="0"/>
              <a:t>Ghashami</a:t>
            </a:r>
            <a:r>
              <a:rPr lang="en-US" dirty="0"/>
              <a:t>)</a:t>
            </a:r>
            <a:endParaRPr lang="en-US" dirty="0" smtClean="0"/>
          </a:p>
          <a:p>
            <a:pPr marL="857250" lvl="1" indent="-457200">
              <a:buFont typeface="Arial"/>
              <a:buChar char="•"/>
            </a:pPr>
            <a:endParaRPr lang="en-US" dirty="0" smtClean="0"/>
          </a:p>
          <a:p>
            <a:pPr marL="857250" lvl="1" indent="-457200">
              <a:buFont typeface="Arial"/>
              <a:buChar char="•"/>
            </a:pPr>
            <a:endParaRPr lang="en-US" dirty="0" smtClean="0"/>
          </a:p>
          <a:p>
            <a:pPr marL="85725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73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Nystrom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[Williams and </a:t>
            </a:r>
            <a:r>
              <a:rPr lang="en-US" dirty="0" err="1" smtClean="0"/>
              <a:t>Seegers</a:t>
            </a:r>
            <a:r>
              <a:rPr lang="en-US" dirty="0" smtClean="0"/>
              <a:t> 2001] introduced to Kernel SVM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Use a smaller subset  of the data, a “dictionary”  to approximate the </a:t>
            </a:r>
            <a:r>
              <a:rPr lang="en-US" dirty="0" err="1" smtClean="0"/>
              <a:t>Gramian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971800"/>
            <a:ext cx="1016000" cy="116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971800"/>
            <a:ext cx="1828800" cy="116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4267200"/>
            <a:ext cx="368300" cy="31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4267200"/>
            <a:ext cx="381000" cy="31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400" y="3429000"/>
            <a:ext cx="417286" cy="38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3600" y="2971800"/>
            <a:ext cx="1943100" cy="444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657600"/>
            <a:ext cx="1206500" cy="368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5400" y="4927600"/>
            <a:ext cx="6184900" cy="55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95400" y="5715000"/>
            <a:ext cx="44704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45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Nystrom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This is equivalent to projecting n data onto space spanned by D with basis,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14400"/>
            <a:ext cx="6184900" cy="55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" y="3200400"/>
            <a:ext cx="7048500" cy="2667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2362200"/>
            <a:ext cx="5334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91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PCA: Nystrom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Projected data points live in R</a:t>
            </a:r>
            <a:r>
              <a:rPr lang="en-US" baseline="30000" dirty="0" smtClean="0"/>
              <a:t>d </a:t>
            </a:r>
            <a:r>
              <a:rPr lang="en-US" dirty="0" smtClean="0"/>
              <a:t>– O(nd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baseline="30000" dirty="0" smtClean="0"/>
          </a:p>
          <a:p>
            <a:pPr marL="457200" indent="-457200">
              <a:buFont typeface="Arial"/>
              <a:buChar char="•"/>
            </a:pPr>
            <a:endParaRPr lang="en-US" baseline="30000" dirty="0"/>
          </a:p>
          <a:p>
            <a:pPr marL="457200" indent="-457200">
              <a:buFont typeface="Arial"/>
              <a:buChar char="•"/>
            </a:pPr>
            <a:endParaRPr lang="en-US" baseline="30000" dirty="0" smtClean="0"/>
          </a:p>
          <a:p>
            <a:pPr marL="457200" indent="-457200">
              <a:buFont typeface="Arial"/>
              <a:buChar char="•"/>
            </a:pPr>
            <a:endParaRPr lang="en-US" baseline="30000" dirty="0" smtClean="0"/>
          </a:p>
          <a:p>
            <a:pPr marL="457200" indent="-457200">
              <a:buFont typeface="Arial"/>
              <a:buChar char="•"/>
            </a:pPr>
            <a:endParaRPr lang="en-US" baseline="30000" dirty="0"/>
          </a:p>
          <a:p>
            <a:pPr marL="457200" indent="-457200">
              <a:buFont typeface="Arial"/>
              <a:buChar char="•"/>
            </a:pPr>
            <a:endParaRPr lang="en-US" baseline="30000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Run PCA on projected data – O(d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O(nd</a:t>
            </a:r>
            <a:r>
              <a:rPr lang="en-US" baseline="30000" dirty="0" smtClean="0"/>
              <a:t>2</a:t>
            </a:r>
            <a:r>
              <a:rPr lang="en-US" dirty="0" smtClean="0"/>
              <a:t>) + O(d</a:t>
            </a:r>
            <a:r>
              <a:rPr lang="en-US" baseline="30000" dirty="0" smtClean="0"/>
              <a:t>3</a:t>
            </a:r>
            <a:r>
              <a:rPr lang="en-US" dirty="0" smtClean="0"/>
              <a:t>) instead of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Good when d &lt;&lt; 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676400"/>
            <a:ext cx="3429000" cy="1104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886200"/>
            <a:ext cx="31242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65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How to select the dictionary ?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Uniform random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[</a:t>
            </a:r>
            <a:r>
              <a:rPr lang="en-US" dirty="0" err="1" smtClean="0"/>
              <a:t>Drineas</a:t>
            </a:r>
            <a:r>
              <a:rPr lang="en-US" dirty="0" smtClean="0"/>
              <a:t> and Mahoney 2005]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Greedy-random methods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[</a:t>
            </a:r>
            <a:r>
              <a:rPr lang="en-US" dirty="0" err="1" smtClean="0"/>
              <a:t>Smola</a:t>
            </a:r>
            <a:r>
              <a:rPr lang="en-US" dirty="0" smtClean="0"/>
              <a:t>, et al. 2001]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[</a:t>
            </a:r>
            <a:r>
              <a:rPr lang="en-US" dirty="0" err="1" smtClean="0"/>
              <a:t>Ouimet</a:t>
            </a:r>
            <a:r>
              <a:rPr lang="en-US" dirty="0" smtClean="0"/>
              <a:t>, et al. 2005]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Sparse Kernel PCA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[Tipping 2001]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051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Random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Select a uniform random subset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Without replacement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With replacement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[Williams and </a:t>
            </a:r>
            <a:r>
              <a:rPr lang="en-US" dirty="0" err="1" smtClean="0"/>
              <a:t>Seegers</a:t>
            </a:r>
            <a:r>
              <a:rPr lang="en-US" dirty="0" smtClean="0"/>
              <a:t>, 2001]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Uniform random dictionary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[</a:t>
            </a:r>
            <a:r>
              <a:rPr lang="en-US" dirty="0" err="1" smtClean="0"/>
              <a:t>Drineas</a:t>
            </a:r>
            <a:r>
              <a:rPr lang="en-US" dirty="0" smtClean="0"/>
              <a:t> and Mahoney, 2005]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Analyzed within more general framework of matrix sketching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Importance sampling based on norm of data points</a:t>
            </a:r>
          </a:p>
          <a:p>
            <a:pPr marL="1257300" lvl="2" indent="-457200">
              <a:buFont typeface="Arial"/>
              <a:buChar char="•"/>
            </a:pPr>
            <a:r>
              <a:rPr lang="en-US" dirty="0" smtClean="0"/>
              <a:t>For stationary kernels (Gaussian) norm is 1,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5638800"/>
            <a:ext cx="42799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071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Greedily select points randomly (should) improve projection error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[</a:t>
            </a:r>
            <a:r>
              <a:rPr lang="en-US" dirty="0" err="1" smtClean="0"/>
              <a:t>Smola</a:t>
            </a:r>
            <a:r>
              <a:rPr lang="en-US" dirty="0" smtClean="0"/>
              <a:t>, et al. 2001] “Sparse Greedy Matrix”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Select a uniform random subset, R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From R select point z that improves projection error of R onto current dictionary D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Add z to D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Repeat until convergence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[</a:t>
            </a:r>
            <a:r>
              <a:rPr lang="en-US" dirty="0" err="1" smtClean="0"/>
              <a:t>Ouimet</a:t>
            </a:r>
            <a:r>
              <a:rPr lang="en-US" dirty="0" smtClean="0"/>
              <a:t>, et al. 2005] “Greedy Spectral Embedding”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D = first point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Consider every point, z, in X</a:t>
            </a:r>
          </a:p>
          <a:p>
            <a:pPr marL="1257300" lvl="2" indent="-457200">
              <a:buFont typeface="Arial"/>
              <a:buChar char="•"/>
            </a:pPr>
            <a:r>
              <a:rPr lang="en-US" dirty="0" smtClean="0"/>
              <a:t>If projection error of z onto current D is large</a:t>
            </a:r>
          </a:p>
          <a:p>
            <a:pPr marL="1714500" lvl="3" indent="-457200">
              <a:buFont typeface="Arial"/>
              <a:buChar char="•"/>
            </a:pPr>
            <a:r>
              <a:rPr lang="en-US" dirty="0" smtClean="0"/>
              <a:t>Add z to D</a:t>
            </a:r>
          </a:p>
          <a:p>
            <a:pPr marL="85725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78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Sparse Kernel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[Tipping 2001] introduced Sparse Kernel PCA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Based on Probabilistic PCA [Tipping and Bishop 1999]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Model the covariance in feature space as,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857250" lvl="1" indent="-457200">
              <a:buFont typeface="Arial"/>
              <a:buChar char="•"/>
            </a:pPr>
            <a:endParaRPr lang="en-US" dirty="0"/>
          </a:p>
          <a:p>
            <a:pPr marL="857250" lvl="1" indent="-457200">
              <a:buFont typeface="Arial"/>
              <a:buChar char="•"/>
            </a:pPr>
            <a:r>
              <a:rPr lang="en-US" dirty="0" err="1" smtClean="0"/>
              <a:t>σ</a:t>
            </a:r>
            <a:r>
              <a:rPr lang="en-US" dirty="0" smtClean="0"/>
              <a:t> -  controls </a:t>
            </a:r>
            <a:r>
              <a:rPr lang="en-US" dirty="0" err="1" smtClean="0"/>
              <a:t>sparsity</a:t>
            </a:r>
            <a:r>
              <a:rPr lang="en-US" dirty="0" smtClean="0"/>
              <a:t> (large value =&gt; more sparse)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W - diagonal weight matrix, weight corresponds to each data point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Compute model using expectation-maximization (EM)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Large </a:t>
            </a:r>
            <a:r>
              <a:rPr lang="en-US" dirty="0" err="1" smtClean="0"/>
              <a:t>σ</a:t>
            </a:r>
            <a:r>
              <a:rPr lang="en-US" dirty="0" smtClean="0"/>
              <a:t> “soaks up” ambient variance leaving only the most impactful data points with non-zero weight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Elements with non-zero weights are dictionary</a:t>
            </a:r>
          </a:p>
          <a:p>
            <a:pPr marL="857250" lvl="1" indent="-457200"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514600"/>
            <a:ext cx="36322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013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selection -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[Tipping 2001] – takes advantage of the Kernel PCA subspace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Papers using this approach have to subdivide problem because of speed (EM convergence)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Non-intuitive interaction between </a:t>
            </a:r>
            <a:r>
              <a:rPr lang="en-US" dirty="0" err="1" smtClean="0"/>
              <a:t>sparsity</a:t>
            </a:r>
            <a:r>
              <a:rPr lang="en-US" dirty="0" smtClean="0"/>
              <a:t> and </a:t>
            </a:r>
            <a:r>
              <a:rPr lang="en-US" dirty="0" err="1" smtClean="0"/>
              <a:t>σ</a:t>
            </a:r>
            <a:r>
              <a:rPr lang="en-US" dirty="0" smtClean="0"/>
              <a:t> parameter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[</a:t>
            </a:r>
            <a:r>
              <a:rPr lang="en-US" dirty="0" err="1" smtClean="0"/>
              <a:t>Smola</a:t>
            </a:r>
            <a:r>
              <a:rPr lang="en-US" dirty="0" smtClean="0"/>
              <a:t>, et al. 2001], [</a:t>
            </a:r>
            <a:r>
              <a:rPr lang="en-US" dirty="0" err="1" smtClean="0"/>
              <a:t>Ouimet</a:t>
            </a:r>
            <a:r>
              <a:rPr lang="en-US" dirty="0" smtClean="0"/>
              <a:t>, et al. 2005] – doesn’t use kernel PCA subspace to select dictionary (greedy)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Greedy nature leads to larger dictionaries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Build dictionary first, then compute kernel PCA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87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Proposed approach: </a:t>
            </a:r>
            <a:br>
              <a:rPr lang="en-US" dirty="0" smtClean="0"/>
            </a:br>
            <a:r>
              <a:rPr lang="en-US" dirty="0" smtClean="0"/>
              <a:t>Lasso Dictionary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New sparse kernel PCA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Based on sparse PCA by [</a:t>
            </a:r>
            <a:r>
              <a:rPr lang="en-US" dirty="0" err="1" smtClean="0"/>
              <a:t>Zou</a:t>
            </a:r>
            <a:r>
              <a:rPr lang="en-US" dirty="0" smtClean="0"/>
              <a:t>, et al. 2006]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Uses L1 regularization to induce </a:t>
            </a:r>
            <a:r>
              <a:rPr lang="en-US" dirty="0" err="1" smtClean="0"/>
              <a:t>sparsity</a:t>
            </a:r>
            <a:endParaRPr lang="en-US" dirty="0" smtClean="0"/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Make use of kernel PCA subspace for dictionary selection (optimal instead of greedy)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Intuitive parameterization (size of dictionary)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Fixed number of iterations (size of dictionary)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Propose using a two-stage dictionary selection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First rough pass (using random or greedy methods)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Second careful pass selecting dictionary based on kernel PCA subspace</a:t>
            </a:r>
          </a:p>
        </p:txBody>
      </p:sp>
    </p:spTree>
    <p:extLst>
      <p:ext uri="{BB962C8B-B14F-4D97-AF65-F5344CB8AC3E}">
        <p14:creationId xmlns:p14="http://schemas.microsoft.com/office/powerpoint/2010/main" val="385092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 (PCA)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020763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Find a new basis where the first direction preserves the most variance,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Second basis, second most, etc.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1" y="838200"/>
            <a:ext cx="4547468" cy="42671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9400" y="4648200"/>
            <a:ext cx="177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Image: </a:t>
            </a:r>
            <a:r>
              <a:rPr lang="en-US" dirty="0" err="1" smtClean="0"/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9801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Sparse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Proposed by [</a:t>
            </a:r>
            <a:r>
              <a:rPr lang="en-US" dirty="0" err="1" smtClean="0"/>
              <a:t>Zou</a:t>
            </a:r>
            <a:r>
              <a:rPr lang="en-US" dirty="0" smtClean="0"/>
              <a:t>, et al. 2006]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Motivation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running PCA on high dimensional data (analysis of genes)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Sparse PCA means less data points needed for analysis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Run PCA, then make the loadings sparse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Formulation as L1 regularized optimization problem,</a:t>
            </a:r>
          </a:p>
          <a:p>
            <a:pPr marL="857250" lvl="1" indent="-457200">
              <a:buFont typeface="Arial"/>
              <a:buChar char="•"/>
            </a:pPr>
            <a:endParaRPr lang="en-US" dirty="0" smtClean="0"/>
          </a:p>
          <a:p>
            <a:pPr marL="857250" lvl="1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Elastic-net problem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Solved using Least Angles Regression (LARS)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Each principal vector independently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937000"/>
            <a:ext cx="87884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241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L1 regularization inducing </a:t>
            </a:r>
            <a:r>
              <a:rPr lang="en-US" dirty="0" err="1" smtClean="0"/>
              <a:t>sparsity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3633" b="3633"/>
          <a:stretch>
            <a:fillRect/>
          </a:stretch>
        </p:blipFill>
        <p:spPr>
          <a:xfrm>
            <a:off x="387334" y="1143000"/>
            <a:ext cx="8451866" cy="4648200"/>
          </a:xfrm>
        </p:spPr>
      </p:pic>
      <p:sp>
        <p:nvSpPr>
          <p:cNvPr id="5" name="TextBox 4"/>
          <p:cNvSpPr txBox="1"/>
          <p:nvPr/>
        </p:nvSpPr>
        <p:spPr>
          <a:xfrm>
            <a:off x="3048000" y="5791200"/>
            <a:ext cx="247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[image from </a:t>
            </a:r>
            <a:r>
              <a:rPr lang="en-US" dirty="0" err="1" smtClean="0"/>
              <a:t>quora.com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684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Sparse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We modified [</a:t>
            </a:r>
            <a:r>
              <a:rPr lang="en-US" dirty="0" err="1" smtClean="0"/>
              <a:t>Zou</a:t>
            </a:r>
            <a:r>
              <a:rPr lang="en-US" dirty="0" smtClean="0"/>
              <a:t>, et al. 2006] to use the kernel trick,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Run kernel PCA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Make each of the loadings sparse,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 kernel case r = n, so LARS solution to elastic net becomes the same as Lasso solution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Make loadings sparse for each PCA vector independently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86000"/>
            <a:ext cx="672328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5" y="3014093"/>
            <a:ext cx="9076895" cy="7197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33800"/>
            <a:ext cx="9144000" cy="79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2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Sparse PCA: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Sparse solution is found for each loading vector independently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Zero-loadings in each vector may not match up!</a:t>
            </a:r>
          </a:p>
          <a:p>
            <a:pPr marL="857250" lvl="1" indent="-457200">
              <a:buFont typeface="Arial"/>
              <a:buChar char="•"/>
            </a:pPr>
            <a:endParaRPr lang="en-US" dirty="0"/>
          </a:p>
          <a:p>
            <a:pPr marL="857250" lvl="1" indent="-457200">
              <a:buFont typeface="Arial"/>
              <a:buChar char="•"/>
            </a:pPr>
            <a:endParaRPr lang="en-US" dirty="0" smtClean="0"/>
          </a:p>
          <a:p>
            <a:pPr marL="857250" lvl="1" indent="-457200">
              <a:buFont typeface="Arial"/>
              <a:buChar char="•"/>
            </a:pPr>
            <a:endParaRPr lang="en-US" dirty="0"/>
          </a:p>
          <a:p>
            <a:pPr marL="857250" lvl="1" indent="-457200">
              <a:buFont typeface="Arial"/>
              <a:buChar char="•"/>
            </a:pPr>
            <a:endParaRPr lang="en-US" dirty="0" smtClean="0"/>
          </a:p>
          <a:p>
            <a:pPr marL="857250" lvl="1" indent="-457200">
              <a:buFont typeface="Arial"/>
              <a:buChar char="•"/>
            </a:pPr>
            <a:endParaRPr lang="en-US" dirty="0"/>
          </a:p>
          <a:p>
            <a:pPr marL="857250" lvl="1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Suppose orange components only have one loading vector with non-zero weight?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0800"/>
            <a:ext cx="1994496" cy="190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4572000"/>
            <a:ext cx="342900" cy="35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2590800"/>
            <a:ext cx="1676400" cy="18654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600" y="2590800"/>
            <a:ext cx="1828800" cy="1828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200" y="4572000"/>
            <a:ext cx="469900" cy="342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7900" y="4419600"/>
            <a:ext cx="1104900" cy="4572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1143000" y="2590800"/>
            <a:ext cx="0" cy="1905000"/>
          </a:xfrm>
          <a:prstGeom prst="line">
            <a:avLst/>
          </a:prstGeom>
          <a:ln w="76200" cmpd="sng">
            <a:solidFill>
              <a:srgbClr val="4F81BD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81200" y="2590800"/>
            <a:ext cx="0" cy="1905000"/>
          </a:xfrm>
          <a:prstGeom prst="line">
            <a:avLst/>
          </a:prstGeom>
          <a:ln w="76200" cmpd="sng">
            <a:solidFill>
              <a:srgbClr val="F7964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86000" y="2590800"/>
            <a:ext cx="0" cy="1905000"/>
          </a:xfrm>
          <a:prstGeom prst="line">
            <a:avLst/>
          </a:prstGeom>
          <a:ln w="76200" cmpd="sng">
            <a:solidFill>
              <a:srgbClr val="4F81BD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76400" y="2590800"/>
            <a:ext cx="0" cy="1905000"/>
          </a:xfrm>
          <a:prstGeom prst="line">
            <a:avLst/>
          </a:prstGeom>
          <a:ln w="76200" cmpd="sng">
            <a:solidFill>
              <a:srgbClr val="4F81BD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838200" y="2895600"/>
            <a:ext cx="1981200" cy="0"/>
          </a:xfrm>
          <a:prstGeom prst="line">
            <a:avLst/>
          </a:prstGeom>
          <a:ln w="76200" cmpd="sng">
            <a:solidFill>
              <a:srgbClr val="4F81BD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38200" y="3429000"/>
            <a:ext cx="1981200" cy="0"/>
          </a:xfrm>
          <a:prstGeom prst="line">
            <a:avLst/>
          </a:prstGeom>
          <a:ln w="76200" cmpd="sng">
            <a:solidFill>
              <a:srgbClr val="4F81BD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8200" y="3733800"/>
            <a:ext cx="1981200" cy="0"/>
          </a:xfrm>
          <a:prstGeom prst="line">
            <a:avLst/>
          </a:prstGeom>
          <a:ln w="76200" cmpd="sng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838200" y="4038600"/>
            <a:ext cx="1981200" cy="0"/>
          </a:xfrm>
          <a:prstGeom prst="line">
            <a:avLst/>
          </a:prstGeom>
          <a:ln w="76200" cmpd="sng">
            <a:solidFill>
              <a:srgbClr val="4F81BD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884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Sparse PCA: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This results in a sub-optimal dictionary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Can we modify the optimization to consider all loading vectors at once?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462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Sparse PCA: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This results in a sub-optimal dictionary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Can we modify the optimization to consider all loading vectors at once?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</a:t>
            </a:r>
            <a:r>
              <a:rPr lang="en-US" baseline="30000" dirty="0" smtClean="0"/>
              <a:t>i</a:t>
            </a:r>
            <a:r>
              <a:rPr lang="en-US" dirty="0" smtClean="0"/>
              <a:t> is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row of 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10000"/>
            <a:ext cx="8763000" cy="113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438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Lasso Dictionary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/>
            <a:r>
              <a:rPr lang="en-US" dirty="0" smtClean="0"/>
              <a:t>Input: 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G (</a:t>
            </a:r>
            <a:r>
              <a:rPr lang="en-US" dirty="0" err="1" smtClean="0"/>
              <a:t>Gramian</a:t>
            </a:r>
            <a:r>
              <a:rPr lang="en-US" dirty="0" smtClean="0"/>
              <a:t>), 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U,S (</a:t>
            </a:r>
            <a:r>
              <a:rPr lang="en-US" dirty="0" err="1" smtClean="0"/>
              <a:t>eigen</a:t>
            </a:r>
            <a:r>
              <a:rPr lang="en-US" dirty="0" smtClean="0"/>
              <a:t> </a:t>
            </a:r>
            <a:r>
              <a:rPr lang="en-US" dirty="0" err="1" smtClean="0"/>
              <a:t>decomp</a:t>
            </a:r>
            <a:r>
              <a:rPr lang="en-US" dirty="0" smtClean="0"/>
              <a:t> of G)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Find optimum using LARS: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0" indent="0"/>
            <a:r>
              <a:rPr lang="en-US" dirty="0" smtClean="0"/>
              <a:t>Output: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D – non-zero entries of 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895600"/>
            <a:ext cx="8763000" cy="113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959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Two-step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a subset of size m &lt;&lt; n that preserves statistics of full data set</a:t>
            </a:r>
          </a:p>
          <a:p>
            <a:pPr marL="914400" lvl="1" indent="-514350"/>
            <a:r>
              <a:rPr lang="en-US" dirty="0" smtClean="0"/>
              <a:t>Small enough to perform kernel PCA</a:t>
            </a:r>
          </a:p>
          <a:p>
            <a:pPr marL="914400" lvl="1" indent="-514350"/>
            <a:r>
              <a:rPr lang="en-US" dirty="0" smtClean="0"/>
              <a:t>Large enough to captures statistics of full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aset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Lasso dictionary selection </a:t>
            </a:r>
          </a:p>
          <a:p>
            <a:pPr marL="914400" lvl="1" indent="-514350"/>
            <a:r>
              <a:rPr lang="en-US" dirty="0" smtClean="0"/>
              <a:t>Optimal dictionary of size d for subset of size m</a:t>
            </a:r>
          </a:p>
          <a:p>
            <a:pPr marL="914400" lvl="1" indent="-514350"/>
            <a:endParaRPr lang="en-US" dirty="0" smtClean="0"/>
          </a:p>
          <a:p>
            <a:pPr marL="514350" indent="-514350"/>
            <a:endParaRPr lang="en-US" dirty="0"/>
          </a:p>
          <a:p>
            <a:pPr marL="514350" indent="-514350"/>
            <a:r>
              <a:rPr lang="en-US" dirty="0" smtClean="0"/>
              <a:t>Use dictionary D to approximate full </a:t>
            </a:r>
            <a:r>
              <a:rPr lang="en-US" dirty="0" err="1" smtClean="0"/>
              <a:t>Gramian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217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Data sets: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UCI data sets using Gaussian kernel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err="1" smtClean="0"/>
              <a:t>σ</a:t>
            </a:r>
            <a:r>
              <a:rPr lang="en-US" dirty="0" smtClean="0"/>
              <a:t> chosen according to average inter-point distance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For fairness chose the same first stage subset for each method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Compare projection error of resulting dictionaries</a:t>
            </a:r>
          </a:p>
          <a:p>
            <a:pPr marL="85725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972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Synthetic Gaussian (varying SNR)</a:t>
            </a:r>
            <a:endParaRPr lang="en-US" dirty="0"/>
          </a:p>
        </p:txBody>
      </p:sp>
      <p:pic>
        <p:nvPicPr>
          <p:cNvPr id="4" name="Content Placeholder 3" descr="synthetic_s2n0p1_projection_error-eps-converted-to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88" r="-18688"/>
          <a:stretch>
            <a:fillRect/>
          </a:stretch>
        </p:blipFill>
        <p:spPr>
          <a:xfrm>
            <a:off x="-457200" y="762000"/>
            <a:ext cx="5265096" cy="2895600"/>
          </a:xfrm>
        </p:spPr>
      </p:pic>
      <p:sp>
        <p:nvSpPr>
          <p:cNvPr id="5" name="TextBox 4"/>
          <p:cNvSpPr txBox="1"/>
          <p:nvPr/>
        </p:nvSpPr>
        <p:spPr>
          <a:xfrm>
            <a:off x="1676400" y="3810000"/>
            <a:ext cx="909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SNR 0.1</a:t>
            </a:r>
            <a:endParaRPr lang="en-US" dirty="0"/>
          </a:p>
        </p:txBody>
      </p:sp>
      <p:pic>
        <p:nvPicPr>
          <p:cNvPr id="7" name="Picture 6" descr="synthetic_s2n1_projection_error-eps-converted-to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838200"/>
            <a:ext cx="3733800" cy="28209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10400" y="3886200"/>
            <a:ext cx="909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SNR 1.0</a:t>
            </a:r>
            <a:endParaRPr lang="en-US" dirty="0"/>
          </a:p>
        </p:txBody>
      </p:sp>
      <p:pic>
        <p:nvPicPr>
          <p:cNvPr id="9" name="Picture 8" descr="synthetic_s2n10_projection_error-eps-converted-to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733800"/>
            <a:ext cx="3581400" cy="27058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24600" y="5943600"/>
            <a:ext cx="102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SNR 10.0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6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PCA: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/>
              <a:t>Centered data 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Compute covariance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24000"/>
            <a:ext cx="1841500" cy="116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00" y="2794000"/>
            <a:ext cx="6464300" cy="48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648200"/>
            <a:ext cx="3224463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0" y="4267200"/>
            <a:ext cx="1270000" cy="127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0" y="4343400"/>
            <a:ext cx="1841500" cy="1168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2400" y="3721100"/>
            <a:ext cx="1181100" cy="1841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7200" y="5613400"/>
            <a:ext cx="342900" cy="355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7800" y="4876800"/>
            <a:ext cx="317500" cy="127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53200" y="5676900"/>
            <a:ext cx="381000" cy="317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53400" y="5613400"/>
            <a:ext cx="6731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70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UCI Cloud data set</a:t>
            </a:r>
            <a:endParaRPr lang="en-US" dirty="0"/>
          </a:p>
        </p:txBody>
      </p:sp>
      <p:pic>
        <p:nvPicPr>
          <p:cNvPr id="4" name="Content Placeholder 3" descr="cloud_projection_error-eps-converted-to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88" r="-18688"/>
          <a:stretch>
            <a:fillRect/>
          </a:stretch>
        </p:blipFill>
        <p:spPr>
          <a:xfrm>
            <a:off x="381000" y="12954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9786100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UCI Forest cover type</a:t>
            </a:r>
            <a:endParaRPr lang="en-US" dirty="0"/>
          </a:p>
        </p:txBody>
      </p:sp>
      <p:pic>
        <p:nvPicPr>
          <p:cNvPr id="4" name="Content Placeholder 3" descr="covtype_projection_error-eps-converted-to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066848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UCI Solar flare</a:t>
            </a:r>
            <a:endParaRPr lang="en-US" dirty="0"/>
          </a:p>
        </p:txBody>
      </p:sp>
      <p:pic>
        <p:nvPicPr>
          <p:cNvPr id="4" name="Content Placeholder 3" descr="flare_projection_error-eps-converted-to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0868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PCA: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dirty="0" smtClean="0"/>
              <a:t>Eigen Decomposition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Select p dominant </a:t>
            </a:r>
            <a:r>
              <a:rPr lang="en-US" dirty="0" err="1" smtClean="0"/>
              <a:t>eigen</a:t>
            </a:r>
            <a:r>
              <a:rPr lang="en-US" dirty="0" smtClean="0"/>
              <a:t> vectors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3161489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1397000"/>
            <a:ext cx="1041400" cy="1041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371600"/>
            <a:ext cx="1041400" cy="1041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1371600"/>
            <a:ext cx="1041400" cy="1041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0" y="1397000"/>
            <a:ext cx="1041400" cy="1041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800" y="2590800"/>
            <a:ext cx="342900" cy="355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5900" y="2590800"/>
            <a:ext cx="342900" cy="342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5200" y="2590800"/>
            <a:ext cx="342900" cy="342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8200" y="2590800"/>
            <a:ext cx="279400" cy="317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600" y="4343400"/>
            <a:ext cx="2235200" cy="444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8200" y="4267200"/>
            <a:ext cx="609600" cy="1016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48400" y="1828800"/>
            <a:ext cx="317500" cy="127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00800" y="5715000"/>
            <a:ext cx="1155700" cy="444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4267200"/>
            <a:ext cx="1041400" cy="1041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76800" y="5562600"/>
            <a:ext cx="431800" cy="444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62600" y="4724400"/>
            <a:ext cx="317500" cy="127000"/>
          </a:xfrm>
          <a:prstGeom prst="rect">
            <a:avLst/>
          </a:prstGeom>
        </p:spPr>
      </p:pic>
      <p:sp>
        <p:nvSpPr>
          <p:cNvPr id="22" name="Frame 21"/>
          <p:cNvSpPr/>
          <p:nvPr/>
        </p:nvSpPr>
        <p:spPr>
          <a:xfrm>
            <a:off x="6172200" y="4267200"/>
            <a:ext cx="533400" cy="10668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1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PCA: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dirty="0" smtClean="0"/>
              <a:t>Project data into p-subspace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Optimal p-dimensional subspace in the sense of preserving the variance of data in r-dimensional space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28800"/>
            <a:ext cx="2400300" cy="111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676400"/>
            <a:ext cx="522748" cy="13519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700" y="2438400"/>
            <a:ext cx="317500" cy="127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752600"/>
            <a:ext cx="838200" cy="13068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600" y="1828800"/>
            <a:ext cx="609600" cy="101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9000" y="3352800"/>
            <a:ext cx="431800" cy="444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8400" y="3352800"/>
            <a:ext cx="673100" cy="406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8200" y="3200400"/>
            <a:ext cx="6096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81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PCA: Alternative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Alternative computation (important later)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Normally use covariance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Eigen decomposition is O(r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pPr marL="1257300" lvl="2" indent="-457200">
              <a:buFont typeface="Arial"/>
              <a:buChar char="•"/>
            </a:pPr>
            <a:r>
              <a:rPr lang="en-US" dirty="0" smtClean="0"/>
              <a:t>(note: theoretically can do it in O(r</a:t>
            </a:r>
            <a:r>
              <a:rPr lang="en-US" baseline="30000" dirty="0" smtClean="0"/>
              <a:t>2.3</a:t>
            </a:r>
            <a:r>
              <a:rPr lang="en-US" dirty="0" smtClean="0"/>
              <a:t>))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Gramian</a:t>
            </a:r>
            <a:r>
              <a:rPr lang="en-US" dirty="0" smtClean="0"/>
              <a:t> matrix can also be used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Eigen decomposition is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Useful when r &gt; n (high dimensional data)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Aside: PCA can also be done using SVD of X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SVD is O(nr</a:t>
            </a:r>
            <a:r>
              <a:rPr lang="en-US" baseline="30000" dirty="0" smtClean="0"/>
              <a:t>2</a:t>
            </a:r>
            <a:r>
              <a:rPr lang="en-US" dirty="0" smtClean="0"/>
              <a:t>) or O(rn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85549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PCA: </a:t>
            </a:r>
            <a:r>
              <a:rPr lang="en-US" dirty="0" err="1" smtClean="0"/>
              <a:t>Gramian</a:t>
            </a:r>
            <a:r>
              <a:rPr lang="en-US" dirty="0" smtClean="0"/>
              <a:t>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 smtClean="0"/>
              <a:t>Centered data matrix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Compute </a:t>
            </a:r>
            <a:r>
              <a:rPr lang="en-US" dirty="0" err="1" smtClean="0"/>
              <a:t>Gramian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24000"/>
            <a:ext cx="1841500" cy="116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00" y="2794000"/>
            <a:ext cx="6464300" cy="48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00" y="4038600"/>
            <a:ext cx="1676400" cy="16011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2500" y="4267200"/>
            <a:ext cx="1841500" cy="116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7100" y="3886200"/>
            <a:ext cx="1181100" cy="1841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0700" y="5600700"/>
            <a:ext cx="381000" cy="317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8100" y="5778500"/>
            <a:ext cx="673100" cy="406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37200" y="4876800"/>
            <a:ext cx="317500" cy="127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400" y="4572000"/>
            <a:ext cx="3544478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95800" y="5715000"/>
            <a:ext cx="3429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88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4257</TotalTime>
  <Words>1942</Words>
  <Application>Microsoft Macintosh PowerPoint</Application>
  <PresentationFormat>On-screen Show (4:3)</PresentationFormat>
  <Paragraphs>380</Paragraphs>
  <Slides>52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PowerPoint Presentation</vt:lpstr>
      <vt:lpstr>The Plan</vt:lpstr>
      <vt:lpstr>Kernel PCA</vt:lpstr>
      <vt:lpstr>Principal Component Analysis (PCA)</vt:lpstr>
      <vt:lpstr>PCA: review</vt:lpstr>
      <vt:lpstr>PCA: review</vt:lpstr>
      <vt:lpstr>PCA: review</vt:lpstr>
      <vt:lpstr>PCA: Alternative Computation</vt:lpstr>
      <vt:lpstr>PCA: Gramian computation</vt:lpstr>
      <vt:lpstr>PCA: Gramian Computation</vt:lpstr>
      <vt:lpstr>PCA: Gramian computation</vt:lpstr>
      <vt:lpstr>PCA: Why?</vt:lpstr>
      <vt:lpstr>PCA: assumptions</vt:lpstr>
      <vt:lpstr>PCA: assumptions</vt:lpstr>
      <vt:lpstr>PCA: non-linear alternatives</vt:lpstr>
      <vt:lpstr>PCA: non-linear alternatives</vt:lpstr>
      <vt:lpstr>Kernel PCA: general formulation</vt:lpstr>
      <vt:lpstr>Kernel PCA: Introduction</vt:lpstr>
      <vt:lpstr>Kernel PCA: Introduction</vt:lpstr>
      <vt:lpstr>PCA on (non-linear) features</vt:lpstr>
      <vt:lpstr>PCA on BIG features</vt:lpstr>
      <vt:lpstr>Kernel Trick</vt:lpstr>
      <vt:lpstr>Kernel Trick</vt:lpstr>
      <vt:lpstr>Kernel PCA</vt:lpstr>
      <vt:lpstr>Kernel PCA</vt:lpstr>
      <vt:lpstr>Kernel Examples</vt:lpstr>
      <vt:lpstr>General Kernel Methods</vt:lpstr>
      <vt:lpstr>Kernel PCA on large data sets</vt:lpstr>
      <vt:lpstr>Kernel PCA: the ugly</vt:lpstr>
      <vt:lpstr>Kernel PCA on large data sets</vt:lpstr>
      <vt:lpstr>Nystrom method</vt:lpstr>
      <vt:lpstr>Nystrom method</vt:lpstr>
      <vt:lpstr>Kernel PCA: Nystrom Method</vt:lpstr>
      <vt:lpstr>Dictionary selection</vt:lpstr>
      <vt:lpstr>Uniform Random Dictionary</vt:lpstr>
      <vt:lpstr>Greedy Random</vt:lpstr>
      <vt:lpstr>Sparse Kernel PCA</vt:lpstr>
      <vt:lpstr>Dictionary selection - problems</vt:lpstr>
      <vt:lpstr>Proposed approach:  Lasso Dictionary Selection</vt:lpstr>
      <vt:lpstr>Sparse PCA</vt:lpstr>
      <vt:lpstr>L1 regularization inducing sparsity</vt:lpstr>
      <vt:lpstr>Kernel Sparse PCA</vt:lpstr>
      <vt:lpstr>Kernel Sparse PCA: problems</vt:lpstr>
      <vt:lpstr>Kernel Sparse PCA: problems</vt:lpstr>
      <vt:lpstr>Kernel Sparse PCA: problems</vt:lpstr>
      <vt:lpstr>Lasso Dictionary Selection</vt:lpstr>
      <vt:lpstr>Two-step approach</vt:lpstr>
      <vt:lpstr>Comparison</vt:lpstr>
      <vt:lpstr>Synthetic Gaussian (varying SNR)</vt:lpstr>
      <vt:lpstr>UCI Cloud data set</vt:lpstr>
      <vt:lpstr>UCI Forest cover type</vt:lpstr>
      <vt:lpstr>UCI Solar flare</vt:lpstr>
    </vt:vector>
  </TitlesOfParts>
  <Company>SCI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nathang</dc:creator>
  <cp:lastModifiedBy>Daniel Perry</cp:lastModifiedBy>
  <cp:revision>50</cp:revision>
  <dcterms:created xsi:type="dcterms:W3CDTF">2010-02-05T19:46:44Z</dcterms:created>
  <dcterms:modified xsi:type="dcterms:W3CDTF">2015-02-23T18:55:10Z</dcterms:modified>
</cp:coreProperties>
</file>