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01" r:id="rId9"/>
    <p:sldId id="302" r:id="rId10"/>
    <p:sldId id="303" r:id="rId11"/>
    <p:sldId id="304" r:id="rId12"/>
    <p:sldId id="305" r:id="rId13"/>
    <p:sldId id="266" r:id="rId14"/>
    <p:sldId id="267" r:id="rId15"/>
    <p:sldId id="268" r:id="rId16"/>
    <p:sldId id="269" r:id="rId17"/>
    <p:sldId id="290" r:id="rId18"/>
    <p:sldId id="289" r:id="rId19"/>
    <p:sldId id="270" r:id="rId20"/>
    <p:sldId id="299" r:id="rId21"/>
    <p:sldId id="271" r:id="rId22"/>
    <p:sldId id="298" r:id="rId23"/>
    <p:sldId id="291" r:id="rId24"/>
    <p:sldId id="273" r:id="rId25"/>
    <p:sldId id="272" r:id="rId26"/>
    <p:sldId id="280" r:id="rId27"/>
    <p:sldId id="281" r:id="rId28"/>
    <p:sldId id="282" r:id="rId29"/>
    <p:sldId id="283" r:id="rId30"/>
    <p:sldId id="287" r:id="rId31"/>
    <p:sldId id="285" r:id="rId32"/>
    <p:sldId id="284" r:id="rId33"/>
    <p:sldId id="286" r:id="rId34"/>
    <p:sldId id="292" r:id="rId35"/>
    <p:sldId id="307" r:id="rId36"/>
    <p:sldId id="310" r:id="rId37"/>
    <p:sldId id="312" r:id="rId38"/>
    <p:sldId id="321" r:id="rId39"/>
    <p:sldId id="319" r:id="rId40"/>
    <p:sldId id="311" r:id="rId41"/>
    <p:sldId id="320" r:id="rId42"/>
    <p:sldId id="308" r:id="rId43"/>
    <p:sldId id="309" r:id="rId44"/>
    <p:sldId id="313" r:id="rId45"/>
    <p:sldId id="314" r:id="rId46"/>
    <p:sldId id="316" r:id="rId47"/>
    <p:sldId id="315" r:id="rId48"/>
    <p:sldId id="317" r:id="rId49"/>
    <p:sldId id="328" r:id="rId50"/>
    <p:sldId id="330" r:id="rId51"/>
    <p:sldId id="326" r:id="rId52"/>
    <p:sldId id="318" r:id="rId53"/>
    <p:sldId id="322" r:id="rId54"/>
    <p:sldId id="323" r:id="rId55"/>
    <p:sldId id="324" r:id="rId56"/>
    <p:sldId id="325" r:id="rId57"/>
    <p:sldId id="306" r:id="rId58"/>
    <p:sldId id="293" r:id="rId59"/>
    <p:sldId id="294" r:id="rId60"/>
    <p:sldId id="295" r:id="rId61"/>
    <p:sldId id="296" r:id="rId62"/>
    <p:sldId id="297" r:id="rId63"/>
  </p:sldIdLst>
  <p:sldSz cx="9144000" cy="5143500" type="screen16x9"/>
  <p:notesSz cx="9144000" cy="51435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4947" y="1583905"/>
            <a:ext cx="12541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34955" y="2803105"/>
            <a:ext cx="46740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DB44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8924" y="985750"/>
            <a:ext cx="3986529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48624" y="1073249"/>
            <a:ext cx="3404234" cy="317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7675" y="809324"/>
            <a:ext cx="5992224" cy="3524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4000" y="1583905"/>
            <a:ext cx="493599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196" y="1423103"/>
            <a:ext cx="453390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DB44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7140" y="4812428"/>
            <a:ext cx="2489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Equality_comparisons_and_samenes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rwall.com/p/h4xm0w/why-never-use-new-array-in-javascript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JavaScript/Reference/Global_Objects/Arra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Statements/let" TargetMode="External"/><Relationship Id="rId4" Type="http://schemas.openxmlformats.org/officeDocument/2006/relationships/hyperlink" Target="https://scotch.io/tutorials/understanding-scope-in-javascrip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2048" cy="318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9861" y="2124262"/>
            <a:ext cx="318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JavaScript</a:t>
            </a:r>
            <a:r>
              <a:rPr sz="3600" b="1" spc="-8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Basics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738" y="855500"/>
            <a:ext cx="1746524" cy="759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>
                <a:latin typeface="Arial"/>
                <a:cs typeface="Arial"/>
              </a:rPr>
              <a:t>1</a:t>
            </a:fld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10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28800" y="1311427"/>
            <a:ext cx="4935999" cy="1231106"/>
          </a:xfrm>
        </p:spPr>
        <p:txBody>
          <a:bodyPr/>
          <a:lstStyle/>
          <a:p>
            <a:pPr algn="ctr"/>
            <a:r>
              <a:rPr lang="en-US" err="1" smtClean="0"/>
              <a:t>Javascript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Structure and Syntax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99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77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JavaScript</a:t>
            </a: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 Structure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366" y="809386"/>
            <a:ext cx="8305800" cy="972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1700" b="1" spc="-5" smtClean="0">
                <a:latin typeface="Calibri"/>
                <a:cs typeface="Calibri"/>
              </a:rPr>
              <a:t>JavaScript consists of </a:t>
            </a:r>
            <a:r>
              <a:rPr lang="en-US" sz="1700" b="1" spc="-5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line-by-line instructions</a:t>
            </a:r>
            <a:r>
              <a:rPr lang="en-US" sz="1700" b="1" spc="-5" smtClean="0">
                <a:latin typeface="Calibri"/>
                <a:cs typeface="Calibri"/>
              </a:rPr>
              <a:t>.</a:t>
            </a:r>
          </a:p>
          <a:p>
            <a:pPr marL="473075" indent="-461009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1700" b="1" spc="-5" smtClean="0">
                <a:latin typeface="Calibri"/>
                <a:cs typeface="Calibri"/>
              </a:rPr>
              <a:t>It executes a line of code, processes it, and moves to the next one</a:t>
            </a:r>
          </a:p>
          <a:p>
            <a:pPr marL="930275" lvl="1" indent="-461009"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11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394691" y="1581150"/>
            <a:ext cx="4572000" cy="27571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>
                <a:solidFill>
                  <a:srgbClr val="7030A0"/>
                </a:solidFill>
                <a:cs typeface="Calibri"/>
              </a:rPr>
              <a:t>Example program </a:t>
            </a:r>
            <a:r>
              <a:rPr lang="en-US" b="1" spc="-5">
                <a:cs typeface="Calibri"/>
              </a:rPr>
              <a:t>for </a:t>
            </a:r>
            <a:r>
              <a:rPr lang="en-US" b="1" spc="-5">
                <a:solidFill>
                  <a:srgbClr val="00B050"/>
                </a:solidFill>
                <a:cs typeface="Calibri"/>
              </a:rPr>
              <a:t>opening a door</a:t>
            </a:r>
            <a:r>
              <a:rPr lang="en-US" b="1" spc="-5">
                <a:cs typeface="Calibri"/>
              </a:rPr>
              <a:t>: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>
                <a:cs typeface="Calibri"/>
              </a:rPr>
              <a:t>1. Look at the door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>
                <a:cs typeface="Calibri"/>
              </a:rPr>
              <a:t>2. Walk near the door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>
                <a:cs typeface="Calibri"/>
              </a:rPr>
              <a:t>3. Put your hand on the door handle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4</a:t>
            </a:r>
            <a:r>
              <a:rPr lang="en-US" b="1" spc="-5">
                <a:cs typeface="Calibri"/>
              </a:rPr>
              <a:t>. Hold the door handle </a:t>
            </a:r>
            <a:endParaRPr lang="en-US" b="1" spc="-5" smtClean="0">
              <a:cs typeface="Calibri"/>
            </a:endParaRP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5. Press </a:t>
            </a:r>
            <a:r>
              <a:rPr lang="en-US" b="1" spc="-5">
                <a:cs typeface="Calibri"/>
              </a:rPr>
              <a:t>on the door </a:t>
            </a:r>
            <a:r>
              <a:rPr lang="en-US" b="1" spc="-5" smtClean="0">
                <a:cs typeface="Calibri"/>
              </a:rPr>
              <a:t>handle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6</a:t>
            </a:r>
            <a:r>
              <a:rPr lang="en-US" b="1" spc="-5">
                <a:cs typeface="Calibri"/>
              </a:rPr>
              <a:t>. Pull the door</a:t>
            </a:r>
          </a:p>
          <a:p>
            <a:pPr marL="469266" lvl="1">
              <a:spcBef>
                <a:spcPts val="459"/>
              </a:spcBef>
              <a:tabLst>
                <a:tab pos="473075" algn="l"/>
                <a:tab pos="473709" algn="l"/>
              </a:tabLst>
            </a:pPr>
            <a:r>
              <a:rPr lang="en-US" b="1" spc="-5">
                <a:cs typeface="Calibri"/>
              </a:rPr>
              <a:t>7. Release the door handle</a:t>
            </a:r>
          </a:p>
        </p:txBody>
      </p:sp>
    </p:spTree>
    <p:extLst>
      <p:ext uri="{BB962C8B-B14F-4D97-AF65-F5344CB8AC3E}">
        <p14:creationId xmlns:p14="http://schemas.microsoft.com/office/powerpoint/2010/main" val="3924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77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JavaScript</a:t>
            </a: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 Syntax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33400" y="112395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Each JavaScript line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should end </a:t>
            </a:r>
            <a:r>
              <a:rPr lang="en-US" smtClean="0"/>
              <a:t>with a semicolon </a:t>
            </a:r>
            <a:r>
              <a:rPr lang="en-US" b="1" smtClean="0">
                <a:solidFill>
                  <a:srgbClr val="FF000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There are certain exceptions, discussed later</a:t>
            </a:r>
            <a:endParaRPr lang="ro-RO" b="1"/>
          </a:p>
        </p:txBody>
      </p:sp>
      <p:sp>
        <p:nvSpPr>
          <p:cNvPr id="8" name="object 7"/>
          <p:cNvSpPr txBox="1"/>
          <p:nvPr/>
        </p:nvSpPr>
        <p:spPr>
          <a:xfrm>
            <a:off x="527799" y="2200449"/>
            <a:ext cx="8479038" cy="230666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10795" rIns="0" bIns="0" rtlCol="0">
            <a:noAutofit/>
          </a:bodyPr>
          <a:lstStyle/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// Type the following commands into a JavaScript file.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// Include the JavaScript file in a HTML file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// Run the HTML file in your browser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en-US" sz="1400" b="1" spc="-5">
              <a:solidFill>
                <a:schemeClr val="accent1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b="1" spc="-5" smtClean="0">
                <a:solidFill>
                  <a:schemeClr val="accent1"/>
                </a:solidFill>
                <a:latin typeface="Consolas"/>
                <a:cs typeface="Consolas"/>
              </a:rPr>
              <a:t>alert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smtClean="0">
                <a:solidFill>
                  <a:srgbClr val="00B050"/>
                </a:solidFill>
                <a:latin typeface="Consolas"/>
                <a:cs typeface="Consolas"/>
              </a:rPr>
              <a:t>"Welcome to the best program ever."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);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b="1" spc="-5">
                <a:solidFill>
                  <a:schemeClr val="accent1"/>
                </a:solidFill>
                <a:latin typeface="Consolas"/>
                <a:cs typeface="Consolas"/>
              </a:rPr>
              <a:t>prompt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smtClean="0">
                <a:solidFill>
                  <a:srgbClr val="00B050"/>
                </a:solidFill>
                <a:latin typeface="Consolas"/>
                <a:cs typeface="Consolas"/>
              </a:rPr>
              <a:t>"Enter your computer name:"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);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b="1" spc="-5">
                <a:solidFill>
                  <a:schemeClr val="accent1"/>
                </a:solidFill>
                <a:latin typeface="Consolas"/>
                <a:cs typeface="Consolas"/>
              </a:rPr>
              <a:t>confirm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smtClean="0">
                <a:solidFill>
                  <a:srgbClr val="00B050"/>
                </a:solidFill>
                <a:latin typeface="Consolas"/>
                <a:cs typeface="Consolas"/>
              </a:rPr>
              <a:t>"Press YES to </a:t>
            </a:r>
            <a:r>
              <a:rPr lang="en-US" sz="1400" spc="-5">
                <a:solidFill>
                  <a:srgbClr val="00B050"/>
                </a:solidFill>
                <a:latin typeface="Consolas"/>
                <a:cs typeface="Consolas"/>
              </a:rPr>
              <a:t>delete all files</a:t>
            </a:r>
            <a:r>
              <a:rPr lang="en-US" sz="1400" spc="-5" smtClean="0">
                <a:solidFill>
                  <a:srgbClr val="00B050"/>
                </a:solidFill>
                <a:latin typeface="Consolas"/>
                <a:cs typeface="Consolas"/>
              </a:rPr>
              <a:t>."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);</a:t>
            </a:r>
            <a:endParaRPr lang="en-US" sz="1400" spc="-5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b="1" spc="-5" smtClean="0">
                <a:solidFill>
                  <a:schemeClr val="accent1"/>
                </a:solidFill>
                <a:latin typeface="Consolas"/>
                <a:cs typeface="Consolas"/>
              </a:rPr>
              <a:t>console.log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smtClean="0">
                <a:solidFill>
                  <a:srgbClr val="00B050"/>
                </a:solidFill>
                <a:latin typeface="Consolas"/>
                <a:cs typeface="Consolas"/>
              </a:rPr>
              <a:t>"Your computer is now very clean."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);</a:t>
            </a:r>
            <a:endParaRPr lang="en-US" sz="1400" spc="-5">
              <a:solidFill>
                <a:srgbClr val="88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2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6380" y="1583905"/>
            <a:ext cx="46026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pc="-5" smtClean="0"/>
              <a:t>Variables</a:t>
            </a:r>
            <a:r>
              <a:rPr lang="en-US" spc="-5" smtClean="0"/>
              <a:t> and </a:t>
            </a:r>
            <a:r>
              <a:rPr spc="-5" smtClean="0"/>
              <a:t>Value</a:t>
            </a:r>
            <a:r>
              <a:rPr lang="en-US" spc="-5" smtClean="0"/>
              <a:t>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913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2600" b="1" spc="-5" smtClean="0">
                <a:solidFill>
                  <a:srgbClr val="642C84"/>
                </a:solidFill>
              </a:rPr>
              <a:t>Variables</a:t>
            </a:r>
            <a:r>
              <a:rPr lang="en-US" sz="2600" b="1" spc="-5" smtClean="0">
                <a:solidFill>
                  <a:srgbClr val="642C84"/>
                </a:solidFill>
              </a:rPr>
              <a:t> and </a:t>
            </a: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14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464" y="3163847"/>
            <a:ext cx="5211136" cy="784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u="sng" spc="-5">
                <a:solidFill>
                  <a:srgbClr val="DB4437"/>
                </a:solidFill>
                <a:latin typeface="Calibri"/>
                <a:cs typeface="Calibri"/>
              </a:rPr>
              <a:t>Values</a:t>
            </a:r>
            <a:r>
              <a:rPr sz="2200" b="1" spc="-5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lang="en-US" sz="2200" b="1" smtClean="0">
                <a:latin typeface="Calibri"/>
                <a:cs typeface="Calibri"/>
              </a:rPr>
              <a:t>are pieces of information which we want to remember and use later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58" y="3983443"/>
            <a:ext cx="5163942" cy="60721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442595" algn="l"/>
                <a:tab pos="443230" algn="l"/>
              </a:tabLst>
            </a:pPr>
            <a:r>
              <a:rPr lang="en-US" b="1" spc="-5" smtClean="0">
                <a:latin typeface="Calibri"/>
                <a:cs typeface="Calibri"/>
              </a:rPr>
              <a:t>We can use </a:t>
            </a:r>
            <a:r>
              <a:rPr lang="en-US" b="1" spc="-5" smtClean="0">
                <a:solidFill>
                  <a:srgbClr val="DB4437"/>
                </a:solidFill>
                <a:latin typeface="Calibri"/>
                <a:cs typeface="Calibri"/>
              </a:rPr>
              <a:t>variables</a:t>
            </a:r>
            <a:r>
              <a:rPr lang="en-US" b="1" spc="-5" smtClean="0">
                <a:latin typeface="Calibri"/>
                <a:cs typeface="Calibri"/>
              </a:rPr>
              <a:t> to remember </a:t>
            </a:r>
            <a:r>
              <a:rPr lang="en-US" b="1" spc="-5" smtClean="0">
                <a:solidFill>
                  <a:srgbClr val="00B050"/>
                </a:solidFill>
                <a:latin typeface="Calibri"/>
                <a:cs typeface="Calibri"/>
              </a:rPr>
              <a:t>numbers</a:t>
            </a:r>
            <a:r>
              <a:rPr lang="en-US" b="1" spc="-5" smtClean="0">
                <a:latin typeface="Calibri"/>
                <a:cs typeface="Calibri"/>
              </a:rPr>
              <a:t>, </a:t>
            </a:r>
            <a:r>
              <a:rPr lang="en-US" b="1" spc="-5" smtClean="0">
                <a:solidFill>
                  <a:srgbClr val="00B050"/>
                </a:solidFill>
                <a:latin typeface="Calibri"/>
                <a:cs typeface="Calibri"/>
              </a:rPr>
              <a:t>text</a:t>
            </a:r>
            <a:r>
              <a:rPr lang="en-US" b="1" spc="-5" smtClean="0">
                <a:latin typeface="Calibri"/>
                <a:cs typeface="Calibri"/>
              </a:rPr>
              <a:t>, </a:t>
            </a:r>
            <a:r>
              <a:rPr lang="en-US" b="1" i="1" spc="-5" smtClean="0">
                <a:solidFill>
                  <a:srgbClr val="00B050"/>
                </a:solidFill>
                <a:latin typeface="Calibri"/>
                <a:cs typeface="Calibri"/>
              </a:rPr>
              <a:t>Boolean values</a:t>
            </a:r>
            <a:r>
              <a:rPr lang="en-US" b="1" spc="-5" smtClean="0">
                <a:latin typeface="Calibri"/>
                <a:cs typeface="Calibri"/>
              </a:rPr>
              <a:t>, even </a:t>
            </a:r>
            <a:r>
              <a:rPr lang="en-US" b="1" i="1" spc="-5" smtClean="0">
                <a:solidFill>
                  <a:srgbClr val="00B050"/>
                </a:solidFill>
                <a:latin typeface="Calibri"/>
                <a:cs typeface="Calibri"/>
              </a:rPr>
              <a:t>functions</a:t>
            </a:r>
            <a:endParaRPr sz="1800" i="1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464" y="804142"/>
            <a:ext cx="4545965" cy="376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u="sng" spc="-5">
                <a:solidFill>
                  <a:srgbClr val="DB4437"/>
                </a:solidFill>
                <a:latin typeface="Calibri"/>
                <a:cs typeface="Calibri"/>
              </a:rPr>
              <a:t>Variables</a:t>
            </a:r>
            <a:r>
              <a:rPr sz="2200" b="1" spc="-5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>
                <a:latin typeface="Calibri"/>
                <a:cs typeface="Calibri"/>
              </a:rPr>
              <a:t>are used to store </a:t>
            </a:r>
            <a:r>
              <a:rPr sz="2200" b="1" spc="-5" smtClean="0">
                <a:latin typeface="Calibri"/>
                <a:cs typeface="Calibri"/>
              </a:rPr>
              <a:t>values</a:t>
            </a:r>
            <a:endParaRPr lang="en-US" sz="2200" b="1" spc="-5" smtClean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464" y="1251185"/>
            <a:ext cx="5295912" cy="186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6830">
              <a:lnSpc>
                <a:spcPct val="114599"/>
              </a:lnSpc>
              <a:spcBef>
                <a:spcPts val="100"/>
              </a:spcBef>
              <a:tabLst>
                <a:tab pos="442595" algn="l"/>
                <a:tab pos="443230" algn="l"/>
              </a:tabLst>
            </a:pPr>
            <a:r>
              <a:rPr lang="en-US" b="1" spc="-5" smtClean="0">
                <a:cs typeface="Calibri"/>
              </a:rPr>
              <a:t>How </a:t>
            </a:r>
            <a:r>
              <a:rPr lang="en-US" b="1" spc="-5">
                <a:cs typeface="Calibri"/>
              </a:rPr>
              <a:t>to declare variables:</a:t>
            </a:r>
            <a:endParaRPr lang="en-US">
              <a:cs typeface="Calibri"/>
            </a:endParaRPr>
          </a:p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442595" algn="l"/>
                <a:tab pos="443230" algn="l"/>
              </a:tabLst>
            </a:pPr>
            <a:r>
              <a:rPr lang="en-US" b="1" spc="-5" smtClean="0">
                <a:latin typeface="Calibri"/>
                <a:cs typeface="Calibri"/>
              </a:rPr>
              <a:t>Type the reserved </a:t>
            </a:r>
            <a:r>
              <a:rPr lang="en-US" b="1" spc="-5">
                <a:cs typeface="Calibri"/>
              </a:rPr>
              <a:t>keyword</a:t>
            </a:r>
            <a:r>
              <a:rPr lang="en-US" b="1" spc="-5" smtClean="0">
                <a:latin typeface="Calibri"/>
                <a:cs typeface="Calibri"/>
              </a:rPr>
              <a:t> </a:t>
            </a:r>
            <a:r>
              <a:rPr lang="en-US" sz="2200" b="1" spc="-5" smtClean="0">
                <a:solidFill>
                  <a:srgbClr val="DB4437"/>
                </a:solidFill>
                <a:latin typeface="Calibri"/>
                <a:cs typeface="Calibri"/>
              </a:rPr>
              <a:t>var</a:t>
            </a:r>
          </a:p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442595" algn="l"/>
                <a:tab pos="443230" algn="l"/>
              </a:tabLst>
            </a:pPr>
            <a:r>
              <a:rPr lang="en-US" b="1" spc="-5" smtClean="0">
                <a:cs typeface="Calibri"/>
              </a:rPr>
              <a:t>Type the </a:t>
            </a:r>
            <a:r>
              <a:rPr lang="en-US" sz="2200" b="1" spc="-5">
                <a:solidFill>
                  <a:srgbClr val="DB4437"/>
                </a:solidFill>
                <a:latin typeface="Calibri"/>
                <a:cs typeface="Calibri"/>
              </a:rPr>
              <a:t>name</a:t>
            </a:r>
            <a:r>
              <a:rPr lang="en-US" b="1" spc="-5" smtClean="0">
                <a:cs typeface="Calibri"/>
              </a:rPr>
              <a:t> of the variable</a:t>
            </a:r>
          </a:p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442595" algn="l"/>
                <a:tab pos="443230" algn="l"/>
              </a:tabLst>
            </a:pPr>
            <a:r>
              <a:rPr lang="en-US" b="1" u="sng" spc="-5" smtClean="0">
                <a:latin typeface="Calibri"/>
                <a:cs typeface="Calibri"/>
              </a:rPr>
              <a:t>Optional</a:t>
            </a:r>
            <a:r>
              <a:rPr lang="en-US" b="1" spc="-5" smtClean="0">
                <a:latin typeface="Calibri"/>
                <a:cs typeface="Calibri"/>
              </a:rPr>
              <a:t>: type the </a:t>
            </a:r>
            <a:r>
              <a:rPr lang="en-US" b="1" spc="-5" smtClean="0">
                <a:solidFill>
                  <a:srgbClr val="00B050"/>
                </a:solidFill>
                <a:latin typeface="Calibri"/>
                <a:cs typeface="Calibri"/>
              </a:rPr>
              <a:t>equals</a:t>
            </a:r>
            <a:r>
              <a:rPr lang="en-US" b="1" spc="-5" smtClean="0">
                <a:latin typeface="Calibri"/>
                <a:cs typeface="Calibri"/>
              </a:rPr>
              <a:t> sign and type a </a:t>
            </a:r>
            <a:r>
              <a:rPr lang="en-US" sz="2200" b="1" spc="-5" smtClean="0">
                <a:solidFill>
                  <a:srgbClr val="DB4437"/>
                </a:solidFill>
                <a:latin typeface="Calibri"/>
                <a:cs typeface="Calibri"/>
              </a:rPr>
              <a:t>value</a:t>
            </a:r>
            <a:endParaRPr lang="en-US" b="1" spc="-5">
              <a:latin typeface="Calibri"/>
              <a:cs typeface="Calibri"/>
            </a:endParaRPr>
          </a:p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442595" algn="l"/>
                <a:tab pos="443230" algn="l"/>
              </a:tabLst>
            </a:pPr>
            <a:r>
              <a:rPr lang="en-US" b="1" spc="-5" smtClean="0">
                <a:latin typeface="Calibri"/>
                <a:cs typeface="Calibri"/>
              </a:rPr>
              <a:t>Type the semicolon character - </a:t>
            </a:r>
            <a:r>
              <a:rPr lang="en-US" b="1" spc="-5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7024" y="1152500"/>
            <a:ext cx="2779395" cy="322072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82880" marR="2001520">
              <a:lnSpc>
                <a:spcPts val="1950"/>
              </a:lnSpc>
              <a:spcBef>
                <a:spcPts val="80"/>
              </a:spcBef>
            </a:pPr>
            <a:r>
              <a:rPr sz="1400" spc="-5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10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x</a:t>
            </a:r>
            <a:r>
              <a:rPr sz="140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400">
                <a:latin typeface="Consolas"/>
                <a:cs typeface="Consolas"/>
              </a:rPr>
              <a:t>x </a:t>
            </a:r>
            <a:r>
              <a:rPr sz="14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spc="-105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400" spc="-5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  <a:spcBef>
                <a:spcPts val="165"/>
              </a:spcBef>
            </a:pPr>
            <a:r>
              <a:rPr sz="1400" spc="-5">
                <a:latin typeface="Consolas"/>
                <a:cs typeface="Consolas"/>
              </a:rPr>
              <a:t>console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400" spc="-5">
                <a:latin typeface="Consolas"/>
                <a:cs typeface="Consolas"/>
              </a:rPr>
              <a:t>log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400" spc="-5">
                <a:latin typeface="Consolas"/>
                <a:cs typeface="Consolas"/>
              </a:rPr>
              <a:t>x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82880" marR="1122680">
              <a:lnSpc>
                <a:spcPct val="116100"/>
              </a:lnSpc>
            </a:pPr>
            <a:r>
              <a:rPr sz="14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>
                <a:latin typeface="Consolas"/>
                <a:cs typeface="Consolas"/>
              </a:rPr>
              <a:t>x </a:t>
            </a:r>
            <a:r>
              <a:rPr sz="14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400" spc="-5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400" spc="-5">
                <a:latin typeface="Consolas"/>
                <a:cs typeface="Consolas"/>
              </a:rPr>
              <a:t>consol</a:t>
            </a:r>
            <a:r>
              <a:rPr sz="1400">
                <a:latin typeface="Consolas"/>
                <a:cs typeface="Consolas"/>
              </a:rPr>
              <a:t>e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400" spc="-5">
                <a:latin typeface="Consolas"/>
                <a:cs typeface="Consolas"/>
              </a:rPr>
              <a:t>lo</a:t>
            </a:r>
            <a:r>
              <a:rPr sz="1400">
                <a:latin typeface="Consolas"/>
                <a:cs typeface="Consolas"/>
              </a:rPr>
              <a:t>g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400" spc="-5">
                <a:latin typeface="Consolas"/>
                <a:cs typeface="Consolas"/>
              </a:rPr>
              <a:t>x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82880" marR="1122680">
              <a:lnSpc>
                <a:spcPct val="116100"/>
              </a:lnSpc>
            </a:pPr>
            <a:r>
              <a:rPr sz="14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>
                <a:latin typeface="Consolas"/>
                <a:cs typeface="Consolas"/>
              </a:rPr>
              <a:t>x </a:t>
            </a:r>
            <a:r>
              <a:rPr sz="14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400" spc="-5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400" spc="-5">
                <a:latin typeface="Consolas"/>
                <a:cs typeface="Consolas"/>
              </a:rPr>
              <a:t>consol</a:t>
            </a:r>
            <a:r>
              <a:rPr sz="1400">
                <a:latin typeface="Consolas"/>
                <a:cs typeface="Consolas"/>
              </a:rPr>
              <a:t>e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400" spc="-5">
                <a:latin typeface="Consolas"/>
                <a:cs typeface="Consolas"/>
              </a:rPr>
              <a:t>lo</a:t>
            </a:r>
            <a:r>
              <a:rPr sz="1400">
                <a:latin typeface="Consolas"/>
                <a:cs typeface="Consolas"/>
              </a:rPr>
              <a:t>g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400" spc="-5">
                <a:latin typeface="Consolas"/>
                <a:cs typeface="Consolas"/>
              </a:rPr>
              <a:t>x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);  </a:t>
            </a:r>
            <a:r>
              <a:rPr sz="1400">
                <a:latin typeface="Consolas"/>
                <a:cs typeface="Consolas"/>
              </a:rPr>
              <a:t>x </a:t>
            </a:r>
            <a:r>
              <a:rPr sz="14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spc="-3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400" spc="-5">
                <a:solidFill>
                  <a:srgbClr val="006666"/>
                </a:solidFill>
                <a:latin typeface="Consolas"/>
                <a:cs typeface="Consolas"/>
              </a:rPr>
              <a:t>5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  <a:spcBef>
                <a:spcPts val="270"/>
              </a:spcBef>
            </a:pPr>
            <a:r>
              <a:rPr sz="1400" spc="-5">
                <a:latin typeface="Consolas"/>
                <a:cs typeface="Consolas"/>
              </a:rPr>
              <a:t>console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400" spc="-5">
                <a:latin typeface="Consolas"/>
                <a:cs typeface="Consolas"/>
              </a:rPr>
              <a:t>log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400" spc="-5">
                <a:latin typeface="Consolas"/>
                <a:cs typeface="Consolas"/>
              </a:rPr>
              <a:t>x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7024" y="450199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smtClean="0"/>
              <a:t>Several ways of working with variables</a:t>
            </a:r>
            <a:endParaRPr lang="ro-RO" sz="20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436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Naming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Variables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15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800" y="794954"/>
            <a:ext cx="4903676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spc="-5" smtClean="0">
                <a:solidFill>
                  <a:srgbClr val="00B050"/>
                </a:solidFill>
                <a:cs typeface="Calibri"/>
              </a:rPr>
              <a:t>Legal</a:t>
            </a:r>
            <a:r>
              <a:rPr lang="en-US" sz="2200" b="1" spc="-5" smtClean="0">
                <a:cs typeface="Calibri"/>
              </a:rPr>
              <a:t> variable naming </a:t>
            </a:r>
            <a:r>
              <a:rPr lang="en-US" sz="2200" b="1" spc="-5">
                <a:solidFill>
                  <a:srgbClr val="DB4437"/>
                </a:solidFill>
                <a:latin typeface="Calibri"/>
                <a:cs typeface="Calibri"/>
              </a:rPr>
              <a:t>rules</a:t>
            </a:r>
            <a:r>
              <a:rPr lang="en-US" sz="2200" b="1" spc="-5" smtClean="0"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28600" y="1146332"/>
            <a:ext cx="5514142" cy="193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smtClean="0">
                <a:solidFill>
                  <a:srgbClr val="000000"/>
                </a:solidFill>
              </a:rPr>
              <a:t>They </a:t>
            </a:r>
            <a:r>
              <a:rPr sz="1800" spc="-5" smtClean="0">
                <a:solidFill>
                  <a:srgbClr val="000000"/>
                </a:solidFill>
              </a:rPr>
              <a:t>must </a:t>
            </a:r>
            <a:r>
              <a:rPr sz="1800" spc="-5"/>
              <a:t>begin with </a:t>
            </a:r>
            <a:r>
              <a:rPr sz="1800"/>
              <a:t>a  </a:t>
            </a:r>
            <a:r>
              <a:rPr sz="1800" spc="-5"/>
              <a:t>letter, </a:t>
            </a:r>
            <a:r>
              <a:rPr sz="1800"/>
              <a:t>$ </a:t>
            </a:r>
            <a:r>
              <a:rPr sz="1800" spc="-5"/>
              <a:t>or</a:t>
            </a:r>
            <a:r>
              <a:rPr sz="1800" spc="-20"/>
              <a:t> </a:t>
            </a:r>
            <a:r>
              <a:rPr sz="1800"/>
              <a:t>_</a:t>
            </a:r>
          </a:p>
          <a:p>
            <a:pPr marL="473075" marR="850900" indent="-461009">
              <a:lnSpc>
                <a:spcPct val="113599"/>
              </a:lnSpc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spc="-5" smtClean="0">
                <a:solidFill>
                  <a:srgbClr val="000000"/>
                </a:solidFill>
              </a:rPr>
              <a:t>M</a:t>
            </a:r>
            <a:r>
              <a:rPr sz="1800" spc="-5" smtClean="0">
                <a:solidFill>
                  <a:srgbClr val="000000"/>
                </a:solidFill>
              </a:rPr>
              <a:t>ust </a:t>
            </a:r>
            <a:r>
              <a:rPr sz="1800" spc="-5"/>
              <a:t>contain only letters, </a:t>
            </a:r>
            <a:r>
              <a:rPr lang="en-US" sz="1800" spc="-5" smtClean="0"/>
              <a:t>n</a:t>
            </a:r>
            <a:r>
              <a:rPr sz="1800" spc="-5" smtClean="0"/>
              <a:t>umbers,</a:t>
            </a:r>
            <a:r>
              <a:rPr lang="en-US" sz="1800" spc="-5" smtClean="0"/>
              <a:t> </a:t>
            </a:r>
            <a:r>
              <a:rPr sz="1800" smtClean="0"/>
              <a:t>$</a:t>
            </a:r>
            <a:r>
              <a:rPr lang="en-US" sz="1800" smtClean="0"/>
              <a:t>, </a:t>
            </a:r>
            <a:r>
              <a:rPr sz="1800" smtClean="0"/>
              <a:t>_</a:t>
            </a:r>
            <a:endParaRPr sz="1800"/>
          </a:p>
          <a:p>
            <a:pPr marL="473075" marR="5080" indent="-461009">
              <a:lnSpc>
                <a:spcPct val="113599"/>
              </a:lnSpc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sz="1800" spc="-5">
                <a:solidFill>
                  <a:srgbClr val="000000"/>
                </a:solidFill>
              </a:rPr>
              <a:t>They are </a:t>
            </a:r>
            <a:r>
              <a:rPr sz="1800" u="sng" spc="-5">
                <a:solidFill>
                  <a:srgbClr val="FF0000"/>
                </a:solidFill>
              </a:rPr>
              <a:t>case sensitive</a:t>
            </a:r>
            <a:r>
              <a:rPr sz="1800" spc="-5">
                <a:solidFill>
                  <a:srgbClr val="000000"/>
                </a:solidFill>
              </a:rPr>
              <a:t>: </a:t>
            </a:r>
            <a:r>
              <a:rPr sz="1800" i="1" spc="-5">
                <a:solidFill>
                  <a:srgbClr val="7030A0"/>
                </a:solidFill>
              </a:rPr>
              <a:t>var </a:t>
            </a:r>
            <a:r>
              <a:rPr sz="1800" i="1" spc="-5" smtClean="0">
                <a:solidFill>
                  <a:srgbClr val="7030A0"/>
                </a:solidFill>
              </a:rPr>
              <a:t>hello</a:t>
            </a:r>
            <a:r>
              <a:rPr lang="en-US" sz="1800" i="1" spc="-5" smtClean="0">
                <a:solidFill>
                  <a:srgbClr val="7030A0"/>
                </a:solidFill>
              </a:rPr>
              <a:t>; </a:t>
            </a:r>
            <a:r>
              <a:rPr sz="1800" spc="-5" smtClean="0">
                <a:solidFill>
                  <a:srgbClr val="000000"/>
                </a:solidFill>
              </a:rPr>
              <a:t>is different </a:t>
            </a:r>
            <a:r>
              <a:rPr sz="1800" spc="-5">
                <a:solidFill>
                  <a:srgbClr val="000000"/>
                </a:solidFill>
              </a:rPr>
              <a:t>than </a:t>
            </a:r>
            <a:endParaRPr lang="en-US" sz="1800" spc="-5" smtClean="0">
              <a:solidFill>
                <a:srgbClr val="000000"/>
              </a:solidFill>
            </a:endParaRPr>
          </a:p>
          <a:p>
            <a:pPr marL="12066" marR="5080">
              <a:lnSpc>
                <a:spcPct val="113599"/>
              </a:lnSpc>
              <a:tabLst>
                <a:tab pos="473075" algn="l"/>
                <a:tab pos="473709" algn="l"/>
              </a:tabLst>
            </a:pPr>
            <a:r>
              <a:rPr lang="en-US" sz="1800" i="1" spc="-5" smtClean="0">
                <a:solidFill>
                  <a:srgbClr val="000000"/>
                </a:solidFill>
              </a:rPr>
              <a:t>    </a:t>
            </a:r>
            <a:r>
              <a:rPr sz="1800" i="1" spc="-5" smtClean="0">
                <a:solidFill>
                  <a:srgbClr val="7030A0"/>
                </a:solidFill>
              </a:rPr>
              <a:t>var</a:t>
            </a:r>
            <a:r>
              <a:rPr sz="1800" i="1" spc="15" smtClean="0">
                <a:solidFill>
                  <a:srgbClr val="7030A0"/>
                </a:solidFill>
              </a:rPr>
              <a:t> </a:t>
            </a:r>
            <a:r>
              <a:rPr sz="1800" i="1" spc="-5" smtClean="0">
                <a:solidFill>
                  <a:srgbClr val="7030A0"/>
                </a:solidFill>
              </a:rPr>
              <a:t>HELLO</a:t>
            </a:r>
            <a:r>
              <a:rPr lang="en-US" sz="1800" i="1" spc="-5" smtClean="0">
                <a:solidFill>
                  <a:srgbClr val="7030A0"/>
                </a:solidFill>
              </a:rPr>
              <a:t>;</a:t>
            </a:r>
            <a:endParaRPr sz="1800" i="1" spc="-5">
              <a:solidFill>
                <a:srgbClr val="7030A0"/>
              </a:solidFill>
            </a:endParaRPr>
          </a:p>
          <a:p>
            <a:pPr marL="473075" indent="-461009">
              <a:lnSpc>
                <a:spcPct val="100000"/>
              </a:lnSpc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u="sng" spc="-5" smtClean="0">
                <a:solidFill>
                  <a:schemeClr val="tx1"/>
                </a:solidFill>
              </a:rPr>
              <a:t>You cannot use </a:t>
            </a:r>
            <a:r>
              <a:rPr sz="1800" u="sng" spc="-5" smtClean="0">
                <a:solidFill>
                  <a:schemeClr val="tx1"/>
                </a:solidFill>
              </a:rPr>
              <a:t>reserved</a:t>
            </a:r>
            <a:r>
              <a:rPr sz="1800" u="sng" spc="-15" smtClean="0">
                <a:solidFill>
                  <a:schemeClr val="tx1"/>
                </a:solidFill>
              </a:rPr>
              <a:t> </a:t>
            </a:r>
            <a:r>
              <a:rPr sz="1800" u="sng" spc="-5" smtClean="0">
                <a:solidFill>
                  <a:schemeClr val="tx1"/>
                </a:solidFill>
              </a:rPr>
              <a:t>words</a:t>
            </a:r>
            <a:r>
              <a:rPr lang="en-US" sz="1800" u="sng" spc="-5" smtClean="0">
                <a:solidFill>
                  <a:schemeClr val="tx1"/>
                </a:solidFill>
              </a:rPr>
              <a:t> to declare variables</a:t>
            </a:r>
          </a:p>
          <a:p>
            <a:pPr marL="473075" indent="-461009">
              <a:lnSpc>
                <a:spcPct val="100000"/>
              </a:lnSpc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sz="1800" spc="-5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6098" y="895350"/>
            <a:ext cx="3106340" cy="32004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10795" rIns="0" bIns="0" rtlCol="0">
            <a:noAutofit/>
          </a:bodyPr>
          <a:lstStyle/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sz="1400" spc="-5">
                <a:solidFill>
                  <a:srgbClr val="880000"/>
                </a:solidFill>
                <a:latin typeface="Consolas"/>
                <a:cs typeface="Consolas"/>
              </a:rPr>
              <a:t>// 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These are legal</a:t>
            </a:r>
            <a:r>
              <a:rPr sz="1400" spc="-5" smtClean="0">
                <a:solidFill>
                  <a:srgbClr val="880000"/>
                </a:solidFill>
                <a:latin typeface="Consolas"/>
                <a:cs typeface="Consolas"/>
              </a:rPr>
              <a:t>  </a:t>
            </a:r>
            <a:endParaRPr lang="en-US" sz="1400" spc="-5" smtClean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sz="1400" spc="-5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9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400" spc="-5">
                <a:latin typeface="Consolas"/>
                <a:cs typeface="Consolas"/>
              </a:rPr>
              <a:t>name</a:t>
            </a:r>
            <a:r>
              <a:rPr sz="14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 smtClean="0">
              <a:latin typeface="Consolas"/>
              <a:cs typeface="Consolas"/>
            </a:endParaRPr>
          </a:p>
          <a:p>
            <a:pPr marL="85725" marR="1509395">
              <a:lnSpc>
                <a:spcPts val="1950"/>
              </a:lnSpc>
            </a:pPr>
            <a:r>
              <a:rPr sz="1400" spc="-5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8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400" spc="-5" err="1" smtClean="0">
                <a:latin typeface="Consolas"/>
                <a:cs typeface="Consolas"/>
              </a:rPr>
              <a:t>fullName</a:t>
            </a:r>
            <a:r>
              <a:rPr sz="1400" spc="-5" smtClean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endParaRPr lang="en-US" sz="1400" spc="-5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509395">
              <a:lnSpc>
                <a:spcPts val="1950"/>
              </a:lnSpc>
            </a:pPr>
            <a:r>
              <a:rPr sz="14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 spc="-5" smtClean="0">
                <a:latin typeface="Consolas"/>
                <a:cs typeface="Consolas"/>
              </a:rPr>
              <a:t>$body</a:t>
            </a:r>
            <a:r>
              <a:rPr sz="1400" spc="-5" smtClean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endParaRPr lang="en-US" sz="1400" spc="-5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509395">
              <a:lnSpc>
                <a:spcPts val="1950"/>
              </a:lnSpc>
            </a:pPr>
            <a:r>
              <a:rPr sz="1400" spc="-5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25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400" spc="-5">
                <a:latin typeface="Consolas"/>
                <a:cs typeface="Consolas"/>
              </a:rPr>
              <a:t>_sum</a:t>
            </a:r>
            <a:r>
              <a:rPr sz="14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1400" spc="-5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60"/>
              </a:spcBef>
            </a:pPr>
            <a:r>
              <a:rPr sz="14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 spc="-5" smtClean="0">
                <a:solidFill>
                  <a:srgbClr val="660066"/>
                </a:solidFill>
                <a:latin typeface="Consolas"/>
                <a:cs typeface="Consolas"/>
              </a:rPr>
              <a:t>Car</a:t>
            </a:r>
            <a:r>
              <a:rPr sz="14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400" spc="-5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400" spc="-1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400" spc="-10" smtClean="0">
                <a:solidFill>
                  <a:srgbClr val="880000"/>
                </a:solidFill>
                <a:latin typeface="Consolas"/>
                <a:cs typeface="Consolas"/>
              </a:rPr>
              <a:t>These give an 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error</a:t>
            </a:r>
            <a:endParaRPr sz="14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4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400" spc="-5">
                <a:solidFill>
                  <a:srgbClr val="006666"/>
                </a:solidFill>
                <a:latin typeface="Consolas"/>
                <a:cs typeface="Consolas"/>
              </a:rPr>
              <a:t>4Sparta</a:t>
            </a:r>
            <a:r>
              <a:rPr sz="1400" spc="-5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400" spc="-5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2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smtClean="0">
                <a:latin typeface="Consolas"/>
                <a:cs typeface="Consolas"/>
              </a:rPr>
              <a:t>woo </a:t>
            </a:r>
            <a:r>
              <a:rPr lang="en-US" sz="1400" spc="-5" err="1" smtClean="0">
                <a:latin typeface="Consolas"/>
                <a:cs typeface="Consolas"/>
              </a:rPr>
              <a:t>hoo</a:t>
            </a:r>
            <a:r>
              <a:rPr sz="1400" spc="-5" smtClean="0">
                <a:latin typeface="Consolas"/>
                <a:cs typeface="Consolas"/>
              </a:rPr>
              <a:t>!</a:t>
            </a:r>
            <a:r>
              <a:rPr lang="en-US" sz="1400" spc="-5" smtClean="0"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lang="ro-RO" sz="1400" spc="-5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lang="ro-RO" sz="1400" spc="-2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smtClean="0">
                <a:latin typeface="Consolas"/>
                <a:cs typeface="Consolas"/>
              </a:rPr>
              <a:t>var;</a:t>
            </a: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lang="ro-RO" sz="1400" spc="-5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lang="ro-RO" sz="1400" spc="-2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err="1" smtClean="0">
                <a:latin typeface="Consolas"/>
                <a:cs typeface="Consolas"/>
              </a:rPr>
              <a:t>anotherVariable</a:t>
            </a:r>
            <a:r>
              <a:rPr lang="en-US" sz="1400" spc="-5" smtClean="0">
                <a:latin typeface="Consolas"/>
                <a:cs typeface="Consolas"/>
              </a:rPr>
              <a:t>!</a:t>
            </a:r>
            <a:endParaRPr lang="ro-RO" sz="1400" spc="-5" smtClean="0">
              <a:latin typeface="Consolas"/>
              <a:cs typeface="Consolas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234248" y="2949022"/>
            <a:ext cx="4903676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spc="-5" smtClean="0">
                <a:solidFill>
                  <a:srgbClr val="00B050"/>
                </a:solidFill>
                <a:cs typeface="Calibri"/>
              </a:rPr>
              <a:t>Recommended</a:t>
            </a:r>
            <a:r>
              <a:rPr lang="en-US" sz="2200" b="1" spc="-5" smtClean="0">
                <a:cs typeface="Calibri"/>
              </a:rPr>
              <a:t> variable naming </a:t>
            </a:r>
            <a:r>
              <a:rPr lang="en-US" sz="2200" b="1" spc="-5">
                <a:solidFill>
                  <a:srgbClr val="DB4437"/>
                </a:solidFill>
                <a:latin typeface="Calibri"/>
                <a:cs typeface="Calibri"/>
              </a:rPr>
              <a:t>rules</a:t>
            </a:r>
            <a:r>
              <a:rPr lang="en-US" sz="2200" b="1" spc="-5" smtClean="0"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228600" y="3333750"/>
            <a:ext cx="5514142" cy="227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200" b="1" i="0">
                <a:solidFill>
                  <a:srgbClr val="DB4437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kern="0" smtClean="0">
                <a:solidFill>
                  <a:srgbClr val="000000"/>
                </a:solidFill>
              </a:rPr>
              <a:t>Use the </a:t>
            </a:r>
            <a:r>
              <a:rPr lang="en-US" sz="1800" kern="0" err="1" smtClean="0">
                <a:solidFill>
                  <a:srgbClr val="00B050"/>
                </a:solidFill>
              </a:rPr>
              <a:t>camelCase</a:t>
            </a:r>
            <a:r>
              <a:rPr lang="en-US" sz="1800" kern="0" smtClean="0">
                <a:solidFill>
                  <a:srgbClr val="00B050"/>
                </a:solidFill>
              </a:rPr>
              <a:t> </a:t>
            </a:r>
            <a:r>
              <a:rPr lang="en-US" sz="1800" kern="0" smtClean="0">
                <a:solidFill>
                  <a:srgbClr val="000000"/>
                </a:solidFill>
              </a:rPr>
              <a:t>naming convention for </a:t>
            </a:r>
            <a:r>
              <a:rPr lang="en-US" sz="1800" kern="0" smtClean="0">
                <a:solidFill>
                  <a:schemeClr val="accent6">
                    <a:lumMod val="75000"/>
                  </a:schemeClr>
                </a:solidFill>
              </a:rPr>
              <a:t>variables</a:t>
            </a:r>
            <a:r>
              <a:rPr lang="en-US" sz="1800" kern="0" smtClean="0">
                <a:solidFill>
                  <a:srgbClr val="000000"/>
                </a:solidFill>
              </a:rPr>
              <a:t> and </a:t>
            </a:r>
            <a:r>
              <a:rPr lang="en-US" sz="1800" kern="0" smtClean="0">
                <a:solidFill>
                  <a:schemeClr val="accent6">
                    <a:lumMod val="75000"/>
                  </a:schemeClr>
                </a:solidFill>
              </a:rPr>
              <a:t>functions (discussed later)</a:t>
            </a: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kern="0" smtClean="0">
                <a:solidFill>
                  <a:srgbClr val="000000"/>
                </a:solidFill>
              </a:rPr>
              <a:t>Use the </a:t>
            </a:r>
            <a:r>
              <a:rPr lang="en-US" sz="1800" kern="0" err="1" smtClean="0">
                <a:solidFill>
                  <a:srgbClr val="00B050"/>
                </a:solidFill>
              </a:rPr>
              <a:t>PascalCase</a:t>
            </a:r>
            <a:r>
              <a:rPr lang="en-US" sz="1800" kern="0" smtClean="0">
                <a:solidFill>
                  <a:srgbClr val="00B050"/>
                </a:solidFill>
              </a:rPr>
              <a:t> </a:t>
            </a:r>
            <a:r>
              <a:rPr lang="en-US" sz="1800" kern="0" smtClean="0">
                <a:solidFill>
                  <a:srgbClr val="000000"/>
                </a:solidFill>
              </a:rPr>
              <a:t>naming convention for </a:t>
            </a:r>
            <a:r>
              <a:rPr lang="en-US" sz="1800" kern="0" smtClean="0">
                <a:solidFill>
                  <a:schemeClr val="accent6">
                    <a:lumMod val="75000"/>
                  </a:schemeClr>
                </a:solidFill>
              </a:rPr>
              <a:t>objects (discussed later)</a:t>
            </a: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lang="en-US" sz="1800" kern="0" smtClean="0"/>
          </a:p>
          <a:p>
            <a:pPr marL="473075" indent="-461009"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lang="en-US" sz="1800" u="sng" kern="0" spc="-5" smtClean="0">
              <a:solidFill>
                <a:schemeClr val="tx1"/>
              </a:solidFill>
            </a:endParaRPr>
          </a:p>
          <a:p>
            <a:pPr marL="473075" indent="-461009"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lang="en-US" sz="1800" kern="0" spc="-5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4000" y="1583905"/>
            <a:ext cx="4935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0" marR="5080" indent="-130683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Comments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059" y="85506"/>
            <a:ext cx="2436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Comments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17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800" y="538989"/>
            <a:ext cx="50560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Comments are used to take notes, describe the code, give explanations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61800" y="1741313"/>
            <a:ext cx="5248400" cy="227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smtClean="0">
                <a:solidFill>
                  <a:srgbClr val="000000"/>
                </a:solidFill>
              </a:rPr>
              <a:t>We can use </a:t>
            </a:r>
            <a:r>
              <a:rPr lang="en-US" sz="1800" smtClean="0">
                <a:solidFill>
                  <a:srgbClr val="00B050"/>
                </a:solidFill>
              </a:rPr>
              <a:t>comments </a:t>
            </a:r>
            <a:r>
              <a:rPr lang="en-US" sz="1800" smtClean="0">
                <a:solidFill>
                  <a:schemeClr val="tx1"/>
                </a:solidFill>
              </a:rPr>
              <a:t>to describe how our code works</a:t>
            </a: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smtClean="0">
                <a:solidFill>
                  <a:srgbClr val="FF0000"/>
                </a:solidFill>
              </a:rPr>
              <a:t>Comments are not processed/interpreted by the browser</a:t>
            </a: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smtClean="0">
                <a:solidFill>
                  <a:srgbClr val="000000"/>
                </a:solidFill>
              </a:rPr>
              <a:t>Comments can be either single line: start with </a:t>
            </a:r>
            <a:r>
              <a:rPr lang="en-US" sz="1800" smtClean="0">
                <a:solidFill>
                  <a:srgbClr val="FF0000"/>
                </a:solidFill>
              </a:rPr>
              <a:t>//</a:t>
            </a:r>
            <a:endParaRPr lang="en-US" sz="1800" smtClean="0">
              <a:solidFill>
                <a:srgbClr val="000000"/>
              </a:solidFill>
            </a:endParaRPr>
          </a:p>
          <a:p>
            <a:pPr marL="473075" marR="26670" indent="-461009">
              <a:lnSpc>
                <a:spcPct val="113599"/>
              </a:lnSpc>
              <a:spcBef>
                <a:spcPts val="10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r>
              <a:rPr lang="en-US" sz="1800" smtClean="0">
                <a:solidFill>
                  <a:srgbClr val="000000"/>
                </a:solidFill>
              </a:rPr>
              <a:t>Or can be multi-line: start with </a:t>
            </a:r>
            <a:r>
              <a:rPr lang="en-US" sz="1800" smtClean="0">
                <a:solidFill>
                  <a:srgbClr val="FF0000"/>
                </a:solidFill>
              </a:rPr>
              <a:t>/*</a:t>
            </a:r>
            <a:r>
              <a:rPr lang="en-US" sz="1800" smtClean="0">
                <a:solidFill>
                  <a:srgbClr val="000000"/>
                </a:solidFill>
              </a:rPr>
              <a:t> , end with </a:t>
            </a:r>
            <a:r>
              <a:rPr lang="en-US" sz="1800" smtClean="0">
                <a:solidFill>
                  <a:srgbClr val="FF0000"/>
                </a:solidFill>
              </a:rPr>
              <a:t>*/</a:t>
            </a:r>
          </a:p>
          <a:p>
            <a:pPr marL="473075" indent="-461009">
              <a:lnSpc>
                <a:spcPct val="100000"/>
              </a:lnSpc>
              <a:spcBef>
                <a:spcPts val="360"/>
              </a:spcBef>
              <a:buFont typeface="Arial"/>
              <a:buChar char="○"/>
              <a:tabLst>
                <a:tab pos="473075" algn="l"/>
                <a:tab pos="473709" algn="l"/>
              </a:tabLst>
            </a:pPr>
            <a:endParaRPr sz="1800" spc="-5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0" y="438150"/>
            <a:ext cx="3581400" cy="418457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10795" rIns="0" bIns="0" rtlCol="0">
            <a:noAutofit/>
          </a:bodyPr>
          <a:lstStyle/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// This variable is very useful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// Do not delete this variable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// Do not rename !!!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sz="1400" spc="-5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400" spc="-9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err="1" smtClean="0">
                <a:latin typeface="Consolas"/>
                <a:cs typeface="Consolas"/>
              </a:rPr>
              <a:t>veryUsefulVariable</a:t>
            </a:r>
            <a:r>
              <a:rPr sz="14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1400" spc="-5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en-US" sz="1400" spc="-5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>
                <a:solidFill>
                  <a:srgbClr val="880000"/>
                </a:solidFill>
                <a:latin typeface="Consolas"/>
                <a:cs typeface="Consolas"/>
              </a:rPr>
              <a:t>/*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>
                <a:solidFill>
                  <a:srgbClr val="880000"/>
                </a:solidFill>
                <a:latin typeface="Consolas"/>
                <a:cs typeface="Consolas"/>
              </a:rPr>
              <a:t>This is another comment.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>
                <a:solidFill>
                  <a:srgbClr val="880000"/>
                </a:solidFill>
                <a:latin typeface="Consolas"/>
                <a:cs typeface="Consolas"/>
              </a:rPr>
              <a:t>The browser does not care what I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>
                <a:solidFill>
                  <a:srgbClr val="880000"/>
                </a:solidFill>
                <a:latin typeface="Consolas"/>
                <a:cs typeface="Consolas"/>
              </a:rPr>
              <a:t>type in 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here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*/</a:t>
            </a:r>
            <a:endParaRPr lang="en-US" sz="1400" spc="-5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en-US" sz="1400" spc="-5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666600"/>
                </a:solidFill>
                <a:latin typeface="Consolas"/>
                <a:cs typeface="Consolas"/>
              </a:rPr>
              <a:t>If I type plain English in here, 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666600"/>
                </a:solidFill>
                <a:latin typeface="Consolas"/>
                <a:cs typeface="Consolas"/>
              </a:rPr>
              <a:t>I’ll </a:t>
            </a:r>
            <a:r>
              <a:rPr lang="en-US" sz="1400" spc="-5">
                <a:solidFill>
                  <a:srgbClr val="666600"/>
                </a:solidFill>
                <a:latin typeface="Consolas"/>
                <a:cs typeface="Consolas"/>
              </a:rPr>
              <a:t>g</a:t>
            </a:r>
            <a:r>
              <a:rPr lang="en-US" sz="1400" spc="-5" smtClean="0">
                <a:solidFill>
                  <a:srgbClr val="666600"/>
                </a:solidFill>
                <a:latin typeface="Consolas"/>
                <a:cs typeface="Consolas"/>
              </a:rPr>
              <a:t>et an error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ro-RO" sz="1400" spc="-5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lang="ro-RO" sz="1400" spc="-9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400" spc="-5" smtClean="0">
                <a:latin typeface="Consolas"/>
                <a:cs typeface="Consolas"/>
              </a:rPr>
              <a:t>another</a:t>
            </a:r>
            <a:r>
              <a:rPr lang="ro-RO" sz="1400" spc="-5" smtClean="0">
                <a:latin typeface="Consolas"/>
                <a:cs typeface="Consolas"/>
              </a:rPr>
              <a:t>Variable</a:t>
            </a:r>
            <a:r>
              <a:rPr lang="ro-RO" sz="14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89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0" y="1733550"/>
            <a:ext cx="1600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Value</a:t>
            </a:r>
            <a:r>
              <a:rPr lang="en-US" spc="-5" smtClean="0"/>
              <a:t>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4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22310"/>
            <a:ext cx="28581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Primitive Data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19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974" y="438150"/>
            <a:ext cx="5437274" cy="224548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690"/>
              </a:spcBef>
              <a:buSzPct val="91666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400" b="1" spc="-5">
                <a:solidFill>
                  <a:srgbClr val="0F9D58"/>
                </a:solidFill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  <a:p>
            <a:pPr marL="828675" lvl="1" indent="-430530">
              <a:lnSpc>
                <a:spcPct val="100000"/>
              </a:lnSpc>
              <a:spcBef>
                <a:spcPts val="445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sz="1800" b="1" spc="-5">
                <a:latin typeface="Calibri"/>
                <a:cs typeface="Calibri"/>
              </a:rPr>
              <a:t>Stored on 64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  <a:p>
            <a:pPr marL="828675" lvl="1" indent="-4305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sz="1800" b="1" spc="-5">
                <a:latin typeface="Calibri"/>
                <a:cs typeface="Calibri"/>
              </a:rPr>
              <a:t>Special numbers: Infinity, -Infinity,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NaN</a:t>
            </a:r>
            <a:endParaRPr sz="1800">
              <a:latin typeface="Calibri"/>
              <a:cs typeface="Calibri"/>
            </a:endParaRPr>
          </a:p>
          <a:p>
            <a:pPr marL="473075" indent="-461009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smtClean="0">
                <a:solidFill>
                  <a:srgbClr val="0F9D58"/>
                </a:solidFill>
                <a:latin typeface="Calibri"/>
                <a:cs typeface="Calibri"/>
              </a:rPr>
              <a:t>Boolean</a:t>
            </a:r>
            <a:r>
              <a:rPr lang="en-US" sz="2200" b="1" spc="-5" smtClean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lang="en-US" b="1" spc="-5" smtClean="0">
                <a:solidFill>
                  <a:prstClr val="black"/>
                </a:solidFill>
                <a:cs typeface="Calibri"/>
              </a:rPr>
              <a:t>– can be either </a:t>
            </a:r>
            <a:r>
              <a:rPr lang="en-US" b="1" spc="-5" smtClean="0">
                <a:solidFill>
                  <a:srgbClr val="0070C0"/>
                </a:solidFill>
                <a:cs typeface="Calibri"/>
              </a:rPr>
              <a:t>true</a:t>
            </a:r>
            <a:r>
              <a:rPr lang="en-US" b="1" spc="-5" smtClean="0">
                <a:solidFill>
                  <a:prstClr val="black"/>
                </a:solidFill>
                <a:cs typeface="Calibri"/>
              </a:rPr>
              <a:t> or </a:t>
            </a:r>
            <a:r>
              <a:rPr lang="en-US" b="1" spc="-5" smtClean="0">
                <a:solidFill>
                  <a:srgbClr val="0070C0"/>
                </a:solidFill>
                <a:cs typeface="Calibri"/>
              </a:rPr>
              <a:t>false</a:t>
            </a:r>
          </a:p>
          <a:p>
            <a:pPr marL="473075" indent="-461009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 smtClean="0">
                <a:solidFill>
                  <a:srgbClr val="0F9D58"/>
                </a:solidFill>
                <a:latin typeface="Calibri"/>
                <a:cs typeface="Calibri"/>
              </a:rPr>
              <a:t>Null </a:t>
            </a:r>
            <a:r>
              <a:rPr lang="ro-RO" sz="2200" b="1" smtClean="0">
                <a:latin typeface="Calibri"/>
                <a:cs typeface="Calibri"/>
              </a:rPr>
              <a:t>–</a:t>
            </a:r>
            <a:r>
              <a:rPr sz="2200" b="1" smtClean="0">
                <a:latin typeface="Calibri"/>
                <a:cs typeface="Calibri"/>
              </a:rPr>
              <a:t> </a:t>
            </a:r>
            <a:r>
              <a:rPr lang="en-US" sz="1800" b="1" spc="-5" smtClean="0">
                <a:latin typeface="Calibri"/>
                <a:cs typeface="Calibri"/>
              </a:rPr>
              <a:t>represents the </a:t>
            </a:r>
            <a:r>
              <a:rPr lang="en-US" sz="1800" b="1" spc="-5" smtClean="0">
                <a:solidFill>
                  <a:srgbClr val="00B050"/>
                </a:solidFill>
                <a:latin typeface="Calibri"/>
                <a:cs typeface="Calibri"/>
              </a:rPr>
              <a:t>intentional </a:t>
            </a:r>
            <a:r>
              <a:rPr lang="en-US" sz="1800" b="1" spc="-5" smtClean="0">
                <a:latin typeface="Calibri"/>
                <a:cs typeface="Calibri"/>
              </a:rPr>
              <a:t>absence of a</a:t>
            </a:r>
            <a:r>
              <a:rPr sz="1800" b="1" spc="-110" smtClean="0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473075" indent="-461009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>
                <a:solidFill>
                  <a:srgbClr val="0F9D58"/>
                </a:solidFill>
                <a:latin typeface="Calibri"/>
                <a:cs typeface="Calibri"/>
              </a:rPr>
              <a:t>Undefined </a:t>
            </a:r>
            <a:r>
              <a:rPr sz="2200" b="1">
                <a:latin typeface="Calibri"/>
                <a:cs typeface="Calibri"/>
              </a:rPr>
              <a:t>- </a:t>
            </a:r>
            <a:r>
              <a:rPr sz="1800" b="1">
                <a:latin typeface="Calibri"/>
                <a:cs typeface="Calibri"/>
              </a:rPr>
              <a:t>a </a:t>
            </a:r>
            <a:r>
              <a:rPr sz="1800" b="1" spc="-5" smtClean="0">
                <a:latin typeface="Calibri"/>
                <a:cs typeface="Calibri"/>
              </a:rPr>
              <a:t>value </a:t>
            </a:r>
            <a:r>
              <a:rPr sz="1800" b="1" spc="-5">
                <a:latin typeface="Calibri"/>
                <a:cs typeface="Calibri"/>
              </a:rPr>
              <a:t>that </a:t>
            </a:r>
            <a:r>
              <a:rPr lang="en-US" sz="1800" b="1" spc="-5" smtClean="0">
                <a:latin typeface="Calibri"/>
                <a:cs typeface="Calibri"/>
              </a:rPr>
              <a:t>is not</a:t>
            </a:r>
            <a:r>
              <a:rPr sz="1800" b="1" spc="-70" smtClean="0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defined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5916" y="463588"/>
            <a:ext cx="3325725" cy="284616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725" marR="1606550">
              <a:lnSpc>
                <a:spcPct val="114599"/>
              </a:lnSpc>
              <a:spcBef>
                <a:spcPts val="40"/>
              </a:spcBef>
            </a:pP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age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>
                <a:solidFill>
                  <a:srgbClr val="006666"/>
                </a:solidFill>
                <a:latin typeface="Consolas"/>
                <a:cs typeface="Consolas"/>
              </a:rPr>
              <a:t>25</a:t>
            </a:r>
            <a:r>
              <a:rPr sz="1100" spc="-5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endParaRPr lang="en-US" sz="11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 marR="1606550">
              <a:lnSpc>
                <a:spcPct val="114599"/>
              </a:lnSpc>
              <a:spcBef>
                <a:spcPts val="40"/>
              </a:spcBef>
            </a:pPr>
            <a:r>
              <a:rPr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price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75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5">
                <a:solidFill>
                  <a:srgbClr val="006666"/>
                </a:solidFill>
                <a:latin typeface="Consolas"/>
                <a:cs typeface="Consolas"/>
              </a:rPr>
              <a:t>3.99;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name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>
                <a:solidFill>
                  <a:srgbClr val="008800"/>
                </a:solidFill>
                <a:latin typeface="Consolas"/>
                <a:cs typeface="Consolas"/>
              </a:rPr>
              <a:t>'John</a:t>
            </a:r>
            <a:r>
              <a:rPr sz="1100" spc="-55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100" spc="-5">
                <a:solidFill>
                  <a:srgbClr val="008800"/>
                </a:solidFill>
                <a:latin typeface="Consolas"/>
                <a:cs typeface="Consolas"/>
              </a:rPr>
              <a:t>Doe'</a:t>
            </a:r>
            <a:r>
              <a:rPr sz="1100" spc="-5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85725" marR="100965">
              <a:lnSpc>
                <a:spcPct val="114599"/>
              </a:lnSpc>
            </a:pPr>
            <a:r>
              <a:rPr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smtClean="0">
                <a:latin typeface="Consolas"/>
                <a:cs typeface="Consolas"/>
              </a:rPr>
              <a:t>restaurant </a:t>
            </a:r>
            <a:r>
              <a:rPr sz="1100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ro-RO" sz="1100" spc="-5" smtClean="0">
                <a:solidFill>
                  <a:srgbClr val="008800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008800"/>
                </a:solidFill>
                <a:latin typeface="Consolas"/>
                <a:cs typeface="Consolas"/>
              </a:rPr>
              <a:t>John's pizzeria</a:t>
            </a:r>
            <a:r>
              <a:rPr lang="ro-RO" sz="1100" spc="-5" smtClean="0">
                <a:solidFill>
                  <a:srgbClr val="008800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008800"/>
                </a:solidFill>
                <a:latin typeface="Consolas"/>
                <a:cs typeface="Consolas"/>
              </a:rPr>
              <a:t>;  </a:t>
            </a:r>
            <a:endParaRPr lang="en-US" sz="1100" spc="-5" smtClean="0">
              <a:solidFill>
                <a:srgbClr val="008800"/>
              </a:solidFill>
              <a:latin typeface="Consolas"/>
              <a:cs typeface="Consolas"/>
            </a:endParaRPr>
          </a:p>
          <a:p>
            <a:pPr marL="85725" marR="100965">
              <a:lnSpc>
                <a:spcPct val="114599"/>
              </a:lnSpc>
            </a:pPr>
            <a:r>
              <a:rPr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 smtClean="0">
                <a:latin typeface="Consolas"/>
                <a:cs typeface="Consolas"/>
              </a:rPr>
              <a:t>bar </a:t>
            </a:r>
            <a:r>
              <a:rPr sz="1100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smtClean="0">
                <a:solidFill>
                  <a:srgbClr val="008800"/>
                </a:solidFill>
                <a:latin typeface="Consolas"/>
                <a:cs typeface="Consolas"/>
              </a:rPr>
              <a:t>`Irish</a:t>
            </a:r>
            <a:r>
              <a:rPr sz="1100" spc="-15" smtClean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100" smtClean="0">
                <a:solidFill>
                  <a:srgbClr val="008800"/>
                </a:solidFill>
                <a:latin typeface="Consolas"/>
                <a:cs typeface="Consolas"/>
              </a:rPr>
              <a:t>Pub`</a:t>
            </a:r>
            <a:r>
              <a:rPr sz="1100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ro-RO" sz="110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lang="ro-RO"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ro-RO" sz="1100" spc="-5" smtClean="0">
                <a:latin typeface="Consolas"/>
                <a:cs typeface="Consolas"/>
              </a:rPr>
              <a:t>paragraph </a:t>
            </a:r>
            <a:r>
              <a:rPr lang="ro-RO" sz="1100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ro-RO" sz="1100" spc="-5" smtClean="0">
                <a:solidFill>
                  <a:srgbClr val="008800"/>
                </a:solidFill>
                <a:latin typeface="Consolas"/>
                <a:cs typeface="Consolas"/>
              </a:rPr>
              <a:t>'Line </a:t>
            </a:r>
            <a:r>
              <a:rPr lang="ro-RO" sz="1100" smtClean="0">
                <a:solidFill>
                  <a:srgbClr val="008800"/>
                </a:solidFill>
                <a:latin typeface="Consolas"/>
                <a:cs typeface="Consolas"/>
              </a:rPr>
              <a:t>1 </a:t>
            </a:r>
            <a:r>
              <a:rPr lang="ro-RO" sz="1100" spc="-5" smtClean="0">
                <a:solidFill>
                  <a:srgbClr val="008800"/>
                </a:solidFill>
                <a:latin typeface="Consolas"/>
                <a:cs typeface="Consolas"/>
              </a:rPr>
              <a:t>\nLine</a:t>
            </a:r>
            <a:r>
              <a:rPr lang="ro-RO" sz="1100" spc="-40" smtClean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lang="ro-RO" sz="1100" spc="5" smtClean="0">
                <a:solidFill>
                  <a:srgbClr val="008800"/>
                </a:solidFill>
                <a:latin typeface="Consolas"/>
                <a:cs typeface="Consolas"/>
              </a:rPr>
              <a:t>2'</a:t>
            </a:r>
            <a:r>
              <a:rPr lang="ro-RO" sz="1100" spc="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ro-RO" sz="110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spc="-5" err="1" smtClean="0">
                <a:latin typeface="Consolas"/>
                <a:cs typeface="Consolas"/>
              </a:rPr>
              <a:t>escapedQuote</a:t>
            </a:r>
            <a:r>
              <a:rPr sz="1100" spc="-5" smtClean="0">
                <a:latin typeface="Consolas"/>
                <a:cs typeface="Consolas"/>
              </a:rPr>
              <a:t> </a:t>
            </a:r>
            <a:r>
              <a:rPr sz="1100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ro-RO" sz="1100" spc="5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lang="en-US" sz="1100" spc="-5" smtClean="0">
                <a:solidFill>
                  <a:srgbClr val="008800"/>
                </a:solidFill>
                <a:latin typeface="Consolas"/>
                <a:cs typeface="Consolas"/>
              </a:rPr>
              <a:t>How\</a:t>
            </a:r>
            <a:r>
              <a:rPr lang="ro-RO" sz="1100" spc="5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lang="en-US" sz="1100" spc="-5" smtClean="0">
                <a:solidFill>
                  <a:srgbClr val="008800"/>
                </a:solidFill>
                <a:latin typeface="Consolas"/>
                <a:cs typeface="Consolas"/>
              </a:rPr>
              <a:t>s it going?</a:t>
            </a:r>
            <a:r>
              <a:rPr sz="1100" spc="5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sz="1100" spc="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0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85725" marR="1355725">
              <a:lnSpc>
                <a:spcPct val="114599"/>
              </a:lnSpc>
            </a:pP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isTrue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true</a:t>
            </a:r>
            <a:r>
              <a:rPr sz="1100" spc="-5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isFalse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7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false;</a:t>
            </a:r>
            <a:endParaRPr sz="1100">
              <a:latin typeface="Consolas"/>
              <a:cs typeface="Consolas"/>
            </a:endParaRPr>
          </a:p>
          <a:p>
            <a:pPr marL="85725" marR="936625">
              <a:lnSpc>
                <a:spcPct val="229199"/>
              </a:lnSpc>
            </a:pP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thisIsNothing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null;  </a:t>
            </a:r>
            <a:endParaRPr lang="en-US" sz="11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 marR="936625">
              <a:lnSpc>
                <a:spcPct val="229199"/>
              </a:lnSpc>
            </a:pPr>
            <a:r>
              <a:rPr sz="1100" spc="-5" smtClean="0">
                <a:solidFill>
                  <a:srgbClr val="000088"/>
                </a:solidFill>
                <a:latin typeface="Consolas"/>
                <a:cs typeface="Consolas"/>
              </a:rPr>
              <a:t>var</a:t>
            </a:r>
            <a:r>
              <a:rPr sz="1100" spc="-15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100" spc="-5">
                <a:latin typeface="Consolas"/>
                <a:cs typeface="Consolas"/>
              </a:rPr>
              <a:t>thisIsNotDefined</a:t>
            </a:r>
            <a:r>
              <a:rPr sz="1100" spc="-5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2853507"/>
            <a:ext cx="9017841" cy="1758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6">
              <a:lnSpc>
                <a:spcPct val="100000"/>
              </a:lnSpc>
              <a:spcBef>
                <a:spcPts val="300"/>
              </a:spcBef>
              <a:tabLst>
                <a:tab pos="473075" algn="l"/>
                <a:tab pos="473709" algn="l"/>
              </a:tabLst>
            </a:pPr>
            <a:r>
              <a:rPr lang="en-US" sz="2200" b="1" spc="-5">
                <a:solidFill>
                  <a:srgbClr val="7030A0"/>
                </a:solidFill>
                <a:cs typeface="Calibri"/>
              </a:rPr>
              <a:t> </a:t>
            </a:r>
            <a:r>
              <a:rPr lang="en-US" sz="2200" b="1" spc="-5" smtClean="0">
                <a:solidFill>
                  <a:srgbClr val="7030A0"/>
                </a:solidFill>
                <a:cs typeface="Calibri"/>
              </a:rPr>
              <a:t>   </a:t>
            </a:r>
            <a:r>
              <a:rPr lang="en-US" sz="2400" b="1" spc="-5" smtClean="0">
                <a:solidFill>
                  <a:srgbClr val="7030A0"/>
                </a:solidFill>
                <a:cs typeface="Calibri"/>
              </a:rPr>
              <a:t>Strings</a:t>
            </a:r>
          </a:p>
          <a:p>
            <a:pPr marL="828675" marR="48895" lvl="1" indent="-430530">
              <a:lnSpc>
                <a:spcPct val="114599"/>
              </a:lnSpc>
              <a:spcBef>
                <a:spcPts val="60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lang="en-US" b="1" spc="-5" smtClean="0">
                <a:solidFill>
                  <a:prstClr val="black"/>
                </a:solidFill>
                <a:cs typeface="Calibri"/>
              </a:rPr>
              <a:t>Strings are </a:t>
            </a:r>
            <a:r>
              <a:rPr lang="en-US" b="1" spc="-5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objects (discussed later)</a:t>
            </a:r>
            <a:endParaRPr lang="en-US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828675" marR="48895" lvl="1" indent="-430530">
              <a:lnSpc>
                <a:spcPct val="114599"/>
              </a:lnSpc>
              <a:spcBef>
                <a:spcPts val="60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lang="en-US" b="1" spc="-5" smtClean="0">
                <a:cs typeface="Calibri"/>
              </a:rPr>
              <a:t>Use </a:t>
            </a:r>
            <a:r>
              <a:rPr lang="en-US" b="1" spc="-5">
                <a:cs typeface="Calibri"/>
              </a:rPr>
              <a:t>single </a:t>
            </a:r>
            <a:r>
              <a:rPr lang="en-US" b="1" spc="-5">
                <a:solidFill>
                  <a:srgbClr val="0070C0"/>
                </a:solidFill>
                <a:cs typeface="Calibri"/>
              </a:rPr>
              <a:t>quotes</a:t>
            </a:r>
            <a:r>
              <a:rPr lang="en-US" b="1" spc="-5">
                <a:cs typeface="Calibri"/>
              </a:rPr>
              <a:t>, </a:t>
            </a:r>
            <a:r>
              <a:rPr lang="en-US" b="1" spc="-5">
                <a:solidFill>
                  <a:srgbClr val="0070C0"/>
                </a:solidFill>
                <a:cs typeface="Calibri"/>
              </a:rPr>
              <a:t>double quotes</a:t>
            </a:r>
            <a:r>
              <a:rPr lang="en-US" b="1" spc="-5">
                <a:cs typeface="Calibri"/>
              </a:rPr>
              <a:t>, or </a:t>
            </a:r>
            <a:r>
              <a:rPr lang="en-US" b="1" spc="-5" err="1" smtClean="0">
                <a:solidFill>
                  <a:srgbClr val="0070C0"/>
                </a:solidFill>
                <a:cs typeface="Calibri"/>
              </a:rPr>
              <a:t>backticks</a:t>
            </a:r>
            <a:r>
              <a:rPr lang="en-US" b="1" spc="-5" smtClean="0">
                <a:solidFill>
                  <a:srgbClr val="0070C0"/>
                </a:solidFill>
                <a:cs typeface="Calibri"/>
              </a:rPr>
              <a:t> </a:t>
            </a:r>
            <a:r>
              <a:rPr lang="en-US" b="1" spc="-5">
                <a:cs typeface="Calibri"/>
              </a:rPr>
              <a:t>to mark strings (the quotes/</a:t>
            </a:r>
            <a:r>
              <a:rPr lang="en-US" b="1" spc="-5" err="1">
                <a:cs typeface="Calibri"/>
              </a:rPr>
              <a:t>backticks</a:t>
            </a:r>
            <a:r>
              <a:rPr lang="en-US" b="1" spc="-5">
                <a:cs typeface="Calibri"/>
              </a:rPr>
              <a:t> at the start and the end of the string</a:t>
            </a:r>
            <a:r>
              <a:rPr lang="en-US" b="1" spc="-35">
                <a:cs typeface="Calibri"/>
              </a:rPr>
              <a:t> </a:t>
            </a:r>
            <a:r>
              <a:rPr lang="en-US" b="1" spc="-35">
                <a:solidFill>
                  <a:srgbClr val="FF0000"/>
                </a:solidFill>
                <a:cs typeface="Calibri"/>
              </a:rPr>
              <a:t>MUST </a:t>
            </a:r>
            <a:r>
              <a:rPr lang="en-US" b="1" spc="-5">
                <a:cs typeface="Calibri"/>
              </a:rPr>
              <a:t>match)</a:t>
            </a:r>
            <a:endParaRPr lang="en-US">
              <a:cs typeface="Calibri"/>
            </a:endParaRPr>
          </a:p>
          <a:p>
            <a:pPr marL="828675" lvl="1" indent="-4305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lang="en-US" b="1" spc="-5">
                <a:solidFill>
                  <a:srgbClr val="642C84"/>
                </a:solidFill>
                <a:cs typeface="Calibri"/>
              </a:rPr>
              <a:t>Character</a:t>
            </a:r>
            <a:r>
              <a:rPr lang="en-US" b="1" spc="-10">
                <a:solidFill>
                  <a:srgbClr val="642C84"/>
                </a:solidFill>
                <a:cs typeface="Calibri"/>
              </a:rPr>
              <a:t> </a:t>
            </a:r>
            <a:r>
              <a:rPr lang="en-US" b="1" spc="-5">
                <a:solidFill>
                  <a:srgbClr val="642C84"/>
                </a:solidFill>
                <a:cs typeface="Calibri"/>
              </a:rPr>
              <a:t>escaping </a:t>
            </a:r>
            <a:r>
              <a:rPr lang="en-US" b="1" spc="-5">
                <a:cs typeface="Calibri"/>
              </a:rPr>
              <a:t>is done with backslash </a:t>
            </a:r>
            <a:r>
              <a:rPr lang="en-US" b="1" spc="-5">
                <a:solidFill>
                  <a:srgbClr val="FF0000"/>
                </a:solidFill>
                <a:cs typeface="Calibri"/>
              </a:rPr>
              <a:t>\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0642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Agenda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>
                <a:latin typeface="Arial"/>
                <a:cs typeface="Arial"/>
              </a:rPr>
              <a:t>2</a:t>
            </a:fld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24" y="723118"/>
            <a:ext cx="6823709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lang="en-US" sz="2400" b="1" spc="-5" dirty="0" smtClean="0">
                <a:latin typeface="Calibri"/>
                <a:cs typeface="Calibri"/>
              </a:rPr>
              <a:t>What </a:t>
            </a:r>
            <a:r>
              <a:rPr sz="2400" b="1" spc="-5" dirty="0" err="1" smtClean="0">
                <a:latin typeface="Calibri"/>
                <a:cs typeface="Calibri"/>
              </a:rPr>
              <a:t>Javascrip</a:t>
            </a:r>
            <a:r>
              <a:rPr lang="en-US" sz="2400" b="1" spc="-5" dirty="0" err="1" smtClean="0">
                <a:latin typeface="Calibri"/>
                <a:cs typeface="Calibri"/>
              </a:rPr>
              <a:t>t</a:t>
            </a:r>
            <a:r>
              <a:rPr lang="en-US" sz="2400" b="1" spc="-5" smtClean="0">
                <a:latin typeface="Calibri"/>
                <a:cs typeface="Calibri"/>
              </a:rPr>
              <a:t> looks like</a:t>
            </a:r>
            <a:endParaRPr sz="240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>
                <a:latin typeface="Calibri"/>
                <a:cs typeface="Calibri"/>
              </a:rPr>
              <a:t>How and where to include JavaScript in </a:t>
            </a:r>
            <a:r>
              <a:rPr sz="2400" b="1">
                <a:latin typeface="Calibri"/>
                <a:cs typeface="Calibri"/>
              </a:rPr>
              <a:t>a </a:t>
            </a:r>
            <a:r>
              <a:rPr sz="2400" b="1" spc="-5">
                <a:latin typeface="Calibri"/>
                <a:cs typeface="Calibri"/>
              </a:rPr>
              <a:t>web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>
                <a:latin typeface="Calibri"/>
                <a:cs typeface="Calibri"/>
              </a:rPr>
              <a:t>Values </a:t>
            </a:r>
            <a:r>
              <a:rPr sz="2400" b="1">
                <a:latin typeface="Calibri"/>
                <a:cs typeface="Calibri"/>
              </a:rPr>
              <a:t>&amp;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>
                <a:latin typeface="Calibri"/>
                <a:cs typeface="Calibri"/>
              </a:rPr>
              <a:t>Primitive Data Types </a:t>
            </a:r>
            <a:r>
              <a:rPr sz="2400" b="1">
                <a:latin typeface="Calibri"/>
                <a:cs typeface="Calibri"/>
              </a:rPr>
              <a:t>&amp;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>
                <a:latin typeface="Calibri"/>
                <a:cs typeface="Calibri"/>
              </a:rPr>
              <a:t>Arrays and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6390" algn="l"/>
                <a:tab pos="327025" algn="l"/>
              </a:tabLst>
            </a:pPr>
            <a:r>
              <a:rPr sz="2400" b="1" spc="-5">
                <a:latin typeface="Calibri"/>
                <a:cs typeface="Calibri"/>
              </a:rPr>
              <a:t>Flow control: selection and repetition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22310"/>
            <a:ext cx="47244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Characteristics of primitives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20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00" y="2309918"/>
            <a:ext cx="5791200" cy="215853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5080" rIns="0" bIns="0" rtlCol="0">
            <a:noAutofit/>
          </a:bodyPr>
          <a:lstStyle/>
          <a:p>
            <a:pPr marL="85725">
              <a:lnSpc>
                <a:spcPct val="100000"/>
              </a:lnSpc>
            </a:pPr>
            <a:r>
              <a:rPr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name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lang="en-US" sz="1100" spc="-5" smtClean="0">
                <a:solidFill>
                  <a:srgbClr val="008800"/>
                </a:solidFill>
                <a:latin typeface="Consolas"/>
                <a:cs typeface="Consolas"/>
              </a:rPr>
              <a:t>Here is a string</a:t>
            </a:r>
            <a:r>
              <a:rPr sz="1100" spc="-5" smtClean="0">
                <a:solidFill>
                  <a:srgbClr val="008800"/>
                </a:solidFill>
                <a:latin typeface="Consolas"/>
                <a:cs typeface="Consolas"/>
              </a:rPr>
              <a:t>'</a:t>
            </a:r>
            <a:r>
              <a:rPr sz="11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 // A string</a:t>
            </a:r>
          </a:p>
          <a:p>
            <a:pPr marL="85725">
              <a:lnSpc>
                <a:spcPct val="100000"/>
              </a:lnSpc>
            </a:pPr>
            <a:endParaRPr lang="en-US" sz="1100" spc="-5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/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/* </a:t>
            </a:r>
          </a:p>
          <a:p>
            <a:pPr marL="85725"/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- A </a:t>
            </a:r>
            <a:r>
              <a:rPr lang="en-US" sz="1100" spc="-5">
                <a:solidFill>
                  <a:srgbClr val="666600"/>
                </a:solidFill>
                <a:latin typeface="Consolas"/>
                <a:cs typeface="Consolas"/>
              </a:rPr>
              <a:t>string has </a:t>
            </a:r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methods</a:t>
            </a:r>
          </a:p>
          <a:p>
            <a:pPr marL="85725"/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- We are now running the method called "toUpperCase"</a:t>
            </a:r>
          </a:p>
          <a:p>
            <a:pPr marL="85725"/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- This method will give us a </a:t>
            </a:r>
            <a:r>
              <a:rPr lang="en-US" sz="1100" u="sng" spc="-5" smtClean="0">
                <a:solidFill>
                  <a:srgbClr val="666600"/>
                </a:solidFill>
                <a:latin typeface="Consolas"/>
                <a:cs typeface="Consolas"/>
              </a:rPr>
              <a:t>NEW</a:t>
            </a:r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 uppercase string based on the old string</a:t>
            </a:r>
          </a:p>
          <a:p>
            <a:pPr marL="85725"/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- It will </a:t>
            </a:r>
            <a:r>
              <a:rPr lang="en-US" sz="1100" u="sng" spc="-5" smtClean="0">
                <a:solidFill>
                  <a:srgbClr val="666600"/>
                </a:solidFill>
                <a:latin typeface="Consolas"/>
                <a:cs typeface="Consolas"/>
              </a:rPr>
              <a:t>NOT</a:t>
            </a:r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 change the old string</a:t>
            </a:r>
            <a:endParaRPr lang="en-US" sz="1100" spc="-5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*/</a:t>
            </a:r>
          </a:p>
          <a:p>
            <a:pPr marL="85725">
              <a:lnSpc>
                <a:spcPct val="100000"/>
              </a:lnSpc>
            </a:pPr>
            <a:endParaRPr lang="en-US" sz="1100" spc="-5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lang="en-US" sz="1100" spc="-5" err="1" smtClean="0">
                <a:latin typeface="Consolas"/>
                <a:cs typeface="Consolas"/>
              </a:rPr>
              <a:t>name</a:t>
            </a:r>
            <a:r>
              <a:rPr lang="en-US" sz="1100" spc="-5" err="1" smtClean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lang="en-US" sz="1100" spc="-5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toUpperCase</a:t>
            </a:r>
            <a:r>
              <a:rPr lang="en-US" sz="1100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85725">
              <a:lnSpc>
                <a:spcPct val="100000"/>
              </a:lnSpc>
            </a:pPr>
            <a:endParaRPr lang="en-US" sz="1100" spc="-5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lang="en-US" sz="1100" spc="-5" smtClean="0">
                <a:solidFill>
                  <a:srgbClr val="002060"/>
                </a:solidFill>
                <a:latin typeface="Consolas"/>
                <a:cs typeface="Consolas"/>
              </a:rPr>
              <a:t>console.log</a:t>
            </a:r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1100" spc="-5" smtClean="0">
                <a:latin typeface="Consolas"/>
                <a:cs typeface="Consolas"/>
              </a:rPr>
              <a:t>name</a:t>
            </a:r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</a:pPr>
            <a:endParaRPr lang="en-US" sz="1100" spc="-5">
              <a:solidFill>
                <a:srgbClr val="6666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endParaRPr sz="110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1" y="650849"/>
            <a:ext cx="5334000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6">
              <a:lnSpc>
                <a:spcPct val="100000"/>
              </a:lnSpc>
              <a:spcBef>
                <a:spcPts val="300"/>
              </a:spcBef>
              <a:tabLst>
                <a:tab pos="473075" algn="l"/>
                <a:tab pos="473709" algn="l"/>
              </a:tabLst>
            </a:pPr>
            <a:r>
              <a:rPr lang="en-US" sz="2200" b="1" spc="-5" smtClean="0">
                <a:solidFill>
                  <a:srgbClr val="7030A0"/>
                </a:solidFill>
                <a:cs typeface="Calibri"/>
              </a:rPr>
              <a:t>Primitives</a:t>
            </a:r>
            <a:r>
              <a:rPr lang="en-US" sz="2200" b="1" spc="-5" smtClean="0">
                <a:solidFill>
                  <a:srgbClr val="002060"/>
                </a:solidFill>
                <a:cs typeface="Calibri"/>
              </a:rPr>
              <a:t>:</a:t>
            </a:r>
          </a:p>
          <a:p>
            <a:pPr marL="354966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73075" algn="l"/>
                <a:tab pos="473709" algn="l"/>
              </a:tabLst>
            </a:pPr>
            <a:r>
              <a:rPr lang="en-US" sz="2200" b="1" spc="-5" smtClean="0">
                <a:cs typeface="Calibri"/>
              </a:rPr>
              <a:t>Are </a:t>
            </a:r>
            <a:r>
              <a:rPr lang="en-US" sz="2200" b="1" spc="-5" smtClean="0">
                <a:solidFill>
                  <a:srgbClr val="FF0000"/>
                </a:solidFill>
                <a:cs typeface="Calibri"/>
              </a:rPr>
              <a:t>Immutable</a:t>
            </a:r>
            <a:r>
              <a:rPr lang="en-US" sz="2200" b="1" spc="-5" smtClean="0">
                <a:cs typeface="Calibri"/>
              </a:rPr>
              <a:t> – cannot be modified</a:t>
            </a:r>
          </a:p>
          <a:p>
            <a:pPr marL="354966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73075" algn="l"/>
                <a:tab pos="473709" algn="l"/>
              </a:tabLst>
            </a:pPr>
            <a:r>
              <a:rPr lang="en-US" sz="2200" b="1" spc="-5" smtClean="0">
                <a:cs typeface="Calibri"/>
              </a:rPr>
              <a:t>Are not objects – except </a:t>
            </a:r>
            <a:r>
              <a:rPr lang="en-US" sz="2200" b="1" spc="-5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Strings</a:t>
            </a:r>
          </a:p>
          <a:p>
            <a:pPr marL="354966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73075" algn="l"/>
                <a:tab pos="473709" algn="l"/>
              </a:tabLst>
            </a:pPr>
            <a:r>
              <a:rPr lang="en-US" sz="2200" b="1" spc="-5" smtClean="0">
                <a:cs typeface="Calibri"/>
              </a:rPr>
              <a:t>Have no methods – except </a:t>
            </a:r>
            <a:r>
              <a:rPr lang="en-US" sz="2200" b="1" spc="-5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Strings</a:t>
            </a:r>
            <a:endParaRPr lang="en-US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2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9213"/>
            <a:ext cx="14128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335885"/>
            <a:ext cx="1845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 indent="-4762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sz="2400" b="1" spc="-5">
                <a:latin typeface="Calibri"/>
                <a:cs typeface="Calibri"/>
              </a:rPr>
              <a:t>Arithmetic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343" y="1709392"/>
            <a:ext cx="3804657" cy="180498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Addition</a:t>
            </a:r>
            <a:r>
              <a:rPr lang="en-US" sz="2000" b="1" spc="-5" smtClean="0">
                <a:latin typeface="Calibri"/>
                <a:cs typeface="Calibri"/>
              </a:rPr>
              <a:t>/</a:t>
            </a:r>
            <a:r>
              <a:rPr lang="en-US" sz="2000" b="1" spc="-5" smtClean="0">
                <a:solidFill>
                  <a:srgbClr val="0070C0"/>
                </a:solidFill>
                <a:latin typeface="Calibri"/>
                <a:cs typeface="Calibri"/>
              </a:rPr>
              <a:t>Concatenation</a:t>
            </a:r>
            <a:r>
              <a:rPr sz="2000" b="1" spc="-5" smtClean="0">
                <a:latin typeface="Calibri"/>
                <a:cs typeface="Calibri"/>
              </a:rPr>
              <a:t>:</a:t>
            </a:r>
            <a:r>
              <a:rPr sz="2000" b="1" spc="15" smtClean="0"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00B050"/>
                </a:solidFill>
                <a:latin typeface="Calibri"/>
                <a:cs typeface="Calibri"/>
              </a:rPr>
              <a:t>+</a:t>
            </a:r>
            <a:endParaRPr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>
                <a:latin typeface="Calibri"/>
                <a:cs typeface="Calibri"/>
              </a:rPr>
              <a:t>Subtraction:</a:t>
            </a:r>
            <a:r>
              <a:rPr sz="2000" b="1" spc="5"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00B050"/>
                </a:solidFill>
                <a:latin typeface="Calibri"/>
                <a:cs typeface="Calibri"/>
              </a:rPr>
              <a:t>-</a:t>
            </a:r>
            <a:endParaRPr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>
                <a:latin typeface="Calibri"/>
                <a:cs typeface="Calibri"/>
              </a:rPr>
              <a:t>Multiplication:</a:t>
            </a:r>
            <a:r>
              <a:rPr sz="2000" b="1" spc="-75"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00B050"/>
                </a:solidFill>
                <a:latin typeface="Calibri"/>
                <a:cs typeface="Calibri"/>
              </a:rPr>
              <a:t>*</a:t>
            </a:r>
            <a:endParaRPr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>
                <a:latin typeface="Calibri"/>
                <a:cs typeface="Calibri"/>
              </a:rPr>
              <a:t>Division: </a:t>
            </a:r>
            <a:r>
              <a:rPr sz="2000" b="1">
                <a:solidFill>
                  <a:srgbClr val="00B050"/>
                </a:solidFill>
                <a:latin typeface="Calibri"/>
                <a:cs typeface="Calibri"/>
              </a:rPr>
              <a:t>/</a:t>
            </a:r>
            <a:endParaRPr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>
                <a:latin typeface="Calibri"/>
                <a:cs typeface="Calibri"/>
              </a:rPr>
              <a:t>Modulus:</a:t>
            </a:r>
            <a:r>
              <a:rPr sz="2000" b="1" spc="-15"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00B050"/>
                </a:solidFill>
                <a:latin typeface="Calibri"/>
                <a:cs typeface="Calibri"/>
              </a:rPr>
              <a:t>%</a:t>
            </a:r>
            <a:endParaRPr sz="200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743" y="3517110"/>
            <a:ext cx="198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sz="2400" b="1" spc="-5">
                <a:latin typeface="Calibri"/>
                <a:cs typeface="Calibri"/>
              </a:rPr>
              <a:t>Comparison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343" y="3890617"/>
            <a:ext cx="3362325" cy="730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>
                <a:solidFill>
                  <a:srgbClr val="0F9D58"/>
                </a:solidFill>
                <a:latin typeface="Calibri"/>
                <a:cs typeface="Calibri"/>
              </a:rPr>
              <a:t>&gt;, &lt;, &gt;=,</a:t>
            </a:r>
            <a:r>
              <a:rPr sz="2000" b="1" spc="-15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0F9D58"/>
                </a:solidFill>
                <a:latin typeface="Calibri"/>
                <a:cs typeface="Calibri"/>
              </a:rPr>
              <a:t>&lt;=</a:t>
            </a:r>
            <a:endParaRPr sz="2000">
              <a:latin typeface="Calibri"/>
              <a:cs typeface="Calibri"/>
            </a:endParaRPr>
          </a:p>
          <a:p>
            <a:pPr marL="457834" indent="-445770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sz="2000" b="1" spc="-5">
                <a:solidFill>
                  <a:srgbClr val="642C84"/>
                </a:solidFill>
                <a:latin typeface="Calibri"/>
                <a:cs typeface="Calibri"/>
              </a:rPr>
              <a:t>Equality operator: == </a:t>
            </a:r>
            <a:r>
              <a:rPr sz="2000" b="1">
                <a:solidFill>
                  <a:srgbClr val="642C84"/>
                </a:solidFill>
                <a:latin typeface="Calibri"/>
                <a:cs typeface="Calibri"/>
              </a:rPr>
              <a:t>&amp;</a:t>
            </a:r>
            <a:r>
              <a:rPr sz="20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642C84"/>
                </a:solidFill>
                <a:latin typeface="Calibri"/>
                <a:cs typeface="Calibri"/>
              </a:rPr>
              <a:t>===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93274" y="285750"/>
            <a:ext cx="3737610" cy="4342244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400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400" err="1" smtClean="0">
                <a:solidFill>
                  <a:srgbClr val="000088"/>
                </a:solidFill>
                <a:latin typeface="Consolas"/>
                <a:cs typeface="Consolas"/>
              </a:rPr>
              <a:t>myVariable</a:t>
            </a:r>
            <a:r>
              <a:rPr lang="en-US" sz="1400" smtClean="0">
                <a:solidFill>
                  <a:srgbClr val="000088"/>
                </a:solidFill>
                <a:latin typeface="Consolas"/>
                <a:cs typeface="Consolas"/>
              </a:rPr>
              <a:t> = 2;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400" err="1" smtClean="0">
                <a:solidFill>
                  <a:srgbClr val="000088"/>
                </a:solidFill>
                <a:latin typeface="Consolas"/>
                <a:cs typeface="Consolas"/>
              </a:rPr>
              <a:t>myVariable</a:t>
            </a:r>
            <a:r>
              <a:rPr lang="en-US" sz="1400" smtClean="0">
                <a:solidFill>
                  <a:srgbClr val="000088"/>
                </a:solidFill>
                <a:latin typeface="Consolas"/>
                <a:cs typeface="Consolas"/>
              </a:rPr>
              <a:t> = 25;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en-US" sz="1400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ro-RO" sz="1400" smtClean="0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93275" y="285750"/>
            <a:ext cx="3737610" cy="4342244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6300" y="923659"/>
            <a:ext cx="1844100" cy="1499127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mtClean="0">
                <a:solidFill>
                  <a:srgbClr val="000088"/>
                </a:solidFill>
                <a:latin typeface="Consolas"/>
                <a:cs typeface="Consolas"/>
              </a:rPr>
              <a:t>5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+</a:t>
            </a:r>
            <a:r>
              <a:rPr sz="1200" spc="-3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mtClean="0">
                <a:solidFill>
                  <a:srgbClr val="000088"/>
                </a:solidFill>
                <a:latin typeface="Consolas"/>
                <a:cs typeface="Consolas"/>
              </a:rPr>
              <a:t>5</a:t>
            </a:r>
            <a:endParaRPr lang="en-US" sz="1200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‘</a:t>
            </a:r>
            <a:r>
              <a:rPr lang="en-US" sz="1200" err="1" smtClean="0">
                <a:solidFill>
                  <a:srgbClr val="000088"/>
                </a:solidFill>
                <a:latin typeface="Consolas"/>
                <a:cs typeface="Consolas"/>
              </a:rPr>
              <a:t>Petrica</a:t>
            </a: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’ + ‘Popescu’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10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-</a:t>
            </a:r>
            <a:r>
              <a:rPr sz="1200" spc="-3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7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2 *</a:t>
            </a:r>
            <a:r>
              <a:rPr sz="1200" spc="-3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3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12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/</a:t>
            </a:r>
            <a:r>
              <a:rPr sz="1200" spc="-3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4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33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%</a:t>
            </a:r>
            <a:r>
              <a:rPr sz="1200" spc="-4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10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(5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5)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*</a:t>
            </a:r>
            <a:r>
              <a:rPr sz="1200" spc="-10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4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21</a:t>
            </a:fld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23735" y="923659"/>
            <a:ext cx="1802325" cy="1499127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90">
                <a:latin typeface="Consolas"/>
                <a:cs typeface="Consolas"/>
              </a:rPr>
              <a:t> </a:t>
            </a:r>
            <a:r>
              <a:rPr sz="1200" spc="-5" smtClean="0">
                <a:latin typeface="Consolas"/>
                <a:cs typeface="Consolas"/>
              </a:rPr>
              <a:t>10</a:t>
            </a:r>
            <a:endParaRPr lang="en-US" sz="1200" spc="-5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200" spc="-5" smtClean="0">
                <a:latin typeface="Consolas"/>
                <a:cs typeface="Consolas"/>
              </a:rPr>
              <a:t>// ‘</a:t>
            </a:r>
            <a:r>
              <a:rPr lang="en-US" sz="1200" spc="-5" err="1" smtClean="0">
                <a:latin typeface="Consolas"/>
                <a:cs typeface="Consolas"/>
              </a:rPr>
              <a:t>PetricaPopescu</a:t>
            </a:r>
            <a:r>
              <a:rPr lang="en-US" sz="1200" spc="-5" smtClean="0">
                <a:latin typeface="Consolas"/>
                <a:cs typeface="Consolas"/>
              </a:rPr>
              <a:t>’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10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10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10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10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9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40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00" y="2390509"/>
            <a:ext cx="1365250" cy="1409359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682625" algn="l"/>
              </a:tabLst>
            </a:pP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3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&lt;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mtClean="0">
                <a:solidFill>
                  <a:srgbClr val="000088"/>
                </a:solidFill>
                <a:latin typeface="Consolas"/>
                <a:cs typeface="Consolas"/>
              </a:rPr>
              <a:t>4</a:t>
            </a:r>
            <a:r>
              <a:rPr lang="ro-RO" sz="1200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sz="1200" spc="-5" smtClean="0">
                <a:latin typeface="Consolas"/>
                <a:cs typeface="Consolas"/>
              </a:rPr>
              <a:t>//</a:t>
            </a:r>
            <a:r>
              <a:rPr sz="1200" spc="-50" smtClean="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682625" algn="l"/>
              </a:tabLst>
            </a:pP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3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 smtClean="0">
                <a:solidFill>
                  <a:srgbClr val="000088"/>
                </a:solidFill>
                <a:latin typeface="Consolas"/>
                <a:cs typeface="Consolas"/>
              </a:rPr>
              <a:t>10</a:t>
            </a:r>
            <a:r>
              <a:rPr lang="ro-RO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sz="1200" spc="-5" smtClean="0">
                <a:latin typeface="Consolas"/>
                <a:cs typeface="Consolas"/>
              </a:rPr>
              <a:t>//</a:t>
            </a:r>
            <a:r>
              <a:rPr sz="1200" spc="-85" smtClean="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682625" algn="l"/>
              </a:tabLst>
            </a:pP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5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 &lt;= </a:t>
            </a:r>
            <a:r>
              <a:rPr sz="1200" smtClean="0">
                <a:solidFill>
                  <a:srgbClr val="000088"/>
                </a:solidFill>
                <a:latin typeface="Consolas"/>
                <a:cs typeface="Consolas"/>
              </a:rPr>
              <a:t>5</a:t>
            </a:r>
            <a:r>
              <a:rPr lang="ro-RO" sz="1200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sz="1200" spc="-5" smtClean="0">
                <a:latin typeface="Consolas"/>
                <a:cs typeface="Consolas"/>
              </a:rPr>
              <a:t>//</a:t>
            </a:r>
            <a:r>
              <a:rPr sz="1200" spc="-100" smtClean="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682625" algn="l"/>
              </a:tabLst>
            </a:pP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8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 &gt;= </a:t>
            </a:r>
            <a:r>
              <a:rPr sz="1200" smtClean="0">
                <a:solidFill>
                  <a:srgbClr val="000088"/>
                </a:solidFill>
                <a:latin typeface="Consolas"/>
                <a:cs typeface="Consolas"/>
              </a:rPr>
              <a:t>7</a:t>
            </a:r>
            <a:r>
              <a:rPr lang="ro-RO" sz="1200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sz="1200" spc="-5" smtClean="0">
                <a:latin typeface="Consolas"/>
                <a:cs typeface="Consolas"/>
              </a:rPr>
              <a:t>//</a:t>
            </a:r>
            <a:r>
              <a:rPr sz="1200" spc="-100" smtClean="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6300" y="3438259"/>
            <a:ext cx="1532890" cy="10731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766445" algn="l"/>
              </a:tabLst>
            </a:pP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==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mtClean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lang="ro-RO" sz="1200" smtClean="0">
                <a:solidFill>
                  <a:srgbClr val="006666"/>
                </a:solidFill>
                <a:latin typeface="Consolas"/>
                <a:cs typeface="Consolas"/>
              </a:rPr>
              <a:t>    </a:t>
            </a:r>
            <a:r>
              <a:rPr sz="1200" spc="-5" smtClean="0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200" spc="-100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== 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'2' </a:t>
            </a: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200" spc="-8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0265" algn="l"/>
              </a:tabLst>
            </a:pP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===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mtClean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lang="ro-RO" sz="1200" smtClean="0">
                <a:solidFill>
                  <a:srgbClr val="006666"/>
                </a:solidFill>
                <a:latin typeface="Consolas"/>
                <a:cs typeface="Consolas"/>
              </a:rPr>
              <a:t>    </a:t>
            </a:r>
            <a:r>
              <a:rPr sz="1200" spc="-5" smtClean="0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200" spc="-45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=== 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'2' </a:t>
            </a: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200" spc="-8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304800" y="504980"/>
            <a:ext cx="382074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Assigning operator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9187" y="88059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b="1" spc="-5" smtClean="0">
                <a:solidFill>
                  <a:srgbClr val="7030A0"/>
                </a:solidFill>
                <a:cs typeface="Calibri"/>
              </a:rPr>
              <a:t>=</a:t>
            </a:r>
            <a:endParaRPr lang="ro-RO">
              <a:solidFill>
                <a:srgbClr val="7030A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9213"/>
            <a:ext cx="14128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8974" y="1231738"/>
            <a:ext cx="4209910" cy="1974397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ro-RO" sz="1400" smtClean="0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60548" y="1238865"/>
            <a:ext cx="4188336" cy="1967270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22</a:t>
            </a:fld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93422" y="1287979"/>
            <a:ext cx="4079263" cy="152477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en-US" sz="120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200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1200">
                <a:solidFill>
                  <a:srgbClr val="00B050"/>
                </a:solidFill>
                <a:latin typeface="Consolas"/>
                <a:cs typeface="Consolas"/>
              </a:rPr>
              <a:t>2</a:t>
            </a: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; </a:t>
            </a:r>
            <a:r>
              <a:rPr lang="en-US" sz="120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// I want </a:t>
            </a:r>
            <a:r>
              <a:rPr lang="en-US" sz="1200" err="1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to be 2</a:t>
            </a:r>
          </a:p>
          <a:p>
            <a:pPr marL="12700">
              <a:spcBef>
                <a:spcPts val="309"/>
              </a:spcBef>
            </a:pPr>
            <a:r>
              <a:rPr lang="en-US" sz="120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=== </a:t>
            </a:r>
            <a:r>
              <a:rPr lang="en-US" sz="1200">
                <a:solidFill>
                  <a:srgbClr val="00B050"/>
                </a:solidFill>
                <a:latin typeface="Consolas"/>
                <a:cs typeface="Consolas"/>
              </a:rPr>
              <a:t>2</a:t>
            </a: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; </a:t>
            </a:r>
            <a:r>
              <a:rPr lang="en-US" sz="120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// Syntax Error</a:t>
            </a:r>
          </a:p>
          <a:p>
            <a:pPr marL="12700">
              <a:spcBef>
                <a:spcPts val="309"/>
              </a:spcBef>
            </a:pPr>
            <a:endParaRPr lang="en-US" sz="1200">
              <a:solidFill>
                <a:srgbClr val="000088"/>
              </a:solidFill>
              <a:latin typeface="Consolas"/>
              <a:cs typeface="Consolas"/>
            </a:endParaRPr>
          </a:p>
          <a:p>
            <a:pPr marL="12700">
              <a:spcBef>
                <a:spcPts val="309"/>
              </a:spcBef>
            </a:pPr>
            <a:r>
              <a:rPr lang="en-US" sz="120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=== </a:t>
            </a:r>
            <a:r>
              <a:rPr lang="en-US" sz="1200" smtClean="0">
                <a:solidFill>
                  <a:srgbClr val="00B050"/>
                </a:solidFill>
                <a:latin typeface="Consolas"/>
                <a:cs typeface="Consolas"/>
              </a:rPr>
              <a:t>2</a:t>
            </a: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20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// Does </a:t>
            </a:r>
            <a:r>
              <a:rPr lang="en-US" sz="1200" err="1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myVariable</a:t>
            </a:r>
            <a:r>
              <a:rPr lang="en-US" sz="120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equal 2 ?, </a:t>
            </a:r>
          </a:p>
          <a:p>
            <a:pPr marL="12700">
              <a:spcBef>
                <a:spcPts val="309"/>
              </a:spcBef>
            </a:pPr>
            <a:r>
              <a:rPr lang="en-US" sz="120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            answer is true because we             defined it earlier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en-US" sz="1200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200447" y="497853"/>
            <a:ext cx="62267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The "Assigning" operator: </a:t>
            </a:r>
            <a:r>
              <a:rPr lang="en-US" sz="2400" b="1" spc="-5" smtClean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endParaRPr sz="240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932" y="934661"/>
            <a:ext cx="4724868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smtClean="0">
                <a:cs typeface="Calibri"/>
              </a:rPr>
              <a:t>It gives a </a:t>
            </a:r>
            <a:r>
              <a:rPr lang="en-US" b="1" smtClean="0">
                <a:solidFill>
                  <a:srgbClr val="FF0000"/>
                </a:solidFill>
                <a:cs typeface="Calibri"/>
              </a:rPr>
              <a:t>command</a:t>
            </a:r>
            <a:r>
              <a:rPr lang="en-US" smtClean="0">
                <a:cs typeface="Calibri"/>
              </a:rPr>
              <a:t>: </a:t>
            </a:r>
          </a:p>
          <a:p>
            <a:pPr marL="915034" lvl="1" indent="-445770"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b="1" smtClean="0">
                <a:cs typeface="Calibri"/>
              </a:rPr>
              <a:t>"I want this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variable</a:t>
            </a:r>
            <a:r>
              <a:rPr lang="en-US" b="1" smtClean="0">
                <a:cs typeface="Calibri"/>
              </a:rPr>
              <a:t> to represent this </a:t>
            </a:r>
            <a:r>
              <a:rPr lang="en-US" b="1" smtClean="0">
                <a:solidFill>
                  <a:srgbClr val="00B050"/>
                </a:solidFill>
                <a:cs typeface="Calibri"/>
              </a:rPr>
              <a:t>value</a:t>
            </a:r>
            <a:r>
              <a:rPr lang="en-US" b="1" smtClean="0">
                <a:cs typeface="Calibri"/>
              </a:rPr>
              <a:t>"</a:t>
            </a:r>
            <a:endParaRPr lang="en-US" b="1" smtClean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186469" y="2858086"/>
            <a:ext cx="62267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The "Strict Equals" operator: </a:t>
            </a:r>
            <a:r>
              <a:rPr lang="en-US" sz="2400" b="1" spc="-5" smtClean="0">
                <a:solidFill>
                  <a:srgbClr val="7030A0"/>
                </a:solidFill>
                <a:latin typeface="Calibri"/>
                <a:cs typeface="Calibri"/>
              </a:rPr>
              <a:t>===</a:t>
            </a:r>
            <a:endParaRPr sz="240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880" y="3304369"/>
            <a:ext cx="5030920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smtClean="0">
                <a:cs typeface="Calibri"/>
              </a:rPr>
              <a:t>It asks a </a:t>
            </a:r>
            <a:r>
              <a:rPr lang="en-US" b="1" smtClean="0">
                <a:solidFill>
                  <a:srgbClr val="FF0000"/>
                </a:solidFill>
                <a:cs typeface="Calibri"/>
              </a:rPr>
              <a:t>question</a:t>
            </a:r>
            <a:r>
              <a:rPr lang="en-US" smtClean="0">
                <a:cs typeface="Calibri"/>
              </a:rPr>
              <a:t>: </a:t>
            </a:r>
          </a:p>
          <a:p>
            <a:pPr marL="915034" lvl="1" indent="-445770"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b="1" smtClean="0">
                <a:cs typeface="Calibri"/>
              </a:rPr>
              <a:t>"Is this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variable</a:t>
            </a:r>
            <a:r>
              <a:rPr lang="en-US" b="1" smtClean="0">
                <a:cs typeface="Calibri"/>
              </a:rPr>
              <a:t> </a:t>
            </a:r>
            <a:r>
              <a:rPr lang="en-US" b="1" smtClean="0">
                <a:solidFill>
                  <a:srgbClr val="7030A0"/>
                </a:solidFill>
                <a:cs typeface="Calibri"/>
              </a:rPr>
              <a:t>strictly equal </a:t>
            </a:r>
            <a:r>
              <a:rPr lang="en-US" b="1" smtClean="0">
                <a:cs typeface="Calibri"/>
              </a:rPr>
              <a:t>to this </a:t>
            </a:r>
            <a:r>
              <a:rPr lang="en-US" b="1" smtClean="0">
                <a:solidFill>
                  <a:srgbClr val="00B050"/>
                </a:solidFill>
                <a:cs typeface="Calibri"/>
              </a:rPr>
              <a:t>value ?</a:t>
            </a:r>
            <a:r>
              <a:rPr lang="en-US" b="1" smtClean="0">
                <a:cs typeface="Calibri"/>
              </a:rPr>
              <a:t>"</a:t>
            </a:r>
            <a:endParaRPr lang="en-US" b="1" smtClean="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5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19213"/>
            <a:ext cx="14128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34089" y="216353"/>
            <a:ext cx="4133711" cy="4342244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endParaRPr lang="ro-RO" sz="1400" smtClean="0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5663" y="223480"/>
            <a:ext cx="4112137" cy="4342244"/>
          </a:xfrm>
          <a:custGeom>
            <a:avLst/>
            <a:gdLst/>
            <a:ahLst/>
            <a:cxnLst/>
            <a:rect l="l" t="t" r="r" b="b"/>
            <a:pathLst>
              <a:path w="3737609" h="3696970">
                <a:moveTo>
                  <a:pt x="0" y="0"/>
                </a:moveTo>
                <a:lnTo>
                  <a:pt x="3737099" y="0"/>
                </a:lnTo>
                <a:lnTo>
                  <a:pt x="3737099" y="3696899"/>
                </a:lnTo>
                <a:lnTo>
                  <a:pt x="0" y="36968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23</a:t>
            </a:fld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88537" y="272594"/>
            <a:ext cx="4079263" cy="2435281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766445" algn="l"/>
              </a:tabLst>
            </a:pPr>
            <a:r>
              <a:rPr lang="en-US" sz="12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// Section 1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766445" algn="l"/>
              </a:tabLst>
            </a:pPr>
            <a:r>
              <a:rPr sz="120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 </a:t>
            </a:r>
            <a:r>
              <a:rPr sz="12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==</a:t>
            </a:r>
            <a:r>
              <a:rPr sz="12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lang="ro-RO" sz="120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    </a:t>
            </a:r>
            <a:r>
              <a:rPr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200" spc="-10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b="1" spc="-5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true</a:t>
            </a:r>
            <a:r>
              <a:rPr lang="en-US"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same Data Type</a:t>
            </a:r>
            <a:endParaRPr sz="1200" smtClean="0">
              <a:latin typeface="Consolas" panose="020B0609020204030204" pitchFamily="49" charset="0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 </a:t>
            </a:r>
            <a:r>
              <a:rPr sz="12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== </a:t>
            </a:r>
            <a:r>
              <a:rPr sz="1200" spc="-5" smtClean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'2' </a:t>
            </a:r>
            <a:r>
              <a:rPr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200" spc="-8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b="1" spc="-5" smtClean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true</a:t>
            </a:r>
            <a:r>
              <a:rPr lang="en-US"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different Data Type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20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false</a:t>
            </a:r>
            <a:r>
              <a:rPr lang="en-US" sz="120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 == </a:t>
            </a:r>
            <a:r>
              <a:rPr lang="en-US" sz="120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"false" </a:t>
            </a:r>
            <a:r>
              <a:rPr lang="en-US" sz="1200" smtClean="0">
                <a:latin typeface="Consolas" panose="020B0609020204030204" pitchFamily="49" charset="0"/>
                <a:cs typeface="Times New Roman"/>
              </a:rPr>
              <a:t>// </a:t>
            </a:r>
            <a:r>
              <a:rPr lang="en-US" sz="1200" b="1" u="sng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false</a:t>
            </a:r>
            <a:r>
              <a:rPr lang="en-US" sz="120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, different Data Types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20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‘’ == false </a:t>
            </a:r>
            <a:r>
              <a:rPr lang="en-US" sz="1200" smtClean="0">
                <a:latin typeface="Consolas" panose="020B0609020204030204" pitchFamily="49" charset="0"/>
                <a:cs typeface="Times New Roman"/>
              </a:rPr>
              <a:t>//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true</a:t>
            </a:r>
            <a:r>
              <a:rPr lang="en-US" sz="120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, different Data Types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200" smtClean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766445" algn="l"/>
              </a:tabLst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// </a:t>
            </a:r>
            <a:r>
              <a:rPr lang="en-US" sz="12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Section 2</a:t>
            </a:r>
            <a:endParaRPr lang="en-US" sz="12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850265" algn="l"/>
              </a:tabLst>
            </a:pPr>
            <a:r>
              <a:rPr sz="120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 </a:t>
            </a:r>
            <a:r>
              <a:rPr sz="12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===</a:t>
            </a:r>
            <a:r>
              <a:rPr sz="12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lang="ro-RO" sz="120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    </a:t>
            </a:r>
            <a:r>
              <a:rPr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200" spc="-4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b="1" spc="-5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true</a:t>
            </a:r>
            <a:r>
              <a:rPr lang="en-US"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same Data Type</a:t>
            </a:r>
            <a:endParaRPr sz="1200" smtClean="0">
              <a:latin typeface="Consolas" panose="020B0609020204030204" pitchFamily="49" charset="0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mtClean="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 </a:t>
            </a:r>
            <a:r>
              <a:rPr sz="12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=== </a:t>
            </a:r>
            <a:r>
              <a:rPr sz="1200" spc="-5" smtClean="0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'2' </a:t>
            </a:r>
            <a:r>
              <a:rPr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200" spc="-8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200" b="1" spc="-5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false</a:t>
            </a:r>
            <a:r>
              <a:rPr lang="en-US"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different Data Type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false</a:t>
            </a:r>
            <a:r>
              <a:rPr lang="en-US" sz="12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sz="120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=== </a:t>
            </a:r>
            <a:r>
              <a:rPr lang="en-US" sz="120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/>
              </a:rPr>
              <a:t>"false" </a:t>
            </a:r>
            <a:r>
              <a:rPr lang="en-US" sz="1200">
                <a:latin typeface="Consolas" panose="020B0609020204030204" pitchFamily="49" charset="0"/>
                <a:cs typeface="Times New Roman"/>
              </a:rPr>
              <a:t>// </a:t>
            </a:r>
            <a:r>
              <a:rPr lang="ro-RO" sz="1200" b="1" spc="-5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false</a:t>
            </a:r>
            <a:r>
              <a:rPr lang="en-US"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different Data Types</a:t>
            </a:r>
            <a:endParaRPr lang="en-US" sz="120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en-US"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‘’ === false // </a:t>
            </a:r>
            <a:r>
              <a:rPr lang="en-US" sz="1200" b="1" spc="-5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false</a:t>
            </a:r>
            <a:r>
              <a:rPr lang="en-US" sz="12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lang="en-US" sz="1200" spc="-5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different Data Types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endParaRPr sz="1200">
              <a:latin typeface="Consolas" panose="020B0609020204030204" pitchFamily="49" charset="0"/>
              <a:cs typeface="Consolas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200447" y="497853"/>
            <a:ext cx="62267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The "Strict Equals" operator: </a:t>
            </a:r>
            <a:r>
              <a:rPr lang="en-US" sz="2400" b="1" spc="-5" smtClean="0">
                <a:solidFill>
                  <a:srgbClr val="7030A0"/>
                </a:solidFill>
                <a:latin typeface="Calibri"/>
                <a:cs typeface="Calibri"/>
              </a:rPr>
              <a:t>===</a:t>
            </a:r>
            <a:endParaRPr sz="240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730" y="944136"/>
            <a:ext cx="4381777" cy="1733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b="1" smtClean="0">
                <a:cs typeface="Calibri"/>
              </a:rPr>
              <a:t>Compares</a:t>
            </a:r>
            <a:r>
              <a:rPr lang="en-US" smtClean="0">
                <a:cs typeface="Calibri"/>
              </a:rPr>
              <a:t> the type of variable first</a:t>
            </a:r>
          </a:p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smtClean="0">
                <a:cs typeface="Calibri"/>
              </a:rPr>
              <a:t>If the type of variable is different: </a:t>
            </a:r>
            <a:r>
              <a:rPr lang="en-US" b="1" smtClean="0">
                <a:solidFill>
                  <a:srgbClr val="FF0000"/>
                </a:solidFill>
                <a:cs typeface="Calibri"/>
              </a:rPr>
              <a:t>false</a:t>
            </a:r>
          </a:p>
          <a:p>
            <a:pPr marL="457834" indent="-44577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smtClean="0">
                <a:cs typeface="Calibri"/>
              </a:rPr>
              <a:t>If the type of variable is the same, then:</a:t>
            </a:r>
          </a:p>
          <a:p>
            <a:pPr marL="915034" lvl="1" indent="-445770"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smtClean="0">
                <a:cs typeface="Calibri"/>
              </a:rPr>
              <a:t>If the values are different: </a:t>
            </a:r>
            <a:r>
              <a:rPr lang="en-US" b="1" smtClean="0">
                <a:solidFill>
                  <a:srgbClr val="FF0000"/>
                </a:solidFill>
                <a:cs typeface="Calibri"/>
              </a:rPr>
              <a:t>false</a:t>
            </a:r>
          </a:p>
          <a:p>
            <a:pPr marL="915034" lvl="1" indent="-445770">
              <a:spcBef>
                <a:spcPts val="475"/>
              </a:spcBef>
              <a:buClr>
                <a:srgbClr val="000000"/>
              </a:buClr>
              <a:buFont typeface="Arial"/>
              <a:buChar char="○"/>
              <a:tabLst>
                <a:tab pos="457834" algn="l"/>
                <a:tab pos="458470" algn="l"/>
              </a:tabLst>
            </a:pPr>
            <a:r>
              <a:rPr lang="en-US" smtClean="0">
                <a:cs typeface="Calibri"/>
              </a:rPr>
              <a:t>If the values are the same: </a:t>
            </a:r>
            <a:r>
              <a:rPr lang="en-US" b="1" smtClean="0">
                <a:solidFill>
                  <a:srgbClr val="00B050"/>
                </a:solidFill>
                <a:cs typeface="Calibri"/>
              </a:rPr>
              <a:t>true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52" y="2656908"/>
            <a:ext cx="497863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smtClean="0">
                <a:solidFill>
                  <a:srgbClr val="7030A0"/>
                </a:solidFill>
              </a:rPr>
              <a:t>Important ! </a:t>
            </a:r>
            <a:r>
              <a:rPr lang="en-US" sz="2000" b="1" u="sng" smtClean="0">
                <a:solidFill>
                  <a:srgbClr val="7030A0"/>
                </a:solidFill>
              </a:rPr>
              <a:t>Never use</a:t>
            </a:r>
            <a:r>
              <a:rPr lang="en-US" sz="2000" b="1" smtClean="0">
                <a:solidFill>
                  <a:srgbClr val="7030A0"/>
                </a:solidFill>
              </a:rPr>
              <a:t> == (</a:t>
            </a:r>
            <a:r>
              <a:rPr lang="en-US" sz="2000" b="1" u="sng" smtClean="0">
                <a:solidFill>
                  <a:srgbClr val="7030A0"/>
                </a:solidFill>
              </a:rPr>
              <a:t>double equals</a:t>
            </a:r>
            <a:r>
              <a:rPr lang="en-US" sz="2000" b="1" smtClean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u="sng" smtClean="0">
                <a:solidFill>
                  <a:srgbClr val="00B050"/>
                </a:solidFill>
              </a:rPr>
              <a:t>You should always use</a:t>
            </a:r>
            <a:r>
              <a:rPr lang="en-US" sz="1900" b="1" smtClean="0">
                <a:solidFill>
                  <a:srgbClr val="00B050"/>
                </a:solidFill>
              </a:rPr>
              <a:t> === </a:t>
            </a:r>
            <a:r>
              <a:rPr lang="en-US" sz="1900" smtClean="0"/>
              <a:t>and </a:t>
            </a:r>
            <a:r>
              <a:rPr lang="en-US" sz="1900" b="1" smtClean="0">
                <a:solidFill>
                  <a:srgbClr val="FF0000"/>
                </a:solidFill>
              </a:rPr>
              <a:t>never use 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mtClean="0"/>
              <a:t>The loose equals == sign will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</a:rPr>
              <a:t>cast data types without warning (automatic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mtClean="0"/>
              <a:t>This will </a:t>
            </a:r>
            <a:r>
              <a:rPr lang="en-US" sz="1600" b="1" u="sng" smtClean="0">
                <a:solidFill>
                  <a:srgbClr val="FF0000"/>
                </a:solidFill>
              </a:rPr>
              <a:t>always</a:t>
            </a:r>
            <a:r>
              <a:rPr lang="en-US" sz="1600" b="1" smtClean="0">
                <a:solidFill>
                  <a:srgbClr val="FF0000"/>
                </a:solidFill>
              </a:rPr>
              <a:t> </a:t>
            </a:r>
            <a:r>
              <a:rPr lang="en-US" sz="1600" b="1" smtClean="0"/>
              <a:t>eventually</a:t>
            </a:r>
            <a:r>
              <a:rPr lang="en-US" sz="1600" b="1" smtClean="0">
                <a:solidFill>
                  <a:srgbClr val="FF0000"/>
                </a:solidFill>
              </a:rPr>
              <a:t> </a:t>
            </a:r>
            <a:r>
              <a:rPr lang="en-US" sz="1600" b="1" smtClean="0"/>
              <a:t>lead your program to behave strangely</a:t>
            </a:r>
            <a:endParaRPr lang="en-US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FF0000"/>
                </a:solidFill>
              </a:rPr>
              <a:t>Valid for all languages which support ===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86855" y="3181350"/>
            <a:ext cx="4027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smtClean="0"/>
              <a:t>Table of comparisons:</a:t>
            </a:r>
          </a:p>
          <a:p>
            <a:r>
              <a:rPr lang="ro-RO" u="sng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ro-RO" u="sng">
                <a:solidFill>
                  <a:srgbClr val="0070C0"/>
                </a:solidFill>
                <a:hlinkClick r:id="rId4"/>
              </a:rPr>
              <a:t>://developer.mozilla.org/en-US/docs/Web/JavaScript/Equality_comparisons_and_sameness</a:t>
            </a:r>
            <a:endParaRPr lang="ro-RO" u="sng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6275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24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6600" y="1457829"/>
            <a:ext cx="5778060" cy="30480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5080" rIns="0" bIns="0" rtlCol="0">
            <a:noAutofit/>
          </a:bodyPr>
          <a:lstStyle/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err="1" smtClean="0">
                <a:latin typeface="Consolas"/>
                <a:cs typeface="Consolas"/>
              </a:rPr>
              <a:t>firstVar</a:t>
            </a:r>
            <a:r>
              <a:rPr sz="1100" smtClean="0">
                <a:latin typeface="Consolas"/>
                <a:cs typeface="Consolas"/>
              </a:rPr>
              <a:t>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>
                <a:solidFill>
                  <a:srgbClr val="006666"/>
                </a:solidFill>
                <a:latin typeface="Consolas"/>
                <a:cs typeface="Consolas"/>
              </a:rPr>
              <a:t>1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+ </a:t>
            </a:r>
            <a:r>
              <a:rPr sz="110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100" spc="-5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100" spc="-9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pc="-90" smtClean="0">
                <a:solidFill>
                  <a:srgbClr val="880000"/>
                </a:solidFill>
                <a:latin typeface="Consolas"/>
                <a:cs typeface="Consolas"/>
              </a:rPr>
              <a:t>x is </a:t>
            </a:r>
            <a:r>
              <a:rPr sz="1100" smtClean="0">
                <a:solidFill>
                  <a:srgbClr val="880000"/>
                </a:solidFill>
                <a:latin typeface="Consolas"/>
                <a:cs typeface="Consolas"/>
              </a:rPr>
              <a:t>2</a:t>
            </a:r>
            <a:endParaRPr lang="en-US" sz="1100" smtClean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err="1" smtClean="0">
                <a:latin typeface="Consolas"/>
                <a:cs typeface="Consolas"/>
              </a:rPr>
              <a:t>secondVar</a:t>
            </a:r>
            <a:r>
              <a:rPr sz="1100" smtClean="0">
                <a:latin typeface="Consolas"/>
                <a:cs typeface="Consolas"/>
              </a:rPr>
              <a:t>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en-US" sz="1100" err="1">
                <a:latin typeface="Consolas"/>
                <a:cs typeface="Consolas"/>
              </a:rPr>
              <a:t>firstVar</a:t>
            </a:r>
            <a:r>
              <a:rPr sz="1100" smtClean="0">
                <a:latin typeface="Consolas"/>
                <a:cs typeface="Consolas"/>
              </a:rPr>
              <a:t>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* </a:t>
            </a:r>
            <a:r>
              <a:rPr sz="110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100" spc="-5">
                <a:solidFill>
                  <a:srgbClr val="880000"/>
                </a:solidFill>
                <a:latin typeface="Consolas"/>
                <a:cs typeface="Consolas"/>
              </a:rPr>
              <a:t>//</a:t>
            </a:r>
            <a:r>
              <a:rPr sz="1100" spc="-95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pc="-95" smtClean="0">
                <a:solidFill>
                  <a:srgbClr val="880000"/>
                </a:solidFill>
                <a:latin typeface="Consolas"/>
                <a:cs typeface="Consolas"/>
              </a:rPr>
              <a:t>y is </a:t>
            </a:r>
            <a:r>
              <a:rPr sz="1100" smtClean="0">
                <a:solidFill>
                  <a:srgbClr val="880000"/>
                </a:solidFill>
                <a:latin typeface="Consolas"/>
                <a:cs typeface="Consolas"/>
              </a:rPr>
              <a:t>4</a:t>
            </a:r>
            <a:endParaRPr lang="en-US" sz="1100" smtClean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lang="en-US" sz="1100" err="1">
                <a:latin typeface="Consolas"/>
                <a:cs typeface="Consolas"/>
              </a:rPr>
              <a:t>firstVar</a:t>
            </a:r>
            <a:r>
              <a:rPr lang="en-US" sz="1100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mtClean="0">
                <a:latin typeface="Consolas"/>
                <a:cs typeface="Consolas"/>
              </a:rPr>
              <a:t>+=</a:t>
            </a:r>
            <a:r>
              <a:rPr lang="en-US" sz="1100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10;</a:t>
            </a:r>
            <a:r>
              <a:rPr lang="en-US" sz="1100" smtClean="0">
                <a:solidFill>
                  <a:srgbClr val="880000"/>
                </a:solidFill>
                <a:latin typeface="Consolas"/>
                <a:cs typeface="Consolas"/>
              </a:rPr>
              <a:t> // 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Same as </a:t>
            </a:r>
            <a:r>
              <a:rPr lang="en-US" sz="1100" b="1" u="sng" err="1">
                <a:solidFill>
                  <a:srgbClr val="C00000"/>
                </a:solidFill>
                <a:latin typeface="Consolas"/>
                <a:cs typeface="Consolas"/>
              </a:rPr>
              <a:t>firstVar</a:t>
            </a:r>
            <a:r>
              <a:rPr lang="en-US" sz="1100" b="1" u="sng" smtClean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lang="en-US" sz="1100" b="1" u="sng">
                <a:solidFill>
                  <a:srgbClr val="C00000"/>
                </a:solidFill>
                <a:latin typeface="Consolas"/>
                <a:cs typeface="Consolas"/>
              </a:rPr>
              <a:t>= </a:t>
            </a:r>
            <a:r>
              <a:rPr lang="en-US" sz="1100" b="1" u="sng" err="1">
                <a:solidFill>
                  <a:srgbClr val="C00000"/>
                </a:solidFill>
                <a:latin typeface="Consolas"/>
                <a:cs typeface="Consolas"/>
              </a:rPr>
              <a:t>firstVar</a:t>
            </a:r>
            <a:r>
              <a:rPr lang="en-US" sz="1100" b="1" u="sng" smtClean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lang="en-US" sz="1100" b="1" u="sng">
                <a:solidFill>
                  <a:srgbClr val="C00000"/>
                </a:solidFill>
                <a:latin typeface="Consolas"/>
                <a:cs typeface="Consolas"/>
              </a:rPr>
              <a:t>+ </a:t>
            </a:r>
            <a:r>
              <a:rPr lang="en-US" sz="1100" b="1" u="sng" smtClean="0">
                <a:solidFill>
                  <a:srgbClr val="C00000"/>
                </a:solidFill>
                <a:latin typeface="Consolas"/>
                <a:cs typeface="Consolas"/>
              </a:rPr>
              <a:t>10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10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is now 12 </a:t>
            </a: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lang="en-US" sz="1100" err="1">
                <a:latin typeface="Consolas"/>
                <a:cs typeface="Consolas"/>
              </a:rPr>
              <a:t>secondVar</a:t>
            </a:r>
            <a:r>
              <a:rPr lang="en-US" sz="1100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mtClean="0">
                <a:latin typeface="Consolas"/>
                <a:cs typeface="Consolas"/>
              </a:rPr>
              <a:t>*=</a:t>
            </a:r>
            <a:r>
              <a:rPr lang="en-US" sz="1100" smtClean="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4;</a:t>
            </a:r>
            <a:r>
              <a:rPr lang="en-US" sz="1100" smtClean="0">
                <a:solidFill>
                  <a:srgbClr val="880000"/>
                </a:solidFill>
                <a:latin typeface="Consolas"/>
                <a:cs typeface="Consolas"/>
              </a:rPr>
              <a:t> // 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Same as </a:t>
            </a:r>
            <a:r>
              <a:rPr lang="en-US" sz="1100" b="1" u="sng" err="1">
                <a:solidFill>
                  <a:srgbClr val="C00000"/>
                </a:solidFill>
                <a:latin typeface="Consolas"/>
                <a:cs typeface="Consolas"/>
              </a:rPr>
              <a:t>secondVar</a:t>
            </a:r>
            <a:r>
              <a:rPr lang="en-US" sz="1100" b="1" u="sng" smtClean="0">
                <a:solidFill>
                  <a:srgbClr val="C00000"/>
                </a:solidFill>
                <a:latin typeface="Consolas"/>
                <a:cs typeface="Consolas"/>
              </a:rPr>
              <a:t> = </a:t>
            </a:r>
            <a:r>
              <a:rPr lang="en-US" sz="1100" b="1" u="sng" err="1">
                <a:solidFill>
                  <a:srgbClr val="C00000"/>
                </a:solidFill>
                <a:latin typeface="Consolas"/>
                <a:cs typeface="Consolas"/>
              </a:rPr>
              <a:t>secondVar</a:t>
            </a:r>
            <a:r>
              <a:rPr lang="en-US" sz="1100" b="1" u="sng" smtClean="0">
                <a:solidFill>
                  <a:srgbClr val="C00000"/>
                </a:solidFill>
                <a:latin typeface="Consolas"/>
                <a:cs typeface="Consolas"/>
              </a:rPr>
              <a:t> * 4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10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secondVar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is now </a:t>
            </a:r>
            <a:r>
              <a:rPr lang="en-US" sz="1100" smtClean="0">
                <a:solidFill>
                  <a:srgbClr val="880000"/>
                </a:solidFill>
                <a:latin typeface="Consolas"/>
                <a:cs typeface="Consolas"/>
              </a:rPr>
              <a:t>16</a:t>
            </a: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lang="en-US" sz="1100" err="1" smtClean="0">
                <a:latin typeface="Consolas"/>
                <a:cs typeface="Consolas"/>
              </a:rPr>
              <a:t>firstVar</a:t>
            </a:r>
            <a:r>
              <a:rPr lang="en-US" sz="1100" smtClean="0">
                <a:latin typeface="Consolas"/>
                <a:cs typeface="Consolas"/>
              </a:rPr>
              <a:t>++; 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// Same as </a:t>
            </a:r>
            <a:r>
              <a:rPr lang="en-US" sz="1100" b="1" u="sng" err="1" smtClean="0">
                <a:solidFill>
                  <a:srgbClr val="C00000"/>
                </a:solidFill>
                <a:latin typeface="Consolas"/>
                <a:cs typeface="Consolas"/>
              </a:rPr>
              <a:t>firstVar</a:t>
            </a:r>
            <a:r>
              <a:rPr lang="en-US" sz="1100" b="1" u="sng" smtClean="0">
                <a:solidFill>
                  <a:srgbClr val="C00000"/>
                </a:solidFill>
                <a:latin typeface="Consolas"/>
                <a:cs typeface="Consolas"/>
              </a:rPr>
              <a:t> = </a:t>
            </a:r>
            <a:r>
              <a:rPr lang="en-US" sz="1100" b="1" u="sng" err="1" smtClean="0">
                <a:solidFill>
                  <a:srgbClr val="C00000"/>
                </a:solidFill>
                <a:latin typeface="Consolas"/>
                <a:cs typeface="Consolas"/>
              </a:rPr>
              <a:t>firstVar</a:t>
            </a:r>
            <a:r>
              <a:rPr lang="en-US" sz="1100" b="1" u="sng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lang="en-US" sz="1100" b="1" u="sng" smtClean="0">
                <a:solidFill>
                  <a:srgbClr val="C00000"/>
                </a:solidFill>
                <a:latin typeface="Consolas"/>
                <a:cs typeface="Consolas"/>
              </a:rPr>
              <a:t>+ 1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10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is now 13</a:t>
            </a: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endParaRPr sz="1100">
              <a:latin typeface="Consolas"/>
              <a:cs typeface="Consolas"/>
            </a:endParaRPr>
          </a:p>
          <a:p>
            <a:pPr marL="85725" marR="2054225">
              <a:lnSpc>
                <a:spcPct val="114599"/>
              </a:lnSpc>
            </a:pP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firstName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ro-RO" sz="1100" spc="-5" smtClean="0">
                <a:solidFill>
                  <a:srgbClr val="008800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008800"/>
                </a:solidFill>
                <a:latin typeface="Consolas"/>
                <a:cs typeface="Consolas"/>
              </a:rPr>
              <a:t>Chuck</a:t>
            </a:r>
            <a:r>
              <a:rPr lang="ro-RO" sz="1100" spc="-5" smtClean="0">
                <a:solidFill>
                  <a:srgbClr val="008800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lastName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55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lang="ro-RO" sz="1100" spc="-5" smtClean="0">
                <a:solidFill>
                  <a:srgbClr val="008800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008800"/>
                </a:solidFill>
                <a:latin typeface="Consolas"/>
                <a:cs typeface="Consolas"/>
              </a:rPr>
              <a:t>Norris</a:t>
            </a:r>
            <a:r>
              <a:rPr lang="ro-RO" sz="1100" spc="-5" smtClean="0">
                <a:solidFill>
                  <a:srgbClr val="008800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85725" marR="2473960">
              <a:lnSpc>
                <a:spcPct val="114599"/>
              </a:lnSpc>
              <a:spcBef>
                <a:spcPts val="40"/>
              </a:spcBef>
            </a:pPr>
            <a:r>
              <a:rPr sz="11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fullName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00" spc="-5">
                <a:latin typeface="Consolas"/>
                <a:cs typeface="Consolas"/>
              </a:rPr>
              <a:t>firstName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+ </a:t>
            </a:r>
            <a:r>
              <a:rPr sz="1100">
                <a:solidFill>
                  <a:srgbClr val="008800"/>
                </a:solidFill>
                <a:latin typeface="Consolas"/>
                <a:cs typeface="Consolas"/>
              </a:rPr>
              <a:t>' '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+</a:t>
            </a:r>
            <a:r>
              <a:rPr sz="1100" spc="-15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5" err="1">
                <a:latin typeface="Consolas"/>
                <a:cs typeface="Consolas"/>
              </a:rPr>
              <a:t>lastName</a:t>
            </a:r>
            <a:r>
              <a:rPr sz="11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r>
              <a:rPr lang="en-US" sz="1100" spc="-5" smtClean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lang="en-US" sz="1100" spc="-90" smtClean="0">
                <a:solidFill>
                  <a:srgbClr val="880000"/>
                </a:solidFill>
                <a:latin typeface="Consolas"/>
                <a:cs typeface="Consolas"/>
              </a:rPr>
              <a:t>// String concatenation</a:t>
            </a:r>
            <a:endParaRPr lang="en-US" sz="1100">
              <a:solidFill>
                <a:srgbClr val="880000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10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1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 /* </a:t>
            </a:r>
            <a:r>
              <a:rPr lang="en-US" sz="1100" spc="-5">
                <a:solidFill>
                  <a:srgbClr val="880000"/>
                </a:solidFill>
                <a:latin typeface="Consolas"/>
                <a:cs typeface="Consolas"/>
              </a:rPr>
              <a:t>variable </a:t>
            </a:r>
            <a:r>
              <a:rPr lang="en-US" sz="1100" u="sng" spc="-5" err="1">
                <a:solidFill>
                  <a:srgbClr val="880000"/>
                </a:solidFill>
                <a:latin typeface="Consolas"/>
                <a:cs typeface="Consolas"/>
              </a:rPr>
              <a:t>isOdd</a:t>
            </a:r>
            <a:r>
              <a:rPr lang="en-US" sz="1100" spc="-5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will be equal to the </a:t>
            </a:r>
            <a:r>
              <a:rPr lang="en-US" sz="1100" u="sng" spc="-5" smtClean="0">
                <a:solidFill>
                  <a:srgbClr val="880000"/>
                </a:solidFill>
                <a:latin typeface="Consolas"/>
                <a:cs typeface="Consolas"/>
              </a:rPr>
              <a:t>result of the question</a:t>
            </a: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:</a:t>
            </a:r>
          </a:p>
          <a:p>
            <a:pPr>
              <a:spcBef>
                <a:spcPts val="20"/>
              </a:spcBef>
            </a:pP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 - "</a:t>
            </a:r>
            <a:r>
              <a:rPr lang="en-US" sz="1100" spc="-5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Does </a:t>
            </a:r>
            <a:r>
              <a:rPr lang="en-US" sz="110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spc="-5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u="sng" spc="-5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MODULUS</a:t>
            </a:r>
            <a:r>
              <a:rPr lang="en-US" sz="1100" spc="-5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2 equal 1 ?" , which means:</a:t>
            </a:r>
          </a:p>
          <a:p>
            <a:pPr>
              <a:spcBef>
                <a:spcPts val="20"/>
              </a:spcBef>
            </a:pP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 - "</a:t>
            </a:r>
            <a:r>
              <a:rPr lang="en-US" sz="1100" spc="-5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When I divide </a:t>
            </a:r>
            <a:r>
              <a:rPr lang="en-US" sz="110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spc="-5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by 2, is the remainder 1 ?" , which means:</a:t>
            </a:r>
          </a:p>
          <a:p>
            <a:pPr>
              <a:spcBef>
                <a:spcPts val="20"/>
              </a:spcBef>
            </a:pP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 - "Is </a:t>
            </a:r>
            <a:r>
              <a:rPr lang="en-US" sz="110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firstVar</a:t>
            </a:r>
            <a:r>
              <a:rPr lang="en-US" sz="1100" spc="-5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odd ?"</a:t>
            </a:r>
            <a:endParaRPr lang="en-US" sz="1100" spc="-5">
              <a:solidFill>
                <a:srgbClr val="880000"/>
              </a:solidFill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r>
              <a:rPr lang="en-US" sz="1100" spc="-5" smtClean="0">
                <a:solidFill>
                  <a:srgbClr val="880000"/>
                </a:solidFill>
                <a:latin typeface="Consolas"/>
                <a:cs typeface="Consolas"/>
              </a:rPr>
              <a:t> */</a:t>
            </a:r>
            <a:endParaRPr sz="1100" smtClean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tabLst>
                <a:tab pos="2179955" algn="l"/>
              </a:tabLst>
            </a:pPr>
            <a:r>
              <a:rPr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100" spc="-5">
                <a:latin typeface="Consolas"/>
                <a:cs typeface="Consolas"/>
              </a:rPr>
              <a:t>isOdd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en-US" sz="1100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1100" err="1">
                <a:latin typeface="Consolas"/>
                <a:cs typeface="Consolas"/>
              </a:rPr>
              <a:t>firstVar</a:t>
            </a:r>
            <a:r>
              <a:rPr sz="1100" smtClean="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100">
                <a:solidFill>
                  <a:srgbClr val="666600"/>
                </a:solidFill>
                <a:latin typeface="Consolas"/>
                <a:cs typeface="Consolas"/>
              </a:rPr>
              <a:t>% 2</a:t>
            </a:r>
            <a:r>
              <a:rPr sz="1100" spc="2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5">
                <a:solidFill>
                  <a:srgbClr val="006666"/>
                </a:solidFill>
                <a:latin typeface="Consolas"/>
                <a:cs typeface="Consolas"/>
              </a:rPr>
              <a:t>=== </a:t>
            </a:r>
            <a:r>
              <a:rPr sz="1100" smtClean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lang="en-US" sz="1100" smtClean="0">
                <a:solidFill>
                  <a:srgbClr val="006666"/>
                </a:solidFill>
                <a:latin typeface="Consolas"/>
                <a:cs typeface="Consolas"/>
              </a:rPr>
              <a:t>) </a:t>
            </a:r>
            <a:r>
              <a:rPr lang="en-US" sz="1100">
                <a:solidFill>
                  <a:srgbClr val="880000"/>
                </a:solidFill>
                <a:latin typeface="Consolas"/>
                <a:cs typeface="Consolas"/>
              </a:rPr>
              <a:t>// </a:t>
            </a:r>
            <a:r>
              <a:rPr lang="en-US" sz="110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isOdd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will be true</a:t>
            </a:r>
            <a:endParaRPr lang="en-US" sz="1100" spc="-5" smtClean="0">
              <a:solidFill>
                <a:srgbClr val="880000"/>
              </a:solidFill>
              <a:latin typeface="Consolas"/>
              <a:cs typeface="Consolas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04800" y="775039"/>
            <a:ext cx="76288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lang="en-US" sz="2400" b="1" spc="-5" smtClean="0">
                <a:latin typeface="Calibri"/>
                <a:cs typeface="Calibri"/>
              </a:rPr>
              <a:t>The "Assigning" operator: </a:t>
            </a:r>
            <a:r>
              <a:rPr lang="en-US" sz="2400" b="1" spc="-5" smtClean="0">
                <a:solidFill>
                  <a:srgbClr val="7030A0"/>
                </a:solidFill>
                <a:latin typeface="Calibri"/>
                <a:cs typeface="Calibri"/>
              </a:rPr>
              <a:t>= </a:t>
            </a:r>
            <a:r>
              <a:rPr lang="en-US" sz="2400" b="1" spc="-5" smtClean="0">
                <a:solidFill>
                  <a:srgbClr val="00B050"/>
                </a:solidFill>
                <a:latin typeface="Calibri"/>
                <a:cs typeface="Calibri"/>
              </a:rPr>
              <a:t>can have multiple forms</a:t>
            </a:r>
            <a:endParaRPr sz="240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99" y="134463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Shorthand assigning: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Addition </a:t>
            </a:r>
            <a:r>
              <a:rPr lang="en-US" b="1" smtClean="0">
                <a:solidFill>
                  <a:srgbClr val="7030A0"/>
                </a:solidFill>
              </a:rPr>
              <a:t>+=</a:t>
            </a:r>
            <a:r>
              <a:rPr lang="en-US" b="1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Subtraction </a:t>
            </a:r>
            <a:r>
              <a:rPr lang="en-US" b="1" smtClean="0">
                <a:solidFill>
                  <a:srgbClr val="7030A0"/>
                </a:solidFill>
              </a:rPr>
              <a:t>-=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Multiplication </a:t>
            </a:r>
            <a:r>
              <a:rPr lang="en-US" b="1" smtClean="0">
                <a:solidFill>
                  <a:srgbClr val="7030A0"/>
                </a:solidFill>
              </a:rPr>
              <a:t>*=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Division </a:t>
            </a:r>
            <a:r>
              <a:rPr lang="en-US" b="1" smtClean="0">
                <a:solidFill>
                  <a:srgbClr val="7030A0"/>
                </a:solidFill>
              </a:rPr>
              <a:t>/*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Modulus </a:t>
            </a:r>
            <a:r>
              <a:rPr lang="en-US" b="1" smtClean="0">
                <a:solidFill>
                  <a:srgbClr val="7030A0"/>
                </a:solidFill>
              </a:rPr>
              <a:t>%=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00B050"/>
                </a:solidFill>
              </a:rPr>
              <a:t>Many others</a:t>
            </a:r>
          </a:p>
          <a:p>
            <a:endParaRPr lang="en-US" b="1" smtClean="0"/>
          </a:p>
          <a:p>
            <a:r>
              <a:rPr lang="en-US" b="1" smtClean="0"/>
              <a:t>Shorthand addition/subtraction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0070C0"/>
                </a:solidFill>
              </a:rPr>
              <a:t>variable++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++variable</a:t>
            </a:r>
            <a:endParaRPr lang="ro-RO" b="1"/>
          </a:p>
        </p:txBody>
      </p:sp>
      <p:sp>
        <p:nvSpPr>
          <p:cNvPr id="12" name="TextBox 11"/>
          <p:cNvSpPr txBox="1"/>
          <p:nvPr/>
        </p:nvSpPr>
        <p:spPr>
          <a:xfrm>
            <a:off x="1707099" y="3828388"/>
            <a:ext cx="169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0070C0"/>
                </a:solidFill>
              </a:rPr>
              <a:t>variable--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--variable</a:t>
            </a:r>
            <a:endParaRPr lang="ro-RO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4128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Operators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309" y="757908"/>
            <a:ext cx="4698930" cy="409753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88315" indent="-476250">
              <a:lnSpc>
                <a:spcPct val="100000"/>
              </a:lnSpc>
              <a:spcBef>
                <a:spcPts val="6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sz="2400" b="1" spc="-5" smtClean="0">
                <a:latin typeface="Calibri"/>
                <a:cs typeface="Calibri"/>
              </a:rPr>
              <a:t>Logical</a:t>
            </a:r>
            <a:r>
              <a:rPr lang="en-US" sz="2400" b="1" spc="-5" smtClean="0">
                <a:latin typeface="Calibri"/>
                <a:cs typeface="Calibri"/>
              </a:rPr>
              <a:t> operators</a:t>
            </a:r>
            <a:endParaRPr sz="2400">
              <a:latin typeface="Calibri"/>
              <a:cs typeface="Calibri"/>
            </a:endParaRPr>
          </a:p>
          <a:p>
            <a:pPr marL="843915" lvl="1" indent="-44577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○"/>
              <a:tabLst>
                <a:tab pos="843915" algn="l"/>
                <a:tab pos="844550" algn="l"/>
              </a:tabLst>
            </a:pPr>
            <a:r>
              <a:rPr lang="en-US" sz="2000" b="1" spc="-5" smtClean="0">
                <a:latin typeface="Calibri"/>
                <a:cs typeface="Calibri"/>
              </a:rPr>
              <a:t>AND operator: </a:t>
            </a:r>
            <a:r>
              <a:rPr sz="2000" b="1" spc="-5" smtClean="0">
                <a:solidFill>
                  <a:srgbClr val="00B050"/>
                </a:solidFill>
                <a:latin typeface="Calibri"/>
                <a:cs typeface="Calibri"/>
              </a:rPr>
              <a:t>&amp;&amp;</a:t>
            </a:r>
            <a:endParaRPr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843915" lvl="1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843915" algn="l"/>
                <a:tab pos="844550" algn="l"/>
              </a:tabLst>
            </a:pPr>
            <a:r>
              <a:rPr sz="2000" b="1" spc="-5" smtClean="0">
                <a:latin typeface="Calibri"/>
                <a:cs typeface="Calibri"/>
              </a:rPr>
              <a:t>OR</a:t>
            </a:r>
            <a:r>
              <a:rPr lang="en-US" sz="2000" b="1" spc="-5" smtClean="0">
                <a:latin typeface="Calibri"/>
                <a:cs typeface="Calibri"/>
              </a:rPr>
              <a:t> operator:</a:t>
            </a:r>
            <a:r>
              <a:rPr sz="2000" b="1" spc="-100" smtClean="0"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00B050"/>
                </a:solidFill>
                <a:latin typeface="Calibri"/>
                <a:cs typeface="Calibri"/>
              </a:rPr>
              <a:t>||</a:t>
            </a:r>
            <a:endParaRPr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843915" lvl="1" indent="-44577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○"/>
              <a:tabLst>
                <a:tab pos="843915" algn="l"/>
                <a:tab pos="844550" algn="l"/>
              </a:tabLst>
            </a:pPr>
            <a:r>
              <a:rPr sz="2000" b="1" spc="-5" smtClean="0">
                <a:latin typeface="Calibri"/>
                <a:cs typeface="Calibri"/>
              </a:rPr>
              <a:t>NOT</a:t>
            </a:r>
            <a:r>
              <a:rPr lang="en-US" sz="2000" b="1" spc="-5" smtClean="0">
                <a:latin typeface="Calibri"/>
                <a:cs typeface="Calibri"/>
              </a:rPr>
              <a:t> operator: </a:t>
            </a:r>
            <a:r>
              <a:rPr sz="2000" b="1" spc="-95" smtClean="0"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00B050"/>
                </a:solidFill>
                <a:latin typeface="Calibri"/>
                <a:cs typeface="Calibri"/>
              </a:rPr>
              <a:t>!</a:t>
            </a:r>
            <a:endParaRPr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31115" marR="5080" algn="just">
              <a:lnSpc>
                <a:spcPct val="114599"/>
              </a:lnSpc>
              <a:spcBef>
                <a:spcPts val="65"/>
              </a:spcBef>
            </a:pPr>
            <a:r>
              <a:rPr sz="1800" b="1" spc="-5">
                <a:latin typeface="Arial"/>
                <a:cs typeface="Arial"/>
              </a:rPr>
              <a:t>In </a:t>
            </a:r>
            <a:r>
              <a:rPr sz="1800" b="1" spc="-5" smtClean="0">
                <a:latin typeface="Arial"/>
                <a:cs typeface="Arial"/>
              </a:rPr>
              <a:t>J</a:t>
            </a:r>
            <a:r>
              <a:rPr lang="en-US" sz="1800" b="1" spc="-5" smtClean="0">
                <a:latin typeface="Arial"/>
                <a:cs typeface="Arial"/>
              </a:rPr>
              <a:t>ava</a:t>
            </a:r>
            <a:r>
              <a:rPr sz="1800" b="1" spc="-5" smtClean="0">
                <a:latin typeface="Arial"/>
                <a:cs typeface="Arial"/>
              </a:rPr>
              <a:t>S</a:t>
            </a:r>
            <a:r>
              <a:rPr lang="en-US" sz="1800" b="1" spc="-5" smtClean="0">
                <a:latin typeface="Arial"/>
                <a:cs typeface="Arial"/>
              </a:rPr>
              <a:t>cript, logical</a:t>
            </a:r>
            <a:r>
              <a:rPr sz="1800" b="1" spc="-5" smtClean="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evaluation stops </a:t>
            </a:r>
            <a:r>
              <a:rPr lang="en-US" sz="1800" b="1" spc="-5" smtClean="0">
                <a:latin typeface="Arial"/>
                <a:cs typeface="Arial"/>
              </a:rPr>
              <a:t>as soon as the expression evaluates to </a:t>
            </a:r>
            <a:r>
              <a:rPr lang="en-US" sz="1800" b="1" spc="-5" smtClean="0">
                <a:solidFill>
                  <a:srgbClr val="0070C0"/>
                </a:solidFill>
                <a:latin typeface="Arial"/>
                <a:cs typeface="Arial"/>
              </a:rPr>
              <a:t>true </a:t>
            </a:r>
            <a:endParaRPr lang="en-US" b="1">
              <a:solidFill>
                <a:srgbClr val="0070C0"/>
              </a:solidFill>
              <a:latin typeface="Arial"/>
              <a:cs typeface="Arial"/>
            </a:endParaRPr>
          </a:p>
          <a:p>
            <a:pPr marL="31115" marR="5080" algn="just">
              <a:lnSpc>
                <a:spcPct val="114599"/>
              </a:lnSpc>
              <a:spcBef>
                <a:spcPts val="65"/>
              </a:spcBef>
            </a:pPr>
            <a:endParaRPr lang="en-US" b="1" spc="-5" smtClean="0">
              <a:latin typeface="Calibri"/>
              <a:cs typeface="Calibri"/>
            </a:endParaRPr>
          </a:p>
          <a:p>
            <a:pPr marL="488315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ro-RO" sz="2400" b="1" spc="-5" smtClean="0">
                <a:cs typeface="Calibri"/>
              </a:rPr>
              <a:t>Unary</a:t>
            </a:r>
            <a:r>
              <a:rPr lang="en-US" sz="2400" b="1" spc="-5" smtClean="0">
                <a:cs typeface="Calibri"/>
              </a:rPr>
              <a:t> operators</a:t>
            </a:r>
            <a:r>
              <a:rPr lang="ro-RO" sz="2400" b="1" spc="-5" smtClean="0">
                <a:cs typeface="Calibri"/>
              </a:rPr>
              <a:t>: </a:t>
            </a:r>
            <a:r>
              <a:rPr lang="ro-RO" sz="2400" b="1" spc="-5">
                <a:solidFill>
                  <a:srgbClr val="642C84"/>
                </a:solidFill>
                <a:cs typeface="Calibri"/>
              </a:rPr>
              <a:t>typeof,</a:t>
            </a:r>
            <a:r>
              <a:rPr lang="ro-RO" sz="2400" b="1" spc="10">
                <a:solidFill>
                  <a:srgbClr val="642C84"/>
                </a:solidFill>
                <a:cs typeface="Calibri"/>
              </a:rPr>
              <a:t> </a:t>
            </a:r>
            <a:r>
              <a:rPr lang="ro-RO" sz="2400" b="1">
                <a:solidFill>
                  <a:srgbClr val="642C84"/>
                </a:solidFill>
                <a:cs typeface="Calibri"/>
              </a:rPr>
              <a:t>-</a:t>
            </a:r>
            <a:endParaRPr lang="ro-RO" sz="2400">
              <a:cs typeface="Calibri"/>
            </a:endParaRPr>
          </a:p>
          <a:p>
            <a:pPr marL="488315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ro-RO" sz="2400" b="1" spc="-5" smtClean="0">
                <a:cs typeface="Calibri"/>
              </a:rPr>
              <a:t>Ternary</a:t>
            </a:r>
            <a:r>
              <a:rPr lang="en-US" sz="2400" b="1" spc="-5" smtClean="0">
                <a:cs typeface="Calibri"/>
              </a:rPr>
              <a:t> operator (short </a:t>
            </a:r>
            <a:r>
              <a:rPr lang="en-US" sz="2400" b="1" spc="-5" smtClean="0">
                <a:solidFill>
                  <a:srgbClr val="00B050"/>
                </a:solidFill>
                <a:cs typeface="Calibri"/>
              </a:rPr>
              <a:t>IF</a:t>
            </a:r>
            <a:r>
              <a:rPr lang="en-US" sz="2400" b="1" spc="-5" smtClean="0">
                <a:cs typeface="Calibri"/>
              </a:rPr>
              <a:t>)</a:t>
            </a:r>
            <a:r>
              <a:rPr lang="ro-RO" sz="2400" b="1" spc="-5" smtClean="0">
                <a:cs typeface="Calibri"/>
              </a:rPr>
              <a:t>: </a:t>
            </a:r>
            <a:endParaRPr lang="en-US" sz="2400" b="1" spc="-5" smtClean="0">
              <a:cs typeface="Calibri"/>
            </a:endParaRPr>
          </a:p>
          <a:p>
            <a:pPr marL="469265" lvl="1">
              <a:spcBef>
                <a:spcPts val="420"/>
              </a:spcBef>
              <a:tabLst>
                <a:tab pos="488315" algn="l"/>
                <a:tab pos="488950" algn="l"/>
              </a:tabLst>
            </a:pPr>
            <a:r>
              <a:rPr lang="en-US" b="1" spc="-5" smtClean="0">
                <a:solidFill>
                  <a:srgbClr val="7030A0"/>
                </a:solidFill>
                <a:cs typeface="Calibri"/>
              </a:rPr>
              <a:t>Logical test </a:t>
            </a:r>
            <a:r>
              <a:rPr lang="ro-RO" b="1" spc="-5" smtClean="0">
                <a:solidFill>
                  <a:srgbClr val="00B050"/>
                </a:solidFill>
                <a:cs typeface="Calibri"/>
              </a:rPr>
              <a:t>?</a:t>
            </a:r>
            <a:r>
              <a:rPr lang="en-US" b="1" spc="-5" smtClean="0">
                <a:solidFill>
                  <a:srgbClr val="642C84"/>
                </a:solidFill>
                <a:cs typeface="Calibri"/>
              </a:rPr>
              <a:t> </a:t>
            </a:r>
            <a:r>
              <a:rPr lang="en-US" b="1" spc="-5" smtClean="0">
                <a:solidFill>
                  <a:srgbClr val="0070C0"/>
                </a:solidFill>
                <a:cs typeface="Calibri"/>
              </a:rPr>
              <a:t>Action if true </a:t>
            </a:r>
            <a:r>
              <a:rPr lang="ro-RO" b="1" spc="-5" smtClean="0">
                <a:solidFill>
                  <a:srgbClr val="00B050"/>
                </a:solidFill>
                <a:cs typeface="Calibri"/>
              </a:rPr>
              <a:t>:</a:t>
            </a:r>
            <a:r>
              <a:rPr lang="en-US" b="1" spc="-5" smtClean="0">
                <a:solidFill>
                  <a:srgbClr val="642C84"/>
                </a:solidFill>
                <a:cs typeface="Calibri"/>
              </a:rPr>
              <a:t> </a:t>
            </a:r>
            <a:r>
              <a:rPr lang="en-US" b="1" spc="-5" smtClean="0">
                <a:solidFill>
                  <a:srgbClr val="FF0000"/>
                </a:solidFill>
                <a:cs typeface="Calibri"/>
              </a:rPr>
              <a:t>Action if false</a:t>
            </a:r>
            <a:r>
              <a:rPr lang="en-US" b="1" spc="-5" smtClean="0">
                <a:solidFill>
                  <a:srgbClr val="642C84"/>
                </a:solidFill>
                <a:cs typeface="Calibri"/>
              </a:rPr>
              <a:t>;</a:t>
            </a:r>
            <a:endParaRPr lang="ro-RO">
              <a:cs typeface="Calibri"/>
            </a:endParaRPr>
          </a:p>
          <a:p>
            <a:pPr marL="488315" indent="-4762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53074" y="964474"/>
            <a:ext cx="3938526" cy="3204845"/>
          </a:xfrm>
          <a:custGeom>
            <a:avLst/>
            <a:gdLst/>
            <a:ahLst/>
            <a:cxnLst/>
            <a:rect l="l" t="t" r="r" b="b"/>
            <a:pathLst>
              <a:path w="3737609" h="3204845">
                <a:moveTo>
                  <a:pt x="0" y="0"/>
                </a:moveTo>
                <a:lnTo>
                  <a:pt x="3737099" y="0"/>
                </a:lnTo>
                <a:lnTo>
                  <a:pt x="3737099" y="3204599"/>
                </a:lnTo>
                <a:lnTo>
                  <a:pt x="0" y="32045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3074" y="964475"/>
            <a:ext cx="3938526" cy="3204845"/>
          </a:xfrm>
          <a:custGeom>
            <a:avLst/>
            <a:gdLst/>
            <a:ahLst/>
            <a:cxnLst/>
            <a:rect l="l" t="t" r="r" b="b"/>
            <a:pathLst>
              <a:path w="3737609" h="3204845">
                <a:moveTo>
                  <a:pt x="0" y="0"/>
                </a:moveTo>
                <a:lnTo>
                  <a:pt x="3737099" y="0"/>
                </a:lnTo>
                <a:lnTo>
                  <a:pt x="3737099" y="3204599"/>
                </a:lnTo>
                <a:lnTo>
                  <a:pt x="0" y="3204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8800" y="957109"/>
            <a:ext cx="2862200" cy="645047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9"/>
              </a:spcBef>
              <a:tabLst>
                <a:tab pos="1339850" algn="l"/>
              </a:tabLst>
            </a:pP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&gt;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0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&amp;&amp;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 spc="5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&gt;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mtClean="0">
                <a:latin typeface="Consolas"/>
                <a:cs typeface="Consolas"/>
              </a:rPr>
              <a:t>2</a:t>
            </a:r>
            <a:r>
              <a:rPr lang="ro-RO" sz="1200" smtClean="0">
                <a:latin typeface="Consolas"/>
                <a:cs typeface="Consolas"/>
              </a:rPr>
              <a:t>    </a:t>
            </a:r>
            <a:r>
              <a:rPr sz="1200" spc="-5" smtClean="0">
                <a:latin typeface="Consolas"/>
                <a:cs typeface="Consolas"/>
              </a:rPr>
              <a:t>//</a:t>
            </a:r>
            <a:r>
              <a:rPr sz="1200" spc="-80" smtClean="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  <a:tabLst>
                <a:tab pos="1339850" algn="l"/>
              </a:tabLst>
            </a:pP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2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&gt;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0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||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 spc="5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&gt;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mtClean="0">
                <a:latin typeface="Consolas"/>
                <a:cs typeface="Consolas"/>
              </a:rPr>
              <a:t>2</a:t>
            </a:r>
            <a:r>
              <a:rPr lang="ro-RO" sz="1200" smtClean="0">
                <a:latin typeface="Consolas"/>
                <a:cs typeface="Consolas"/>
              </a:rPr>
              <a:t>    </a:t>
            </a:r>
            <a:r>
              <a:rPr sz="1200" spc="-5" smtClean="0">
                <a:latin typeface="Consolas"/>
                <a:cs typeface="Consolas"/>
              </a:rPr>
              <a:t>//</a:t>
            </a:r>
            <a:r>
              <a:rPr sz="1200" spc="-45" smtClean="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  <a:tabLst>
                <a:tab pos="1340485" algn="l"/>
              </a:tabLst>
            </a:pP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!(</a:t>
            </a:r>
            <a:r>
              <a:rPr sz="1200" spc="-5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&lt;</a:t>
            </a:r>
            <a:r>
              <a:rPr sz="1200" spc="5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200" smtClean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lang="ro-RO" sz="1200" smtClean="0">
                <a:solidFill>
                  <a:srgbClr val="666600"/>
                </a:solidFill>
                <a:latin typeface="Consolas"/>
                <a:cs typeface="Consolas"/>
              </a:rPr>
              <a:t>    </a:t>
            </a:r>
            <a:r>
              <a:rPr sz="1200" spc="-5" smtClean="0">
                <a:latin typeface="Consolas"/>
                <a:cs typeface="Consolas"/>
              </a:rPr>
              <a:t>//</a:t>
            </a:r>
            <a:r>
              <a:rPr sz="1200" spc="-85" smtClean="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25</a:t>
            </a:fld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8800" y="1795309"/>
            <a:ext cx="109918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599"/>
              </a:lnSpc>
              <a:spcBef>
                <a:spcPts val="100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typeof 10  </a:t>
            </a:r>
            <a:r>
              <a:rPr sz="1200" spc="-5" err="1">
                <a:solidFill>
                  <a:srgbClr val="000088"/>
                </a:solidFill>
                <a:latin typeface="Consolas"/>
                <a:cs typeface="Consolas"/>
              </a:rPr>
              <a:t>typeof</a:t>
            </a:r>
            <a:r>
              <a:rPr sz="1200" spc="-9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ro-RO" sz="1200" spc="-5" smtClean="0">
                <a:solidFill>
                  <a:srgbClr val="000088"/>
                </a:solidFill>
                <a:latin typeface="Consolas"/>
                <a:cs typeface="Consolas"/>
              </a:rPr>
              <a:t>"</a:t>
            </a:r>
            <a:r>
              <a:rPr sz="1200" spc="-5" smtClean="0">
                <a:solidFill>
                  <a:srgbClr val="000088"/>
                </a:solidFill>
                <a:latin typeface="Consolas"/>
                <a:cs typeface="Consolas"/>
              </a:rPr>
              <a:t>text</a:t>
            </a:r>
            <a:r>
              <a:rPr lang="ro-RO" sz="1200" spc="-5" smtClean="0">
                <a:solidFill>
                  <a:srgbClr val="000088"/>
                </a:solidFill>
                <a:latin typeface="Consolas"/>
                <a:cs typeface="Consolas"/>
              </a:rPr>
              <a:t>"</a:t>
            </a:r>
            <a:r>
              <a:rPr sz="1200" spc="-5" smtClean="0">
                <a:solidFill>
                  <a:srgbClr val="000088"/>
                </a:solidFill>
                <a:latin typeface="Consolas"/>
                <a:cs typeface="Consolas"/>
              </a:rPr>
              <a:t> 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typeof true  typeof</a:t>
            </a:r>
            <a:r>
              <a:rPr sz="1200" spc="-2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0088"/>
                </a:solidFill>
                <a:latin typeface="Consolas"/>
                <a:cs typeface="Consolas"/>
              </a:rPr>
              <a:t>x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9444" y="1795309"/>
            <a:ext cx="1016635" cy="8636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10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number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10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string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35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boolean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sz="1200" spc="-5">
                <a:latin typeface="Consolas"/>
                <a:cs typeface="Consolas"/>
              </a:rPr>
              <a:t>//</a:t>
            </a:r>
            <a:r>
              <a:rPr sz="1200" spc="-85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undefined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8800" y="2843059"/>
            <a:ext cx="3776600" cy="1244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43915">
              <a:lnSpc>
                <a:spcPct val="114599"/>
              </a:lnSpc>
              <a:spcBef>
                <a:spcPts val="100"/>
              </a:spcBef>
              <a:tabLst>
                <a:tab pos="1842770" algn="l"/>
              </a:tabLst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spc="-5">
                <a:latin typeface="Consolas"/>
                <a:cs typeface="Consolas"/>
              </a:rPr>
              <a:t>thisIsNothing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null;  </a:t>
            </a:r>
            <a:r>
              <a:rPr sz="1200" spc="-5" err="1">
                <a:solidFill>
                  <a:srgbClr val="000088"/>
                </a:solidFill>
                <a:latin typeface="Consolas"/>
                <a:cs typeface="Consolas"/>
              </a:rPr>
              <a:t>typeof</a:t>
            </a:r>
            <a:r>
              <a:rPr sz="1200" spc="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 err="1" smtClean="0">
                <a:latin typeface="Consolas"/>
                <a:cs typeface="Consolas"/>
              </a:rPr>
              <a:t>thisIsNothing</a:t>
            </a:r>
            <a:r>
              <a:rPr lang="ro-RO" sz="1200" spc="-5" smtClean="0">
                <a:latin typeface="Consolas"/>
                <a:cs typeface="Consolas"/>
              </a:rPr>
              <a:t>    </a:t>
            </a:r>
            <a:r>
              <a:rPr sz="1200" spc="-5" smtClean="0">
                <a:latin typeface="Consolas"/>
                <a:cs typeface="Consolas"/>
              </a:rPr>
              <a:t>//</a:t>
            </a:r>
            <a:r>
              <a:rPr sz="1200" spc="-90" smtClean="0">
                <a:latin typeface="Consolas"/>
                <a:cs typeface="Consolas"/>
              </a:rPr>
              <a:t> </a:t>
            </a:r>
            <a:r>
              <a:rPr sz="1200" spc="-5">
                <a:latin typeface="Consolas"/>
                <a:cs typeface="Consolas"/>
              </a:rPr>
              <a:t>object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200" smtClean="0">
              <a:latin typeface="Times New Roman"/>
              <a:cs typeface="Times New Roman"/>
            </a:endParaRPr>
          </a:p>
          <a:p>
            <a:pPr marR="843915">
              <a:lnSpc>
                <a:spcPct val="114599"/>
              </a:lnSpc>
              <a:spcBef>
                <a:spcPts val="100"/>
              </a:spcBef>
              <a:tabLst>
                <a:tab pos="1842770" algn="l"/>
              </a:tabLst>
            </a:pPr>
            <a:r>
              <a:rPr lang="ro-RO" sz="1200" spc="-5">
                <a:latin typeface="Consolas"/>
                <a:cs typeface="Consolas"/>
              </a:rPr>
              <a:t>//</a:t>
            </a:r>
            <a:r>
              <a:rPr lang="ro-RO" sz="1200" spc="-90">
                <a:latin typeface="Consolas"/>
                <a:cs typeface="Consolas"/>
              </a:rPr>
              <a:t> </a:t>
            </a:r>
            <a:r>
              <a:rPr lang="en-US" sz="1200" spc="-5" smtClean="0">
                <a:latin typeface="Consolas"/>
                <a:cs typeface="Consolas"/>
              </a:rPr>
              <a:t>This is a short way of checking if a condition is true or false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spc="-5" smtClean="0">
                <a:latin typeface="Consolas"/>
                <a:cs typeface="Consolas"/>
              </a:rPr>
              <a:t>result</a:t>
            </a:r>
            <a:r>
              <a:rPr sz="1200" spc="-5" smtClean="0">
                <a:latin typeface="Consolas"/>
                <a:cs typeface="Consolas"/>
              </a:rPr>
              <a:t>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>
                <a:solidFill>
                  <a:srgbClr val="006666"/>
                </a:solidFill>
                <a:latin typeface="Consolas"/>
                <a:cs typeface="Consolas"/>
              </a:rPr>
              <a:t>condition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? </a:t>
            </a:r>
            <a:r>
              <a:rPr sz="1200" spc="-5" err="1" smtClean="0">
                <a:solidFill>
                  <a:srgbClr val="006666"/>
                </a:solidFill>
                <a:latin typeface="Consolas"/>
                <a:cs typeface="Consolas"/>
              </a:rPr>
              <a:t>trueVal</a:t>
            </a:r>
            <a:r>
              <a:rPr sz="1200" spc="-5" smtClean="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:</a:t>
            </a:r>
            <a:r>
              <a:rPr sz="1200" spc="-70">
                <a:solidFill>
                  <a:srgbClr val="006666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falseVal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9367" y="1583905"/>
            <a:ext cx="3801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Control</a:t>
            </a:r>
            <a:r>
              <a:rPr spc="-90"/>
              <a:t> </a:t>
            </a:r>
            <a:r>
              <a:rPr spc="-5"/>
              <a:t>Structures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7526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IF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133350"/>
            <a:ext cx="286214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9256" y="1962790"/>
            <a:ext cx="3646804" cy="237526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2129790" algn="ctr">
              <a:lnSpc>
                <a:spcPct val="100000"/>
              </a:lnSpc>
              <a:spcBef>
                <a:spcPts val="250"/>
              </a:spcBef>
            </a:pPr>
            <a:r>
              <a:rPr sz="1200" spc="-5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200" spc="-5">
                <a:solidFill>
                  <a:srgbClr val="333333"/>
                </a:solidFill>
                <a:latin typeface="Consolas"/>
                <a:cs typeface="Consolas"/>
              </a:rPr>
              <a:t>(condition)</a:t>
            </a:r>
            <a:r>
              <a:rPr sz="1200" spc="-6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smtClean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R="2128520" algn="ctr">
              <a:lnSpc>
                <a:spcPct val="100000"/>
              </a:lnSpc>
              <a:spcBef>
                <a:spcPts val="210"/>
              </a:spcBef>
            </a:pPr>
            <a:r>
              <a:rPr lang="en-US" sz="1200" spc="-5" smtClean="0">
                <a:solidFill>
                  <a:srgbClr val="969896"/>
                </a:solidFill>
                <a:latin typeface="Consolas"/>
                <a:cs typeface="Consolas"/>
              </a:rPr>
              <a:t>  </a:t>
            </a:r>
            <a:r>
              <a:rPr sz="1200" spc="-5" smtClean="0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1200" spc="-30" smtClean="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 smtClean="0">
                <a:solidFill>
                  <a:srgbClr val="969896"/>
                </a:solidFill>
                <a:latin typeface="Consolas"/>
                <a:cs typeface="Consolas"/>
              </a:rPr>
              <a:t>statement</a:t>
            </a:r>
            <a:r>
              <a:rPr lang="en-US" sz="1200" spc="-5" smtClean="0">
                <a:solidFill>
                  <a:srgbClr val="969896"/>
                </a:solidFill>
                <a:latin typeface="Consolas"/>
                <a:cs typeface="Consolas"/>
              </a:rPr>
              <a:t>(s)</a:t>
            </a:r>
            <a:endParaRPr sz="1200">
              <a:latin typeface="Consolas"/>
              <a:cs typeface="Consolas"/>
            </a:endParaRPr>
          </a:p>
          <a:p>
            <a:pPr marR="3383915" algn="ctr">
              <a:lnSpc>
                <a:spcPct val="100000"/>
              </a:lnSpc>
              <a:spcBef>
                <a:spcPts val="210"/>
              </a:spcBef>
            </a:pP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85725" marR="2631440">
              <a:lnSpc>
                <a:spcPct val="114599"/>
              </a:lnSpc>
            </a:pP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// example  </a:t>
            </a:r>
            <a:r>
              <a:rPr sz="1200" spc="-5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x </a:t>
            </a:r>
            <a:r>
              <a:rPr sz="120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200" spc="-8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0086B3"/>
                </a:solidFill>
                <a:latin typeface="Consolas"/>
                <a:cs typeface="Consolas"/>
              </a:rPr>
              <a:t>10</a:t>
            </a:r>
            <a:r>
              <a:rPr sz="1200" spc="-5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60"/>
              </a:spcBef>
            </a:pPr>
            <a:r>
              <a:rPr sz="1200" spc="-5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200" spc="-5">
                <a:solidFill>
                  <a:srgbClr val="333333"/>
                </a:solidFill>
                <a:latin typeface="Consolas"/>
                <a:cs typeface="Consolas"/>
              </a:rPr>
              <a:t>(x </a:t>
            </a:r>
            <a:r>
              <a:rPr sz="1200">
                <a:solidFill>
                  <a:srgbClr val="A71C5D"/>
                </a:solidFill>
                <a:latin typeface="Consolas"/>
                <a:cs typeface="Consolas"/>
              </a:rPr>
              <a:t>&gt; </a:t>
            </a:r>
            <a:r>
              <a:rPr sz="1200">
                <a:solidFill>
                  <a:srgbClr val="0086B3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660"/>
              </a:spcBef>
            </a:pPr>
            <a:r>
              <a:rPr sz="1200" spc="-5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200" spc="-5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200" spc="-5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200" spc="-5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spc="-5" smtClean="0">
                <a:solidFill>
                  <a:srgbClr val="183691"/>
                </a:solidFill>
                <a:latin typeface="Consolas"/>
                <a:cs typeface="Consolas"/>
              </a:rPr>
              <a:t>'</a:t>
            </a:r>
            <a:r>
              <a:rPr lang="en-US" sz="1200" spc="-5" smtClean="0">
                <a:solidFill>
                  <a:srgbClr val="183691"/>
                </a:solidFill>
                <a:latin typeface="Consolas"/>
                <a:cs typeface="Consolas"/>
              </a:rPr>
              <a:t>x</a:t>
            </a:r>
            <a:r>
              <a:rPr sz="1200" spc="-5" smtClean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183691"/>
                </a:solidFill>
                <a:latin typeface="Consolas"/>
                <a:cs typeface="Consolas"/>
              </a:rPr>
              <a:t>is </a:t>
            </a:r>
            <a:r>
              <a:rPr sz="1200">
                <a:solidFill>
                  <a:srgbClr val="183691"/>
                </a:solidFill>
                <a:latin typeface="Consolas"/>
                <a:cs typeface="Consolas"/>
              </a:rPr>
              <a:t>a </a:t>
            </a:r>
            <a:r>
              <a:rPr sz="1200" spc="-5">
                <a:solidFill>
                  <a:srgbClr val="183691"/>
                </a:solidFill>
                <a:latin typeface="Consolas"/>
                <a:cs typeface="Consolas"/>
              </a:rPr>
              <a:t>positive</a:t>
            </a:r>
            <a:r>
              <a:rPr sz="1200" spc="-25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183691"/>
                </a:solidFill>
                <a:latin typeface="Consolas"/>
                <a:cs typeface="Consolas"/>
              </a:rPr>
              <a:t>number</a:t>
            </a:r>
            <a:r>
              <a:rPr sz="1200" spc="-5" smtClean="0">
                <a:solidFill>
                  <a:srgbClr val="183691"/>
                </a:solidFill>
                <a:latin typeface="Consolas"/>
                <a:cs typeface="Consolas"/>
              </a:rPr>
              <a:t>'</a:t>
            </a:r>
            <a:r>
              <a:rPr sz="12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lang="en-US" sz="1200" spc="-5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252729">
              <a:spcBef>
                <a:spcPts val="660"/>
              </a:spcBef>
            </a:pPr>
            <a:r>
              <a:rPr lang="en-US" sz="1200" spc="-5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lang="en-US" sz="1200" spc="-5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lang="en-US" sz="1200" spc="-5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lang="en-US" sz="12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200" spc="-5" smtClean="0">
                <a:solidFill>
                  <a:srgbClr val="183691"/>
                </a:solidFill>
                <a:latin typeface="Consolas"/>
                <a:cs typeface="Consolas"/>
              </a:rPr>
              <a:t>'</a:t>
            </a:r>
            <a:r>
              <a:rPr lang="en-US" sz="1200" spc="-5" smtClean="0">
                <a:solidFill>
                  <a:srgbClr val="183691"/>
                </a:solidFill>
                <a:latin typeface="Consolas"/>
                <a:cs typeface="Consolas"/>
              </a:rPr>
              <a:t>try another number!'</a:t>
            </a:r>
            <a:r>
              <a:rPr lang="en-US" sz="12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60"/>
              </a:spcBef>
            </a:pP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27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81000" y="104775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JavaScript permits us to execute code </a:t>
            </a:r>
            <a:r>
              <a:rPr lang="en-US" b="1" smtClean="0">
                <a:solidFill>
                  <a:srgbClr val="00B050"/>
                </a:solidFill>
              </a:rPr>
              <a:t>conditionally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We can execute commands only if certain </a:t>
            </a:r>
            <a:r>
              <a:rPr lang="en-US" b="1" smtClean="0">
                <a:solidFill>
                  <a:srgbClr val="7030A0"/>
                </a:solidFill>
              </a:rPr>
              <a:t>conditions</a:t>
            </a:r>
            <a:r>
              <a:rPr lang="en-US" smtClean="0"/>
              <a:t> are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Everything between braces is called a </a:t>
            </a:r>
          </a:p>
          <a:p>
            <a:r>
              <a:rPr lang="en-US" b="1" smtClean="0">
                <a:solidFill>
                  <a:srgbClr val="00B050"/>
                </a:solidFill>
              </a:rPr>
              <a:t>code block. </a:t>
            </a:r>
            <a:r>
              <a:rPr lang="en-US" b="1" smtClean="0"/>
              <a:t>Example:</a:t>
            </a:r>
            <a:r>
              <a:rPr lang="en-US" smtClean="0"/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{ A CODE BLOCK }</a:t>
            </a:r>
          </a:p>
          <a:p>
            <a:endParaRPr lang="en-US" b="1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If the </a:t>
            </a:r>
            <a:r>
              <a:rPr lang="en-US" b="1" smtClean="0">
                <a:solidFill>
                  <a:srgbClr val="7030A0"/>
                </a:solidFill>
              </a:rPr>
              <a:t>condition</a:t>
            </a:r>
            <a:r>
              <a:rPr lang="en-US" b="1" smtClean="0"/>
              <a:t> evaluates to </a:t>
            </a:r>
            <a:r>
              <a:rPr lang="en-US" b="1" smtClean="0">
                <a:solidFill>
                  <a:srgbClr val="0070C0"/>
                </a:solidFill>
              </a:rPr>
              <a:t>true</a:t>
            </a:r>
            <a:r>
              <a:rPr lang="en-US" b="1" smtClean="0"/>
              <a:t>, the code block is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If the </a:t>
            </a:r>
            <a:r>
              <a:rPr lang="en-US" b="1" smtClean="0">
                <a:solidFill>
                  <a:srgbClr val="7030A0"/>
                </a:solidFill>
              </a:rPr>
              <a:t>condition</a:t>
            </a:r>
            <a:r>
              <a:rPr lang="en-US" b="1" smtClean="0"/>
              <a:t> evaluates to </a:t>
            </a:r>
            <a:r>
              <a:rPr lang="en-US" b="1" smtClean="0">
                <a:solidFill>
                  <a:srgbClr val="FF0000"/>
                </a:solidFill>
              </a:rPr>
              <a:t>false</a:t>
            </a:r>
            <a:r>
              <a:rPr lang="en-US" b="1" smtClean="0"/>
              <a:t>, the code block is skipped.</a:t>
            </a:r>
            <a:endParaRPr lang="ro-RO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510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IF/ELSE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400" y="364728"/>
            <a:ext cx="3124199" cy="1597421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31750" rIns="0" bIns="0" rtlCol="0">
            <a:noAutofit/>
          </a:bodyPr>
          <a:lstStyle/>
          <a:p>
            <a:pPr marR="93281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latin typeface="Consolas"/>
                <a:cs typeface="Consolas"/>
              </a:rPr>
              <a:t> var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yourNumber</a:t>
            </a:r>
            <a:r>
              <a:rPr lang="en-US" sz="1000" spc="-5" smtClean="0">
                <a:latin typeface="Consolas"/>
                <a:cs typeface="Consolas"/>
              </a:rPr>
              <a:t> =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6</a:t>
            </a:r>
            <a:r>
              <a:rPr lang="en-US" sz="1000" spc="-5" smtClean="0">
                <a:latin typeface="Consolas"/>
                <a:cs typeface="Consolas"/>
              </a:rPr>
              <a:t>; </a:t>
            </a:r>
          </a:p>
          <a:p>
            <a:pPr marR="93281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latin typeface="Consolas"/>
              <a:cs typeface="Consolas"/>
            </a:endParaRPr>
          </a:p>
          <a:p>
            <a:pPr marR="93281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000" spc="-5" smtClean="0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yourNumber</a:t>
            </a:r>
            <a:r>
              <a:rPr lang="en-US" sz="1000" spc="-5" smtClean="0">
                <a:solidFill>
                  <a:srgbClr val="333333"/>
                </a:solidFill>
                <a:latin typeface="Consolas"/>
                <a:cs typeface="Consolas"/>
              </a:rPr>
              <a:t> &gt;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10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00" spc="-6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R="931544">
              <a:lnSpc>
                <a:spcPct val="100000"/>
              </a:lnSpc>
              <a:spcBef>
                <a:spcPts val="660"/>
              </a:spcBef>
            </a:pPr>
            <a:r>
              <a:rPr lang="en-US" sz="1000" spc="-5" smtClean="0">
                <a:latin typeface="Consolas"/>
                <a:cs typeface="Consolas"/>
              </a:rPr>
              <a:t>   console.log(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"Greater than 10!"</a:t>
            </a:r>
            <a:r>
              <a:rPr lang="en-US" sz="1000" spc="-5" smtClean="0"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R="1601470">
              <a:lnSpc>
                <a:spcPct val="100000"/>
              </a:lnSpc>
              <a:spcBef>
                <a:spcPts val="660"/>
              </a:spcBef>
            </a:pPr>
            <a:r>
              <a:rPr lang="en-US" sz="100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mtClean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000" spc="-5">
                <a:solidFill>
                  <a:srgbClr val="A71C5D"/>
                </a:solidFill>
                <a:latin typeface="Consolas"/>
                <a:cs typeface="Consolas"/>
              </a:rPr>
              <a:t>else</a:t>
            </a:r>
            <a:r>
              <a:rPr sz="1000" spc="-65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R="931544">
              <a:lnSpc>
                <a:spcPct val="100000"/>
              </a:lnSpc>
              <a:spcBef>
                <a:spcPts val="660"/>
              </a:spcBef>
            </a:pPr>
            <a:r>
              <a:rPr lang="en-US" sz="1000" spc="-5" smtClean="0">
                <a:latin typeface="Consolas"/>
                <a:cs typeface="Consolas"/>
              </a:rPr>
              <a:t>   console.log(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"Smaller or equal to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10!"</a:t>
            </a:r>
            <a:r>
              <a:rPr lang="en-US" sz="1000" spc="-5">
                <a:latin typeface="Consolas"/>
                <a:cs typeface="Consolas"/>
              </a:rPr>
              <a:t>);</a:t>
            </a:r>
            <a:endParaRPr lang="en-US" sz="1000">
              <a:latin typeface="Consolas"/>
              <a:cs typeface="Consolas"/>
            </a:endParaRPr>
          </a:p>
          <a:p>
            <a:pPr marR="2186940">
              <a:lnSpc>
                <a:spcPct val="100000"/>
              </a:lnSpc>
              <a:spcBef>
                <a:spcPts val="660"/>
              </a:spcBef>
            </a:pPr>
            <a:r>
              <a:rPr lang="en-US" sz="100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mtClean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1315" y="2386783"/>
            <a:ext cx="2713990" cy="206248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200" spc="-5">
                <a:solidFill>
                  <a:srgbClr val="333333"/>
                </a:solidFill>
                <a:latin typeface="Consolas"/>
                <a:cs typeface="Consolas"/>
              </a:rPr>
              <a:t>(condition1)</a:t>
            </a:r>
            <a:r>
              <a:rPr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1200" spc="-15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statement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>
                <a:solidFill>
                  <a:srgbClr val="A71C5D"/>
                </a:solidFill>
                <a:latin typeface="Consolas"/>
                <a:cs typeface="Consolas"/>
              </a:rPr>
              <a:t>else if </a:t>
            </a:r>
            <a:r>
              <a:rPr sz="1200" spc="-5">
                <a:solidFill>
                  <a:srgbClr val="333333"/>
                </a:solidFill>
                <a:latin typeface="Consolas"/>
                <a:cs typeface="Consolas"/>
              </a:rPr>
              <a:t>(condition2)</a:t>
            </a:r>
            <a:r>
              <a:rPr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// alternative</a:t>
            </a:r>
            <a:r>
              <a:rPr sz="1200" spc="-3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condition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>
                <a:solidFill>
                  <a:srgbClr val="A71C5D"/>
                </a:solidFill>
                <a:latin typeface="Consolas"/>
                <a:cs typeface="Consolas"/>
              </a:rPr>
              <a:t>else if </a:t>
            </a:r>
            <a:r>
              <a:rPr sz="1200" spc="-5">
                <a:solidFill>
                  <a:srgbClr val="333333"/>
                </a:solidFill>
                <a:latin typeface="Consolas"/>
                <a:cs typeface="Consolas"/>
              </a:rPr>
              <a:t>(condition3)</a:t>
            </a:r>
            <a:r>
              <a:rPr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// alternative</a:t>
            </a:r>
            <a:r>
              <a:rPr sz="1200" spc="-3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condition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200" spc="-5">
                <a:solidFill>
                  <a:srgbClr val="A71C5D"/>
                </a:solidFill>
                <a:latin typeface="Consolas"/>
                <a:cs typeface="Consolas"/>
              </a:rPr>
              <a:t>else</a:t>
            </a:r>
            <a:r>
              <a:rPr sz="1200" spc="-1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// final</a:t>
            </a:r>
            <a:r>
              <a:rPr sz="1200" spc="-25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alternative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28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96483" y="791485"/>
            <a:ext cx="59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We are also allowed to specify an </a:t>
            </a:r>
            <a:r>
              <a:rPr lang="en-US" b="1" smtClean="0">
                <a:solidFill>
                  <a:srgbClr val="00B050"/>
                </a:solidFill>
              </a:rPr>
              <a:t>alternative behavior </a:t>
            </a:r>
            <a:r>
              <a:rPr lang="en-US" b="1" smtClean="0"/>
              <a:t>for the </a:t>
            </a:r>
            <a:r>
              <a:rPr lang="en-US" b="1" smtClean="0">
                <a:solidFill>
                  <a:srgbClr val="7030A0"/>
                </a:solidFill>
              </a:rPr>
              <a:t>if</a:t>
            </a:r>
            <a:r>
              <a:rPr lang="en-US" b="1" smtClean="0">
                <a:solidFill>
                  <a:srgbClr val="00B050"/>
                </a:solidFill>
              </a:rPr>
              <a:t> </a:t>
            </a:r>
            <a:r>
              <a:rPr lang="en-US" b="1" smtClean="0">
                <a:solidFill>
                  <a:srgbClr val="7030A0"/>
                </a:solidFill>
              </a:rPr>
              <a:t>statement</a:t>
            </a:r>
            <a:endParaRPr lang="ro-RO" b="1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1657579"/>
            <a:ext cx="590483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7030A0"/>
                </a:solidFill>
              </a:rPr>
              <a:t>Exercise</a:t>
            </a:r>
            <a:r>
              <a:rPr lang="en-US" b="1" i="1" smtClean="0">
                <a:solidFill>
                  <a:srgbClr val="7030A0"/>
                </a:solidFill>
              </a:rPr>
              <a:t>: Implement the program specified below. Print text to the console by using </a:t>
            </a:r>
            <a:r>
              <a:rPr lang="en-US" b="1" i="1" u="sng" smtClean="0">
                <a:solidFill>
                  <a:srgbClr val="7030A0"/>
                </a:solidFill>
              </a:rPr>
              <a:t>console.log</a:t>
            </a:r>
            <a:r>
              <a:rPr lang="en-US" b="1" i="1" smtClean="0">
                <a:solidFill>
                  <a:srgbClr val="7030A0"/>
                </a:solidFill>
              </a:rPr>
              <a:t>()</a:t>
            </a:r>
          </a:p>
          <a:p>
            <a:endParaRPr lang="en-US" i="1" smtClean="0"/>
          </a:p>
          <a:p>
            <a:r>
              <a:rPr lang="en-US" i="1" smtClean="0"/>
              <a:t>1. Print a "Welcome to the program" message</a:t>
            </a:r>
          </a:p>
          <a:p>
            <a:r>
              <a:rPr lang="en-US" i="1" smtClean="0"/>
              <a:t>2. Save a person’s name into a variable</a:t>
            </a:r>
          </a:p>
          <a:p>
            <a:r>
              <a:rPr lang="en-US" i="1" smtClean="0"/>
              <a:t>3. If this person is named </a:t>
            </a:r>
            <a:r>
              <a:rPr lang="en-US" i="1" err="1" smtClean="0"/>
              <a:t>Ionel</a:t>
            </a:r>
            <a:r>
              <a:rPr lang="en-US" i="1" smtClean="0"/>
              <a:t>, say "Hello, </a:t>
            </a:r>
            <a:r>
              <a:rPr lang="en-US" i="1" err="1" smtClean="0"/>
              <a:t>Ionel</a:t>
            </a:r>
            <a:r>
              <a:rPr lang="en-US" i="1"/>
              <a:t> </a:t>
            </a:r>
            <a:r>
              <a:rPr lang="en-US" i="1" smtClean="0"/>
              <a:t>!"</a:t>
            </a:r>
          </a:p>
          <a:p>
            <a:r>
              <a:rPr lang="en-US" i="1" smtClean="0"/>
              <a:t>4. Else, if the name is </a:t>
            </a:r>
            <a:r>
              <a:rPr lang="en-US" i="1" err="1" smtClean="0"/>
              <a:t>Vasilica</a:t>
            </a:r>
            <a:r>
              <a:rPr lang="en-US" i="1" smtClean="0"/>
              <a:t>, say "Bonjour, </a:t>
            </a:r>
            <a:r>
              <a:rPr lang="en-US" i="1" err="1" smtClean="0"/>
              <a:t>Vasilica</a:t>
            </a:r>
            <a:r>
              <a:rPr lang="en-US" i="1" smtClean="0"/>
              <a:t> !"</a:t>
            </a:r>
          </a:p>
          <a:p>
            <a:r>
              <a:rPr lang="en-US" i="1" smtClean="0"/>
              <a:t>5. For all other names, say "Nice to meet you, </a:t>
            </a:r>
            <a:r>
              <a:rPr lang="en-US" b="1" i="1" smtClean="0"/>
              <a:t>YOUR_NAME</a:t>
            </a:r>
            <a:r>
              <a:rPr lang="en-US" i="1" smtClean="0"/>
              <a:t>"</a:t>
            </a:r>
          </a:p>
          <a:p>
            <a:r>
              <a:rPr lang="en-US" i="1" smtClean="0"/>
              <a:t>6. Print a "Goodbye" / "The program has ended" message</a:t>
            </a:r>
          </a:p>
          <a:p>
            <a:r>
              <a:rPr lang="en-US" sz="1500" b="1" i="1" smtClean="0">
                <a:solidFill>
                  <a:schemeClr val="accent6">
                    <a:lumMod val="75000"/>
                  </a:schemeClr>
                </a:solidFill>
              </a:rPr>
              <a:t>Notice:</a:t>
            </a:r>
            <a:r>
              <a:rPr lang="en-US" sz="1500" i="1" smtClean="0"/>
              <a:t> </a:t>
            </a:r>
            <a:r>
              <a:rPr lang="en-US" sz="1500" b="1" i="1" smtClean="0"/>
              <a:t>YOUR_NAME</a:t>
            </a:r>
            <a:r>
              <a:rPr lang="en-US" sz="1500" i="1" smtClean="0"/>
              <a:t> needs to be the original name of the 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601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SWITCH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29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0324" y="2623985"/>
            <a:ext cx="3521710" cy="197720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52729" marR="415290" indent="-167640">
              <a:lnSpc>
                <a:spcPct val="114599"/>
              </a:lnSpc>
              <a:spcBef>
                <a:spcPts val="40"/>
              </a:spcBef>
            </a:pPr>
            <a:r>
              <a:rPr lang="en-US" sz="1000" spc="-5">
                <a:latin typeface="Consolas"/>
                <a:cs typeface="Consolas"/>
              </a:rPr>
              <a:t>var</a:t>
            </a:r>
            <a:r>
              <a:rPr lang="en-US" sz="1000" spc="-5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lang="en-US" sz="1000" b="1" spc="-5">
                <a:solidFill>
                  <a:srgbClr val="0070C0"/>
                </a:solidFill>
                <a:latin typeface="Consolas"/>
                <a:cs typeface="Consolas"/>
              </a:rPr>
              <a:t>weather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1000" spc="-5">
                <a:solidFill>
                  <a:srgbClr val="A71C5D"/>
                </a:solidFill>
                <a:latin typeface="Consolas"/>
                <a:cs typeface="Consolas"/>
              </a:rPr>
              <a:t>=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"rainy"</a:t>
            </a:r>
            <a:r>
              <a:rPr lang="en-US" sz="1000" spc="-5">
                <a:solidFill>
                  <a:srgbClr val="A71C5D"/>
                </a:solidFill>
                <a:latin typeface="Consolas"/>
                <a:cs typeface="Consolas"/>
              </a:rPr>
              <a:t>;</a:t>
            </a:r>
          </a:p>
          <a:p>
            <a:pPr marL="252729" marR="415290" indent="-167640">
              <a:lnSpc>
                <a:spcPct val="114599"/>
              </a:lnSpc>
              <a:spcBef>
                <a:spcPts val="40"/>
              </a:spcBef>
            </a:pPr>
            <a:endParaRPr lang="en-US" sz="1000" spc="-5" smtClean="0">
              <a:solidFill>
                <a:srgbClr val="A71C5D"/>
              </a:solidFill>
              <a:latin typeface="Consolas"/>
              <a:cs typeface="Consolas"/>
            </a:endParaRPr>
          </a:p>
          <a:p>
            <a:pPr marL="252729" marR="415290" indent="-167640">
              <a:lnSpc>
                <a:spcPct val="114599"/>
              </a:lnSpc>
              <a:spcBef>
                <a:spcPts val="40"/>
              </a:spcBef>
            </a:pPr>
            <a:r>
              <a:rPr sz="1000" spc="-5" smtClean="0">
                <a:solidFill>
                  <a:srgbClr val="A71C5D"/>
                </a:solidFill>
                <a:latin typeface="Consolas"/>
                <a:cs typeface="Consolas"/>
              </a:rPr>
              <a:t>if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00" b="1" spc="-5">
                <a:solidFill>
                  <a:srgbClr val="0070C0"/>
                </a:solidFill>
                <a:latin typeface="Consolas"/>
                <a:cs typeface="Consolas"/>
              </a:rPr>
              <a:t>weather</a:t>
            </a:r>
            <a:r>
              <a:rPr sz="1000" spc="-5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=== </a:t>
            </a:r>
            <a:r>
              <a:rPr sz="1000" spc="-5">
                <a:solidFill>
                  <a:srgbClr val="008800"/>
                </a:solidFill>
                <a:latin typeface="Consolas"/>
                <a:cs typeface="Consolas"/>
              </a:rPr>
              <a:t>'rainy'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{  </a:t>
            </a:r>
            <a:r>
              <a:rPr sz="1000" spc="-5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000" spc="-5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0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Bring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an</a:t>
            </a:r>
            <a:r>
              <a:rPr sz="1000" spc="-7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umbrella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lang="ro-RO" sz="10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252729" marR="663575" indent="-167640">
              <a:lnSpc>
                <a:spcPct val="114599"/>
              </a:lnSpc>
            </a:pP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000" spc="-5">
                <a:solidFill>
                  <a:srgbClr val="A71C5D"/>
                </a:solidFill>
                <a:latin typeface="Consolas"/>
                <a:cs typeface="Consolas"/>
              </a:rPr>
              <a:t>else if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00" b="1" spc="-5">
                <a:solidFill>
                  <a:srgbClr val="0070C0"/>
                </a:solidFill>
                <a:latin typeface="Consolas"/>
                <a:cs typeface="Consolas"/>
              </a:rPr>
              <a:t>weather</a:t>
            </a:r>
            <a:r>
              <a:rPr sz="1000" spc="-5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=== </a:t>
            </a:r>
            <a:r>
              <a:rPr sz="1000" spc="-5">
                <a:solidFill>
                  <a:srgbClr val="008800"/>
                </a:solidFill>
                <a:latin typeface="Consolas"/>
                <a:cs typeface="Consolas"/>
              </a:rPr>
              <a:t>'sunny'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{  </a:t>
            </a:r>
            <a:r>
              <a:rPr sz="1000" spc="-5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000" spc="-5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0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Dress</a:t>
            </a:r>
            <a:r>
              <a:rPr sz="1000" spc="-4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lightly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lang="ro-RO" sz="10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252729" marR="663575" indent="-167640">
              <a:lnSpc>
                <a:spcPct val="114599"/>
              </a:lnSpc>
            </a:pP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000" spc="-5">
                <a:solidFill>
                  <a:srgbClr val="A71C5D"/>
                </a:solidFill>
                <a:latin typeface="Consolas"/>
                <a:cs typeface="Consolas"/>
              </a:rPr>
              <a:t>else if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00" b="1" spc="-5">
                <a:solidFill>
                  <a:srgbClr val="0070C0"/>
                </a:solidFill>
                <a:latin typeface="Consolas"/>
                <a:cs typeface="Consolas"/>
              </a:rPr>
              <a:t>weather</a:t>
            </a:r>
            <a:r>
              <a:rPr sz="1000" spc="-5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=== </a:t>
            </a:r>
            <a:r>
              <a:rPr sz="1000" spc="-5">
                <a:solidFill>
                  <a:srgbClr val="008800"/>
                </a:solidFill>
                <a:latin typeface="Consolas"/>
                <a:cs typeface="Consolas"/>
              </a:rPr>
              <a:t>'sunny'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{  </a:t>
            </a:r>
            <a:r>
              <a:rPr sz="1000" spc="-5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000" spc="-5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0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Go</a:t>
            </a:r>
            <a:r>
              <a:rPr sz="1000" spc="-2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outside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lang="ro-RO" sz="10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000" spc="-5">
                <a:solidFill>
                  <a:srgbClr val="A71C5D"/>
                </a:solidFill>
                <a:latin typeface="Consolas"/>
                <a:cs typeface="Consolas"/>
              </a:rPr>
              <a:t>else</a:t>
            </a:r>
            <a:r>
              <a:rPr sz="1000" spc="-1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000" spc="-5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000" spc="-5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0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Unknown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weather</a:t>
            </a:r>
            <a:r>
              <a:rPr sz="1000" spc="-4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>
                <a:solidFill>
                  <a:srgbClr val="333333"/>
                </a:solidFill>
                <a:latin typeface="Consolas"/>
                <a:cs typeface="Consolas"/>
              </a:rPr>
              <a:t>type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!</a:t>
            </a:r>
            <a:r>
              <a:rPr lang="ro-RO" sz="10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0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00" y="784262"/>
            <a:ext cx="6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 </a:t>
            </a:r>
            <a:r>
              <a:rPr lang="en-US" b="1" smtClean="0">
                <a:solidFill>
                  <a:srgbClr val="7030A0"/>
                </a:solidFill>
              </a:rPr>
              <a:t>Switch</a:t>
            </a:r>
            <a:r>
              <a:rPr lang="en-US" smtClean="0"/>
              <a:t> statement behaves similar to an </a:t>
            </a:r>
            <a:r>
              <a:rPr lang="en-US" b="1" smtClean="0">
                <a:solidFill>
                  <a:srgbClr val="7030A0"/>
                </a:solidFill>
              </a:rPr>
              <a:t>IF</a:t>
            </a:r>
            <a:r>
              <a:rPr lang="en-US" smtClean="0"/>
              <a:t>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smtClean="0"/>
              <a:t>It requires </a:t>
            </a:r>
            <a:r>
              <a:rPr lang="en-US" smtClean="0"/>
              <a:t>the </a:t>
            </a:r>
            <a:r>
              <a:rPr lang="en-US" b="1" smtClean="0">
                <a:solidFill>
                  <a:srgbClr val="00B050"/>
                </a:solidFill>
              </a:rPr>
              <a:t>break</a:t>
            </a:r>
            <a:r>
              <a:rPr lang="en-US" smtClean="0"/>
              <a:t> keyword to stop after finding a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If a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match is found </a:t>
            </a:r>
            <a:r>
              <a:rPr lang="en-US" smtClean="0"/>
              <a:t>and </a:t>
            </a:r>
            <a:r>
              <a:rPr lang="en-US" b="1" smtClean="0">
                <a:solidFill>
                  <a:srgbClr val="00B050"/>
                </a:solidFill>
              </a:rPr>
              <a:t>break</a:t>
            </a:r>
            <a:r>
              <a:rPr lang="en-US" smtClean="0"/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is not used</a:t>
            </a:r>
            <a:r>
              <a:rPr lang="en-US" smtClean="0"/>
              <a:t>, </a:t>
            </a:r>
          </a:p>
          <a:p>
            <a:r>
              <a:rPr lang="en-US" smtClean="0"/>
              <a:t>the Switch statement will </a:t>
            </a:r>
            <a:r>
              <a:rPr lang="en-US" b="1" u="sng" smtClean="0">
                <a:solidFill>
                  <a:srgbClr val="FF0000"/>
                </a:solidFill>
              </a:rPr>
              <a:t>fall-through</a:t>
            </a:r>
            <a:r>
              <a:rPr lang="en-US" smtClean="0"/>
              <a:t> until: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A </a:t>
            </a:r>
            <a:r>
              <a:rPr lang="en-US" b="1" smtClean="0">
                <a:solidFill>
                  <a:srgbClr val="00B050"/>
                </a:solidFill>
              </a:rPr>
              <a:t>break</a:t>
            </a:r>
            <a:r>
              <a:rPr lang="en-US" smtClean="0"/>
              <a:t> statement is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The </a:t>
            </a:r>
            <a:r>
              <a:rPr lang="en-US" b="1" smtClean="0">
                <a:solidFill>
                  <a:srgbClr val="7030A0"/>
                </a:solidFill>
              </a:rPr>
              <a:t>Switch</a:t>
            </a:r>
            <a:r>
              <a:rPr lang="en-US" smtClean="0"/>
              <a:t> block ends </a:t>
            </a:r>
            <a:endParaRPr lang="ro-RO"/>
          </a:p>
        </p:txBody>
      </p:sp>
      <p:sp>
        <p:nvSpPr>
          <p:cNvPr id="6" name="object 6"/>
          <p:cNvSpPr txBox="1"/>
          <p:nvPr/>
        </p:nvSpPr>
        <p:spPr>
          <a:xfrm>
            <a:off x="4808415" y="1469988"/>
            <a:ext cx="4017645" cy="315273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5080" rIns="0" bIns="0" rtlCol="0">
            <a:noAutofit/>
          </a:bodyPr>
          <a:lstStyle/>
          <a:p>
            <a:pPr marL="252729" marR="2415540" indent="-167640">
              <a:lnSpc>
                <a:spcPct val="114599"/>
              </a:lnSpc>
              <a:spcBef>
                <a:spcPts val="40"/>
              </a:spcBef>
            </a:pPr>
            <a:r>
              <a:rPr lang="en-US" sz="1100" spc="-5" smtClean="0">
                <a:latin typeface="Consolas"/>
                <a:cs typeface="Consolas"/>
              </a:rPr>
              <a:t>var</a:t>
            </a:r>
            <a:r>
              <a:rPr lang="en-US" sz="1100" spc="-5" smtClean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lang="en-US" sz="1100" b="1" spc="-5" smtClean="0">
                <a:solidFill>
                  <a:srgbClr val="0070C0"/>
                </a:solidFill>
                <a:latin typeface="Consolas"/>
                <a:cs typeface="Consolas"/>
              </a:rPr>
              <a:t>weather</a:t>
            </a:r>
            <a:r>
              <a:rPr lang="en-US" sz="1100" spc="-5" smtClean="0">
                <a:solidFill>
                  <a:srgbClr val="A71C5D"/>
                </a:solidFill>
                <a:latin typeface="Consolas"/>
                <a:cs typeface="Consolas"/>
              </a:rPr>
              <a:t> = </a:t>
            </a:r>
            <a:r>
              <a:rPr lang="en-US" sz="1100" b="1" spc="-5" smtClean="0">
                <a:solidFill>
                  <a:srgbClr val="00B050"/>
                </a:solidFill>
                <a:latin typeface="Consolas"/>
                <a:cs typeface="Consolas"/>
              </a:rPr>
              <a:t>"rainy"</a:t>
            </a:r>
            <a:r>
              <a:rPr lang="en-US" sz="1100" spc="-5" smtClean="0">
                <a:solidFill>
                  <a:srgbClr val="A71C5D"/>
                </a:solidFill>
                <a:latin typeface="Consolas"/>
                <a:cs typeface="Consolas"/>
              </a:rPr>
              <a:t>;</a:t>
            </a:r>
          </a:p>
          <a:p>
            <a:pPr marL="252729" marR="2415540" indent="-167640">
              <a:lnSpc>
                <a:spcPct val="114599"/>
              </a:lnSpc>
              <a:spcBef>
                <a:spcPts val="40"/>
              </a:spcBef>
            </a:pPr>
            <a:endParaRPr lang="en-US" sz="1100" spc="-5" smtClean="0">
              <a:solidFill>
                <a:srgbClr val="A71C5D"/>
              </a:solidFill>
              <a:latin typeface="Consolas"/>
              <a:cs typeface="Consolas"/>
            </a:endParaRPr>
          </a:p>
          <a:p>
            <a:pPr marL="252729" marR="2415540" indent="-167640">
              <a:lnSpc>
                <a:spcPct val="114599"/>
              </a:lnSpc>
              <a:spcBef>
                <a:spcPts val="40"/>
              </a:spcBef>
            </a:pPr>
            <a:r>
              <a:rPr sz="1100" spc="-5" smtClean="0">
                <a:solidFill>
                  <a:srgbClr val="A71C5D"/>
                </a:solidFill>
                <a:latin typeface="Consolas"/>
                <a:cs typeface="Consolas"/>
              </a:rPr>
              <a:t>switch 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b="1" spc="-5">
                <a:solidFill>
                  <a:srgbClr val="0070C0"/>
                </a:solidFill>
                <a:latin typeface="Consolas"/>
                <a:cs typeface="Consolas"/>
              </a:rPr>
              <a:t>weather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spc="-7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100" smtClean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lang="en-US" sz="1100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252729" marR="2415540" indent="-167640">
              <a:lnSpc>
                <a:spcPct val="114599"/>
              </a:lnSpc>
              <a:spcBef>
                <a:spcPts val="40"/>
              </a:spcBef>
            </a:pPr>
            <a:r>
              <a:rPr lang="en-US" sz="110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100" spc="-5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100" spc="-5" smtClean="0">
                <a:solidFill>
                  <a:srgbClr val="A71C5D"/>
                </a:solidFill>
                <a:latin typeface="Consolas"/>
                <a:cs typeface="Consolas"/>
              </a:rPr>
              <a:t>case</a:t>
            </a:r>
            <a:r>
              <a:rPr sz="1100" spc="-20" smtClean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100" spc="-5">
                <a:solidFill>
                  <a:srgbClr val="008800"/>
                </a:solidFill>
                <a:latin typeface="Consolas"/>
                <a:cs typeface="Consolas"/>
              </a:rPr>
              <a:t>'rainy'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420370" marR="743585">
              <a:lnSpc>
                <a:spcPct val="114599"/>
              </a:lnSpc>
            </a:pPr>
            <a:r>
              <a:rPr sz="1100" spc="-5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100" spc="-5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1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Bring 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an umbrella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lang="ro-RO" sz="11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lang="en-US" sz="1100" spc="-5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420370" marR="743585">
              <a:lnSpc>
                <a:spcPct val="114599"/>
              </a:lnSpc>
            </a:pPr>
            <a:r>
              <a:rPr sz="1100" spc="-5" smtClean="0">
                <a:solidFill>
                  <a:srgbClr val="85200C"/>
                </a:solidFill>
                <a:latin typeface="Consolas"/>
                <a:cs typeface="Consolas"/>
              </a:rPr>
              <a:t>break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r>
              <a:rPr lang="en-US" sz="1100" spc="-5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1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1100" b="1" u="sng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Try removing this statement</a:t>
            </a:r>
            <a:endParaRPr sz="1100" b="1" u="sng">
              <a:solidFill>
                <a:schemeClr val="accent2">
                  <a:lumMod val="50000"/>
                </a:schemeClr>
              </a:solidFill>
              <a:latin typeface="Consolas"/>
              <a:cs typeface="Consolas"/>
            </a:endParaRPr>
          </a:p>
          <a:p>
            <a:pPr marL="420370" marR="1078230" indent="-167640">
              <a:lnSpc>
                <a:spcPct val="114599"/>
              </a:lnSpc>
            </a:pPr>
            <a:r>
              <a:rPr sz="1100" spc="-5">
                <a:solidFill>
                  <a:srgbClr val="A71C5D"/>
                </a:solidFill>
                <a:latin typeface="Consolas"/>
                <a:cs typeface="Consolas"/>
              </a:rPr>
              <a:t>case </a:t>
            </a:r>
            <a:r>
              <a:rPr sz="1100" spc="-5">
                <a:solidFill>
                  <a:srgbClr val="008800"/>
                </a:solidFill>
                <a:latin typeface="Consolas"/>
                <a:cs typeface="Consolas"/>
              </a:rPr>
              <a:t>'sunny'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: </a:t>
            </a:r>
            <a:r>
              <a:rPr sz="1100" spc="-5">
                <a:solidFill>
                  <a:srgbClr val="785DA3"/>
                </a:solidFill>
                <a:latin typeface="Consolas"/>
                <a:cs typeface="Consolas"/>
              </a:rPr>
              <a:t> </a:t>
            </a:r>
            <a:endParaRPr lang="en-US" sz="1100" spc="-5" smtClean="0">
              <a:solidFill>
                <a:srgbClr val="785DA3"/>
              </a:solidFill>
              <a:latin typeface="Consolas"/>
              <a:cs typeface="Consolas"/>
            </a:endParaRPr>
          </a:p>
          <a:p>
            <a:pPr marL="420370" marR="1078230" indent="-167640">
              <a:lnSpc>
                <a:spcPct val="114599"/>
              </a:lnSpc>
            </a:pPr>
            <a:r>
              <a:rPr lang="en-US" sz="1100" spc="-5" smtClean="0">
                <a:solidFill>
                  <a:srgbClr val="785DA3"/>
                </a:solidFill>
                <a:latin typeface="Consolas"/>
                <a:cs typeface="Consolas"/>
              </a:rPr>
              <a:t>  </a:t>
            </a:r>
            <a:r>
              <a:rPr sz="1100" spc="-5" smtClean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100" spc="-5" smtClean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1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Dress 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lightly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lang="ro-RO" sz="11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lang="en-US" sz="1100" spc="-5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420370" marR="1078230" indent="-167640">
              <a:lnSpc>
                <a:spcPct val="114599"/>
              </a:lnSpc>
            </a:pP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  </a:t>
            </a:r>
            <a:r>
              <a:rPr sz="1100" spc="-5">
                <a:solidFill>
                  <a:srgbClr val="85200C"/>
                </a:solidFill>
                <a:latin typeface="Consolas"/>
                <a:cs typeface="Consolas"/>
              </a:rPr>
              <a:t>break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420370" marR="1328420" indent="-167640">
              <a:lnSpc>
                <a:spcPct val="114599"/>
              </a:lnSpc>
            </a:pPr>
            <a:r>
              <a:rPr sz="1100" spc="-5">
                <a:solidFill>
                  <a:srgbClr val="A71C5D"/>
                </a:solidFill>
                <a:latin typeface="Consolas"/>
                <a:cs typeface="Consolas"/>
              </a:rPr>
              <a:t>case </a:t>
            </a:r>
            <a:r>
              <a:rPr sz="1100" spc="-5">
                <a:solidFill>
                  <a:srgbClr val="008800"/>
                </a:solidFill>
                <a:latin typeface="Consolas"/>
                <a:cs typeface="Consolas"/>
              </a:rPr>
              <a:t>'cloudy'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:  </a:t>
            </a:r>
            <a:endParaRPr lang="en-US" sz="1100" spc="-5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420370" marR="1328420" indent="-167640">
              <a:lnSpc>
                <a:spcPct val="114599"/>
              </a:lnSpc>
            </a:pPr>
            <a:r>
              <a:rPr lang="en-US" sz="1100" spc="-5" smtClean="0">
                <a:solidFill>
                  <a:srgbClr val="785DA3"/>
                </a:solidFill>
                <a:latin typeface="Consolas"/>
                <a:cs typeface="Consolas"/>
              </a:rPr>
              <a:t>  </a:t>
            </a:r>
            <a:r>
              <a:rPr sz="1100" spc="-5" smtClean="0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100" spc="-5" smtClean="0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1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Go 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outside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lang="ro-RO" sz="11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lang="en-US" sz="1100" spc="-5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420370" marR="1328420" indent="-167640">
              <a:lnSpc>
                <a:spcPct val="114599"/>
              </a:lnSpc>
            </a:pP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  </a:t>
            </a:r>
            <a:r>
              <a:rPr sz="1100" spc="-5">
                <a:solidFill>
                  <a:srgbClr val="85200C"/>
                </a:solidFill>
                <a:latin typeface="Consolas"/>
                <a:cs typeface="Consolas"/>
              </a:rPr>
              <a:t>break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lang="en-US" sz="1100" spc="-5" smtClean="0">
                <a:solidFill>
                  <a:srgbClr val="A71C5D"/>
                </a:solidFill>
                <a:latin typeface="Consolas"/>
                <a:cs typeface="Consolas"/>
              </a:rPr>
              <a:t>default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r>
              <a:rPr lang="en-US" sz="1100" spc="-5" smtClean="0">
                <a:solidFill>
                  <a:srgbClr val="333333"/>
                </a:solidFill>
                <a:latin typeface="Consolas"/>
                <a:cs typeface="Consolas"/>
              </a:rPr>
              <a:t> // default case. No match was found</a:t>
            </a:r>
            <a:endParaRPr sz="1100">
              <a:latin typeface="Consolas"/>
              <a:cs typeface="Consolas"/>
            </a:endParaRPr>
          </a:p>
          <a:p>
            <a:pPr marL="420370" marR="493395">
              <a:lnSpc>
                <a:spcPct val="114599"/>
              </a:lnSpc>
            </a:pPr>
            <a:r>
              <a:rPr sz="1100" spc="-5">
                <a:solidFill>
                  <a:srgbClr val="785DA3"/>
                </a:solidFill>
                <a:latin typeface="Consolas"/>
                <a:cs typeface="Consolas"/>
              </a:rPr>
              <a:t>console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100" spc="-5">
                <a:solidFill>
                  <a:srgbClr val="0086B3"/>
                </a:solidFill>
                <a:latin typeface="Consolas"/>
                <a:cs typeface="Consolas"/>
              </a:rPr>
              <a:t>log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ro-RO" sz="11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Unknown 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weather type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!</a:t>
            </a:r>
            <a:r>
              <a:rPr lang="ro-RO" sz="1100" spc="-5" smtClean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100" spc="-5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lang="en-US" sz="1100" spc="-5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420370" marR="493395">
              <a:lnSpc>
                <a:spcPct val="114599"/>
              </a:lnSpc>
            </a:pPr>
            <a:r>
              <a:rPr sz="1100" spc="-5" smtClean="0">
                <a:solidFill>
                  <a:srgbClr val="85200C"/>
                </a:solidFill>
                <a:latin typeface="Consolas"/>
                <a:cs typeface="Consolas"/>
              </a:rPr>
              <a:t>break</a:t>
            </a:r>
            <a:r>
              <a:rPr sz="1100" spc="-5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1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805" marR="5080" indent="-542925">
              <a:lnSpc>
                <a:spcPct val="100000"/>
              </a:lnSpc>
              <a:spcBef>
                <a:spcPts val="100"/>
              </a:spcBef>
            </a:pPr>
            <a:r>
              <a:rPr spc="-10"/>
              <a:t>JavaScript </a:t>
            </a:r>
            <a:r>
              <a:rPr spc="-5"/>
              <a:t>history</a:t>
            </a:r>
            <a:r>
              <a:rPr spc="-90"/>
              <a:t> </a:t>
            </a:r>
            <a:r>
              <a:rPr/>
              <a:t>&amp;  </a:t>
            </a:r>
            <a:r>
              <a:rPr spc="-5"/>
              <a:t>characteristics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77140" y="4812428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4437" y="4835372"/>
            <a:ext cx="754380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>
                <a:solidFill>
                  <a:srgbClr val="FFFFFF"/>
                </a:solidFill>
                <a:latin typeface="Arial"/>
                <a:cs typeface="Arial"/>
              </a:rPr>
              <a:t>2017 </a:t>
            </a:r>
            <a:r>
              <a:rPr sz="1000" spc="-6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00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>
                <a:solidFill>
                  <a:srgbClr val="FFFFFF"/>
                </a:solidFill>
                <a:latin typeface="Arial"/>
                <a:cs typeface="Arial"/>
              </a:rPr>
              <a:t>AJAX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74183"/>
            <a:ext cx="12719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>
                <a:solidFill>
                  <a:srgbClr val="642C84"/>
                </a:solidFill>
                <a:latin typeface="Calibri"/>
                <a:cs typeface="Calibri"/>
              </a:rPr>
              <a:t>FOR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0" y="819150"/>
            <a:ext cx="3404235" cy="3179445"/>
          </a:xfrm>
          <a:custGeom>
            <a:avLst/>
            <a:gdLst/>
            <a:ahLst/>
            <a:cxnLst/>
            <a:rect l="l" t="t" r="r" b="b"/>
            <a:pathLst>
              <a:path w="3404234" h="3179445">
                <a:moveTo>
                  <a:pt x="0" y="0"/>
                </a:moveTo>
                <a:lnTo>
                  <a:pt x="3403799" y="0"/>
                </a:lnTo>
                <a:lnTo>
                  <a:pt x="3403799" y="3179099"/>
                </a:lnTo>
                <a:lnTo>
                  <a:pt x="0" y="31790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1077" y="1905000"/>
            <a:ext cx="754380" cy="182880"/>
          </a:xfrm>
          <a:custGeom>
            <a:avLst/>
            <a:gdLst/>
            <a:ahLst/>
            <a:cxnLst/>
            <a:rect l="l" t="t" r="r" b="b"/>
            <a:pathLst>
              <a:path w="754379" h="182880">
                <a:moveTo>
                  <a:pt x="0" y="0"/>
                </a:moveTo>
                <a:lnTo>
                  <a:pt x="754112" y="0"/>
                </a:lnTo>
                <a:lnTo>
                  <a:pt x="754112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2770" y="1905000"/>
            <a:ext cx="502920" cy="182880"/>
          </a:xfrm>
          <a:custGeom>
            <a:avLst/>
            <a:gdLst/>
            <a:ahLst/>
            <a:cxnLst/>
            <a:rect l="l" t="t" r="r" b="b"/>
            <a:pathLst>
              <a:path w="502920" h="182880">
                <a:moveTo>
                  <a:pt x="0" y="0"/>
                </a:moveTo>
                <a:lnTo>
                  <a:pt x="502741" y="0"/>
                </a:lnTo>
                <a:lnTo>
                  <a:pt x="502741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3091" y="1905000"/>
            <a:ext cx="251460" cy="182880"/>
          </a:xfrm>
          <a:custGeom>
            <a:avLst/>
            <a:gdLst/>
            <a:ahLst/>
            <a:cxnLst/>
            <a:rect l="l" t="t" r="r" b="b"/>
            <a:pathLst>
              <a:path w="251459" h="182880">
                <a:moveTo>
                  <a:pt x="0" y="0"/>
                </a:moveTo>
                <a:lnTo>
                  <a:pt x="251370" y="0"/>
                </a:lnTo>
                <a:lnTo>
                  <a:pt x="251370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9706" y="2114550"/>
            <a:ext cx="1257300" cy="182880"/>
          </a:xfrm>
          <a:custGeom>
            <a:avLst/>
            <a:gdLst/>
            <a:ahLst/>
            <a:cxnLst/>
            <a:rect l="l" t="t" r="r" b="b"/>
            <a:pathLst>
              <a:path w="1257300" h="182880">
                <a:moveTo>
                  <a:pt x="0" y="0"/>
                </a:moveTo>
                <a:lnTo>
                  <a:pt x="1256853" y="0"/>
                </a:lnTo>
                <a:lnTo>
                  <a:pt x="1256853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2126" y="2952750"/>
            <a:ext cx="838200" cy="182880"/>
          </a:xfrm>
          <a:custGeom>
            <a:avLst/>
            <a:gdLst/>
            <a:ahLst/>
            <a:cxnLst/>
            <a:rect l="l" t="t" r="r" b="b"/>
            <a:pathLst>
              <a:path w="838200" h="182879">
                <a:moveTo>
                  <a:pt x="0" y="0"/>
                </a:moveTo>
                <a:lnTo>
                  <a:pt x="837902" y="0"/>
                </a:lnTo>
                <a:lnTo>
                  <a:pt x="837902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8657" y="3162300"/>
            <a:ext cx="502920" cy="182880"/>
          </a:xfrm>
          <a:custGeom>
            <a:avLst/>
            <a:gdLst/>
            <a:ahLst/>
            <a:cxnLst/>
            <a:rect l="l" t="t" r="r" b="b"/>
            <a:pathLst>
              <a:path w="502920" h="182879">
                <a:moveTo>
                  <a:pt x="0" y="0"/>
                </a:moveTo>
                <a:lnTo>
                  <a:pt x="502741" y="0"/>
                </a:lnTo>
                <a:lnTo>
                  <a:pt x="502741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39706" y="3371850"/>
            <a:ext cx="1257300" cy="182880"/>
          </a:xfrm>
          <a:prstGeom prst="rect">
            <a:avLst/>
          </a:prstGeom>
          <a:solidFill>
            <a:srgbClr val="E6B8A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spc="-5">
                <a:latin typeface="Consolas"/>
                <a:cs typeface="Consolas"/>
              </a:rPr>
              <a:t>consol</a:t>
            </a:r>
            <a:r>
              <a:rPr sz="1200" spc="5">
                <a:latin typeface="Consolas"/>
                <a:cs typeface="Consolas"/>
              </a:rPr>
              <a:t>e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5">
                <a:latin typeface="Consolas"/>
                <a:cs typeface="Consolas"/>
              </a:rPr>
              <a:t>lo</a:t>
            </a:r>
            <a:r>
              <a:rPr sz="1200">
                <a:latin typeface="Consolas"/>
                <a:cs typeface="Consolas"/>
              </a:rPr>
              <a:t>g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>
                <a:latin typeface="Consolas"/>
                <a:cs typeface="Consolas"/>
              </a:rPr>
              <a:t>i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39706" y="3581400"/>
            <a:ext cx="251460" cy="182880"/>
          </a:xfrm>
          <a:custGeom>
            <a:avLst/>
            <a:gdLst/>
            <a:ahLst/>
            <a:cxnLst/>
            <a:rect l="l" t="t" r="r" b="b"/>
            <a:pathLst>
              <a:path w="251460" h="182879">
                <a:moveTo>
                  <a:pt x="0" y="0"/>
                </a:moveTo>
                <a:lnTo>
                  <a:pt x="251370" y="0"/>
                </a:lnTo>
                <a:lnTo>
                  <a:pt x="251370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86400" y="819150"/>
            <a:ext cx="3404235" cy="3179445"/>
          </a:xfrm>
          <a:prstGeom prst="rect">
            <a:avLst/>
          </a:prstGeom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for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>
                <a:latin typeface="Consolas"/>
                <a:cs typeface="Consolas"/>
              </a:rPr>
              <a:t>initialize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200" spc="-5">
                <a:latin typeface="Consolas"/>
                <a:cs typeface="Consolas"/>
              </a:rPr>
              <a:t>condition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200" spc="-5">
                <a:latin typeface="Consolas"/>
                <a:cs typeface="Consolas"/>
              </a:rPr>
              <a:t>update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200" spc="-25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// statement(s) to</a:t>
            </a:r>
            <a:r>
              <a:rPr sz="1200" spc="-25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repeat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1200" spc="-1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example</a:t>
            </a:r>
            <a:endParaRPr sz="1200">
              <a:latin typeface="Consolas"/>
              <a:cs typeface="Consolas"/>
            </a:endParaRPr>
          </a:p>
          <a:p>
            <a:pPr marL="252729" marR="796290" indent="-167640">
              <a:lnSpc>
                <a:spcPct val="114599"/>
              </a:lnSpc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for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>
                <a:latin typeface="Consolas"/>
                <a:cs typeface="Consolas"/>
              </a:rPr>
              <a:t>i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200">
                <a:latin typeface="Consolas"/>
                <a:cs typeface="Consolas"/>
              </a:rPr>
              <a:t>i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&lt; </a:t>
            </a:r>
            <a:r>
              <a:rPr sz="1200" spc="-5">
                <a:solidFill>
                  <a:srgbClr val="006666"/>
                </a:solidFill>
                <a:latin typeface="Consolas"/>
                <a:cs typeface="Consolas"/>
              </a:rPr>
              <a:t>10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200" spc="-5">
                <a:latin typeface="Consolas"/>
                <a:cs typeface="Consolas"/>
              </a:rPr>
              <a:t>i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++)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{  </a:t>
            </a:r>
            <a:r>
              <a:rPr sz="1200" spc="-5">
                <a:latin typeface="Consolas"/>
                <a:cs typeface="Consolas"/>
              </a:rPr>
              <a:t>console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5">
                <a:latin typeface="Consolas"/>
                <a:cs typeface="Consolas"/>
              </a:rPr>
              <a:t>log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>
                <a:latin typeface="Consolas"/>
                <a:cs typeface="Consolas"/>
              </a:rPr>
              <a:t>i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85725" marR="2139950">
              <a:lnSpc>
                <a:spcPct val="114599"/>
              </a:lnSpc>
            </a:pP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// the same</a:t>
            </a:r>
            <a:r>
              <a:rPr sz="1200" spc="-9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as 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>
                <a:latin typeface="Consolas"/>
                <a:cs typeface="Consolas"/>
              </a:rPr>
              <a:t>i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4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>
                <a:latin typeface="Consolas"/>
                <a:cs typeface="Consolas"/>
              </a:rPr>
              <a:t>i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&lt; </a:t>
            </a:r>
            <a:r>
              <a:rPr sz="1200" spc="-5">
                <a:solidFill>
                  <a:srgbClr val="006666"/>
                </a:solidFill>
                <a:latin typeface="Consolas"/>
                <a:cs typeface="Consolas"/>
              </a:rPr>
              <a:t>10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200" spc="-1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</a:pPr>
            <a:r>
              <a:rPr sz="1200" spc="-5">
                <a:latin typeface="Consolas"/>
                <a:cs typeface="Consolas"/>
              </a:rPr>
              <a:t>i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++;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30</a:t>
            </a:fld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sz="half" idx="2"/>
          </p:nvPr>
        </p:nvSpPr>
        <p:spPr>
          <a:xfrm>
            <a:off x="275050" y="694189"/>
            <a:ext cx="5043949" cy="400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6830" indent="-3429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sz="1600" smtClean="0"/>
              <a:t>A</a:t>
            </a:r>
            <a:r>
              <a:rPr sz="1600" smtClean="0"/>
              <a:t> </a:t>
            </a:r>
            <a:r>
              <a:rPr sz="1600" spc="-5" smtClean="0">
                <a:solidFill>
                  <a:srgbClr val="642C84"/>
                </a:solidFill>
              </a:rPr>
              <a:t>counter </a:t>
            </a:r>
            <a:r>
              <a:rPr sz="1600" spc="-5"/>
              <a:t>is created </a:t>
            </a:r>
            <a:r>
              <a:rPr sz="1600" smtClean="0"/>
              <a:t>to</a:t>
            </a:r>
            <a:r>
              <a:rPr lang="en-US" sz="1600" smtClean="0"/>
              <a:t> </a:t>
            </a:r>
            <a:r>
              <a:rPr sz="1600" smtClean="0"/>
              <a:t>track </a:t>
            </a:r>
            <a:r>
              <a:rPr sz="1600"/>
              <a:t>the </a:t>
            </a:r>
            <a:r>
              <a:rPr sz="1600" spc="-5"/>
              <a:t>progress of </a:t>
            </a:r>
            <a:r>
              <a:rPr sz="1600"/>
              <a:t>the </a:t>
            </a:r>
            <a:r>
              <a:rPr sz="1600" spc="-5" smtClean="0"/>
              <a:t>loop</a:t>
            </a:r>
            <a:endParaRPr lang="en-US" sz="1600" spc="-5" smtClean="0"/>
          </a:p>
          <a:p>
            <a:pPr marL="836295" marR="3683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smtClean="0">
                <a:solidFill>
                  <a:srgbClr val="00B050"/>
                </a:solidFill>
              </a:rPr>
              <a:t>var </a:t>
            </a:r>
            <a:r>
              <a:rPr lang="en-US" sz="1600" i="1" spc="-5" err="1" smtClean="0">
                <a:solidFill>
                  <a:srgbClr val="00B050"/>
                </a:solidFill>
              </a:rPr>
              <a:t>i</a:t>
            </a:r>
            <a:r>
              <a:rPr lang="en-US" sz="1600" i="1" spc="-5" smtClean="0">
                <a:solidFill>
                  <a:srgbClr val="00B050"/>
                </a:solidFill>
              </a:rPr>
              <a:t> = 0</a:t>
            </a:r>
          </a:p>
          <a:p>
            <a:pPr marL="836295" marR="3683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smtClean="0">
                <a:solidFill>
                  <a:schemeClr val="accent6">
                    <a:lumMod val="75000"/>
                  </a:schemeClr>
                </a:solidFill>
              </a:rPr>
              <a:t>Same as: "Start counting from zero"</a:t>
            </a:r>
            <a:endParaRPr sz="1600" i="1" spc="-5">
              <a:solidFill>
                <a:schemeClr val="accent6">
                  <a:lumMod val="75000"/>
                </a:schemeClr>
              </a:solidFill>
            </a:endParaRPr>
          </a:p>
          <a:p>
            <a:pPr marL="354965" marR="400050" indent="-342900">
              <a:lnSpc>
                <a:spcPct val="114599"/>
              </a:lnSpc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sz="1600" smtClean="0"/>
              <a:t>T</a:t>
            </a:r>
            <a:r>
              <a:rPr sz="1600" smtClean="0"/>
              <a:t>he </a:t>
            </a:r>
            <a:r>
              <a:rPr sz="1600" spc="-5"/>
              <a:t>statement(s) </a:t>
            </a:r>
            <a:r>
              <a:rPr sz="1600"/>
              <a:t>to </a:t>
            </a:r>
            <a:r>
              <a:rPr sz="1600" spc="-5"/>
              <a:t>repeat </a:t>
            </a:r>
            <a:r>
              <a:rPr sz="1600" spc="-5" smtClean="0"/>
              <a:t>are</a:t>
            </a:r>
            <a:r>
              <a:rPr lang="en-US" sz="1600" spc="-5" smtClean="0"/>
              <a:t> </a:t>
            </a:r>
            <a:r>
              <a:rPr sz="1600" spc="-5" smtClean="0"/>
              <a:t> executed </a:t>
            </a:r>
            <a:r>
              <a:rPr sz="1600" spc="-5">
                <a:solidFill>
                  <a:srgbClr val="642C84"/>
                </a:solidFill>
              </a:rPr>
              <a:t>only</a:t>
            </a:r>
            <a:r>
              <a:rPr sz="1600" spc="-5">
                <a:solidFill>
                  <a:srgbClr val="7030A0"/>
                </a:solidFill>
              </a:rPr>
              <a:t> if </a:t>
            </a:r>
            <a:r>
              <a:rPr sz="1600" spc="-5" smtClean="0">
                <a:solidFill>
                  <a:srgbClr val="642C84"/>
                </a:solidFill>
              </a:rPr>
              <a:t>condition</a:t>
            </a:r>
            <a:r>
              <a:rPr lang="en-US" sz="1600" spc="-5" smtClean="0">
                <a:solidFill>
                  <a:srgbClr val="642C84"/>
                </a:solidFill>
              </a:rPr>
              <a:t> is true. </a:t>
            </a:r>
            <a:r>
              <a:rPr lang="en-US" sz="1600" spc="-5" smtClean="0">
                <a:solidFill>
                  <a:srgbClr val="FF0000"/>
                </a:solidFill>
              </a:rPr>
              <a:t>If not, the loop exits</a:t>
            </a:r>
          </a:p>
          <a:p>
            <a:pPr marL="836295" marR="400050" lvl="1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err="1" smtClean="0">
                <a:solidFill>
                  <a:srgbClr val="00B050"/>
                </a:solidFill>
              </a:rPr>
              <a:t>i</a:t>
            </a:r>
            <a:r>
              <a:rPr lang="en-US" sz="1600" i="1" spc="-5" smtClean="0">
                <a:solidFill>
                  <a:srgbClr val="00B050"/>
                </a:solidFill>
              </a:rPr>
              <a:t> &lt; 10</a:t>
            </a:r>
          </a:p>
          <a:p>
            <a:pPr marL="836295" marR="400050" lvl="1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smtClean="0">
                <a:solidFill>
                  <a:schemeClr val="accent6">
                    <a:lumMod val="75000"/>
                  </a:schemeClr>
                </a:solidFill>
              </a:rPr>
              <a:t>Same as: "If counter is less than 10, do action. If not, exit loop and continue the program."</a:t>
            </a:r>
            <a:endParaRPr sz="1600" i="1" spc="-5">
              <a:solidFill>
                <a:schemeClr val="accent6">
                  <a:lumMod val="75000"/>
                </a:schemeClr>
              </a:solidFill>
            </a:endParaRPr>
          </a:p>
          <a:p>
            <a:pPr marL="354965" marR="5080" indent="-342900">
              <a:lnSpc>
                <a:spcPct val="114599"/>
              </a:lnSpc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sz="1600" spc="-5" smtClean="0"/>
              <a:t>A</a:t>
            </a:r>
            <a:r>
              <a:rPr sz="1600" spc="-5" smtClean="0"/>
              <a:t>t </a:t>
            </a:r>
            <a:r>
              <a:rPr sz="1600"/>
              <a:t>the </a:t>
            </a:r>
            <a:r>
              <a:rPr sz="1600" spc="-5"/>
              <a:t>end of </a:t>
            </a:r>
            <a:r>
              <a:rPr sz="1600"/>
              <a:t>the </a:t>
            </a:r>
            <a:r>
              <a:rPr sz="1600" spc="-5"/>
              <a:t>loop </a:t>
            </a:r>
            <a:r>
              <a:rPr sz="1600" spc="-5" smtClean="0"/>
              <a:t>body</a:t>
            </a:r>
            <a:r>
              <a:rPr lang="en-US" sz="1600" spc="-5" smtClean="0"/>
              <a:t> </a:t>
            </a:r>
            <a:r>
              <a:rPr lang="en-US" sz="1600" spc="-5" smtClean="0">
                <a:solidFill>
                  <a:srgbClr val="FF0000"/>
                </a:solidFill>
              </a:rPr>
              <a:t>}</a:t>
            </a:r>
            <a:r>
              <a:rPr sz="1600" spc="-5" smtClean="0"/>
              <a:t>, </a:t>
            </a:r>
            <a:r>
              <a:rPr sz="1600" smtClean="0"/>
              <a:t>the</a:t>
            </a:r>
            <a:r>
              <a:rPr lang="en-US" sz="1600" smtClean="0"/>
              <a:t> </a:t>
            </a:r>
            <a:r>
              <a:rPr sz="1600" spc="-5" smtClean="0">
                <a:solidFill>
                  <a:srgbClr val="642C84"/>
                </a:solidFill>
              </a:rPr>
              <a:t>counter </a:t>
            </a:r>
            <a:r>
              <a:rPr sz="1600" spc="-5">
                <a:solidFill>
                  <a:srgbClr val="642C84"/>
                </a:solidFill>
              </a:rPr>
              <a:t>is updated </a:t>
            </a:r>
            <a:r>
              <a:rPr sz="1600"/>
              <a:t>to track </a:t>
            </a:r>
            <a:r>
              <a:rPr sz="1600" spc="-5" smtClean="0"/>
              <a:t>progress</a:t>
            </a:r>
            <a:endParaRPr lang="en-US" sz="1600" spc="-5" smtClean="0"/>
          </a:p>
          <a:p>
            <a:pPr marL="836295" marR="5080" lvl="1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err="1" smtClean="0">
                <a:solidFill>
                  <a:srgbClr val="00B050"/>
                </a:solidFill>
              </a:rPr>
              <a:t>i</a:t>
            </a:r>
            <a:r>
              <a:rPr lang="en-US" sz="1600" i="1" spc="-5" smtClean="0">
                <a:solidFill>
                  <a:srgbClr val="00B050"/>
                </a:solidFill>
              </a:rPr>
              <a:t>++</a:t>
            </a:r>
          </a:p>
          <a:p>
            <a:pPr marL="836295" marR="5080" lvl="1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600" i="1" spc="-5" smtClean="0">
                <a:solidFill>
                  <a:schemeClr val="accent6">
                    <a:lumMod val="75000"/>
                  </a:schemeClr>
                </a:solidFill>
              </a:rPr>
              <a:t>Same as: "Increment counter by 1"</a:t>
            </a:r>
          </a:p>
          <a:p>
            <a:pPr marL="354965" marR="5080" indent="-342900">
              <a:lnSpc>
                <a:spcPct val="114599"/>
              </a:lnSpc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sz="1600" i="1" spc="-5" smtClean="0"/>
              <a:t>The FOR loop goes back to step 2</a:t>
            </a:r>
            <a:endParaRPr sz="1600" i="1" spc="-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608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WHILE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31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38824" y="133350"/>
            <a:ext cx="3552776" cy="448937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31750" rIns="0" bIns="0" rtlCol="0">
            <a:no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900" spc="-5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sz="900" spc="-5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 spc="-5" smtClean="0">
                <a:latin typeface="Consolas"/>
                <a:cs typeface="Consolas"/>
              </a:rPr>
              <a:t>condition</a:t>
            </a:r>
            <a:r>
              <a:rPr sz="900" spc="-5" smtClean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900" spc="-10" smtClean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90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900" spc="-5">
                <a:solidFill>
                  <a:srgbClr val="880000"/>
                </a:solidFill>
                <a:latin typeface="Consolas"/>
                <a:cs typeface="Consolas"/>
              </a:rPr>
              <a:t>// statement(s) to</a:t>
            </a:r>
            <a:r>
              <a:rPr sz="900" spc="-4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900" spc="-5">
                <a:solidFill>
                  <a:srgbClr val="880000"/>
                </a:solidFill>
                <a:latin typeface="Consolas"/>
                <a:cs typeface="Consolas"/>
              </a:rPr>
              <a:t>repeat</a:t>
            </a:r>
            <a:endParaRPr sz="9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90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85725" marR="1781810">
              <a:lnSpc>
                <a:spcPct val="114599"/>
              </a:lnSpc>
            </a:pPr>
            <a:r>
              <a:rPr sz="900" spc="-5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900" spc="-95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lang="en-US" sz="900" spc="-95" smtClean="0">
                <a:solidFill>
                  <a:srgbClr val="969896"/>
                </a:solidFill>
                <a:latin typeface="Consolas"/>
                <a:cs typeface="Consolas"/>
              </a:rPr>
              <a:t>This loop will end when x equals 10</a:t>
            </a:r>
          </a:p>
          <a:p>
            <a:pPr marL="85725" marR="1781810">
              <a:lnSpc>
                <a:spcPct val="114599"/>
              </a:lnSpc>
            </a:pPr>
            <a:r>
              <a:rPr sz="9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900">
                <a:latin typeface="Consolas"/>
                <a:cs typeface="Consolas"/>
              </a:rPr>
              <a:t>x </a:t>
            </a:r>
            <a:r>
              <a:rPr sz="9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900" spc="-9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90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90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900"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sz="900" spc="-5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sz="90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900">
                <a:latin typeface="Consolas"/>
                <a:cs typeface="Consolas"/>
              </a:rPr>
              <a:t>x </a:t>
            </a:r>
            <a:r>
              <a:rPr sz="900">
                <a:solidFill>
                  <a:srgbClr val="666600"/>
                </a:solidFill>
                <a:latin typeface="Consolas"/>
                <a:cs typeface="Consolas"/>
              </a:rPr>
              <a:t>&lt; </a:t>
            </a:r>
            <a:r>
              <a:rPr sz="900" spc="-5">
                <a:solidFill>
                  <a:srgbClr val="006666"/>
                </a:solidFill>
                <a:latin typeface="Consolas"/>
                <a:cs typeface="Consolas"/>
              </a:rPr>
              <a:t>10</a:t>
            </a:r>
            <a:r>
              <a:rPr sz="900" spc="-5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900">
                <a:solidFill>
                  <a:srgbClr val="666600"/>
                </a:solidFill>
                <a:latin typeface="Consolas"/>
                <a:cs typeface="Consolas"/>
              </a:rPr>
              <a:t>{  </a:t>
            </a:r>
            <a:endParaRPr lang="en-US" sz="900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    </a:t>
            </a:r>
            <a:r>
              <a:rPr sz="900" spc="-5" smtClean="0">
                <a:latin typeface="Consolas"/>
                <a:cs typeface="Consolas"/>
              </a:rPr>
              <a:t>consol</a:t>
            </a:r>
            <a:r>
              <a:rPr sz="900" spc="5" smtClean="0">
                <a:latin typeface="Consolas"/>
                <a:cs typeface="Consolas"/>
              </a:rPr>
              <a:t>e</a:t>
            </a:r>
            <a:r>
              <a:rPr sz="900" smtClean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900" spc="-5" smtClean="0">
                <a:latin typeface="Consolas"/>
                <a:cs typeface="Consolas"/>
              </a:rPr>
              <a:t>lo</a:t>
            </a:r>
            <a:r>
              <a:rPr sz="900" smtClean="0">
                <a:latin typeface="Consolas"/>
                <a:cs typeface="Consolas"/>
              </a:rPr>
              <a:t>g</a:t>
            </a:r>
            <a:r>
              <a:rPr sz="900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900" smtClean="0">
                <a:latin typeface="Consolas"/>
                <a:cs typeface="Consolas"/>
              </a:rPr>
              <a:t>x</a:t>
            </a:r>
            <a:r>
              <a:rPr sz="900" spc="-5" smtClean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lang="en-US" sz="900" spc="-5" smtClean="0">
              <a:solidFill>
                <a:srgbClr val="666600"/>
              </a:solidFill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    </a:t>
            </a:r>
            <a:r>
              <a:rPr sz="900" spc="-5" smtClean="0">
                <a:latin typeface="Consolas"/>
                <a:cs typeface="Consolas"/>
              </a:rPr>
              <a:t>x</a:t>
            </a:r>
            <a:r>
              <a:rPr sz="900" spc="-5" smtClean="0">
                <a:solidFill>
                  <a:srgbClr val="666600"/>
                </a:solidFill>
                <a:latin typeface="Consolas"/>
                <a:cs typeface="Consolas"/>
              </a:rPr>
              <a:t>+</a:t>
            </a: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lang="en-US" sz="900" spc="-5" smtClean="0">
                <a:latin typeface="Consolas"/>
                <a:cs typeface="Consolas"/>
              </a:rPr>
              <a:t>1</a:t>
            </a:r>
            <a:r>
              <a:rPr sz="9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9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900" smtClean="0">
                <a:latin typeface="Consolas"/>
                <a:cs typeface="Consolas"/>
              </a:rPr>
              <a:t>}</a:t>
            </a:r>
            <a:endParaRPr lang="en-US" sz="90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endParaRPr lang="en-US" sz="900" smtClean="0">
              <a:latin typeface="Consolas"/>
              <a:cs typeface="Consolas"/>
            </a:endParaRPr>
          </a:p>
          <a:p>
            <a:pPr marL="85725" marR="1781810">
              <a:lnSpc>
                <a:spcPct val="114599"/>
              </a:lnSpc>
            </a:pPr>
            <a:r>
              <a:rPr lang="en-US" sz="900" spc="-5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lang="en-US" sz="900" spc="-95">
                <a:solidFill>
                  <a:srgbClr val="969896"/>
                </a:solidFill>
                <a:latin typeface="Consolas"/>
                <a:cs typeface="Consolas"/>
              </a:rPr>
              <a:t> This loop will </a:t>
            </a:r>
            <a:r>
              <a:rPr lang="en-US" sz="900" spc="-95" smtClean="0">
                <a:solidFill>
                  <a:srgbClr val="969896"/>
                </a:solidFill>
                <a:latin typeface="Consolas"/>
                <a:cs typeface="Consolas"/>
              </a:rPr>
              <a:t>NEVER end.</a:t>
            </a:r>
            <a:endParaRPr lang="en-US" sz="900" spc="-95">
              <a:solidFill>
                <a:srgbClr val="969896"/>
              </a:solidFill>
              <a:latin typeface="Consolas"/>
              <a:cs typeface="Consolas"/>
            </a:endParaRPr>
          </a:p>
          <a:p>
            <a:pPr marL="85725" marR="1781810">
              <a:lnSpc>
                <a:spcPct val="114599"/>
              </a:lnSpc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>
                <a:latin typeface="Consolas"/>
                <a:cs typeface="Consolas"/>
              </a:rPr>
              <a:t>x 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lang="en-US" sz="900" spc="-9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lang="en-US" sz="90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900"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>
                <a:latin typeface="Consolas"/>
                <a:cs typeface="Consolas"/>
              </a:rPr>
              <a:t>x </a:t>
            </a:r>
            <a:r>
              <a:rPr lang="en-US" sz="900" smtClean="0">
                <a:solidFill>
                  <a:srgbClr val="666600"/>
                </a:solidFill>
                <a:latin typeface="Consolas"/>
                <a:cs typeface="Consolas"/>
              </a:rPr>
              <a:t>&gt;= </a:t>
            </a:r>
            <a:r>
              <a:rPr lang="en-US" sz="900" spc="-5" smtClean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lang="en-US" sz="900" spc="-5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{  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latin typeface="Consolas"/>
                <a:cs typeface="Consolas"/>
              </a:rPr>
              <a:t>consol</a:t>
            </a:r>
            <a:r>
              <a:rPr lang="en-US" sz="900" spc="5" smtClean="0">
                <a:latin typeface="Consolas"/>
                <a:cs typeface="Consolas"/>
              </a:rPr>
              <a:t>e</a:t>
            </a:r>
            <a:r>
              <a:rPr lang="en-US" sz="900" smtClean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lang="en-US" sz="900" spc="-5" smtClean="0">
                <a:latin typeface="Consolas"/>
                <a:cs typeface="Consolas"/>
              </a:rPr>
              <a:t>lo</a:t>
            </a:r>
            <a:r>
              <a:rPr lang="en-US" sz="900" smtClean="0">
                <a:latin typeface="Consolas"/>
                <a:cs typeface="Consolas"/>
              </a:rPr>
              <a:t>g</a:t>
            </a:r>
            <a:r>
              <a:rPr lang="en-US" sz="900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 smtClean="0">
                <a:latin typeface="Consolas"/>
                <a:cs typeface="Consolas"/>
              </a:rPr>
              <a:t>x</a:t>
            </a: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latin typeface="Consolas"/>
                <a:cs typeface="Consolas"/>
              </a:rPr>
              <a:t>x</a:t>
            </a: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+= </a:t>
            </a:r>
            <a:r>
              <a:rPr lang="en-US" sz="900" spc="-5" smtClean="0">
                <a:latin typeface="Consolas"/>
                <a:cs typeface="Consolas"/>
              </a:rPr>
              <a:t>1</a:t>
            </a: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9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lang="en-US" sz="900"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endParaRPr lang="en-US" sz="900" smtClean="0">
              <a:latin typeface="Consolas"/>
              <a:cs typeface="Consolas"/>
            </a:endParaRPr>
          </a:p>
          <a:p>
            <a:pPr marL="85725" marR="1781810">
              <a:lnSpc>
                <a:spcPct val="114599"/>
              </a:lnSpc>
            </a:pPr>
            <a:r>
              <a:rPr lang="en-US" sz="900" spc="-5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lang="en-US" sz="900" spc="-95">
                <a:solidFill>
                  <a:srgbClr val="969896"/>
                </a:solidFill>
                <a:latin typeface="Consolas"/>
                <a:cs typeface="Consolas"/>
              </a:rPr>
              <a:t> This loop will </a:t>
            </a:r>
            <a:r>
              <a:rPr lang="en-US" sz="900" spc="-95" smtClean="0">
                <a:solidFill>
                  <a:srgbClr val="969896"/>
                </a:solidFill>
                <a:latin typeface="Consolas"/>
                <a:cs typeface="Consolas"/>
              </a:rPr>
              <a:t>end when x equals 10</a:t>
            </a:r>
            <a:endParaRPr lang="en-US" sz="900" spc="-95">
              <a:solidFill>
                <a:srgbClr val="969896"/>
              </a:solidFill>
              <a:latin typeface="Consolas"/>
              <a:cs typeface="Consolas"/>
            </a:endParaRPr>
          </a:p>
          <a:p>
            <a:pPr marL="85725" marR="1781810">
              <a:lnSpc>
                <a:spcPct val="114599"/>
              </a:lnSpc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>
                <a:latin typeface="Consolas"/>
                <a:cs typeface="Consolas"/>
              </a:rPr>
              <a:t>x 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lang="en-US" sz="900" spc="-9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lang="en-US" sz="90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lang="en-US" sz="900"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>
                <a:latin typeface="Consolas"/>
                <a:cs typeface="Consolas"/>
              </a:rPr>
              <a:t>x 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&gt;= </a:t>
            </a:r>
            <a:r>
              <a:rPr lang="en-US" sz="900" spc="-5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lang="en-US" sz="900" spc="-5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{  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latin typeface="Consolas"/>
                <a:cs typeface="Consolas"/>
              </a:rPr>
              <a:t>consol</a:t>
            </a:r>
            <a:r>
              <a:rPr lang="en-US" sz="900" spc="5" smtClean="0">
                <a:latin typeface="Consolas"/>
                <a:cs typeface="Consolas"/>
              </a:rPr>
              <a:t>e</a:t>
            </a:r>
            <a:r>
              <a:rPr lang="en-US" sz="900" smtClean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lang="en-US" sz="900" spc="-5" smtClean="0">
                <a:latin typeface="Consolas"/>
                <a:cs typeface="Consolas"/>
              </a:rPr>
              <a:t>lo</a:t>
            </a:r>
            <a:r>
              <a:rPr lang="en-US" sz="900" smtClean="0">
                <a:latin typeface="Consolas"/>
                <a:cs typeface="Consolas"/>
              </a:rPr>
              <a:t>g</a:t>
            </a:r>
            <a:r>
              <a:rPr lang="en-US" sz="900" smtClean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lang="en-US" sz="900" smtClean="0">
                <a:latin typeface="Consolas"/>
                <a:cs typeface="Consolas"/>
              </a:rPr>
              <a:t>x</a:t>
            </a:r>
            <a:r>
              <a:rPr lang="en-US" sz="900" spc="-5">
                <a:solidFill>
                  <a:srgbClr val="666600"/>
                </a:solidFill>
                <a:latin typeface="Consolas"/>
                <a:cs typeface="Consolas"/>
              </a:rPr>
              <a:t>);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latin typeface="Consolas"/>
                <a:cs typeface="Consolas"/>
              </a:rPr>
              <a:t>x</a:t>
            </a:r>
            <a:r>
              <a:rPr lang="en-US" sz="900" spc="-5">
                <a:solidFill>
                  <a:srgbClr val="666600"/>
                </a:solidFill>
                <a:latin typeface="Consolas"/>
                <a:cs typeface="Consolas"/>
              </a:rPr>
              <a:t>+= </a:t>
            </a:r>
            <a:r>
              <a:rPr lang="en-US" sz="900" spc="-5">
                <a:latin typeface="Consolas"/>
                <a:cs typeface="Consolas"/>
              </a:rPr>
              <a:t>1</a:t>
            </a: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smtClean="0">
                <a:solidFill>
                  <a:srgbClr val="666600"/>
                </a:solidFill>
                <a:latin typeface="Consolas"/>
                <a:cs typeface="Consolas"/>
              </a:rPr>
              <a:t>    </a:t>
            </a:r>
            <a:r>
              <a:rPr lang="en-US" sz="900" spc="-5" smtClean="0">
                <a:solidFill>
                  <a:srgbClr val="002060"/>
                </a:solidFill>
                <a:latin typeface="Consolas"/>
                <a:cs typeface="Consolas"/>
              </a:rPr>
              <a:t>if (</a:t>
            </a:r>
            <a:r>
              <a:rPr lang="en-US" sz="900" spc="-5" smtClean="0">
                <a:latin typeface="Consolas"/>
                <a:cs typeface="Consolas"/>
              </a:rPr>
              <a:t>x</a:t>
            </a:r>
            <a:r>
              <a:rPr lang="en-US" sz="900" spc="-5" smtClean="0">
                <a:solidFill>
                  <a:srgbClr val="002060"/>
                </a:solidFill>
                <a:latin typeface="Consolas"/>
                <a:cs typeface="Consolas"/>
              </a:rPr>
              <a:t> === </a:t>
            </a:r>
            <a:r>
              <a:rPr lang="en-US" sz="900" spc="-5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10</a:t>
            </a:r>
            <a:r>
              <a:rPr lang="en-US" sz="900" spc="-5" smtClean="0">
                <a:solidFill>
                  <a:srgbClr val="002060"/>
                </a:solidFill>
                <a:latin typeface="Consolas"/>
                <a:cs typeface="Consolas"/>
              </a:rPr>
              <a:t>) </a:t>
            </a:r>
            <a:r>
              <a:rPr lang="en-US" sz="90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lang="en-US" sz="900" spc="-5" smtClean="0">
              <a:solidFill>
                <a:srgbClr val="002060"/>
              </a:solidFill>
              <a:latin typeface="Consolas"/>
              <a:cs typeface="Consolas"/>
            </a:endParaRPr>
          </a:p>
          <a:p>
            <a:pPr marL="252729" marR="1195705" indent="-167640">
              <a:lnSpc>
                <a:spcPct val="114599"/>
              </a:lnSpc>
            </a:pPr>
            <a:r>
              <a:rPr lang="en-US" sz="900" spc="-5" smtClean="0">
                <a:solidFill>
                  <a:srgbClr val="002060"/>
                </a:solidFill>
                <a:latin typeface="Consolas"/>
                <a:cs typeface="Consolas"/>
              </a:rPr>
              <a:t>       break;</a:t>
            </a:r>
            <a:br>
              <a:rPr lang="en-US" sz="900" spc="-5" smtClean="0">
                <a:solidFill>
                  <a:srgbClr val="002060"/>
                </a:solidFill>
                <a:latin typeface="Consolas"/>
                <a:cs typeface="Consolas"/>
              </a:rPr>
            </a:br>
            <a:r>
              <a:rPr lang="en-US" sz="900" spc="-5" smtClean="0">
                <a:solidFill>
                  <a:srgbClr val="002060"/>
                </a:solidFill>
                <a:latin typeface="Consolas"/>
                <a:cs typeface="Consolas"/>
              </a:rPr>
              <a:t>}</a:t>
            </a:r>
            <a:endParaRPr lang="en-US" sz="900">
              <a:solidFill>
                <a:srgbClr val="00206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lang="en-US" sz="900"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endParaRPr sz="9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924" y="985750"/>
            <a:ext cx="4658876" cy="3024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>
                <a:latin typeface="Arial"/>
                <a:cs typeface="Arial"/>
              </a:rPr>
              <a:t>The while loop will repeat </a:t>
            </a:r>
            <a:r>
              <a:rPr sz="1800" b="1">
                <a:latin typeface="Arial"/>
                <a:cs typeface="Arial"/>
              </a:rPr>
              <a:t>a  </a:t>
            </a:r>
            <a:r>
              <a:rPr sz="1800" b="1" spc="-5">
                <a:latin typeface="Arial"/>
                <a:cs typeface="Arial"/>
              </a:rPr>
              <a:t>statement </a:t>
            </a:r>
            <a:r>
              <a:rPr sz="1800" b="1">
                <a:latin typeface="Arial"/>
                <a:cs typeface="Arial"/>
              </a:rPr>
              <a:t>(or </a:t>
            </a:r>
            <a:r>
              <a:rPr sz="1800" b="1" spc="-5">
                <a:latin typeface="Arial"/>
                <a:cs typeface="Arial"/>
              </a:rPr>
              <a:t>set of statements) </a:t>
            </a:r>
            <a:r>
              <a:rPr sz="1800" b="1" spc="-5">
                <a:solidFill>
                  <a:srgbClr val="642C84"/>
                </a:solidFill>
                <a:latin typeface="Arial"/>
                <a:cs typeface="Arial"/>
              </a:rPr>
              <a:t> as long as </a:t>
            </a:r>
            <a:r>
              <a:rPr sz="1800" b="1">
                <a:solidFill>
                  <a:srgbClr val="642C84"/>
                </a:solidFill>
                <a:latin typeface="Arial"/>
                <a:cs typeface="Arial"/>
              </a:rPr>
              <a:t>the </a:t>
            </a:r>
            <a:r>
              <a:rPr sz="1800" b="1" spc="-5">
                <a:solidFill>
                  <a:srgbClr val="642C84"/>
                </a:solidFill>
                <a:latin typeface="Arial"/>
                <a:cs typeface="Arial"/>
              </a:rPr>
              <a:t>condition is met  </a:t>
            </a:r>
            <a:r>
              <a:rPr sz="1800" b="1">
                <a:solidFill>
                  <a:srgbClr val="642C84"/>
                </a:solidFill>
                <a:latin typeface="Arial"/>
                <a:cs typeface="Arial"/>
              </a:rPr>
              <a:t>(true</a:t>
            </a:r>
            <a:r>
              <a:rPr sz="1800" b="1" smtClean="0">
                <a:solidFill>
                  <a:srgbClr val="642C84"/>
                </a:solidFill>
                <a:latin typeface="Arial"/>
                <a:cs typeface="Arial"/>
              </a:rPr>
              <a:t>)</a:t>
            </a:r>
            <a:endParaRPr lang="en-US" sz="1800" b="1" smtClean="0">
              <a:solidFill>
                <a:srgbClr val="642C84"/>
              </a:solidFill>
              <a:latin typeface="Arial"/>
              <a:cs typeface="Arial"/>
            </a:endParaRPr>
          </a:p>
          <a:p>
            <a:pPr marL="12065" marR="5080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2400" b="1" smtClean="0">
                <a:solidFill>
                  <a:srgbClr val="FF0000"/>
                </a:solidFill>
                <a:latin typeface="Arial"/>
                <a:cs typeface="Arial"/>
              </a:rPr>
              <a:t>Important!</a:t>
            </a:r>
          </a:p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mtClean="0">
                <a:latin typeface="Arial"/>
                <a:cs typeface="Arial"/>
              </a:rPr>
              <a:t>If a </a:t>
            </a:r>
            <a:r>
              <a:rPr lang="en-US" b="1" smtClean="0">
                <a:solidFill>
                  <a:srgbClr val="00B050"/>
                </a:solidFill>
                <a:latin typeface="Arial"/>
                <a:cs typeface="Arial"/>
              </a:rPr>
              <a:t>loop exit</a:t>
            </a:r>
            <a:r>
              <a:rPr lang="en-US" b="1" smtClean="0">
                <a:latin typeface="Arial"/>
                <a:cs typeface="Arial"/>
              </a:rPr>
              <a:t> </a:t>
            </a:r>
            <a:r>
              <a:rPr lang="en-US" b="1" smtClean="0">
                <a:solidFill>
                  <a:srgbClr val="00B050"/>
                </a:solidFill>
                <a:latin typeface="Arial"/>
                <a:cs typeface="Arial"/>
              </a:rPr>
              <a:t>condition </a:t>
            </a:r>
            <a:r>
              <a:rPr lang="en-US" b="1" smtClean="0">
                <a:latin typeface="Arial"/>
                <a:cs typeface="Arial"/>
              </a:rPr>
              <a:t>is not met (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is always false</a:t>
            </a:r>
            <a:r>
              <a:rPr lang="en-US" b="1" smtClean="0">
                <a:latin typeface="Arial"/>
                <a:cs typeface="Arial"/>
              </a:rPr>
              <a:t>), the program will remain stuck in a loop forever.</a:t>
            </a:r>
          </a:p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mtClean="0">
                <a:latin typeface="Arial"/>
                <a:cs typeface="Arial"/>
              </a:rPr>
              <a:t>Use</a:t>
            </a:r>
            <a:r>
              <a:rPr lang="en-US" b="1" smtClean="0">
                <a:solidFill>
                  <a:srgbClr val="00B050"/>
                </a:solidFill>
                <a:latin typeface="Arial"/>
                <a:cs typeface="Arial"/>
              </a:rPr>
              <a:t> break</a:t>
            </a:r>
            <a:r>
              <a:rPr lang="en-US" b="1" smtClean="0">
                <a:latin typeface="Arial"/>
                <a:cs typeface="Arial"/>
              </a:rPr>
              <a:t> to prematurely end loops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WHILE loop example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944400"/>
            <a:ext cx="5943599" cy="267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444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DO</a:t>
            </a:r>
            <a:r>
              <a:rPr sz="2600" b="1" spc="-5">
                <a:solidFill>
                  <a:srgbClr val="642C84"/>
                </a:solidFill>
                <a:latin typeface="Arial"/>
                <a:cs typeface="Arial"/>
              </a:rPr>
              <a:t>…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WHILE</a:t>
            </a:r>
            <a:r>
              <a:rPr sz="2600" b="1" spc="-22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33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38824" y="961875"/>
            <a:ext cx="2713990" cy="223774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do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52729">
              <a:lnSpc>
                <a:spcPct val="100000"/>
              </a:lnSpc>
              <a:spcBef>
                <a:spcPts val="210"/>
              </a:spcBef>
            </a:pP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// statement(s) to</a:t>
            </a:r>
            <a:r>
              <a:rPr sz="1200" spc="-40">
                <a:solidFill>
                  <a:srgbClr val="880000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880000"/>
                </a:solidFill>
                <a:latin typeface="Consolas"/>
                <a:cs typeface="Consolas"/>
              </a:rPr>
              <a:t>repeat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}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while</a:t>
            </a:r>
            <a:r>
              <a:rPr sz="1200" spc="-1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>
                <a:latin typeface="Consolas"/>
                <a:cs typeface="Consolas"/>
              </a:rPr>
              <a:t>expression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85725" marR="1781810" algn="just">
              <a:lnSpc>
                <a:spcPct val="114599"/>
              </a:lnSpc>
            </a:pP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sz="1200" spc="-95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969896"/>
                </a:solidFill>
                <a:latin typeface="Consolas"/>
                <a:cs typeface="Consolas"/>
              </a:rPr>
              <a:t>example 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>
                <a:latin typeface="Consolas"/>
                <a:cs typeface="Consolas"/>
              </a:rPr>
              <a:t>x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9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do</a:t>
            </a:r>
            <a:r>
              <a:rPr sz="1200" spc="-1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52729" marR="1195705">
              <a:lnSpc>
                <a:spcPct val="114599"/>
              </a:lnSpc>
            </a:pPr>
            <a:r>
              <a:rPr sz="1200" spc="-5">
                <a:latin typeface="Consolas"/>
                <a:cs typeface="Consolas"/>
              </a:rPr>
              <a:t>consol</a:t>
            </a:r>
            <a:r>
              <a:rPr sz="1200" spc="5">
                <a:latin typeface="Consolas"/>
                <a:cs typeface="Consolas"/>
              </a:rPr>
              <a:t>e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5">
                <a:latin typeface="Consolas"/>
                <a:cs typeface="Consolas"/>
              </a:rPr>
              <a:t>lo</a:t>
            </a:r>
            <a:r>
              <a:rPr sz="1200">
                <a:latin typeface="Consolas"/>
                <a:cs typeface="Consolas"/>
              </a:rPr>
              <a:t>g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>
                <a:latin typeface="Consolas"/>
                <a:cs typeface="Consolas"/>
              </a:rPr>
              <a:t>x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);  </a:t>
            </a:r>
            <a:r>
              <a:rPr sz="1200" spc="-5">
                <a:latin typeface="Consolas"/>
                <a:cs typeface="Consolas"/>
              </a:rPr>
              <a:t>x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++;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>
                <a:latin typeface="Consolas"/>
                <a:cs typeface="Consolas"/>
              </a:rPr>
              <a:t>}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while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>
                <a:latin typeface="Consolas"/>
                <a:cs typeface="Consolas"/>
              </a:rPr>
              <a:t>x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&lt;</a:t>
            </a:r>
            <a:r>
              <a:rPr sz="1200" spc="-15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006666"/>
                </a:solidFill>
                <a:latin typeface="Consolas"/>
                <a:cs typeface="Consolas"/>
              </a:rPr>
              <a:t>10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924" y="985750"/>
            <a:ext cx="3914775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>
                <a:latin typeface="Arial"/>
                <a:cs typeface="Arial"/>
              </a:rPr>
              <a:t>The do… while loop will repeat</a:t>
            </a:r>
            <a:r>
              <a:rPr sz="1800" b="1" spc="-7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a  </a:t>
            </a:r>
            <a:r>
              <a:rPr sz="1800" b="1" spc="-5">
                <a:latin typeface="Arial"/>
                <a:cs typeface="Arial"/>
              </a:rPr>
              <a:t>statement </a:t>
            </a:r>
            <a:r>
              <a:rPr sz="1800" b="1">
                <a:latin typeface="Arial"/>
                <a:cs typeface="Arial"/>
              </a:rPr>
              <a:t>(or </a:t>
            </a:r>
            <a:r>
              <a:rPr sz="1800" b="1" spc="-5">
                <a:latin typeface="Arial"/>
                <a:cs typeface="Arial"/>
              </a:rPr>
              <a:t>set of statements) </a:t>
            </a:r>
            <a:r>
              <a:rPr sz="1800" b="1" spc="-5">
                <a:solidFill>
                  <a:srgbClr val="642C84"/>
                </a:solidFill>
                <a:latin typeface="Arial"/>
                <a:cs typeface="Arial"/>
              </a:rPr>
              <a:t> as long as </a:t>
            </a:r>
            <a:r>
              <a:rPr sz="1800" b="1">
                <a:solidFill>
                  <a:srgbClr val="642C84"/>
                </a:solidFill>
                <a:latin typeface="Arial"/>
                <a:cs typeface="Arial"/>
              </a:rPr>
              <a:t>the </a:t>
            </a:r>
            <a:r>
              <a:rPr sz="1800" b="1" spc="-5">
                <a:solidFill>
                  <a:srgbClr val="642C84"/>
                </a:solidFill>
                <a:latin typeface="Arial"/>
                <a:cs typeface="Arial"/>
              </a:rPr>
              <a:t>condition is met  </a:t>
            </a:r>
            <a:r>
              <a:rPr sz="1800" b="1">
                <a:solidFill>
                  <a:srgbClr val="642C84"/>
                </a:solidFill>
                <a:latin typeface="Arial"/>
                <a:cs typeface="Arial"/>
              </a:rPr>
              <a:t>(true)</a:t>
            </a:r>
            <a:endParaRPr sz="180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b="1" spc="-5">
                <a:latin typeface="Arial"/>
                <a:cs typeface="Arial"/>
              </a:rPr>
              <a:t>similar </a:t>
            </a:r>
            <a:r>
              <a:rPr sz="1800" b="1">
                <a:latin typeface="Arial"/>
                <a:cs typeface="Arial"/>
              </a:rPr>
              <a:t>to the </a:t>
            </a:r>
            <a:r>
              <a:rPr sz="1800" b="1" spc="-5">
                <a:latin typeface="Arial"/>
                <a:cs typeface="Arial"/>
              </a:rPr>
              <a:t>while</a:t>
            </a:r>
            <a:r>
              <a:rPr sz="1800" b="1" spc="-5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  <a:p>
            <a:pPr marL="836294" marR="61594" lvl="1" indent="-367030">
              <a:lnSpc>
                <a:spcPct val="114599"/>
              </a:lnSpc>
              <a:buChar char="○"/>
              <a:tabLst>
                <a:tab pos="836294" algn="l"/>
                <a:tab pos="836930" algn="l"/>
              </a:tabLst>
            </a:pPr>
            <a:r>
              <a:rPr sz="1800" b="1" spc="-5">
                <a:solidFill>
                  <a:srgbClr val="0F9D58"/>
                </a:solidFill>
                <a:latin typeface="Arial"/>
                <a:cs typeface="Arial"/>
              </a:rPr>
              <a:t>It executes </a:t>
            </a:r>
            <a:r>
              <a:rPr sz="1800" b="1">
                <a:solidFill>
                  <a:srgbClr val="0F9D58"/>
                </a:solidFill>
                <a:latin typeface="Arial"/>
                <a:cs typeface="Arial"/>
              </a:rPr>
              <a:t>the </a:t>
            </a:r>
            <a:r>
              <a:rPr sz="1800" b="1" spc="-5">
                <a:solidFill>
                  <a:srgbClr val="0F9D58"/>
                </a:solidFill>
                <a:latin typeface="Arial"/>
                <a:cs typeface="Arial"/>
              </a:rPr>
              <a:t>statement(s)  at least</a:t>
            </a:r>
            <a:r>
              <a:rPr sz="1800" b="1" spc="-15">
                <a:solidFill>
                  <a:srgbClr val="0F9D58"/>
                </a:solidFill>
                <a:latin typeface="Arial"/>
                <a:cs typeface="Arial"/>
              </a:rPr>
              <a:t> </a:t>
            </a:r>
            <a:r>
              <a:rPr sz="1800" b="1" spc="-5">
                <a:solidFill>
                  <a:srgbClr val="0F9D58"/>
                </a:solidFill>
                <a:latin typeface="Arial"/>
                <a:cs typeface="Arial"/>
              </a:rPr>
              <a:t>once!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065" y="3215102"/>
            <a:ext cx="134331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b="1">
                <a:solidFill>
                  <a:srgbClr val="FF0000"/>
                </a:solidFill>
                <a:latin typeface="Arial"/>
                <a:cs typeface="Arial"/>
              </a:rPr>
              <a:t>Important!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940" y="3625984"/>
            <a:ext cx="8077200" cy="106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mtClean="0">
                <a:latin typeface="Arial"/>
                <a:cs typeface="Arial"/>
              </a:rPr>
              <a:t>As with the </a:t>
            </a:r>
            <a:r>
              <a:rPr lang="en-US" b="1" smtClean="0">
                <a:solidFill>
                  <a:srgbClr val="7030A0"/>
                </a:solidFill>
                <a:latin typeface="Arial"/>
                <a:cs typeface="Arial"/>
              </a:rPr>
              <a:t>WHILE</a:t>
            </a:r>
            <a:r>
              <a:rPr lang="en-US" b="1" smtClean="0">
                <a:latin typeface="Arial"/>
                <a:cs typeface="Arial"/>
              </a:rPr>
              <a:t> loop, the DO loop will run forever if the </a:t>
            </a:r>
            <a:r>
              <a:rPr lang="en-US" b="1" smtClean="0">
                <a:solidFill>
                  <a:srgbClr val="00B050"/>
                </a:solidFill>
                <a:latin typeface="Arial"/>
                <a:cs typeface="Arial"/>
              </a:rPr>
              <a:t>exit condition</a:t>
            </a:r>
            <a:r>
              <a:rPr lang="en-US" b="1" smtClean="0">
                <a:latin typeface="Arial"/>
                <a:cs typeface="Arial"/>
              </a:rPr>
              <a:t> is not met</a:t>
            </a:r>
          </a:p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mtClean="0">
                <a:latin typeface="Arial"/>
                <a:cs typeface="Arial"/>
              </a:rPr>
              <a:t>Use</a:t>
            </a:r>
            <a:r>
              <a:rPr lang="en-US" b="1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B050"/>
                </a:solidFill>
                <a:latin typeface="Arial"/>
                <a:cs typeface="Arial"/>
              </a:rPr>
              <a:t>break</a:t>
            </a:r>
            <a:r>
              <a:rPr lang="en-US" b="1">
                <a:latin typeface="Arial"/>
                <a:cs typeface="Arial"/>
              </a:rPr>
              <a:t> to </a:t>
            </a:r>
            <a:r>
              <a:rPr lang="en-US" b="1" smtClean="0">
                <a:latin typeface="Arial"/>
                <a:cs typeface="Arial"/>
              </a:rPr>
              <a:t>prematurely end </a:t>
            </a:r>
            <a:r>
              <a:rPr lang="en-US" b="1">
                <a:latin typeface="Arial"/>
                <a:cs typeface="Arial"/>
              </a:rPr>
              <a:t>loops</a:t>
            </a:r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43200" y="1610461"/>
            <a:ext cx="3229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l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Functions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6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35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526596" y="851603"/>
            <a:ext cx="7874000" cy="2324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tabLst>
                <a:tab pos="473075" algn="l"/>
              </a:tabLst>
            </a:pPr>
            <a:r>
              <a:rPr sz="2200" b="1" smtClean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r>
              <a:rPr lang="ro-RO" sz="2200" b="1" smtClean="0">
                <a:solidFill>
                  <a:srgbClr val="DB4437"/>
                </a:solidFill>
                <a:latin typeface="Arial"/>
                <a:cs typeface="Arial"/>
              </a:rPr>
              <a:t>    </a:t>
            </a:r>
            <a:r>
              <a:rPr lang="en-US" sz="2200" b="1" smtClean="0">
                <a:solidFill>
                  <a:srgbClr val="DB4437"/>
                </a:solidFill>
                <a:latin typeface="Calibri"/>
                <a:cs typeface="Calibri"/>
              </a:rPr>
              <a:t>A function is a set of instructions which can be reused</a:t>
            </a:r>
            <a:endParaRPr sz="2200" smtClean="0">
              <a:latin typeface="Calibri"/>
              <a:cs typeface="Calibri"/>
            </a:endParaRPr>
          </a:p>
          <a:p>
            <a:pPr marL="473075" indent="-461009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000" b="1" spc="-5" smtClean="0">
                <a:latin typeface="Calibri"/>
                <a:cs typeface="Calibri"/>
              </a:rPr>
              <a:t>Instead of repeating code, we can use functions</a:t>
            </a:r>
          </a:p>
          <a:p>
            <a:pPr marL="473075" indent="-461009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000" b="1" spc="-5" smtClean="0">
                <a:solidFill>
                  <a:srgbClr val="0F9D58"/>
                </a:solidFill>
                <a:latin typeface="Calibri"/>
                <a:cs typeface="Calibri"/>
              </a:rPr>
              <a:t>How functions help us</a:t>
            </a:r>
            <a:r>
              <a:rPr sz="2000" b="1" spc="-5" smtClean="0">
                <a:solidFill>
                  <a:srgbClr val="0F9D58"/>
                </a:solidFill>
                <a:latin typeface="Calibri"/>
                <a:cs typeface="Calibri"/>
              </a:rPr>
              <a:t>:</a:t>
            </a:r>
            <a:endParaRPr sz="2000" smtClean="0">
              <a:latin typeface="Calibri"/>
              <a:cs typeface="Calibri"/>
            </a:endParaRPr>
          </a:p>
          <a:p>
            <a:pPr marL="828675" lvl="1" indent="-461009">
              <a:lnSpc>
                <a:spcPct val="100000"/>
              </a:lnSpc>
              <a:spcBef>
                <a:spcPts val="400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lang="en-US" sz="2200" b="1" spc="-5" smtClean="0">
                <a:latin typeface="Calibri"/>
                <a:cs typeface="Calibri"/>
              </a:rPr>
              <a:t>We can </a:t>
            </a:r>
            <a:r>
              <a:rPr sz="2200" b="1" u="sng" spc="-5" smtClean="0">
                <a:latin typeface="Calibri"/>
                <a:cs typeface="Calibri"/>
              </a:rPr>
              <a:t>reuse </a:t>
            </a:r>
            <a:r>
              <a:rPr sz="2200" b="1" u="sng" spc="-5">
                <a:latin typeface="Calibri"/>
                <a:cs typeface="Calibri"/>
              </a:rPr>
              <a:t>code</a:t>
            </a:r>
            <a:r>
              <a:rPr sz="2200" b="1" spc="-5">
                <a:latin typeface="Calibri"/>
                <a:cs typeface="Calibri"/>
              </a:rPr>
              <a:t> </a:t>
            </a:r>
            <a:r>
              <a:rPr lang="en-US" sz="2200" b="1" smtClean="0">
                <a:latin typeface="Calibri"/>
                <a:cs typeface="Calibri"/>
              </a:rPr>
              <a:t>and </a:t>
            </a:r>
            <a:r>
              <a:rPr sz="2200" b="1" u="sng" spc="-5" smtClean="0">
                <a:latin typeface="Calibri"/>
                <a:cs typeface="Calibri"/>
              </a:rPr>
              <a:t>reduce</a:t>
            </a:r>
            <a:r>
              <a:rPr sz="2200" b="1" u="sng" spc="-20" smtClean="0">
                <a:latin typeface="Calibri"/>
                <a:cs typeface="Calibri"/>
              </a:rPr>
              <a:t> </a:t>
            </a:r>
            <a:r>
              <a:rPr sz="2200" b="1" u="sng" spc="-5">
                <a:latin typeface="Calibri"/>
                <a:cs typeface="Calibri"/>
              </a:rPr>
              <a:t>repetition</a:t>
            </a:r>
            <a:endParaRPr sz="2200" u="sng">
              <a:latin typeface="Calibri"/>
              <a:cs typeface="Calibri"/>
            </a:endParaRPr>
          </a:p>
          <a:p>
            <a:pPr marL="828675" lvl="1" indent="-461009">
              <a:lnSpc>
                <a:spcPct val="100000"/>
              </a:lnSpc>
              <a:spcBef>
                <a:spcPts val="300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lang="en-US" sz="2200" b="1" spc="-5" smtClean="0">
                <a:latin typeface="Calibri"/>
                <a:cs typeface="Calibri"/>
              </a:rPr>
              <a:t>S</a:t>
            </a:r>
            <a:r>
              <a:rPr sz="2200" b="1" spc="-5" smtClean="0">
                <a:latin typeface="Calibri"/>
                <a:cs typeface="Calibri"/>
              </a:rPr>
              <a:t>tructure large</a:t>
            </a:r>
            <a:r>
              <a:rPr sz="2200" b="1" spc="-10" smtClean="0">
                <a:latin typeface="Calibri"/>
                <a:cs typeface="Calibri"/>
              </a:rPr>
              <a:t> </a:t>
            </a:r>
            <a:r>
              <a:rPr sz="2200" b="1" spc="-5">
                <a:latin typeface="Calibri"/>
                <a:cs typeface="Calibri"/>
              </a:rPr>
              <a:t>programs</a:t>
            </a:r>
            <a:endParaRPr sz="2200">
              <a:latin typeface="Calibri"/>
              <a:cs typeface="Calibri"/>
            </a:endParaRPr>
          </a:p>
          <a:p>
            <a:pPr marL="828675" lvl="1" indent="-461009">
              <a:lnSpc>
                <a:spcPct val="100000"/>
              </a:lnSpc>
              <a:spcBef>
                <a:spcPts val="360"/>
              </a:spcBef>
              <a:buFont typeface="Arial"/>
              <a:buChar char="○"/>
              <a:tabLst>
                <a:tab pos="828675" algn="l"/>
                <a:tab pos="829310" algn="l"/>
              </a:tabLst>
            </a:pPr>
            <a:r>
              <a:rPr lang="en-US" sz="2200" b="1" spc="-5" smtClean="0">
                <a:latin typeface="Calibri"/>
                <a:cs typeface="Calibri"/>
              </a:rPr>
              <a:t>Functions can have a </a:t>
            </a:r>
            <a:r>
              <a:rPr lang="en-US" sz="2200" b="1" u="sng" spc="-5" smtClean="0">
                <a:latin typeface="Calibri"/>
                <a:cs typeface="Calibri"/>
              </a:rPr>
              <a:t>name</a:t>
            </a:r>
            <a:r>
              <a:rPr lang="en-US" sz="2200" b="1" spc="-5" smtClean="0">
                <a:latin typeface="Calibri"/>
                <a:cs typeface="Calibri"/>
              </a:rPr>
              <a:t>, </a:t>
            </a:r>
            <a:r>
              <a:rPr lang="en-US" sz="2200" b="1" spc="-5">
                <a:latin typeface="Calibri"/>
                <a:cs typeface="Calibri"/>
              </a:rPr>
              <a:t>w</a:t>
            </a:r>
            <a:r>
              <a:rPr lang="en-US" sz="2200" b="1" spc="-5" smtClean="0">
                <a:latin typeface="Calibri"/>
                <a:cs typeface="Calibri"/>
              </a:rPr>
              <a:t>hich describes what they do.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9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36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54000" y="540762"/>
            <a:ext cx="7874000" cy="797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tabLst>
                <a:tab pos="473075" algn="l"/>
              </a:tabLst>
            </a:pPr>
            <a:r>
              <a:rPr sz="2200" b="1" smtClean="0">
                <a:latin typeface="Arial"/>
                <a:cs typeface="Arial"/>
              </a:rPr>
              <a:t>●</a:t>
            </a:r>
            <a:r>
              <a:rPr lang="ro-RO" sz="2200" b="1" smtClean="0">
                <a:latin typeface="Arial"/>
                <a:cs typeface="Arial"/>
              </a:rPr>
              <a:t>    </a:t>
            </a:r>
            <a:r>
              <a:rPr lang="en-US" sz="2200" b="1" smtClean="0">
                <a:latin typeface="Calibri"/>
                <a:cs typeface="Calibri"/>
              </a:rPr>
              <a:t>What a function looks like</a:t>
            </a:r>
          </a:p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+mj-lt"/>
              <a:buAutoNum type="arabicPeriod"/>
              <a:tabLst>
                <a:tab pos="473075" algn="l"/>
              </a:tabLst>
            </a:pPr>
            <a:r>
              <a:rPr lang="en-US" sz="2200" b="1" smtClean="0">
                <a:latin typeface="Calibri"/>
                <a:cs typeface="Calibri"/>
              </a:rPr>
              <a:t>    Using the </a:t>
            </a:r>
            <a:r>
              <a:rPr lang="en-US" sz="2200" b="1" smtClean="0">
                <a:solidFill>
                  <a:srgbClr val="0070C0"/>
                </a:solidFill>
                <a:latin typeface="Calibri"/>
                <a:cs typeface="Calibri"/>
              </a:rPr>
              <a:t>function</a:t>
            </a:r>
            <a:r>
              <a:rPr lang="en-US" sz="2200" b="1" smtClean="0">
                <a:latin typeface="Calibri"/>
                <a:cs typeface="Calibri"/>
              </a:rPr>
              <a:t> keyword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62000" y="1428750"/>
            <a:ext cx="7638596" cy="114005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200" b="1" spc="-5" err="1" smtClean="0">
                <a:solidFill>
                  <a:srgbClr val="FF0000"/>
                </a:solidFill>
                <a:latin typeface="Consolas"/>
                <a:cs typeface="Consolas"/>
              </a:rPr>
              <a:t>askQuestions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() {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alert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200" spc="-5" smtClean="0">
                <a:solidFill>
                  <a:srgbClr val="00B050"/>
                </a:solidFill>
                <a:latin typeface="Consolas"/>
                <a:cs typeface="Consolas"/>
              </a:rPr>
              <a:t>This is a set of questions. Prepare yourself.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prompt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200" spc="-5" smtClean="0">
                <a:solidFill>
                  <a:srgbClr val="00B050"/>
                </a:solidFill>
                <a:latin typeface="Consolas"/>
                <a:cs typeface="Consolas"/>
              </a:rPr>
              <a:t>Question 1: Are you ready to start the set of questions ?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prompt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200" spc="-5" smtClean="0">
                <a:solidFill>
                  <a:srgbClr val="00B050"/>
                </a:solidFill>
                <a:latin typeface="Consolas"/>
                <a:cs typeface="Consolas"/>
              </a:rPr>
              <a:t>Question 2: On a scale from 1 to 10, how ready are you ?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confirm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200" spc="-5" smtClean="0">
                <a:solidFill>
                  <a:srgbClr val="00B050"/>
                </a:solidFill>
                <a:latin typeface="Consolas"/>
                <a:cs typeface="Consolas"/>
              </a:rPr>
              <a:t>This concludes our interview. Would you like to try again ?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2209800" y="3484688"/>
            <a:ext cx="3048000" cy="83009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 function </a:t>
            </a:r>
            <a:r>
              <a:rPr lang="en-US" sz="1200" b="1" err="1" smtClean="0">
                <a:solidFill>
                  <a:srgbClr val="FF0000"/>
                </a:solidFill>
                <a:latin typeface="Consolas"/>
                <a:cs typeface="Consolas"/>
              </a:rPr>
              <a:t>askQuestions</a:t>
            </a: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()</a:t>
            </a:r>
            <a:r>
              <a:rPr lang="en-US" sz="120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ro-RO" sz="12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Your code goes here...</a:t>
            </a:r>
            <a:endParaRPr lang="ro-RO" sz="12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mtClean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sz="120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04900" y="3629158"/>
            <a:ext cx="1104900" cy="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11649" y="3081811"/>
            <a:ext cx="17351" cy="465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91000" y="3055017"/>
            <a:ext cx="1562101" cy="49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116" y="3950185"/>
            <a:ext cx="1553104" cy="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8800" y="2712479"/>
            <a:ext cx="2362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/>
              <a:t>The function’s </a:t>
            </a:r>
            <a:r>
              <a:rPr lang="en-US" b="1" smtClean="0">
                <a:solidFill>
                  <a:srgbClr val="FF0000"/>
                </a:solidFill>
              </a:rPr>
              <a:t>name</a:t>
            </a:r>
            <a:endParaRPr lang="ro-RO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748" y="3423152"/>
            <a:ext cx="18935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function </a:t>
            </a:r>
            <a:r>
              <a:rPr lang="en-US" smtClean="0">
                <a:solidFill>
                  <a:schemeClr val="tx1"/>
                </a:solidFill>
              </a:rPr>
              <a:t>keyword</a:t>
            </a:r>
            <a:endParaRPr lang="ro-RO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50220" y="3530882"/>
            <a:ext cx="2196660" cy="96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code goes between the curly braces { }</a:t>
            </a:r>
            <a:endParaRPr lang="ro-RO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0" y="2681600"/>
            <a:ext cx="1981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Set of </a:t>
            </a:r>
            <a:r>
              <a:rPr lang="en-US" b="1" smtClean="0">
                <a:solidFill>
                  <a:srgbClr val="0070C0"/>
                </a:solidFill>
              </a:rPr>
              <a:t>parentheses</a:t>
            </a:r>
            <a:endParaRPr lang="ro-RO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37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54000" y="540762"/>
            <a:ext cx="7874000" cy="797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tabLst>
                <a:tab pos="473075" algn="l"/>
              </a:tabLst>
            </a:pPr>
            <a:r>
              <a:rPr sz="2200" b="1" smtClean="0">
                <a:latin typeface="Arial"/>
                <a:cs typeface="Arial"/>
              </a:rPr>
              <a:t>●</a:t>
            </a:r>
            <a:r>
              <a:rPr lang="ro-RO" sz="2200" b="1" smtClean="0">
                <a:latin typeface="Arial"/>
                <a:cs typeface="Arial"/>
              </a:rPr>
              <a:t>    </a:t>
            </a:r>
            <a:r>
              <a:rPr lang="en-US" sz="2200" b="1" smtClean="0">
                <a:latin typeface="Calibri"/>
                <a:cs typeface="Calibri"/>
              </a:rPr>
              <a:t>What a function looks like</a:t>
            </a:r>
          </a:p>
          <a:p>
            <a:pPr marL="12066" marR="5080">
              <a:lnSpc>
                <a:spcPct val="113599"/>
              </a:lnSpc>
              <a:spcBef>
                <a:spcPts val="100"/>
              </a:spcBef>
              <a:tabLst>
                <a:tab pos="473075" algn="l"/>
              </a:tabLst>
            </a:pPr>
            <a:r>
              <a:rPr lang="en-US" sz="2200" b="1" smtClean="0">
                <a:latin typeface="Calibri"/>
                <a:cs typeface="Calibri"/>
              </a:rPr>
              <a:t>2.         Using the </a:t>
            </a:r>
            <a:r>
              <a:rPr lang="en-US" sz="2200" b="1" smtClean="0">
                <a:solidFill>
                  <a:srgbClr val="0070C0"/>
                </a:solidFill>
                <a:latin typeface="Calibri"/>
                <a:cs typeface="Calibri"/>
              </a:rPr>
              <a:t>var </a:t>
            </a:r>
            <a:r>
              <a:rPr lang="en-US" sz="2200" b="1" smtClean="0">
                <a:latin typeface="Calibri"/>
                <a:cs typeface="Calibri"/>
              </a:rPr>
              <a:t>keyword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62000" y="1428750"/>
            <a:ext cx="7638596" cy="114005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b="1" spc="-5" err="1">
                <a:solidFill>
                  <a:srgbClr val="FF0000"/>
                </a:solidFill>
                <a:latin typeface="Consolas"/>
                <a:cs typeface="Consolas"/>
              </a:rPr>
              <a:t>askQuestions</a:t>
            </a:r>
            <a:r>
              <a:rPr lang="en-US" sz="1200" b="1" spc="-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200" b="1" spc="-5" smtClean="0">
                <a:solidFill>
                  <a:srgbClr val="FF0000"/>
                </a:solidFill>
                <a:latin typeface="Consolas"/>
                <a:cs typeface="Consolas"/>
              </a:rPr>
              <a:t>= 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function () {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alert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200" spc="-5" smtClean="0">
                <a:solidFill>
                  <a:srgbClr val="00B050"/>
                </a:solidFill>
                <a:latin typeface="Consolas"/>
                <a:cs typeface="Consolas"/>
              </a:rPr>
              <a:t>This is a set of questions. Prepare yourself.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prompt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200" spc="-5" smtClean="0">
                <a:solidFill>
                  <a:srgbClr val="00B050"/>
                </a:solidFill>
                <a:latin typeface="Consolas"/>
                <a:cs typeface="Consolas"/>
              </a:rPr>
              <a:t>Question 1: Are you ready to start the set of questions ?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prompt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200" spc="-5" smtClean="0">
                <a:solidFill>
                  <a:srgbClr val="00B050"/>
                </a:solidFill>
                <a:latin typeface="Consolas"/>
                <a:cs typeface="Consolas"/>
              </a:rPr>
              <a:t>Question 2: On a scale from 1 to 10, how ready are you ?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confirm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200" spc="-5" smtClean="0">
                <a:solidFill>
                  <a:srgbClr val="00B050"/>
                </a:solidFill>
                <a:latin typeface="Consolas"/>
                <a:cs typeface="Consolas"/>
              </a:rPr>
              <a:t>This concludes our interview. Would you like to try again ?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1950297" y="3484688"/>
            <a:ext cx="3307503" cy="83009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 var </a:t>
            </a:r>
            <a:r>
              <a:rPr lang="en-US" sz="1200" b="1" err="1" smtClean="0">
                <a:solidFill>
                  <a:srgbClr val="FF0000"/>
                </a:solidFill>
                <a:latin typeface="Consolas"/>
                <a:cs typeface="Consolas"/>
              </a:rPr>
              <a:t>askQuestions</a:t>
            </a:r>
            <a:r>
              <a:rPr lang="en-US" sz="1200" b="1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200" b="1" smtClean="0">
                <a:solidFill>
                  <a:srgbClr val="002060"/>
                </a:solidFill>
                <a:latin typeface="Consolas"/>
                <a:cs typeface="Consolas"/>
              </a:rPr>
              <a:t>=</a:t>
            </a:r>
            <a:r>
              <a:rPr lang="en-US" sz="1200" b="1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200" smtClean="0">
                <a:solidFill>
                  <a:srgbClr val="002060"/>
                </a:solidFill>
                <a:latin typeface="Consolas"/>
                <a:cs typeface="Consolas"/>
              </a:rPr>
              <a:t>function</a:t>
            </a:r>
            <a:r>
              <a:rPr lang="en-US" sz="1200" b="1" smtClean="0">
                <a:solidFill>
                  <a:srgbClr val="002060"/>
                </a:solidFill>
                <a:latin typeface="Consolas"/>
                <a:cs typeface="Consolas"/>
              </a:rPr>
              <a:t> </a:t>
            </a: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()</a:t>
            </a:r>
            <a:r>
              <a:rPr lang="en-US" sz="1200" smtClean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o-RO" sz="12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Your code goes here...</a:t>
            </a:r>
            <a:endParaRPr lang="ro-RO" sz="12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mtClean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sz="120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38600" y="2971683"/>
            <a:ext cx="477950" cy="5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3340" y="3003650"/>
            <a:ext cx="32260" cy="543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16549" y="3034303"/>
            <a:ext cx="1562101" cy="49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116" y="3950185"/>
            <a:ext cx="1553104" cy="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960" y="2680512"/>
            <a:ext cx="2362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/>
              <a:t>The function’s </a:t>
            </a:r>
            <a:r>
              <a:rPr lang="en-US" b="1" smtClean="0">
                <a:solidFill>
                  <a:srgbClr val="FF0000"/>
                </a:solidFill>
              </a:rPr>
              <a:t>name</a:t>
            </a:r>
            <a:endParaRPr lang="ro-RO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4009" y="2679382"/>
            <a:ext cx="18847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function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keyword</a:t>
            </a:r>
            <a:endParaRPr lang="ro-RO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50220" y="3530882"/>
            <a:ext cx="2196660" cy="96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code goes between the curly braces { }</a:t>
            </a:r>
            <a:endParaRPr lang="ro-RO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50659" y="2679382"/>
            <a:ext cx="1981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Set of </a:t>
            </a:r>
            <a:r>
              <a:rPr lang="en-US" b="1" smtClean="0">
                <a:solidFill>
                  <a:srgbClr val="0070C0"/>
                </a:solidFill>
              </a:rPr>
              <a:t>parentheses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44" y="3305330"/>
            <a:ext cx="13623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var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keyword</a:t>
            </a:r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1448825" y="3489996"/>
            <a:ext cx="562563" cy="13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38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54000" y="540762"/>
            <a:ext cx="7874000" cy="797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tabLst>
                <a:tab pos="473075" algn="l"/>
              </a:tabLst>
            </a:pPr>
            <a:r>
              <a:rPr sz="2200" b="1" smtClean="0">
                <a:latin typeface="Arial"/>
                <a:cs typeface="Arial"/>
              </a:rPr>
              <a:t>●</a:t>
            </a:r>
            <a:r>
              <a:rPr lang="ro-RO" sz="2200" b="1" smtClean="0">
                <a:latin typeface="Arial"/>
                <a:cs typeface="Arial"/>
              </a:rPr>
              <a:t>    </a:t>
            </a:r>
            <a:r>
              <a:rPr lang="en-US" sz="2200" b="1" smtClean="0">
                <a:latin typeface="Calibri"/>
                <a:cs typeface="Calibri"/>
              </a:rPr>
              <a:t>What a function looks like</a:t>
            </a:r>
          </a:p>
          <a:p>
            <a:pPr marL="12066" marR="5080">
              <a:lnSpc>
                <a:spcPct val="113599"/>
              </a:lnSpc>
              <a:spcBef>
                <a:spcPts val="100"/>
              </a:spcBef>
              <a:tabLst>
                <a:tab pos="473075" algn="l"/>
              </a:tabLst>
            </a:pPr>
            <a:r>
              <a:rPr lang="en-US" sz="2200" b="1" smtClean="0">
                <a:latin typeface="Calibri"/>
                <a:cs typeface="Calibri"/>
              </a:rPr>
              <a:t>3.         Using a </a:t>
            </a:r>
            <a:r>
              <a:rPr lang="en-US" sz="2200" b="1" smtClean="0">
                <a:solidFill>
                  <a:srgbClr val="0070C0"/>
                </a:solidFill>
                <a:latin typeface="Calibri"/>
                <a:cs typeface="Calibri"/>
              </a:rPr>
              <a:t>lambda expression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62000" y="1428750"/>
            <a:ext cx="7638596" cy="129394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b="1" spc="-5" smtClean="0">
                <a:solidFill>
                  <a:srgbClr val="FF0000"/>
                </a:solidFill>
                <a:latin typeface="Consolas"/>
                <a:cs typeface="Consolas"/>
              </a:rPr>
              <a:t>weirdFunction = 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() =&gt; {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100" b="1" spc="-5" smtClean="0">
                <a:solidFill>
                  <a:srgbClr val="7030A0"/>
                </a:solidFill>
                <a:latin typeface="Consolas"/>
                <a:cs typeface="Consolas"/>
              </a:rPr>
              <a:t>alert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100" spc="-5" smtClean="0">
                <a:solidFill>
                  <a:srgbClr val="00B050"/>
                </a:solidFill>
                <a:latin typeface="Consolas"/>
                <a:cs typeface="Consolas"/>
              </a:rPr>
              <a:t>This is a quirky looking function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1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() =&gt; {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alert(</a:t>
            </a:r>
            <a:r>
              <a:rPr lang="en-US" sz="1100" b="1" spc="-5" smtClean="0">
                <a:solidFill>
                  <a:srgbClr val="000088"/>
                </a:solidFill>
                <a:latin typeface="Consolas"/>
                <a:cs typeface="Consolas"/>
              </a:rPr>
              <a:t>"</a:t>
            </a:r>
            <a:r>
              <a:rPr lang="en-US" sz="1100" b="1" spc="-5" smtClean="0">
                <a:solidFill>
                  <a:srgbClr val="00B050"/>
                </a:solidFill>
                <a:latin typeface="Consolas"/>
                <a:cs typeface="Consolas"/>
              </a:rPr>
              <a:t>Anonymous lambda function. How do we call this function ?!"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1950297" y="3767078"/>
            <a:ext cx="3307503" cy="83009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 var </a:t>
            </a:r>
            <a:r>
              <a:rPr lang="en-US" sz="1200" b="1" err="1" smtClean="0">
                <a:solidFill>
                  <a:srgbClr val="FF0000"/>
                </a:solidFill>
                <a:latin typeface="Consolas"/>
                <a:cs typeface="Consolas"/>
              </a:rPr>
              <a:t>askQuestions</a:t>
            </a:r>
            <a:r>
              <a:rPr lang="en-US" sz="1200" b="1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200" b="1" smtClean="0">
                <a:solidFill>
                  <a:srgbClr val="002060"/>
                </a:solidFill>
                <a:latin typeface="Consolas"/>
                <a:cs typeface="Consolas"/>
              </a:rPr>
              <a:t>=</a:t>
            </a:r>
            <a:r>
              <a:rPr lang="en-US" sz="1200" b="1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200" smtClean="0">
                <a:solidFill>
                  <a:srgbClr val="000088"/>
                </a:solidFill>
                <a:latin typeface="Consolas"/>
                <a:cs typeface="Consolas"/>
              </a:rPr>
              <a:t>() =&gt;</a:t>
            </a:r>
            <a:r>
              <a:rPr lang="en-US" sz="1200" smtClean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o-RO" sz="12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Your code goes here...</a:t>
            </a:r>
            <a:endParaRPr lang="ro-RO" sz="12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mtClean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sz="120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90459" y="3159610"/>
            <a:ext cx="13299" cy="63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70487" y="3298704"/>
            <a:ext cx="328694" cy="539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82216" y="3248414"/>
            <a:ext cx="1157069" cy="56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116" y="4232575"/>
            <a:ext cx="1553104" cy="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2304" y="2929235"/>
            <a:ext cx="2362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/>
              <a:t>The function’s </a:t>
            </a:r>
            <a:r>
              <a:rPr lang="en-US" b="1" smtClean="0">
                <a:solidFill>
                  <a:srgbClr val="FF0000"/>
                </a:solidFill>
              </a:rPr>
              <a:t>name</a:t>
            </a:r>
            <a:endParaRPr lang="ro-RO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4991" y="2918739"/>
            <a:ext cx="18847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=&gt;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keyword</a:t>
            </a:r>
            <a:endParaRPr lang="ro-RO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55702" y="3638325"/>
            <a:ext cx="2196660" cy="96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code goes between the curly braces { }</a:t>
            </a:r>
            <a:endParaRPr lang="ro-RO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22937" y="2924122"/>
            <a:ext cx="1981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Set of </a:t>
            </a:r>
            <a:r>
              <a:rPr lang="en-US" b="1" smtClean="0">
                <a:solidFill>
                  <a:srgbClr val="0070C0"/>
                </a:solidFill>
              </a:rPr>
              <a:t>parentheses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44" y="3587720"/>
            <a:ext cx="13623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var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keyword</a:t>
            </a:r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1448825" y="3772386"/>
            <a:ext cx="562563" cy="13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428750"/>
            <a:ext cx="6934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Using Functions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3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77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solidFill>
                  <a:srgbClr val="642C84"/>
                </a:solidFill>
                <a:latin typeface="Calibri"/>
                <a:cs typeface="Calibri"/>
              </a:rPr>
              <a:t>A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brief history of</a:t>
            </a:r>
            <a:r>
              <a:rPr sz="2600" b="1" spc="-9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JavaScript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99" y="1352550"/>
            <a:ext cx="7169604" cy="194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>
                <a:latin typeface="Calibri"/>
                <a:cs typeface="Calibri"/>
              </a:rPr>
              <a:t>Programming language developed</a:t>
            </a:r>
            <a:r>
              <a:rPr sz="2200" b="1" spc="-85">
                <a:latin typeface="Calibri"/>
                <a:cs typeface="Calibri"/>
              </a:rPr>
              <a:t> </a:t>
            </a:r>
            <a:r>
              <a:rPr sz="2200" b="1" spc="-5" smtClean="0">
                <a:latin typeface="Calibri"/>
                <a:cs typeface="Calibri"/>
              </a:rPr>
              <a:t>in</a:t>
            </a:r>
            <a:r>
              <a:rPr lang="en-US" sz="2200" b="1" spc="-5" smtClean="0">
                <a:latin typeface="Calibri"/>
                <a:cs typeface="Calibri"/>
              </a:rPr>
              <a:t> </a:t>
            </a:r>
            <a:r>
              <a:rPr sz="2000" b="1" spc="-5" smtClean="0">
                <a:solidFill>
                  <a:srgbClr val="0F9D58"/>
                </a:solidFill>
                <a:latin typeface="Calibri"/>
                <a:cs typeface="Calibri"/>
              </a:rPr>
              <a:t>1995 </a:t>
            </a:r>
            <a:r>
              <a:rPr sz="2200" b="1" spc="-5">
                <a:latin typeface="Calibri"/>
                <a:cs typeface="Calibri"/>
              </a:rPr>
              <a:t>by Brendan</a:t>
            </a:r>
            <a:r>
              <a:rPr sz="2200" b="1" spc="35">
                <a:latin typeface="Calibri"/>
                <a:cs typeface="Calibri"/>
              </a:rPr>
              <a:t> </a:t>
            </a:r>
            <a:r>
              <a:rPr sz="2200" b="1" spc="-5">
                <a:latin typeface="Calibri"/>
                <a:cs typeface="Calibri"/>
              </a:rPr>
              <a:t>Eich</a:t>
            </a:r>
            <a:endParaRPr sz="2200">
              <a:latin typeface="Calibri"/>
              <a:cs typeface="Calibri"/>
            </a:endParaRPr>
          </a:p>
          <a:p>
            <a:pPr marL="473075" marR="74930" indent="-461009">
              <a:lnSpc>
                <a:spcPct val="113599"/>
              </a:lnSpc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000" b="1" spc="-5">
                <a:solidFill>
                  <a:srgbClr val="0F9D58"/>
                </a:solidFill>
                <a:latin typeface="Calibri"/>
                <a:cs typeface="Calibri"/>
              </a:rPr>
              <a:t>Main goal</a:t>
            </a:r>
            <a:r>
              <a:rPr sz="2200" b="1" spc="-5">
                <a:latin typeface="Calibri"/>
                <a:cs typeface="Calibri"/>
              </a:rPr>
              <a:t>: language for the browser,  useful to make the page</a:t>
            </a:r>
            <a:r>
              <a:rPr sz="2200" b="1">
                <a:latin typeface="Calibri"/>
                <a:cs typeface="Calibri"/>
              </a:rPr>
              <a:t> </a:t>
            </a:r>
            <a:r>
              <a:rPr sz="2200" b="1" spc="-5">
                <a:solidFill>
                  <a:srgbClr val="DB4437"/>
                </a:solidFill>
                <a:latin typeface="Calibri"/>
                <a:cs typeface="Calibri"/>
              </a:rPr>
              <a:t>dynamic</a:t>
            </a:r>
            <a:endParaRPr sz="2200">
              <a:latin typeface="Calibri"/>
              <a:cs typeface="Calibri"/>
            </a:endParaRPr>
          </a:p>
          <a:p>
            <a:pPr marL="473075" indent="-461009">
              <a:lnSpc>
                <a:spcPct val="100000"/>
              </a:lnSpc>
              <a:spcBef>
                <a:spcPts val="360"/>
              </a:spcBef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>
                <a:solidFill>
                  <a:srgbClr val="0277BD"/>
                </a:solidFill>
                <a:latin typeface="Calibri"/>
                <a:cs typeface="Calibri"/>
              </a:rPr>
              <a:t>It’s not</a:t>
            </a:r>
            <a:r>
              <a:rPr sz="2200" b="1" spc="-10">
                <a:solidFill>
                  <a:srgbClr val="0277BD"/>
                </a:solidFill>
                <a:latin typeface="Calibri"/>
                <a:cs typeface="Calibri"/>
              </a:rPr>
              <a:t> </a:t>
            </a:r>
            <a:r>
              <a:rPr sz="2200" b="1" spc="-5">
                <a:solidFill>
                  <a:srgbClr val="0277BD"/>
                </a:solidFill>
                <a:latin typeface="Calibri"/>
                <a:cs typeface="Calibri"/>
              </a:rPr>
              <a:t>Java!</a:t>
            </a:r>
            <a:endParaRPr sz="2200">
              <a:latin typeface="Calibri"/>
              <a:cs typeface="Calibri"/>
            </a:endParaRPr>
          </a:p>
          <a:p>
            <a:pPr marL="473075" marR="316230" indent="-461009">
              <a:lnSpc>
                <a:spcPct val="113599"/>
              </a:lnSpc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>
                <a:solidFill>
                  <a:srgbClr val="0F9D58"/>
                </a:solidFill>
                <a:latin typeface="Calibri"/>
                <a:cs typeface="Calibri"/>
              </a:rPr>
              <a:t>ECMAScript </a:t>
            </a:r>
            <a:r>
              <a:rPr sz="2200" b="1">
                <a:latin typeface="Calibri"/>
                <a:cs typeface="Calibri"/>
              </a:rPr>
              <a:t>= </a:t>
            </a:r>
            <a:r>
              <a:rPr sz="2200" b="1" spc="-5">
                <a:latin typeface="Calibri"/>
                <a:cs typeface="Calibri"/>
              </a:rPr>
              <a:t>the specification</a:t>
            </a:r>
            <a:r>
              <a:rPr sz="2200" b="1" spc="-80">
                <a:latin typeface="Calibri"/>
                <a:cs typeface="Calibri"/>
              </a:rPr>
              <a:t> </a:t>
            </a:r>
            <a:r>
              <a:rPr sz="2200" b="1" spc="-5">
                <a:latin typeface="Calibri"/>
                <a:cs typeface="Calibri"/>
              </a:rPr>
              <a:t>for  JavaScript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Using 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40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526596" y="851603"/>
            <a:ext cx="7874000" cy="398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tabLst>
                <a:tab pos="473075" algn="l"/>
              </a:tabLst>
            </a:pPr>
            <a:r>
              <a:rPr sz="2200" b="1" smtClean="0">
                <a:latin typeface="Arial"/>
                <a:cs typeface="Arial"/>
              </a:rPr>
              <a:t>●</a:t>
            </a:r>
            <a:r>
              <a:rPr lang="ro-RO" sz="2200" b="1" smtClean="0">
                <a:latin typeface="Arial"/>
                <a:cs typeface="Arial"/>
              </a:rPr>
              <a:t>    </a:t>
            </a:r>
            <a:r>
              <a:rPr lang="en-US" sz="2200" b="1" smtClean="0">
                <a:latin typeface="Calibri"/>
                <a:cs typeface="Calibri"/>
              </a:rPr>
              <a:t>How do we use a function 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62000" y="2202129"/>
            <a:ext cx="7638596" cy="229421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100" b="1" spc="-5" err="1" smtClean="0">
                <a:solidFill>
                  <a:srgbClr val="FF0000"/>
                </a:solidFill>
                <a:latin typeface="Consolas"/>
                <a:cs typeface="Consolas"/>
              </a:rPr>
              <a:t>askQuestions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() {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100" b="1" spc="-5" smtClean="0">
                <a:solidFill>
                  <a:srgbClr val="7030A0"/>
                </a:solidFill>
                <a:latin typeface="Consolas"/>
                <a:cs typeface="Consolas"/>
              </a:rPr>
              <a:t>alert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100" spc="-5" smtClean="0">
                <a:solidFill>
                  <a:srgbClr val="00B050"/>
                </a:solidFill>
                <a:latin typeface="Consolas"/>
                <a:cs typeface="Consolas"/>
              </a:rPr>
              <a:t>This is a set of questions. Prepare yourself.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100" b="1" spc="-5" smtClean="0">
                <a:solidFill>
                  <a:srgbClr val="7030A0"/>
                </a:solidFill>
                <a:latin typeface="Consolas"/>
                <a:cs typeface="Consolas"/>
              </a:rPr>
              <a:t>prompt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100" spc="-5" smtClean="0">
                <a:solidFill>
                  <a:srgbClr val="00B050"/>
                </a:solidFill>
                <a:latin typeface="Consolas"/>
                <a:cs typeface="Consolas"/>
              </a:rPr>
              <a:t>Question 1: Are you ready to start the set of questions ?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100" b="1" spc="-5" smtClean="0">
                <a:solidFill>
                  <a:srgbClr val="7030A0"/>
                </a:solidFill>
                <a:latin typeface="Consolas"/>
                <a:cs typeface="Consolas"/>
              </a:rPr>
              <a:t>prompt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100" spc="-5" smtClean="0">
                <a:solidFill>
                  <a:srgbClr val="00B050"/>
                </a:solidFill>
                <a:latin typeface="Consolas"/>
                <a:cs typeface="Consolas"/>
              </a:rPr>
              <a:t>Question 2: On a scale from 1 to 10, how ready are you ?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100" b="1" spc="-5" smtClean="0">
                <a:solidFill>
                  <a:srgbClr val="7030A0"/>
                </a:solidFill>
                <a:latin typeface="Consolas"/>
                <a:cs typeface="Consolas"/>
              </a:rPr>
              <a:t>confirm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1100" spc="-5" smtClean="0">
                <a:solidFill>
                  <a:srgbClr val="00B050"/>
                </a:solidFill>
                <a:latin typeface="Consolas"/>
                <a:cs typeface="Consolas"/>
              </a:rPr>
              <a:t>This concludes our interview. Would you like to try again ?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  <a:b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spcBef>
                <a:spcPts val="250"/>
              </a:spcBef>
            </a:pPr>
            <a:r>
              <a:rPr lang="en-US" sz="1100" b="1" spc="-5" smtClean="0">
                <a:solidFill>
                  <a:srgbClr val="FF0000"/>
                </a:solidFill>
                <a:latin typeface="Consolas"/>
                <a:cs typeface="Consolas"/>
              </a:rPr>
              <a:t>askQuestions</a:t>
            </a:r>
            <a:r>
              <a:rPr lang="en-US" sz="1100" b="1" spc="-5">
                <a:solidFill>
                  <a:srgbClr val="FF0000"/>
                </a:solidFill>
                <a:latin typeface="Consolas"/>
                <a:cs typeface="Consolas"/>
              </a:rPr>
              <a:t>()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;</a:t>
            </a:r>
            <a:endParaRPr lang="en-US" sz="11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1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100" b="1" spc="-5" smtClean="0">
                <a:solidFill>
                  <a:srgbClr val="FF0000"/>
                </a:solidFill>
                <a:latin typeface="Consolas"/>
                <a:cs typeface="Consolas"/>
              </a:rPr>
              <a:t>showAlertWindow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= function()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   alert(</a:t>
            </a:r>
            <a:r>
              <a:rPr lang="en-US" sz="1100" b="1" spc="-5" smtClean="0">
                <a:solidFill>
                  <a:srgbClr val="00B050"/>
                </a:solidFill>
                <a:latin typeface="Consolas"/>
                <a:cs typeface="Consolas"/>
              </a:rPr>
              <a:t>"Here is the alert window. Pretty."</a:t>
            </a: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lang="en-US" sz="11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100" b="1" spc="-5" smtClean="0">
                <a:solidFill>
                  <a:srgbClr val="FF0000"/>
                </a:solidFill>
                <a:latin typeface="Consolas"/>
                <a:cs typeface="Consolas"/>
              </a:rPr>
              <a:t>showAlertWindow()</a:t>
            </a:r>
            <a:r>
              <a:rPr lang="en-US" sz="1100" b="1" spc="-5" smtClean="0">
                <a:solidFill>
                  <a:srgbClr val="0070C0"/>
                </a:solidFill>
                <a:latin typeface="Consolas"/>
                <a:cs typeface="Consolas"/>
              </a:rPr>
              <a:t>;</a:t>
            </a:r>
            <a:endParaRPr lang="en-US" sz="1100" spc="-5">
              <a:solidFill>
                <a:srgbClr val="0070C0"/>
              </a:solidFill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324" y="1312813"/>
            <a:ext cx="779927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When using a function, we say that we are </a:t>
            </a:r>
            <a:r>
              <a:rPr lang="en-US" b="1" spc="-5" smtClean="0">
                <a:solidFill>
                  <a:srgbClr val="00B050"/>
                </a:solidFill>
                <a:cs typeface="Calibri"/>
              </a:rPr>
              <a:t>calling the function</a:t>
            </a:r>
          </a:p>
          <a:p>
            <a:pPr marL="473075" indent="-461009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To </a:t>
            </a:r>
            <a:r>
              <a:rPr lang="en-US" b="1" spc="-5" smtClean="0">
                <a:solidFill>
                  <a:srgbClr val="00B050"/>
                </a:solidFill>
                <a:cs typeface="Calibri"/>
              </a:rPr>
              <a:t>call a function</a:t>
            </a:r>
            <a:r>
              <a:rPr lang="en-US" b="1" spc="-5" smtClean="0">
                <a:cs typeface="Calibri"/>
              </a:rPr>
              <a:t>, type the function name, followed by </a:t>
            </a:r>
            <a:r>
              <a:rPr lang="en-US" b="1" spc="-5" err="1" smtClean="0">
                <a:cs typeface="Calibri"/>
              </a:rPr>
              <a:t>parantheses</a:t>
            </a:r>
            <a:r>
              <a:rPr lang="en-US" b="1" spc="-5" smtClean="0">
                <a:cs typeface="Calibri"/>
              </a:rPr>
              <a:t> </a:t>
            </a:r>
            <a:r>
              <a:rPr lang="en-US" b="1" spc="-5" smtClean="0">
                <a:solidFill>
                  <a:srgbClr val="FF0000"/>
                </a:solidFill>
                <a:cs typeface="Calibri"/>
              </a:rPr>
              <a:t>()</a:t>
            </a:r>
            <a:endParaRPr lang="en-US" b="1" spc="-5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7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Using 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41</a:t>
            </a:fld>
            <a:endParaRPr/>
          </a:p>
        </p:txBody>
      </p:sp>
      <p:sp>
        <p:nvSpPr>
          <p:cNvPr id="9" name="object 5"/>
          <p:cNvSpPr txBox="1"/>
          <p:nvPr/>
        </p:nvSpPr>
        <p:spPr>
          <a:xfrm>
            <a:off x="784232" y="2876113"/>
            <a:ext cx="7638596" cy="62453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( function () {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console.log(</a:t>
            </a:r>
            <a:r>
              <a:rPr lang="en-US" sz="1200" b="1" spc="-5" smtClean="0">
                <a:solidFill>
                  <a:srgbClr val="00B050"/>
                </a:solidFill>
                <a:latin typeface="Consolas"/>
                <a:cs typeface="Consolas"/>
              </a:rPr>
              <a:t>"This function invoked itself !"</a:t>
            </a:r>
            <a:r>
              <a:rPr lang="en-US" sz="1200" b="1" spc="-5" smtClean="0">
                <a:solidFill>
                  <a:srgbClr val="7030A0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} )();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819" y="903282"/>
            <a:ext cx="84450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Functions can also </a:t>
            </a:r>
            <a:r>
              <a:rPr lang="en-US" b="1" spc="-5" smtClean="0">
                <a:solidFill>
                  <a:srgbClr val="00B050"/>
                </a:solidFill>
                <a:cs typeface="Calibri"/>
              </a:rPr>
              <a:t>execute themselves automatically</a:t>
            </a:r>
          </a:p>
          <a:p>
            <a:pPr marL="473075" indent="-461009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When is this used ?</a:t>
            </a:r>
          </a:p>
          <a:p>
            <a:pPr marL="930275" lvl="1" indent="-461009"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We may sometimes want to </a:t>
            </a:r>
            <a:r>
              <a:rPr lang="en-US" b="1" spc="-5" smtClean="0">
                <a:solidFill>
                  <a:srgbClr val="00B050"/>
                </a:solidFill>
                <a:cs typeface="Calibri"/>
              </a:rPr>
              <a:t>run some code immediately</a:t>
            </a:r>
          </a:p>
          <a:p>
            <a:pPr marL="930275" lvl="1" indent="-461009"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But we want that code to be </a:t>
            </a:r>
            <a:r>
              <a:rPr lang="en-US" b="1" spc="-5" smtClean="0">
                <a:solidFill>
                  <a:srgbClr val="00B050"/>
                </a:solidFill>
                <a:cs typeface="Calibri"/>
              </a:rPr>
              <a:t>isolated from the main program</a:t>
            </a:r>
          </a:p>
          <a:p>
            <a:pPr marL="473075" indent="-461009"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smtClean="0">
                <a:cs typeface="Calibri"/>
              </a:rPr>
              <a:t>Self-executing functions are called </a:t>
            </a:r>
            <a:r>
              <a:rPr lang="en-US" b="1" spc="-5" smtClean="0">
                <a:solidFill>
                  <a:srgbClr val="FF0000"/>
                </a:solidFill>
                <a:cs typeface="Calibri"/>
              </a:rPr>
              <a:t>IIFE</a:t>
            </a:r>
            <a:r>
              <a:rPr lang="en-US" b="1" spc="-5" smtClean="0">
                <a:cs typeface="Calibri"/>
              </a:rPr>
              <a:t> - Immediately Invoking Function Expression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603" y="3773232"/>
            <a:ext cx="793301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3075" indent="-461009"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Notice</a:t>
            </a:r>
            <a:r>
              <a:rPr lang="en-US" b="1" spc="-5">
                <a:solidFill>
                  <a:schemeClr val="accent6">
                    <a:lumMod val="75000"/>
                  </a:schemeClr>
                </a:solidFill>
                <a:cs typeface="Calibri"/>
              </a:rPr>
              <a:t>:</a:t>
            </a:r>
            <a:r>
              <a:rPr lang="en-US" b="1" spc="-5">
                <a:cs typeface="Calibri"/>
              </a:rPr>
              <a:t> this type of function </a:t>
            </a:r>
            <a:r>
              <a:rPr lang="en-US" b="1" u="sng" spc="-5">
                <a:solidFill>
                  <a:schemeClr val="accent6">
                    <a:lumMod val="75000"/>
                  </a:schemeClr>
                </a:solidFill>
                <a:cs typeface="Calibri"/>
              </a:rPr>
              <a:t>can </a:t>
            </a:r>
            <a:r>
              <a:rPr lang="en-US" b="1" u="sng" spc="-5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also be </a:t>
            </a:r>
            <a:r>
              <a:rPr lang="en-US" b="1" u="sng" spc="-5">
                <a:solidFill>
                  <a:schemeClr val="accent6">
                    <a:lumMod val="75000"/>
                  </a:schemeClr>
                </a:solidFill>
                <a:cs typeface="Calibri"/>
              </a:rPr>
              <a:t>declared without a name</a:t>
            </a:r>
          </a:p>
          <a:p>
            <a:pPr marL="930275" lvl="1" indent="-461009"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>
                <a:cs typeface="Calibri"/>
              </a:rPr>
              <a:t>Functions without names are called</a:t>
            </a:r>
            <a:r>
              <a:rPr lang="en-US" b="1" spc="-5">
                <a:solidFill>
                  <a:srgbClr val="FF0000"/>
                </a:solidFill>
                <a:cs typeface="Calibri"/>
              </a:rPr>
              <a:t> 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33863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42</a:t>
            </a:fld>
            <a:endParaRPr/>
          </a:p>
        </p:txBody>
      </p:sp>
      <p:sp>
        <p:nvSpPr>
          <p:cNvPr id="9" name="object 5"/>
          <p:cNvSpPr txBox="1"/>
          <p:nvPr/>
        </p:nvSpPr>
        <p:spPr>
          <a:xfrm>
            <a:off x="161800" y="1166957"/>
            <a:ext cx="8124190" cy="3356047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// We need a program which calculates the Maximum Weight which a bed supports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// Bed Sizes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>
                <a:latin typeface="Consolas"/>
                <a:cs typeface="Consolas"/>
              </a:rPr>
              <a:t>bedSizeSmall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20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>
                <a:latin typeface="Consolas"/>
                <a:cs typeface="Consolas"/>
              </a:rPr>
              <a:t>bedSizeMedium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30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>
                <a:latin typeface="Consolas"/>
                <a:cs typeface="Consolas"/>
              </a:rPr>
              <a:t>bedSizeLarge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40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// Bed Structures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 smtClean="0">
                <a:latin typeface="Consolas"/>
                <a:cs typeface="Consolas"/>
              </a:rPr>
              <a:t>bedStructureWeak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100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>
                <a:latin typeface="Consolas"/>
                <a:cs typeface="Consolas"/>
              </a:rPr>
              <a:t>bedStructureMedium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125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 smtClean="0">
                <a:latin typeface="Consolas"/>
                <a:cs typeface="Consolas"/>
              </a:rPr>
              <a:t>bedStructureStrong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150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// Bed Material Types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>
                <a:latin typeface="Consolas"/>
                <a:cs typeface="Consolas"/>
              </a:rPr>
              <a:t>bedMaterialWood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35.5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>
                <a:latin typeface="Consolas"/>
                <a:cs typeface="Consolas"/>
              </a:rPr>
              <a:t>bedMaterialSteel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70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>
                <a:latin typeface="Consolas"/>
                <a:cs typeface="Consolas"/>
              </a:rPr>
              <a:t>bedMaterialConcrete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100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// Current bed data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900" spc="-5" err="1">
                <a:latin typeface="Consolas"/>
                <a:cs typeface="Consolas"/>
              </a:rPr>
              <a:t>currentBedSize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 err="1">
                <a:latin typeface="Consolas"/>
                <a:cs typeface="Consolas"/>
              </a:rPr>
              <a:t>bedSizeSmall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;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800" y="728683"/>
            <a:ext cx="829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b="1" spc="-5" smtClean="0">
                <a:solidFill>
                  <a:srgbClr val="7030A0"/>
                </a:solidFill>
                <a:cs typeface="Calibri"/>
              </a:rPr>
              <a:t>Workshop: How can the following program benefit from using functions ?</a:t>
            </a:r>
            <a:endParaRPr lang="en-US" b="1" spc="-5">
              <a:solidFill>
                <a:srgbClr val="7030A0"/>
              </a:solidFill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0" y="4026809"/>
            <a:ext cx="9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Part 1/2</a:t>
            </a:r>
            <a:endParaRPr lang="ro-RO" b="1"/>
          </a:p>
        </p:txBody>
      </p:sp>
    </p:spTree>
    <p:extLst>
      <p:ext uri="{BB962C8B-B14F-4D97-AF65-F5344CB8AC3E}">
        <p14:creationId xmlns:p14="http://schemas.microsoft.com/office/powerpoint/2010/main" val="24216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5401" y="6688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123032"/>
            <a:ext cx="2886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43</a:t>
            </a:fld>
            <a:endParaRPr/>
          </a:p>
        </p:txBody>
      </p:sp>
      <p:sp>
        <p:nvSpPr>
          <p:cNvPr id="9" name="object 5"/>
          <p:cNvSpPr txBox="1"/>
          <p:nvPr/>
        </p:nvSpPr>
        <p:spPr>
          <a:xfrm>
            <a:off x="161800" y="708967"/>
            <a:ext cx="8906000" cy="353301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// All variables are defined. We need to calculate the Max Allowed Weight for All Bed Material Types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if (</a:t>
            </a:r>
            <a:r>
              <a:rPr lang="en-US" sz="900" spc="-5" err="1" smtClean="0">
                <a:latin typeface="Consolas"/>
                <a:cs typeface="Consolas"/>
              </a:rPr>
              <a:t>currentBedSize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=== </a:t>
            </a:r>
            <a:r>
              <a:rPr lang="en-US" sz="900" spc="-5" err="1" smtClean="0">
                <a:latin typeface="Consolas"/>
                <a:cs typeface="Consolas"/>
              </a:rPr>
              <a:t>bedSizeSmall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var </a:t>
            </a:r>
            <a:r>
              <a:rPr lang="en-US" sz="900" spc="-5" err="1" smtClean="0">
                <a:latin typeface="Consolas"/>
                <a:cs typeface="Consolas"/>
              </a:rPr>
              <a:t>maxAllowedWeightWood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 err="1" smtClean="0">
                <a:latin typeface="Consolas"/>
                <a:cs typeface="Consolas"/>
              </a:rPr>
              <a:t>currentBedSize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* (</a:t>
            </a:r>
            <a:r>
              <a:rPr lang="en-US" sz="900" spc="-5" err="1" smtClean="0">
                <a:latin typeface="Consolas"/>
                <a:cs typeface="Consolas"/>
              </a:rPr>
              <a:t>bedStructureWeak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/ </a:t>
            </a:r>
            <a:r>
              <a:rPr lang="en-US" sz="900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 * </a:t>
            </a:r>
            <a:r>
              <a:rPr lang="en-US" sz="900" b="1" spc="-5" err="1" smtClean="0">
                <a:solidFill>
                  <a:srgbClr val="7030A0"/>
                </a:solidFill>
                <a:latin typeface="Consolas"/>
                <a:cs typeface="Consolas"/>
              </a:rPr>
              <a:t>Math.pow</a:t>
            </a:r>
            <a:r>
              <a:rPr lang="en-US" sz="900" spc="-5" smtClean="0">
                <a:solidFill>
                  <a:srgbClr val="00B050"/>
                </a:solidFill>
                <a:latin typeface="Consolas"/>
                <a:cs typeface="Consolas"/>
              </a:rPr>
              <a:t>(</a:t>
            </a:r>
            <a:r>
              <a:rPr lang="en-US" sz="900" spc="-5" err="1" smtClean="0">
                <a:latin typeface="Consolas"/>
                <a:cs typeface="Consolas"/>
              </a:rPr>
              <a:t>bedMaterialWood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900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b="1" spc="-5" smtClean="0">
                <a:solidFill>
                  <a:srgbClr val="7030A0"/>
                </a:solidFill>
                <a:latin typeface="Consolas"/>
                <a:cs typeface="Consolas"/>
              </a:rPr>
              <a:t>console.log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Bed size: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lang="en-US" sz="900" spc="-5" err="1">
                <a:latin typeface="Consolas"/>
                <a:cs typeface="Consolas"/>
              </a:rPr>
              <a:t>currentBedSize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-&gt; Structure: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lang="en-US" sz="900" spc="-5" err="1">
                <a:latin typeface="Consolas"/>
                <a:cs typeface="Consolas"/>
              </a:rPr>
              <a:t>bedStructureWeak</a:t>
            </a:r>
            <a:r>
              <a:rPr lang="en-US" sz="900" spc="-5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+ "</a:t>
            </a:r>
            <a:r>
              <a:rPr lang="en-US" sz="900" spc="-5" smtClean="0">
                <a:solidFill>
                  <a:srgbClr val="00B050"/>
                </a:solidFill>
                <a:latin typeface="Consolas"/>
                <a:cs typeface="Consolas"/>
              </a:rPr>
              <a:t> -&gt;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Allowed weight: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 + </a:t>
            </a:r>
            <a:r>
              <a:rPr lang="en-US" sz="900" spc="-5" err="1" smtClean="0">
                <a:latin typeface="Consolas"/>
                <a:cs typeface="Consolas"/>
              </a:rPr>
              <a:t>maxAllowedWeightWood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var </a:t>
            </a:r>
            <a:r>
              <a:rPr lang="en-US" sz="900" spc="-5" err="1" smtClean="0">
                <a:latin typeface="Consolas"/>
                <a:cs typeface="Consolas"/>
              </a:rPr>
              <a:t>maxAllowedWeightSteel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 err="1" smtClean="0">
                <a:latin typeface="Consolas"/>
                <a:cs typeface="Consolas"/>
              </a:rPr>
              <a:t>currentBedSize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* (</a:t>
            </a:r>
            <a:r>
              <a:rPr lang="en-US" sz="900" spc="-5" err="1" smtClean="0">
                <a:latin typeface="Consolas"/>
                <a:cs typeface="Consolas"/>
              </a:rPr>
              <a:t>bedStructureMedium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/ </a:t>
            </a:r>
            <a:r>
              <a:rPr lang="en-US" sz="900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 * </a:t>
            </a:r>
            <a:r>
              <a:rPr lang="en-US" sz="900" b="1" spc="-5" err="1" smtClean="0">
                <a:solidFill>
                  <a:srgbClr val="7030A0"/>
                </a:solidFill>
                <a:latin typeface="Consolas"/>
                <a:cs typeface="Consolas"/>
              </a:rPr>
              <a:t>Math.pow</a:t>
            </a:r>
            <a:r>
              <a:rPr lang="en-US" sz="900" spc="-5" smtClean="0">
                <a:solidFill>
                  <a:srgbClr val="00B050"/>
                </a:solidFill>
                <a:latin typeface="Consolas"/>
                <a:cs typeface="Consolas"/>
              </a:rPr>
              <a:t>(</a:t>
            </a:r>
            <a:r>
              <a:rPr lang="en-US" sz="900" spc="-5" err="1" smtClean="0">
                <a:latin typeface="Consolas"/>
                <a:cs typeface="Consolas"/>
              </a:rPr>
              <a:t>bedMaterialSteel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900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b="1" spc="-5" smtClean="0">
                <a:solidFill>
                  <a:srgbClr val="7030A0"/>
                </a:solidFill>
                <a:latin typeface="Consolas"/>
                <a:cs typeface="Consolas"/>
              </a:rPr>
              <a:t>console.log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Bed size: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 + </a:t>
            </a:r>
            <a:r>
              <a:rPr lang="en-US" sz="900" spc="-5" err="1" smtClean="0">
                <a:latin typeface="Consolas"/>
                <a:cs typeface="Consolas"/>
              </a:rPr>
              <a:t>currentBedSize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sz="900" b="1" spc="-5">
                <a:solidFill>
                  <a:srgbClr val="00B050"/>
                </a:solidFill>
                <a:latin typeface="Consolas"/>
                <a:cs typeface="Consolas"/>
              </a:rPr>
              <a:t>-&gt; Structure: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lang="en-US" sz="900" spc="-5" err="1" smtClean="0">
                <a:latin typeface="Consolas"/>
                <a:cs typeface="Consolas"/>
              </a:rPr>
              <a:t>bedStructureMedium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+ "</a:t>
            </a:r>
            <a:r>
              <a:rPr lang="en-US" sz="900" spc="-5" smtClean="0">
                <a:solidFill>
                  <a:srgbClr val="00B050"/>
                </a:solidFill>
                <a:latin typeface="Consolas"/>
                <a:cs typeface="Consolas"/>
              </a:rPr>
              <a:t>.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Allowed weight: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 + </a:t>
            </a:r>
            <a:r>
              <a:rPr lang="en-US" sz="900" spc="-5" err="1" smtClean="0">
                <a:latin typeface="Consolas"/>
                <a:cs typeface="Consolas"/>
              </a:rPr>
              <a:t>maxAllowedWeightSteel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var </a:t>
            </a:r>
            <a:r>
              <a:rPr lang="en-US" sz="900" spc="-5" err="1" smtClean="0">
                <a:latin typeface="Consolas"/>
                <a:cs typeface="Consolas"/>
              </a:rPr>
              <a:t>maxAllowedWeightConcrete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900" spc="-5" err="1" smtClean="0">
                <a:latin typeface="Consolas"/>
                <a:cs typeface="Consolas"/>
              </a:rPr>
              <a:t>currentBedSize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* (</a:t>
            </a:r>
            <a:r>
              <a:rPr lang="en-US" sz="900" spc="-5" err="1" smtClean="0">
                <a:latin typeface="Consolas"/>
                <a:cs typeface="Consolas"/>
              </a:rPr>
              <a:t>bedStructureStrong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/ </a:t>
            </a:r>
            <a:r>
              <a:rPr lang="en-US" sz="900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 * </a:t>
            </a:r>
            <a:r>
              <a:rPr lang="en-US" sz="900" b="1" spc="-5" err="1" smtClean="0">
                <a:solidFill>
                  <a:srgbClr val="7030A0"/>
                </a:solidFill>
                <a:latin typeface="Consolas"/>
                <a:cs typeface="Consolas"/>
              </a:rPr>
              <a:t>Math.pow</a:t>
            </a:r>
            <a:r>
              <a:rPr lang="en-US" sz="900" spc="-5" smtClean="0">
                <a:solidFill>
                  <a:srgbClr val="00B050"/>
                </a:solidFill>
                <a:latin typeface="Consolas"/>
                <a:cs typeface="Consolas"/>
              </a:rPr>
              <a:t>(</a:t>
            </a:r>
            <a:r>
              <a:rPr lang="en-US" sz="900" spc="-5" err="1" smtClean="0">
                <a:latin typeface="Consolas"/>
                <a:cs typeface="Consolas"/>
              </a:rPr>
              <a:t>bedMaterialConcrete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900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9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b="1" spc="-5" smtClean="0">
                <a:solidFill>
                  <a:srgbClr val="7030A0"/>
                </a:solidFill>
                <a:latin typeface="Consolas"/>
                <a:cs typeface="Consolas"/>
              </a:rPr>
              <a:t>console.log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("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Bed size: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 + </a:t>
            </a:r>
            <a:r>
              <a:rPr lang="en-US" sz="900" spc="-5" err="1" smtClean="0">
                <a:latin typeface="Consolas"/>
                <a:cs typeface="Consolas"/>
              </a:rPr>
              <a:t>currentBedSize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sz="900" b="1" spc="-5">
                <a:solidFill>
                  <a:srgbClr val="00B050"/>
                </a:solidFill>
                <a:latin typeface="Consolas"/>
                <a:cs typeface="Consolas"/>
              </a:rPr>
              <a:t>-&gt; Structure: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lang="en-US" sz="900" spc="-5" err="1" smtClean="0">
                <a:latin typeface="Consolas"/>
                <a:cs typeface="Consolas"/>
              </a:rPr>
              <a:t>bedStructureStrong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+ "</a:t>
            </a:r>
            <a:r>
              <a:rPr lang="en-US" sz="900" spc="-5" smtClean="0">
                <a:solidFill>
                  <a:srgbClr val="00B050"/>
                </a:solidFill>
                <a:latin typeface="Consolas"/>
                <a:cs typeface="Consolas"/>
              </a:rPr>
              <a:t>. </a:t>
            </a:r>
            <a:r>
              <a:rPr lang="en-US" sz="900" b="1" spc="-5" smtClean="0">
                <a:solidFill>
                  <a:srgbClr val="00B050"/>
                </a:solidFill>
                <a:latin typeface="Consolas"/>
                <a:cs typeface="Consolas"/>
              </a:rPr>
              <a:t>Allowed weight: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" + </a:t>
            </a:r>
            <a:r>
              <a:rPr lang="en-US" sz="900" spc="-5" err="1" smtClean="0">
                <a:latin typeface="Consolas"/>
                <a:cs typeface="Consolas"/>
              </a:rPr>
              <a:t>maxAllowedWeightConcrete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else if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900" spc="-5" err="1" smtClean="0">
                <a:latin typeface="Consolas"/>
                <a:cs typeface="Consolas"/>
              </a:rPr>
              <a:t>currentBedSize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=== </a:t>
            </a:r>
            <a:r>
              <a:rPr lang="en-US" sz="900" spc="-5" err="1" smtClean="0">
                <a:latin typeface="Consolas"/>
                <a:cs typeface="Consolas"/>
              </a:rPr>
              <a:t>bedSizeMedium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900" b="1" spc="-5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// Calculations for Medium Bed Sizes</a:t>
            </a:r>
            <a:endParaRPr lang="en-US" sz="900" b="1" spc="-5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} else if 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900" spc="-5" err="1" smtClean="0">
                <a:latin typeface="Consolas"/>
                <a:cs typeface="Consolas"/>
              </a:rPr>
              <a:t>currentBedSize</a:t>
            </a:r>
            <a:r>
              <a:rPr lang="en-US" sz="900" spc="-5" smtClean="0">
                <a:latin typeface="Consolas"/>
                <a:cs typeface="Consolas"/>
              </a:rPr>
              <a:t> </a:t>
            </a:r>
            <a:r>
              <a:rPr lang="en-US" sz="900" spc="-5">
                <a:solidFill>
                  <a:srgbClr val="000088"/>
                </a:solidFill>
                <a:latin typeface="Consolas"/>
                <a:cs typeface="Consolas"/>
              </a:rPr>
              <a:t>=== </a:t>
            </a:r>
            <a:r>
              <a:rPr lang="en-US" sz="900" spc="-5" err="1" smtClean="0">
                <a:latin typeface="Consolas"/>
                <a:cs typeface="Consolas"/>
              </a:rPr>
              <a:t>bedSizeLarge</a:t>
            </a: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) {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b="1" spc="-5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// Calculations for Large Bed Sizes</a:t>
            </a:r>
            <a:endParaRPr lang="en-US" sz="900" b="1" spc="-5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9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  <a:endParaRPr lang="en-US" sz="9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17" y="3742627"/>
            <a:ext cx="9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Part 2/2</a:t>
            </a:r>
            <a:endParaRPr lang="ro-RO" b="1"/>
          </a:p>
        </p:txBody>
      </p:sp>
    </p:spTree>
    <p:extLst>
      <p:ext uri="{BB962C8B-B14F-4D97-AF65-F5344CB8AC3E}">
        <p14:creationId xmlns:p14="http://schemas.microsoft.com/office/powerpoint/2010/main" val="29733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428750"/>
            <a:ext cx="6934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Function </a:t>
            </a:r>
            <a:br>
              <a:rPr lang="en-US" spc="-5" smtClean="0"/>
            </a:br>
            <a:r>
              <a:rPr lang="en-US" spc="-5" smtClean="0"/>
              <a:t>parameters / arguments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13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-131538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6343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 parameters / arguments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45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85750" y="748971"/>
            <a:ext cx="7874000" cy="639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Arial"/>
                <a:cs typeface="Arial"/>
              </a:rPr>
              <a:t>W</a:t>
            </a:r>
            <a:r>
              <a:rPr lang="en-US" b="1" smtClean="0">
                <a:latin typeface="Calibri"/>
                <a:cs typeface="Calibri"/>
              </a:rPr>
              <a:t>e sometimes need a function to behave slightly differently</a:t>
            </a:r>
          </a:p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We can use </a:t>
            </a:r>
            <a:r>
              <a:rPr lang="en-US" b="1" smtClean="0">
                <a:solidFill>
                  <a:srgbClr val="7030A0"/>
                </a:solidFill>
                <a:latin typeface="Calibri"/>
                <a:cs typeface="Calibri"/>
              </a:rPr>
              <a:t>parameters </a:t>
            </a:r>
            <a:r>
              <a:rPr lang="en-US" b="1" smtClean="0">
                <a:latin typeface="Calibri"/>
                <a:cs typeface="Calibri"/>
              </a:rPr>
              <a:t>to slightly </a:t>
            </a:r>
            <a:r>
              <a:rPr lang="en-US" b="1" smtClean="0">
                <a:solidFill>
                  <a:srgbClr val="00B050"/>
                </a:solidFill>
                <a:latin typeface="Calibri"/>
                <a:cs typeface="Calibri"/>
              </a:rPr>
              <a:t>alter the behavior of functions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562226" y="1564188"/>
            <a:ext cx="7620000" cy="299440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// Function with a parameter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err="1" smtClean="0">
                <a:solidFill>
                  <a:srgbClr val="FF0000"/>
                </a:solidFill>
                <a:latin typeface="Consolas"/>
                <a:cs typeface="Consolas"/>
              </a:rPr>
              <a:t>sayHelloTo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err="1" smtClean="0">
                <a:solidFill>
                  <a:srgbClr val="7030A0"/>
                </a:solidFill>
                <a:latin typeface="Consolas"/>
                <a:cs typeface="Consolas"/>
              </a:rPr>
              <a:t>personName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 {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alert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("Hello, " 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lang="en-US" sz="1000" b="1" spc="-5" err="1" smtClean="0">
                <a:solidFill>
                  <a:srgbClr val="7030A0"/>
                </a:solidFill>
                <a:latin typeface="Consolas"/>
                <a:cs typeface="Consolas"/>
              </a:rPr>
              <a:t>personName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err="1" smtClean="0">
                <a:solidFill>
                  <a:srgbClr val="FF0000"/>
                </a:solidFill>
                <a:latin typeface="Consolas"/>
                <a:cs typeface="Consolas"/>
              </a:rPr>
              <a:t>sayHelloTo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"Vasilica"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// Function with multiple parameters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err="1" smtClean="0">
                <a:solidFill>
                  <a:srgbClr val="FF0000"/>
                </a:solidFill>
                <a:latin typeface="Consolas"/>
                <a:cs typeface="Consolas"/>
              </a:rPr>
              <a:t>formatPersonalData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name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age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country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console.log("My name is " +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name</a:t>
            </a:r>
            <a:r>
              <a:rPr lang="en-US" sz="1000" spc="-5" smtClean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+ ", </a:t>
            </a:r>
            <a:r>
              <a:rPr lang="en-US" sz="1000" spc="-5" err="1" smtClean="0">
                <a:solidFill>
                  <a:srgbClr val="000088"/>
                </a:solidFill>
                <a:latin typeface="Consolas"/>
                <a:cs typeface="Consolas"/>
              </a:rPr>
              <a:t>i’m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" +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age</a:t>
            </a:r>
            <a:r>
              <a:rPr lang="en-US" sz="1000" spc="-5" smtClean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+ " years old and I live in " +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country 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+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".");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err="1">
                <a:solidFill>
                  <a:srgbClr val="FF0000"/>
                </a:solidFill>
                <a:latin typeface="Consolas"/>
                <a:cs typeface="Consolas"/>
              </a:rPr>
              <a:t>formatPersonalData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"Genghis"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60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"Mongolia"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1000" b="1" spc="-5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Not the intended behavior. May give unexpected results</a:t>
            </a:r>
            <a:r>
              <a:rPr lang="en-US" sz="1000" b="1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. In large programs will </a:t>
            </a:r>
            <a:r>
              <a:rPr lang="en-US" sz="1000" b="1" spc="-5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generate bugs</a:t>
            </a:r>
          </a:p>
          <a:p>
            <a:pPr marL="85725"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formatPersonalData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"Genghis"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,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"Mongolia", </a:t>
            </a:r>
            <a:r>
              <a:rPr lang="en-US" sz="1000" b="1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60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7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-131538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6343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 parameters / arguments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46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57792" y="585048"/>
            <a:ext cx="7874000" cy="1818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sz="2000" b="1" smtClean="0">
                <a:solidFill>
                  <a:srgbClr val="FF0000"/>
                </a:solidFill>
                <a:latin typeface="Arial"/>
                <a:cs typeface="Arial"/>
              </a:rPr>
              <a:t>Important points: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sz="2000" b="1" smtClean="0">
                <a:latin typeface="Arial"/>
                <a:cs typeface="Arial"/>
              </a:rPr>
              <a:t>Make sure to </a:t>
            </a:r>
            <a:r>
              <a:rPr lang="en-US" sz="2000" b="1" smtClean="0">
                <a:solidFill>
                  <a:srgbClr val="00B050"/>
                </a:solidFill>
                <a:latin typeface="Arial"/>
                <a:cs typeface="Arial"/>
              </a:rPr>
              <a:t>respect the </a:t>
            </a:r>
            <a:r>
              <a:rPr lang="en-US" sz="2000" b="1" smtClean="0">
                <a:solidFill>
                  <a:srgbClr val="0070C0"/>
                </a:solidFill>
                <a:latin typeface="Arial"/>
                <a:cs typeface="Arial"/>
              </a:rPr>
              <a:t>data type (number, String etc)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sz="2000" b="1" u="sng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Parameter order matters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sz="2000" b="1" smtClean="0">
                <a:solidFill>
                  <a:srgbClr val="00B050"/>
                </a:solidFill>
                <a:latin typeface="Arial"/>
                <a:cs typeface="Arial"/>
              </a:rPr>
              <a:t>Parameter count </a:t>
            </a:r>
            <a:r>
              <a:rPr lang="en-US" sz="2000" b="1" smtClean="0">
                <a:latin typeface="Arial"/>
                <a:cs typeface="Arial"/>
              </a:rPr>
              <a:t>matters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endParaRPr lang="en-US" sz="2000" b="1" u="sng" smtClean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56305" y="2109141"/>
            <a:ext cx="7620000" cy="24558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calculateTotalNumberOfFingers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name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fingersLeftHand, fingersRightHand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var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total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fingersLeftHand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fingersRightHand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console.log("My name is " +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name</a:t>
            </a:r>
            <a:r>
              <a:rPr lang="en-US" sz="1000" spc="-5" smtClean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+ " and I have " + </a:t>
            </a:r>
            <a:r>
              <a:rPr lang="en-US" sz="1000" b="1" spc="-5">
                <a:solidFill>
                  <a:srgbClr val="7030A0"/>
                </a:solidFill>
                <a:latin typeface="Consolas"/>
                <a:cs typeface="Consolas"/>
              </a:rPr>
              <a:t>total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+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" fingers on my hands.");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// Bad argument data types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calculateTotalNumberOfFingers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"Petrica"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"5"</a:t>
            </a:r>
            <a:r>
              <a:rPr lang="en-US" sz="1000" spc="-5" smtClean="0">
                <a:latin typeface="Consolas"/>
                <a:cs typeface="Consolas"/>
              </a:rPr>
              <a:t>,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 "5"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calculateTotalNumberOfFingers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"Georgica"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"5"</a:t>
            </a:r>
            <a:r>
              <a:rPr lang="en-US" sz="1000" spc="-5">
                <a:latin typeface="Consolas"/>
                <a:cs typeface="Consolas"/>
              </a:rPr>
              <a:t>,</a:t>
            </a: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5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calculateTotalNumberOfFingers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"Vasilica"</a:t>
            </a:r>
            <a:r>
              <a:rPr lang="en-US" sz="1000" spc="-5" smtClean="0">
                <a:latin typeface="Consolas"/>
                <a:cs typeface="Consolas"/>
              </a:rPr>
              <a:t>,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000" b="1" spc="-5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5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"5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// Incorrect number of arguments</a:t>
            </a:r>
          </a:p>
          <a:p>
            <a:pPr marL="85725"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calculateTotalNumberOfFingers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"Ionica"</a:t>
            </a:r>
            <a:r>
              <a:rPr lang="en-US" sz="1000" spc="-5" smtClean="0">
                <a:latin typeface="Consolas"/>
                <a:cs typeface="Consolas"/>
              </a:rPr>
              <a:t>);</a:t>
            </a:r>
          </a:p>
          <a:p>
            <a:pPr marL="85725"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calculateTotalNumberOfFingers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"Aurica",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5</a:t>
            </a:r>
            <a:r>
              <a:rPr lang="en-US" sz="1000" spc="-5" smtClean="0">
                <a:latin typeface="Consolas"/>
                <a:cs typeface="Consolas"/>
              </a:rPr>
              <a:t>);</a:t>
            </a: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71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-131538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6343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 parameters / arguments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47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57792" y="585048"/>
            <a:ext cx="8568268" cy="261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Arial"/>
                <a:cs typeface="Arial"/>
              </a:rPr>
              <a:t>We can also specify an </a:t>
            </a:r>
            <a:r>
              <a:rPr lang="en-US" b="1" smtClean="0">
                <a:solidFill>
                  <a:srgbClr val="00B050"/>
                </a:solidFill>
                <a:latin typeface="Arial"/>
                <a:cs typeface="Arial"/>
              </a:rPr>
              <a:t>unknown number of parameters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There are situations in which we want to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use all parameters</a:t>
            </a:r>
            <a:r>
              <a:rPr lang="en-US" b="1" smtClean="0">
                <a:latin typeface="Calibri"/>
                <a:cs typeface="Calibri"/>
              </a:rPr>
              <a:t>, but we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don't know how many there are</a:t>
            </a:r>
          </a:p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We can either use: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The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b="1" smtClean="0">
                <a:solidFill>
                  <a:srgbClr val="FF0000"/>
                </a:solidFill>
                <a:latin typeface="Calibri"/>
                <a:cs typeface="Calibri"/>
              </a:rPr>
              <a:t>spread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b="1" smtClean="0">
                <a:latin typeface="Calibri"/>
                <a:cs typeface="Calibri"/>
              </a:rPr>
              <a:t>operator placed in front of a variable name </a:t>
            </a:r>
            <a:r>
              <a:rPr lang="en-US" b="1" smtClean="0">
                <a:solidFill>
                  <a:srgbClr val="FF0000"/>
                </a:solidFill>
                <a:latin typeface="Calibri"/>
                <a:cs typeface="Calibri"/>
              </a:rPr>
              <a:t>...yourParameter</a:t>
            </a:r>
            <a:r>
              <a:rPr lang="en-US" b="1" smtClean="0">
                <a:latin typeface="Calibri"/>
                <a:cs typeface="Calibri"/>
              </a:rPr>
              <a:t> 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The </a:t>
            </a:r>
            <a:r>
              <a:rPr lang="en-US" b="1" smtClean="0">
                <a:solidFill>
                  <a:srgbClr val="7030A0"/>
                </a:solidFill>
                <a:latin typeface="Calibri"/>
                <a:cs typeface="Calibri"/>
              </a:rPr>
              <a:t>arguments </a:t>
            </a:r>
            <a:r>
              <a:rPr lang="en-US" b="1" smtClean="0">
                <a:latin typeface="Calibri"/>
                <a:cs typeface="Calibri"/>
              </a:rPr>
              <a:t>Object. </a:t>
            </a:r>
            <a:r>
              <a:rPr lang="en-US" b="1" u="sng" smtClean="0">
                <a:latin typeface="Calibri"/>
                <a:cs typeface="Calibri"/>
              </a:rPr>
              <a:t>Generated automatically</a:t>
            </a:r>
            <a:r>
              <a:rPr lang="en-US" b="1" smtClean="0">
                <a:latin typeface="Calibri"/>
                <a:cs typeface="Calibri"/>
              </a:rPr>
              <a:t>, contains </a:t>
            </a:r>
            <a:r>
              <a:rPr lang="en-US" b="1" u="sng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all parameters</a:t>
            </a:r>
          </a:p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Both options provide </a:t>
            </a:r>
            <a:r>
              <a:rPr lang="en-US" b="1" smtClean="0">
                <a:solidFill>
                  <a:srgbClr val="00B050"/>
                </a:solidFill>
                <a:latin typeface="Calibri"/>
                <a:cs typeface="Calibri"/>
              </a:rPr>
              <a:t>an array which contains values</a:t>
            </a:r>
            <a:r>
              <a:rPr lang="en-US" b="1" smtClean="0">
                <a:latin typeface="Calibri"/>
                <a:cs typeface="Calibri"/>
              </a:rPr>
              <a:t> 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Arrays will be discussed later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76200" y="3347632"/>
            <a:ext cx="4267200" cy="107080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Option 1, with a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"spread"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operator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sayHelloToEveryone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...personName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for (var i = 0, max = personName.length; i &lt; max; i++) {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    console.log("Hello, " + personName[i] + "!");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}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4495800" y="3347632"/>
            <a:ext cx="4267200" cy="107080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Option 2, using the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arguments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 array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sayHelloToEveryone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for (var i = 0, max = arguments.length; i &lt; max; i++) {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    console.log("Hello, " + arguments[i] + "!");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}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3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600" y="1322236"/>
            <a:ext cx="6934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algn="l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Function parameters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48</a:t>
            </a:fld>
            <a:endParaRPr/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2057400" y="1999570"/>
            <a:ext cx="69342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310640" marR="508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500" kern="0" spc="-5" smtClean="0"/>
              <a:t>Passing by </a:t>
            </a:r>
            <a:r>
              <a:rPr lang="en-US" sz="2500" kern="0" spc="-5"/>
              <a:t>value</a:t>
            </a:r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2057400" y="2397115"/>
            <a:ext cx="693420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310640" marR="508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500" kern="0" spc="-5" smtClean="0"/>
              <a:t>Passing by reference</a:t>
            </a:r>
            <a:endParaRPr lang="en-US" sz="2500" kern="0" spc="-5"/>
          </a:p>
          <a:p>
            <a:pPr marL="1310640" marR="5080" indent="-5715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500" kern="0" spc="-5"/>
          </a:p>
        </p:txBody>
      </p:sp>
    </p:spTree>
    <p:extLst>
      <p:ext uri="{BB962C8B-B14F-4D97-AF65-F5344CB8AC3E}">
        <p14:creationId xmlns:p14="http://schemas.microsoft.com/office/powerpoint/2010/main" val="3765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9954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Passing</a:t>
            </a: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parameters by</a:t>
            </a:r>
            <a:r>
              <a:rPr sz="2600" b="1" spc="-8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u="sng" spc="-5" dirty="0">
                <a:solidFill>
                  <a:srgbClr val="642C84"/>
                </a:solidFill>
                <a:latin typeface="Calibri"/>
                <a:cs typeface="Calibri"/>
              </a:rPr>
              <a:t>value</a:t>
            </a:r>
            <a:endParaRPr sz="2600" u="sng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5520" y="851603"/>
            <a:ext cx="7807879" cy="398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35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b="1" u="sng" spc="-5" dirty="0">
                <a:solidFill>
                  <a:srgbClr val="0F9D58"/>
                </a:solidFill>
                <a:latin typeface="Arial"/>
                <a:cs typeface="Arial"/>
              </a:rPr>
              <a:t>Primitive</a:t>
            </a:r>
            <a:r>
              <a:rPr sz="2200" b="1" spc="-5" dirty="0">
                <a:solidFill>
                  <a:srgbClr val="0F9D58"/>
                </a:solidFill>
                <a:latin typeface="Arial"/>
                <a:cs typeface="Arial"/>
              </a:rPr>
              <a:t> </a:t>
            </a:r>
            <a:r>
              <a:rPr sz="2200" b="1" spc="-5">
                <a:solidFill>
                  <a:srgbClr val="0F9D58"/>
                </a:solidFill>
                <a:latin typeface="Arial"/>
                <a:cs typeface="Arial"/>
              </a:rPr>
              <a:t>parameters </a:t>
            </a:r>
            <a:r>
              <a:rPr sz="2200" b="1" spc="-5" smtClean="0">
                <a:latin typeface="Arial"/>
                <a:cs typeface="Arial"/>
              </a:rPr>
              <a:t>are </a:t>
            </a:r>
            <a:r>
              <a:rPr sz="2200" b="1" spc="-5" dirty="0">
                <a:latin typeface="Arial"/>
                <a:cs typeface="Arial"/>
              </a:rPr>
              <a:t>passed </a:t>
            </a:r>
            <a:r>
              <a:rPr sz="2200" b="1" dirty="0">
                <a:latin typeface="Arial"/>
                <a:cs typeface="Arial"/>
              </a:rPr>
              <a:t>to functions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u="sng" spc="-5">
                <a:solidFill>
                  <a:srgbClr val="0F9D58"/>
                </a:solidFill>
                <a:latin typeface="Arial"/>
                <a:cs typeface="Arial"/>
              </a:rPr>
              <a:t>by </a:t>
            </a:r>
            <a:r>
              <a:rPr sz="2200" b="1" u="sng" spc="-5" smtClean="0">
                <a:solidFill>
                  <a:srgbClr val="0F9D58"/>
                </a:solidFill>
                <a:latin typeface="Arial"/>
                <a:cs typeface="Arial"/>
              </a:rPr>
              <a:t>value</a:t>
            </a:r>
            <a:endParaRPr sz="2200" u="sng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304" y="1517596"/>
            <a:ext cx="8188879" cy="994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4599"/>
              </a:lnSpc>
              <a:spcBef>
                <a:spcPts val="100"/>
              </a:spcBef>
              <a:tabLst>
                <a:tab pos="379730" algn="l"/>
              </a:tabLst>
            </a:pPr>
            <a:r>
              <a:rPr lang="en-US" sz="1800" b="1" smtClean="0">
                <a:latin typeface="Arial"/>
                <a:cs typeface="Arial"/>
              </a:rPr>
              <a:t>When functions receive </a:t>
            </a:r>
            <a:r>
              <a:rPr lang="en-US" sz="1800" b="1" smtClean="0">
                <a:solidFill>
                  <a:srgbClr val="00B050"/>
                </a:solidFill>
                <a:latin typeface="Arial"/>
                <a:cs typeface="Arial"/>
              </a:rPr>
              <a:t>primitive parameters</a:t>
            </a:r>
            <a:r>
              <a:rPr lang="en-US" sz="1800" b="1" smtClean="0">
                <a:latin typeface="Arial"/>
                <a:cs typeface="Arial"/>
              </a:rPr>
              <a:t>: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○"/>
              <a:tabLst>
                <a:tab pos="379730" algn="l"/>
              </a:tabLst>
            </a:pPr>
            <a:r>
              <a:rPr lang="en-US" sz="1800" b="1" smtClean="0">
                <a:latin typeface="Arial"/>
                <a:cs typeface="Arial"/>
              </a:rPr>
              <a:t>The function receives </a:t>
            </a:r>
            <a:r>
              <a:rPr lang="en-US" sz="1800" b="1" smtClean="0">
                <a:solidFill>
                  <a:srgbClr val="FF0000"/>
                </a:solidFill>
                <a:latin typeface="Arial"/>
                <a:cs typeface="Arial"/>
              </a:rPr>
              <a:t>a copy </a:t>
            </a:r>
            <a:r>
              <a:rPr lang="en-US" sz="1800" b="1" smtClean="0">
                <a:latin typeface="Arial"/>
                <a:cs typeface="Arial"/>
              </a:rPr>
              <a:t>of the variable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○"/>
              <a:tabLst>
                <a:tab pos="379730" algn="l"/>
              </a:tabLst>
            </a:pPr>
            <a:r>
              <a:rPr lang="en-US" b="1" smtClean="0">
                <a:latin typeface="Arial"/>
                <a:cs typeface="Arial"/>
              </a:rPr>
              <a:t>The function cannot change </a:t>
            </a:r>
            <a:r>
              <a:rPr lang="en-US" b="1" smtClean="0">
                <a:solidFill>
                  <a:srgbClr val="FF0000"/>
                </a:solidFill>
                <a:latin typeface="Arial"/>
                <a:cs typeface="Arial"/>
              </a:rPr>
              <a:t>the original variable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800" y="3036434"/>
            <a:ext cx="4029200" cy="144142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52729" marR="362585" indent="-167640">
              <a:spcBef>
                <a:spcPts val="4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 This function will attempt to increment a number</a:t>
            </a:r>
          </a:p>
          <a:p>
            <a:pPr marL="252729" marR="362585" indent="-167640">
              <a:spcBef>
                <a:spcPts val="40"/>
              </a:spcBef>
            </a:pPr>
            <a:r>
              <a:rPr sz="1000" spc="-5" dirty="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function </a:t>
            </a:r>
            <a:r>
              <a:rPr lang="en-US" sz="1000" b="1" spc="-5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incrementNumber</a:t>
            </a:r>
            <a:r>
              <a:rPr sz="10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lang="en-US" sz="1000" b="1" spc="-5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someNumber</a:t>
            </a:r>
            <a:r>
              <a:rPr sz="1000" spc="-5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) </a:t>
            </a:r>
            <a:r>
              <a:rPr sz="1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{</a:t>
            </a:r>
            <a:r>
              <a:rPr lang="en-US" sz="1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/>
            </a:r>
            <a:br>
              <a:rPr lang="en-US" sz="1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</a:br>
            <a:r>
              <a:rPr lang="en-US" sz="1000" b="1" spc="-5" dirty="0" err="1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someNumber</a:t>
            </a:r>
            <a:r>
              <a:rPr lang="en-US" sz="1000" spc="-5" dirty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1000" spc="-5">
                <a:latin typeface="Consolas" panose="020B0609020204030204" pitchFamily="49" charset="0"/>
                <a:cs typeface="Consolas"/>
              </a:rPr>
              <a:t>+=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30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;</a:t>
            </a:r>
            <a:endParaRPr sz="1000" dirty="0">
              <a:latin typeface="Consolas" panose="020B0609020204030204" pitchFamily="49" charset="0"/>
              <a:cs typeface="Consolas"/>
            </a:endParaRPr>
          </a:p>
          <a:p>
            <a:pPr marL="85725">
              <a:spcBef>
                <a:spcPts val="210"/>
              </a:spcBef>
            </a:pPr>
            <a:r>
              <a:rPr sz="1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}</a:t>
            </a:r>
            <a:endParaRPr lang="en-US" sz="1000" dirty="0" smtClean="0">
              <a:solidFill>
                <a:srgbClr val="666600"/>
              </a:solidFill>
              <a:latin typeface="Consolas" panose="020B0609020204030204" pitchFamily="49" charset="0"/>
              <a:cs typeface="Consolas"/>
            </a:endParaRPr>
          </a:p>
          <a:p>
            <a:pPr marL="85725">
              <a:spcBef>
                <a:spcPts val="210"/>
              </a:spcBef>
            </a:pPr>
            <a:endParaRPr sz="1000" dirty="0">
              <a:latin typeface="Consolas" panose="020B0609020204030204" pitchFamily="49" charset="0"/>
              <a:cs typeface="Consolas"/>
            </a:endParaRPr>
          </a:p>
          <a:p>
            <a:pPr marL="85725" marR="1035050"/>
            <a:r>
              <a:rPr sz="1000" spc="-5" dirty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var </a:t>
            </a:r>
            <a:r>
              <a:rPr lang="en-US" sz="1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targetNumber</a:t>
            </a:r>
            <a:r>
              <a:rPr sz="1000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00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= </a:t>
            </a:r>
            <a:r>
              <a:rPr sz="1000" b="1" spc="-5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0</a:t>
            </a:r>
            <a:r>
              <a:rPr lang="en-US" sz="1000" spc="-5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;</a:t>
            </a:r>
          </a:p>
          <a:p>
            <a:pPr marL="85725" marR="1035050"/>
            <a:r>
              <a:rPr lang="en-US" sz="1000" b="1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incrementNumber</a:t>
            </a:r>
            <a:r>
              <a:rPr lang="en-US" sz="1000" smtClean="0">
                <a:latin typeface="Consolas" panose="020B0609020204030204" pitchFamily="49" charset="0"/>
                <a:cs typeface="Times New Roman"/>
              </a:rPr>
              <a:t>(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targetNumber</a:t>
            </a:r>
            <a:r>
              <a:rPr lang="en-US" sz="1000" smtClean="0">
                <a:latin typeface="Consolas" panose="020B0609020204030204" pitchFamily="49" charset="0"/>
                <a:cs typeface="Times New Roman"/>
              </a:rPr>
              <a:t>);</a:t>
            </a:r>
          </a:p>
          <a:p>
            <a:pPr marL="85725" marR="1035050"/>
            <a:endParaRPr sz="1000">
              <a:latin typeface="Consolas" panose="020B0609020204030204" pitchFamily="49" charset="0"/>
              <a:cs typeface="Times New Roman"/>
            </a:endParaRPr>
          </a:p>
          <a:p>
            <a:pPr marL="85725"/>
            <a:r>
              <a:rPr sz="1000" spc="-5" smtClean="0">
                <a:latin typeface="Consolas" panose="020B0609020204030204" pitchFamily="49" charset="0"/>
                <a:cs typeface="Consolas"/>
              </a:rPr>
              <a:t>console.log(</a:t>
            </a:r>
            <a:r>
              <a:rPr lang="en-US" sz="1000" b="1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targetNumber</a:t>
            </a:r>
            <a:r>
              <a:rPr sz="1000" spc="-5" smtClean="0">
                <a:latin typeface="Consolas" panose="020B0609020204030204" pitchFamily="49" charset="0"/>
                <a:cs typeface="Consolas"/>
              </a:rPr>
              <a:t>); </a:t>
            </a:r>
            <a:r>
              <a:rPr sz="1000" b="1" spc="-5">
                <a:latin typeface="Consolas" panose="020B0609020204030204" pitchFamily="49" charset="0"/>
                <a:cs typeface="Consolas"/>
              </a:rPr>
              <a:t>//</a:t>
            </a:r>
            <a:r>
              <a:rPr sz="1000" b="1" spc="-20">
                <a:latin typeface="Consolas" panose="020B0609020204030204" pitchFamily="49" charset="0"/>
                <a:cs typeface="Consolas"/>
              </a:rPr>
              <a:t> </a:t>
            </a:r>
            <a:r>
              <a:rPr lang="en-US" sz="1000" b="1" spc="-20" smtClean="0">
                <a:latin typeface="Consolas" panose="020B0609020204030204" pitchFamily="49" charset="0"/>
                <a:cs typeface="Consolas"/>
              </a:rPr>
              <a:t>The number is still </a:t>
            </a:r>
            <a:r>
              <a:rPr sz="1000" b="1" smtClean="0">
                <a:latin typeface="Consolas" panose="020B0609020204030204" pitchFamily="49" charset="0"/>
                <a:cs typeface="Consolas"/>
              </a:rPr>
              <a:t>2</a:t>
            </a:r>
            <a:r>
              <a:rPr lang="en-US" sz="1000" b="1" smtClean="0">
                <a:latin typeface="Consolas" panose="020B0609020204030204" pitchFamily="49" charset="0"/>
                <a:cs typeface="Consolas"/>
              </a:rPr>
              <a:t>0</a:t>
            </a:r>
            <a:endParaRPr sz="1000" b="1">
              <a:latin typeface="Consolas" panose="020B0609020204030204" pitchFamily="49" charset="0"/>
              <a:cs typeface="Consolas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425744" y="3022333"/>
            <a:ext cx="4029200" cy="144142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52729" marR="362585" indent="-167640">
              <a:spcBef>
                <a:spcPts val="4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 This function will attempt to change a String</a:t>
            </a:r>
          </a:p>
          <a:p>
            <a:pPr marL="252729" marR="362585" indent="-167640">
              <a:spcBef>
                <a:spcPts val="40"/>
              </a:spcBef>
            </a:pPr>
            <a:r>
              <a:rPr sz="1000" spc="-5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changeString</a:t>
            </a:r>
            <a:r>
              <a:rPr sz="10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lang="en-US" sz="1000" b="1" spc="-5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someString</a:t>
            </a:r>
            <a:r>
              <a:rPr sz="10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) </a:t>
            </a:r>
            <a:r>
              <a:rPr sz="1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{</a:t>
            </a:r>
            <a:r>
              <a:rPr lang="en-US"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/>
            </a:r>
            <a:br>
              <a:rPr lang="en-US"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</a:br>
            <a:r>
              <a:rPr lang="en-US" sz="1000" b="1" spc="-5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someString</a:t>
            </a:r>
            <a:r>
              <a:rPr lang="en-US" sz="1000" spc="-5">
                <a:latin typeface="Consolas" panose="020B0609020204030204" pitchFamily="49" charset="0"/>
                <a:cs typeface="Consolas"/>
              </a:rPr>
              <a:t> 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= </a:t>
            </a:r>
            <a:r>
              <a:rPr lang="en-US" sz="1000" b="1" spc="-5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"This string has new text"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;</a:t>
            </a:r>
            <a:endParaRPr sz="1000" dirty="0">
              <a:latin typeface="Consolas" panose="020B0609020204030204" pitchFamily="49" charset="0"/>
              <a:cs typeface="Consolas"/>
            </a:endParaRPr>
          </a:p>
          <a:p>
            <a:pPr marL="85725">
              <a:spcBef>
                <a:spcPts val="210"/>
              </a:spcBef>
            </a:pPr>
            <a:r>
              <a:rPr sz="1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}</a:t>
            </a:r>
            <a:endParaRPr lang="en-US" sz="1000" dirty="0" smtClean="0">
              <a:solidFill>
                <a:srgbClr val="666600"/>
              </a:solidFill>
              <a:latin typeface="Consolas" panose="020B0609020204030204" pitchFamily="49" charset="0"/>
              <a:cs typeface="Consolas"/>
            </a:endParaRPr>
          </a:p>
          <a:p>
            <a:pPr marL="85725">
              <a:spcBef>
                <a:spcPts val="210"/>
              </a:spcBef>
            </a:pPr>
            <a:endParaRPr sz="1000" dirty="0">
              <a:latin typeface="Consolas" panose="020B0609020204030204" pitchFamily="49" charset="0"/>
              <a:cs typeface="Consolas"/>
            </a:endParaRPr>
          </a:p>
          <a:p>
            <a:pPr marL="85725" marR="1035050"/>
            <a:r>
              <a:rPr sz="1000" spc="-5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var 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myString</a:t>
            </a:r>
            <a:r>
              <a:rPr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00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= </a:t>
            </a:r>
            <a:r>
              <a:rPr lang="en-US" sz="1000" b="1" spc="-5" smtClean="0">
                <a:solidFill>
                  <a:srgbClr val="00B050"/>
                </a:solidFill>
                <a:latin typeface="Consolas" panose="020B0609020204030204" pitchFamily="49" charset="0"/>
                <a:cs typeface="Consolas"/>
              </a:rPr>
              <a:t>"Howdy doodles"</a:t>
            </a:r>
            <a:r>
              <a:rPr lang="en-US" sz="1000" spc="-5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;</a:t>
            </a:r>
          </a:p>
          <a:p>
            <a:pPr marL="85725" marR="1035050"/>
            <a:r>
              <a:rPr lang="en-US" sz="1000" b="1" spc="-5" smtClean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changeString</a:t>
            </a:r>
            <a:r>
              <a:rPr lang="en-US" sz="1000" smtClean="0">
                <a:latin typeface="Consolas" panose="020B0609020204030204" pitchFamily="49" charset="0"/>
                <a:cs typeface="Times New Roman"/>
              </a:rPr>
              <a:t>(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myString</a:t>
            </a:r>
            <a:r>
              <a:rPr lang="en-US" sz="1000" smtClean="0">
                <a:latin typeface="Consolas" panose="020B0609020204030204" pitchFamily="49" charset="0"/>
                <a:cs typeface="Times New Roman"/>
              </a:rPr>
              <a:t>);</a:t>
            </a:r>
          </a:p>
          <a:p>
            <a:pPr marL="85725" marR="1035050"/>
            <a:endParaRPr sz="1000">
              <a:latin typeface="Consolas" panose="020B0609020204030204" pitchFamily="49" charset="0"/>
              <a:cs typeface="Times New Roman"/>
            </a:endParaRPr>
          </a:p>
          <a:p>
            <a:pPr marL="85725"/>
            <a:r>
              <a:rPr sz="1000" spc="-5" smtClean="0">
                <a:latin typeface="Consolas" panose="020B0609020204030204" pitchFamily="49" charset="0"/>
                <a:cs typeface="Consolas"/>
              </a:rPr>
              <a:t>console.log(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myString</a:t>
            </a:r>
            <a:r>
              <a:rPr sz="1000" spc="-5" smtClean="0">
                <a:latin typeface="Consolas" panose="020B0609020204030204" pitchFamily="49" charset="0"/>
                <a:cs typeface="Consolas"/>
              </a:rPr>
              <a:t>); </a:t>
            </a:r>
            <a:r>
              <a:rPr sz="1000" b="1" spc="-5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000" b="1" spc="-2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1000" b="1" spc="-5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"Howdy doodles"</a:t>
            </a:r>
            <a:endParaRPr sz="1000" b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31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7512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Main</a:t>
            </a:r>
            <a:r>
              <a:rPr sz="2600" b="1" spc="-8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characteristics</a:t>
            </a: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 of JavaScript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596" y="1004675"/>
            <a:ext cx="8050544" cy="35992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73075" marR="255270" indent="-461009">
              <a:lnSpc>
                <a:spcPct val="114199"/>
              </a:lnSpc>
              <a:spcBef>
                <a:spcPts val="18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spc="-5" smtClean="0">
                <a:solidFill>
                  <a:srgbClr val="DB4437"/>
                </a:solidFill>
                <a:latin typeface="Calibri"/>
                <a:cs typeface="Calibri"/>
              </a:rPr>
              <a:t>Client-side: </a:t>
            </a:r>
            <a:r>
              <a:rPr lang="en-US" spc="-5" smtClean="0">
                <a:latin typeface="Calibri"/>
                <a:cs typeface="Calibri"/>
              </a:rPr>
              <a:t>runs in the browser of a Client PC. Can make requests to servers.</a:t>
            </a:r>
            <a:endParaRPr lang="en-US" spc="-5">
              <a:latin typeface="Calibri"/>
              <a:cs typeface="Calibri"/>
            </a:endParaRPr>
          </a:p>
          <a:p>
            <a:pPr marL="473075" marR="255270" indent="-461009">
              <a:lnSpc>
                <a:spcPct val="114199"/>
              </a:lnSpc>
              <a:spcBef>
                <a:spcPts val="18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spc="-5" smtClean="0">
                <a:solidFill>
                  <a:srgbClr val="DB4437"/>
                </a:solidFill>
                <a:latin typeface="Calibri"/>
                <a:cs typeface="Calibri"/>
              </a:rPr>
              <a:t>Interpreted</a:t>
            </a:r>
            <a:r>
              <a:rPr sz="2200" b="1" spc="-5" smtClean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>
                <a:latin typeface="Calibri"/>
                <a:cs typeface="Calibri"/>
              </a:rPr>
              <a:t>language: </a:t>
            </a:r>
            <a:r>
              <a:rPr lang="en-US" sz="1800" spc="-5" smtClean="0">
                <a:latin typeface="Calibri"/>
                <a:cs typeface="Calibri"/>
              </a:rPr>
              <a:t>does not require manual compiling. Is compiled by the browser automatically.</a:t>
            </a:r>
            <a:endParaRPr sz="1800">
              <a:latin typeface="Calibri"/>
              <a:cs typeface="Calibri"/>
            </a:endParaRPr>
          </a:p>
          <a:p>
            <a:pPr marL="473075" marR="5080" indent="-461009">
              <a:lnSpc>
                <a:spcPts val="262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>
                <a:solidFill>
                  <a:srgbClr val="DB4437"/>
                </a:solidFill>
                <a:latin typeface="Calibri"/>
                <a:cs typeface="Calibri"/>
              </a:rPr>
              <a:t>Dynamic-typed</a:t>
            </a:r>
            <a:r>
              <a:rPr sz="2200" b="1" spc="-5">
                <a:latin typeface="Calibri"/>
                <a:cs typeface="Calibri"/>
              </a:rPr>
              <a:t>: </a:t>
            </a:r>
            <a:r>
              <a:rPr lang="en-US" sz="1800" spc="-5" smtClean="0">
                <a:latin typeface="Calibri"/>
                <a:cs typeface="Calibri"/>
              </a:rPr>
              <a:t>data types are not enforced. We can </a:t>
            </a:r>
            <a:r>
              <a:rPr lang="en-US" spc="-5" smtClean="0">
                <a:latin typeface="Calibri"/>
                <a:cs typeface="Calibri"/>
              </a:rPr>
              <a:t>re-assign variable data types (</a:t>
            </a:r>
            <a:r>
              <a:rPr lang="en-US" sz="1800" b="1" spc="-5" smtClean="0">
                <a:latin typeface="Calibri"/>
                <a:cs typeface="Calibri"/>
              </a:rPr>
              <a:t>not</a:t>
            </a:r>
            <a:r>
              <a:rPr lang="en-US" sz="1800" spc="-5" smtClean="0">
                <a:latin typeface="Calibri"/>
                <a:cs typeface="Calibri"/>
              </a:rPr>
              <a:t> </a:t>
            </a:r>
            <a:r>
              <a:rPr lang="en-US" sz="1800" b="1" spc="-5" smtClean="0">
                <a:latin typeface="Calibri"/>
                <a:cs typeface="Calibri"/>
              </a:rPr>
              <a:t>recommended</a:t>
            </a:r>
            <a:r>
              <a:rPr lang="en-US" sz="1800" spc="-5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73075" marR="180975" indent="-461009">
              <a:lnSpc>
                <a:spcPts val="262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sz="2200" b="1" spc="-5">
                <a:solidFill>
                  <a:srgbClr val="DB4437"/>
                </a:solidFill>
                <a:latin typeface="Calibri"/>
                <a:cs typeface="Calibri"/>
              </a:rPr>
              <a:t>Object</a:t>
            </a:r>
            <a:r>
              <a:rPr sz="2200" b="1" spc="-5">
                <a:latin typeface="Calibri"/>
                <a:cs typeface="Calibri"/>
              </a:rPr>
              <a:t>-based: </a:t>
            </a:r>
            <a:r>
              <a:rPr lang="en-US" smtClean="0">
                <a:latin typeface="Calibri"/>
                <a:cs typeface="Calibri"/>
              </a:rPr>
              <a:t>it </a:t>
            </a:r>
            <a:r>
              <a:rPr sz="1800" spc="-5" smtClean="0">
                <a:latin typeface="Calibri"/>
                <a:cs typeface="Calibri"/>
              </a:rPr>
              <a:t>is </a:t>
            </a:r>
            <a:r>
              <a:rPr sz="1800">
                <a:latin typeface="Calibri"/>
                <a:cs typeface="Calibri"/>
              </a:rPr>
              <a:t>an </a:t>
            </a:r>
            <a:r>
              <a:rPr sz="1800" spc="-5" smtClean="0">
                <a:latin typeface="Calibri"/>
                <a:cs typeface="Calibri"/>
              </a:rPr>
              <a:t>object-oriented</a:t>
            </a:r>
            <a:r>
              <a:rPr sz="1800" spc="-10" smtClean="0">
                <a:latin typeface="Calibri"/>
                <a:cs typeface="Calibri"/>
              </a:rPr>
              <a:t> </a:t>
            </a:r>
            <a:r>
              <a:rPr sz="1800" spc="-5" smtClean="0">
                <a:latin typeface="Calibri"/>
                <a:cs typeface="Calibri"/>
              </a:rPr>
              <a:t>language</a:t>
            </a:r>
            <a:r>
              <a:rPr lang="en-US" sz="1800" spc="-5" smtClean="0">
                <a:latin typeface="Calibri"/>
                <a:cs typeface="Calibri"/>
              </a:rPr>
              <a:t>. </a:t>
            </a:r>
            <a:r>
              <a:rPr lang="en-US" sz="1800" u="sng" spc="-5" smtClean="0">
                <a:latin typeface="Calibri"/>
                <a:cs typeface="Calibri"/>
              </a:rPr>
              <a:t>Almost</a:t>
            </a:r>
            <a:r>
              <a:rPr lang="en-US" sz="1800" spc="-5" smtClean="0">
                <a:latin typeface="Calibri"/>
                <a:cs typeface="Calibri"/>
              </a:rPr>
              <a:t> every JavaScript component belongs to an object or is an object.</a:t>
            </a:r>
            <a:endParaRPr sz="1800">
              <a:latin typeface="Calibri"/>
              <a:cs typeface="Calibri"/>
            </a:endParaRPr>
          </a:p>
          <a:p>
            <a:pPr marL="473075" marR="679450" indent="-461009">
              <a:lnSpc>
                <a:spcPts val="262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lang="en-US" sz="2200" b="1" u="sng" spc="-5" smtClean="0">
                <a:solidFill>
                  <a:srgbClr val="FF0000"/>
                </a:solidFill>
                <a:cs typeface="Calibri"/>
              </a:rPr>
              <a:t>Case-Sensitive</a:t>
            </a:r>
            <a:r>
              <a:rPr lang="en-US" b="1" spc="-5" smtClean="0">
                <a:cs typeface="Calibri"/>
              </a:rPr>
              <a:t>: </a:t>
            </a:r>
            <a:r>
              <a:rPr lang="en-US" i="1" u="sng" spc="-5" smtClean="0">
                <a:cs typeface="Calibri"/>
              </a:rPr>
              <a:t>hello</a:t>
            </a:r>
            <a:r>
              <a:rPr lang="en-US" spc="-5" smtClean="0">
                <a:cs typeface="Calibri"/>
              </a:rPr>
              <a:t> is different than </a:t>
            </a:r>
            <a:r>
              <a:rPr lang="en-US" i="1" u="sng" spc="-5" smtClean="0">
                <a:cs typeface="Calibri"/>
              </a:rPr>
              <a:t>Hello</a:t>
            </a:r>
            <a:r>
              <a:rPr lang="en-US" spc="-5" smtClean="0">
                <a:cs typeface="Calibri"/>
              </a:rPr>
              <a:t> which is different than </a:t>
            </a:r>
            <a:r>
              <a:rPr lang="en-US" i="1" u="sng" spc="-5" smtClean="0">
                <a:cs typeface="Calibri"/>
              </a:rPr>
              <a:t>HELLO</a:t>
            </a:r>
            <a:endParaRPr lang="en-US" u="sng" spc="-5" smtClean="0">
              <a:cs typeface="Calibri"/>
            </a:endParaRPr>
          </a:p>
          <a:p>
            <a:pPr marL="473075" marR="679450" indent="-461009">
              <a:lnSpc>
                <a:spcPts val="262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●"/>
              <a:tabLst>
                <a:tab pos="473075" algn="l"/>
                <a:tab pos="473709" algn="l"/>
              </a:tabLst>
            </a:pP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675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Passing</a:t>
            </a:r>
            <a:r>
              <a:rPr sz="2600" b="1" spc="-5" smtClean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42C84"/>
                </a:solidFill>
                <a:latin typeface="Calibri"/>
                <a:cs typeface="Calibri"/>
              </a:rPr>
              <a:t>parameters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by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lang="en-US" sz="2600" b="1" u="sng" spc="-5" smtClean="0">
                <a:solidFill>
                  <a:srgbClr val="642C84"/>
                </a:solidFill>
                <a:latin typeface="Calibri"/>
                <a:cs typeface="Calibri"/>
              </a:rPr>
              <a:t>reference</a:t>
            </a:r>
            <a:endParaRPr sz="2600" u="sng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5520" y="851603"/>
            <a:ext cx="8798480" cy="709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35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409575" algn="l"/>
                <a:tab pos="410209" algn="l"/>
              </a:tabLst>
            </a:pPr>
            <a:r>
              <a:rPr lang="en-US" sz="2100" b="1" u="sng" spc="-5" smtClean="0">
                <a:solidFill>
                  <a:srgbClr val="0070C0"/>
                </a:solidFill>
                <a:latin typeface="Arial"/>
                <a:cs typeface="Arial"/>
              </a:rPr>
              <a:t>Non-primitive</a:t>
            </a:r>
            <a:r>
              <a:rPr lang="en-US" sz="2100" b="1" spc="-5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100" b="1" spc="-5" smtClean="0">
                <a:solidFill>
                  <a:srgbClr val="0070C0"/>
                </a:solidFill>
                <a:latin typeface="Arial"/>
                <a:cs typeface="Arial"/>
              </a:rPr>
              <a:t>parameters </a:t>
            </a:r>
            <a:r>
              <a:rPr sz="2100" b="1" spc="-5" smtClean="0">
                <a:latin typeface="Arial"/>
                <a:cs typeface="Arial"/>
              </a:rPr>
              <a:t>are </a:t>
            </a:r>
            <a:r>
              <a:rPr sz="2100" b="1" spc="-5" dirty="0">
                <a:latin typeface="Arial"/>
                <a:cs typeface="Arial"/>
              </a:rPr>
              <a:t>passed </a:t>
            </a:r>
            <a:r>
              <a:rPr sz="2100" b="1" dirty="0">
                <a:latin typeface="Arial"/>
                <a:cs typeface="Arial"/>
              </a:rPr>
              <a:t>to functions</a:t>
            </a:r>
            <a:r>
              <a:rPr sz="2100" b="1" spc="-50" dirty="0">
                <a:latin typeface="Arial"/>
                <a:cs typeface="Arial"/>
              </a:rPr>
              <a:t> </a:t>
            </a:r>
            <a:r>
              <a:rPr sz="2100" b="1" u="sng" spc="-5">
                <a:solidFill>
                  <a:srgbClr val="0F9D58"/>
                </a:solidFill>
                <a:latin typeface="Arial"/>
                <a:cs typeface="Arial"/>
              </a:rPr>
              <a:t>by </a:t>
            </a:r>
            <a:r>
              <a:rPr lang="en-US" sz="2100" b="1" u="sng" spc="-5" smtClean="0">
                <a:solidFill>
                  <a:srgbClr val="0F9D58"/>
                </a:solidFill>
                <a:latin typeface="Arial"/>
                <a:cs typeface="Arial"/>
              </a:rPr>
              <a:t>reference</a:t>
            </a:r>
          </a:p>
          <a:p>
            <a:pPr marL="866775" marR="5080" lvl="1" indent="-397510">
              <a:lnSpc>
                <a:spcPct val="1135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409575" algn="l"/>
                <a:tab pos="410209" algn="l"/>
              </a:tabLst>
            </a:pPr>
            <a:r>
              <a:rPr lang="en-US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This includes all Objects </a:t>
            </a:r>
            <a:r>
              <a:rPr lang="en-US" b="1" u="sng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except Strings</a:t>
            </a:r>
            <a:endParaRPr u="sng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520" y="1604673"/>
            <a:ext cx="8188879" cy="1455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4599"/>
              </a:lnSpc>
              <a:spcBef>
                <a:spcPts val="100"/>
              </a:spcBef>
              <a:tabLst>
                <a:tab pos="379730" algn="l"/>
              </a:tabLst>
            </a:pPr>
            <a:r>
              <a:rPr lang="en-US" sz="1600" b="1" smtClean="0">
                <a:latin typeface="Arial"/>
                <a:cs typeface="Arial"/>
              </a:rPr>
              <a:t>When functions receive </a:t>
            </a:r>
            <a:r>
              <a:rPr lang="en-US" sz="1600" b="1" smtClean="0">
                <a:solidFill>
                  <a:srgbClr val="0070C0"/>
                </a:solidFill>
                <a:latin typeface="Arial"/>
                <a:cs typeface="Arial"/>
              </a:rPr>
              <a:t>non-primitive parameters</a:t>
            </a:r>
            <a:r>
              <a:rPr lang="en-US" sz="1600" b="1" smtClean="0">
                <a:latin typeface="Arial"/>
                <a:cs typeface="Arial"/>
              </a:rPr>
              <a:t>: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○"/>
              <a:tabLst>
                <a:tab pos="379730" algn="l"/>
              </a:tabLst>
            </a:pPr>
            <a:r>
              <a:rPr lang="en-US" sz="1600" b="1" smtClean="0">
                <a:latin typeface="Arial"/>
                <a:cs typeface="Arial"/>
              </a:rPr>
              <a:t>The function receives </a:t>
            </a:r>
            <a:r>
              <a:rPr lang="en-US" sz="1600" b="1" i="1" smtClean="0">
                <a:solidFill>
                  <a:srgbClr val="FF0000"/>
                </a:solidFill>
                <a:latin typeface="Arial"/>
                <a:cs typeface="Arial"/>
              </a:rPr>
              <a:t>a copy of the reference </a:t>
            </a:r>
            <a:r>
              <a:rPr lang="en-US" sz="1600" b="1" smtClean="0">
                <a:latin typeface="Arial"/>
                <a:cs typeface="Arial"/>
              </a:rPr>
              <a:t>to the Object</a:t>
            </a:r>
          </a:p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○"/>
              <a:tabLst>
                <a:tab pos="379730" algn="l"/>
              </a:tabLst>
            </a:pPr>
            <a:r>
              <a:rPr lang="en-US" sz="1500" b="1" smtClean="0">
                <a:latin typeface="Arial"/>
                <a:cs typeface="Arial"/>
              </a:rPr>
              <a:t>It is like having two variables that point to the same Object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○"/>
              <a:tabLst>
                <a:tab pos="379730" algn="l"/>
              </a:tabLst>
            </a:pPr>
            <a:r>
              <a:rPr lang="en-US" sz="1600" b="1" smtClean="0">
                <a:latin typeface="Arial"/>
                <a:cs typeface="Arial"/>
              </a:rPr>
              <a:t>The function </a:t>
            </a:r>
            <a:r>
              <a:rPr lang="en-US" sz="1600" b="1" u="sng" smtClean="0">
                <a:solidFill>
                  <a:srgbClr val="FF0000"/>
                </a:solidFill>
                <a:latin typeface="Arial"/>
                <a:cs typeface="Arial"/>
              </a:rPr>
              <a:t>can change the original variable's properties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○"/>
              <a:tabLst>
                <a:tab pos="379730" algn="l"/>
              </a:tabLst>
            </a:pPr>
            <a:r>
              <a:rPr lang="en-US" sz="1600" b="1" smtClean="0">
                <a:latin typeface="Arial"/>
                <a:cs typeface="Arial"/>
              </a:rPr>
              <a:t>The function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cannot</a:t>
            </a:r>
            <a:r>
              <a:rPr lang="en-US" sz="1600" b="1" smtClean="0">
                <a:latin typeface="Arial"/>
                <a:cs typeface="Arial"/>
              </a:rPr>
              <a:t> assign (</a:t>
            </a:r>
            <a:r>
              <a:rPr lang="en-US" sz="1600" b="1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lang="en-US" sz="1600" b="1" smtClean="0">
                <a:latin typeface="Arial"/>
                <a:cs typeface="Arial"/>
              </a:rPr>
              <a:t>) a new value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834" y="3163756"/>
            <a:ext cx="4029200" cy="141577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52729" marR="362585" indent="-167640">
              <a:spcBef>
                <a:spcPts val="4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 This function will change an array</a:t>
            </a:r>
          </a:p>
          <a:p>
            <a:pPr marL="252729" marR="362585" indent="-167640">
              <a:spcBef>
                <a:spcPts val="40"/>
              </a:spcBef>
            </a:pPr>
            <a:r>
              <a:rPr sz="1000" spc="-5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addItemToArray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 </a:t>
            </a:r>
            <a:r>
              <a:rPr sz="10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lang="en-US" sz="1000" b="1" spc="-5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someArray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, </a:t>
            </a:r>
            <a:r>
              <a:rPr lang="en-US" sz="1000" b="1" spc="-5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newItem</a:t>
            </a:r>
            <a:r>
              <a:rPr sz="10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) </a:t>
            </a:r>
            <a:r>
              <a:rPr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{</a:t>
            </a:r>
            <a:r>
              <a:rPr lang="en-US"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/>
            </a:r>
            <a:br>
              <a:rPr lang="en-US"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</a:br>
            <a:r>
              <a:rPr lang="en-US" sz="1000" b="1" spc="-5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someArray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.push(</a:t>
            </a:r>
            <a:r>
              <a:rPr lang="en-US" sz="1000" b="1" spc="-5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newItem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);</a:t>
            </a:r>
          </a:p>
          <a:p>
            <a:pPr marL="252729" marR="362585" indent="-167640">
              <a:spcBef>
                <a:spcPts val="40"/>
              </a:spcBef>
            </a:pPr>
            <a:r>
              <a:rPr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}</a:t>
            </a:r>
            <a:endParaRPr lang="en-US" sz="1000" dirty="0" smtClean="0">
              <a:solidFill>
                <a:srgbClr val="666600"/>
              </a:solidFill>
              <a:latin typeface="Consolas" panose="020B0609020204030204" pitchFamily="49" charset="0"/>
              <a:cs typeface="Consolas"/>
            </a:endParaRPr>
          </a:p>
          <a:p>
            <a:pPr marL="85725">
              <a:spcBef>
                <a:spcPts val="210"/>
              </a:spcBef>
            </a:pPr>
            <a:endParaRPr sz="1000" dirty="0">
              <a:latin typeface="Consolas" panose="020B0609020204030204" pitchFamily="49" charset="0"/>
              <a:cs typeface="Consolas"/>
            </a:endParaRPr>
          </a:p>
          <a:p>
            <a:pPr marL="85725" marR="1035050"/>
            <a:r>
              <a:rPr sz="1000" spc="-5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var 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targetArray</a:t>
            </a:r>
            <a:r>
              <a:rPr lang="en-US"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= </a:t>
            </a:r>
            <a:r>
              <a:rPr lang="en-US"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1, 2, 3</a:t>
            </a:r>
            <a:r>
              <a:rPr lang="en-US"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]</a:t>
            </a:r>
            <a:r>
              <a:rPr lang="en-US" sz="1000" spc="-5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;</a:t>
            </a:r>
          </a:p>
          <a:p>
            <a:pPr marL="85725" marR="1035050"/>
            <a:r>
              <a:rPr lang="en-US" sz="1000" b="1" spc="-5" smtClean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addItemToArray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 </a:t>
            </a:r>
            <a:r>
              <a:rPr lang="en-US" sz="1000" smtClean="0">
                <a:latin typeface="Consolas" panose="020B0609020204030204" pitchFamily="49" charset="0"/>
                <a:cs typeface="Times New Roman"/>
              </a:rPr>
              <a:t>(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targetArray</a:t>
            </a:r>
            <a:r>
              <a:rPr lang="en-US"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lang="en-US" sz="1000" b="1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40</a:t>
            </a:r>
            <a:r>
              <a:rPr lang="en-US" sz="1000" smtClean="0">
                <a:latin typeface="Consolas" panose="020B0609020204030204" pitchFamily="49" charset="0"/>
                <a:cs typeface="Times New Roman"/>
              </a:rPr>
              <a:t>);</a:t>
            </a:r>
          </a:p>
          <a:p>
            <a:pPr marL="85725" marR="1035050"/>
            <a:endParaRPr sz="1000">
              <a:latin typeface="Consolas" panose="020B0609020204030204" pitchFamily="49" charset="0"/>
              <a:cs typeface="Times New Roman"/>
            </a:endParaRPr>
          </a:p>
          <a:p>
            <a:pPr marL="85725"/>
            <a:r>
              <a:rPr sz="1000" spc="-5" smtClean="0">
                <a:latin typeface="Consolas" panose="020B0609020204030204" pitchFamily="49" charset="0"/>
                <a:cs typeface="Consolas"/>
              </a:rPr>
              <a:t>console.log(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targetArray</a:t>
            </a:r>
            <a:r>
              <a:rPr sz="1000" spc="-5" smtClean="0">
                <a:latin typeface="Consolas" panose="020B0609020204030204" pitchFamily="49" charset="0"/>
                <a:cs typeface="Consolas"/>
              </a:rPr>
              <a:t>); </a:t>
            </a:r>
            <a:r>
              <a:rPr sz="1000" b="1" spc="-5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000" b="1" spc="-2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1000" b="1" spc="-2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[1, 2, 3, 40]</a:t>
            </a:r>
            <a:endParaRPr sz="1000" b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796860" y="3149150"/>
            <a:ext cx="4029200" cy="141577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52729" marR="362585" indent="-167640">
              <a:spcBef>
                <a:spcPts val="4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 This function will NOT change the array</a:t>
            </a:r>
          </a:p>
          <a:p>
            <a:pPr marL="252729" marR="362585" indent="-167640">
              <a:spcBef>
                <a:spcPts val="40"/>
              </a:spcBef>
            </a:pPr>
            <a:r>
              <a:rPr sz="1000" spc="-5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emptyArray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 </a:t>
            </a:r>
            <a:r>
              <a:rPr sz="10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lang="en-US" sz="1000" b="1" spc="-5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someArray</a:t>
            </a:r>
            <a:r>
              <a:rPr sz="10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) </a:t>
            </a:r>
            <a:r>
              <a:rPr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{</a:t>
            </a:r>
            <a:r>
              <a:rPr lang="en-US"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/>
            </a:r>
            <a:br>
              <a:rPr lang="en-US"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</a:br>
            <a:r>
              <a:rPr lang="en-US" sz="1000" b="1" spc="-5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someArray</a:t>
            </a:r>
            <a:r>
              <a:rPr lang="en-US" sz="1000" spc="-5" smtClean="0">
                <a:latin typeface="Consolas" panose="020B0609020204030204" pitchFamily="49" charset="0"/>
                <a:cs typeface="Consolas"/>
              </a:rPr>
              <a:t> = []</a:t>
            </a:r>
            <a:r>
              <a:rPr lang="en-US" sz="1000" b="1" spc="-5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;</a:t>
            </a:r>
            <a:endParaRPr lang="en-US" sz="1000" spc="-5" smtClean="0">
              <a:latin typeface="Consolas" panose="020B0609020204030204" pitchFamily="49" charset="0"/>
              <a:cs typeface="Consolas"/>
            </a:endParaRPr>
          </a:p>
          <a:p>
            <a:pPr marL="252729" marR="362585" indent="-167640">
              <a:spcBef>
                <a:spcPts val="40"/>
              </a:spcBef>
            </a:pPr>
            <a:r>
              <a:rPr sz="1000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}</a:t>
            </a:r>
            <a:endParaRPr lang="en-US" sz="1000" dirty="0" smtClean="0">
              <a:solidFill>
                <a:srgbClr val="666600"/>
              </a:solidFill>
              <a:latin typeface="Consolas" panose="020B0609020204030204" pitchFamily="49" charset="0"/>
              <a:cs typeface="Consolas"/>
            </a:endParaRPr>
          </a:p>
          <a:p>
            <a:pPr marL="85725">
              <a:spcBef>
                <a:spcPts val="210"/>
              </a:spcBef>
            </a:pPr>
            <a:endParaRPr sz="1000" dirty="0">
              <a:latin typeface="Consolas" panose="020B0609020204030204" pitchFamily="49" charset="0"/>
              <a:cs typeface="Consolas"/>
            </a:endParaRPr>
          </a:p>
          <a:p>
            <a:pPr marL="85725" marR="1035050"/>
            <a:r>
              <a:rPr sz="1000" spc="-5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var 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targetArray</a:t>
            </a:r>
            <a:r>
              <a:rPr lang="en-US"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= </a:t>
            </a:r>
            <a:r>
              <a:rPr lang="en-US"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/>
              </a:rPr>
              <a:t>10, 5, 0</a:t>
            </a:r>
            <a:r>
              <a:rPr lang="en-US" sz="1000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]</a:t>
            </a:r>
            <a:r>
              <a:rPr lang="en-US" sz="1000" spc="-5" smtClean="0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;</a:t>
            </a:r>
          </a:p>
          <a:p>
            <a:pPr marL="85725" marR="1035050"/>
            <a:r>
              <a:rPr lang="en-US" sz="1000" b="1" spc="-5" smtClean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emptyArray</a:t>
            </a:r>
            <a:r>
              <a:rPr lang="en-US" sz="1000" smtClean="0">
                <a:latin typeface="Consolas" panose="020B0609020204030204" pitchFamily="49" charset="0"/>
                <a:cs typeface="Times New Roman"/>
              </a:rPr>
              <a:t>(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targetArray</a:t>
            </a:r>
            <a:r>
              <a:rPr lang="en-US" sz="1000" smtClean="0">
                <a:latin typeface="Consolas" panose="020B0609020204030204" pitchFamily="49" charset="0"/>
                <a:cs typeface="Times New Roman"/>
              </a:rPr>
              <a:t>);</a:t>
            </a:r>
          </a:p>
          <a:p>
            <a:pPr marL="85725" marR="1035050"/>
            <a:endParaRPr sz="1000">
              <a:latin typeface="Consolas" panose="020B0609020204030204" pitchFamily="49" charset="0"/>
              <a:cs typeface="Times New Roman"/>
            </a:endParaRPr>
          </a:p>
          <a:p>
            <a:pPr marL="85725"/>
            <a:r>
              <a:rPr sz="1000" spc="-5" smtClean="0">
                <a:latin typeface="Consolas" panose="020B0609020204030204" pitchFamily="49" charset="0"/>
                <a:cs typeface="Consolas"/>
              </a:rPr>
              <a:t>console.log(</a:t>
            </a:r>
            <a:r>
              <a:rPr lang="en-US" sz="1000" b="1" smtClean="0">
                <a:solidFill>
                  <a:srgbClr val="0070C0"/>
                </a:solidFill>
                <a:latin typeface="Consolas" panose="020B0609020204030204" pitchFamily="49" charset="0"/>
                <a:cs typeface="Consolas"/>
              </a:rPr>
              <a:t>targetArray</a:t>
            </a:r>
            <a:r>
              <a:rPr sz="1000" spc="-5" smtClean="0">
                <a:latin typeface="Consolas" panose="020B0609020204030204" pitchFamily="49" charset="0"/>
                <a:cs typeface="Consolas"/>
              </a:rPr>
              <a:t>); </a:t>
            </a:r>
            <a:r>
              <a:rPr sz="1000" b="1" spc="-5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//</a:t>
            </a:r>
            <a:r>
              <a:rPr sz="1000" b="1" spc="-2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1000" b="1" spc="-2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/>
              </a:rPr>
              <a:t>[10, 5, 0]</a:t>
            </a:r>
            <a:endParaRPr sz="1000" b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1865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1504950"/>
            <a:ext cx="6934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Function return vaules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47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6688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6343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Function return values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52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85750" y="748971"/>
            <a:ext cx="7874000" cy="197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Arial"/>
                <a:cs typeface="Arial"/>
              </a:rPr>
              <a:t>Functions permit us to </a:t>
            </a:r>
            <a:r>
              <a:rPr lang="en-US" b="1" smtClean="0">
                <a:solidFill>
                  <a:srgbClr val="00B050"/>
                </a:solidFill>
                <a:latin typeface="Arial"/>
                <a:cs typeface="Arial"/>
              </a:rPr>
              <a:t>return a value to the caller</a:t>
            </a:r>
            <a:endParaRPr lang="en-US" b="1">
              <a:solidFill>
                <a:srgbClr val="00B050"/>
              </a:solidFill>
              <a:latin typeface="Calibri"/>
              <a:cs typeface="Calibri"/>
            </a:endParaRPr>
          </a:p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For example: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We want to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calculate</a:t>
            </a:r>
            <a:r>
              <a:rPr lang="en-US" b="1" smtClean="0">
                <a:latin typeface="Calibri"/>
                <a:cs typeface="Calibri"/>
              </a:rPr>
              <a:t> a sum of money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We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call a function </a:t>
            </a:r>
            <a:r>
              <a:rPr lang="en-US" b="1" smtClean="0">
                <a:latin typeface="Calibri"/>
                <a:cs typeface="Calibri"/>
              </a:rPr>
              <a:t>which adds numbers (</a:t>
            </a:r>
            <a:r>
              <a:rPr lang="en-US" b="1" u="sng" smtClean="0">
                <a:latin typeface="Calibri"/>
                <a:cs typeface="Calibri"/>
              </a:rPr>
              <a:t>we defined this function</a:t>
            </a:r>
            <a:r>
              <a:rPr lang="en-US" b="1" smtClean="0">
                <a:latin typeface="Calibri"/>
                <a:cs typeface="Calibri"/>
              </a:rPr>
              <a:t>)</a:t>
            </a:r>
          </a:p>
          <a:p>
            <a:pPr marL="930275" marR="5080" lvl="1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Calibri"/>
                <a:cs typeface="Calibri"/>
              </a:rPr>
              <a:t>That function adds the numbers and </a:t>
            </a:r>
            <a:r>
              <a:rPr lang="en-US" b="1" smtClean="0">
                <a:solidFill>
                  <a:srgbClr val="00B050"/>
                </a:solidFill>
                <a:latin typeface="Calibri"/>
                <a:cs typeface="Calibri"/>
              </a:rPr>
              <a:t>gives us an answer</a:t>
            </a:r>
          </a:p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solidFill>
                  <a:srgbClr val="FF0000"/>
                </a:solidFill>
                <a:latin typeface="Calibri"/>
                <a:cs typeface="Calibri"/>
              </a:rPr>
              <a:t>Important: </a:t>
            </a:r>
            <a:r>
              <a:rPr lang="en-US" b="1" smtClean="0">
                <a:latin typeface="Calibri"/>
                <a:cs typeface="Calibri"/>
              </a:rPr>
              <a:t>the</a:t>
            </a:r>
            <a:r>
              <a:rPr lang="en-US" b="1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b="1" smtClean="0">
                <a:solidFill>
                  <a:srgbClr val="7030A0"/>
                </a:solidFill>
                <a:latin typeface="Calibri"/>
                <a:cs typeface="Calibri"/>
              </a:rPr>
              <a:t>return</a:t>
            </a:r>
            <a:r>
              <a:rPr lang="en-US" b="1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b="1" smtClean="0">
                <a:latin typeface="Calibri"/>
                <a:cs typeface="Calibri"/>
              </a:rPr>
              <a:t>command</a:t>
            </a:r>
            <a:r>
              <a:rPr lang="en-US" b="1" smtClean="0">
                <a:solidFill>
                  <a:srgbClr val="FF0000"/>
                </a:solidFill>
                <a:latin typeface="Calibri"/>
                <a:cs typeface="Calibri"/>
              </a:rPr>
              <a:t> will end the function immediately</a:t>
            </a:r>
            <a:endParaRPr lang="en-US" b="1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54003" y="2744005"/>
            <a:ext cx="7620000" cy="187871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// Function which returns a value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calculateSum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value1</a:t>
            </a:r>
            <a:r>
              <a:rPr lang="en-US" sz="1000" b="1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value2</a:t>
            </a:r>
            <a:r>
              <a:rPr lang="en-US" sz="1000" b="1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value3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return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value1</a:t>
            </a:r>
            <a:r>
              <a:rPr lang="en-US" sz="1000" b="1" spc="-5" smtClean="0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value2</a:t>
            </a:r>
            <a:r>
              <a:rPr lang="en-US" sz="1000" b="1" spc="-5" smtClean="0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value3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;</a:t>
            </a:r>
            <a:b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The variable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total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 will store the result of the calculation</a:t>
            </a:r>
            <a:endParaRPr lang="en-US" sz="1000" b="1" spc="-5">
              <a:solidFill>
                <a:schemeClr val="accent2">
                  <a:lumMod val="50000"/>
                </a:schemeClr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v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ar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total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=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calculateSum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10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20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15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"The first sum is: "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total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"The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second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sum is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: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calculateSum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40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10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,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0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 + "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but we can't reuse this result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");</a:t>
            </a:r>
          </a:p>
          <a:p>
            <a:pPr marL="85725"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"The first sum is still available for further processing: "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+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total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52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799" y="1657350"/>
            <a:ext cx="6934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Variable scope, part 1</a:t>
            </a:r>
            <a:endParaRPr spc="-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6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6343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Variable scope, part 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54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85750" y="584599"/>
            <a:ext cx="7874000" cy="584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sz="1700" b="1" smtClean="0">
                <a:latin typeface="Arial"/>
                <a:cs typeface="Arial"/>
              </a:rPr>
              <a:t>Variables declared in a function </a:t>
            </a:r>
            <a:r>
              <a:rPr lang="en-US" sz="1700" b="1" smtClean="0">
                <a:solidFill>
                  <a:srgbClr val="FF0000"/>
                </a:solidFill>
                <a:latin typeface="Arial"/>
                <a:cs typeface="Arial"/>
              </a:rPr>
              <a:t>cannot be accessed</a:t>
            </a:r>
            <a:r>
              <a:rPr lang="en-US" sz="1700" b="1" smtClean="0">
                <a:latin typeface="Arial"/>
                <a:cs typeface="Arial"/>
              </a:rPr>
              <a:t> after the function has </a:t>
            </a:r>
            <a:r>
              <a:rPr lang="en-US" sz="1700" b="1" smtClean="0">
                <a:solidFill>
                  <a:srgbClr val="FF0000"/>
                </a:solidFill>
                <a:latin typeface="Arial"/>
                <a:cs typeface="Arial"/>
              </a:rPr>
              <a:t>ended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457200" y="1252441"/>
            <a:ext cx="7620000" cy="210955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latin typeface="Consolas"/>
                <a:cs typeface="Consolas"/>
              </a:rPr>
              <a:t>var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 smtClean="0">
                <a:latin typeface="Consolas"/>
                <a:cs typeface="Consolas"/>
              </a:rPr>
              <a:t> =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110</a:t>
            </a:r>
            <a:r>
              <a:rPr lang="en-US" sz="1000" spc="-5" smtClean="0">
                <a:latin typeface="Consolas"/>
                <a:cs typeface="Consolas"/>
              </a:rPr>
              <a:t>;</a:t>
            </a:r>
            <a:endParaRPr lang="en-US" sz="1000" spc="-5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b="1" spc="-5" smtClean="0">
              <a:solidFill>
                <a:schemeClr val="accent6">
                  <a:lumMod val="50000"/>
                </a:schemeClr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anotherFunction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var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secondNumber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=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220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console.log(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"We are in the function. First number: 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console.log(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"We are in the function.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Second number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: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secondNumber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anotherFunction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console.log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"We are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outside the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function. First number: "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1000" b="1" spc="-5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console.log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(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"We are outside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the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function. Second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number: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1000" b="1" spc="-5">
                <a:solidFill>
                  <a:srgbClr val="0070C0"/>
                </a:solidFill>
                <a:latin typeface="Consolas"/>
                <a:cs typeface="Consolas"/>
              </a:rPr>
              <a:t>secondNumber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This throws an error</a:t>
            </a:r>
            <a:endParaRPr lang="en-US" sz="1000" b="1" spc="-5">
              <a:solidFill>
                <a:schemeClr val="accent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041" y="3451887"/>
            <a:ext cx="861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smtClean="0"/>
              <a:t>We say that variables </a:t>
            </a:r>
            <a:r>
              <a:rPr lang="en-US" sz="1700" b="1" smtClean="0">
                <a:solidFill>
                  <a:schemeClr val="accent6">
                    <a:lumMod val="75000"/>
                  </a:schemeClr>
                </a:solidFill>
              </a:rPr>
              <a:t>declared inside functions </a:t>
            </a:r>
            <a:r>
              <a:rPr lang="en-US" sz="1700" b="1" smtClean="0"/>
              <a:t>have </a:t>
            </a:r>
            <a:r>
              <a:rPr lang="en-US" sz="1700" b="1" smtClean="0">
                <a:solidFill>
                  <a:srgbClr val="00B050"/>
                </a:solidFill>
              </a:rPr>
              <a:t>local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smtClean="0"/>
              <a:t>Variables declared outside functions have </a:t>
            </a:r>
            <a:r>
              <a:rPr lang="en-US" sz="1700" b="1" smtClean="0">
                <a:solidFill>
                  <a:srgbClr val="FF0000"/>
                </a:solidFill>
              </a:rPr>
              <a:t>Global Scope, </a:t>
            </a:r>
            <a:r>
              <a:rPr lang="en-US" sz="1700" b="1" smtClean="0"/>
              <a:t>are called </a:t>
            </a:r>
            <a:r>
              <a:rPr lang="en-US" sz="1700" b="1" smtClean="0">
                <a:solidFill>
                  <a:srgbClr val="FF0000"/>
                </a:solidFill>
              </a:rPr>
              <a:t>Global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smtClean="0"/>
              <a:t>Global Scope means that they can be accessed globally, </a:t>
            </a:r>
            <a:r>
              <a:rPr lang="en-US" sz="1700" b="1" smtClean="0">
                <a:solidFill>
                  <a:schemeClr val="accent6">
                    <a:lumMod val="75000"/>
                  </a:schemeClr>
                </a:solidFill>
              </a:rPr>
              <a:t>by anything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u="sng" smtClean="0">
                <a:solidFill>
                  <a:srgbClr val="FF0000"/>
                </a:solidFill>
              </a:rPr>
              <a:t>We generally do not want to declare Global Variables</a:t>
            </a:r>
            <a:endParaRPr lang="ro-RO" sz="1700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13" y="22428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6343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Variable scope, part 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55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85750" y="748971"/>
            <a:ext cx="7874000" cy="1301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Arial"/>
                <a:cs typeface="Arial"/>
              </a:rPr>
              <a:t>Important: functions can </a:t>
            </a:r>
            <a:r>
              <a:rPr lang="en-US" b="1" smtClean="0">
                <a:solidFill>
                  <a:srgbClr val="FF0000"/>
                </a:solidFill>
                <a:latin typeface="Arial"/>
                <a:cs typeface="Arial"/>
              </a:rPr>
              <a:t>access and modify </a:t>
            </a:r>
            <a:r>
              <a:rPr lang="en-US" b="1" smtClean="0">
                <a:latin typeface="Arial"/>
                <a:cs typeface="Arial"/>
              </a:rPr>
              <a:t>variables </a:t>
            </a:r>
            <a:r>
              <a:rPr lang="en-US" b="1" smtClean="0">
                <a:solidFill>
                  <a:srgbClr val="00B050"/>
                </a:solidFill>
                <a:latin typeface="Arial"/>
                <a:cs typeface="Arial"/>
              </a:rPr>
              <a:t>declared before them</a:t>
            </a:r>
          </a:p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u="sng" smtClean="0">
                <a:solidFill>
                  <a:srgbClr val="FF0000"/>
                </a:solidFill>
                <a:latin typeface="Arial"/>
                <a:cs typeface="Arial"/>
              </a:rPr>
              <a:t>We never want to do this.</a:t>
            </a:r>
          </a:p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Arial"/>
                <a:cs typeface="Arial"/>
              </a:rPr>
              <a:t>If you want to modify outside variables,</a:t>
            </a:r>
            <a:r>
              <a:rPr lang="en-US" b="1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u="sng" smtClean="0">
                <a:solidFill>
                  <a:srgbClr val="FF0000"/>
                </a:solidFill>
                <a:latin typeface="Arial"/>
                <a:cs typeface="Arial"/>
              </a:rPr>
              <a:t>use parameters.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527799" y="2283418"/>
            <a:ext cx="7620000" cy="191719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latin typeface="Consolas"/>
                <a:cs typeface="Consolas"/>
              </a:rPr>
              <a:t>var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 smtClean="0">
                <a:latin typeface="Consolas"/>
                <a:cs typeface="Consolas"/>
              </a:rPr>
              <a:t> =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110</a:t>
            </a:r>
            <a:r>
              <a:rPr lang="en-US" sz="1000" spc="-5" smtClean="0">
                <a:latin typeface="Consolas"/>
                <a:cs typeface="Consolas"/>
              </a:rPr>
              <a:t>;</a:t>
            </a:r>
            <a:endParaRPr lang="en-US" sz="1000" spc="-5"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console.log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("Before the function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. First number: " + </a:t>
            </a:r>
            <a:r>
              <a:rPr lang="en-US" sz="1000" b="1" spc="-5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b="1" spc="-5" smtClean="0">
              <a:solidFill>
                <a:schemeClr val="accent6">
                  <a:lumMod val="50000"/>
                </a:schemeClr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anotherFunction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    firstNumber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220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We just modified an outside variable 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console.log(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"We are in the function. First number is now changed: "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anotherFunction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"After the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function. </a:t>
            </a:r>
            <a:r>
              <a:rPr lang="en-US" sz="1000" b="1" spc="-5" smtClean="0">
                <a:solidFill>
                  <a:srgbClr val="00B050"/>
                </a:solidFill>
                <a:latin typeface="Consolas"/>
                <a:cs typeface="Consolas"/>
              </a:rPr>
              <a:t>First number was changed by the function: </a:t>
            </a:r>
            <a:r>
              <a:rPr lang="en-US" sz="1000" b="1" spc="-5">
                <a:solidFill>
                  <a:srgbClr val="00B050"/>
                </a:solidFill>
                <a:latin typeface="Consolas"/>
                <a:cs typeface="Consolas"/>
              </a:rPr>
              <a:t>"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+ </a:t>
            </a:r>
            <a:r>
              <a:rPr lang="en-US" sz="1000" b="1" spc="-5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70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13" y="22428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" y="88214"/>
            <a:ext cx="6343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10" smtClean="0">
                <a:solidFill>
                  <a:srgbClr val="642C84"/>
                </a:solidFill>
                <a:latin typeface="Calibri"/>
                <a:cs typeface="Calibri"/>
              </a:rPr>
              <a:t>Variable scope, part 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56</a:t>
            </a:fld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85750" y="748971"/>
            <a:ext cx="7874000" cy="657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35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en-US" b="1" smtClean="0">
                <a:latin typeface="Arial"/>
                <a:cs typeface="Arial"/>
              </a:rPr>
              <a:t>We can avoid modifying </a:t>
            </a:r>
            <a:r>
              <a:rPr lang="en-US" b="1" smtClean="0">
                <a:solidFill>
                  <a:srgbClr val="00B050"/>
                </a:solidFill>
                <a:latin typeface="Arial"/>
                <a:cs typeface="Arial"/>
              </a:rPr>
              <a:t>outer scope </a:t>
            </a:r>
            <a:r>
              <a:rPr lang="en-US" b="1" smtClean="0">
                <a:latin typeface="Arial"/>
                <a:cs typeface="Arial"/>
              </a:rPr>
              <a:t>or </a:t>
            </a:r>
            <a:r>
              <a:rPr lang="en-US" b="1" smtClean="0">
                <a:solidFill>
                  <a:srgbClr val="7030A0"/>
                </a:solidFill>
                <a:latin typeface="Arial"/>
                <a:cs typeface="Arial"/>
              </a:rPr>
              <a:t>global variables </a:t>
            </a:r>
            <a:r>
              <a:rPr lang="en-US" b="1" smtClean="0">
                <a:latin typeface="Arial"/>
                <a:cs typeface="Arial"/>
              </a:rPr>
              <a:t>by </a:t>
            </a:r>
          </a:p>
          <a:p>
            <a:pPr marL="12066" marR="5080">
              <a:lnSpc>
                <a:spcPct val="113599"/>
              </a:lnSpc>
              <a:spcBef>
                <a:spcPts val="100"/>
              </a:spcBef>
              <a:tabLst>
                <a:tab pos="473075" algn="l"/>
              </a:tabLst>
            </a:pPr>
            <a:r>
              <a:rPr lang="en-US" b="1">
                <a:latin typeface="Arial"/>
                <a:cs typeface="Arial"/>
              </a:rPr>
              <a:t> </a:t>
            </a:r>
            <a:r>
              <a:rPr lang="en-US" b="1" smtClean="0">
                <a:latin typeface="Arial"/>
                <a:cs typeface="Arial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re-declaring them inside </a:t>
            </a:r>
            <a:r>
              <a:rPr lang="en-US" b="1" smtClean="0">
                <a:latin typeface="Arial"/>
                <a:cs typeface="Arial"/>
              </a:rPr>
              <a:t>the function</a:t>
            </a:r>
            <a:endParaRPr lang="en-US" b="1" u="sng" smtClean="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27798" y="2283418"/>
            <a:ext cx="8235201" cy="191719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latin typeface="Consolas"/>
                <a:cs typeface="Consolas"/>
              </a:rPr>
              <a:t>var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 smtClean="0">
                <a:latin typeface="Consolas"/>
                <a:cs typeface="Consolas"/>
              </a:rPr>
              <a:t> =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110</a:t>
            </a:r>
            <a:r>
              <a:rPr lang="en-US" sz="1000" spc="-5" smtClean="0">
                <a:latin typeface="Consolas"/>
                <a:cs typeface="Consolas"/>
              </a:rPr>
              <a:t>;</a:t>
            </a:r>
            <a:endParaRPr lang="en-US" sz="1000" spc="-5"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console.log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("Before the function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. First number: " + </a:t>
            </a:r>
            <a:r>
              <a:rPr lang="en-US" sz="1000" b="1" spc="-5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b="1" spc="-5" smtClean="0">
              <a:solidFill>
                <a:schemeClr val="accent6">
                  <a:lumMod val="50000"/>
                </a:schemeClr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function </a:t>
            </a:r>
            <a:r>
              <a:rPr lang="en-US" sz="1000" b="1" spc="-5" smtClean="0">
                <a:solidFill>
                  <a:srgbClr val="FF0000"/>
                </a:solidFill>
                <a:latin typeface="Consolas"/>
                <a:cs typeface="Consolas"/>
              </a:rPr>
              <a:t>anotherFunction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    </a:t>
            </a:r>
            <a:r>
              <a:rPr lang="en-US" sz="1000" b="1" spc="-5" smtClean="0">
                <a:solidFill>
                  <a:srgbClr val="7030A0"/>
                </a:solidFill>
                <a:latin typeface="Consolas"/>
                <a:cs typeface="Consolas"/>
              </a:rPr>
              <a:t>var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 firstNumber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= </a:t>
            </a:r>
            <a:r>
              <a:rPr lang="en-US" sz="1000" b="1" spc="-5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220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; </a:t>
            </a:r>
            <a:r>
              <a:rPr lang="en-US" sz="1000" b="1" spc="-5" smtClean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// We created a NEW variable, which only exists in this function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console.log("We are in the function. This operation will not affect the outside variable: " + </a:t>
            </a:r>
            <a:r>
              <a:rPr lang="en-US" sz="1000" b="1" spc="-5" smtClean="0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b="1" spc="-5">
                <a:solidFill>
                  <a:srgbClr val="FF0000"/>
                </a:solidFill>
                <a:latin typeface="Consolas"/>
                <a:cs typeface="Consolas"/>
              </a:rPr>
              <a:t>anotherFunction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console.log("After the 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function.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First number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: " + </a:t>
            </a:r>
            <a:r>
              <a:rPr lang="en-US" sz="1000" b="1" spc="-5">
                <a:solidFill>
                  <a:srgbClr val="0070C0"/>
                </a:solidFill>
                <a:latin typeface="Consolas"/>
                <a:cs typeface="Consolas"/>
              </a:rPr>
              <a:t>firstNumber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08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595722"/>
            <a:ext cx="493599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7620" algn="ctr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Introduction to  </a:t>
            </a:r>
            <a:r>
              <a:rPr spc="-5"/>
              <a:t>Arrays </a:t>
            </a:r>
            <a:r>
              <a:rPr/>
              <a:t>&amp;</a:t>
            </a:r>
            <a:r>
              <a:rPr spc="-105"/>
              <a:t> </a:t>
            </a:r>
            <a:r>
              <a:rPr spc="-5"/>
              <a:t>Objects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9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909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58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224" y="715668"/>
            <a:ext cx="8025765" cy="134139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88315" indent="-461009">
              <a:lnSpc>
                <a:spcPct val="100000"/>
              </a:lnSpc>
              <a:spcBef>
                <a:spcPts val="5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b="1" spc="-5" smtClean="0">
                <a:latin typeface="Calibri"/>
                <a:cs typeface="Calibri"/>
              </a:rPr>
              <a:t>Instead of using many separate variables, we can use </a:t>
            </a:r>
            <a:r>
              <a:rPr lang="en-US" b="1" spc="-5" smtClean="0">
                <a:solidFill>
                  <a:srgbClr val="00B050"/>
                </a:solidFill>
                <a:latin typeface="Calibri"/>
                <a:cs typeface="Calibri"/>
              </a:rPr>
              <a:t>arrays</a:t>
            </a:r>
          </a:p>
          <a:p>
            <a:pPr marL="488315" indent="-461009">
              <a:lnSpc>
                <a:spcPct val="100000"/>
              </a:lnSpc>
              <a:spcBef>
                <a:spcPts val="5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b="1" spc="-5" smtClean="0">
                <a:solidFill>
                  <a:srgbClr val="0F9D58"/>
                </a:solidFill>
                <a:latin typeface="Calibri"/>
                <a:cs typeface="Calibri"/>
              </a:rPr>
              <a:t>Arrays hold </a:t>
            </a:r>
            <a:r>
              <a:rPr lang="en-US" b="1" spc="-5" smtClean="0">
                <a:solidFill>
                  <a:srgbClr val="0F9D58"/>
                </a:solidFill>
                <a:latin typeface="Calibri"/>
                <a:cs typeface="Calibri"/>
              </a:rPr>
              <a:t>an </a:t>
            </a:r>
            <a:r>
              <a:rPr b="1" spc="-5" smtClean="0">
                <a:solidFill>
                  <a:srgbClr val="0F9D58"/>
                </a:solidFill>
                <a:latin typeface="Calibri"/>
                <a:cs typeface="Calibri"/>
              </a:rPr>
              <a:t>ordered </a:t>
            </a:r>
            <a:r>
              <a:rPr b="1" spc="-5">
                <a:solidFill>
                  <a:srgbClr val="0F9D58"/>
                </a:solidFill>
                <a:latin typeface="Calibri"/>
                <a:cs typeface="Calibri"/>
              </a:rPr>
              <a:t>list of</a:t>
            </a:r>
            <a:r>
              <a:rPr b="1" spc="-45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lang="en-US" b="1" spc="-5" smtClean="0">
                <a:solidFill>
                  <a:srgbClr val="0F9D58"/>
                </a:solidFill>
                <a:latin typeface="Calibri"/>
                <a:cs typeface="Calibri"/>
              </a:rPr>
              <a:t>items</a:t>
            </a:r>
            <a:r>
              <a:rPr b="1" spc="-5" smtClean="0">
                <a:solidFill>
                  <a:srgbClr val="0F9D58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488315" indent="-461009">
              <a:lnSpc>
                <a:spcPct val="100000"/>
              </a:lnSpc>
              <a:spcBef>
                <a:spcPts val="4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b="1" spc="-5">
                <a:latin typeface="Calibri"/>
                <a:cs typeface="Calibri"/>
              </a:rPr>
              <a:t>In JS the length of an array is not</a:t>
            </a:r>
            <a:r>
              <a:rPr b="1" spc="-20">
                <a:latin typeface="Calibri"/>
                <a:cs typeface="Calibri"/>
              </a:rPr>
              <a:t> </a:t>
            </a:r>
            <a:r>
              <a:rPr b="1" spc="-5">
                <a:latin typeface="Calibri"/>
                <a:cs typeface="Calibri"/>
              </a:rPr>
              <a:t>fixed</a:t>
            </a:r>
            <a:r>
              <a:rPr b="1" spc="-5" smtClean="0">
                <a:latin typeface="Calibri"/>
                <a:cs typeface="Calibri"/>
              </a:rPr>
              <a:t>.</a:t>
            </a:r>
            <a:r>
              <a:rPr lang="en-US" b="1" spc="-5" smtClean="0">
                <a:latin typeface="Calibri"/>
                <a:cs typeface="Calibri"/>
              </a:rPr>
              <a:t> Unlimited items can be added.</a:t>
            </a:r>
            <a:endParaRPr>
              <a:latin typeface="Calibri"/>
              <a:cs typeface="Calibri"/>
            </a:endParaRPr>
          </a:p>
          <a:p>
            <a:pPr marL="488315" indent="-461009">
              <a:lnSpc>
                <a:spcPct val="100000"/>
              </a:lnSpc>
              <a:spcBef>
                <a:spcPts val="420"/>
              </a:spcBef>
              <a:buSzPct val="91666"/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b="1" spc="-5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Any type of variable </a:t>
            </a:r>
            <a:r>
              <a:rPr b="1" spc="-5" smtClean="0">
                <a:latin typeface="Calibri"/>
                <a:cs typeface="Calibri"/>
              </a:rPr>
              <a:t>can be</a:t>
            </a:r>
            <a:r>
              <a:rPr lang="en-US" b="1" spc="-5" smtClean="0">
                <a:latin typeface="Calibri"/>
                <a:cs typeface="Calibri"/>
              </a:rPr>
              <a:t> added</a:t>
            </a:r>
            <a:r>
              <a:rPr b="1" spc="-5" smtClean="0">
                <a:latin typeface="Calibri"/>
                <a:cs typeface="Calibri"/>
              </a:rPr>
              <a:t> </a:t>
            </a:r>
            <a:r>
              <a:rPr lang="en-US" b="1" spc="-5" smtClean="0">
                <a:latin typeface="Calibri"/>
                <a:cs typeface="Calibri"/>
              </a:rPr>
              <a:t>into </a:t>
            </a:r>
            <a:r>
              <a:rPr b="1" spc="-5" smtClean="0">
                <a:latin typeface="Calibri"/>
                <a:cs typeface="Calibri"/>
              </a:rPr>
              <a:t>a</a:t>
            </a:r>
            <a:r>
              <a:rPr lang="en-US" b="1" spc="-5" smtClean="0">
                <a:latin typeface="Calibri"/>
                <a:cs typeface="Calibri"/>
              </a:rPr>
              <a:t> JavaScript</a:t>
            </a:r>
            <a:r>
              <a:rPr b="1" spc="-50" smtClean="0">
                <a:latin typeface="Calibri"/>
                <a:cs typeface="Calibri"/>
              </a:rPr>
              <a:t> </a:t>
            </a:r>
            <a:r>
              <a:rPr b="1" spc="-5">
                <a:latin typeface="Calibri"/>
                <a:cs typeface="Calibri"/>
              </a:rPr>
              <a:t>array</a:t>
            </a:r>
            <a:r>
              <a:rPr b="1" spc="-5" smtClean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2407239"/>
            <a:ext cx="7391400" cy="138345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530225">
              <a:lnSpc>
                <a:spcPct val="100000"/>
              </a:lnSpc>
              <a:spcBef>
                <a:spcPts val="520"/>
              </a:spcBef>
              <a:tabLst>
                <a:tab pos="475615" algn="l"/>
                <a:tab pos="476250" algn="l"/>
              </a:tabLst>
            </a:pPr>
            <a:r>
              <a:rPr lang="en-US" sz="2000" b="1" spc="-5" smtClean="0">
                <a:latin typeface="Calibri"/>
                <a:cs typeface="Calibri"/>
              </a:rPr>
              <a:t>Creating an array</a:t>
            </a:r>
          </a:p>
          <a:p>
            <a:pPr marL="475615" marR="530225" indent="-475615">
              <a:lnSpc>
                <a:spcPct val="100000"/>
              </a:lnSpc>
              <a:spcBef>
                <a:spcPts val="520"/>
              </a:spcBef>
              <a:buFont typeface="Arial"/>
              <a:buChar char="○"/>
              <a:tabLst>
                <a:tab pos="475615" algn="l"/>
                <a:tab pos="476250" algn="l"/>
              </a:tabLst>
            </a:pPr>
            <a:r>
              <a:rPr sz="2000" b="1" spc="-5" smtClean="0">
                <a:latin typeface="Calibri"/>
                <a:cs typeface="Calibri"/>
              </a:rPr>
              <a:t>Using </a:t>
            </a:r>
            <a:r>
              <a:rPr sz="2000" b="1" spc="-5">
                <a:latin typeface="Calibri"/>
                <a:cs typeface="Calibri"/>
              </a:rPr>
              <a:t>an array</a:t>
            </a:r>
            <a:r>
              <a:rPr sz="2000" b="1" spc="-90">
                <a:latin typeface="Calibri"/>
                <a:cs typeface="Calibri"/>
              </a:rPr>
              <a:t> </a:t>
            </a:r>
            <a:r>
              <a:rPr sz="2000" b="1" spc="-5" smtClean="0">
                <a:latin typeface="Calibri"/>
                <a:cs typeface="Calibri"/>
              </a:rPr>
              <a:t>literal</a:t>
            </a:r>
            <a:r>
              <a:rPr lang="en-US" sz="2000" b="1" spc="-5" smtClean="0">
                <a:latin typeface="Calibri"/>
                <a:cs typeface="Calibri"/>
              </a:rPr>
              <a:t> </a:t>
            </a:r>
            <a:r>
              <a:rPr sz="2000" b="1" spc="-5" smtClean="0">
                <a:latin typeface="Calibri"/>
                <a:cs typeface="Calibri"/>
              </a:rPr>
              <a:t>(recommended</a:t>
            </a:r>
            <a:r>
              <a:rPr sz="2000" b="1" spc="-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88315" marR="5080" indent="-488315">
              <a:lnSpc>
                <a:spcPct val="114599"/>
              </a:lnSpc>
              <a:buFont typeface="Arial"/>
              <a:buChar char="○"/>
              <a:tabLst>
                <a:tab pos="488315" algn="l"/>
                <a:tab pos="488950" algn="l"/>
              </a:tabLst>
            </a:pPr>
            <a:r>
              <a:rPr lang="en-US" sz="2000" b="1" spc="-5" smtClean="0">
                <a:latin typeface="Calibri"/>
                <a:cs typeface="Calibri"/>
              </a:rPr>
              <a:t>Creating a </a:t>
            </a:r>
            <a:r>
              <a:rPr sz="2000" b="1" spc="-5" smtClean="0">
                <a:solidFill>
                  <a:srgbClr val="642C84"/>
                </a:solidFill>
                <a:latin typeface="Calibri"/>
                <a:cs typeface="Calibri"/>
              </a:rPr>
              <a:t>new</a:t>
            </a:r>
            <a:r>
              <a:rPr lang="en-US" sz="2000" b="1" spc="-5" smtClean="0">
                <a:solidFill>
                  <a:srgbClr val="642C84"/>
                </a:solidFill>
                <a:latin typeface="Calibri"/>
                <a:cs typeface="Calibri"/>
              </a:rPr>
              <a:t> Array() </a:t>
            </a:r>
            <a:r>
              <a:rPr lang="en-US" sz="2000" b="1" spc="-5" smtClean="0">
                <a:latin typeface="Calibri"/>
                <a:cs typeface="Calibri"/>
              </a:rPr>
              <a:t>object</a:t>
            </a:r>
            <a:r>
              <a:rPr lang="en-US" sz="2000" b="1" spc="-5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</a:p>
          <a:p>
            <a:pPr marR="5080">
              <a:lnSpc>
                <a:spcPct val="114599"/>
              </a:lnSpc>
              <a:tabLst>
                <a:tab pos="488315" algn="l"/>
                <a:tab pos="488950" algn="l"/>
              </a:tabLst>
            </a:pP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(not recommended, may have unintuitive behavior)</a:t>
            </a:r>
            <a:endParaRPr sz="16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6800" y="2567455"/>
            <a:ext cx="4093210" cy="128265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200" spc="-5" smtClean="0">
                <a:solidFill>
                  <a:srgbClr val="000088"/>
                </a:solidFill>
                <a:latin typeface="Consolas"/>
                <a:cs typeface="Consolas"/>
              </a:rPr>
              <a:t>//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array</a:t>
            </a:r>
            <a:r>
              <a:rPr sz="1200" spc="-1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literal</a:t>
            </a:r>
            <a:endParaRPr sz="12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spc="-5">
                <a:latin typeface="Consolas"/>
                <a:cs typeface="Consolas"/>
              </a:rPr>
              <a:t>arr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'first element'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'second</a:t>
            </a:r>
            <a:r>
              <a:rPr sz="1200" spc="-1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element'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];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// new</a:t>
            </a:r>
            <a:r>
              <a:rPr sz="1200" spc="-1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keyword</a:t>
            </a:r>
            <a:endParaRPr sz="1200">
              <a:latin typeface="Consolas"/>
              <a:cs typeface="Consolas"/>
            </a:endParaRPr>
          </a:p>
          <a:p>
            <a:pPr marL="85725" marR="313690">
              <a:lnSpc>
                <a:spcPct val="114599"/>
              </a:lnSpc>
            </a:pP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sz="1200" spc="-5">
                <a:latin typeface="Consolas"/>
                <a:cs typeface="Consolas"/>
              </a:rPr>
              <a:t>arr </a:t>
            </a:r>
            <a:r>
              <a:rPr sz="120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5">
                <a:solidFill>
                  <a:srgbClr val="000088"/>
                </a:solidFill>
                <a:latin typeface="Consolas"/>
                <a:cs typeface="Consolas"/>
              </a:rPr>
              <a:t>new </a:t>
            </a:r>
            <a:r>
              <a:rPr sz="1200" spc="-5">
                <a:solidFill>
                  <a:srgbClr val="660066"/>
                </a:solidFill>
                <a:latin typeface="Consolas"/>
                <a:cs typeface="Consolas"/>
              </a:rPr>
              <a:t>Array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'first element'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200" spc="-5">
                <a:solidFill>
                  <a:srgbClr val="008800"/>
                </a:solidFill>
                <a:latin typeface="Consolas"/>
                <a:cs typeface="Consolas"/>
              </a:rPr>
              <a:t>'second  element'</a:t>
            </a:r>
            <a:r>
              <a:rPr sz="1200" spc="-5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Rectangle 9">
            <a:hlinkClick r:id="rId4"/>
          </p:cNvPr>
          <p:cNvSpPr/>
          <p:nvPr/>
        </p:nvSpPr>
        <p:spPr>
          <a:xfrm>
            <a:off x="299318" y="406778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>
                <a:solidFill>
                  <a:srgbClr val="002060"/>
                </a:solidFill>
                <a:hlinkClick r:id="rId4"/>
              </a:rPr>
              <a:t>https://coderwall.com/p/h4xm0w/why-never-use-new-array-in-javascript</a:t>
            </a:r>
            <a:endParaRPr lang="ro-RO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909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59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9" y="859350"/>
            <a:ext cx="4274820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01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>
                <a:latin typeface="Arial"/>
                <a:cs typeface="Arial"/>
              </a:rPr>
              <a:t>How do we access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5">
                <a:latin typeface="Arial"/>
                <a:cs typeface="Arial"/>
              </a:rPr>
              <a:t>data stored  in</a:t>
            </a:r>
            <a:r>
              <a:rPr sz="1800" b="1" spc="-1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Array?</a:t>
            </a:r>
            <a:endParaRPr sz="1800">
              <a:latin typeface="Arial"/>
              <a:cs typeface="Arial"/>
            </a:endParaRPr>
          </a:p>
          <a:p>
            <a:pPr marL="836294" marR="716280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b="1" spc="-5">
                <a:latin typeface="Arial"/>
                <a:cs typeface="Arial"/>
              </a:rPr>
              <a:t>You </a:t>
            </a:r>
            <a:r>
              <a:rPr lang="en-US" sz="1400" b="1" spc="-5" smtClean="0">
                <a:latin typeface="Arial"/>
                <a:cs typeface="Arial"/>
              </a:rPr>
              <a:t>access </a:t>
            </a:r>
            <a:r>
              <a:rPr sz="1400" b="1" spc="-5" smtClean="0">
                <a:latin typeface="Arial"/>
                <a:cs typeface="Arial"/>
              </a:rPr>
              <a:t>an </a:t>
            </a:r>
            <a:r>
              <a:rPr sz="1400" b="1" spc="-5">
                <a:latin typeface="Arial"/>
                <a:cs typeface="Arial"/>
              </a:rPr>
              <a:t>array element by  referring </a:t>
            </a:r>
            <a:r>
              <a:rPr sz="1400" b="1">
                <a:latin typeface="Arial"/>
                <a:cs typeface="Arial"/>
              </a:rPr>
              <a:t>to the </a:t>
            </a:r>
            <a:r>
              <a:rPr sz="1400" b="1" spc="-5">
                <a:solidFill>
                  <a:srgbClr val="642C84"/>
                </a:solidFill>
                <a:latin typeface="Arial"/>
                <a:cs typeface="Arial"/>
              </a:rPr>
              <a:t>index</a:t>
            </a:r>
            <a:r>
              <a:rPr sz="1400" b="1" spc="-45">
                <a:solidFill>
                  <a:srgbClr val="642C84"/>
                </a:solidFill>
                <a:latin typeface="Arial"/>
                <a:cs typeface="Arial"/>
              </a:rPr>
              <a:t> </a:t>
            </a:r>
            <a:r>
              <a:rPr sz="1400" b="1" spc="-5">
                <a:solidFill>
                  <a:srgbClr val="642C84"/>
                </a:solidFill>
                <a:latin typeface="Arial"/>
                <a:cs typeface="Arial"/>
              </a:rPr>
              <a:t>number</a:t>
            </a:r>
            <a:r>
              <a:rPr sz="1400" b="1" spc="-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>
                <a:latin typeface="Arial"/>
                <a:cs typeface="Arial"/>
              </a:rPr>
              <a:t>Array properties and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836294" marR="241935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b="1" spc="-5">
                <a:latin typeface="Arial"/>
                <a:cs typeface="Arial"/>
              </a:rPr>
              <a:t>Length </a:t>
            </a:r>
            <a:r>
              <a:rPr sz="1400">
                <a:latin typeface="Arial"/>
                <a:cs typeface="Arial"/>
              </a:rPr>
              <a:t>- </a:t>
            </a:r>
            <a:r>
              <a:rPr sz="1400" spc="-5">
                <a:latin typeface="Arial"/>
                <a:cs typeface="Arial"/>
              </a:rPr>
              <a:t>The length property of an array  </a:t>
            </a:r>
            <a:r>
              <a:rPr sz="1400">
                <a:latin typeface="Arial"/>
                <a:cs typeface="Arial"/>
              </a:rPr>
              <a:t>returns </a:t>
            </a:r>
            <a:r>
              <a:rPr sz="1400" spc="-5">
                <a:latin typeface="Arial"/>
                <a:cs typeface="Arial"/>
              </a:rPr>
              <a:t>the number of array</a:t>
            </a:r>
            <a:r>
              <a:rPr sz="1400" spc="-5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elements</a:t>
            </a:r>
            <a:endParaRPr sz="1400">
              <a:latin typeface="Arial"/>
              <a:cs typeface="Arial"/>
            </a:endParaRPr>
          </a:p>
          <a:p>
            <a:pPr marL="836294" marR="5080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>
                <a:latin typeface="Arial"/>
                <a:cs typeface="Arial"/>
              </a:rPr>
              <a:t>Sort </a:t>
            </a:r>
            <a:r>
              <a:rPr sz="1400">
                <a:latin typeface="Arial"/>
                <a:cs typeface="Arial"/>
              </a:rPr>
              <a:t>- </a:t>
            </a:r>
            <a:r>
              <a:rPr sz="1400" spc="-5">
                <a:latin typeface="Arial"/>
                <a:cs typeface="Arial"/>
              </a:rPr>
              <a:t>The </a:t>
            </a:r>
            <a:r>
              <a:rPr sz="1400">
                <a:latin typeface="Arial"/>
                <a:cs typeface="Arial"/>
              </a:rPr>
              <a:t>sort() method sorts </a:t>
            </a:r>
            <a:r>
              <a:rPr sz="1400" spc="-5">
                <a:latin typeface="Arial"/>
                <a:cs typeface="Arial"/>
              </a:rPr>
              <a:t>the</a:t>
            </a:r>
            <a:r>
              <a:rPr sz="1400" spc="-1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elements  of an array in place and </a:t>
            </a:r>
            <a:r>
              <a:rPr sz="1400">
                <a:latin typeface="Arial"/>
                <a:cs typeface="Arial"/>
              </a:rPr>
              <a:t>returns </a:t>
            </a:r>
            <a:r>
              <a:rPr sz="1400" spc="-5">
                <a:latin typeface="Arial"/>
                <a:cs typeface="Arial"/>
              </a:rPr>
              <a:t>the  array.The default </a:t>
            </a:r>
            <a:r>
              <a:rPr sz="1400">
                <a:latin typeface="Arial"/>
                <a:cs typeface="Arial"/>
              </a:rPr>
              <a:t>sort </a:t>
            </a:r>
            <a:r>
              <a:rPr sz="1400" spc="-5">
                <a:latin typeface="Arial"/>
                <a:cs typeface="Arial"/>
              </a:rPr>
              <a:t>order is according to  </a:t>
            </a:r>
            <a:r>
              <a:rPr sz="1400">
                <a:latin typeface="Arial"/>
                <a:cs typeface="Arial"/>
              </a:rPr>
              <a:t>string </a:t>
            </a:r>
            <a:r>
              <a:rPr sz="1400" i="1" spc="-5">
                <a:latin typeface="Arial"/>
                <a:cs typeface="Arial"/>
              </a:rPr>
              <a:t>Unicode </a:t>
            </a:r>
            <a:r>
              <a:rPr sz="1400" i="1">
                <a:latin typeface="Arial"/>
                <a:cs typeface="Arial"/>
              </a:rPr>
              <a:t>code</a:t>
            </a:r>
            <a:r>
              <a:rPr sz="1400" i="1" spc="-20">
                <a:latin typeface="Arial"/>
                <a:cs typeface="Arial"/>
              </a:rPr>
              <a:t> </a:t>
            </a:r>
            <a:r>
              <a:rPr sz="1400" i="1" spc="-5">
                <a:latin typeface="Arial"/>
                <a:cs typeface="Arial"/>
              </a:rPr>
              <a:t>points</a:t>
            </a:r>
            <a:r>
              <a:rPr sz="1400" spc="-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Clr>
                <a:srgbClr val="000000"/>
              </a:buClr>
              <a:buChar char="○"/>
              <a:tabLst>
                <a:tab pos="836294" algn="l"/>
                <a:tab pos="836930" algn="l"/>
              </a:tabLst>
            </a:pPr>
            <a:r>
              <a:rPr sz="1400" u="heavy" spc="-5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There are </a:t>
            </a:r>
            <a:r>
              <a:rPr lang="en-US" sz="1400" u="heavy" spc="-5" smtClean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many</a:t>
            </a:r>
            <a:r>
              <a:rPr sz="1400" u="heavy" spc="-5" smtClean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lang="en-US" sz="1400" u="heavy" spc="-5" smtClean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available</a:t>
            </a:r>
            <a:r>
              <a:rPr sz="1400" u="heavy" spc="-5" smtClean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 spc="-5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array</a:t>
            </a:r>
            <a:r>
              <a:rPr sz="1400" u="heavy" spc="-25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methods!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799" y="835474"/>
            <a:ext cx="4056001" cy="367074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5090" marR="887730">
              <a:lnSpc>
                <a:spcPct val="114599"/>
              </a:lnSpc>
              <a:spcBef>
                <a:spcPts val="40"/>
              </a:spcBef>
            </a:pPr>
            <a:r>
              <a:rPr sz="1100" spc="-5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0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  </a:t>
            </a:r>
            <a:r>
              <a:rPr sz="1100" spc="-5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  </a:t>
            </a:r>
            <a:r>
              <a:rPr sz="1100" spc="-5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>
                <a:latin typeface="Consolas" panose="020B0609020204030204" pitchFamily="49" charset="0"/>
                <a:cs typeface="Consolas"/>
              </a:rPr>
              <a:t>length </a:t>
            </a:r>
            <a:r>
              <a:rPr sz="110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-</a:t>
            </a:r>
            <a:r>
              <a:rPr sz="1100" spc="-3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</a:t>
            </a:r>
            <a:endParaRPr sz="1100">
              <a:latin typeface="Consolas" panose="020B0609020204030204" pitchFamily="49" charset="0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onsolas" panose="020B0609020204030204" pitchFamily="49" charset="0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100" spc="-5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 flexible </a:t>
            </a:r>
            <a:r>
              <a:rPr sz="1100" spc="-5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element</a:t>
            </a:r>
            <a:r>
              <a:rPr sz="1100" spc="-20" smtClean="0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type</a:t>
            </a:r>
            <a:endParaRPr sz="1100">
              <a:latin typeface="Consolas" panose="020B0609020204030204" pitchFamily="49" charset="0"/>
              <a:cs typeface="Consolas"/>
            </a:endParaRPr>
          </a:p>
          <a:p>
            <a:pPr marL="85090" marR="133350">
              <a:lnSpc>
                <a:spcPct val="114599"/>
              </a:lnSpc>
            </a:pPr>
            <a:r>
              <a:rPr sz="1100" spc="-5">
                <a:solidFill>
                  <a:srgbClr val="000088"/>
                </a:solidFill>
                <a:latin typeface="Consolas" panose="020B0609020204030204" pitchFamily="49" charset="0"/>
                <a:cs typeface="Consolas"/>
              </a:rPr>
              <a:t>var </a:t>
            </a:r>
            <a:r>
              <a:rPr sz="1100" spc="-5">
                <a:latin typeface="Consolas" panose="020B0609020204030204" pitchFamily="49" charset="0"/>
                <a:cs typeface="Consolas"/>
              </a:rPr>
              <a:t>mix </a:t>
            </a:r>
            <a:r>
              <a:rPr sz="110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 [</a:t>
            </a:r>
            <a:r>
              <a:rPr sz="110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sz="1100" spc="-5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'two'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[</a:t>
            </a:r>
            <a:r>
              <a:rPr sz="1100" spc="-5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'apple'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sz="1100" spc="-5">
                <a:solidFill>
                  <a:srgbClr val="008800"/>
                </a:solidFill>
                <a:latin typeface="Consolas" panose="020B0609020204030204" pitchFamily="49" charset="0"/>
                <a:cs typeface="Consolas"/>
              </a:rPr>
              <a:t>'orange'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]];  </a:t>
            </a:r>
            <a:r>
              <a:rPr sz="1100" spc="-5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]);</a:t>
            </a:r>
            <a:endParaRPr sz="1100">
              <a:latin typeface="Consolas" panose="020B0609020204030204" pitchFamily="49" charset="0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onsolas" panose="020B0609020204030204" pitchFamily="49" charset="0"/>
              <a:cs typeface="Times New Roman"/>
            </a:endParaRPr>
          </a:p>
          <a:p>
            <a:pPr marL="85090" marR="2147570">
              <a:lnSpc>
                <a:spcPct val="114599"/>
              </a:lnSpc>
            </a:pPr>
            <a:r>
              <a:rPr sz="1100" spc="-5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// changing</a:t>
            </a:r>
            <a:r>
              <a:rPr sz="1100" spc="-95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>
                <a:solidFill>
                  <a:srgbClr val="880000"/>
                </a:solidFill>
                <a:latin typeface="Consolas" panose="020B0609020204030204" pitchFamily="49" charset="0"/>
                <a:cs typeface="Consolas"/>
              </a:rPr>
              <a:t>arrays  </a:t>
            </a:r>
            <a:r>
              <a:rPr sz="1100" spc="-5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 </a:t>
            </a:r>
            <a:r>
              <a:rPr sz="110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</a:t>
            </a:r>
            <a:r>
              <a:rPr sz="1100" spc="-1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3</a:t>
            </a:r>
            <a:r>
              <a:rPr sz="110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;</a:t>
            </a:r>
            <a:endParaRPr sz="1100">
              <a:latin typeface="Consolas" panose="020B0609020204030204" pitchFamily="49" charset="0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100" spc="-5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[</a:t>
            </a:r>
            <a:r>
              <a:rPr sz="1100" spc="-5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3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 </a:t>
            </a:r>
            <a:r>
              <a:rPr sz="110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= [</a:t>
            </a:r>
            <a:r>
              <a:rPr sz="110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1</a:t>
            </a:r>
            <a:r>
              <a:rPr sz="110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 </a:t>
            </a:r>
            <a:r>
              <a:rPr sz="1100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2</a:t>
            </a:r>
            <a:r>
              <a:rPr sz="110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,</a:t>
            </a:r>
            <a:r>
              <a:rPr sz="1100" spc="-1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1100" spc="-5">
                <a:solidFill>
                  <a:srgbClr val="006666"/>
                </a:solidFill>
                <a:latin typeface="Consolas" panose="020B0609020204030204" pitchFamily="49" charset="0"/>
                <a:cs typeface="Consolas"/>
              </a:rPr>
              <a:t>3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];</a:t>
            </a:r>
            <a:endParaRPr sz="1100">
              <a:latin typeface="Consolas" panose="020B0609020204030204" pitchFamily="49" charset="0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100" spc="-5">
                <a:latin typeface="Consolas" panose="020B0609020204030204" pitchFamily="49" charset="0"/>
                <a:cs typeface="Consolas"/>
              </a:rPr>
              <a:t>console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>
                <a:latin typeface="Consolas" panose="020B0609020204030204" pitchFamily="49" charset="0"/>
                <a:cs typeface="Consolas"/>
              </a:rPr>
              <a:t>log</a:t>
            </a:r>
            <a:r>
              <a:rPr sz="1100" spc="-5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sz="1100" spc="-5">
                <a:latin typeface="Consolas" panose="020B0609020204030204" pitchFamily="49" charset="0"/>
                <a:cs typeface="Consolas"/>
              </a:rPr>
              <a:t>mix</a:t>
            </a:r>
            <a:r>
              <a:rPr sz="11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);</a:t>
            </a:r>
            <a:endParaRPr lang="en-US" sz="1100" spc="-5" smtClean="0">
              <a:solidFill>
                <a:srgbClr val="666600"/>
              </a:solidFill>
              <a:latin typeface="Consolas" panose="020B0609020204030204" pitchFamily="49" charset="0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endParaRPr sz="1100">
              <a:latin typeface="Consolas" panose="020B0609020204030204" pitchFamily="49" charset="0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/>
              </a:rPr>
              <a:t> // Looping through an array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100" smtClean="0">
                <a:latin typeface="Consolas" panose="020B0609020204030204" pitchFamily="49" charset="0"/>
                <a:cs typeface="Times New Roman"/>
              </a:rPr>
              <a:t> for (var </a:t>
            </a:r>
            <a:r>
              <a:rPr lang="en-US" sz="1100" err="1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i</a:t>
            </a:r>
            <a:r>
              <a:rPr lang="en-US" sz="1100" smtClean="0">
                <a:latin typeface="Consolas" panose="020B0609020204030204" pitchFamily="49" charset="0"/>
                <a:cs typeface="Times New Roman"/>
              </a:rPr>
              <a:t> = 0, </a:t>
            </a:r>
            <a:r>
              <a:rPr lang="en-US" sz="1100" smtClean="0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max </a:t>
            </a:r>
            <a:r>
              <a:rPr lang="en-US" sz="1100" smtClean="0">
                <a:latin typeface="Consolas" panose="020B0609020204030204" pitchFamily="49" charset="0"/>
                <a:cs typeface="Times New Roman"/>
              </a:rPr>
              <a:t>= </a:t>
            </a:r>
            <a:r>
              <a:rPr lang="en-US" sz="1100" err="1" smtClean="0">
                <a:latin typeface="Consolas" panose="020B0609020204030204" pitchFamily="49" charset="0"/>
                <a:cs typeface="Times New Roman"/>
              </a:rPr>
              <a:t>array.length</a:t>
            </a:r>
            <a:r>
              <a:rPr lang="en-US" sz="1100" smtClean="0">
                <a:latin typeface="Consolas" panose="020B0609020204030204" pitchFamily="49" charset="0"/>
                <a:cs typeface="Times New Roman"/>
              </a:rPr>
              <a:t>; </a:t>
            </a:r>
            <a:r>
              <a:rPr lang="en-US" sz="1100" err="1" smtClean="0">
                <a:latin typeface="Consolas" panose="020B0609020204030204" pitchFamily="49" charset="0"/>
                <a:cs typeface="Times New Roman"/>
              </a:rPr>
              <a:t>i</a:t>
            </a:r>
            <a:r>
              <a:rPr lang="en-US" sz="1100" smtClean="0">
                <a:latin typeface="Consolas" panose="020B0609020204030204" pitchFamily="49" charset="0"/>
                <a:cs typeface="Times New Roman"/>
              </a:rPr>
              <a:t> &lt; max; </a:t>
            </a:r>
            <a:r>
              <a:rPr lang="en-US" sz="1100" err="1" smtClean="0">
                <a:latin typeface="Consolas" panose="020B0609020204030204" pitchFamily="49" charset="0"/>
                <a:cs typeface="Times New Roman"/>
              </a:rPr>
              <a:t>i</a:t>
            </a:r>
            <a:r>
              <a:rPr lang="en-US" sz="1100" smtClean="0">
                <a:latin typeface="Consolas" panose="020B0609020204030204" pitchFamily="49" charset="0"/>
                <a:cs typeface="Times New Roman"/>
              </a:rPr>
              <a:t>++) {</a:t>
            </a:r>
            <a:br>
              <a:rPr lang="en-US" sz="1100" smtClean="0">
                <a:latin typeface="Consolas" panose="020B0609020204030204" pitchFamily="49" charset="0"/>
                <a:cs typeface="Times New Roman"/>
              </a:rPr>
            </a:br>
            <a:r>
              <a:rPr lang="en-US" sz="1100" smtClean="0">
                <a:latin typeface="Consolas" panose="020B0609020204030204" pitchFamily="49" charset="0"/>
                <a:cs typeface="Times New Roman"/>
              </a:rPr>
              <a:t>     console.log(array[</a:t>
            </a:r>
            <a:r>
              <a:rPr lang="en-US" sz="1100" err="1" smtClean="0">
                <a:latin typeface="Consolas" panose="020B0609020204030204" pitchFamily="49" charset="0"/>
                <a:cs typeface="Times New Roman"/>
              </a:rPr>
              <a:t>i</a:t>
            </a:r>
            <a:r>
              <a:rPr lang="en-US" sz="1100" smtClean="0">
                <a:latin typeface="Consolas" panose="020B0609020204030204" pitchFamily="49" charset="0"/>
                <a:cs typeface="Times New Roman"/>
              </a:rPr>
              <a:t>]);</a:t>
            </a:r>
            <a:br>
              <a:rPr lang="en-US" sz="1100" smtClean="0">
                <a:latin typeface="Consolas" panose="020B0609020204030204" pitchFamily="49" charset="0"/>
                <a:cs typeface="Times New Roman"/>
              </a:rPr>
            </a:br>
            <a:r>
              <a:rPr lang="en-US" sz="1100" smtClean="0">
                <a:latin typeface="Consolas" panose="020B0609020204030204" pitchFamily="49" charset="0"/>
                <a:cs typeface="Times New Roman"/>
              </a:rPr>
              <a:t> }</a:t>
            </a:r>
            <a:endParaRPr lang="en-US" sz="1100">
              <a:latin typeface="Consolas" panose="020B0609020204030204" pitchFamily="49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100" smtClean="0">
              <a:latin typeface="Consolas" panose="020B0609020204030204" pitchFamily="49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1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/>
              </a:rPr>
              <a:t> // Sorting an array</a:t>
            </a:r>
            <a:endParaRPr sz="11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Times New Roman"/>
            </a:endParaRPr>
          </a:p>
          <a:p>
            <a:pPr marL="85090" marR="1559560">
              <a:lnSpc>
                <a:spcPct val="114599"/>
              </a:lnSpc>
            </a:pPr>
            <a:r>
              <a:rPr sz="1100" spc="-5" err="1">
                <a:latin typeface="Consolas" panose="020B0609020204030204" pitchFamily="49" charset="0"/>
                <a:cs typeface="Consolas"/>
              </a:rPr>
              <a:t>arr</a:t>
            </a:r>
            <a:r>
              <a:rPr sz="1100" spc="-5" err="1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.</a:t>
            </a:r>
            <a:r>
              <a:rPr sz="1100" spc="-5" err="1">
                <a:latin typeface="Consolas" panose="020B0609020204030204" pitchFamily="49" charset="0"/>
                <a:cs typeface="Consolas"/>
              </a:rPr>
              <a:t>sort</a:t>
            </a:r>
            <a:r>
              <a:rPr sz="11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()</a:t>
            </a:r>
            <a:r>
              <a:rPr lang="en-US" sz="1100" spc="-5" smtClean="0">
                <a:solidFill>
                  <a:srgbClr val="666600"/>
                </a:solidFill>
                <a:latin typeface="Consolas" panose="020B0609020204030204" pitchFamily="49" charset="0"/>
                <a:cs typeface="Consolas"/>
              </a:rPr>
              <a:t>;</a:t>
            </a:r>
            <a:endParaRPr sz="1100">
              <a:latin typeface="Consolas" panose="020B0609020204030204" pitchFamily="49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48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5575" marR="5080" indent="-1413510">
              <a:lnSpc>
                <a:spcPct val="100000"/>
              </a:lnSpc>
              <a:spcBef>
                <a:spcPts val="100"/>
              </a:spcBef>
            </a:pPr>
            <a:r>
              <a:rPr spc="-10"/>
              <a:t>Including JavaScript </a:t>
            </a:r>
            <a:r>
              <a:rPr spc="-5"/>
              <a:t>in</a:t>
            </a:r>
            <a:r>
              <a:rPr spc="-80"/>
              <a:t> </a:t>
            </a:r>
            <a:r>
              <a:rPr/>
              <a:t>a  </a:t>
            </a:r>
            <a:r>
              <a:rPr spc="-10"/>
              <a:t>Web</a:t>
            </a:r>
            <a:r>
              <a:rPr spc="-20"/>
              <a:t> </a:t>
            </a:r>
            <a:r>
              <a:rPr spc="-5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0604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595" y="1772822"/>
            <a:ext cx="4540753" cy="209223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An object is a collection of properties</a:t>
            </a:r>
          </a:p>
          <a:p>
            <a:pPr marL="379095" indent="-367030">
              <a:spcBef>
                <a:spcPts val="31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Properties </a:t>
            </a:r>
            <a:r>
              <a:rPr lang="en-US" b="1" spc="-5" smtClean="0">
                <a:latin typeface="Arial"/>
                <a:cs typeface="Arial"/>
              </a:rPr>
              <a:t>are an association of </a:t>
            </a:r>
          </a:p>
          <a:p>
            <a:pPr marL="12065"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Names </a:t>
            </a:r>
            <a:r>
              <a:rPr lang="en-US" b="1" spc="-5" smtClean="0">
                <a:latin typeface="Arial"/>
                <a:cs typeface="Arial"/>
              </a:rPr>
              <a:t>and</a:t>
            </a: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 value</a:t>
            </a:r>
            <a:r>
              <a:rPr lang="en-US" b="1" spc="-15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</a:p>
          <a:p>
            <a:pPr marL="297815" indent="-285750"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600" b="1" spc="-15" smtClean="0">
                <a:latin typeface="Arial"/>
                <a:cs typeface="Arial"/>
              </a:rPr>
              <a:t>Names are also called </a:t>
            </a:r>
            <a:r>
              <a:rPr lang="en-US" sz="1600" b="1" spc="-1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Keys</a:t>
            </a:r>
            <a:endParaRPr lang="en-US" sz="1600" smtClean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065"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en-US" b="1" spc="-5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79095" indent="-367030">
              <a:spcBef>
                <a:spcPts val="31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600" b="1" spc="-5" smtClean="0">
                <a:latin typeface="Arial"/>
                <a:cs typeface="Arial"/>
              </a:rPr>
              <a:t>The notation used to define objects is called </a:t>
            </a:r>
            <a:r>
              <a:rPr lang="en-US" sz="1600" b="1" spc="-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JSON (JavaScript Object Notation)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60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3595" y="771326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mtClean="0"/>
              <a:t>All JavaScript components are </a:t>
            </a:r>
            <a:r>
              <a:rPr lang="en-US" sz="2200" b="1" smtClean="0">
                <a:solidFill>
                  <a:srgbClr val="7030A0"/>
                </a:solidFill>
              </a:rPr>
              <a:t>objects</a:t>
            </a:r>
            <a:r>
              <a:rPr lang="en-US" sz="2200" b="1" smtClean="0"/>
              <a:t>, </a:t>
            </a:r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except primitives </a:t>
            </a:r>
            <a:endParaRPr lang="ro-RO"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870434" y="261410"/>
            <a:ext cx="4093210" cy="434093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spc="-5" err="1" smtClean="0">
                <a:solidFill>
                  <a:srgbClr val="000088"/>
                </a:solidFill>
                <a:latin typeface="Consolas"/>
                <a:cs typeface="Consolas"/>
              </a:rPr>
              <a:t>emptyObject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= {};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var </a:t>
            </a:r>
            <a:r>
              <a:rPr lang="en-US" sz="1200" spc="-5" err="1" smtClean="0">
                <a:solidFill>
                  <a:srgbClr val="000088"/>
                </a:solidFill>
                <a:latin typeface="Consolas"/>
                <a:cs typeface="Consolas"/>
              </a:rPr>
              <a:t>simpleObject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=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property: "I have a property !"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model: "T-800",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200" spc="-5" err="1" smtClean="0">
                <a:solidFill>
                  <a:srgbClr val="000088"/>
                </a:solidFill>
                <a:latin typeface="Consolas"/>
                <a:cs typeface="Consolas"/>
              </a:rPr>
              <a:t>weightInPounds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   target: "Sarah Connor"</a:t>
            </a:r>
            <a:b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console.log(terminator);</a:t>
            </a:r>
            <a:r>
              <a:rPr lang="en-US" sz="1200" spc="-5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200" spc="-5" err="1" smtClean="0">
                <a:solidFill>
                  <a:srgbClr val="000088"/>
                </a:solidFill>
                <a:latin typeface="Consolas"/>
                <a:cs typeface="Consolas"/>
              </a:rPr>
              <a:t>terminator.target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// Dynamically adding a new property</a:t>
            </a:r>
            <a:endParaRPr lang="en-US" sz="12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 err="1" smtClean="0">
                <a:solidFill>
                  <a:srgbClr val="000088"/>
                </a:solidFill>
                <a:latin typeface="Consolas"/>
                <a:cs typeface="Consolas"/>
              </a:rPr>
              <a:t>terminator.vehicle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 = "Motorcycle";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2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200" spc="-5">
                <a:solidFill>
                  <a:srgbClr val="000088"/>
                </a:solidFill>
                <a:latin typeface="Consolas"/>
                <a:cs typeface="Consolas"/>
              </a:rPr>
              <a:t>console.log(terminator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</a:p>
          <a:p>
            <a:pPr marL="85725">
              <a:spcBef>
                <a:spcPts val="250"/>
              </a:spcBef>
            </a:pP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console.log(</a:t>
            </a:r>
            <a:r>
              <a:rPr lang="en-US" sz="1200" spc="-5" err="1" smtClean="0">
                <a:solidFill>
                  <a:srgbClr val="000088"/>
                </a:solidFill>
                <a:latin typeface="Consolas"/>
                <a:cs typeface="Consolas"/>
              </a:rPr>
              <a:t>terminator.vehicle</a:t>
            </a:r>
            <a:r>
              <a:rPr lang="en-US" sz="1200" spc="-5" smtClean="0">
                <a:solidFill>
                  <a:srgbClr val="000088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84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1450"/>
            <a:ext cx="5056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smtClean="0">
                <a:solidFill>
                  <a:srgbClr val="642C84"/>
                </a:solidFill>
                <a:latin typeface="Calibri"/>
                <a:cs typeface="Calibri"/>
              </a:rPr>
              <a:t>Object 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99" y="757908"/>
            <a:ext cx="3927475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>
                <a:latin typeface="Arial"/>
                <a:cs typeface="Arial"/>
              </a:rPr>
              <a:t>Objects can have properties</a:t>
            </a:r>
            <a:r>
              <a:rPr sz="1800" b="1" spc="-8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that  </a:t>
            </a:r>
            <a:r>
              <a:rPr sz="1800" b="1" spc="-5">
                <a:latin typeface="Arial"/>
                <a:cs typeface="Arial"/>
              </a:rPr>
              <a:t>are </a:t>
            </a:r>
            <a:r>
              <a:rPr sz="1800" b="1">
                <a:solidFill>
                  <a:srgbClr val="00B050"/>
                </a:solidFill>
                <a:latin typeface="Arial"/>
                <a:cs typeface="Arial"/>
              </a:rPr>
              <a:t>functions</a:t>
            </a:r>
            <a:r>
              <a:rPr sz="1800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z="1400" b="1" i="1" u="sng" smtClean="0">
                <a:latin typeface="Arial"/>
                <a:cs typeface="Arial"/>
              </a:rPr>
              <a:t>When a </a:t>
            </a:r>
            <a:r>
              <a:rPr lang="en-US" sz="1400" b="1" i="1" u="sng" smtClean="0">
                <a:solidFill>
                  <a:srgbClr val="00B050"/>
                </a:solidFill>
                <a:latin typeface="Arial"/>
                <a:cs typeface="Arial"/>
              </a:rPr>
              <a:t>function</a:t>
            </a:r>
            <a:r>
              <a:rPr lang="en-US" sz="1400" b="1" i="1" u="sng" smtClean="0">
                <a:latin typeface="Arial"/>
                <a:cs typeface="Arial"/>
              </a:rPr>
              <a:t> belongs to an object, it is called </a:t>
            </a:r>
            <a:r>
              <a:rPr lang="en-US" sz="1400" b="1" i="1" u="sng" spc="-5" smtClean="0">
                <a:latin typeface="Arial"/>
                <a:cs typeface="Arial"/>
              </a:rPr>
              <a:t>a</a:t>
            </a:r>
            <a:r>
              <a:rPr sz="1400" b="1" i="1" u="sng" spc="-10" smtClean="0">
                <a:latin typeface="Arial"/>
                <a:cs typeface="Arial"/>
              </a:rPr>
              <a:t> </a:t>
            </a:r>
            <a:r>
              <a:rPr sz="1400" b="1" i="1" u="sng" spc="-5" smtClean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lang="en-US" sz="1400" b="1" i="1" u="sng" spc="-5" smtClean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b="1" spc="-5" smtClean="0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Functions </a:t>
            </a:r>
            <a:r>
              <a:rPr lang="en-US" b="1" spc="-5" smtClean="0">
                <a:latin typeface="Arial"/>
                <a:cs typeface="Arial"/>
              </a:rPr>
              <a:t>can hold a series of statements</a:t>
            </a: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endParaRPr lang="en-US" b="1" spc="-5">
              <a:latin typeface="Arial"/>
              <a:cs typeface="Arial"/>
            </a:endParaRPr>
          </a:p>
          <a:p>
            <a:pPr marL="379095" marR="243840" indent="-367030">
              <a:lnSpc>
                <a:spcPct val="114599"/>
              </a:lnSpc>
              <a:buClr>
                <a:srgbClr val="000000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b="1" spc="-5" smtClean="0">
                <a:latin typeface="Arial"/>
                <a:cs typeface="Arial"/>
              </a:rPr>
              <a:t>We can call </a:t>
            </a:r>
            <a:r>
              <a:rPr lang="en-US" b="1" spc="-5" smtClean="0">
                <a:solidFill>
                  <a:srgbClr val="00B050"/>
                </a:solidFill>
                <a:latin typeface="Arial"/>
                <a:cs typeface="Arial"/>
              </a:rPr>
              <a:t>functions</a:t>
            </a:r>
            <a:r>
              <a:rPr lang="en-US" b="1" spc="-5" smtClean="0">
                <a:latin typeface="Arial"/>
                <a:cs typeface="Arial"/>
              </a:rPr>
              <a:t> by adding a set of </a:t>
            </a:r>
            <a:r>
              <a:rPr lang="en-US" b="1" spc="-5" err="1" smtClean="0">
                <a:latin typeface="Arial"/>
                <a:cs typeface="Arial"/>
              </a:rPr>
              <a:t>parantheses</a:t>
            </a:r>
            <a:r>
              <a:rPr lang="en-US" b="1" spc="-5" smtClean="0">
                <a:latin typeface="Arial"/>
                <a:cs typeface="Arial"/>
              </a:rPr>
              <a:t> </a:t>
            </a:r>
            <a:r>
              <a:rPr lang="en-US" b="1" spc="-5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lang="en-US" b="1" spc="-5" smtClean="0">
                <a:latin typeface="Arial"/>
                <a:cs typeface="Arial"/>
              </a:rPr>
              <a:t> after the property 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61</a:t>
            </a:fld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571999" y="113970"/>
            <a:ext cx="4334950" cy="445634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var terminator = {</a:t>
            </a:r>
            <a:b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model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: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"T-800",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 err="1" smtClean="0">
                <a:solidFill>
                  <a:srgbClr val="000088"/>
                </a:solidFill>
                <a:latin typeface="Consolas"/>
                <a:cs typeface="Consolas"/>
              </a:rPr>
              <a:t>weightInPounds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: 200,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target</a:t>
            </a:r>
            <a:r>
              <a:rPr lang="en-US" sz="1000" spc="-5">
                <a:solidFill>
                  <a:srgbClr val="000088"/>
                </a:solidFill>
                <a:latin typeface="Consolas"/>
                <a:cs typeface="Consolas"/>
              </a:rPr>
              <a:t>: 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"Sarah Connor",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shout</a:t>
            </a:r>
            <a: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  <a:t>: function() 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b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       for (var </a:t>
            </a:r>
            <a:r>
              <a:rPr lang="en-US" sz="1000" spc="-5" err="1" smtClean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= 0; </a:t>
            </a:r>
            <a:r>
              <a:rPr lang="en-US" sz="1000" spc="-5" err="1" smtClean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&lt; 3; </a:t>
            </a:r>
            <a:r>
              <a:rPr lang="en-US" sz="1000" spc="-5" err="1" smtClean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++) {</a:t>
            </a:r>
            <a: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           console.log("Aaargh");</a:t>
            </a:r>
            <a:b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       }</a:t>
            </a:r>
            <a: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00B05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B050"/>
                </a:solidFill>
                <a:latin typeface="Consolas"/>
                <a:cs typeface="Consolas"/>
              </a:rPr>
              <a:t>    },</a:t>
            </a:r>
            <a:endParaRPr lang="en-US" sz="1000" spc="-5">
              <a:solidFill>
                <a:srgbClr val="00B05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 smtClean="0">
                <a:solidFill>
                  <a:srgbClr val="FF0000"/>
                </a:solidFill>
                <a:latin typeface="Consolas"/>
                <a:cs typeface="Consolas"/>
              </a:rPr>
              <a:t>defend</a:t>
            </a: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: function() </a:t>
            </a:r>
            <a:r>
              <a:rPr lang="en-US" sz="1000" spc="-5" smtClean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FF0000"/>
                </a:solidFill>
                <a:latin typeface="Consolas"/>
                <a:cs typeface="Consolas"/>
              </a:rPr>
              <a:t>        </a:t>
            </a: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>console.log</a:t>
            </a:r>
            <a:r>
              <a:rPr lang="en-US" sz="1000" spc="-5" smtClean="0">
                <a:solidFill>
                  <a:srgbClr val="FF0000"/>
                </a:solidFill>
                <a:latin typeface="Consolas"/>
                <a:cs typeface="Consolas"/>
              </a:rPr>
              <a:t>("Get daun");</a:t>
            </a:r>
            <a: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FF0000"/>
                </a:solidFill>
                <a:latin typeface="Consolas"/>
                <a:cs typeface="Consolas"/>
              </a:rPr>
              <a:t>    },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    </a:t>
            </a:r>
            <a:r>
              <a:rPr lang="en-US" sz="1000" spc="-5" err="1" smtClean="0">
                <a:solidFill>
                  <a:srgbClr val="0070C0"/>
                </a:solidFill>
                <a:latin typeface="Consolas"/>
                <a:cs typeface="Consolas"/>
              </a:rPr>
              <a:t>takeEquipment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: function() {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        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>console.log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("I 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>need your 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clothes");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        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>console.log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("Your boots");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        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>console.log</a:t>
            </a: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("And your motorcycle");</a:t>
            </a:r>
            <a:b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70C0"/>
                </a:solidFill>
                <a:latin typeface="Consolas"/>
                <a:cs typeface="Consolas"/>
              </a:rPr>
              <a:t>    }</a:t>
            </a:r>
            <a: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  <a:t/>
            </a:r>
            <a:br>
              <a:rPr lang="en-US" sz="1000" spc="-5">
                <a:solidFill>
                  <a:srgbClr val="0070C0"/>
                </a:solidFill>
                <a:latin typeface="Consolas"/>
                <a:cs typeface="Consolas"/>
              </a:rPr>
            </a:b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}</a:t>
            </a: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endParaRPr lang="en-US" sz="1000" spc="-5" smtClean="0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err="1" smtClean="0">
                <a:solidFill>
                  <a:srgbClr val="000088"/>
                </a:solidFill>
                <a:latin typeface="Consolas"/>
                <a:cs typeface="Consolas"/>
              </a:rPr>
              <a:t>terminator.takeEquipment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lang="en-US" sz="1000" spc="-5" err="1" smtClean="0">
                <a:solidFill>
                  <a:srgbClr val="000088"/>
                </a:solidFill>
                <a:latin typeface="Consolas"/>
                <a:cs typeface="Consolas"/>
              </a:rPr>
              <a:t>terminator.defend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</a:p>
          <a:p>
            <a:pPr marL="85725">
              <a:spcBef>
                <a:spcPts val="250"/>
              </a:spcBef>
            </a:pPr>
            <a:r>
              <a:rPr lang="en-US" sz="1000" spc="-5" err="1">
                <a:solidFill>
                  <a:srgbClr val="000088"/>
                </a:solidFill>
                <a:latin typeface="Consolas"/>
                <a:cs typeface="Consolas"/>
              </a:rPr>
              <a:t>terminator.shout</a:t>
            </a:r>
            <a:r>
              <a:rPr lang="en-US" sz="1000" spc="-5" smtClean="0">
                <a:solidFill>
                  <a:srgbClr val="000088"/>
                </a:solidFill>
                <a:latin typeface="Consolas"/>
                <a:cs typeface="Consolas"/>
              </a:rPr>
              <a:t>();</a:t>
            </a:r>
            <a:endParaRPr lang="en-US" sz="1000" spc="-5">
              <a:solidFill>
                <a:srgbClr val="00008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04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525" y="272141"/>
            <a:ext cx="14147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Resources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62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525" y="804026"/>
            <a:ext cx="8669275" cy="1391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b="1">
                <a:cs typeface="Calibri"/>
              </a:rPr>
              <a:t>Variable scope</a:t>
            </a:r>
            <a:r>
              <a:rPr lang="en-US" sz="1500" b="1" smtClean="0">
                <a:cs typeface="Calibri"/>
              </a:rPr>
              <a:t>:</a:t>
            </a:r>
          </a:p>
          <a:p>
            <a:pPr marL="755650" marR="5080" lvl="1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b="1">
                <a:cs typeface="Calibri"/>
                <a:hlinkClick r:id="rId4"/>
              </a:rPr>
              <a:t>https://scotch.io/tutorials/understanding-scope-in-javascript </a:t>
            </a:r>
            <a:endParaRPr lang="en-US" sz="1500" b="1">
              <a:cs typeface="Calibri"/>
            </a:endParaRPr>
          </a:p>
          <a:p>
            <a:pPr marL="755650" marR="5080" lvl="1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b="1" smtClean="0">
                <a:cs typeface="Calibri"/>
                <a:hlinkClick r:id="rId5"/>
              </a:rPr>
              <a:t>https</a:t>
            </a:r>
            <a:r>
              <a:rPr lang="en-US" sz="1500" b="1">
                <a:cs typeface="Calibri"/>
                <a:hlinkClick r:id="rId5"/>
              </a:rPr>
              <a:t>://</a:t>
            </a:r>
            <a:r>
              <a:rPr lang="en-US" sz="1500" b="1" smtClean="0">
                <a:cs typeface="Calibri"/>
                <a:hlinkClick r:id="rId5"/>
              </a:rPr>
              <a:t>developer.mozilla.org/en-US/docs/Web/JavaScript/Reference/Statements/let</a:t>
            </a:r>
            <a:endParaRPr lang="en-US" sz="1500" b="1" smtClean="0">
              <a:cs typeface="Calibri"/>
            </a:endParaRPr>
          </a:p>
          <a:p>
            <a:pPr marL="755650" marR="5080" lvl="1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500" b="1" smtClean="0">
              <a:cs typeface="Calibri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sz="1500" b="1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25" y="2038350"/>
            <a:ext cx="722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FF0000"/>
                </a:solidFill>
              </a:rPr>
              <a:t>Important books: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smtClean="0"/>
              <a:t>JavaScript</a:t>
            </a:r>
            <a:r>
              <a:rPr lang="en-US" b="1"/>
              <a:t>: The Definitive </a:t>
            </a:r>
            <a:r>
              <a:rPr lang="en-US" b="1" smtClean="0"/>
              <a:t>Guide: </a:t>
            </a:r>
            <a:r>
              <a:rPr lang="ro-RO" b="1" smtClean="0"/>
              <a:t>Activate </a:t>
            </a:r>
            <a:r>
              <a:rPr lang="ro-RO" b="1"/>
              <a:t>Your Web Pages </a:t>
            </a:r>
          </a:p>
          <a:p>
            <a:r>
              <a:rPr lang="en-US" b="1"/>
              <a:t> </a:t>
            </a:r>
            <a:r>
              <a:rPr lang="en-US" b="1" smtClean="0"/>
              <a:t>             </a:t>
            </a:r>
            <a:r>
              <a:rPr lang="en-US" smtClean="0"/>
              <a:t>Sixth Edition 2011, </a:t>
            </a:r>
            <a:r>
              <a:rPr lang="ro-RO"/>
              <a:t>David </a:t>
            </a:r>
            <a:r>
              <a:rPr lang="ro-RO" smtClean="0"/>
              <a:t>Flanagan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smtClean="0"/>
              <a:t>Javascript: The Good Parts </a:t>
            </a:r>
            <a:r>
              <a:rPr lang="en-US" smtClean="0"/>
              <a:t>2008,</a:t>
            </a:r>
            <a:r>
              <a:rPr lang="en-US" b="1" smtClean="0"/>
              <a:t> </a:t>
            </a:r>
            <a:r>
              <a:rPr lang="ro-RO"/>
              <a:t>Douglas </a:t>
            </a:r>
            <a:r>
              <a:rPr lang="ro-RO" smtClean="0"/>
              <a:t>Crockford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969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747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Including JavaScript in </a:t>
            </a:r>
            <a:r>
              <a:rPr sz="2600" b="1">
                <a:solidFill>
                  <a:srgbClr val="642C84"/>
                </a:solidFill>
                <a:latin typeface="Calibri"/>
                <a:cs typeface="Calibri"/>
              </a:rPr>
              <a:t>a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Web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Page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7</a:t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350" y="817365"/>
            <a:ext cx="8467725" cy="149823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900" indent="-4254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>
                <a:solidFill>
                  <a:srgbClr val="0F9D58"/>
                </a:solidFill>
                <a:latin typeface="Calibri"/>
                <a:cs typeface="Calibri"/>
              </a:rPr>
              <a:t>&lt;</a:t>
            </a:r>
            <a:r>
              <a:rPr sz="2000" b="1" spc="-5" smtClean="0">
                <a:solidFill>
                  <a:srgbClr val="0F9D58"/>
                </a:solidFill>
                <a:latin typeface="Calibri"/>
                <a:cs typeface="Calibri"/>
              </a:rPr>
              <a:t>script&gt;</a:t>
            </a:r>
            <a:r>
              <a:rPr lang="en-US" sz="2000" b="1" spc="-5" smtClean="0">
                <a:solidFill>
                  <a:srgbClr val="0F9D58"/>
                </a:solidFill>
                <a:latin typeface="Calibri"/>
                <a:cs typeface="Calibri"/>
              </a:rPr>
              <a:t>&lt;/script&gt;</a:t>
            </a:r>
            <a:r>
              <a:rPr sz="2000" b="1" spc="-5" smtClean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000" b="1" spc="-5">
                <a:latin typeface="Calibri"/>
                <a:cs typeface="Calibri"/>
              </a:rPr>
              <a:t>tag </a:t>
            </a:r>
            <a:r>
              <a:rPr sz="2000" b="1" spc="-5">
                <a:solidFill>
                  <a:srgbClr val="642C84"/>
                </a:solidFill>
                <a:latin typeface="Calibri"/>
                <a:cs typeface="Calibri"/>
              </a:rPr>
              <a:t>inside </a:t>
            </a:r>
            <a:r>
              <a:rPr sz="2000" b="1" spc="-5">
                <a:latin typeface="Calibri"/>
                <a:cs typeface="Calibri"/>
              </a:rPr>
              <a:t>the HTML</a:t>
            </a:r>
            <a:r>
              <a:rPr sz="2000" b="1">
                <a:latin typeface="Calibri"/>
                <a:cs typeface="Calibri"/>
              </a:rPr>
              <a:t> </a:t>
            </a:r>
            <a:r>
              <a:rPr sz="2000" b="1" spc="-5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469900" marR="163830" indent="-425450">
              <a:lnSpc>
                <a:spcPct val="115599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ro-RO" sz="2000" b="1" spc="-5">
                <a:solidFill>
                  <a:srgbClr val="0F9D58"/>
                </a:solidFill>
                <a:cs typeface="Calibri"/>
              </a:rPr>
              <a:t>&lt;script </a:t>
            </a:r>
            <a:r>
              <a:rPr sz="2000" b="1" spc="-5" err="1" smtClean="0">
                <a:solidFill>
                  <a:srgbClr val="0F9D58"/>
                </a:solidFill>
                <a:latin typeface="Calibri"/>
                <a:cs typeface="Calibri"/>
              </a:rPr>
              <a:t>src</a:t>
            </a:r>
            <a:r>
              <a:rPr sz="2000" b="1" spc="-5" smtClean="0">
                <a:solidFill>
                  <a:srgbClr val="642C84"/>
                </a:solidFill>
                <a:latin typeface="Calibri"/>
                <a:cs typeface="Calibri"/>
              </a:rPr>
              <a:t>=‘</a:t>
            </a:r>
            <a:r>
              <a:rPr lang="en-US" sz="2000" b="1" spc="-5" smtClean="0">
                <a:solidFill>
                  <a:srgbClr val="642C84"/>
                </a:solidFill>
                <a:latin typeface="Calibri"/>
                <a:cs typeface="Calibri"/>
              </a:rPr>
              <a:t>local</a:t>
            </a:r>
            <a:r>
              <a:rPr sz="2000" b="1" spc="-5" smtClean="0">
                <a:solidFill>
                  <a:srgbClr val="642C84"/>
                </a:solidFill>
                <a:latin typeface="Calibri"/>
                <a:cs typeface="Calibri"/>
              </a:rPr>
              <a:t>-path/file.js’&gt;</a:t>
            </a:r>
            <a:r>
              <a:rPr lang="en-US" sz="2000" b="1" spc="-5">
                <a:solidFill>
                  <a:srgbClr val="0F9D58"/>
                </a:solidFill>
                <a:cs typeface="Calibri"/>
              </a:rPr>
              <a:t> &lt;/script&gt; </a:t>
            </a:r>
            <a:r>
              <a:rPr lang="en-US" sz="2000" b="1" spc="-5" smtClean="0">
                <a:latin typeface="Calibri"/>
                <a:cs typeface="Calibri"/>
              </a:rPr>
              <a:t>to load local files</a:t>
            </a:r>
          </a:p>
          <a:p>
            <a:pPr marL="469900" marR="163830" indent="-425450">
              <a:lnSpc>
                <a:spcPct val="115599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ro-RO" sz="2000" b="1" spc="-5">
                <a:solidFill>
                  <a:srgbClr val="0F9D58"/>
                </a:solidFill>
                <a:cs typeface="Calibri"/>
              </a:rPr>
              <a:t>&lt;script </a:t>
            </a:r>
            <a:r>
              <a:rPr sz="2000" b="1" spc="-5" err="1" smtClean="0">
                <a:solidFill>
                  <a:srgbClr val="0F9D58"/>
                </a:solidFill>
                <a:latin typeface="Calibri"/>
                <a:cs typeface="Calibri"/>
              </a:rPr>
              <a:t>src</a:t>
            </a:r>
            <a:r>
              <a:rPr sz="2000" b="1" spc="-5">
                <a:solidFill>
                  <a:srgbClr val="642C84"/>
                </a:solidFill>
                <a:latin typeface="Calibri"/>
                <a:cs typeface="Calibri"/>
              </a:rPr>
              <a:t>=‘https://web-path/external-file.js</a:t>
            </a:r>
            <a:r>
              <a:rPr sz="2000" b="1" spc="-5" smtClean="0">
                <a:solidFill>
                  <a:srgbClr val="642C84"/>
                </a:solidFill>
                <a:latin typeface="Calibri"/>
                <a:cs typeface="Calibri"/>
              </a:rPr>
              <a:t>’&gt;</a:t>
            </a:r>
            <a:r>
              <a:rPr lang="en-US" sz="2000" b="1" spc="-5">
                <a:solidFill>
                  <a:srgbClr val="0F9D58"/>
                </a:solidFill>
                <a:cs typeface="Calibri"/>
              </a:rPr>
              <a:t> &lt;/script&gt; </a:t>
            </a:r>
            <a:r>
              <a:rPr lang="en-US" sz="2000" b="1" spc="-5" smtClean="0">
                <a:latin typeface="Calibri"/>
                <a:cs typeface="Calibri"/>
              </a:rPr>
              <a:t>to load web files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350" y="2065171"/>
            <a:ext cx="4543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>
                <a:solidFill>
                  <a:srgbClr val="DB4437"/>
                </a:solidFill>
                <a:cs typeface="Calibri"/>
              </a:rPr>
              <a:t>Question</a:t>
            </a:r>
            <a:r>
              <a:rPr lang="en-US" b="1" spc="-5">
                <a:cs typeface="Calibri"/>
              </a:rPr>
              <a:t>: Where do we place JavaScript</a:t>
            </a:r>
            <a:r>
              <a:rPr lang="en-US" b="1" spc="-75">
                <a:cs typeface="Calibri"/>
              </a:rPr>
              <a:t> </a:t>
            </a:r>
            <a:r>
              <a:rPr lang="en-US" b="1" spc="-5">
                <a:cs typeface="Calibri"/>
              </a:rPr>
              <a:t>files</a:t>
            </a:r>
            <a:r>
              <a:rPr lang="en-US" b="1" spc="-5" smtClean="0">
                <a:cs typeface="Calibri"/>
              </a:rPr>
              <a:t>?</a:t>
            </a:r>
            <a:endParaRPr lang="en-US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b="1" spc="-5" smtClean="0">
                <a:solidFill>
                  <a:srgbClr val="00B050"/>
                </a:solidFill>
                <a:cs typeface="Calibri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3223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747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Including JavaScript in </a:t>
            </a:r>
            <a:r>
              <a:rPr sz="2600" b="1">
                <a:solidFill>
                  <a:srgbClr val="642C84"/>
                </a:solidFill>
                <a:latin typeface="Calibri"/>
                <a:cs typeface="Calibri"/>
              </a:rPr>
              <a:t>a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Web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Page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8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38350" y="2065171"/>
            <a:ext cx="4543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>
                <a:solidFill>
                  <a:srgbClr val="DB4437"/>
                </a:solidFill>
                <a:cs typeface="Calibri"/>
              </a:rPr>
              <a:t>Question</a:t>
            </a:r>
            <a:r>
              <a:rPr lang="en-US" b="1" spc="-5">
                <a:cs typeface="Calibri"/>
              </a:rPr>
              <a:t>: Where do we place JavaScript</a:t>
            </a:r>
            <a:r>
              <a:rPr lang="en-US" b="1" spc="-75">
                <a:cs typeface="Calibri"/>
              </a:rPr>
              <a:t> </a:t>
            </a:r>
            <a:r>
              <a:rPr lang="en-US" b="1" spc="-5">
                <a:cs typeface="Calibri"/>
              </a:rPr>
              <a:t>files</a:t>
            </a:r>
            <a:r>
              <a:rPr lang="en-US" b="1" spc="-5" smtClean="0">
                <a:cs typeface="Calibri"/>
              </a:rPr>
              <a:t>?</a:t>
            </a:r>
            <a:endParaRPr lang="en-US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b="1" spc="-5" smtClean="0">
                <a:solidFill>
                  <a:srgbClr val="00B050"/>
                </a:solidFill>
                <a:cs typeface="Calibri"/>
              </a:rPr>
              <a:t>Answer: It depends on our </a:t>
            </a:r>
            <a:r>
              <a:rPr lang="en-US" b="1" spc="-5" err="1" smtClean="0">
                <a:solidFill>
                  <a:srgbClr val="00B050"/>
                </a:solidFill>
                <a:cs typeface="Calibri"/>
              </a:rPr>
              <a:t>posibilities</a:t>
            </a:r>
            <a:endParaRPr lang="en-US" b="1" spc="-5" smtClean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138350" y="817365"/>
            <a:ext cx="8467725" cy="149823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900" indent="-4254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>
                <a:solidFill>
                  <a:srgbClr val="0F9D58"/>
                </a:solidFill>
                <a:latin typeface="Calibri"/>
                <a:cs typeface="Calibri"/>
              </a:rPr>
              <a:t>&lt;</a:t>
            </a:r>
            <a:r>
              <a:rPr sz="2000" b="1" spc="-5" smtClean="0">
                <a:solidFill>
                  <a:srgbClr val="0F9D58"/>
                </a:solidFill>
                <a:latin typeface="Calibri"/>
                <a:cs typeface="Calibri"/>
              </a:rPr>
              <a:t>script&gt;</a:t>
            </a:r>
            <a:r>
              <a:rPr lang="en-US" sz="2000" b="1" spc="-5" smtClean="0">
                <a:solidFill>
                  <a:srgbClr val="0F9D58"/>
                </a:solidFill>
                <a:latin typeface="Calibri"/>
                <a:cs typeface="Calibri"/>
              </a:rPr>
              <a:t>&lt;/script&gt;</a:t>
            </a:r>
            <a:r>
              <a:rPr sz="2000" b="1" spc="-5" smtClean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000" b="1" spc="-5">
                <a:latin typeface="Calibri"/>
                <a:cs typeface="Calibri"/>
              </a:rPr>
              <a:t>tag </a:t>
            </a:r>
            <a:r>
              <a:rPr sz="2000" b="1" spc="-5">
                <a:solidFill>
                  <a:srgbClr val="642C84"/>
                </a:solidFill>
                <a:latin typeface="Calibri"/>
                <a:cs typeface="Calibri"/>
              </a:rPr>
              <a:t>inside </a:t>
            </a:r>
            <a:r>
              <a:rPr sz="2000" b="1" spc="-5">
                <a:latin typeface="Calibri"/>
                <a:cs typeface="Calibri"/>
              </a:rPr>
              <a:t>the HTML</a:t>
            </a:r>
            <a:r>
              <a:rPr sz="2000" b="1">
                <a:latin typeface="Calibri"/>
                <a:cs typeface="Calibri"/>
              </a:rPr>
              <a:t> </a:t>
            </a:r>
            <a:r>
              <a:rPr sz="2000" b="1" spc="-5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469900" marR="163830" indent="-425450">
              <a:lnSpc>
                <a:spcPct val="115599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ro-RO" sz="2000" b="1" spc="-5">
                <a:solidFill>
                  <a:srgbClr val="0F9D58"/>
                </a:solidFill>
                <a:cs typeface="Calibri"/>
              </a:rPr>
              <a:t>&lt;script </a:t>
            </a:r>
            <a:r>
              <a:rPr sz="2000" b="1" spc="-5" err="1" smtClean="0">
                <a:solidFill>
                  <a:srgbClr val="0F9D58"/>
                </a:solidFill>
                <a:latin typeface="Calibri"/>
                <a:cs typeface="Calibri"/>
              </a:rPr>
              <a:t>src</a:t>
            </a:r>
            <a:r>
              <a:rPr sz="2000" b="1" spc="-5" smtClean="0">
                <a:solidFill>
                  <a:srgbClr val="642C84"/>
                </a:solidFill>
                <a:latin typeface="Calibri"/>
                <a:cs typeface="Calibri"/>
              </a:rPr>
              <a:t>=‘</a:t>
            </a:r>
            <a:r>
              <a:rPr lang="en-US" sz="2000" b="1" spc="-5" smtClean="0">
                <a:solidFill>
                  <a:srgbClr val="642C84"/>
                </a:solidFill>
                <a:latin typeface="Calibri"/>
                <a:cs typeface="Calibri"/>
              </a:rPr>
              <a:t>local</a:t>
            </a:r>
            <a:r>
              <a:rPr sz="2000" b="1" spc="-5" smtClean="0">
                <a:solidFill>
                  <a:srgbClr val="642C84"/>
                </a:solidFill>
                <a:latin typeface="Calibri"/>
                <a:cs typeface="Calibri"/>
              </a:rPr>
              <a:t>-path/file.js’&gt;</a:t>
            </a:r>
            <a:r>
              <a:rPr lang="en-US" sz="2000" b="1" spc="-5">
                <a:solidFill>
                  <a:srgbClr val="0F9D58"/>
                </a:solidFill>
                <a:cs typeface="Calibri"/>
              </a:rPr>
              <a:t> &lt;/script&gt; </a:t>
            </a:r>
            <a:r>
              <a:rPr lang="en-US" sz="2000" b="1" spc="-5" smtClean="0">
                <a:latin typeface="Calibri"/>
                <a:cs typeface="Calibri"/>
              </a:rPr>
              <a:t>to load local files</a:t>
            </a:r>
          </a:p>
          <a:p>
            <a:pPr marL="469900" marR="163830" indent="-425450">
              <a:lnSpc>
                <a:spcPct val="115599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ro-RO" sz="2000" b="1" spc="-5">
                <a:solidFill>
                  <a:srgbClr val="0F9D58"/>
                </a:solidFill>
                <a:cs typeface="Calibri"/>
              </a:rPr>
              <a:t>&lt;script </a:t>
            </a:r>
            <a:r>
              <a:rPr sz="2000" b="1" spc="-5" err="1" smtClean="0">
                <a:solidFill>
                  <a:srgbClr val="0F9D58"/>
                </a:solidFill>
                <a:latin typeface="Calibri"/>
                <a:cs typeface="Calibri"/>
              </a:rPr>
              <a:t>src</a:t>
            </a:r>
            <a:r>
              <a:rPr sz="2000" b="1" spc="-5">
                <a:solidFill>
                  <a:srgbClr val="642C84"/>
                </a:solidFill>
                <a:latin typeface="Calibri"/>
                <a:cs typeface="Calibri"/>
              </a:rPr>
              <a:t>=‘https://web-path/external-file.js</a:t>
            </a:r>
            <a:r>
              <a:rPr sz="2000" b="1" spc="-5" smtClean="0">
                <a:solidFill>
                  <a:srgbClr val="642C84"/>
                </a:solidFill>
                <a:latin typeface="Calibri"/>
                <a:cs typeface="Calibri"/>
              </a:rPr>
              <a:t>’&gt;</a:t>
            </a:r>
            <a:r>
              <a:rPr lang="en-US" sz="2000" b="1" spc="-5">
                <a:solidFill>
                  <a:srgbClr val="0F9D58"/>
                </a:solidFill>
                <a:cs typeface="Calibri"/>
              </a:rPr>
              <a:t> &lt;/script&gt; </a:t>
            </a:r>
            <a:r>
              <a:rPr lang="en-US" sz="2000" b="1" spc="-5" smtClean="0">
                <a:latin typeface="Calibri"/>
                <a:cs typeface="Calibri"/>
              </a:rPr>
              <a:t>to load web files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96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36910"/>
            <a:ext cx="4747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Including JavaScript in </a:t>
            </a:r>
            <a:r>
              <a:rPr sz="2600" b="1">
                <a:solidFill>
                  <a:srgbClr val="642C84"/>
                </a:solidFill>
                <a:latin typeface="Calibri"/>
                <a:cs typeface="Calibri"/>
              </a:rPr>
              <a:t>a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Web</a:t>
            </a:r>
            <a:r>
              <a:rPr sz="2600" b="1" spc="-85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600" b="1" spc="-5">
                <a:solidFill>
                  <a:srgbClr val="642C84"/>
                </a:solidFill>
                <a:latin typeface="Calibri"/>
                <a:cs typeface="Calibri"/>
              </a:rPr>
              <a:t>Page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/>
              <a:t>9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53028" y="663835"/>
            <a:ext cx="8783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mtClean="0"/>
              <a:t>Ideally, we want to place JS files in the 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mtClean="0"/>
              <a:t>Why 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smtClean="0"/>
              <a:t>Because </a:t>
            </a:r>
            <a:r>
              <a:rPr lang="en-US" sz="1600" b="1" smtClean="0">
                <a:solidFill>
                  <a:srgbClr val="FF0000"/>
                </a:solidFill>
              </a:rPr>
              <a:t>JavaScript blocks the processing of the page</a:t>
            </a:r>
            <a:r>
              <a:rPr lang="en-US" sz="1600" b="1" smtClean="0"/>
              <a:t>, until it has finished running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smtClean="0"/>
              <a:t>Because we want the page to be completely loaded before we run JS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478698" y="3214937"/>
            <a:ext cx="8479038" cy="140778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10795" rIns="0" bIns="0" rtlCol="0">
            <a:noAutofit/>
          </a:bodyPr>
          <a:lstStyle/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// Alternately place these lines of code in the &lt;head&gt;, footer, body of the page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en-US" sz="1400" spc="-5" smtClean="0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&lt;script&gt;</a:t>
            </a:r>
            <a:r>
              <a:rPr lang="en-US" sz="1400" b="1" spc="-5" smtClean="0">
                <a:solidFill>
                  <a:srgbClr val="0070C0"/>
                </a:solidFill>
                <a:latin typeface="Consolas"/>
                <a:cs typeface="Consolas"/>
              </a:rPr>
              <a:t>alert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(</a:t>
            </a:r>
            <a:r>
              <a:rPr lang="en-US" sz="1400" spc="-5" smtClean="0">
                <a:solidFill>
                  <a:srgbClr val="00B050"/>
                </a:solidFill>
                <a:latin typeface="Consolas"/>
                <a:cs typeface="Consolas"/>
              </a:rPr>
              <a:t>"Hello World!"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);&lt;/script&gt;</a:t>
            </a:r>
            <a:endParaRPr lang="en-US" sz="1400" spc="-5">
              <a:solidFill>
                <a:srgbClr val="880000"/>
              </a:solidFill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>
                <a:solidFill>
                  <a:srgbClr val="880000"/>
                </a:solidFill>
                <a:latin typeface="Consolas"/>
                <a:cs typeface="Consolas"/>
              </a:rPr>
              <a:t>&lt;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script </a:t>
            </a:r>
            <a:r>
              <a:rPr lang="en-US" sz="1400" b="1" spc="-5" err="1" smtClean="0">
                <a:latin typeface="Consolas"/>
                <a:cs typeface="Consolas"/>
              </a:rPr>
              <a:t>src</a:t>
            </a:r>
            <a:r>
              <a:rPr lang="en-US" sz="1400" b="1" spc="-5" smtClean="0">
                <a:solidFill>
                  <a:srgbClr val="880000"/>
                </a:solidFill>
                <a:latin typeface="Consolas"/>
                <a:cs typeface="Consolas"/>
              </a:rPr>
              <a:t>="</a:t>
            </a:r>
            <a:r>
              <a:rPr lang="en-US" sz="1400" b="1" spc="-5" smtClean="0">
                <a:solidFill>
                  <a:srgbClr val="0070C0"/>
                </a:solidFill>
                <a:latin typeface="Consolas"/>
                <a:cs typeface="Consolas"/>
              </a:rPr>
              <a:t>script.js</a:t>
            </a:r>
            <a:r>
              <a:rPr lang="en-US" sz="1400" b="1" spc="-5" smtClean="0">
                <a:solidFill>
                  <a:srgbClr val="880000"/>
                </a:solidFill>
                <a:latin typeface="Consolas"/>
                <a:cs typeface="Consolas"/>
              </a:rPr>
              <a:t>"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&gt;&lt;/</a:t>
            </a:r>
            <a:r>
              <a:rPr lang="en-US" sz="1400" spc="-5">
                <a:solidFill>
                  <a:srgbClr val="880000"/>
                </a:solidFill>
                <a:latin typeface="Consolas"/>
                <a:cs typeface="Consolas"/>
              </a:rPr>
              <a:t>script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&gt;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r>
              <a:rPr lang="en-US" sz="1400" spc="-5">
                <a:solidFill>
                  <a:srgbClr val="880000"/>
                </a:solidFill>
                <a:latin typeface="Consolas"/>
                <a:cs typeface="Consolas"/>
              </a:rPr>
              <a:t>&lt;script </a:t>
            </a:r>
            <a:r>
              <a:rPr lang="en-US" sz="1400" b="1" spc="-5" smtClean="0">
                <a:solidFill>
                  <a:srgbClr val="FF0000"/>
                </a:solidFill>
                <a:latin typeface="Consolas"/>
                <a:cs typeface="Consolas"/>
              </a:rPr>
              <a:t>defer</a:t>
            </a:r>
            <a:r>
              <a:rPr lang="en-US" sz="1400" spc="-5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400" b="1" spc="-5" err="1" smtClean="0">
                <a:latin typeface="Consolas"/>
                <a:cs typeface="Consolas"/>
              </a:rPr>
              <a:t>src</a:t>
            </a:r>
            <a:r>
              <a:rPr lang="en-US" sz="1400" b="1" spc="-5" smtClean="0">
                <a:solidFill>
                  <a:srgbClr val="880000"/>
                </a:solidFill>
                <a:latin typeface="Consolas"/>
                <a:cs typeface="Consolas"/>
              </a:rPr>
              <a:t>="</a:t>
            </a:r>
            <a:r>
              <a:rPr lang="en-US" sz="1400" b="1" spc="-5" smtClean="0">
                <a:solidFill>
                  <a:srgbClr val="0070C0"/>
                </a:solidFill>
                <a:latin typeface="Consolas"/>
                <a:cs typeface="Consolas"/>
              </a:rPr>
              <a:t>script.js</a:t>
            </a:r>
            <a:r>
              <a:rPr lang="en-US" sz="1400" b="1" spc="-5" smtClean="0">
                <a:solidFill>
                  <a:srgbClr val="880000"/>
                </a:solidFill>
                <a:latin typeface="Consolas"/>
                <a:cs typeface="Consolas"/>
              </a:rPr>
              <a:t>"</a:t>
            </a:r>
            <a:r>
              <a:rPr lang="en-US" sz="1400" spc="-5" smtClean="0">
                <a:solidFill>
                  <a:srgbClr val="880000"/>
                </a:solidFill>
                <a:latin typeface="Consolas"/>
                <a:cs typeface="Consolas"/>
              </a:rPr>
              <a:t>&gt;&lt;/</a:t>
            </a:r>
            <a:r>
              <a:rPr lang="en-US" sz="1400" spc="-5">
                <a:solidFill>
                  <a:srgbClr val="880000"/>
                </a:solidFill>
                <a:latin typeface="Consolas"/>
                <a:cs typeface="Consolas"/>
              </a:rPr>
              <a:t>script&gt;</a:t>
            </a: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ro-RO" sz="1400" spc="-5">
              <a:latin typeface="Consolas"/>
              <a:cs typeface="Consolas"/>
            </a:endParaRPr>
          </a:p>
          <a:p>
            <a:pPr marL="85725" marR="1899920">
              <a:lnSpc>
                <a:spcPts val="1950"/>
              </a:lnSpc>
              <a:spcBef>
                <a:spcPts val="85"/>
              </a:spcBef>
            </a:pPr>
            <a:endParaRPr lang="ro-RO" sz="1400" spc="-5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028" y="1879087"/>
            <a:ext cx="8548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BUT</a:t>
            </a:r>
            <a:r>
              <a:rPr lang="en-US" b="1"/>
              <a:t> </a:t>
            </a:r>
            <a:r>
              <a:rPr lang="en-US" b="1" u="sng"/>
              <a:t>we may not always have access </a:t>
            </a:r>
            <a:r>
              <a:rPr lang="en-US" b="1"/>
              <a:t>to the source code of the website we’re working on</a:t>
            </a:r>
            <a:r>
              <a:rPr lang="en-US" b="1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Use the </a:t>
            </a:r>
            <a:r>
              <a:rPr lang="en-US" b="1">
                <a:solidFill>
                  <a:srgbClr val="00B050"/>
                </a:solidFill>
              </a:rPr>
              <a:t>defer</a:t>
            </a:r>
            <a:r>
              <a:rPr lang="en-US" b="1"/>
              <a:t> parameter when loading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external files</a:t>
            </a:r>
            <a:r>
              <a:rPr lang="en-US" b="1"/>
              <a:t>, to force a certain script to run after the page has been loaded</a:t>
            </a:r>
          </a:p>
        </p:txBody>
      </p:sp>
    </p:spTree>
    <p:extLst>
      <p:ext uri="{BB962C8B-B14F-4D97-AF65-F5344CB8AC3E}">
        <p14:creationId xmlns:p14="http://schemas.microsoft.com/office/powerpoint/2010/main" val="6981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</TotalTime>
  <Words>4730</Words>
  <Application>Microsoft Office PowerPoint</Application>
  <PresentationFormat>On-screen Show (16:9)</PresentationFormat>
  <Paragraphs>875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Consolas</vt:lpstr>
      <vt:lpstr>Times New Roman</vt:lpstr>
      <vt:lpstr>Office Theme</vt:lpstr>
      <vt:lpstr>JavaScript Basics</vt:lpstr>
      <vt:lpstr>Agenda</vt:lpstr>
      <vt:lpstr>JavaScript history &amp;  characteristics</vt:lpstr>
      <vt:lpstr>A brief history of JavaScript</vt:lpstr>
      <vt:lpstr>Main characteristics of JavaScript</vt:lpstr>
      <vt:lpstr>Including JavaScript in a  Web Page</vt:lpstr>
      <vt:lpstr>Including JavaScript in a Web Page</vt:lpstr>
      <vt:lpstr>Including JavaScript in a Web Page</vt:lpstr>
      <vt:lpstr>Including JavaScript in a Web Page</vt:lpstr>
      <vt:lpstr>Javascript Structure and Syntax</vt:lpstr>
      <vt:lpstr>JavaScript Structure</vt:lpstr>
      <vt:lpstr>JavaScript Syntax</vt:lpstr>
      <vt:lpstr>Variables and Values</vt:lpstr>
      <vt:lpstr>Variables and Values</vt:lpstr>
      <vt:lpstr>Naming Variables</vt:lpstr>
      <vt:lpstr>Comments</vt:lpstr>
      <vt:lpstr>Comments</vt:lpstr>
      <vt:lpstr>Values</vt:lpstr>
      <vt:lpstr>Primitive Data Types</vt:lpstr>
      <vt:lpstr>Characteristics of primitives</vt:lpstr>
      <vt:lpstr>Operators</vt:lpstr>
      <vt:lpstr>Operators</vt:lpstr>
      <vt:lpstr>Operators</vt:lpstr>
      <vt:lpstr>Operators</vt:lpstr>
      <vt:lpstr>Operators</vt:lpstr>
      <vt:lpstr>Control Structures</vt:lpstr>
      <vt:lpstr>IF statement</vt:lpstr>
      <vt:lpstr>IF/ELSE statement</vt:lpstr>
      <vt:lpstr>SWITCH statement</vt:lpstr>
      <vt:lpstr>FOR loop</vt:lpstr>
      <vt:lpstr>WHILE loop</vt:lpstr>
      <vt:lpstr>WHILE loop example</vt:lpstr>
      <vt:lpstr>DO… WHILE loop</vt:lpstr>
      <vt:lpstr>Functions</vt:lpstr>
      <vt:lpstr>Functions</vt:lpstr>
      <vt:lpstr>Functions</vt:lpstr>
      <vt:lpstr>Functions</vt:lpstr>
      <vt:lpstr>Functions</vt:lpstr>
      <vt:lpstr>Using Functions</vt:lpstr>
      <vt:lpstr>Using Functions</vt:lpstr>
      <vt:lpstr>Using Functions</vt:lpstr>
      <vt:lpstr>Functions</vt:lpstr>
      <vt:lpstr>Functions</vt:lpstr>
      <vt:lpstr>Function  parameters / arguments</vt:lpstr>
      <vt:lpstr>Function parameters / arguments</vt:lpstr>
      <vt:lpstr>Function parameters / arguments</vt:lpstr>
      <vt:lpstr>Function parameters / arguments</vt:lpstr>
      <vt:lpstr>Function parameters</vt:lpstr>
      <vt:lpstr>Passing parameters by value</vt:lpstr>
      <vt:lpstr>Passing parameters by reference</vt:lpstr>
      <vt:lpstr>Function return vaules</vt:lpstr>
      <vt:lpstr>Function return values</vt:lpstr>
      <vt:lpstr>Variable scope, part 1</vt:lpstr>
      <vt:lpstr>Variable scope, part 1</vt:lpstr>
      <vt:lpstr>Variable scope, part 1</vt:lpstr>
      <vt:lpstr>Variable scope, part 1</vt:lpstr>
      <vt:lpstr>Introduction to  Arrays &amp; Objects</vt:lpstr>
      <vt:lpstr>Arrays</vt:lpstr>
      <vt:lpstr>Arrays</vt:lpstr>
      <vt:lpstr>Objects</vt:lpstr>
      <vt:lpstr>Object methods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cp:lastModifiedBy>Petor</cp:lastModifiedBy>
  <cp:revision>799</cp:revision>
  <dcterms:created xsi:type="dcterms:W3CDTF">2019-09-25T17:45:47Z</dcterms:created>
  <dcterms:modified xsi:type="dcterms:W3CDTF">2019-10-05T04:37:00Z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