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6" r:id="rId4"/>
    <p:sldId id="293" r:id="rId5"/>
    <p:sldId id="294" r:id="rId6"/>
    <p:sldId id="314" r:id="rId7"/>
    <p:sldId id="315" r:id="rId8"/>
    <p:sldId id="309" r:id="rId9"/>
    <p:sldId id="329" r:id="rId10"/>
    <p:sldId id="308" r:id="rId11"/>
    <p:sldId id="310" r:id="rId12"/>
    <p:sldId id="312" r:id="rId13"/>
    <p:sldId id="313" r:id="rId14"/>
    <p:sldId id="307" r:id="rId15"/>
    <p:sldId id="318" r:id="rId16"/>
    <p:sldId id="316" r:id="rId17"/>
    <p:sldId id="317" r:id="rId18"/>
    <p:sldId id="319" r:id="rId19"/>
    <p:sldId id="321" r:id="rId20"/>
    <p:sldId id="320" r:id="rId21"/>
    <p:sldId id="322" r:id="rId22"/>
    <p:sldId id="323" r:id="rId23"/>
    <p:sldId id="324" r:id="rId24"/>
    <p:sldId id="325" r:id="rId25"/>
    <p:sldId id="326" r:id="rId26"/>
    <p:sldId id="327" r:id="rId27"/>
    <p:sldId id="328" r:id="rId28"/>
  </p:sldIdLst>
  <p:sldSz cx="9144000" cy="5143500" type="screen16x9"/>
  <p:notesSz cx="9144000" cy="51435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2" autoAdjust="0"/>
  </p:normalViewPr>
  <p:slideViewPr>
    <p:cSldViewPr>
      <p:cViewPr varScale="1">
        <p:scale>
          <a:sx n="93" d="100"/>
          <a:sy n="93" d="100"/>
        </p:scale>
        <p:origin x="-69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44947" y="1583905"/>
            <a:ext cx="125410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34955" y="2803105"/>
            <a:ext cx="46740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DB443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8924" y="985750"/>
            <a:ext cx="3986529" cy="285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48624" y="1073249"/>
            <a:ext cx="3404234" cy="3179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47675" y="809324"/>
            <a:ext cx="5992224" cy="35248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4000" y="1583905"/>
            <a:ext cx="493599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2196" y="1423103"/>
            <a:ext cx="4533900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DB443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77140" y="4812428"/>
            <a:ext cx="2489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youtube.com/watch?v=R8rmfD9Y5-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js_arrow_function.asp" TargetMode="External"/><Relationship Id="rId5" Type="http://schemas.openxmlformats.org/officeDocument/2006/relationships/hyperlink" Target="https://developer.mozilla.org/en-US/docs/Web/JavaScript/Reference/Global_Objects" TargetMode="External"/><Relationship Id="rId4" Type="http://schemas.openxmlformats.org/officeDocument/2006/relationships/hyperlink" Target="http://javascript.inf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rwall.com/p/h4xm0w/why-never-use-new-array-in-javascrip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2048" cy="318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4400" y="2038350"/>
            <a:ext cx="71628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>
                <a:latin typeface="Calibri"/>
                <a:cs typeface="Calibri"/>
              </a:rPr>
              <a:t>JavaScript</a:t>
            </a:r>
            <a:r>
              <a:rPr sz="3600" b="1" spc="-85">
                <a:latin typeface="Calibri"/>
                <a:cs typeface="Calibri"/>
              </a:rPr>
              <a:t> </a:t>
            </a:r>
            <a:r>
              <a:rPr lang="en-US" sz="3600" b="1" spc="-5" smtClean="0">
                <a:latin typeface="Calibri"/>
                <a:cs typeface="Calibri"/>
              </a:rPr>
              <a:t>Arrays</a:t>
            </a:r>
            <a:br>
              <a:rPr lang="en-US" sz="3600" b="1" spc="-5" smtClean="0">
                <a:latin typeface="Calibri"/>
                <a:cs typeface="Calibri"/>
              </a:rPr>
            </a:br>
            <a:r>
              <a:rPr lang="en-US" sz="3600" b="1" spc="-5" smtClean="0">
                <a:latin typeface="Calibri"/>
                <a:cs typeface="Calibri"/>
              </a:rPr>
              <a:t>and Built-in Objects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8738" y="855500"/>
            <a:ext cx="1746524" cy="7597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577140" y="4812428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>
                <a:latin typeface="Arial"/>
                <a:cs typeface="Arial"/>
              </a:rPr>
              <a:t>1</a:t>
            </a:fld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3128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smtClean="0">
                <a:solidFill>
                  <a:srgbClr val="642C84"/>
                </a:solidFill>
                <a:latin typeface="Calibri"/>
                <a:cs typeface="Calibri"/>
              </a:rPr>
              <a:t>Array</a:t>
            </a: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 Methods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10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0748" y="859350"/>
            <a:ext cx="7956392" cy="27079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b="1" spc="-5" dirty="0" smtClean="0">
                <a:latin typeface="Arial"/>
                <a:cs typeface="Arial"/>
              </a:rPr>
              <a:t>Add an item to the end: </a:t>
            </a:r>
            <a:r>
              <a:rPr lang="en-US" sz="1800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arr.</a:t>
            </a:r>
            <a:r>
              <a:rPr lang="en-US" sz="1800" b="1" spc="-5" dirty="0" err="1" smtClean="0">
                <a:solidFill>
                  <a:srgbClr val="00B050"/>
                </a:solidFill>
                <a:latin typeface="Arial"/>
                <a:cs typeface="Arial"/>
              </a:rPr>
              <a:t>push</a:t>
            </a:r>
            <a:r>
              <a:rPr lang="en-US" sz="1800" b="1" spc="-5" dirty="0" smtClean="0">
                <a:solidFill>
                  <a:srgbClr val="00B050"/>
                </a:solidFill>
                <a:latin typeface="Arial"/>
                <a:cs typeface="Arial"/>
              </a:rPr>
              <a:t>(item)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dirty="0" smtClean="0">
                <a:latin typeface="Arial"/>
                <a:cs typeface="Arial"/>
              </a:rPr>
              <a:t>Remove the </a:t>
            </a:r>
            <a:r>
              <a:rPr lang="en-US" b="1" u="sng" spc="-5" dirty="0" smtClean="0">
                <a:solidFill>
                  <a:srgbClr val="FF0000"/>
                </a:solidFill>
                <a:latin typeface="Arial"/>
                <a:cs typeface="Arial"/>
              </a:rPr>
              <a:t>last</a:t>
            </a:r>
            <a:r>
              <a:rPr lang="en-US" b="1" spc="-5" dirty="0" smtClean="0">
                <a:latin typeface="Arial"/>
                <a:cs typeface="Arial"/>
              </a:rPr>
              <a:t> item:</a:t>
            </a:r>
            <a:r>
              <a:rPr lang="en-US" b="1" spc="-5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US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arr.</a:t>
            </a:r>
            <a:r>
              <a:rPr lang="en-US" b="1" spc="-5" dirty="0" err="1" smtClean="0">
                <a:solidFill>
                  <a:srgbClr val="00B050"/>
                </a:solidFill>
                <a:latin typeface="Arial"/>
                <a:cs typeface="Arial"/>
              </a:rPr>
              <a:t>pop</a:t>
            </a:r>
            <a:r>
              <a:rPr lang="en-US" b="1" spc="-5" dirty="0" smtClean="0">
                <a:solidFill>
                  <a:srgbClr val="00B050"/>
                </a:solidFill>
                <a:latin typeface="Arial"/>
                <a:cs typeface="Arial"/>
              </a:rPr>
              <a:t>()</a:t>
            </a:r>
            <a:endParaRPr sz="18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marL="836294" marR="716280" lvl="1" indent="-336550">
              <a:lnSpc>
                <a:spcPct val="116100"/>
              </a:lnSpc>
              <a:spcBef>
                <a:spcPts val="60"/>
              </a:spcBef>
              <a:buChar char="○"/>
              <a:tabLst>
                <a:tab pos="836294" algn="l"/>
                <a:tab pos="836930" algn="l"/>
              </a:tabLst>
            </a:pPr>
            <a:r>
              <a:rPr lang="en-US" sz="1400" b="1" spc="-5" dirty="0" smtClean="0">
                <a:latin typeface="Arial"/>
                <a:cs typeface="Arial"/>
              </a:rPr>
              <a:t>This will also return the removed item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endParaRPr lang="en-US" b="1" spc="-5" dirty="0" smtClean="0">
              <a:latin typeface="Arial"/>
              <a:cs typeface="Arial"/>
            </a:endParaRP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dirty="0" smtClean="0">
                <a:latin typeface="Arial"/>
                <a:cs typeface="Arial"/>
              </a:rPr>
              <a:t>Remove </a:t>
            </a:r>
            <a:r>
              <a:rPr lang="en-US" b="1" spc="-5" dirty="0">
                <a:latin typeface="Arial"/>
                <a:cs typeface="Arial"/>
              </a:rPr>
              <a:t>the </a:t>
            </a:r>
            <a:r>
              <a:rPr lang="en-US" b="1" u="sng" spc="-5" dirty="0" smtClean="0">
                <a:solidFill>
                  <a:srgbClr val="0070C0"/>
                </a:solidFill>
                <a:latin typeface="Arial"/>
                <a:cs typeface="Arial"/>
              </a:rPr>
              <a:t>first</a:t>
            </a:r>
            <a:r>
              <a:rPr lang="en-US" b="1" spc="-5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b="1" spc="-5" dirty="0" smtClean="0">
                <a:latin typeface="Arial"/>
                <a:cs typeface="Arial"/>
              </a:rPr>
              <a:t>item</a:t>
            </a:r>
            <a:r>
              <a:rPr lang="en-US" b="1" spc="-5" dirty="0">
                <a:latin typeface="Arial"/>
                <a:cs typeface="Arial"/>
              </a:rPr>
              <a:t>:</a:t>
            </a:r>
            <a:r>
              <a:rPr lang="en-US" b="1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US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arr.</a:t>
            </a:r>
            <a:r>
              <a:rPr lang="en-US" b="1" spc="-5" dirty="0" err="1" smtClean="0">
                <a:solidFill>
                  <a:srgbClr val="00B050"/>
                </a:solidFill>
                <a:latin typeface="Arial"/>
                <a:cs typeface="Arial"/>
              </a:rPr>
              <a:t>shift</a:t>
            </a:r>
            <a:r>
              <a:rPr lang="en-US" b="1" spc="-5" dirty="0" smtClean="0">
                <a:solidFill>
                  <a:srgbClr val="00B050"/>
                </a:solidFill>
                <a:latin typeface="Arial"/>
                <a:cs typeface="Arial"/>
              </a:rPr>
              <a:t>()</a:t>
            </a:r>
            <a:endParaRPr lang="en-US" dirty="0">
              <a:solidFill>
                <a:srgbClr val="00B050"/>
              </a:solidFill>
              <a:latin typeface="Arial"/>
              <a:cs typeface="Arial"/>
            </a:endParaRPr>
          </a:p>
          <a:p>
            <a:pPr marL="836294" marR="716280" lvl="1" indent="-336550">
              <a:lnSpc>
                <a:spcPct val="116100"/>
              </a:lnSpc>
              <a:spcBef>
                <a:spcPts val="60"/>
              </a:spcBef>
              <a:buChar char="○"/>
              <a:tabLst>
                <a:tab pos="836294" algn="l"/>
                <a:tab pos="836930" algn="l"/>
              </a:tabLst>
            </a:pPr>
            <a:r>
              <a:rPr lang="en-US" sz="1400" b="1" spc="-5" dirty="0">
                <a:latin typeface="Arial"/>
                <a:cs typeface="Arial"/>
              </a:rPr>
              <a:t>This will also return the removed </a:t>
            </a:r>
            <a:r>
              <a:rPr lang="en-US" sz="1400" b="1" spc="-5" dirty="0" smtClean="0">
                <a:latin typeface="Arial"/>
                <a:cs typeface="Arial"/>
              </a:rPr>
              <a:t>item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dirty="0">
                <a:latin typeface="Arial"/>
                <a:cs typeface="Arial"/>
              </a:rPr>
              <a:t>Add an item to the </a:t>
            </a:r>
            <a:r>
              <a:rPr lang="en-US" b="1" spc="-5" dirty="0" smtClean="0">
                <a:latin typeface="Arial"/>
                <a:cs typeface="Arial"/>
              </a:rPr>
              <a:t>beginning:</a:t>
            </a:r>
            <a:r>
              <a:rPr lang="en-US" b="1" spc="-5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US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arr.</a:t>
            </a:r>
            <a:r>
              <a:rPr lang="en-US" b="1" spc="-5" dirty="0" err="1" smtClean="0">
                <a:solidFill>
                  <a:srgbClr val="00B050"/>
                </a:solidFill>
                <a:latin typeface="Arial"/>
                <a:cs typeface="Arial"/>
              </a:rPr>
              <a:t>unshift</a:t>
            </a:r>
            <a:r>
              <a:rPr lang="en-US" b="1" spc="-5" dirty="0" smtClean="0">
                <a:solidFill>
                  <a:srgbClr val="00B050"/>
                </a:solidFill>
                <a:latin typeface="Arial"/>
                <a:cs typeface="Arial"/>
              </a:rPr>
              <a:t>(item)</a:t>
            </a:r>
            <a:endParaRPr lang="en-US" dirty="0">
              <a:solidFill>
                <a:srgbClr val="00B050"/>
              </a:solidFill>
              <a:latin typeface="Arial"/>
              <a:cs typeface="Arial"/>
            </a:endParaRPr>
          </a:p>
          <a:p>
            <a:pPr marL="499744" marR="716280" lvl="1">
              <a:lnSpc>
                <a:spcPct val="116100"/>
              </a:lnSpc>
              <a:spcBef>
                <a:spcPts val="60"/>
              </a:spcBef>
              <a:tabLst>
                <a:tab pos="836294" algn="l"/>
                <a:tab pos="836930" algn="l"/>
              </a:tabLst>
            </a:pPr>
            <a:endParaRPr lang="en-US" sz="1400" b="1" spc="-5" dirty="0">
              <a:latin typeface="Arial"/>
              <a:cs typeface="Arial"/>
            </a:endParaRPr>
          </a:p>
          <a:p>
            <a:pPr marL="499744" marR="716280" lvl="1">
              <a:lnSpc>
                <a:spcPct val="116100"/>
              </a:lnSpc>
              <a:spcBef>
                <a:spcPts val="60"/>
              </a:spcBef>
              <a:tabLst>
                <a:tab pos="836294" algn="l"/>
                <a:tab pos="836930" algn="l"/>
              </a:tabLst>
            </a:pPr>
            <a:endParaRPr lang="en-US" sz="1400" b="1" spc="-5" dirty="0" smtClean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400" y="3326223"/>
            <a:ext cx="6477000" cy="978473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var arr = [1, 2, 3, 4];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arr.</a:t>
            </a:r>
            <a:r>
              <a:rPr lang="en-US" sz="1100" b="1" smtClean="0">
                <a:solidFill>
                  <a:srgbClr val="00B050"/>
                </a:solidFill>
                <a:latin typeface="Consolas" panose="020B0609020204030204" pitchFamily="49" charset="0"/>
                <a:cs typeface="Consolas"/>
              </a:rPr>
              <a:t>push</a:t>
            </a:r>
            <a:r>
              <a:rPr lang="en-US" sz="1100" smtClean="0">
                <a:latin typeface="Consolas" panose="020B0609020204030204" pitchFamily="49" charset="0"/>
                <a:cs typeface="Consolas"/>
              </a:rPr>
              <a:t>(1337); // Added item to the end: [1, 2, 3, 4, 1337]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arr.</a:t>
            </a:r>
            <a:r>
              <a:rPr lang="en-US" sz="1100" b="1" smtClean="0">
                <a:solidFill>
                  <a:srgbClr val="00B050"/>
                </a:solidFill>
                <a:latin typeface="Consolas" panose="020B0609020204030204" pitchFamily="49" charset="0"/>
                <a:cs typeface="Consolas"/>
              </a:rPr>
              <a:t>pop</a:t>
            </a:r>
            <a:r>
              <a:rPr lang="en-US" sz="1100" smtClean="0">
                <a:latin typeface="Consolas" panose="020B0609020204030204" pitchFamily="49" charset="0"/>
                <a:cs typeface="Consolas"/>
              </a:rPr>
              <a:t>(); // Removed an item from the end: [1, 2, 3, 4]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arr.</a:t>
            </a:r>
            <a:r>
              <a:rPr lang="en-US" sz="1100" b="1" smtClean="0">
                <a:solidFill>
                  <a:srgbClr val="00B050"/>
                </a:solidFill>
                <a:latin typeface="Consolas" panose="020B0609020204030204" pitchFamily="49" charset="0"/>
                <a:cs typeface="Consolas"/>
              </a:rPr>
              <a:t>shift</a:t>
            </a:r>
            <a:r>
              <a:rPr lang="en-US" sz="1100" smtClean="0">
                <a:latin typeface="Consolas" panose="020B0609020204030204" pitchFamily="49" charset="0"/>
                <a:cs typeface="Consolas"/>
              </a:rPr>
              <a:t>(); // Removed the first item: [2, 3, 4]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arr.</a:t>
            </a:r>
            <a:r>
              <a:rPr lang="en-US" sz="1100" b="1" smtClean="0">
                <a:solidFill>
                  <a:srgbClr val="00B050"/>
                </a:solidFill>
                <a:latin typeface="Consolas" panose="020B0609020204030204" pitchFamily="49" charset="0"/>
                <a:cs typeface="Consolas"/>
              </a:rPr>
              <a:t>unshift</a:t>
            </a:r>
            <a:r>
              <a:rPr lang="en-US" sz="1100" smtClean="0">
                <a:latin typeface="Consolas" panose="020B0609020204030204" pitchFamily="49" charset="0"/>
                <a:cs typeface="Consolas"/>
              </a:rPr>
              <a:t>(666) // Added item to the beginning: [666, 2, 3, 4]</a:t>
            </a:r>
            <a:endParaRPr sz="1100">
              <a:latin typeface="Consolas" panose="020B0609020204030204" pitchFamily="49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024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3128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smtClean="0">
                <a:solidFill>
                  <a:srgbClr val="642C84"/>
                </a:solidFill>
                <a:latin typeface="Calibri"/>
                <a:cs typeface="Calibri"/>
              </a:rPr>
              <a:t>Array</a:t>
            </a: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 Methods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11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0748" y="859350"/>
            <a:ext cx="7532652" cy="12547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b="1" spc="-5" smtClean="0">
                <a:latin typeface="Arial"/>
                <a:cs typeface="Arial"/>
              </a:rPr>
              <a:t>Get a section of an array: </a:t>
            </a:r>
            <a:r>
              <a:rPr lang="en-US" sz="1800" b="1" spc="-5" smtClean="0">
                <a:solidFill>
                  <a:srgbClr val="7030A0"/>
                </a:solidFill>
                <a:latin typeface="Arial"/>
                <a:cs typeface="Arial"/>
              </a:rPr>
              <a:t>arr.</a:t>
            </a:r>
            <a:r>
              <a:rPr lang="en-US" sz="1800" b="1" spc="-5" smtClean="0">
                <a:solidFill>
                  <a:srgbClr val="00B050"/>
                </a:solidFill>
                <a:latin typeface="Arial"/>
                <a:cs typeface="Arial"/>
              </a:rPr>
              <a:t>slice(startPos, endPos)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endParaRPr lang="en-US" b="1" spc="-5" smtClean="0">
              <a:latin typeface="Arial"/>
              <a:cs typeface="Arial"/>
            </a:endParaRP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Delete </a:t>
            </a:r>
            <a:r>
              <a:rPr lang="en-US" b="1" spc="-5" smtClean="0">
                <a:latin typeface="Arial"/>
                <a:cs typeface="Arial"/>
              </a:rPr>
              <a:t>items from an array: </a:t>
            </a:r>
            <a:r>
              <a:rPr lang="en-US" b="1" spc="-5" smtClean="0">
                <a:solidFill>
                  <a:srgbClr val="7030A0"/>
                </a:solidFill>
                <a:latin typeface="Arial"/>
                <a:cs typeface="Arial"/>
              </a:rPr>
              <a:t>arr.</a:t>
            </a:r>
            <a:r>
              <a:rPr lang="en-US" b="1" spc="-5" smtClean="0">
                <a:solidFill>
                  <a:srgbClr val="00B050"/>
                </a:solidFill>
                <a:latin typeface="Arial"/>
                <a:cs typeface="Arial"/>
              </a:rPr>
              <a:t>splice(startPos, howMany)</a:t>
            </a:r>
          </a:p>
          <a:p>
            <a:pPr marL="836295" marR="1701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400" b="1" u="sng" spc="-5" smtClean="0">
                <a:solidFill>
                  <a:srgbClr val="FF0000"/>
                </a:solidFill>
                <a:latin typeface="Arial"/>
                <a:cs typeface="Arial"/>
              </a:rPr>
              <a:t>This will affect the original array !</a:t>
            </a:r>
            <a:endParaRPr lang="en-US" sz="1400" b="1" spc="-5" smtClean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200" y="2647950"/>
            <a:ext cx="6477000" cy="1562479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var arr = [1, 2, 3, 4];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var portionOfArray =  arr.slice(2, 3)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console.log(portionOfArray); // [3]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console.log(arr) // [1, 2, 3, 4]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arr.splice(2,1) // Starting with position 2, remove 1 item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>
                <a:latin typeface="Consolas" panose="020B0609020204030204" pitchFamily="49" charset="0"/>
                <a:cs typeface="Consolas"/>
              </a:rPr>
              <a:t>console.log(arr) // [1, 2, </a:t>
            </a:r>
            <a:r>
              <a:rPr lang="en-US" sz="1100" smtClean="0">
                <a:latin typeface="Consolas" panose="020B0609020204030204" pitchFamily="49" charset="0"/>
                <a:cs typeface="Consolas"/>
              </a:rPr>
              <a:t>4]</a:t>
            </a:r>
            <a:endParaRPr sz="1100">
              <a:latin typeface="Consolas" panose="020B0609020204030204" pitchFamily="49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48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3128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smtClean="0">
                <a:solidFill>
                  <a:srgbClr val="642C84"/>
                </a:solidFill>
                <a:latin typeface="Calibri"/>
                <a:cs typeface="Calibri"/>
              </a:rPr>
              <a:t>Array</a:t>
            </a: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 Methods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12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0748" y="859350"/>
            <a:ext cx="8066052" cy="24257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>
                <a:latin typeface="Arial"/>
                <a:cs typeface="Arial"/>
              </a:rPr>
              <a:t>Check if an item exists in an array: </a:t>
            </a:r>
            <a:r>
              <a:rPr lang="en-US" b="1" spc="-5" smtClean="0">
                <a:solidFill>
                  <a:srgbClr val="7030A0"/>
                </a:solidFill>
                <a:latin typeface="Arial"/>
                <a:cs typeface="Arial"/>
              </a:rPr>
              <a:t>arr.</a:t>
            </a:r>
            <a:r>
              <a:rPr lang="en-US" b="1" spc="-5" smtClean="0">
                <a:solidFill>
                  <a:srgbClr val="00B050"/>
                </a:solidFill>
                <a:latin typeface="Arial"/>
                <a:cs typeface="Arial"/>
              </a:rPr>
              <a:t>indexOf(item)</a:t>
            </a:r>
          </a:p>
          <a:p>
            <a:pPr marL="836295" marR="1701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latin typeface="Arial"/>
                <a:cs typeface="Arial"/>
              </a:rPr>
              <a:t>If the result is </a:t>
            </a:r>
            <a:r>
              <a:rPr lang="en-US" b="1" spc="-5" smtClean="0">
                <a:solidFill>
                  <a:srgbClr val="FF0000"/>
                </a:solidFill>
                <a:latin typeface="Arial"/>
                <a:cs typeface="Arial"/>
              </a:rPr>
              <a:t>-1, nothing was found</a:t>
            </a:r>
          </a:p>
          <a:p>
            <a:pPr marL="836295" marR="1701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latin typeface="Arial"/>
                <a:cs typeface="Arial"/>
              </a:rPr>
              <a:t>If the result is </a:t>
            </a:r>
            <a:r>
              <a:rPr lang="en-US" b="1" spc="-5" smtClean="0">
                <a:solidFill>
                  <a:srgbClr val="00B050"/>
                </a:solidFill>
                <a:latin typeface="Arial"/>
                <a:cs typeface="Arial"/>
              </a:rPr>
              <a:t>0 or greater</a:t>
            </a:r>
            <a:r>
              <a:rPr lang="en-US" b="1" spc="-5" smtClean="0">
                <a:latin typeface="Arial"/>
                <a:cs typeface="Arial"/>
              </a:rPr>
              <a:t>, the item was found at that position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endParaRPr lang="en-US" b="1" spc="-5" smtClean="0">
              <a:latin typeface="Arial"/>
              <a:cs typeface="Arial"/>
            </a:endParaRP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latin typeface="Arial"/>
                <a:cs typeface="Arial"/>
              </a:rPr>
              <a:t>Sort an array: </a:t>
            </a:r>
            <a:r>
              <a:rPr lang="en-US" b="1" spc="-5" smtClean="0">
                <a:solidFill>
                  <a:srgbClr val="7030A0"/>
                </a:solidFill>
                <a:latin typeface="Arial"/>
                <a:cs typeface="Arial"/>
              </a:rPr>
              <a:t>arr.</a:t>
            </a:r>
            <a:r>
              <a:rPr lang="en-US" b="1" spc="-5" smtClean="0">
                <a:solidFill>
                  <a:srgbClr val="00B050"/>
                </a:solidFill>
                <a:latin typeface="Arial"/>
                <a:cs typeface="Arial"/>
              </a:rPr>
              <a:t>sort(</a:t>
            </a:r>
            <a:r>
              <a:rPr lang="en-US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optionalFunction</a:t>
            </a:r>
            <a:r>
              <a:rPr lang="en-US" b="1" spc="-5" smtClean="0">
                <a:solidFill>
                  <a:srgbClr val="00B050"/>
                </a:solidFill>
                <a:latin typeface="Arial"/>
                <a:cs typeface="Arial"/>
              </a:rPr>
              <a:t>)</a:t>
            </a:r>
            <a:endParaRPr lang="en-US" b="1" spc="-5" smtClean="0">
              <a:latin typeface="Arial"/>
              <a:cs typeface="Arial"/>
            </a:endParaRPr>
          </a:p>
          <a:p>
            <a:pPr marL="836295" marR="1701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400" b="1" u="sng" spc="-5" smtClean="0">
                <a:solidFill>
                  <a:srgbClr val="FF0000"/>
                </a:solidFill>
                <a:latin typeface="Arial"/>
                <a:cs typeface="Arial"/>
              </a:rPr>
              <a:t>This will affect the original array !</a:t>
            </a:r>
          </a:p>
          <a:p>
            <a:pPr marL="836295" marR="1701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400" b="1" u="sng" spc="-5" smtClean="0">
                <a:solidFill>
                  <a:srgbClr val="FF0000"/>
                </a:solidFill>
                <a:latin typeface="Arial"/>
                <a:cs typeface="Arial"/>
              </a:rPr>
              <a:t>Optional:</a:t>
            </a:r>
            <a:r>
              <a:rPr lang="en-US" sz="1400" b="1" spc="-5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400" b="1" spc="-5" smtClean="0">
                <a:latin typeface="Arial"/>
                <a:cs typeface="Arial"/>
              </a:rPr>
              <a:t>this method can take a comparison function. We can sort by any custom rule.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9200" y="3385455"/>
            <a:ext cx="6477000" cy="1173142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var arr = [4, 1, 3, 2];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console.log(arr.indexOf(3)); // Result is 2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console.log(arr.indexOf(5121)); </a:t>
            </a:r>
            <a:r>
              <a:rPr lang="en-US" sz="1100">
                <a:latin typeface="Consolas" panose="020B0609020204030204" pitchFamily="49" charset="0"/>
                <a:cs typeface="Consolas"/>
              </a:rPr>
              <a:t>// </a:t>
            </a:r>
            <a:r>
              <a:rPr lang="en-US" sz="1100" smtClean="0">
                <a:latin typeface="Consolas" panose="020B0609020204030204" pitchFamily="49" charset="0"/>
                <a:cs typeface="Consolas"/>
              </a:rPr>
              <a:t>Result is -1</a:t>
            </a:r>
            <a:endParaRPr lang="en-US" sz="11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arr.sort(); // [1, 2, 3 ,4]</a:t>
            </a:r>
            <a:endParaRPr sz="1100">
              <a:latin typeface="Consolas" panose="020B0609020204030204" pitchFamily="49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544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3128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smtClean="0">
                <a:solidFill>
                  <a:srgbClr val="642C84"/>
                </a:solidFill>
                <a:latin typeface="Calibri"/>
                <a:cs typeface="Calibri"/>
              </a:rPr>
              <a:t>Array</a:t>
            </a: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 Methods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13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548" y="895350"/>
            <a:ext cx="8447052" cy="26381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dirty="0" smtClean="0">
                <a:latin typeface="Arial"/>
                <a:cs typeface="Arial"/>
              </a:rPr>
              <a:t>Filter: </a:t>
            </a:r>
            <a:r>
              <a:rPr lang="en-US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arr.</a:t>
            </a:r>
            <a:r>
              <a:rPr lang="en-US" b="1" spc="-5" dirty="0" err="1" smtClean="0">
                <a:solidFill>
                  <a:srgbClr val="00B050"/>
                </a:solidFill>
                <a:latin typeface="Arial"/>
                <a:cs typeface="Arial"/>
              </a:rPr>
              <a:t>filter</a:t>
            </a:r>
            <a:r>
              <a:rPr lang="en-US" b="1" spc="-5" dirty="0" smtClean="0">
                <a:solidFill>
                  <a:srgbClr val="00B050"/>
                </a:solidFill>
                <a:latin typeface="Arial"/>
                <a:cs typeface="Arial"/>
              </a:rPr>
              <a:t>(function(element){ });</a:t>
            </a:r>
          </a:p>
          <a:p>
            <a:pPr marL="836295" marR="1701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dirty="0" smtClean="0">
                <a:latin typeface="Arial"/>
                <a:cs typeface="Arial"/>
              </a:rPr>
              <a:t>Creates a new array with elements that match </a:t>
            </a:r>
            <a:r>
              <a:rPr lang="en-US" b="1" spc="-5" dirty="0" smtClean="0">
                <a:latin typeface="Arial"/>
                <a:cs typeface="Arial"/>
              </a:rPr>
              <a:t>the rule given by you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b="1" spc="-5" dirty="0" smtClean="0">
                <a:latin typeface="Arial"/>
                <a:cs typeface="Arial"/>
              </a:rPr>
              <a:t>Map: </a:t>
            </a:r>
            <a:r>
              <a:rPr lang="en-US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arr.</a:t>
            </a:r>
            <a:r>
              <a:rPr lang="en-US" b="1" spc="-5" dirty="0" err="1" smtClean="0">
                <a:solidFill>
                  <a:srgbClr val="00B050"/>
                </a:solidFill>
                <a:latin typeface="Arial"/>
                <a:cs typeface="Arial"/>
              </a:rPr>
              <a:t>map</a:t>
            </a:r>
            <a:r>
              <a:rPr lang="en-US" b="1" spc="-5" dirty="0" smtClean="0">
                <a:solidFill>
                  <a:srgbClr val="00B050"/>
                </a:solidFill>
                <a:latin typeface="Arial"/>
                <a:cs typeface="Arial"/>
              </a:rPr>
              <a:t>(function(element</a:t>
            </a:r>
            <a:r>
              <a:rPr lang="en-US" b="1" spc="-5" dirty="0">
                <a:solidFill>
                  <a:srgbClr val="00B050"/>
                </a:solidFill>
                <a:latin typeface="Arial"/>
                <a:cs typeface="Arial"/>
              </a:rPr>
              <a:t>){ });</a:t>
            </a:r>
          </a:p>
          <a:p>
            <a:pPr marL="836295" marR="170180" lvl="2" indent="-367030">
              <a:lnSpc>
                <a:spcPct val="114599"/>
              </a:lnSpc>
              <a:spcBef>
                <a:spcPts val="100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b="1" spc="-5" dirty="0" smtClean="0">
                <a:latin typeface="Arial"/>
                <a:cs typeface="Arial"/>
              </a:rPr>
              <a:t>Uses </a:t>
            </a:r>
            <a:r>
              <a:rPr lang="en-US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arr</a:t>
            </a:r>
            <a:r>
              <a:rPr lang="en-US" b="1" spc="-5" dirty="0" smtClean="0">
                <a:latin typeface="Arial"/>
                <a:cs typeface="Arial"/>
              </a:rPr>
              <a:t> to create a new array, </a:t>
            </a:r>
            <a:r>
              <a:rPr lang="en-US" b="1" spc="-5" dirty="0" smtClean="0">
                <a:latin typeface="Arial"/>
                <a:cs typeface="Arial"/>
              </a:rPr>
              <a:t>based </a:t>
            </a:r>
            <a:r>
              <a:rPr lang="en-US" b="1" spc="-5" dirty="0" smtClean="0">
                <a:latin typeface="Arial"/>
                <a:cs typeface="Arial"/>
              </a:rPr>
              <a:t>on rules given by you</a:t>
            </a:r>
          </a:p>
          <a:p>
            <a:pPr marL="379095" marR="170180" lvl="1" indent="-367030">
              <a:lnSpc>
                <a:spcPct val="114599"/>
              </a:lnSpc>
              <a:spcBef>
                <a:spcPts val="100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b="1" spc="-5" dirty="0" smtClean="0">
                <a:latin typeface="Arial"/>
                <a:cs typeface="Arial"/>
              </a:rPr>
              <a:t>Reduce: </a:t>
            </a:r>
            <a:r>
              <a:rPr lang="en-US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arr.</a:t>
            </a:r>
            <a:r>
              <a:rPr lang="en-US" b="1" spc="-5" dirty="0" err="1" smtClean="0">
                <a:solidFill>
                  <a:srgbClr val="00B050"/>
                </a:solidFill>
                <a:latin typeface="Arial"/>
                <a:cs typeface="Arial"/>
              </a:rPr>
              <a:t>reduce</a:t>
            </a:r>
            <a:r>
              <a:rPr lang="en-US" b="1" spc="-5" dirty="0" smtClean="0">
                <a:solidFill>
                  <a:srgbClr val="00B050"/>
                </a:solidFill>
                <a:latin typeface="Arial"/>
                <a:cs typeface="Arial"/>
              </a:rPr>
              <a:t>(function(accumulator, </a:t>
            </a:r>
            <a:r>
              <a:rPr lang="en-US" b="1" spc="-5" dirty="0" err="1" smtClean="0">
                <a:solidFill>
                  <a:srgbClr val="00B050"/>
                </a:solidFill>
                <a:latin typeface="Arial"/>
                <a:cs typeface="Arial"/>
              </a:rPr>
              <a:t>currentElement</a:t>
            </a:r>
            <a:r>
              <a:rPr lang="en-US" b="1" spc="-5" dirty="0">
                <a:solidFill>
                  <a:srgbClr val="00B050"/>
                </a:solidFill>
                <a:latin typeface="Arial"/>
                <a:cs typeface="Arial"/>
              </a:rPr>
              <a:t>){ });</a:t>
            </a:r>
          </a:p>
          <a:p>
            <a:pPr marL="836295" marR="170180" lvl="2" indent="-367030">
              <a:lnSpc>
                <a:spcPct val="114599"/>
              </a:lnSpc>
              <a:spcBef>
                <a:spcPts val="100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dirty="0" smtClean="0">
                <a:latin typeface="Arial"/>
                <a:cs typeface="Arial"/>
              </a:rPr>
              <a:t>Calculates and returns a value, according to rules applied to the array’s elements</a:t>
            </a:r>
          </a:p>
          <a:p>
            <a:pPr marL="379095" marR="170180" lvl="1" indent="-367030">
              <a:lnSpc>
                <a:spcPct val="114599"/>
              </a:lnSpc>
              <a:spcBef>
                <a:spcPts val="100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b="1" u="sng" spc="-5" dirty="0" smtClean="0">
                <a:solidFill>
                  <a:srgbClr val="FF0000"/>
                </a:solidFill>
                <a:latin typeface="Arial"/>
                <a:cs typeface="Arial"/>
              </a:rPr>
              <a:t>Many </a:t>
            </a:r>
            <a:r>
              <a:rPr lang="en-US" b="1" u="sng" spc="-5" dirty="0" smtClean="0">
                <a:solidFill>
                  <a:srgbClr val="FF0000"/>
                </a:solidFill>
                <a:latin typeface="Arial"/>
                <a:cs typeface="Arial"/>
              </a:rPr>
              <a:t>Others!</a:t>
            </a:r>
            <a:endParaRPr lang="en-US" b="1" u="sng" spc="-5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0800" y="3002442"/>
            <a:ext cx="6400800" cy="1562479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none" lIns="0" tIns="5080" rIns="0" bIns="0" rtlCol="0">
            <a:noAutofit/>
          </a:bodyPr>
          <a:lstStyle/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dirty="0" err="1" smtClean="0">
                <a:latin typeface="Consolas" panose="020B0609020204030204" pitchFamily="49" charset="0"/>
                <a:cs typeface="Consolas"/>
              </a:rPr>
              <a:t>var</a:t>
            </a:r>
            <a:r>
              <a:rPr lang="en-US" sz="1100" dirty="0" smtClean="0">
                <a:latin typeface="Consolas" panose="020B0609020204030204" pitchFamily="49" charset="0"/>
                <a:cs typeface="Consolas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  <a:cs typeface="Consolas"/>
              </a:rPr>
              <a:t>arr</a:t>
            </a:r>
            <a:r>
              <a:rPr lang="en-US" sz="1100" dirty="0" smtClean="0">
                <a:latin typeface="Consolas" panose="020B0609020204030204" pitchFamily="49" charset="0"/>
                <a:cs typeface="Consolas"/>
              </a:rPr>
              <a:t> = [11, 9, 7, 4, 1, 5, 6, 10, 3, 2, 14];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 dirty="0" smtClean="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dirty="0" err="1" smtClean="0">
                <a:latin typeface="Consolas" panose="020B0609020204030204" pitchFamily="49" charset="0"/>
                <a:cs typeface="Consolas"/>
              </a:rPr>
              <a:t>arr.filter</a:t>
            </a:r>
            <a:r>
              <a:rPr lang="en-US" sz="1100" dirty="0" smtClean="0">
                <a:latin typeface="Consolas" panose="020B0609020204030204" pitchFamily="49" charset="0"/>
                <a:cs typeface="Consolas"/>
              </a:rPr>
              <a:t>(function(element) {</a:t>
            </a:r>
            <a:br>
              <a:rPr lang="en-US" sz="1100" dirty="0" smtClean="0">
                <a:latin typeface="Consolas" panose="020B0609020204030204" pitchFamily="49" charset="0"/>
                <a:cs typeface="Consolas"/>
              </a:rPr>
            </a:br>
            <a:r>
              <a:rPr lang="en-US" sz="1100" dirty="0" smtClean="0">
                <a:latin typeface="Consolas" panose="020B0609020204030204" pitchFamily="49" charset="0"/>
                <a:cs typeface="Consolas"/>
              </a:rPr>
              <a:t>	return element &gt; 5;</a:t>
            </a:r>
            <a:br>
              <a:rPr lang="en-US" sz="1100" dirty="0" smtClean="0">
                <a:latin typeface="Consolas" panose="020B0609020204030204" pitchFamily="49" charset="0"/>
                <a:cs typeface="Consolas"/>
              </a:rPr>
            </a:br>
            <a:r>
              <a:rPr lang="en-US" sz="1100" dirty="0" smtClean="0">
                <a:latin typeface="Consolas" panose="020B0609020204030204" pitchFamily="49" charset="0"/>
                <a:cs typeface="Consolas"/>
              </a:rPr>
              <a:t>});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 dirty="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dirty="0" err="1" smtClean="0">
                <a:latin typeface="Consolas" panose="020B0609020204030204" pitchFamily="49" charset="0"/>
                <a:cs typeface="Consolas"/>
              </a:rPr>
              <a:t>arr.map</a:t>
            </a:r>
            <a:r>
              <a:rPr lang="en-US" sz="1100" dirty="0" smtClean="0">
                <a:latin typeface="Consolas" panose="020B0609020204030204" pitchFamily="49" charset="0"/>
                <a:cs typeface="Consolas"/>
              </a:rPr>
              <a:t>(element =&gt; element / 2);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dirty="0" err="1" smtClean="0">
                <a:latin typeface="Consolas" panose="020B0609020204030204" pitchFamily="49" charset="0"/>
                <a:cs typeface="Consolas"/>
              </a:rPr>
              <a:t>arr.reduce</a:t>
            </a:r>
            <a:r>
              <a:rPr lang="en-US" sz="1100" dirty="0" smtClean="0">
                <a:latin typeface="Consolas" panose="020B0609020204030204" pitchFamily="49" charset="0"/>
                <a:cs typeface="Consolas"/>
              </a:rPr>
              <a:t>((</a:t>
            </a:r>
            <a:r>
              <a:rPr lang="en-US" sz="1100" dirty="0" err="1" smtClean="0">
                <a:latin typeface="Consolas" panose="020B0609020204030204" pitchFamily="49" charset="0"/>
                <a:cs typeface="Consolas"/>
              </a:rPr>
              <a:t>previousResult</a:t>
            </a:r>
            <a:r>
              <a:rPr lang="en-US" sz="1100" dirty="0" smtClean="0">
                <a:latin typeface="Consolas" panose="020B0609020204030204" pitchFamily="49" charset="0"/>
                <a:cs typeface="Consolas"/>
              </a:rPr>
              <a:t>, </a:t>
            </a:r>
            <a:r>
              <a:rPr lang="en-US" sz="1100" dirty="0" err="1" smtClean="0">
                <a:latin typeface="Consolas" panose="020B0609020204030204" pitchFamily="49" charset="0"/>
                <a:cs typeface="Consolas"/>
              </a:rPr>
              <a:t>currentElement</a:t>
            </a:r>
            <a:r>
              <a:rPr lang="en-US" sz="1100" dirty="0" smtClean="0">
                <a:latin typeface="Consolas" panose="020B0609020204030204" pitchFamily="49" charset="0"/>
                <a:cs typeface="Consolas"/>
              </a:rPr>
              <a:t>) =&gt; </a:t>
            </a:r>
            <a:r>
              <a:rPr lang="en-US" sz="1100" dirty="0" err="1" smtClean="0">
                <a:latin typeface="Consolas" panose="020B0609020204030204" pitchFamily="49" charset="0"/>
                <a:cs typeface="Consolas"/>
              </a:rPr>
              <a:t>previousResult</a:t>
            </a:r>
            <a:r>
              <a:rPr lang="en-US" sz="1100" dirty="0" smtClean="0">
                <a:latin typeface="Consolas" panose="020B0609020204030204" pitchFamily="49" charset="0"/>
                <a:cs typeface="Consolas"/>
              </a:rPr>
              <a:t> += </a:t>
            </a:r>
            <a:r>
              <a:rPr lang="en-US" sz="1100" dirty="0" err="1" smtClean="0">
                <a:latin typeface="Consolas" panose="020B0609020204030204" pitchFamily="49" charset="0"/>
                <a:cs typeface="Consolas"/>
              </a:rPr>
              <a:t>currentElement</a:t>
            </a:r>
            <a:r>
              <a:rPr lang="en-US" sz="1100" dirty="0" smtClean="0">
                <a:latin typeface="Consolas" panose="020B0609020204030204" pitchFamily="49" charset="0"/>
                <a:cs typeface="Consolas"/>
              </a:rPr>
              <a:t>);</a:t>
            </a:r>
            <a:endParaRPr lang="en-US" sz="1100" dirty="0">
              <a:latin typeface="Consolas" panose="020B0609020204030204" pitchFamily="49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38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0200" y="1595722"/>
            <a:ext cx="493599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7620" algn="ctr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Built-in Objects: Math</a:t>
            </a:r>
            <a:endParaRPr spc="-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47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43702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Math Object Methods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15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868770"/>
            <a:ext cx="7956392" cy="2306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solidFill>
                  <a:srgbClr val="7030A0"/>
                </a:solidFill>
                <a:latin typeface="Arial"/>
                <a:cs typeface="Arial"/>
              </a:rPr>
              <a:t>Math.floor(number) </a:t>
            </a:r>
            <a:r>
              <a:rPr lang="en-US" b="1" spc="-5" smtClean="0">
                <a:latin typeface="Arial"/>
                <a:cs typeface="Arial"/>
              </a:rPr>
              <a:t>- </a:t>
            </a:r>
            <a:r>
              <a:rPr lang="en-US" b="1" spc="-5" smtClean="0">
                <a:solidFill>
                  <a:srgbClr val="00B050"/>
                </a:solidFill>
                <a:latin typeface="Arial"/>
                <a:cs typeface="Arial"/>
              </a:rPr>
              <a:t>always</a:t>
            </a:r>
            <a:r>
              <a:rPr lang="en-US" b="1" spc="-5" smtClean="0">
                <a:latin typeface="Arial"/>
                <a:cs typeface="Arial"/>
              </a:rPr>
              <a:t> round </a:t>
            </a:r>
            <a:r>
              <a:rPr lang="en-US" b="1" spc="-5" smtClean="0">
                <a:solidFill>
                  <a:srgbClr val="FF0000"/>
                </a:solidFill>
                <a:latin typeface="Arial"/>
                <a:cs typeface="Arial"/>
              </a:rPr>
              <a:t>down</a:t>
            </a:r>
            <a:r>
              <a:rPr lang="en-US" b="1" spc="-5" smtClean="0">
                <a:latin typeface="Arial"/>
                <a:cs typeface="Arial"/>
              </a:rPr>
              <a:t> to the nearest integer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solidFill>
                  <a:srgbClr val="7030A0"/>
                </a:solidFill>
                <a:latin typeface="Arial"/>
                <a:cs typeface="Arial"/>
              </a:rPr>
              <a:t>Math.ceil(number)</a:t>
            </a:r>
            <a:r>
              <a:rPr lang="en-US" b="1" spc="-5" smtClean="0">
                <a:latin typeface="Arial"/>
                <a:cs typeface="Arial"/>
              </a:rPr>
              <a:t> - </a:t>
            </a:r>
            <a:r>
              <a:rPr lang="en-US" b="1" spc="-5" smtClean="0">
                <a:solidFill>
                  <a:srgbClr val="00B050"/>
                </a:solidFill>
                <a:latin typeface="Arial"/>
                <a:cs typeface="Arial"/>
              </a:rPr>
              <a:t>always </a:t>
            </a:r>
            <a:r>
              <a:rPr lang="en-US" b="1" spc="-5" smtClean="0">
                <a:latin typeface="Arial"/>
                <a:cs typeface="Arial"/>
              </a:rPr>
              <a:t>round </a:t>
            </a:r>
            <a:r>
              <a:rPr lang="en-US" b="1" spc="-5" smtClean="0">
                <a:solidFill>
                  <a:srgbClr val="FF0000"/>
                </a:solidFill>
                <a:latin typeface="Arial"/>
                <a:cs typeface="Arial"/>
              </a:rPr>
              <a:t>up</a:t>
            </a:r>
            <a:r>
              <a:rPr lang="en-US" b="1" spc="-5" smtClean="0">
                <a:latin typeface="Arial"/>
                <a:cs typeface="Arial"/>
              </a:rPr>
              <a:t> to the nearest integer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solidFill>
                  <a:srgbClr val="7030A0"/>
                </a:solidFill>
                <a:latin typeface="Arial"/>
                <a:cs typeface="Arial"/>
              </a:rPr>
              <a:t>Math.trunc(number)</a:t>
            </a:r>
            <a:r>
              <a:rPr lang="en-US" b="1" spc="-5" smtClean="0">
                <a:latin typeface="Arial"/>
                <a:cs typeface="Arial"/>
              </a:rPr>
              <a:t> - removes the decimal part (</a:t>
            </a:r>
            <a:r>
              <a:rPr lang="en-US" b="1" spc="-5" smtClean="0">
                <a:solidFill>
                  <a:srgbClr val="FF0000"/>
                </a:solidFill>
                <a:latin typeface="Arial"/>
                <a:cs typeface="Arial"/>
              </a:rPr>
              <a:t>ES6 only</a:t>
            </a:r>
            <a:r>
              <a:rPr lang="en-US" b="1" spc="-5" smtClean="0">
                <a:latin typeface="Arial"/>
                <a:cs typeface="Arial"/>
              </a:rPr>
              <a:t>)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>
                <a:solidFill>
                  <a:srgbClr val="7030A0"/>
                </a:solidFill>
                <a:latin typeface="Arial"/>
                <a:cs typeface="Arial"/>
              </a:rPr>
              <a:t>Math.round(number)</a:t>
            </a:r>
            <a:r>
              <a:rPr lang="en-US" b="1" spc="-5">
                <a:latin typeface="Arial"/>
                <a:cs typeface="Arial"/>
              </a:rPr>
              <a:t> - round </a:t>
            </a:r>
            <a:r>
              <a:rPr lang="en-US" b="1" spc="-5" smtClean="0">
                <a:solidFill>
                  <a:srgbClr val="FF0000"/>
                </a:solidFill>
                <a:latin typeface="Arial"/>
                <a:cs typeface="Arial"/>
              </a:rPr>
              <a:t>up or down </a:t>
            </a:r>
            <a:r>
              <a:rPr lang="en-US" b="1" spc="-5" smtClean="0">
                <a:latin typeface="Arial"/>
                <a:cs typeface="Arial"/>
              </a:rPr>
              <a:t>to the nearest integer, following this rule:</a:t>
            </a:r>
          </a:p>
          <a:p>
            <a:pPr marL="836295" marR="1701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latin typeface="Arial"/>
                <a:cs typeface="Arial"/>
              </a:rPr>
              <a:t>Over x.50 ? Rounds to x + 1</a:t>
            </a:r>
          </a:p>
          <a:p>
            <a:pPr marL="836295" marR="1701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latin typeface="Arial"/>
                <a:cs typeface="Arial"/>
              </a:rPr>
              <a:t>Under x.50 ? Rounds to 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25400" y="2386950"/>
            <a:ext cx="4176200" cy="1951816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// Floor, ceil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Math.floor(2.998) </a:t>
            </a:r>
            <a:r>
              <a:rPr lang="en-US" sz="1100">
                <a:latin typeface="Consolas" panose="020B0609020204030204" pitchFamily="49" charset="0"/>
                <a:cs typeface="Consolas"/>
              </a:rPr>
              <a:t>// </a:t>
            </a:r>
            <a:r>
              <a:rPr lang="en-US" sz="1100" smtClean="0">
                <a:latin typeface="Consolas" panose="020B0609020204030204" pitchFamily="49" charset="0"/>
                <a:cs typeface="Consolas"/>
              </a:rPr>
              <a:t>Returns 2</a:t>
            </a:r>
            <a:endParaRPr lang="en-US" sz="11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Math.ceil(16.0051) // Returns 17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 smtClean="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// Trunc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Math.trunc(5.5) // Returns 5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// Round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Math.round(1.6) // Returns 2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Math.round(1.4) // Returns 1</a:t>
            </a:r>
          </a:p>
        </p:txBody>
      </p:sp>
    </p:spTree>
    <p:extLst>
      <p:ext uri="{BB962C8B-B14F-4D97-AF65-F5344CB8AC3E}">
        <p14:creationId xmlns:p14="http://schemas.microsoft.com/office/powerpoint/2010/main" val="221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43702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Math Object Methods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16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0748" y="859350"/>
            <a:ext cx="7956392" cy="1325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solidFill>
                  <a:srgbClr val="7030A0"/>
                </a:solidFill>
                <a:latin typeface="Arial"/>
                <a:cs typeface="Arial"/>
              </a:rPr>
              <a:t>Math.max(number1, number2) - </a:t>
            </a:r>
            <a:r>
              <a:rPr lang="en-US" b="1" spc="-5" smtClean="0">
                <a:latin typeface="Arial"/>
                <a:cs typeface="Arial"/>
              </a:rPr>
              <a:t>returns the largest number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solidFill>
                  <a:srgbClr val="7030A0"/>
                </a:solidFill>
                <a:latin typeface="Arial"/>
                <a:cs typeface="Arial"/>
              </a:rPr>
              <a:t>Math.min(number1,number2) - </a:t>
            </a:r>
            <a:r>
              <a:rPr lang="en-US" b="1" spc="-5" smtClean="0">
                <a:latin typeface="Arial"/>
                <a:cs typeface="Arial"/>
              </a:rPr>
              <a:t>returns the smallest number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solidFill>
                  <a:srgbClr val="7030A0"/>
                </a:solidFill>
                <a:latin typeface="Arial"/>
                <a:cs typeface="Arial"/>
              </a:rPr>
              <a:t>Math.abs(number) - </a:t>
            </a:r>
            <a:r>
              <a:rPr lang="en-US" b="1" spc="-5" smtClean="0">
                <a:latin typeface="Arial"/>
                <a:cs typeface="Arial"/>
              </a:rPr>
              <a:t>returns the absolute value (removes the sign)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solidFill>
                  <a:srgbClr val="7030A0"/>
                </a:solidFill>
                <a:latin typeface="Arial"/>
                <a:cs typeface="Arial"/>
              </a:rPr>
              <a:t>Math.sign(number) - </a:t>
            </a:r>
            <a:r>
              <a:rPr lang="en-US" b="1" spc="-5" smtClean="0">
                <a:latin typeface="Arial"/>
                <a:cs typeface="Arial"/>
              </a:rPr>
              <a:t>returns 1 for positive, -1 for negative, 0 for zero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9200" y="2346027"/>
            <a:ext cx="6477000" cy="2146485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// Max and min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Math.max(100, 5) // Returns 100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Math.min(50, 40) // Returns 40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// Absolute value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Math.abs(-11) // Returns 11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 smtClean="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// Sign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Math.sign(45) // Returns 1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Math.sign(0) // Returns 0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Math.sign(-70) // Returns -1</a:t>
            </a:r>
            <a:endParaRPr sz="1100">
              <a:latin typeface="Consolas" panose="020B0609020204030204" pitchFamily="49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84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43702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Math Object Methods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17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0748" y="859350"/>
            <a:ext cx="7956392" cy="1325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solidFill>
                  <a:srgbClr val="7030A0"/>
                </a:solidFill>
                <a:latin typeface="Arial"/>
                <a:cs typeface="Arial"/>
              </a:rPr>
              <a:t>Math.pow(number, power) </a:t>
            </a:r>
            <a:r>
              <a:rPr lang="en-US" b="1" spc="-5" smtClean="0">
                <a:latin typeface="Arial"/>
                <a:cs typeface="Arial"/>
              </a:rPr>
              <a:t>- raise a number to a power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solidFill>
                  <a:srgbClr val="7030A0"/>
                </a:solidFill>
                <a:latin typeface="Arial"/>
                <a:cs typeface="Arial"/>
              </a:rPr>
              <a:t>Math.sqrt(number)</a:t>
            </a:r>
            <a:r>
              <a:rPr lang="en-US" b="1" spc="-5" smtClean="0">
                <a:latin typeface="Arial"/>
                <a:cs typeface="Arial"/>
              </a:rPr>
              <a:t> - calculate Square Root of number (expensive!)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solidFill>
                  <a:srgbClr val="7030A0"/>
                </a:solidFill>
                <a:latin typeface="Arial"/>
                <a:cs typeface="Arial"/>
              </a:rPr>
              <a:t>Math.random()</a:t>
            </a:r>
            <a:r>
              <a:rPr lang="en-US" b="1" spc="-5" smtClean="0">
                <a:latin typeface="Arial"/>
                <a:cs typeface="Arial"/>
              </a:rPr>
              <a:t> - returns a number between 0 and 0.99999….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solidFill>
                  <a:srgbClr val="FF0000"/>
                </a:solidFill>
                <a:latin typeface="Arial"/>
                <a:cs typeface="Arial"/>
              </a:rPr>
              <a:t>Many others!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9200" y="2346027"/>
            <a:ext cx="6477000" cy="136781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// Pow and Sqrt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>
                <a:latin typeface="Consolas" panose="020B0609020204030204" pitchFamily="49" charset="0"/>
                <a:cs typeface="Consolas"/>
              </a:rPr>
              <a:t>Math.pow(2, 3) // Raise 2 to the power of 3. Returns 8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Math.sqrt(16) // Square root of 16. Returns 4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// Math.rand returns a Pseudo-random value </a:t>
            </a:r>
            <a:r>
              <a:rPr lang="en-US" sz="1100">
                <a:latin typeface="Consolas" panose="020B0609020204030204" pitchFamily="49" charset="0"/>
                <a:cs typeface="Consolas"/>
              </a:rPr>
              <a:t>between 0 and 0.9999…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// </a:t>
            </a:r>
            <a:r>
              <a:rPr lang="en-US" sz="1100">
                <a:latin typeface="Consolas" panose="020B0609020204030204" pitchFamily="49" charset="0"/>
                <a:cs typeface="Consolas"/>
              </a:rPr>
              <a:t>This </a:t>
            </a:r>
            <a:r>
              <a:rPr lang="en-US" sz="1100" smtClean="0">
                <a:latin typeface="Consolas" panose="020B0609020204030204" pitchFamily="49" charset="0"/>
                <a:cs typeface="Consolas"/>
              </a:rPr>
              <a:t>function needs a little bit of work if we want Integers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Math.random()</a:t>
            </a:r>
          </a:p>
        </p:txBody>
      </p:sp>
    </p:spTree>
    <p:extLst>
      <p:ext uri="{BB962C8B-B14F-4D97-AF65-F5344CB8AC3E}">
        <p14:creationId xmlns:p14="http://schemas.microsoft.com/office/powerpoint/2010/main" val="66195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0200" y="1595722"/>
            <a:ext cx="493599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7620" algn="ctr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Built-in Objects: </a:t>
            </a:r>
            <a:br>
              <a:rPr lang="en-US" spc="-5" smtClean="0"/>
            </a:br>
            <a:r>
              <a:rPr lang="en-US" spc="-5" smtClean="0"/>
              <a:t>Strings</a:t>
            </a:r>
            <a:endParaRPr spc="-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36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64276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String Object Properties and Methods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19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868770"/>
            <a:ext cx="7956392" cy="304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solidFill>
                  <a:srgbClr val="7030A0"/>
                </a:solidFill>
                <a:latin typeface="Arial"/>
                <a:cs typeface="Arial"/>
              </a:rPr>
              <a:t>Strings are objects and have properties and methods</a:t>
            </a:r>
            <a:endParaRPr lang="en-US" b="1" spc="-5" smtClean="0">
              <a:latin typeface="Arial"/>
              <a:cs typeface="Arial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228600" y="1350110"/>
            <a:ext cx="7956392" cy="1775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str.length </a:t>
            </a:r>
            <a:r>
              <a:rPr lang="en-US" sz="1600" b="1" spc="-5" smtClean="0">
                <a:latin typeface="Arial"/>
                <a:cs typeface="Arial"/>
              </a:rPr>
              <a:t>- returns the length of a string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endParaRPr lang="en-US" sz="1600" b="1" spc="-5" smtClean="0">
              <a:latin typeface="Arial"/>
              <a:cs typeface="Arial"/>
            </a:endParaRP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str.toUpperCase() </a:t>
            </a:r>
            <a:r>
              <a:rPr lang="en-US" sz="1600" b="1" spc="-5" smtClean="0">
                <a:latin typeface="Arial"/>
                <a:cs typeface="Arial"/>
              </a:rPr>
              <a:t>- return a new string, </a:t>
            </a:r>
            <a:r>
              <a:rPr lang="en-US" sz="1600" b="1" spc="-5" smtClean="0">
                <a:solidFill>
                  <a:srgbClr val="00B050"/>
                </a:solidFill>
                <a:latin typeface="Arial"/>
                <a:cs typeface="Arial"/>
              </a:rPr>
              <a:t>uppercase</a:t>
            </a:r>
            <a:r>
              <a:rPr lang="en-US" sz="1600" b="1" spc="-5" smtClean="0">
                <a:latin typeface="Arial"/>
                <a:cs typeface="Arial"/>
              </a:rPr>
              <a:t>, based on the original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>
                <a:solidFill>
                  <a:srgbClr val="7030A0"/>
                </a:solidFill>
                <a:latin typeface="Arial"/>
                <a:cs typeface="Arial"/>
              </a:rPr>
              <a:t>str.toUpperCase() </a:t>
            </a:r>
            <a:r>
              <a:rPr lang="en-US" sz="1600" b="1" spc="-5">
                <a:latin typeface="Arial"/>
                <a:cs typeface="Arial"/>
              </a:rPr>
              <a:t>- return a new string, </a:t>
            </a:r>
            <a:r>
              <a:rPr lang="en-US" sz="1600" b="1" spc="-5" smtClean="0">
                <a:solidFill>
                  <a:srgbClr val="00B050"/>
                </a:solidFill>
                <a:latin typeface="Arial"/>
                <a:cs typeface="Arial"/>
              </a:rPr>
              <a:t>lowercase</a:t>
            </a:r>
            <a:r>
              <a:rPr lang="en-US" sz="1600" b="1" spc="-5">
                <a:latin typeface="Arial"/>
                <a:cs typeface="Arial"/>
              </a:rPr>
              <a:t>, based on the </a:t>
            </a:r>
            <a:r>
              <a:rPr lang="en-US" sz="1600" b="1" spc="-5" smtClean="0">
                <a:latin typeface="Arial"/>
                <a:cs typeface="Arial"/>
              </a:rPr>
              <a:t>original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endParaRPr lang="en-US" sz="1600" b="1" spc="-5">
              <a:latin typeface="Arial"/>
              <a:cs typeface="Arial"/>
            </a:endParaRP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>
                <a:solidFill>
                  <a:srgbClr val="7030A0"/>
                </a:solidFill>
                <a:latin typeface="Arial"/>
                <a:cs typeface="Arial"/>
              </a:rPr>
              <a:t>str.charAt(numericPosition) </a:t>
            </a:r>
            <a:r>
              <a:rPr lang="en-US" sz="1600" b="1" spc="-5">
                <a:latin typeface="Arial"/>
                <a:cs typeface="Arial"/>
              </a:rPr>
              <a:t>- find the character </a:t>
            </a:r>
            <a:r>
              <a:rPr lang="en-US" sz="1600" b="1" spc="-5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at a certain </a:t>
            </a: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position</a:t>
            </a:r>
            <a:endParaRPr lang="en-US" sz="1600" b="1" spc="-5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8800" y="3190787"/>
            <a:ext cx="5715000" cy="136781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var </a:t>
            </a:r>
            <a:r>
              <a:rPr lang="en-US" sz="1100">
                <a:latin typeface="Consolas" panose="020B0609020204030204" pitchFamily="49" charset="0"/>
                <a:cs typeface="Consolas"/>
              </a:rPr>
              <a:t>myText = "Here we have a nice piece of text</a:t>
            </a:r>
            <a:r>
              <a:rPr lang="en-US" sz="1100" smtClean="0">
                <a:latin typeface="Consolas" panose="020B0609020204030204" pitchFamily="49" charset="0"/>
                <a:cs typeface="Consolas"/>
              </a:rPr>
              <a:t>";</a:t>
            </a:r>
            <a:endParaRPr lang="en-US" sz="11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 smtClean="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myText.length // Has the value 33 in our case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myText.toUpperCase() // Returns "HERE WE HAVE ..."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myText.toLowerCase() // Returns "here we have ..."</a:t>
            </a:r>
            <a:endParaRPr lang="en-US" sz="11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 smtClean="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myText.charAt(0) // Returns "H" (character at position 0)</a:t>
            </a:r>
          </a:p>
        </p:txBody>
      </p:sp>
    </p:spTree>
    <p:extLst>
      <p:ext uri="{BB962C8B-B14F-4D97-AF65-F5344CB8AC3E}">
        <p14:creationId xmlns:p14="http://schemas.microsoft.com/office/powerpoint/2010/main" val="32570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10642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Agenda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7140" y="4812428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>
                <a:latin typeface="Arial"/>
                <a:cs typeface="Arial"/>
              </a:rPr>
              <a:t>2</a:t>
            </a:fld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924" y="723118"/>
            <a:ext cx="6823709" cy="2603277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lang="en-US" sz="2400" b="1" spc="-5" smtClean="0">
                <a:latin typeface="Calibri"/>
                <a:cs typeface="Calibri"/>
              </a:rPr>
              <a:t>Arrays</a:t>
            </a:r>
          </a:p>
          <a:p>
            <a:pPr marL="326390" indent="-314325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lang="en-US" sz="2400" b="1" spc="-5" smtClean="0">
                <a:latin typeface="Calibri"/>
                <a:cs typeface="Calibri"/>
              </a:rPr>
              <a:t>Built-in Objects</a:t>
            </a:r>
          </a:p>
          <a:p>
            <a:pPr marL="783590" lvl="1" indent="-314325"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lang="en-US" sz="2400" b="1" spc="-5" smtClean="0">
                <a:latin typeface="Calibri"/>
                <a:cs typeface="Calibri"/>
              </a:rPr>
              <a:t>Math</a:t>
            </a:r>
          </a:p>
          <a:p>
            <a:pPr marL="783590" lvl="1" indent="-314325"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lang="en-US" sz="2400" b="1" spc="-5" smtClean="0">
                <a:latin typeface="Calibri"/>
                <a:cs typeface="Calibri"/>
              </a:rPr>
              <a:t>Date</a:t>
            </a:r>
          </a:p>
          <a:p>
            <a:pPr marL="783590" lvl="1" indent="-314325"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lang="en-US" sz="2400" b="1" spc="-5">
                <a:cs typeface="Calibri"/>
              </a:rPr>
              <a:t>String</a:t>
            </a:r>
            <a:endParaRPr lang="en-US" sz="2400" b="1" spc="-5" smtClean="0">
              <a:latin typeface="Calibri"/>
              <a:cs typeface="Calibri"/>
            </a:endParaRPr>
          </a:p>
          <a:p>
            <a:pPr marL="783590" lvl="1" indent="-314325"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lang="en-US" sz="2400" b="1" spc="-5" smtClean="0">
                <a:latin typeface="Calibri"/>
                <a:cs typeface="Calibri"/>
              </a:rPr>
              <a:t>A peek at RegEx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64276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String Object Properties and Methods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20</a:t>
            </a:fld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161800" y="878028"/>
            <a:ext cx="7956392" cy="1775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str.indexOf(substring) </a:t>
            </a:r>
            <a:r>
              <a:rPr lang="en-US" sz="1600" b="1" spc="-5" smtClean="0">
                <a:latin typeface="Arial"/>
                <a:cs typeface="Arial"/>
              </a:rPr>
              <a:t>- find the </a:t>
            </a:r>
            <a:r>
              <a:rPr lang="en-US" sz="1600" b="1" u="sng" spc="-5" smtClean="0">
                <a:solidFill>
                  <a:srgbClr val="00B050"/>
                </a:solidFill>
                <a:latin typeface="Arial"/>
                <a:cs typeface="Arial"/>
              </a:rPr>
              <a:t>first</a:t>
            </a:r>
            <a:r>
              <a:rPr lang="en-US" sz="1600" b="1" spc="-5" smtClean="0">
                <a:latin typeface="Arial"/>
                <a:cs typeface="Arial"/>
              </a:rPr>
              <a:t> occurrence of a substring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str.lastIndexOf(substring) </a:t>
            </a:r>
            <a:r>
              <a:rPr lang="en-US" sz="1600" b="1" spc="-5" smtClean="0">
                <a:latin typeface="Arial"/>
                <a:cs typeface="Arial"/>
              </a:rPr>
              <a:t>- find the </a:t>
            </a:r>
            <a:r>
              <a:rPr lang="en-US" sz="1600" b="1" u="sng" spc="-5" smtClean="0">
                <a:solidFill>
                  <a:srgbClr val="00B050"/>
                </a:solidFill>
                <a:latin typeface="Arial"/>
                <a:cs typeface="Arial"/>
              </a:rPr>
              <a:t>last</a:t>
            </a:r>
            <a:r>
              <a:rPr lang="en-US" sz="1600" b="1" spc="-5" smtClean="0">
                <a:latin typeface="Arial"/>
                <a:cs typeface="Arial"/>
              </a:rPr>
              <a:t> occurrence of a substring</a:t>
            </a:r>
          </a:p>
          <a:p>
            <a:pPr marL="469265" marR="170180" lvl="1">
              <a:lnSpc>
                <a:spcPct val="114599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endParaRPr lang="en-US" sz="1600" b="1" spc="-5" smtClean="0">
              <a:latin typeface="Arial"/>
              <a:cs typeface="Arial"/>
            </a:endParaRPr>
          </a:p>
          <a:p>
            <a:pPr marL="12065" marR="170180">
              <a:lnSpc>
                <a:spcPct val="114599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Both of the above methods: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Return </a:t>
            </a:r>
            <a:r>
              <a:rPr lang="en-US" sz="1600" b="1" spc="-5">
                <a:latin typeface="Arial"/>
                <a:cs typeface="Arial"/>
              </a:rPr>
              <a:t>the </a:t>
            </a:r>
            <a:r>
              <a:rPr lang="en-US" sz="1600" b="1" spc="-5" smtClean="0">
                <a:solidFill>
                  <a:srgbClr val="FF0000"/>
                </a:solidFill>
                <a:latin typeface="Arial"/>
                <a:cs typeface="Arial"/>
              </a:rPr>
              <a:t>character position </a:t>
            </a:r>
            <a:r>
              <a:rPr lang="en-US" sz="1600" b="1" spc="-5" smtClean="0">
                <a:solidFill>
                  <a:srgbClr val="00B050"/>
                </a:solidFill>
                <a:latin typeface="Arial"/>
                <a:cs typeface="Arial"/>
              </a:rPr>
              <a:t>BEFORE</a:t>
            </a:r>
            <a:r>
              <a:rPr lang="en-US" sz="1600" b="1" spc="-5" smtClean="0">
                <a:latin typeface="Arial"/>
                <a:cs typeface="Arial"/>
              </a:rPr>
              <a:t> a </a:t>
            </a:r>
            <a:r>
              <a:rPr lang="en-US" sz="1600" b="1" spc="-5">
                <a:latin typeface="Arial"/>
                <a:cs typeface="Arial"/>
              </a:rPr>
              <a:t>match was found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Return </a:t>
            </a:r>
            <a:r>
              <a:rPr lang="en-US" sz="1600" b="1" spc="-5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-1 if no match </a:t>
            </a:r>
            <a:r>
              <a:rPr lang="en-US" sz="1600" b="1" spc="-5">
                <a:latin typeface="Arial"/>
                <a:cs typeface="Arial"/>
              </a:rPr>
              <a:t>was </a:t>
            </a:r>
            <a:r>
              <a:rPr lang="en-US" sz="1600" b="1" spc="-5" smtClean="0">
                <a:latin typeface="Arial"/>
                <a:cs typeface="Arial"/>
              </a:rPr>
              <a:t>found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09800" y="3190787"/>
            <a:ext cx="5105399" cy="136781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var </a:t>
            </a:r>
            <a:r>
              <a:rPr lang="en-US" sz="1100">
                <a:latin typeface="Consolas" panose="020B0609020204030204" pitchFamily="49" charset="0"/>
                <a:cs typeface="Consolas"/>
              </a:rPr>
              <a:t>myText = "Here we have a nice piece of text</a:t>
            </a:r>
            <a:r>
              <a:rPr lang="en-US" sz="1100" smtClean="0">
                <a:latin typeface="Consolas" panose="020B0609020204030204" pitchFamily="49" charset="0"/>
                <a:cs typeface="Consolas"/>
              </a:rPr>
              <a:t>";</a:t>
            </a:r>
            <a:endParaRPr lang="en-US" sz="11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 smtClean="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myText.indexOf("Here") // Returns 0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myText.indexOf("NOTHING") // Returns -1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myText.lastIndexOf("t") // Returns 32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 smtClean="0">
              <a:latin typeface="Consolas" panose="020B0609020204030204" pitchFamily="49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19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64276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String Object Properties and Methods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21</a:t>
            </a:fld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161800" y="878028"/>
            <a:ext cx="7956392" cy="1183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str.split(separator) </a:t>
            </a:r>
            <a:r>
              <a:rPr lang="en-US" sz="1600" b="1" spc="-5" smtClean="0">
                <a:latin typeface="Arial"/>
                <a:cs typeface="Arial"/>
              </a:rPr>
              <a:t>- use a </a:t>
            </a: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separator</a:t>
            </a:r>
            <a:r>
              <a:rPr lang="en-US" sz="1600" b="1" spc="-5" smtClean="0">
                <a:latin typeface="Arial"/>
                <a:cs typeface="Arial"/>
              </a:rPr>
              <a:t> to "explode" a string into many pieces</a:t>
            </a:r>
          </a:p>
          <a:p>
            <a:pPr marL="836295" marR="1701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This will </a:t>
            </a:r>
            <a:r>
              <a:rPr lang="en-US" sz="1600" b="1" spc="-5" smtClean="0">
                <a:solidFill>
                  <a:srgbClr val="FF0000"/>
                </a:solidFill>
                <a:latin typeface="Arial"/>
                <a:cs typeface="Arial"/>
              </a:rPr>
              <a:t>generate</a:t>
            </a:r>
            <a:r>
              <a:rPr lang="en-US" sz="1600" b="1" spc="-5" smtClean="0">
                <a:latin typeface="Arial"/>
                <a:cs typeface="Arial"/>
              </a:rPr>
              <a:t> an </a:t>
            </a:r>
            <a:r>
              <a:rPr lang="en-US" sz="1600" b="1" spc="-5" smtClean="0">
                <a:solidFill>
                  <a:srgbClr val="00B050"/>
                </a:solidFill>
                <a:latin typeface="Arial"/>
                <a:cs typeface="Arial"/>
              </a:rPr>
              <a:t>array</a:t>
            </a:r>
            <a:r>
              <a:rPr lang="en-US" sz="1600" b="1" spc="-5" smtClean="0">
                <a:latin typeface="Arial"/>
                <a:cs typeface="Arial"/>
              </a:rPr>
              <a:t> with pieces of strings</a:t>
            </a:r>
          </a:p>
          <a:p>
            <a:pPr marL="836295" marR="1701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The separator </a:t>
            </a:r>
            <a:r>
              <a:rPr lang="en-US" sz="1600" b="1" u="sng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will not be included</a:t>
            </a: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b="1" spc="-5" smtClean="0">
                <a:latin typeface="Arial"/>
                <a:cs typeface="Arial"/>
              </a:rPr>
              <a:t>in the </a:t>
            </a:r>
            <a:r>
              <a:rPr lang="en-US" sz="1600" b="1" spc="-5" smtClean="0">
                <a:solidFill>
                  <a:srgbClr val="00B050"/>
                </a:solidFill>
                <a:latin typeface="Arial"/>
                <a:cs typeface="Arial"/>
              </a:rPr>
              <a:t>array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str.slice(startPosition, endPosition) </a:t>
            </a:r>
            <a:r>
              <a:rPr lang="en-US" sz="1600" b="1" spc="-5" smtClean="0">
                <a:latin typeface="Arial"/>
                <a:cs typeface="Arial"/>
              </a:rPr>
              <a:t>- extract a portion from a string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0600" y="2397665"/>
            <a:ext cx="7412001" cy="1951816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var </a:t>
            </a:r>
            <a:r>
              <a:rPr lang="en-US" sz="1100">
                <a:latin typeface="Consolas" panose="020B0609020204030204" pitchFamily="49" charset="0"/>
                <a:cs typeface="Consolas"/>
              </a:rPr>
              <a:t>myText = "Here we have a nice piece of text</a:t>
            </a:r>
            <a:r>
              <a:rPr lang="en-US" sz="1100" smtClean="0">
                <a:latin typeface="Consolas" panose="020B0609020204030204" pitchFamily="49" charset="0"/>
                <a:cs typeface="Consolas"/>
              </a:rPr>
              <a:t>";</a:t>
            </a:r>
            <a:endParaRPr lang="en-US" sz="11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 smtClean="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// Splitting text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myText.split(" "); // Returns ["Here", "we", "have", "a", "nice", "piece", ...]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myText.split("have a nice"); // Returns ["Here we ", " piece of text"]</a:t>
            </a:r>
            <a:endParaRPr lang="en-US" sz="11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 smtClean="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// We can also use an empty string to split text. We get an array of letters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>
                <a:latin typeface="Consolas" panose="020B0609020204030204" pitchFamily="49" charset="0"/>
                <a:cs typeface="Consolas"/>
              </a:rPr>
              <a:t>myText.split(""); // Returns ["H", "e", "r", "e", " ", "w", "e" ...]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myText.slice(5, 7) // Returns "we"</a:t>
            </a:r>
          </a:p>
        </p:txBody>
      </p:sp>
    </p:spTree>
    <p:extLst>
      <p:ext uri="{BB962C8B-B14F-4D97-AF65-F5344CB8AC3E}">
        <p14:creationId xmlns:p14="http://schemas.microsoft.com/office/powerpoint/2010/main" val="67941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64276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String Object Properties and Methods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22</a:t>
            </a:fld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161800" y="878028"/>
            <a:ext cx="7956392" cy="88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We can also access a string like an array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str[index] </a:t>
            </a:r>
            <a:r>
              <a:rPr lang="en-US" sz="1600" b="1" spc="-5" smtClean="0">
                <a:latin typeface="Arial"/>
                <a:cs typeface="Arial"/>
              </a:rPr>
              <a:t>- try to access a letter, located at a certain index</a:t>
            </a:r>
          </a:p>
          <a:p>
            <a:pPr marL="836295" marR="1701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We can use the </a:t>
            </a:r>
            <a:r>
              <a:rPr lang="en-US" sz="1600" b="1" spc="-5" smtClean="0">
                <a:solidFill>
                  <a:srgbClr val="00B050"/>
                </a:solidFill>
                <a:latin typeface="Arial"/>
                <a:cs typeface="Arial"/>
              </a:rPr>
              <a:t>FOR loop </a:t>
            </a:r>
            <a:r>
              <a:rPr lang="en-US" sz="1600" b="1" spc="-5" smtClean="0">
                <a:latin typeface="Arial"/>
                <a:cs typeface="Arial"/>
              </a:rPr>
              <a:t>to loop through a string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05000" y="2217443"/>
            <a:ext cx="5105399" cy="2341154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var </a:t>
            </a:r>
            <a:r>
              <a:rPr lang="en-US" sz="1100">
                <a:latin typeface="Consolas" panose="020B0609020204030204" pitchFamily="49" charset="0"/>
                <a:cs typeface="Consolas"/>
              </a:rPr>
              <a:t>myText = "Here we have a nice piece of text</a:t>
            </a:r>
            <a:r>
              <a:rPr lang="en-US" sz="1100" smtClean="0">
                <a:latin typeface="Consolas" panose="020B0609020204030204" pitchFamily="49" charset="0"/>
                <a:cs typeface="Consolas"/>
              </a:rPr>
              <a:t>";</a:t>
            </a:r>
            <a:endParaRPr lang="en-US" sz="11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 smtClean="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myText[0] // We get the first letter: "H"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myText[32] // We get the last letter: "t"</a:t>
            </a:r>
            <a:endParaRPr lang="en-US" sz="11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 smtClean="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// Trying to access invalid values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>
                <a:latin typeface="Consolas" panose="020B0609020204030204" pitchFamily="49" charset="0"/>
                <a:cs typeface="Consolas"/>
              </a:rPr>
              <a:t>myText</a:t>
            </a:r>
            <a:r>
              <a:rPr lang="en-US" sz="1100" smtClean="0">
                <a:latin typeface="Consolas" panose="020B0609020204030204" pitchFamily="49" charset="0"/>
                <a:cs typeface="Consolas"/>
              </a:rPr>
              <a:t>[-11] // We get the value undefined</a:t>
            </a:r>
            <a:endParaRPr lang="en-US" sz="11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myText[11111] // We get the value undefined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for (var i = 0, max = myText.length; i &lt; max ; i++) {</a:t>
            </a:r>
            <a:br>
              <a:rPr lang="en-US" sz="1100" smtClean="0">
                <a:latin typeface="Consolas" panose="020B0609020204030204" pitchFamily="49" charset="0"/>
                <a:cs typeface="Consolas"/>
              </a:rPr>
            </a:br>
            <a:r>
              <a:rPr lang="en-US" sz="1100" smtClean="0">
                <a:latin typeface="Consolas" panose="020B0609020204030204" pitchFamily="49" charset="0"/>
                <a:cs typeface="Consolas"/>
              </a:rPr>
              <a:t>    console.log(myText[i]);</a:t>
            </a:r>
            <a:br>
              <a:rPr lang="en-US" sz="1100" smtClean="0">
                <a:latin typeface="Consolas" panose="020B0609020204030204" pitchFamily="49" charset="0"/>
                <a:cs typeface="Consolas"/>
              </a:rPr>
            </a:br>
            <a:r>
              <a:rPr lang="en-US" sz="1100" smtClean="0">
                <a:latin typeface="Consolas" panose="020B0609020204030204" pitchFamily="49" charset="0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10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0200" y="1595722"/>
            <a:ext cx="493599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7620" algn="ctr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Built-in Objects: </a:t>
            </a:r>
            <a:br>
              <a:rPr lang="en-US" spc="-5" smtClean="0"/>
            </a:br>
            <a:r>
              <a:rPr lang="en-US" spc="-5" smtClean="0"/>
              <a:t>Date</a:t>
            </a:r>
            <a:endParaRPr spc="-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26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 txBox="1"/>
          <p:nvPr/>
        </p:nvSpPr>
        <p:spPr>
          <a:xfrm>
            <a:off x="69273" y="1923858"/>
            <a:ext cx="5943600" cy="109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70180">
              <a:lnSpc>
                <a:spcPct val="114599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r>
              <a:rPr lang="en-US" sz="1500" b="1" spc="-5" smtClean="0">
                <a:latin typeface="Arial"/>
                <a:cs typeface="Arial"/>
              </a:rPr>
              <a:t>The Date Object has many Built-in methods:</a:t>
            </a:r>
            <a:endParaRPr lang="en-US" sz="1500" b="1" spc="-5">
              <a:latin typeface="Arial"/>
              <a:cs typeface="Arial"/>
            </a:endParaRP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endParaRPr lang="en-US" sz="1500" b="1" spc="-5">
              <a:latin typeface="Arial"/>
              <a:cs typeface="Arial"/>
            </a:endParaRP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endParaRPr lang="en-US" sz="1500" b="1" spc="-5" smtClean="0">
              <a:latin typeface="Arial"/>
              <a:cs typeface="Arial"/>
            </a:endParaRP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endParaRPr lang="en-US" sz="1500" b="1" spc="-5" smtClean="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64276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Date Object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24</a:t>
            </a:fld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161800" y="878028"/>
            <a:ext cx="7956392" cy="88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We can use the Date Object to manipulate Time elements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We can create a custom Date Display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We can retrieve the date in other timezones</a:t>
            </a:r>
          </a:p>
        </p:txBody>
      </p:sp>
      <p:sp>
        <p:nvSpPr>
          <p:cNvPr id="9" name="object 5"/>
          <p:cNvSpPr txBox="1"/>
          <p:nvPr/>
        </p:nvSpPr>
        <p:spPr>
          <a:xfrm>
            <a:off x="76200" y="2254895"/>
            <a:ext cx="2743200" cy="2895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300" b="1" spc="-5" smtClean="0">
                <a:solidFill>
                  <a:srgbClr val="00B050"/>
                </a:solidFill>
                <a:latin typeface="Arial"/>
                <a:cs typeface="Arial"/>
              </a:rPr>
              <a:t>get…</a:t>
            </a:r>
            <a:r>
              <a:rPr lang="en-US" sz="1300" b="1" spc="-5" smtClean="0">
                <a:latin typeface="Arial"/>
                <a:cs typeface="Arial"/>
              </a:rPr>
              <a:t>() methods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300" b="1" spc="-5" smtClean="0">
                <a:latin typeface="Arial"/>
                <a:cs typeface="Arial"/>
              </a:rPr>
              <a:t>myDate.</a:t>
            </a:r>
            <a:r>
              <a:rPr lang="en-US" sz="1300" b="1" spc="-5" smtClean="0">
                <a:solidFill>
                  <a:srgbClr val="00B050"/>
                </a:solidFill>
                <a:latin typeface="Arial"/>
                <a:cs typeface="Arial"/>
              </a:rPr>
              <a:t>getYear</a:t>
            </a:r>
            <a:r>
              <a:rPr lang="en-US" sz="1300" b="1" spc="-5" smtClean="0">
                <a:latin typeface="Arial"/>
                <a:cs typeface="Arial"/>
              </a:rPr>
              <a:t>()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300" b="1" spc="-5">
                <a:latin typeface="Arial"/>
                <a:cs typeface="Arial"/>
              </a:rPr>
              <a:t>myDate.</a:t>
            </a:r>
            <a:r>
              <a:rPr lang="en-US" sz="1300" b="1" spc="-5">
                <a:solidFill>
                  <a:srgbClr val="00B050"/>
                </a:solidFill>
                <a:latin typeface="Arial"/>
                <a:cs typeface="Arial"/>
              </a:rPr>
              <a:t>getMonth</a:t>
            </a:r>
            <a:r>
              <a:rPr lang="en-US" sz="1300" b="1" spc="-5" smtClean="0">
                <a:latin typeface="Arial"/>
                <a:cs typeface="Arial"/>
              </a:rPr>
              <a:t>()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300" b="1" spc="-5" smtClean="0">
                <a:latin typeface="Arial"/>
                <a:cs typeface="Arial"/>
              </a:rPr>
              <a:t>myDate.</a:t>
            </a:r>
            <a:r>
              <a:rPr lang="en-US" sz="1300" b="1" spc="-5" smtClean="0">
                <a:solidFill>
                  <a:srgbClr val="00B050"/>
                </a:solidFill>
                <a:latin typeface="Arial"/>
                <a:cs typeface="Arial"/>
              </a:rPr>
              <a:t>getDay</a:t>
            </a:r>
            <a:r>
              <a:rPr lang="en-US" sz="1300" b="1" spc="-5" smtClean="0">
                <a:latin typeface="Arial"/>
                <a:cs typeface="Arial"/>
              </a:rPr>
              <a:t>()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300" b="1" spc="-5" smtClean="0">
                <a:latin typeface="Arial"/>
                <a:cs typeface="Arial"/>
              </a:rPr>
              <a:t>myDate.</a:t>
            </a:r>
            <a:r>
              <a:rPr lang="en-US" sz="1300" b="1" spc="-5" smtClean="0">
                <a:solidFill>
                  <a:srgbClr val="00B050"/>
                </a:solidFill>
                <a:latin typeface="Arial"/>
                <a:cs typeface="Arial"/>
              </a:rPr>
              <a:t>getHours</a:t>
            </a:r>
            <a:r>
              <a:rPr lang="en-US" sz="1300" b="1" spc="-5" smtClean="0">
                <a:latin typeface="Arial"/>
                <a:cs typeface="Arial"/>
              </a:rPr>
              <a:t>()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300" b="1" spc="-5" smtClean="0">
                <a:latin typeface="Arial"/>
                <a:cs typeface="Arial"/>
              </a:rPr>
              <a:t>myDate.</a:t>
            </a:r>
            <a:r>
              <a:rPr lang="en-US" sz="1300" b="1" spc="-5" smtClean="0">
                <a:solidFill>
                  <a:srgbClr val="00B050"/>
                </a:solidFill>
                <a:latin typeface="Arial"/>
                <a:cs typeface="Arial"/>
              </a:rPr>
              <a:t>getMinute</a:t>
            </a:r>
            <a:r>
              <a:rPr lang="en-US" sz="1300" b="1" spc="-5" smtClean="0">
                <a:latin typeface="Arial"/>
                <a:cs typeface="Arial"/>
              </a:rPr>
              <a:t>()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300" b="1" spc="-5" smtClean="0">
                <a:solidFill>
                  <a:srgbClr val="FF0000"/>
                </a:solidFill>
                <a:latin typeface="Arial"/>
                <a:cs typeface="Arial"/>
              </a:rPr>
              <a:t>...Many others!</a:t>
            </a:r>
            <a:endParaRPr lang="en-US" sz="1300" b="1" spc="-5">
              <a:solidFill>
                <a:srgbClr val="FF0000"/>
              </a:solidFill>
              <a:latin typeface="Arial"/>
              <a:cs typeface="Arial"/>
            </a:endParaRP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FontTx/>
              <a:buChar char="●"/>
              <a:tabLst>
                <a:tab pos="379095" algn="l"/>
                <a:tab pos="379730" algn="l"/>
              </a:tabLst>
            </a:pPr>
            <a:endParaRPr lang="en-US" sz="1300" b="1" spc="-5">
              <a:latin typeface="Arial"/>
              <a:cs typeface="Arial"/>
            </a:endParaRP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FontTx/>
              <a:buChar char="●"/>
              <a:tabLst>
                <a:tab pos="379095" algn="l"/>
                <a:tab pos="379730" algn="l"/>
              </a:tabLst>
            </a:pPr>
            <a:endParaRPr lang="en-US" sz="1300" b="1" spc="-5">
              <a:latin typeface="Arial"/>
              <a:cs typeface="Arial"/>
            </a:endParaRP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endParaRPr lang="en-US" sz="1300" b="1" spc="-5">
              <a:latin typeface="Arial"/>
              <a:cs typeface="Arial"/>
            </a:endParaRP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endParaRPr lang="en-US" sz="1300" b="1" spc="-5" smtClean="0">
              <a:latin typeface="Arial"/>
              <a:cs typeface="Arial"/>
            </a:endParaRP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endParaRPr lang="en-US" sz="1300" b="1" spc="-5" smtClean="0">
              <a:latin typeface="Arial"/>
              <a:cs typeface="Arial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2272562" y="2231162"/>
            <a:ext cx="2743200" cy="2895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300" b="1" spc="-5" smtClean="0">
                <a:solidFill>
                  <a:srgbClr val="00B050"/>
                </a:solidFill>
                <a:latin typeface="Arial"/>
                <a:cs typeface="Arial"/>
              </a:rPr>
              <a:t>set…</a:t>
            </a:r>
            <a:r>
              <a:rPr lang="en-US" sz="1300" b="1" spc="-5" smtClean="0">
                <a:latin typeface="Arial"/>
                <a:cs typeface="Arial"/>
              </a:rPr>
              <a:t>() methods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300" b="1" spc="-5" smtClean="0">
                <a:latin typeface="Arial"/>
                <a:cs typeface="Arial"/>
              </a:rPr>
              <a:t>myDate.</a:t>
            </a:r>
            <a:r>
              <a:rPr lang="en-US" sz="1300" b="1" spc="-5" smtClean="0">
                <a:solidFill>
                  <a:srgbClr val="00B050"/>
                </a:solidFill>
                <a:latin typeface="Arial"/>
                <a:cs typeface="Arial"/>
              </a:rPr>
              <a:t>setYear</a:t>
            </a:r>
            <a:r>
              <a:rPr lang="en-US" sz="1300" b="1" spc="-5" smtClean="0">
                <a:latin typeface="Arial"/>
                <a:cs typeface="Arial"/>
              </a:rPr>
              <a:t>()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300" b="1" spc="-5" smtClean="0">
                <a:latin typeface="Arial"/>
                <a:cs typeface="Arial"/>
              </a:rPr>
              <a:t>myDate.</a:t>
            </a:r>
            <a:r>
              <a:rPr lang="en-US" sz="1300" b="1" spc="-5" smtClean="0">
                <a:solidFill>
                  <a:srgbClr val="00B050"/>
                </a:solidFill>
                <a:latin typeface="Arial"/>
                <a:cs typeface="Arial"/>
              </a:rPr>
              <a:t>setMonth</a:t>
            </a:r>
            <a:r>
              <a:rPr lang="en-US" sz="1300" b="1" spc="-5" smtClean="0">
                <a:latin typeface="Arial"/>
                <a:cs typeface="Arial"/>
              </a:rPr>
              <a:t>()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300" b="1" spc="-5" smtClean="0">
                <a:latin typeface="Arial"/>
                <a:cs typeface="Arial"/>
              </a:rPr>
              <a:t>myDate.</a:t>
            </a:r>
            <a:r>
              <a:rPr lang="en-US" sz="1300" b="1" spc="-5" smtClean="0">
                <a:solidFill>
                  <a:srgbClr val="00B050"/>
                </a:solidFill>
                <a:latin typeface="Arial"/>
                <a:cs typeface="Arial"/>
              </a:rPr>
              <a:t>setDay</a:t>
            </a:r>
            <a:r>
              <a:rPr lang="en-US" sz="1300" b="1" spc="-5" smtClean="0">
                <a:latin typeface="Arial"/>
                <a:cs typeface="Arial"/>
              </a:rPr>
              <a:t>()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300" b="1" spc="-5" smtClean="0">
                <a:latin typeface="Arial"/>
                <a:cs typeface="Arial"/>
              </a:rPr>
              <a:t>myDate.</a:t>
            </a:r>
            <a:r>
              <a:rPr lang="en-US" sz="1300" b="1" spc="-5" smtClean="0">
                <a:solidFill>
                  <a:srgbClr val="00B050"/>
                </a:solidFill>
                <a:latin typeface="Arial"/>
                <a:cs typeface="Arial"/>
              </a:rPr>
              <a:t>setHours</a:t>
            </a:r>
            <a:r>
              <a:rPr lang="en-US" sz="1300" b="1" spc="-5" smtClean="0">
                <a:latin typeface="Arial"/>
                <a:cs typeface="Arial"/>
              </a:rPr>
              <a:t>()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300" b="1" spc="-5" smtClean="0">
                <a:latin typeface="Arial"/>
                <a:cs typeface="Arial"/>
              </a:rPr>
              <a:t>myDate.</a:t>
            </a:r>
            <a:r>
              <a:rPr lang="en-US" sz="1300" b="1" spc="-5" smtClean="0">
                <a:solidFill>
                  <a:srgbClr val="00B050"/>
                </a:solidFill>
                <a:latin typeface="Arial"/>
                <a:cs typeface="Arial"/>
              </a:rPr>
              <a:t>setMinute</a:t>
            </a:r>
            <a:r>
              <a:rPr lang="en-US" sz="1300" b="1" spc="-5" smtClean="0">
                <a:latin typeface="Arial"/>
                <a:cs typeface="Arial"/>
              </a:rPr>
              <a:t>()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300" b="1" spc="-5" smtClean="0">
                <a:solidFill>
                  <a:srgbClr val="FF0000"/>
                </a:solidFill>
                <a:latin typeface="Arial"/>
                <a:cs typeface="Arial"/>
              </a:rPr>
              <a:t>…Many others!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FontTx/>
              <a:buChar char="●"/>
              <a:tabLst>
                <a:tab pos="379095" algn="l"/>
                <a:tab pos="379730" algn="l"/>
              </a:tabLst>
            </a:pPr>
            <a:endParaRPr lang="en-US" sz="1300" b="1" spc="-5">
              <a:latin typeface="Arial"/>
              <a:cs typeface="Arial"/>
            </a:endParaRP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FontTx/>
              <a:buChar char="●"/>
              <a:tabLst>
                <a:tab pos="379095" algn="l"/>
                <a:tab pos="379730" algn="l"/>
              </a:tabLst>
            </a:pPr>
            <a:endParaRPr lang="en-US" sz="1300" b="1" spc="-5">
              <a:latin typeface="Arial"/>
              <a:cs typeface="Arial"/>
            </a:endParaRP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endParaRPr lang="en-US" sz="1300" b="1" spc="-5">
              <a:latin typeface="Arial"/>
              <a:cs typeface="Arial"/>
            </a:endParaRP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endParaRPr lang="en-US" sz="1300" b="1" spc="-5" smtClean="0">
              <a:latin typeface="Arial"/>
              <a:cs typeface="Arial"/>
            </a:endParaRP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endParaRPr lang="en-US" sz="1300" b="1" spc="-5" smtClean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3400" y="1881569"/>
            <a:ext cx="4724400" cy="2442782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none" lIns="0" tIns="5080" rIns="0" bIns="0" rtlCol="0">
            <a:noAutofit/>
          </a:bodyPr>
          <a:lstStyle/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950" dirty="0" err="1" smtClean="0">
                <a:latin typeface="Consolas" panose="020B0609020204030204" pitchFamily="49" charset="0"/>
                <a:cs typeface="Consolas"/>
              </a:rPr>
              <a:t>var</a:t>
            </a:r>
            <a:r>
              <a:rPr lang="en-US" sz="950" dirty="0" smtClean="0">
                <a:latin typeface="Consolas" panose="020B0609020204030204" pitchFamily="49" charset="0"/>
                <a:cs typeface="Consolas"/>
              </a:rPr>
              <a:t> </a:t>
            </a:r>
            <a:r>
              <a:rPr lang="en-US" sz="950" dirty="0" err="1" smtClean="0">
                <a:latin typeface="Consolas" panose="020B0609020204030204" pitchFamily="49" charset="0"/>
                <a:cs typeface="Consolas"/>
              </a:rPr>
              <a:t>myDate</a:t>
            </a:r>
            <a:r>
              <a:rPr lang="en-US" sz="950" dirty="0" smtClean="0">
                <a:latin typeface="Consolas" panose="020B0609020204030204" pitchFamily="49" charset="0"/>
                <a:cs typeface="Consolas"/>
              </a:rPr>
              <a:t> </a:t>
            </a:r>
            <a:r>
              <a:rPr lang="en-US" sz="950" dirty="0">
                <a:latin typeface="Consolas" panose="020B0609020204030204" pitchFamily="49" charset="0"/>
                <a:cs typeface="Consolas"/>
              </a:rPr>
              <a:t>= </a:t>
            </a:r>
            <a:r>
              <a:rPr lang="en-US" sz="950" dirty="0" smtClean="0">
                <a:latin typeface="Consolas" panose="020B0609020204030204" pitchFamily="49" charset="0"/>
                <a:cs typeface="Consolas"/>
              </a:rPr>
              <a:t>new Date();</a:t>
            </a:r>
            <a:endParaRPr lang="en-US" sz="950" dirty="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950" dirty="0" err="1" smtClean="0">
                <a:latin typeface="Consolas" panose="020B0609020204030204" pitchFamily="49" charset="0"/>
                <a:cs typeface="Consolas"/>
              </a:rPr>
              <a:t>myDate.getYear</a:t>
            </a:r>
            <a:r>
              <a:rPr lang="en-US" sz="950" dirty="0" smtClean="0">
                <a:latin typeface="Consolas" panose="020B0609020204030204" pitchFamily="49" charset="0"/>
                <a:cs typeface="Consolas"/>
              </a:rPr>
              <a:t>() </a:t>
            </a:r>
            <a:r>
              <a:rPr lang="en-US" sz="95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// Returns the current year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950" dirty="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95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95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// How to get a date from a certain </a:t>
            </a:r>
            <a:r>
              <a:rPr lang="en-US" sz="950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timezone</a:t>
            </a:r>
            <a:endParaRPr lang="en-US" sz="950" b="1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95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// 1. Make a Date Object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ro-RO" sz="950" dirty="0">
                <a:latin typeface="Consolas" panose="020B0609020204030204" pitchFamily="49" charset="0"/>
              </a:rPr>
              <a:t>var </a:t>
            </a:r>
            <a:r>
              <a:rPr lang="en-US" sz="950" dirty="0" err="1" smtClean="0">
                <a:latin typeface="Consolas" panose="020B0609020204030204" pitchFamily="49" charset="0"/>
              </a:rPr>
              <a:t>someDate</a:t>
            </a:r>
            <a:r>
              <a:rPr lang="ro-RO" sz="950" dirty="0" smtClean="0">
                <a:latin typeface="Consolas" panose="020B0609020204030204" pitchFamily="49" charset="0"/>
              </a:rPr>
              <a:t> </a:t>
            </a:r>
            <a:r>
              <a:rPr lang="ro-RO" sz="950" dirty="0">
                <a:latin typeface="Consolas" panose="020B0609020204030204" pitchFamily="49" charset="0"/>
              </a:rPr>
              <a:t>= new Date</a:t>
            </a:r>
            <a:r>
              <a:rPr lang="ro-RO" sz="950" dirty="0" smtClean="0">
                <a:latin typeface="Consolas" panose="020B0609020204030204" pitchFamily="49" charset="0"/>
              </a:rPr>
              <a:t>()</a:t>
            </a:r>
            <a:r>
              <a:rPr lang="en-US" sz="950" dirty="0" smtClean="0">
                <a:latin typeface="Consolas" panose="020B0609020204030204" pitchFamily="49" charset="0"/>
              </a:rPr>
              <a:t>;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950" dirty="0" smtClean="0">
              <a:latin typeface="Consolas" panose="020B0609020204030204" pitchFamily="49" charset="0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95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/* 2. Convert the Date Object into a String which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95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represents a certain </a:t>
            </a:r>
            <a:r>
              <a:rPr lang="en-US" sz="950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timezone</a:t>
            </a:r>
            <a:r>
              <a:rPr lang="en-US" sz="95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*/ 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950" dirty="0" err="1" smtClean="0">
                <a:latin typeface="Consolas" panose="020B0609020204030204" pitchFamily="49" charset="0"/>
              </a:rPr>
              <a:t>var</a:t>
            </a:r>
            <a:r>
              <a:rPr lang="en-US" sz="950" dirty="0" smtClean="0">
                <a:latin typeface="Consolas" panose="020B0609020204030204" pitchFamily="49" charset="0"/>
              </a:rPr>
              <a:t> </a:t>
            </a:r>
            <a:r>
              <a:rPr lang="en-US" sz="950" dirty="0" err="1" smtClean="0">
                <a:latin typeface="Consolas" panose="020B0609020204030204" pitchFamily="49" charset="0"/>
              </a:rPr>
              <a:t>gmtString</a:t>
            </a:r>
            <a:r>
              <a:rPr lang="en-US" sz="950" dirty="0" smtClean="0">
                <a:latin typeface="Consolas" panose="020B0609020204030204" pitchFamily="49" charset="0"/>
              </a:rPr>
              <a:t> = </a:t>
            </a:r>
            <a:r>
              <a:rPr lang="en-US" sz="950" dirty="0" err="1">
                <a:latin typeface="Consolas" panose="020B0609020204030204" pitchFamily="49" charset="0"/>
              </a:rPr>
              <a:t>some</a:t>
            </a:r>
            <a:r>
              <a:rPr lang="en-US" sz="950" dirty="0" err="1" smtClean="0">
                <a:latin typeface="Consolas" panose="020B0609020204030204" pitchFamily="49" charset="0"/>
              </a:rPr>
              <a:t>Date</a:t>
            </a:r>
            <a:r>
              <a:rPr lang="en-US" sz="950" dirty="0" smtClean="0">
                <a:latin typeface="Consolas" panose="020B0609020204030204" pitchFamily="49" charset="0"/>
              </a:rPr>
              <a:t>.</a:t>
            </a:r>
            <a:r>
              <a:rPr lang="ro-RO" sz="950" dirty="0" smtClean="0">
                <a:latin typeface="Consolas" panose="020B0609020204030204" pitchFamily="49" charset="0"/>
              </a:rPr>
              <a:t>toLocaleString</a:t>
            </a:r>
            <a:r>
              <a:rPr lang="ro-RO" sz="950" dirty="0">
                <a:latin typeface="Consolas" panose="020B0609020204030204" pitchFamily="49" charset="0"/>
              </a:rPr>
              <a:t>("en-US", </a:t>
            </a:r>
            <a:r>
              <a:rPr lang="ro-RO" sz="950" dirty="0" smtClean="0">
                <a:latin typeface="Consolas" panose="020B0609020204030204" pitchFamily="49" charset="0"/>
              </a:rPr>
              <a:t>{</a:t>
            </a:r>
            <a:r>
              <a:rPr lang="ro-RO" sz="950" dirty="0">
                <a:latin typeface="Consolas" panose="020B0609020204030204" pitchFamily="49" charset="0"/>
              </a:rPr>
              <a:t>timeZone: "GMT</a:t>
            </a:r>
            <a:r>
              <a:rPr lang="ro-RO" sz="950" dirty="0" smtClean="0">
                <a:latin typeface="Consolas" panose="020B0609020204030204" pitchFamily="49" charset="0"/>
              </a:rPr>
              <a:t>"});</a:t>
            </a:r>
            <a:endParaRPr lang="en-US" sz="950" dirty="0" smtClean="0">
              <a:latin typeface="Consolas" panose="020B0609020204030204" pitchFamily="49" charset="0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950" dirty="0">
              <a:latin typeface="Consolas" panose="020B0609020204030204" pitchFamily="49" charset="0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95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3. Create a new Date from the previous String</a:t>
            </a:r>
            <a:r>
              <a:rPr lang="ro-RO" sz="95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ro-RO" sz="95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ro-RO" sz="950" dirty="0">
                <a:latin typeface="Consolas" panose="020B0609020204030204" pitchFamily="49" charset="0"/>
              </a:rPr>
              <a:t>var gmtDate = new Date(gmtString);</a:t>
            </a:r>
            <a:endParaRPr lang="en-US" sz="950" dirty="0" smtClean="0">
              <a:latin typeface="Consolas" panose="020B0609020204030204" pitchFamily="49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58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5400" y="1504950"/>
            <a:ext cx="59436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7620" algn="ctr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Built-in Objects: </a:t>
            </a:r>
            <a:br>
              <a:rPr lang="en-US" spc="-5" smtClean="0"/>
            </a:br>
            <a:r>
              <a:rPr lang="en-US" spc="-5" smtClean="0"/>
              <a:t>A quick look at RegEx</a:t>
            </a:r>
            <a:endParaRPr spc="-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29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64276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Regular Expressions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26</a:t>
            </a:fld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161800" y="878028"/>
            <a:ext cx="5172200" cy="2908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Regular Expressions </a:t>
            </a:r>
            <a:r>
              <a:rPr lang="en-US" sz="1600" b="1" spc="-5" smtClean="0">
                <a:latin typeface="Arial"/>
                <a:cs typeface="Arial"/>
              </a:rPr>
              <a:t>help us find text, by using very specific search rules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RegEx</a:t>
            </a:r>
            <a:r>
              <a:rPr lang="en-US" sz="1600" b="1" spc="-5" smtClean="0">
                <a:latin typeface="Arial"/>
                <a:cs typeface="Arial"/>
              </a:rPr>
              <a:t> is </a:t>
            </a:r>
            <a:r>
              <a:rPr lang="en-US" sz="1600" b="1" spc="-5" smtClean="0">
                <a:solidFill>
                  <a:srgbClr val="00B050"/>
                </a:solidFill>
                <a:latin typeface="Arial"/>
                <a:cs typeface="Arial"/>
              </a:rPr>
              <a:t>the most powerful text search tool </a:t>
            </a:r>
            <a:r>
              <a:rPr lang="en-US" sz="1600" b="1" spc="-5" smtClean="0">
                <a:latin typeface="Arial"/>
                <a:cs typeface="Arial"/>
              </a:rPr>
              <a:t>in JavaScript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solidFill>
                  <a:srgbClr val="7030A0"/>
                </a:solidFill>
                <a:latin typeface="Arial"/>
                <a:cs typeface="Arial"/>
              </a:rPr>
              <a:t>RegEx</a:t>
            </a:r>
            <a:r>
              <a:rPr lang="en-US" sz="1600" b="1" spc="-5" smtClean="0">
                <a:latin typeface="Arial"/>
                <a:cs typeface="Arial"/>
              </a:rPr>
              <a:t> should only be used as a last measure, because:</a:t>
            </a:r>
          </a:p>
          <a:p>
            <a:pPr marL="836295" marR="1701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They are </a:t>
            </a:r>
            <a:r>
              <a:rPr lang="en-US" sz="1600" b="1" spc="-5" smtClean="0">
                <a:solidFill>
                  <a:srgbClr val="FF0000"/>
                </a:solidFill>
                <a:latin typeface="Arial"/>
                <a:cs typeface="Arial"/>
              </a:rPr>
              <a:t>expensive</a:t>
            </a:r>
            <a:r>
              <a:rPr lang="en-US" sz="1600" b="1" spc="-5" smtClean="0">
                <a:latin typeface="Arial"/>
                <a:cs typeface="Arial"/>
              </a:rPr>
              <a:t>, meaning CPU-intensive, operations</a:t>
            </a:r>
          </a:p>
          <a:p>
            <a:pPr marL="836295" marR="170180" lvl="1" indent="-367030">
              <a:lnSpc>
                <a:spcPct val="114599"/>
              </a:lnSpc>
              <a:spcBef>
                <a:spcPts val="100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>
                <a:latin typeface="Arial"/>
                <a:cs typeface="Arial"/>
              </a:rPr>
              <a:t>Can easily become </a:t>
            </a:r>
            <a:r>
              <a:rPr lang="en-US" sz="1600" b="1" spc="-5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difficult to understand</a:t>
            </a:r>
          </a:p>
          <a:p>
            <a:pPr marL="836295" marR="1701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Therefore, can be </a:t>
            </a: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difficult to maintain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34000" y="272141"/>
            <a:ext cx="3733800" cy="4234977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none" lIns="0" tIns="5080" rIns="0" bIns="0" rtlCol="0">
            <a:noAutofit/>
          </a:bodyPr>
          <a:lstStyle/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000" smtClean="0">
                <a:latin typeface="Consolas" panose="020B0609020204030204" pitchFamily="49" charset="0"/>
                <a:cs typeface="Consolas"/>
              </a:rPr>
              <a:t>var </a:t>
            </a:r>
            <a:r>
              <a:rPr lang="en-US" sz="1000">
                <a:latin typeface="Consolas" panose="020B0609020204030204" pitchFamily="49" charset="0"/>
                <a:cs typeface="Consolas"/>
              </a:rPr>
              <a:t>myText = </a:t>
            </a:r>
            <a:r>
              <a:rPr lang="en-US" sz="1000" smtClean="0">
                <a:latin typeface="Consolas" panose="020B0609020204030204" pitchFamily="49" charset="0"/>
                <a:cs typeface="Consolas"/>
              </a:rPr>
              <a:t>"Number 24 is in this string";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0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/* Problem 1: Find the first group of characters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	  which are ONLY digits. Must contain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              at least one digit.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Solution below: 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*/</a:t>
            </a:r>
            <a:endParaRPr lang="en-US" sz="1000" b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000" smtClean="0">
                <a:latin typeface="Consolas" panose="020B0609020204030204" pitchFamily="49" charset="0"/>
                <a:cs typeface="Consolas"/>
              </a:rPr>
              <a:t>myText.match(/\d+/);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000" smtClean="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0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/* Problem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2: 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Find </a:t>
            </a:r>
            <a:r>
              <a:rPr lang="en-US" sz="1000" b="1" u="sng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a section of text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 which has: 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	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  a word, a space, at least a digit, 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             a space, a word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Example: "hello 123 goodbye"</a:t>
            </a:r>
            <a:endParaRPr lang="en-US" sz="1000" b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Solution below: 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*/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000" smtClean="0">
                <a:latin typeface="Consolas" panose="020B0609020204030204" pitchFamily="49" charset="0"/>
                <a:cs typeface="Consolas"/>
              </a:rPr>
              <a:t>myText.match(/\w+\s\d+\s\w+/);</a:t>
            </a:r>
          </a:p>
        </p:txBody>
      </p:sp>
    </p:spTree>
    <p:extLst>
      <p:ext uri="{BB962C8B-B14F-4D97-AF65-F5344CB8AC3E}">
        <p14:creationId xmlns:p14="http://schemas.microsoft.com/office/powerpoint/2010/main" val="125021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3128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Resources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7140" y="4812428"/>
            <a:ext cx="2620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>
                <a:latin typeface="Arial"/>
                <a:cs typeface="Arial"/>
              </a:rPr>
              <a:t>27</a:t>
            </a:fld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924" y="723118"/>
            <a:ext cx="8112076" cy="282128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lang="en-US" b="1" spc="-5" dirty="0" smtClean="0">
                <a:cs typeface="Calibri"/>
              </a:rPr>
              <a:t>Quick JS reference: </a:t>
            </a:r>
            <a:r>
              <a:rPr lang="en-US" b="1" spc="-5" dirty="0" smtClean="0">
                <a:cs typeface="Calibri"/>
                <a:hlinkClick r:id="rId4"/>
              </a:rPr>
              <a:t>http</a:t>
            </a:r>
            <a:r>
              <a:rPr lang="en-US" b="1" spc="-5" dirty="0">
                <a:cs typeface="Calibri"/>
                <a:hlinkClick r:id="rId4"/>
              </a:rPr>
              <a:t>://javascript.info</a:t>
            </a:r>
            <a:r>
              <a:rPr lang="en-US" b="1" spc="-5" dirty="0" smtClean="0">
                <a:cs typeface="Calibri"/>
                <a:hlinkClick r:id="rId4"/>
              </a:rPr>
              <a:t>/</a:t>
            </a:r>
            <a:endParaRPr lang="en-US" b="1" spc="-5" dirty="0" smtClean="0">
              <a:cs typeface="Calibri"/>
            </a:endParaRPr>
          </a:p>
          <a:p>
            <a:pPr marL="326390" indent="-314325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lang="en-US" b="1" spc="-5" dirty="0" smtClean="0">
                <a:cs typeface="Calibri"/>
              </a:rPr>
              <a:t>List of Built-in </a:t>
            </a:r>
            <a:r>
              <a:rPr lang="en-US" b="1" spc="-5" dirty="0">
                <a:cs typeface="Calibri"/>
              </a:rPr>
              <a:t>Objects: </a:t>
            </a:r>
            <a:r>
              <a:rPr lang="en-US" b="1" spc="-5" dirty="0">
                <a:cs typeface="Calibri"/>
                <a:hlinkClick r:id="rId5"/>
              </a:rPr>
              <a:t>https://</a:t>
            </a:r>
            <a:r>
              <a:rPr lang="en-US" b="1" spc="-5" dirty="0" smtClean="0">
                <a:cs typeface="Calibri"/>
                <a:hlinkClick r:id="rId5"/>
              </a:rPr>
              <a:t>developer.mozilla.org/en-US/docs/Web/JavaScript/Reference/Global_Objects</a:t>
            </a:r>
            <a:endParaRPr lang="en-US" b="1" spc="-5" dirty="0" smtClean="0">
              <a:cs typeface="Calibri"/>
            </a:endParaRPr>
          </a:p>
          <a:p>
            <a:pPr marL="326390" indent="-314325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endParaRPr lang="en-US" sz="1000" b="1" spc="-5" dirty="0" smtClean="0">
              <a:cs typeface="Calibri"/>
            </a:endParaRPr>
          </a:p>
          <a:p>
            <a:pPr marL="326390" indent="-314325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lang="en-US" b="1" spc="-5" dirty="0" err="1">
                <a:cs typeface="Calibri"/>
              </a:rPr>
              <a:t>Javascript</a:t>
            </a:r>
            <a:r>
              <a:rPr lang="en-US" b="1" spc="-5" dirty="0">
                <a:cs typeface="Calibri"/>
              </a:rPr>
              <a:t> Arrow Functions (Lambda Notation): </a:t>
            </a:r>
            <a:r>
              <a:rPr lang="en-US" b="1" spc="-5" dirty="0">
                <a:cs typeface="Calibri"/>
                <a:hlinkClick r:id="rId6"/>
              </a:rPr>
              <a:t>https://www.w3schools.com/Js/js_arrow_function.asp</a:t>
            </a:r>
            <a:endParaRPr lang="en-US" b="1" spc="-5" dirty="0">
              <a:cs typeface="Calibri"/>
            </a:endParaRPr>
          </a:p>
          <a:p>
            <a:pPr marL="326390" indent="-314325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lang="en-US" b="1" spc="-5" dirty="0">
                <a:cs typeface="Calibri"/>
              </a:rPr>
              <a:t>Good </a:t>
            </a:r>
            <a:r>
              <a:rPr lang="en-US" b="1" spc="-5" dirty="0" smtClean="0">
                <a:cs typeface="Calibri"/>
              </a:rPr>
              <a:t>videos </a:t>
            </a:r>
            <a:r>
              <a:rPr lang="en-US" b="1" spc="-5" dirty="0">
                <a:cs typeface="Calibri"/>
              </a:rPr>
              <a:t>on </a:t>
            </a:r>
            <a:r>
              <a:rPr lang="en-US"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map, filter, reduce </a:t>
            </a:r>
            <a:r>
              <a:rPr lang="en-US" b="1" spc="-5" dirty="0" smtClean="0">
                <a:cs typeface="Calibri"/>
              </a:rPr>
              <a:t>Array Methods: </a:t>
            </a:r>
          </a:p>
          <a:p>
            <a:pPr marL="783590" lvl="1" indent="-314325"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lang="en-US" b="1" spc="-5" dirty="0">
                <a:cs typeface="Calibri"/>
                <a:hlinkClick r:id="rId7"/>
              </a:rPr>
              <a:t>https://www.youtube.com/watch?v=rRgD1yVwIvE</a:t>
            </a:r>
          </a:p>
          <a:p>
            <a:pPr marL="783590" lvl="1" indent="-314325"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lang="en-US" b="1" spc="-5" dirty="0" smtClean="0">
                <a:cs typeface="Calibri"/>
                <a:hlinkClick r:id="rId7"/>
              </a:rPr>
              <a:t>https</a:t>
            </a:r>
            <a:r>
              <a:rPr lang="en-US" b="1" spc="-5" dirty="0">
                <a:cs typeface="Calibri"/>
                <a:hlinkClick r:id="rId7"/>
              </a:rPr>
              <a:t>://</a:t>
            </a:r>
            <a:r>
              <a:rPr lang="en-US" b="1" spc="-5" dirty="0" smtClean="0">
                <a:cs typeface="Calibri"/>
                <a:hlinkClick r:id="rId7"/>
              </a:rPr>
              <a:t>www.youtube.com/watch?v=R8rmfD9Y5-c</a:t>
            </a:r>
            <a:endParaRPr lang="en-US" b="1" spc="-5" dirty="0"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704" y="3518775"/>
            <a:ext cx="7221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Important books: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JavaScript</a:t>
            </a:r>
            <a:r>
              <a:rPr lang="en-US" b="1" dirty="0"/>
              <a:t>: The Definitive </a:t>
            </a:r>
            <a:r>
              <a:rPr lang="en-US" b="1" dirty="0" smtClean="0"/>
              <a:t>Guide: </a:t>
            </a:r>
            <a:r>
              <a:rPr lang="ro-RO" b="1" dirty="0" smtClean="0"/>
              <a:t>Activate </a:t>
            </a:r>
            <a:r>
              <a:rPr lang="ro-RO" b="1" dirty="0"/>
              <a:t>Your Web Pages </a:t>
            </a:r>
          </a:p>
          <a:p>
            <a:r>
              <a:rPr lang="en-US" b="1"/>
              <a:t> </a:t>
            </a:r>
            <a:r>
              <a:rPr lang="en-US" b="1" smtClean="0"/>
              <a:t>             </a:t>
            </a:r>
            <a:r>
              <a:rPr lang="en-US" smtClean="0"/>
              <a:t>Sixth Edition 2011, </a:t>
            </a:r>
            <a:r>
              <a:rPr lang="ro-RO" dirty="0"/>
              <a:t>David </a:t>
            </a:r>
            <a:r>
              <a:rPr lang="ro-RO" dirty="0" smtClean="0"/>
              <a:t>Flanagan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Javascript</a:t>
            </a:r>
            <a:r>
              <a:rPr lang="en-US" b="1" dirty="0" smtClean="0"/>
              <a:t>: The Good Parts </a:t>
            </a:r>
            <a:r>
              <a:rPr lang="en-US" dirty="0" smtClean="0"/>
              <a:t>2008,</a:t>
            </a:r>
            <a:r>
              <a:rPr lang="en-US" b="1" dirty="0" smtClean="0"/>
              <a:t> </a:t>
            </a:r>
            <a:r>
              <a:rPr lang="ro-RO" dirty="0"/>
              <a:t>Douglas </a:t>
            </a:r>
            <a:r>
              <a:rPr lang="ro-RO" dirty="0" smtClean="0"/>
              <a:t>Crockford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46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0200" y="1595722"/>
            <a:ext cx="49359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7620" algn="ctr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Arrays</a:t>
            </a:r>
            <a:endParaRPr spc="-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99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9099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Arrays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4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1224" y="715668"/>
            <a:ext cx="8025765" cy="1341393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88315" indent="-461009">
              <a:lnSpc>
                <a:spcPct val="100000"/>
              </a:lnSpc>
              <a:spcBef>
                <a:spcPts val="520"/>
              </a:spcBef>
              <a:buSzPct val="91666"/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lang="en-US" b="1" spc="-5" smtClean="0">
                <a:latin typeface="Calibri"/>
                <a:cs typeface="Calibri"/>
              </a:rPr>
              <a:t>Instead of using many separate variables, we can use </a:t>
            </a:r>
            <a:r>
              <a:rPr lang="en-US" b="1" spc="-5" smtClean="0">
                <a:solidFill>
                  <a:srgbClr val="00B050"/>
                </a:solidFill>
                <a:latin typeface="Calibri"/>
                <a:cs typeface="Calibri"/>
              </a:rPr>
              <a:t>arrays</a:t>
            </a:r>
          </a:p>
          <a:p>
            <a:pPr marL="488315" indent="-461009">
              <a:lnSpc>
                <a:spcPct val="100000"/>
              </a:lnSpc>
              <a:spcBef>
                <a:spcPts val="520"/>
              </a:spcBef>
              <a:buSzPct val="91666"/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b="1" spc="-5" smtClean="0">
                <a:solidFill>
                  <a:srgbClr val="0F9D58"/>
                </a:solidFill>
                <a:latin typeface="Calibri"/>
                <a:cs typeface="Calibri"/>
              </a:rPr>
              <a:t>Arrays hold </a:t>
            </a:r>
            <a:r>
              <a:rPr lang="en-US" b="1" spc="-5" smtClean="0">
                <a:solidFill>
                  <a:srgbClr val="0F9D58"/>
                </a:solidFill>
                <a:latin typeface="Calibri"/>
                <a:cs typeface="Calibri"/>
              </a:rPr>
              <a:t>an </a:t>
            </a:r>
            <a:r>
              <a:rPr b="1" spc="-5" smtClean="0">
                <a:solidFill>
                  <a:srgbClr val="0F9D58"/>
                </a:solidFill>
                <a:latin typeface="Calibri"/>
                <a:cs typeface="Calibri"/>
              </a:rPr>
              <a:t>ordered </a:t>
            </a:r>
            <a:r>
              <a:rPr b="1" spc="-5">
                <a:solidFill>
                  <a:srgbClr val="0F9D58"/>
                </a:solidFill>
                <a:latin typeface="Calibri"/>
                <a:cs typeface="Calibri"/>
              </a:rPr>
              <a:t>list of</a:t>
            </a:r>
            <a:r>
              <a:rPr b="1" spc="-45">
                <a:solidFill>
                  <a:srgbClr val="0F9D58"/>
                </a:solidFill>
                <a:latin typeface="Calibri"/>
                <a:cs typeface="Calibri"/>
              </a:rPr>
              <a:t> </a:t>
            </a:r>
            <a:r>
              <a:rPr lang="en-US" b="1" spc="-5" smtClean="0">
                <a:solidFill>
                  <a:srgbClr val="0F9D58"/>
                </a:solidFill>
                <a:latin typeface="Calibri"/>
                <a:cs typeface="Calibri"/>
              </a:rPr>
              <a:t>items</a:t>
            </a:r>
            <a:r>
              <a:rPr b="1" spc="-5" smtClean="0">
                <a:solidFill>
                  <a:srgbClr val="0F9D58"/>
                </a:solidFill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488315" indent="-461009">
              <a:lnSpc>
                <a:spcPct val="100000"/>
              </a:lnSpc>
              <a:spcBef>
                <a:spcPts val="420"/>
              </a:spcBef>
              <a:buSzPct val="91666"/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b="1" spc="-5">
                <a:latin typeface="Calibri"/>
                <a:cs typeface="Calibri"/>
              </a:rPr>
              <a:t>In JS the length of an array is not</a:t>
            </a:r>
            <a:r>
              <a:rPr b="1" spc="-20">
                <a:latin typeface="Calibri"/>
                <a:cs typeface="Calibri"/>
              </a:rPr>
              <a:t> </a:t>
            </a:r>
            <a:r>
              <a:rPr b="1" spc="-5">
                <a:latin typeface="Calibri"/>
                <a:cs typeface="Calibri"/>
              </a:rPr>
              <a:t>fixed</a:t>
            </a:r>
            <a:r>
              <a:rPr b="1" spc="-5" smtClean="0">
                <a:latin typeface="Calibri"/>
                <a:cs typeface="Calibri"/>
              </a:rPr>
              <a:t>.</a:t>
            </a:r>
            <a:r>
              <a:rPr lang="en-US" b="1" spc="-5" smtClean="0">
                <a:latin typeface="Calibri"/>
                <a:cs typeface="Calibri"/>
              </a:rPr>
              <a:t> Unlimited items can be added.</a:t>
            </a:r>
            <a:endParaRPr>
              <a:latin typeface="Calibri"/>
              <a:cs typeface="Calibri"/>
            </a:endParaRPr>
          </a:p>
          <a:p>
            <a:pPr marL="488315" indent="-461009">
              <a:lnSpc>
                <a:spcPct val="100000"/>
              </a:lnSpc>
              <a:spcBef>
                <a:spcPts val="420"/>
              </a:spcBef>
              <a:buSzPct val="91666"/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lang="en-US" b="1" spc="-5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Any type of variable </a:t>
            </a:r>
            <a:r>
              <a:rPr b="1" spc="-5" smtClean="0">
                <a:latin typeface="Calibri"/>
                <a:cs typeface="Calibri"/>
              </a:rPr>
              <a:t>can be</a:t>
            </a:r>
            <a:r>
              <a:rPr lang="en-US" b="1" spc="-5" smtClean="0">
                <a:latin typeface="Calibri"/>
                <a:cs typeface="Calibri"/>
              </a:rPr>
              <a:t> added</a:t>
            </a:r>
            <a:r>
              <a:rPr b="1" spc="-5" smtClean="0">
                <a:latin typeface="Calibri"/>
                <a:cs typeface="Calibri"/>
              </a:rPr>
              <a:t> </a:t>
            </a:r>
            <a:r>
              <a:rPr lang="en-US" b="1" spc="-5" smtClean="0">
                <a:latin typeface="Calibri"/>
                <a:cs typeface="Calibri"/>
              </a:rPr>
              <a:t>into </a:t>
            </a:r>
            <a:r>
              <a:rPr b="1" spc="-5" smtClean="0">
                <a:latin typeface="Calibri"/>
                <a:cs typeface="Calibri"/>
              </a:rPr>
              <a:t>a</a:t>
            </a:r>
            <a:r>
              <a:rPr lang="en-US" b="1" spc="-5" smtClean="0">
                <a:latin typeface="Calibri"/>
                <a:cs typeface="Calibri"/>
              </a:rPr>
              <a:t> JavaScript</a:t>
            </a:r>
            <a:r>
              <a:rPr b="1" spc="-50" smtClean="0">
                <a:latin typeface="Calibri"/>
                <a:cs typeface="Calibri"/>
              </a:rPr>
              <a:t> </a:t>
            </a:r>
            <a:r>
              <a:rPr b="1" spc="-5">
                <a:latin typeface="Calibri"/>
                <a:cs typeface="Calibri"/>
              </a:rPr>
              <a:t>array</a:t>
            </a:r>
            <a:r>
              <a:rPr b="1" spc="-5" smtClean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2407239"/>
            <a:ext cx="7391400" cy="1383456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R="530225">
              <a:lnSpc>
                <a:spcPct val="100000"/>
              </a:lnSpc>
              <a:spcBef>
                <a:spcPts val="520"/>
              </a:spcBef>
              <a:tabLst>
                <a:tab pos="475615" algn="l"/>
                <a:tab pos="476250" algn="l"/>
              </a:tabLst>
            </a:pPr>
            <a:r>
              <a:rPr lang="en-US" sz="2000" b="1" spc="-5" smtClean="0">
                <a:latin typeface="Calibri"/>
                <a:cs typeface="Calibri"/>
              </a:rPr>
              <a:t>Creating an array</a:t>
            </a:r>
          </a:p>
          <a:p>
            <a:pPr marL="475615" marR="530225" indent="-475615">
              <a:lnSpc>
                <a:spcPct val="100000"/>
              </a:lnSpc>
              <a:spcBef>
                <a:spcPts val="520"/>
              </a:spcBef>
              <a:buFont typeface="Arial"/>
              <a:buChar char="○"/>
              <a:tabLst>
                <a:tab pos="475615" algn="l"/>
                <a:tab pos="476250" algn="l"/>
              </a:tabLst>
            </a:pPr>
            <a:r>
              <a:rPr sz="2000" b="1" spc="-5" smtClean="0">
                <a:latin typeface="Calibri"/>
                <a:cs typeface="Calibri"/>
              </a:rPr>
              <a:t>Using </a:t>
            </a:r>
            <a:r>
              <a:rPr sz="2000" b="1" spc="-5">
                <a:latin typeface="Calibri"/>
                <a:cs typeface="Calibri"/>
              </a:rPr>
              <a:t>an array</a:t>
            </a:r>
            <a:r>
              <a:rPr sz="2000" b="1" spc="-90">
                <a:latin typeface="Calibri"/>
                <a:cs typeface="Calibri"/>
              </a:rPr>
              <a:t> </a:t>
            </a:r>
            <a:r>
              <a:rPr sz="2000" b="1" spc="-5" smtClean="0">
                <a:latin typeface="Calibri"/>
                <a:cs typeface="Calibri"/>
              </a:rPr>
              <a:t>literal</a:t>
            </a:r>
            <a:r>
              <a:rPr lang="en-US" sz="2000" b="1" spc="-5" smtClean="0">
                <a:latin typeface="Calibri"/>
                <a:cs typeface="Calibri"/>
              </a:rPr>
              <a:t> </a:t>
            </a:r>
            <a:r>
              <a:rPr sz="2000" b="1" spc="-5" smtClean="0">
                <a:latin typeface="Calibri"/>
                <a:cs typeface="Calibri"/>
              </a:rPr>
              <a:t>(recommended</a:t>
            </a:r>
            <a:r>
              <a:rPr sz="2000" b="1" spc="-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488315" marR="5080" indent="-488315">
              <a:lnSpc>
                <a:spcPct val="114599"/>
              </a:lnSpc>
              <a:buFont typeface="Arial"/>
              <a:buChar char="○"/>
              <a:tabLst>
                <a:tab pos="488315" algn="l"/>
                <a:tab pos="488950" algn="l"/>
              </a:tabLst>
            </a:pPr>
            <a:r>
              <a:rPr lang="en-US" sz="2000" b="1" spc="-5" smtClean="0">
                <a:latin typeface="Calibri"/>
                <a:cs typeface="Calibri"/>
              </a:rPr>
              <a:t>Creating a </a:t>
            </a:r>
            <a:r>
              <a:rPr sz="2000" b="1" spc="-5" smtClean="0">
                <a:solidFill>
                  <a:srgbClr val="642C84"/>
                </a:solidFill>
                <a:latin typeface="Calibri"/>
                <a:cs typeface="Calibri"/>
              </a:rPr>
              <a:t>new</a:t>
            </a:r>
            <a:r>
              <a:rPr lang="en-US" sz="2000" b="1" spc="-5" smtClean="0">
                <a:solidFill>
                  <a:srgbClr val="642C84"/>
                </a:solidFill>
                <a:latin typeface="Calibri"/>
                <a:cs typeface="Calibri"/>
              </a:rPr>
              <a:t> Array() </a:t>
            </a:r>
            <a:r>
              <a:rPr lang="en-US" sz="2000" b="1" spc="-5" smtClean="0">
                <a:latin typeface="Calibri"/>
                <a:cs typeface="Calibri"/>
              </a:rPr>
              <a:t>object</a:t>
            </a:r>
            <a:r>
              <a:rPr lang="en-US" sz="2000" b="1" spc="-5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</a:p>
          <a:p>
            <a:pPr marR="5080">
              <a:lnSpc>
                <a:spcPct val="114599"/>
              </a:lnSpc>
              <a:tabLst>
                <a:tab pos="488315" algn="l"/>
                <a:tab pos="488950" algn="l"/>
              </a:tabLst>
            </a:pP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(not recommended, may have unintuitive behavior)</a:t>
            </a:r>
            <a:endParaRPr sz="160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6800" y="2567455"/>
            <a:ext cx="4093210" cy="1282659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sz="1200" spc="-5" smtClean="0">
                <a:solidFill>
                  <a:srgbClr val="000088"/>
                </a:solidFill>
                <a:latin typeface="Consolas"/>
                <a:cs typeface="Consolas"/>
              </a:rPr>
              <a:t>// 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array</a:t>
            </a:r>
            <a:r>
              <a:rPr sz="1200" spc="-1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literal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200" spc="-5">
                <a:latin typeface="Consolas"/>
                <a:cs typeface="Consolas"/>
              </a:rPr>
              <a:t>arr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[</a:t>
            </a:r>
            <a:r>
              <a:rPr sz="1200" spc="-5">
                <a:solidFill>
                  <a:srgbClr val="008800"/>
                </a:solidFill>
                <a:latin typeface="Consolas"/>
                <a:cs typeface="Consolas"/>
              </a:rPr>
              <a:t>'first element'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, </a:t>
            </a:r>
            <a:r>
              <a:rPr sz="1200" spc="-5">
                <a:solidFill>
                  <a:srgbClr val="008800"/>
                </a:solidFill>
                <a:latin typeface="Consolas"/>
                <a:cs typeface="Consolas"/>
              </a:rPr>
              <a:t>'second</a:t>
            </a:r>
            <a:r>
              <a:rPr sz="1200" spc="-1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008800"/>
                </a:solidFill>
                <a:latin typeface="Consolas"/>
                <a:cs typeface="Consolas"/>
              </a:rPr>
              <a:t>element'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];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// new</a:t>
            </a:r>
            <a:r>
              <a:rPr sz="1200" spc="-1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keyword</a:t>
            </a:r>
            <a:endParaRPr sz="1200">
              <a:latin typeface="Consolas"/>
              <a:cs typeface="Consolas"/>
            </a:endParaRPr>
          </a:p>
          <a:p>
            <a:pPr marL="85725" marR="313690">
              <a:lnSpc>
                <a:spcPct val="114599"/>
              </a:lnSpc>
            </a:pP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200" spc="-5">
                <a:latin typeface="Consolas"/>
                <a:cs typeface="Consolas"/>
              </a:rPr>
              <a:t>arr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new </a:t>
            </a:r>
            <a:r>
              <a:rPr sz="1200" spc="-5">
                <a:solidFill>
                  <a:srgbClr val="660066"/>
                </a:solidFill>
                <a:latin typeface="Consolas"/>
                <a:cs typeface="Consolas"/>
              </a:rPr>
              <a:t>Array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spc="-5">
                <a:solidFill>
                  <a:srgbClr val="008800"/>
                </a:solidFill>
                <a:latin typeface="Consolas"/>
                <a:cs typeface="Consolas"/>
              </a:rPr>
              <a:t>'first element'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, </a:t>
            </a:r>
            <a:r>
              <a:rPr sz="1200" spc="-5">
                <a:solidFill>
                  <a:srgbClr val="008800"/>
                </a:solidFill>
                <a:latin typeface="Consolas"/>
                <a:cs typeface="Consolas"/>
              </a:rPr>
              <a:t>'second  element'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0" name="Rectangle 9">
            <a:hlinkClick r:id="rId4"/>
          </p:cNvPr>
          <p:cNvSpPr/>
          <p:nvPr/>
        </p:nvSpPr>
        <p:spPr>
          <a:xfrm>
            <a:off x="299318" y="4067788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>
                <a:solidFill>
                  <a:srgbClr val="002060"/>
                </a:solidFill>
                <a:hlinkClick r:id="rId4"/>
              </a:rPr>
              <a:t>https://coderwall.com/p/h4xm0w/why-never-use-new-array-in-javascript</a:t>
            </a:r>
            <a:endParaRPr lang="ro-RO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7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9099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Arrays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5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0749" y="859350"/>
            <a:ext cx="4274820" cy="11626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5">
                <a:latin typeface="Arial"/>
                <a:cs typeface="Arial"/>
              </a:rPr>
              <a:t>How do we access </a:t>
            </a:r>
            <a:r>
              <a:rPr sz="1800" b="1">
                <a:latin typeface="Arial"/>
                <a:cs typeface="Arial"/>
              </a:rPr>
              <a:t>the </a:t>
            </a:r>
            <a:r>
              <a:rPr sz="1800" b="1" spc="-5">
                <a:latin typeface="Arial"/>
                <a:cs typeface="Arial"/>
              </a:rPr>
              <a:t>data stored  in</a:t>
            </a:r>
            <a:r>
              <a:rPr sz="1800" b="1" spc="-10">
                <a:latin typeface="Arial"/>
                <a:cs typeface="Arial"/>
              </a:rPr>
              <a:t> </a:t>
            </a:r>
            <a:r>
              <a:rPr sz="1800" b="1" spc="-5">
                <a:latin typeface="Arial"/>
                <a:cs typeface="Arial"/>
              </a:rPr>
              <a:t>Array?</a:t>
            </a:r>
            <a:endParaRPr sz="1800">
              <a:latin typeface="Arial"/>
              <a:cs typeface="Arial"/>
            </a:endParaRPr>
          </a:p>
          <a:p>
            <a:pPr marL="836294" marR="716280" lvl="1" indent="-336550">
              <a:lnSpc>
                <a:spcPct val="116100"/>
              </a:lnSpc>
              <a:spcBef>
                <a:spcPts val="6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b="1" spc="-5">
                <a:latin typeface="Arial"/>
                <a:cs typeface="Arial"/>
              </a:rPr>
              <a:t>You </a:t>
            </a:r>
            <a:r>
              <a:rPr lang="en-US" sz="1400" b="1" spc="-5" smtClean="0">
                <a:latin typeface="Arial"/>
                <a:cs typeface="Arial"/>
              </a:rPr>
              <a:t>access </a:t>
            </a:r>
            <a:r>
              <a:rPr sz="1400" b="1" spc="-5" smtClean="0">
                <a:latin typeface="Arial"/>
                <a:cs typeface="Arial"/>
              </a:rPr>
              <a:t>an </a:t>
            </a:r>
            <a:r>
              <a:rPr sz="1400" b="1" spc="-5">
                <a:latin typeface="Arial"/>
                <a:cs typeface="Arial"/>
              </a:rPr>
              <a:t>array element by  referring </a:t>
            </a:r>
            <a:r>
              <a:rPr sz="1400" b="1">
                <a:latin typeface="Arial"/>
                <a:cs typeface="Arial"/>
              </a:rPr>
              <a:t>to the </a:t>
            </a:r>
            <a:r>
              <a:rPr sz="1400" b="1" spc="-5">
                <a:solidFill>
                  <a:srgbClr val="642C84"/>
                </a:solidFill>
                <a:latin typeface="Arial"/>
                <a:cs typeface="Arial"/>
              </a:rPr>
              <a:t>index</a:t>
            </a:r>
            <a:r>
              <a:rPr sz="1400" b="1" spc="-45">
                <a:solidFill>
                  <a:srgbClr val="642C84"/>
                </a:solidFill>
                <a:latin typeface="Arial"/>
                <a:cs typeface="Arial"/>
              </a:rPr>
              <a:t> </a:t>
            </a:r>
            <a:r>
              <a:rPr sz="1400" b="1" spc="-5">
                <a:solidFill>
                  <a:srgbClr val="642C84"/>
                </a:solidFill>
                <a:latin typeface="Arial"/>
                <a:cs typeface="Arial"/>
              </a:rPr>
              <a:t>number</a:t>
            </a:r>
            <a:r>
              <a:rPr sz="1400" b="1" spc="-5" smtClean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1798" y="514350"/>
            <a:ext cx="4056001" cy="3853042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pc="-5" dirty="0" err="1" smtClean="0">
                <a:latin typeface="Consolas" panose="020B0609020204030204" pitchFamily="49" charset="0"/>
                <a:cs typeface="Consolas"/>
              </a:rPr>
              <a:t>var</a:t>
            </a: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 </a:t>
            </a:r>
            <a:r>
              <a:rPr lang="en-US" sz="1100" spc="-5" dirty="0" err="1" smtClean="0">
                <a:latin typeface="Consolas" panose="020B0609020204030204" pitchFamily="49" charset="0"/>
                <a:cs typeface="Consolas"/>
              </a:rPr>
              <a:t>arr</a:t>
            </a: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 = [1,2,3,40,90];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sz="1100" spc="-5" dirty="0" smtClean="0">
                <a:latin typeface="Consolas" panose="020B0609020204030204" pitchFamily="49" charset="0"/>
                <a:cs typeface="Consolas"/>
              </a:rPr>
              <a:t>console</a:t>
            </a:r>
            <a:r>
              <a:rPr sz="1100" spc="-5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.</a:t>
            </a:r>
            <a:r>
              <a:rPr sz="1100" spc="-5" dirty="0" smtClean="0">
                <a:latin typeface="Consolas" panose="020B0609020204030204" pitchFamily="49" charset="0"/>
                <a:cs typeface="Consolas"/>
              </a:rPr>
              <a:t>log</a:t>
            </a:r>
            <a:r>
              <a:rPr sz="1100" spc="-5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(</a:t>
            </a:r>
            <a:r>
              <a:rPr sz="1100" spc="-5" dirty="0" err="1" smtClean="0">
                <a:latin typeface="Consolas" panose="020B0609020204030204" pitchFamily="49" charset="0"/>
                <a:cs typeface="Consolas"/>
              </a:rPr>
              <a:t>arr</a:t>
            </a:r>
            <a:r>
              <a:rPr sz="1100" spc="-5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[</a:t>
            </a:r>
            <a:r>
              <a:rPr sz="1100" spc="-5" dirty="0" smtClean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0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]);  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console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.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log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(</a:t>
            </a:r>
            <a:r>
              <a:rPr sz="1100" spc="-5" dirty="0" err="1">
                <a:latin typeface="Consolas" panose="020B0609020204030204" pitchFamily="49" charset="0"/>
                <a:cs typeface="Consolas"/>
              </a:rPr>
              <a:t>arr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[</a:t>
            </a:r>
            <a:r>
              <a:rPr sz="1100" spc="-5" dirty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1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]);  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console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.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log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(</a:t>
            </a:r>
            <a:r>
              <a:rPr sz="1100" spc="-5" dirty="0" err="1">
                <a:latin typeface="Consolas" panose="020B0609020204030204" pitchFamily="49" charset="0"/>
                <a:cs typeface="Consolas"/>
              </a:rPr>
              <a:t>arr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[</a:t>
            </a:r>
            <a:r>
              <a:rPr sz="1100" spc="-5" dirty="0" err="1">
                <a:latin typeface="Consolas" panose="020B0609020204030204" pitchFamily="49" charset="0"/>
                <a:cs typeface="Consolas"/>
              </a:rPr>
              <a:t>arr</a:t>
            </a:r>
            <a:r>
              <a:rPr sz="1100" spc="-5" dirty="0" err="1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.</a:t>
            </a:r>
            <a:r>
              <a:rPr sz="1100" spc="-5" dirty="0" err="1">
                <a:latin typeface="Consolas" panose="020B0609020204030204" pitchFamily="49" charset="0"/>
                <a:cs typeface="Consolas"/>
              </a:rPr>
              <a:t>length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 </a:t>
            </a:r>
            <a:r>
              <a:rPr sz="1100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-</a:t>
            </a:r>
            <a:r>
              <a:rPr sz="1100" spc="-3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100" spc="-5" dirty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1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]);</a:t>
            </a:r>
            <a:endParaRPr sz="1100" dirty="0">
              <a:latin typeface="Consolas" panose="020B0609020204030204" pitchFamily="49" charset="0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Consolas" panose="020B0609020204030204" pitchFamily="49" charset="0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1100" spc="-5" dirty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// flexible </a:t>
            </a:r>
            <a:r>
              <a:rPr sz="1100" spc="-5" dirty="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element</a:t>
            </a:r>
            <a:r>
              <a:rPr sz="1100" spc="-20" dirty="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100" spc="-5" dirty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type</a:t>
            </a:r>
            <a:endParaRPr sz="1100" dirty="0">
              <a:latin typeface="Consolas" panose="020B0609020204030204" pitchFamily="49" charset="0"/>
              <a:cs typeface="Consolas"/>
            </a:endParaRPr>
          </a:p>
          <a:p>
            <a:pPr marL="85090" marR="133350">
              <a:lnSpc>
                <a:spcPct val="114599"/>
              </a:lnSpc>
            </a:pPr>
            <a:r>
              <a:rPr sz="1100" spc="-5" dirty="0" err="1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var</a:t>
            </a:r>
            <a:r>
              <a:rPr sz="1100" spc="-5" dirty="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mix </a:t>
            </a:r>
            <a:r>
              <a:rPr sz="1100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= [</a:t>
            </a:r>
            <a:r>
              <a:rPr sz="1100" dirty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1</a:t>
            </a:r>
            <a:r>
              <a:rPr sz="1100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, </a:t>
            </a:r>
            <a:r>
              <a:rPr sz="1100" spc="-5" dirty="0">
                <a:solidFill>
                  <a:srgbClr val="008800"/>
                </a:solidFill>
                <a:latin typeface="Consolas" panose="020B0609020204030204" pitchFamily="49" charset="0"/>
                <a:cs typeface="Consolas"/>
              </a:rPr>
              <a:t>'two'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, [</a:t>
            </a:r>
            <a:r>
              <a:rPr sz="1100" spc="-5" dirty="0">
                <a:solidFill>
                  <a:srgbClr val="008800"/>
                </a:solidFill>
                <a:latin typeface="Consolas" panose="020B0609020204030204" pitchFamily="49" charset="0"/>
                <a:cs typeface="Consolas"/>
              </a:rPr>
              <a:t>'apple'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, </a:t>
            </a:r>
            <a:r>
              <a:rPr sz="1100" spc="-5" dirty="0">
                <a:solidFill>
                  <a:srgbClr val="008800"/>
                </a:solidFill>
                <a:latin typeface="Consolas" panose="020B0609020204030204" pitchFamily="49" charset="0"/>
                <a:cs typeface="Consolas"/>
              </a:rPr>
              <a:t>'orange'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]];  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console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.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log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(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mix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[</a:t>
            </a:r>
            <a:r>
              <a:rPr sz="1100" spc="-5" dirty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2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]);</a:t>
            </a:r>
            <a:endParaRPr sz="1100" dirty="0">
              <a:latin typeface="Consolas" panose="020B0609020204030204" pitchFamily="49" charset="0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Consolas" panose="020B0609020204030204" pitchFamily="49" charset="0"/>
              <a:cs typeface="Times New Roman"/>
            </a:endParaRPr>
          </a:p>
          <a:p>
            <a:pPr marL="85090" marR="2147570">
              <a:lnSpc>
                <a:spcPct val="114599"/>
              </a:lnSpc>
            </a:pPr>
            <a:r>
              <a:rPr sz="1100" spc="-5" dirty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// changing</a:t>
            </a:r>
            <a:r>
              <a:rPr sz="1100" spc="-95" dirty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100" spc="-5" dirty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arrays  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mix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[</a:t>
            </a:r>
            <a:r>
              <a:rPr sz="1100" spc="-5" dirty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2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 </a:t>
            </a:r>
            <a:r>
              <a:rPr sz="1100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=</a:t>
            </a:r>
            <a:r>
              <a:rPr sz="1100" spc="-1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100" dirty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3</a:t>
            </a:r>
            <a:r>
              <a:rPr sz="1100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;</a:t>
            </a:r>
            <a:endParaRPr sz="1100" dirty="0">
              <a:latin typeface="Consolas" panose="020B0609020204030204" pitchFamily="49" charset="0"/>
              <a:cs typeface="Consolas"/>
            </a:endParaRPr>
          </a:p>
          <a:p>
            <a:pPr marL="85090">
              <a:lnSpc>
                <a:spcPct val="100000"/>
              </a:lnSpc>
              <a:spcBef>
                <a:spcPts val="210"/>
              </a:spcBef>
            </a:pPr>
            <a:r>
              <a:rPr sz="1100" spc="-5" dirty="0">
                <a:latin typeface="Consolas" panose="020B0609020204030204" pitchFamily="49" charset="0"/>
                <a:cs typeface="Consolas"/>
              </a:rPr>
              <a:t>mix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[</a:t>
            </a:r>
            <a:r>
              <a:rPr sz="1100" spc="-5" dirty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3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 </a:t>
            </a:r>
            <a:r>
              <a:rPr sz="1100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= [</a:t>
            </a:r>
            <a:r>
              <a:rPr sz="1100" dirty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1</a:t>
            </a:r>
            <a:r>
              <a:rPr sz="1100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, </a:t>
            </a:r>
            <a:r>
              <a:rPr sz="1100" dirty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2</a:t>
            </a:r>
            <a:r>
              <a:rPr sz="1100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,</a:t>
            </a:r>
            <a:r>
              <a:rPr sz="1100" spc="-10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100" spc="-5" dirty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3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];</a:t>
            </a:r>
            <a:endParaRPr sz="1100" dirty="0">
              <a:latin typeface="Consolas" panose="020B0609020204030204" pitchFamily="49" charset="0"/>
              <a:cs typeface="Consolas"/>
            </a:endParaRPr>
          </a:p>
          <a:p>
            <a:pPr marL="85090">
              <a:lnSpc>
                <a:spcPct val="100000"/>
              </a:lnSpc>
              <a:spcBef>
                <a:spcPts val="210"/>
              </a:spcBef>
            </a:pPr>
            <a:r>
              <a:rPr sz="1100" spc="-5" dirty="0">
                <a:latin typeface="Consolas" panose="020B0609020204030204" pitchFamily="49" charset="0"/>
                <a:cs typeface="Consolas"/>
              </a:rPr>
              <a:t>console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.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log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(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mix</a:t>
            </a:r>
            <a:r>
              <a:rPr sz="1100" spc="-5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);</a:t>
            </a:r>
            <a:endParaRPr lang="en-US" sz="1100" spc="-5" dirty="0" smtClean="0">
              <a:solidFill>
                <a:srgbClr val="666600"/>
              </a:solidFill>
              <a:latin typeface="Consolas" panose="020B0609020204030204" pitchFamily="49" charset="0"/>
              <a:cs typeface="Consolas"/>
            </a:endParaRPr>
          </a:p>
          <a:p>
            <a:pPr marL="85090">
              <a:lnSpc>
                <a:spcPct val="100000"/>
              </a:lnSpc>
              <a:spcBef>
                <a:spcPts val="210"/>
              </a:spcBef>
            </a:pPr>
            <a:endParaRPr sz="1100" dirty="0">
              <a:latin typeface="Consolas" panose="020B0609020204030204" pitchFamily="49" charset="0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Times New Roman"/>
              </a:rPr>
              <a:t> // Looping through an array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sz="1100" dirty="0" smtClean="0">
                <a:latin typeface="Consolas" panose="020B0609020204030204" pitchFamily="49" charset="0"/>
                <a:cs typeface="Times New Roman"/>
              </a:rPr>
              <a:t> for (</a:t>
            </a:r>
            <a:r>
              <a:rPr lang="en-US" sz="1100" dirty="0" err="1" smtClean="0">
                <a:latin typeface="Consolas" panose="020B0609020204030204" pitchFamily="49" charset="0"/>
                <a:cs typeface="Times New Roman"/>
              </a:rPr>
              <a:t>var</a:t>
            </a:r>
            <a:r>
              <a:rPr lang="en-US" sz="1100" dirty="0" smtClean="0">
                <a:latin typeface="Consolas" panose="020B0609020204030204" pitchFamily="49" charset="0"/>
                <a:cs typeface="Times New Roman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Times New Roman"/>
              </a:rPr>
              <a:t>i</a:t>
            </a:r>
            <a:r>
              <a:rPr lang="en-US" sz="1100" dirty="0" smtClean="0">
                <a:latin typeface="Consolas" panose="020B0609020204030204" pitchFamily="49" charset="0"/>
                <a:cs typeface="Times New Roman"/>
              </a:rPr>
              <a:t> = 0,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Times New Roman"/>
              </a:rPr>
              <a:t>max </a:t>
            </a:r>
            <a:r>
              <a:rPr lang="en-US" sz="1100" dirty="0" smtClean="0">
                <a:latin typeface="Consolas" panose="020B0609020204030204" pitchFamily="49" charset="0"/>
                <a:cs typeface="Times New Roman"/>
              </a:rPr>
              <a:t>= </a:t>
            </a:r>
            <a:r>
              <a:rPr lang="en-US" sz="1100" dirty="0" err="1" smtClean="0">
                <a:latin typeface="Consolas" panose="020B0609020204030204" pitchFamily="49" charset="0"/>
                <a:cs typeface="Times New Roman"/>
              </a:rPr>
              <a:t>array.length</a:t>
            </a:r>
            <a:r>
              <a:rPr lang="en-US" sz="1100" dirty="0" smtClean="0">
                <a:latin typeface="Consolas" panose="020B0609020204030204" pitchFamily="49" charset="0"/>
                <a:cs typeface="Times New Roman"/>
              </a:rPr>
              <a:t>; i &lt; max; i++) {</a:t>
            </a:r>
            <a:br>
              <a:rPr lang="en-US" sz="1100" dirty="0" smtClean="0">
                <a:latin typeface="Consolas" panose="020B0609020204030204" pitchFamily="49" charset="0"/>
                <a:cs typeface="Times New Roman"/>
              </a:rPr>
            </a:br>
            <a:r>
              <a:rPr lang="en-US" sz="1100" dirty="0" smtClean="0">
                <a:latin typeface="Consolas" panose="020B0609020204030204" pitchFamily="49" charset="0"/>
                <a:cs typeface="Times New Roman"/>
              </a:rPr>
              <a:t>     console.log(array[i]);</a:t>
            </a:r>
            <a:br>
              <a:rPr lang="en-US" sz="1100" dirty="0" smtClean="0">
                <a:latin typeface="Consolas" panose="020B0609020204030204" pitchFamily="49" charset="0"/>
                <a:cs typeface="Times New Roman"/>
              </a:rPr>
            </a:br>
            <a:r>
              <a:rPr lang="en-US" sz="1100" dirty="0" smtClean="0">
                <a:latin typeface="Consolas" panose="020B0609020204030204" pitchFamily="49" charset="0"/>
                <a:cs typeface="Times New Roman"/>
              </a:rPr>
              <a:t> }</a:t>
            </a:r>
            <a:endParaRPr lang="en-US" sz="1100" dirty="0">
              <a:latin typeface="Consolas" panose="020B0609020204030204" pitchFamily="49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1100" dirty="0" smtClean="0">
              <a:latin typeface="Consolas" panose="020B0609020204030204" pitchFamily="49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Times New Roman"/>
              </a:rPr>
              <a:t> // Sorting an array</a:t>
            </a:r>
            <a:endParaRPr sz="1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Times New Roman"/>
            </a:endParaRPr>
          </a:p>
          <a:p>
            <a:pPr marL="85090" marR="1559560">
              <a:lnSpc>
                <a:spcPct val="114599"/>
              </a:lnSpc>
            </a:pPr>
            <a:r>
              <a:rPr sz="1100" spc="-5" dirty="0" err="1">
                <a:latin typeface="Consolas" panose="020B0609020204030204" pitchFamily="49" charset="0"/>
                <a:cs typeface="Consolas"/>
              </a:rPr>
              <a:t>arr</a:t>
            </a:r>
            <a:r>
              <a:rPr sz="1100" spc="-5" dirty="0" err="1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.</a:t>
            </a:r>
            <a:r>
              <a:rPr sz="1100" spc="-5" dirty="0" err="1">
                <a:latin typeface="Consolas" panose="020B0609020204030204" pitchFamily="49" charset="0"/>
                <a:cs typeface="Consolas"/>
              </a:rPr>
              <a:t>sort</a:t>
            </a:r>
            <a:r>
              <a:rPr sz="1100" spc="-5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()</a:t>
            </a:r>
            <a:r>
              <a:rPr lang="en-US" sz="1100" spc="-5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;</a:t>
            </a:r>
            <a:endParaRPr sz="1100" dirty="0">
              <a:latin typeface="Consolas" panose="020B0609020204030204" pitchFamily="49" charset="0"/>
              <a:cs typeface="Consolas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474655" y="2090259"/>
            <a:ext cx="4274820" cy="210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b="1" spc="-5" smtClean="0">
                <a:solidFill>
                  <a:srgbClr val="FF0000"/>
                </a:solidFill>
                <a:latin typeface="Arial"/>
                <a:cs typeface="Arial"/>
              </a:rPr>
              <a:t>Important: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latin typeface="Arial"/>
                <a:cs typeface="Arial"/>
              </a:rPr>
              <a:t>The first index in an array is 0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b="1" spc="-5" smtClean="0">
                <a:latin typeface="Arial"/>
                <a:cs typeface="Arial"/>
              </a:rPr>
              <a:t>The first element is </a:t>
            </a:r>
            <a:r>
              <a:rPr lang="en-US" sz="1800" b="1" spc="-5" smtClean="0">
                <a:solidFill>
                  <a:srgbClr val="FF0000"/>
                </a:solidFill>
                <a:latin typeface="Arial"/>
                <a:cs typeface="Arial"/>
              </a:rPr>
              <a:t>arr[0]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latin typeface="Arial"/>
                <a:cs typeface="Arial"/>
              </a:rPr>
              <a:t>How do we find the </a:t>
            </a:r>
            <a:r>
              <a:rPr lang="en-US" b="1" spc="-5" smtClean="0">
                <a:solidFill>
                  <a:srgbClr val="00B050"/>
                </a:solidFill>
                <a:latin typeface="Arial"/>
                <a:cs typeface="Arial"/>
              </a:rPr>
              <a:t>last element </a:t>
            </a:r>
            <a:r>
              <a:rPr lang="en-US" b="1" spc="-5" smtClean="0">
                <a:latin typeface="Arial"/>
                <a:cs typeface="Arial"/>
              </a:rPr>
              <a:t>?</a:t>
            </a:r>
          </a:p>
          <a:p>
            <a:pPr marL="836295" marR="1701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400" b="1" spc="-5" smtClean="0">
                <a:latin typeface="Arial"/>
                <a:cs typeface="Arial"/>
              </a:rPr>
              <a:t>We use the array length</a:t>
            </a:r>
          </a:p>
          <a:p>
            <a:pPr marL="836295" marR="1701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400" b="1" spc="-5" smtClean="0">
                <a:latin typeface="Arial"/>
                <a:cs typeface="Arial"/>
              </a:rPr>
              <a:t>Array length is </a:t>
            </a:r>
            <a:r>
              <a:rPr lang="en-US" sz="1400" b="1" spc="-5" smtClean="0">
                <a:solidFill>
                  <a:srgbClr val="00B050"/>
                </a:solidFill>
                <a:latin typeface="Arial"/>
                <a:cs typeface="Arial"/>
              </a:rPr>
              <a:t>arr.length</a:t>
            </a:r>
          </a:p>
          <a:p>
            <a:pPr marL="836295" marR="1701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400" b="1" spc="-5" smtClean="0">
                <a:latin typeface="Arial"/>
                <a:cs typeface="Arial"/>
              </a:rPr>
              <a:t>Last element is at </a:t>
            </a:r>
            <a:r>
              <a:rPr lang="en-US" sz="1400" b="1" spc="-5" smtClean="0">
                <a:solidFill>
                  <a:srgbClr val="FF0000"/>
                </a:solidFill>
                <a:latin typeface="Arial"/>
                <a:cs typeface="Arial"/>
              </a:rPr>
              <a:t>arr[arr.length - 1]</a:t>
            </a:r>
            <a:endParaRPr sz="140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48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0200" y="1595722"/>
            <a:ext cx="493599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7620" algn="ctr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How to loop through an Array</a:t>
            </a:r>
            <a:endParaRPr spc="-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2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38368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Loop through </a:t>
            </a:r>
            <a:r>
              <a:rPr sz="2600" b="1" spc="-5" smtClean="0">
                <a:solidFill>
                  <a:srgbClr val="642C84"/>
                </a:solidFill>
                <a:latin typeface="Calibri"/>
                <a:cs typeface="Calibri"/>
              </a:rPr>
              <a:t>Arrays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7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1352" y="1004722"/>
            <a:ext cx="5656048" cy="293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70180" indent="-342900">
              <a:lnSpc>
                <a:spcPct val="114599"/>
              </a:lnSpc>
              <a:spcBef>
                <a:spcPts val="100"/>
              </a:spcBef>
              <a:buFont typeface="+mj-lt"/>
              <a:buAutoNum type="arabicPeriod"/>
              <a:tabLst>
                <a:tab pos="379095" algn="l"/>
                <a:tab pos="379730" algn="l"/>
              </a:tabLst>
            </a:pPr>
            <a:r>
              <a:rPr lang="en-US" sz="1600" b="1" spc="-5" dirty="0" smtClean="0">
                <a:solidFill>
                  <a:srgbClr val="7030A0"/>
                </a:solidFill>
                <a:latin typeface="Arial"/>
                <a:cs typeface="Arial"/>
              </a:rPr>
              <a:t>FOR</a:t>
            </a:r>
            <a:r>
              <a:rPr lang="en-US" sz="1600" b="1" spc="-5" dirty="0" smtClean="0">
                <a:latin typeface="Arial"/>
                <a:cs typeface="Arial"/>
              </a:rPr>
              <a:t> loop</a:t>
            </a:r>
          </a:p>
          <a:p>
            <a:pPr marL="354965" marR="170180" indent="-342900">
              <a:lnSpc>
                <a:spcPct val="114599"/>
              </a:lnSpc>
              <a:spcBef>
                <a:spcPts val="100"/>
              </a:spcBef>
              <a:buFont typeface="+mj-lt"/>
              <a:buAutoNum type="arabicPeriod"/>
              <a:tabLst>
                <a:tab pos="379095" algn="l"/>
                <a:tab pos="379730" algn="l"/>
              </a:tabLst>
            </a:pPr>
            <a:r>
              <a:rPr lang="en-US" sz="1600" b="1" spc="-5" dirty="0" smtClean="0">
                <a:solidFill>
                  <a:srgbClr val="7030A0"/>
                </a:solidFill>
                <a:latin typeface="Arial"/>
                <a:cs typeface="Arial"/>
              </a:rPr>
              <a:t>FOR </a:t>
            </a:r>
            <a:r>
              <a:rPr lang="en-US" sz="1600" b="1" spc="-5" dirty="0">
                <a:solidFill>
                  <a:srgbClr val="7030A0"/>
                </a:solidFill>
                <a:latin typeface="Arial"/>
                <a:cs typeface="Arial"/>
              </a:rPr>
              <a:t>… IN</a:t>
            </a:r>
          </a:p>
          <a:p>
            <a:pPr marL="755015" marR="170180" lvl="1" indent="-28575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sz="1400" b="1" spc="-5" dirty="0">
                <a:solidFill>
                  <a:srgbClr val="FF0000"/>
                </a:solidFill>
                <a:latin typeface="Arial"/>
                <a:cs typeface="Arial"/>
              </a:rPr>
              <a:t>Will also list Array Object properties</a:t>
            </a:r>
          </a:p>
          <a:p>
            <a:pPr marL="755015" marR="170180" lvl="1" indent="-28575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sz="1400" b="1" spc="-5" dirty="0">
                <a:latin typeface="Arial"/>
                <a:cs typeface="Arial"/>
              </a:rPr>
              <a:t>Not recommended. </a:t>
            </a:r>
            <a:endParaRPr lang="en-US" sz="1400" b="1" spc="-5" dirty="0" smtClean="0">
              <a:latin typeface="Arial"/>
              <a:cs typeface="Arial"/>
            </a:endParaRPr>
          </a:p>
          <a:p>
            <a:pPr marL="354965" marR="170180" indent="-342900">
              <a:lnSpc>
                <a:spcPct val="114599"/>
              </a:lnSpc>
              <a:spcBef>
                <a:spcPts val="100"/>
              </a:spcBef>
              <a:buAutoNum type="arabicPeriod" startAt="3"/>
              <a:tabLst>
                <a:tab pos="379095" algn="l"/>
                <a:tab pos="379730" algn="l"/>
              </a:tabLst>
            </a:pPr>
            <a:r>
              <a:rPr lang="en-US" sz="1600" b="1" spc="-5" dirty="0">
                <a:solidFill>
                  <a:srgbClr val="7030A0"/>
                </a:solidFill>
                <a:latin typeface="Arial"/>
                <a:cs typeface="Arial"/>
              </a:rPr>
              <a:t>FOR … </a:t>
            </a:r>
            <a:r>
              <a:rPr lang="en-US" sz="1600" b="1" spc="-5" dirty="0" smtClean="0">
                <a:solidFill>
                  <a:srgbClr val="7030A0"/>
                </a:solidFill>
                <a:latin typeface="Arial"/>
                <a:cs typeface="Arial"/>
              </a:rPr>
              <a:t>OF</a:t>
            </a:r>
          </a:p>
          <a:p>
            <a:pPr marL="755015" marR="170180" lvl="1" indent="-28575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sz="1600" b="1" spc="-5" dirty="0" smtClean="0">
                <a:latin typeface="Arial"/>
                <a:cs typeface="Arial"/>
              </a:rPr>
              <a:t>Gives items of the array</a:t>
            </a:r>
            <a:endParaRPr lang="en-US" sz="1600" b="1" spc="-5" dirty="0">
              <a:latin typeface="Arial"/>
              <a:cs typeface="Arial"/>
            </a:endParaRPr>
          </a:p>
          <a:p>
            <a:pPr marL="354965" marR="170180" indent="-342900">
              <a:lnSpc>
                <a:spcPct val="114599"/>
              </a:lnSpc>
              <a:spcBef>
                <a:spcPts val="100"/>
              </a:spcBef>
              <a:buFontTx/>
              <a:buAutoNum type="arabicPeriod" startAt="3"/>
              <a:tabLst>
                <a:tab pos="379095" algn="l"/>
                <a:tab pos="379730" algn="l"/>
              </a:tabLst>
            </a:pPr>
            <a:r>
              <a:rPr lang="en-US" sz="1600" b="1" spc="-5" dirty="0" err="1" smtClean="0">
                <a:latin typeface="Arial"/>
                <a:cs typeface="Arial"/>
              </a:rPr>
              <a:t>arr.</a:t>
            </a:r>
            <a:r>
              <a:rPr lang="en-US" sz="1600" b="1" spc="-5" dirty="0" err="1" smtClean="0">
                <a:solidFill>
                  <a:srgbClr val="7030A0"/>
                </a:solidFill>
                <a:latin typeface="Arial"/>
                <a:cs typeface="Arial"/>
              </a:rPr>
              <a:t>forEach</a:t>
            </a:r>
            <a:r>
              <a:rPr lang="en-US" sz="1600" b="1" spc="-5" dirty="0" smtClean="0">
                <a:latin typeface="Arial"/>
                <a:cs typeface="Arial"/>
              </a:rPr>
              <a:t> Method</a:t>
            </a:r>
            <a:endParaRPr lang="en-US" sz="1600" dirty="0">
              <a:latin typeface="Arial"/>
              <a:cs typeface="Arial"/>
            </a:endParaRPr>
          </a:p>
          <a:p>
            <a:pPr marL="354965" marR="170180" indent="-342900">
              <a:lnSpc>
                <a:spcPct val="114599"/>
              </a:lnSpc>
              <a:spcBef>
                <a:spcPts val="100"/>
              </a:spcBef>
              <a:buAutoNum type="arabicPeriod" startAt="3"/>
              <a:tabLst>
                <a:tab pos="379095" algn="l"/>
                <a:tab pos="379730" algn="l"/>
              </a:tabLst>
            </a:pPr>
            <a:endParaRPr lang="en-US" sz="1600" dirty="0">
              <a:latin typeface="Arial"/>
              <a:cs typeface="Arial"/>
            </a:endParaRPr>
          </a:p>
          <a:p>
            <a:pPr marL="297815" marR="170180" indent="-28575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endParaRPr lang="en-US" sz="1600" b="1" spc="-5" dirty="0">
              <a:latin typeface="Arial"/>
              <a:cs typeface="Arial"/>
            </a:endParaRPr>
          </a:p>
          <a:p>
            <a:pPr marL="354965" marR="170180" indent="-342900">
              <a:lnSpc>
                <a:spcPct val="114599"/>
              </a:lnSpc>
              <a:spcBef>
                <a:spcPts val="100"/>
              </a:spcBef>
              <a:buFont typeface="+mj-lt"/>
              <a:buAutoNum type="arabicPeriod"/>
              <a:tabLst>
                <a:tab pos="379095" algn="l"/>
                <a:tab pos="379730" algn="l"/>
              </a:tabLst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4800" y="272140"/>
            <a:ext cx="4635059" cy="4350583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none" lIns="0" tIns="5080" rIns="0" bIns="0" rtlCol="0">
            <a:noAutofit/>
          </a:bodyPr>
          <a:lstStyle/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pc="-5" dirty="0" err="1" smtClean="0">
                <a:latin typeface="Consolas" panose="020B0609020204030204" pitchFamily="49" charset="0"/>
                <a:cs typeface="Consolas"/>
              </a:rPr>
              <a:t>var</a:t>
            </a: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 </a:t>
            </a:r>
            <a:r>
              <a:rPr lang="en-US" sz="1100" spc="-5" dirty="0" err="1" smtClean="0">
                <a:latin typeface="Consolas" panose="020B0609020204030204" pitchFamily="49" charset="0"/>
                <a:cs typeface="Consolas"/>
              </a:rPr>
              <a:t>arr</a:t>
            </a: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 = ["gel", "cream", "mousse"];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 spc="-5" dirty="0" smtClean="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// For loop</a:t>
            </a:r>
            <a:endParaRPr lang="en-US" sz="1100" spc="-5" dirty="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pc="-5" dirty="0">
                <a:latin typeface="Consolas" panose="020B0609020204030204" pitchFamily="49" charset="0"/>
                <a:cs typeface="Consolas"/>
              </a:rPr>
              <a:t>f</a:t>
            </a: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or (</a:t>
            </a:r>
            <a:r>
              <a:rPr lang="en-US" sz="1100" spc="-5" dirty="0" err="1" smtClean="0">
                <a:latin typeface="Consolas" panose="020B0609020204030204" pitchFamily="49" charset="0"/>
                <a:cs typeface="Consolas"/>
              </a:rPr>
              <a:t>var</a:t>
            </a: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 i = 0, max = </a:t>
            </a:r>
            <a:r>
              <a:rPr lang="en-US" sz="1100" spc="-5" dirty="0" err="1" smtClean="0">
                <a:latin typeface="Consolas" panose="020B0609020204030204" pitchFamily="49" charset="0"/>
                <a:cs typeface="Consolas"/>
              </a:rPr>
              <a:t>arr.length</a:t>
            </a: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; i &lt; max; i++) {</a:t>
            </a:r>
            <a:br>
              <a:rPr lang="en-US" sz="1100" spc="-5" dirty="0" smtClean="0">
                <a:latin typeface="Consolas" panose="020B0609020204030204" pitchFamily="49" charset="0"/>
                <a:cs typeface="Consolas"/>
              </a:rPr>
            </a:b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    console.log(</a:t>
            </a:r>
            <a:r>
              <a:rPr lang="en-US" sz="1100" spc="-5" dirty="0" err="1" smtClean="0">
                <a:latin typeface="Consolas" panose="020B0609020204030204" pitchFamily="49" charset="0"/>
                <a:cs typeface="Consolas"/>
              </a:rPr>
              <a:t>arr</a:t>
            </a: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[i]);</a:t>
            </a:r>
            <a:br>
              <a:rPr lang="en-US" sz="1100" spc="-5" dirty="0" smtClean="0">
                <a:latin typeface="Consolas" panose="020B0609020204030204" pitchFamily="49" charset="0"/>
                <a:cs typeface="Consolas"/>
              </a:rPr>
            </a:b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}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 spc="-5" dirty="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// For ... In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pc="-5" dirty="0">
                <a:latin typeface="Consolas" panose="020B0609020204030204" pitchFamily="49" charset="0"/>
                <a:cs typeface="Consolas"/>
              </a:rPr>
              <a:t>// Also gives Array </a:t>
            </a:r>
            <a:r>
              <a:rPr lang="en-US" sz="1100" u="sng" spc="-5" dirty="0">
                <a:latin typeface="Consolas" panose="020B0609020204030204" pitchFamily="49" charset="0"/>
                <a:cs typeface="Consolas"/>
              </a:rPr>
              <a:t>prototype</a:t>
            </a:r>
            <a:r>
              <a:rPr lang="en-US" sz="1100" spc="-5" dirty="0">
                <a:latin typeface="Consolas" panose="020B0609020204030204" pitchFamily="49" charset="0"/>
                <a:cs typeface="Consolas"/>
              </a:rPr>
              <a:t> </a:t>
            </a: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items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for (</a:t>
            </a:r>
            <a:r>
              <a:rPr lang="en-US" sz="1100" spc="-5" dirty="0" err="1" smtClean="0">
                <a:latin typeface="Consolas" panose="020B0609020204030204" pitchFamily="49" charset="0"/>
                <a:cs typeface="Consolas"/>
              </a:rPr>
              <a:t>var</a:t>
            </a: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 i in </a:t>
            </a:r>
            <a:r>
              <a:rPr lang="en-US" sz="1100" spc="-5" dirty="0" err="1" smtClean="0">
                <a:latin typeface="Consolas" panose="020B0609020204030204" pitchFamily="49" charset="0"/>
                <a:cs typeface="Consolas"/>
              </a:rPr>
              <a:t>arr</a:t>
            </a: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) {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    if (</a:t>
            </a:r>
            <a:r>
              <a:rPr lang="en-US" sz="1100" spc="-5" dirty="0" err="1" smtClean="0">
                <a:latin typeface="Consolas" panose="020B0609020204030204" pitchFamily="49" charset="0"/>
                <a:cs typeface="Consolas"/>
              </a:rPr>
              <a:t>arr.hasOwnProperty</a:t>
            </a: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(i)) { // Needed. </a:t>
            </a:r>
            <a:r>
              <a:rPr lang="en-US" sz="1100" u="sng" spc="-5" dirty="0" smtClean="0">
                <a:latin typeface="Consolas" panose="020B0609020204030204" pitchFamily="49" charset="0"/>
                <a:cs typeface="Consolas"/>
              </a:rPr>
              <a:t>Expensive.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        console.log(</a:t>
            </a:r>
            <a:r>
              <a:rPr lang="en-US" sz="1100" spc="-5" dirty="0" err="1" smtClean="0">
                <a:latin typeface="Consolas" panose="020B0609020204030204" pitchFamily="49" charset="0"/>
                <a:cs typeface="Consolas"/>
              </a:rPr>
              <a:t>arr</a:t>
            </a: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[i]);</a:t>
            </a:r>
            <a:br>
              <a:rPr lang="en-US" sz="1100" spc="-5" dirty="0" smtClean="0">
                <a:latin typeface="Consolas" panose="020B0609020204030204" pitchFamily="49" charset="0"/>
                <a:cs typeface="Consolas"/>
              </a:rPr>
            </a:b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    }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}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 spc="-5" dirty="0" smtClean="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for (</a:t>
            </a:r>
            <a:r>
              <a:rPr lang="en-US" sz="1100" spc="-5" dirty="0" err="1" smtClean="0">
                <a:latin typeface="Consolas" panose="020B0609020204030204" pitchFamily="49" charset="0"/>
                <a:cs typeface="Consolas"/>
              </a:rPr>
              <a:t>var</a:t>
            </a: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 element of </a:t>
            </a:r>
            <a:r>
              <a:rPr lang="en-US" sz="1100" spc="-5" dirty="0" err="1" smtClean="0">
                <a:latin typeface="Consolas" panose="020B0609020204030204" pitchFamily="49" charset="0"/>
                <a:cs typeface="Consolas"/>
              </a:rPr>
              <a:t>arr</a:t>
            </a: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) {</a:t>
            </a:r>
            <a:br>
              <a:rPr lang="en-US" sz="1100" spc="-5" dirty="0" smtClean="0">
                <a:latin typeface="Consolas" panose="020B0609020204030204" pitchFamily="49" charset="0"/>
                <a:cs typeface="Consolas"/>
              </a:rPr>
            </a:b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   console.log(</a:t>
            </a:r>
            <a:r>
              <a:rPr lang="en-US" sz="1100" spc="-5" dirty="0">
                <a:latin typeface="Consolas" panose="020B0609020204030204" pitchFamily="49" charset="0"/>
                <a:cs typeface="Consolas"/>
              </a:rPr>
              <a:t>element</a:t>
            </a: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);</a:t>
            </a:r>
            <a:br>
              <a:rPr lang="en-US" sz="1100" spc="-5" dirty="0" smtClean="0">
                <a:latin typeface="Consolas" panose="020B0609020204030204" pitchFamily="49" charset="0"/>
                <a:cs typeface="Consolas"/>
              </a:rPr>
            </a:b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}</a:t>
            </a:r>
            <a:br>
              <a:rPr lang="en-US" sz="1100" spc="-5" dirty="0" smtClean="0">
                <a:latin typeface="Consolas" panose="020B0609020204030204" pitchFamily="49" charset="0"/>
                <a:cs typeface="Consolas"/>
              </a:rPr>
            </a:br>
            <a:endParaRPr lang="en-US" sz="1100" spc="-5" dirty="0" smtClean="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pc="-5" dirty="0" err="1" smtClean="0">
                <a:latin typeface="Consolas" panose="020B0609020204030204" pitchFamily="49" charset="0"/>
                <a:cs typeface="Consolas"/>
              </a:rPr>
              <a:t>arr.forEach</a:t>
            </a: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(function(element){</a:t>
            </a:r>
            <a:r>
              <a:rPr lang="en-US" sz="1100" spc="-5" dirty="0">
                <a:latin typeface="Consolas" panose="020B0609020204030204" pitchFamily="49" charset="0"/>
                <a:cs typeface="Consolas"/>
              </a:rPr>
              <a:t/>
            </a:r>
            <a:br>
              <a:rPr lang="en-US" sz="1100" spc="-5" dirty="0">
                <a:latin typeface="Consolas" panose="020B0609020204030204" pitchFamily="49" charset="0"/>
                <a:cs typeface="Consolas"/>
              </a:rPr>
            </a:br>
            <a:r>
              <a:rPr lang="en-US" sz="1100" spc="-5" dirty="0">
                <a:latin typeface="Consolas" panose="020B0609020204030204" pitchFamily="49" charset="0"/>
                <a:cs typeface="Consolas"/>
              </a:rPr>
              <a:t>   </a:t>
            </a: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console.log(</a:t>
            </a:r>
            <a:r>
              <a:rPr lang="en-US" sz="1100" spc="-5" dirty="0">
                <a:latin typeface="Consolas" panose="020B0609020204030204" pitchFamily="49" charset="0"/>
                <a:cs typeface="Consolas"/>
              </a:rPr>
              <a:t>element</a:t>
            </a: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);</a:t>
            </a:r>
            <a:r>
              <a:rPr lang="en-US" sz="1100" spc="-5" dirty="0">
                <a:latin typeface="Consolas" panose="020B0609020204030204" pitchFamily="49" charset="0"/>
                <a:cs typeface="Consolas"/>
              </a:rPr>
              <a:t/>
            </a:r>
            <a:br>
              <a:rPr lang="en-US" sz="1100" spc="-5" dirty="0">
                <a:latin typeface="Consolas" panose="020B0609020204030204" pitchFamily="49" charset="0"/>
                <a:cs typeface="Consolas"/>
              </a:rPr>
            </a:br>
            <a:r>
              <a:rPr lang="en-US" sz="1100" spc="-5" dirty="0" smtClean="0">
                <a:latin typeface="Consolas" panose="020B0609020204030204" pitchFamily="49" charset="0"/>
                <a:cs typeface="Consolas"/>
              </a:rPr>
              <a:t>});</a:t>
            </a:r>
            <a:endParaRPr lang="en-US" sz="1100" spc="-5" dirty="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 spc="-5" dirty="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sz="1100" dirty="0">
              <a:latin typeface="Consolas" panose="020B0609020204030204" pitchFamily="49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951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5800" y="1605635"/>
            <a:ext cx="6650001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7620" algn="ctr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Arrays:</a:t>
            </a:r>
            <a:br>
              <a:rPr lang="en-US" spc="-5" smtClean="0"/>
            </a:br>
            <a:r>
              <a:rPr lang="en-US" spc="-5" smtClean="0"/>
              <a:t>Properties and Methods</a:t>
            </a:r>
            <a:endParaRPr spc="-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837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3128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smtClean="0">
                <a:solidFill>
                  <a:srgbClr val="642C84"/>
                </a:solidFill>
                <a:latin typeface="Calibri"/>
                <a:cs typeface="Calibri"/>
              </a:rPr>
              <a:t>Array</a:t>
            </a: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 Methods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9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0748" y="859350"/>
            <a:ext cx="7956392" cy="26327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b="1" spc="-5" smtClean="0">
                <a:latin typeface="Arial"/>
                <a:cs typeface="Arial"/>
              </a:rPr>
              <a:t>Array Property: </a:t>
            </a:r>
            <a:r>
              <a:rPr lang="en-US" sz="1800" b="1" spc="-5" smtClean="0">
                <a:solidFill>
                  <a:srgbClr val="7030A0"/>
                </a:solidFill>
                <a:latin typeface="Arial"/>
                <a:cs typeface="Arial"/>
              </a:rPr>
              <a:t>arr.</a:t>
            </a:r>
            <a:r>
              <a:rPr lang="en-US" sz="1800" b="1" spc="-5" smtClean="0">
                <a:solidFill>
                  <a:srgbClr val="00B050"/>
                </a:solidFill>
                <a:latin typeface="Arial"/>
                <a:cs typeface="Arial"/>
              </a:rPr>
              <a:t>length</a:t>
            </a:r>
          </a:p>
          <a:p>
            <a:pPr marL="836295" marR="1701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Will return the array length.</a:t>
            </a:r>
          </a:p>
          <a:p>
            <a:pPr marL="836295" marR="1701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u="sng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Not</a:t>
            </a:r>
            <a:r>
              <a:rPr lang="en-US" sz="1600" b="1" spc="-5" smtClean="0">
                <a:latin typeface="Arial"/>
                <a:cs typeface="Arial"/>
              </a:rPr>
              <a:t> a function !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mtClean="0">
                <a:latin typeface="Arial"/>
                <a:cs typeface="Arial"/>
              </a:rPr>
              <a:t>Turn an array into a String: </a:t>
            </a:r>
            <a:r>
              <a:rPr lang="en-US" sz="1600" b="1" smtClean="0">
                <a:solidFill>
                  <a:srgbClr val="7030A0"/>
                </a:solidFill>
                <a:latin typeface="Arial"/>
                <a:cs typeface="Arial"/>
              </a:rPr>
              <a:t>arr.</a:t>
            </a:r>
            <a:r>
              <a:rPr lang="en-US" sz="1600" b="1" smtClean="0">
                <a:solidFill>
                  <a:srgbClr val="00B050"/>
                </a:solidFill>
                <a:latin typeface="Arial"/>
                <a:cs typeface="Arial"/>
              </a:rPr>
              <a:t>toString()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mtClean="0">
                <a:latin typeface="Arial"/>
                <a:cs typeface="Arial"/>
              </a:rPr>
              <a:t>Turn an array into a String, </a:t>
            </a:r>
            <a:r>
              <a:rPr lang="en-US" sz="1600" b="1" u="sng" smtClean="0">
                <a:solidFill>
                  <a:srgbClr val="0070C0"/>
                </a:solidFill>
                <a:latin typeface="Arial"/>
                <a:cs typeface="Arial"/>
              </a:rPr>
              <a:t>with a custom separator:</a:t>
            </a:r>
            <a:r>
              <a:rPr lang="en-US" sz="1600" b="1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1600" b="1" smtClean="0">
                <a:solidFill>
                  <a:srgbClr val="7030A0"/>
                </a:solidFill>
                <a:latin typeface="Arial"/>
                <a:cs typeface="Arial"/>
              </a:rPr>
              <a:t>arr.</a:t>
            </a:r>
            <a:r>
              <a:rPr lang="en-US" sz="1600" b="1" smtClean="0">
                <a:solidFill>
                  <a:srgbClr val="00B050"/>
                </a:solidFill>
                <a:latin typeface="Arial"/>
                <a:cs typeface="Arial"/>
              </a:rPr>
              <a:t>join(separator)</a:t>
            </a:r>
          </a:p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mtClean="0">
                <a:latin typeface="Arial"/>
                <a:cs typeface="Arial"/>
              </a:rPr>
              <a:t>Reverse an array: </a:t>
            </a:r>
            <a:r>
              <a:rPr lang="en-US" sz="1600" b="1" smtClean="0">
                <a:solidFill>
                  <a:srgbClr val="7030A0"/>
                </a:solidFill>
                <a:latin typeface="Arial"/>
                <a:cs typeface="Arial"/>
              </a:rPr>
              <a:t>arr.</a:t>
            </a:r>
            <a:r>
              <a:rPr lang="en-US" sz="1600" b="1" smtClean="0">
                <a:solidFill>
                  <a:srgbClr val="00B050"/>
                </a:solidFill>
                <a:latin typeface="Arial"/>
                <a:cs typeface="Arial"/>
              </a:rPr>
              <a:t>reverse()</a:t>
            </a:r>
          </a:p>
          <a:p>
            <a:pPr marL="836295" marR="1701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b="1" smtClean="0">
                <a:solidFill>
                  <a:srgbClr val="FF0000"/>
                </a:solidFill>
                <a:latin typeface="Arial"/>
                <a:cs typeface="Arial"/>
              </a:rPr>
              <a:t>Will afffect the original array !</a:t>
            </a:r>
            <a:endParaRPr lang="en-US" sz="1600" b="1">
              <a:solidFill>
                <a:srgbClr val="FF0000"/>
              </a:solidFill>
              <a:latin typeface="Arial"/>
              <a:cs typeface="Arial"/>
            </a:endParaRPr>
          </a:p>
          <a:p>
            <a:pPr marL="499744" marR="716280" lvl="1">
              <a:lnSpc>
                <a:spcPct val="116100"/>
              </a:lnSpc>
              <a:spcBef>
                <a:spcPts val="60"/>
              </a:spcBef>
              <a:tabLst>
                <a:tab pos="836294" algn="l"/>
                <a:tab pos="836930" algn="l"/>
              </a:tabLst>
            </a:pPr>
            <a:endParaRPr lang="en-US" sz="1400" b="1" spc="-5">
              <a:latin typeface="Arial"/>
              <a:cs typeface="Arial"/>
            </a:endParaRPr>
          </a:p>
          <a:p>
            <a:pPr marL="499744" marR="716280" lvl="1">
              <a:lnSpc>
                <a:spcPct val="116100"/>
              </a:lnSpc>
              <a:spcBef>
                <a:spcPts val="60"/>
              </a:spcBef>
              <a:tabLst>
                <a:tab pos="836294" algn="l"/>
                <a:tab pos="836930" algn="l"/>
              </a:tabLst>
            </a:pPr>
            <a:endParaRPr lang="en-US" sz="1400" b="1" spc="-5" smtClean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3499" y="3105150"/>
            <a:ext cx="6477000" cy="1173142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var arr = [1, 2, 3, 4];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console.log(arr.</a:t>
            </a:r>
            <a:r>
              <a:rPr lang="en-US" sz="1100" b="1" smtClean="0">
                <a:solidFill>
                  <a:srgbClr val="00B050"/>
                </a:solidFill>
                <a:latin typeface="Consolas" panose="020B0609020204030204" pitchFamily="49" charset="0"/>
                <a:cs typeface="Consolas"/>
              </a:rPr>
              <a:t>length</a:t>
            </a:r>
            <a:r>
              <a:rPr lang="en-US" sz="1100" b="1" smtClean="0">
                <a:latin typeface="Consolas" panose="020B0609020204030204" pitchFamily="49" charset="0"/>
                <a:cs typeface="Consolas"/>
              </a:rPr>
              <a:t>)</a:t>
            </a:r>
            <a:r>
              <a:rPr lang="en-US" sz="1100" smtClean="0">
                <a:latin typeface="Consolas" panose="020B0609020204030204" pitchFamily="49" charset="0"/>
                <a:cs typeface="Consolas"/>
              </a:rPr>
              <a:t>; </a:t>
            </a:r>
            <a:r>
              <a:rPr lang="en-US" sz="1100" b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/>
              </a:rPr>
              <a:t>// Array length is 4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endParaRPr lang="en-US" sz="1100">
              <a:latin typeface="Consolas" panose="020B0609020204030204" pitchFamily="49" charset="0"/>
              <a:cs typeface="Consolas"/>
            </a:endParaRP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arr.</a:t>
            </a:r>
            <a:r>
              <a:rPr lang="en-US" sz="1100" b="1" smtClean="0">
                <a:solidFill>
                  <a:srgbClr val="00B050"/>
                </a:solidFill>
                <a:latin typeface="Consolas" panose="020B0609020204030204" pitchFamily="49" charset="0"/>
                <a:cs typeface="Consolas"/>
              </a:rPr>
              <a:t>toString</a:t>
            </a:r>
            <a:r>
              <a:rPr lang="en-US" sz="1100" smtClean="0">
                <a:latin typeface="Consolas" panose="020B0609020204030204" pitchFamily="49" charset="0"/>
                <a:cs typeface="Consolas"/>
              </a:rPr>
              <a:t>() </a:t>
            </a:r>
            <a:r>
              <a:rPr lang="en-US" sz="1100" b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/>
              </a:rPr>
              <a:t>// Returns "1, 2, 3, 4"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arr.</a:t>
            </a:r>
            <a:r>
              <a:rPr lang="en-US" sz="1100" b="1" smtClean="0">
                <a:solidFill>
                  <a:srgbClr val="00B050"/>
                </a:solidFill>
                <a:latin typeface="Consolas" panose="020B0609020204030204" pitchFamily="49" charset="0"/>
                <a:cs typeface="Consolas"/>
              </a:rPr>
              <a:t>join</a:t>
            </a:r>
            <a:r>
              <a:rPr lang="en-US" sz="1100" smtClean="0">
                <a:latin typeface="Consolas" panose="020B0609020204030204" pitchFamily="49" charset="0"/>
                <a:cs typeface="Consolas"/>
              </a:rPr>
              <a:t>(" and "); </a:t>
            </a:r>
            <a:r>
              <a:rPr lang="en-US" sz="1100" b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/>
              </a:rPr>
              <a:t>// Returns "1 and 2 and 3 and 4"</a:t>
            </a:r>
          </a:p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lang="en-US" sz="1100" smtClean="0">
                <a:latin typeface="Consolas" panose="020B0609020204030204" pitchFamily="49" charset="0"/>
                <a:cs typeface="Consolas"/>
              </a:rPr>
              <a:t>arr.</a:t>
            </a:r>
            <a:r>
              <a:rPr lang="en-US" sz="1100" b="1" smtClean="0">
                <a:solidFill>
                  <a:srgbClr val="00B050"/>
                </a:solidFill>
                <a:latin typeface="Consolas" panose="020B0609020204030204" pitchFamily="49" charset="0"/>
                <a:cs typeface="Consolas"/>
              </a:rPr>
              <a:t>reverse</a:t>
            </a:r>
            <a:r>
              <a:rPr lang="en-US" sz="1100" smtClean="0">
                <a:latin typeface="Consolas" panose="020B0609020204030204" pitchFamily="49" charset="0"/>
                <a:cs typeface="Consolas"/>
              </a:rPr>
              <a:t>(); // </a:t>
            </a:r>
            <a:r>
              <a:rPr lang="en-US" sz="1100" b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/>
              </a:rPr>
              <a:t>arr was modified ! [4, 3, 2 ,1]</a:t>
            </a:r>
            <a:endParaRPr sz="1100" b="1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709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C3F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2921</TotalTime>
  <Words>1896</Words>
  <Application>Microsoft Office PowerPoint</Application>
  <PresentationFormat>On-screen Show (16:9)</PresentationFormat>
  <Paragraphs>350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JavaScript Arrays and Built-in Objects</vt:lpstr>
      <vt:lpstr>Agenda</vt:lpstr>
      <vt:lpstr>Arrays</vt:lpstr>
      <vt:lpstr>Arrays</vt:lpstr>
      <vt:lpstr>Arrays</vt:lpstr>
      <vt:lpstr>How to loop through an Array</vt:lpstr>
      <vt:lpstr>Loop through Arrays</vt:lpstr>
      <vt:lpstr>Arrays: Properties and Methods</vt:lpstr>
      <vt:lpstr>Array Methods</vt:lpstr>
      <vt:lpstr>Array Methods</vt:lpstr>
      <vt:lpstr>Array Methods</vt:lpstr>
      <vt:lpstr>Array Methods</vt:lpstr>
      <vt:lpstr>Array Methods</vt:lpstr>
      <vt:lpstr>Built-in Objects: Math</vt:lpstr>
      <vt:lpstr>Math Object Methods</vt:lpstr>
      <vt:lpstr>Math Object Methods</vt:lpstr>
      <vt:lpstr>Math Object Methods</vt:lpstr>
      <vt:lpstr>Built-in Objects:  Strings</vt:lpstr>
      <vt:lpstr>String Object Properties and Methods</vt:lpstr>
      <vt:lpstr>String Object Properties and Methods</vt:lpstr>
      <vt:lpstr>String Object Properties and Methods</vt:lpstr>
      <vt:lpstr>String Object Properties and Methods</vt:lpstr>
      <vt:lpstr>Built-in Objects:  Date</vt:lpstr>
      <vt:lpstr>Date Object</vt:lpstr>
      <vt:lpstr>Built-in Objects:  A quick look at RegEx</vt:lpstr>
      <vt:lpstr>Regular Expressions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Basics</dc:title>
  <cp:lastModifiedBy>Trompetica</cp:lastModifiedBy>
  <cp:revision>1020</cp:revision>
  <dcterms:created xsi:type="dcterms:W3CDTF">2019-09-25T17:45:47Z</dcterms:created>
  <dcterms:modified xsi:type="dcterms:W3CDTF">2019-10-12T10:49:22Z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