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6" r:id="rId4"/>
    <p:sldId id="295" r:id="rId5"/>
    <p:sldId id="296" r:id="rId6"/>
    <p:sldId id="308" r:id="rId7"/>
    <p:sldId id="309" r:id="rId8"/>
    <p:sldId id="307" r:id="rId9"/>
    <p:sldId id="310" r:id="rId10"/>
    <p:sldId id="311" r:id="rId11"/>
    <p:sldId id="312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13" r:id="rId20"/>
    <p:sldId id="314" r:id="rId21"/>
    <p:sldId id="297" r:id="rId22"/>
  </p:sldIdLst>
  <p:sldSz cx="9144000" cy="5143500" type="screen16x9"/>
  <p:notesSz cx="9144000" cy="51435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4947" y="1583905"/>
            <a:ext cx="12541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34955" y="2803105"/>
            <a:ext cx="46740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DB443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8924" y="985750"/>
            <a:ext cx="3986529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48624" y="1073249"/>
            <a:ext cx="3404234" cy="3179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7675" y="809324"/>
            <a:ext cx="5992224" cy="3524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4000" y="1583905"/>
            <a:ext cx="493599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196" y="1423103"/>
            <a:ext cx="4533900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DB443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77140" y="4812428"/>
            <a:ext cx="2489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talocean.com/community/tutorials/understanding-prototypes-and-inheritance-in-javascript" TargetMode="External"/><Relationship Id="rId5" Type="http://schemas.openxmlformats.org/officeDocument/2006/relationships/hyperlink" Target="https://tylermcginnis.com/beginners-guide-to-javascript-prototype/" TargetMode="External"/><Relationship Id="rId4" Type="http://schemas.openxmlformats.org/officeDocument/2006/relationships/hyperlink" Target="https://javascript.info/primitives-metho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script.info/primitives-metho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/Reference/Global_Objects/Function/bind" TargetMode="External"/><Relationship Id="rId5" Type="http://schemas.openxmlformats.org/officeDocument/2006/relationships/hyperlink" Target="https://developer.mozilla.org/en-US/docs/Web/JavaScript/Reference/Global_Objects/Function/apply" TargetMode="External"/><Relationship Id="rId4" Type="http://schemas.openxmlformats.org/officeDocument/2006/relationships/hyperlink" Target="https://developer.mozilla.org/en-US/docs/Web/JavaScript/Reference/Global_Objects/Function/c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2048" cy="318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9400" y="2105165"/>
            <a:ext cx="38019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>
                <a:latin typeface="Calibri"/>
                <a:cs typeface="Calibri"/>
              </a:rPr>
              <a:t>JavaScript</a:t>
            </a:r>
            <a:r>
              <a:rPr sz="3600" b="1" spc="-85">
                <a:latin typeface="Calibri"/>
                <a:cs typeface="Calibri"/>
              </a:rPr>
              <a:t> </a:t>
            </a:r>
            <a:r>
              <a:rPr lang="en-US" sz="3600" b="1" spc="-5" smtClean="0">
                <a:latin typeface="Calibri"/>
                <a:cs typeface="Calibri"/>
              </a:rPr>
              <a:t>Objects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8738" y="855500"/>
            <a:ext cx="1746524" cy="759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577140" y="4812428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>
                <a:latin typeface="Arial"/>
                <a:cs typeface="Arial"/>
              </a:rPr>
              <a:t>1</a:t>
            </a:fld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800" y="1596727"/>
            <a:ext cx="82164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Looping through an Object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1450"/>
            <a:ext cx="5056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Loop through Objects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" y="819150"/>
            <a:ext cx="4495799" cy="224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How </a:t>
            </a:r>
            <a:r>
              <a:rPr lang="en-US" sz="1600" b="1" spc="-5">
                <a:latin typeface="Arial"/>
                <a:cs typeface="Arial"/>
              </a:rPr>
              <a:t>do we loop through Objects ?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endParaRPr lang="en-US" sz="1600" b="1" spc="-5">
              <a:solidFill>
                <a:srgbClr val="7030A0"/>
              </a:solidFill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Objects</a:t>
            </a:r>
            <a:r>
              <a:rPr lang="en-US" sz="1600" b="1" spc="-5" smtClean="0">
                <a:latin typeface="Arial"/>
                <a:cs typeface="Arial"/>
              </a:rPr>
              <a:t> are 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sz="1600" b="1" spc="-5" smtClean="0">
                <a:latin typeface="Arial"/>
                <a:cs typeface="Arial"/>
              </a:rPr>
              <a:t> Arrays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They don't have a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length</a:t>
            </a:r>
            <a:r>
              <a:rPr lang="en-US" sz="1600" b="1" spc="-5" smtClean="0">
                <a:latin typeface="Arial"/>
                <a:cs typeface="Arial"/>
              </a:rPr>
              <a:t> property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endParaRPr lang="en-US" sz="1600" b="1" spc="-5" smtClean="0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We use FOR … IN</a:t>
            </a:r>
          </a:p>
          <a:p>
            <a:pPr marL="12065" marR="243840">
              <a:lnSpc>
                <a:spcPct val="114599"/>
              </a:lnSpc>
              <a:buClr>
                <a:srgbClr val="000000"/>
              </a:buClr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14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(some issues may occur)</a:t>
            </a:r>
          </a:p>
          <a:p>
            <a:pPr marL="12065" marR="243840">
              <a:lnSpc>
                <a:spcPct val="114599"/>
              </a:lnSpc>
              <a:buClr>
                <a:srgbClr val="000000"/>
              </a:buClr>
              <a:tabLst>
                <a:tab pos="379095" algn="l"/>
                <a:tab pos="379730" algn="l"/>
              </a:tabLst>
            </a:pPr>
            <a:r>
              <a:rPr lang="en-US" sz="14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	(revisited in Advanced JavaScript)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11</a:t>
            </a:fld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267200" y="255659"/>
            <a:ext cx="4715949" cy="4033155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var terminator = {</a:t>
            </a:r>
            <a:b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model: "T-800",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weightInPounds: 200,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target: "Sarah Connor",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defend: function() {</a:t>
            </a:r>
            <a:b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        console.log(this.model + " says: Get daun");</a:t>
            </a:r>
            <a:b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    },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console.log all object properties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for (var property in terminator) {</a:t>
            </a:r>
            <a:b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console.log("Property: " + property + ", Value: " + terminator[property]);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Execute all methods of the object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for (var property in terminator)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if (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typeof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terminator[property] === 'function')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	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terminator[property]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()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163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800" y="1596727"/>
            <a:ext cx="82164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Object </a:t>
            </a:r>
            <a:r>
              <a:rPr lang="ro-RO" spc="-5" smtClean="0"/>
              <a:t>Instantiation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7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1450"/>
            <a:ext cx="5056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Object Instantiation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1" y="819150"/>
            <a:ext cx="4114800" cy="397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There are cases in which we need multiple objects with similar functionality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In this case we want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Objects of the same type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endParaRPr lang="en-US" sz="1600" b="1" spc="-5" smtClean="0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Simply copying an object and changing values may not help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What if we want to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change a property,</a:t>
            </a:r>
            <a:r>
              <a:rPr lang="en-US" sz="1600" b="1" spc="-5" smtClean="0">
                <a:latin typeface="Arial"/>
                <a:cs typeface="Arial"/>
              </a:rPr>
              <a:t> and affect all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Objects of the same type ?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What if we want to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add an additional method</a:t>
            </a:r>
            <a:r>
              <a:rPr lang="en-US" sz="1600" b="1" spc="-5" smtClean="0">
                <a:latin typeface="Arial"/>
                <a:cs typeface="Arial"/>
              </a:rPr>
              <a:t> to all Objects of that type ?</a:t>
            </a:r>
          </a:p>
          <a:p>
            <a:pPr marL="354965" marR="243840" indent="-342900">
              <a:lnSpc>
                <a:spcPct val="114599"/>
              </a:lnSpc>
              <a:buClr>
                <a:srgbClr val="000000"/>
              </a:buClr>
              <a:buFont typeface="+mj-lt"/>
              <a:buAutoNum type="arabicPeriod"/>
              <a:tabLst>
                <a:tab pos="379095" algn="l"/>
                <a:tab pos="379730" algn="l"/>
              </a:tabLst>
            </a:pPr>
            <a:endParaRPr lang="en-US" sz="1600" b="1" spc="-5" smtClean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13</a:t>
            </a:fld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267200" y="116452"/>
            <a:ext cx="4715949" cy="4287071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terminator = {</a:t>
            </a:r>
            <a:b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model: "T-800",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weightInPounds: 200,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target: "Sarah Connor",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>
                <a:solidFill>
                  <a:srgbClr val="FF0000"/>
                </a:solidFill>
                <a:latin typeface="Consolas"/>
                <a:cs typeface="Consolas"/>
              </a:rPr>
              <a:t>defend: function() {</a:t>
            </a:r>
            <a:br>
              <a:rPr lang="en-US" sz="900" spc="-5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900" spc="-5">
                <a:solidFill>
                  <a:srgbClr val="FF0000"/>
                </a:solidFill>
                <a:latin typeface="Consolas"/>
                <a:cs typeface="Consolas"/>
              </a:rPr>
              <a:t>        console.log(this.model + " says: Get daun");</a:t>
            </a:r>
            <a:br>
              <a:rPr lang="en-US" sz="900" spc="-5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900" spc="-5">
                <a:solidFill>
                  <a:srgbClr val="FF0000"/>
                </a:solidFill>
                <a:latin typeface="Consolas"/>
                <a:cs typeface="Consolas"/>
              </a:rPr>
              <a:t>    },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terminator2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{</a:t>
            </a:r>
            <a:b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model: "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T-801",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weightInPounds: 200,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target: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"John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Connor",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>
                <a:solidFill>
                  <a:srgbClr val="FF0000"/>
                </a:solidFill>
                <a:latin typeface="Consolas"/>
                <a:cs typeface="Consolas"/>
              </a:rPr>
              <a:t>defend: function() {</a:t>
            </a:r>
            <a:br>
              <a:rPr lang="en-US" sz="900" spc="-5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900" spc="-5">
                <a:solidFill>
                  <a:srgbClr val="FF0000"/>
                </a:solidFill>
                <a:latin typeface="Consolas"/>
                <a:cs typeface="Consolas"/>
              </a:rPr>
              <a:t>        console.log(this.model + " says: Get daun");</a:t>
            </a:r>
            <a:br>
              <a:rPr lang="en-US" sz="900" spc="-5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900" spc="-5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FF0000"/>
                </a:solidFill>
                <a:latin typeface="Consolas"/>
                <a:cs typeface="Consolas"/>
              </a:rPr>
              <a:t>},</a:t>
            </a:r>
          </a:p>
          <a:p>
            <a:pPr marL="85725">
              <a:spcBef>
                <a:spcPts val="250"/>
              </a:spcBef>
            </a:pPr>
            <a:r>
              <a:rPr lang="en-US" sz="900" spc="-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sz="900" spc="-5" smtClean="0">
                <a:solidFill>
                  <a:srgbClr val="00B050"/>
                </a:solidFill>
                <a:latin typeface="Consolas"/>
                <a:cs typeface="Consolas"/>
              </a:rPr>
              <a:t>attack: </a:t>
            </a:r>
            <a:r>
              <a:rPr lang="en-US" sz="900" spc="-5">
                <a:solidFill>
                  <a:srgbClr val="00B050"/>
                </a:solidFill>
                <a:latin typeface="Consolas"/>
                <a:cs typeface="Consolas"/>
              </a:rPr>
              <a:t>function() {</a:t>
            </a:r>
            <a:br>
              <a:rPr lang="en-US" sz="900" spc="-5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900" spc="-5">
                <a:solidFill>
                  <a:srgbClr val="00B050"/>
                </a:solidFill>
                <a:latin typeface="Consolas"/>
                <a:cs typeface="Consolas"/>
              </a:rPr>
              <a:t>        console.log(this.model + " says: </a:t>
            </a:r>
            <a:r>
              <a:rPr lang="en-US" sz="900" spc="-5" smtClean="0">
                <a:solidFill>
                  <a:srgbClr val="00B050"/>
                </a:solidFill>
                <a:latin typeface="Consolas"/>
                <a:cs typeface="Consolas"/>
              </a:rPr>
              <a:t>You're terminated");</a:t>
            </a:r>
            <a:r>
              <a:rPr lang="en-US" sz="900" spc="-5">
                <a:solidFill>
                  <a:srgbClr val="00B050"/>
                </a:solidFill>
                <a:latin typeface="Consolas"/>
                <a:cs typeface="Consolas"/>
              </a:rPr>
              <a:t/>
            </a:r>
            <a:br>
              <a:rPr lang="en-US" sz="900" spc="-5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900" spc="-5">
                <a:solidFill>
                  <a:srgbClr val="00B050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B050"/>
                </a:solidFill>
                <a:latin typeface="Consolas"/>
                <a:cs typeface="Consolas"/>
              </a:rPr>
              <a:t>},</a:t>
            </a:r>
            <a:endParaRPr lang="en-US" sz="900" spc="-5">
              <a:solidFill>
                <a:srgbClr val="00B05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terminator3 ...</a:t>
            </a:r>
          </a:p>
          <a:p>
            <a:pPr marL="85725"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terminator4 ...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terminator5 ...</a:t>
            </a:r>
          </a:p>
        </p:txBody>
      </p:sp>
    </p:spTree>
    <p:extLst>
      <p:ext uri="{BB962C8B-B14F-4D97-AF65-F5344CB8AC3E}">
        <p14:creationId xmlns:p14="http://schemas.microsoft.com/office/powerpoint/2010/main" val="15485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1450"/>
            <a:ext cx="5056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Object Instantiation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14</a:t>
            </a:fld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267200" y="571005"/>
            <a:ext cx="4715949" cy="334065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()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{</a:t>
            </a:r>
            <a:b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this.model = 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"T-800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this.weightInPounds = 200;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this.target =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"Sarah Connor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this.defend = function() {</a:t>
            </a:r>
            <a:b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    console.log(this.model + " says: Get daun");</a:t>
            </a:r>
            <a:b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var terminator = 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new 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</a:p>
          <a:p>
            <a:pPr marL="85725"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terminator2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new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Terminator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terminator2.model = "T-801";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terminator2.target = "John Connor";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terminator2.attack = function() {</a:t>
            </a:r>
            <a:b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    console.log("You're terminated, " + this.target);</a:t>
            </a:r>
            <a:b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terminator3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new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terminator4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new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6201" y="819150"/>
            <a:ext cx="4114800" cy="2844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We can create a function which contains all Object information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This is called a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Class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endParaRPr lang="en-US" sz="1600" b="1" spc="-5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We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instantiate the function </a:t>
            </a:r>
            <a:r>
              <a:rPr lang="en-US" sz="1600" b="1" spc="-5" smtClean="0">
                <a:latin typeface="Arial"/>
                <a:cs typeface="Arial"/>
              </a:rPr>
              <a:t>with the keyword 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new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We can now create multiple instances of the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Class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Class </a:t>
            </a:r>
            <a:r>
              <a:rPr lang="en-US" sz="1600" b="1" spc="-5" smtClean="0">
                <a:latin typeface="Arial"/>
                <a:cs typeface="Arial"/>
              </a:rPr>
              <a:t>instances are called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Objects</a:t>
            </a:r>
          </a:p>
          <a:p>
            <a:pPr marL="354965" marR="243840" indent="-342900">
              <a:lnSpc>
                <a:spcPct val="114599"/>
              </a:lnSpc>
              <a:buClr>
                <a:srgbClr val="000000"/>
              </a:buClr>
              <a:buFont typeface="+mj-lt"/>
              <a:buAutoNum type="arabicPeriod"/>
              <a:tabLst>
                <a:tab pos="379095" algn="l"/>
                <a:tab pos="379730" algn="l"/>
              </a:tabLst>
            </a:pPr>
            <a:endParaRPr lang="en-US" sz="1600" b="1" spc="-5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7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50686"/>
            <a:ext cx="5056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Object Instantiation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15</a:t>
            </a:fld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267200" y="571005"/>
            <a:ext cx="4715949" cy="351763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We are creating an Object with pre-defined values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()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{</a:t>
            </a:r>
            <a:b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this.model = 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"T-800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this.weightInPounds = 200;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this.target =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"Sarah Connor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this.defend = function() {</a:t>
            </a:r>
            <a:b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    console.log(this.model + " says: Get daun");</a:t>
            </a:r>
            <a:b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var terminator = 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new 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</a:p>
          <a:p>
            <a:pPr marL="85725"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terminator2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new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Terminator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terminator2.model = "T-801";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terminator2.target = "John Connor";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terminator2.attack = function() {</a:t>
            </a:r>
            <a:b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    console.log("You're terminated, " + this.target);</a:t>
            </a:r>
            <a:b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terminator3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new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terminator4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new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6200" y="492992"/>
            <a:ext cx="4267200" cy="397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Object-Oriented Programming </a:t>
            </a:r>
            <a:r>
              <a:rPr lang="en-US" sz="1600" b="1" spc="-5" smtClean="0">
                <a:latin typeface="Arial"/>
                <a:cs typeface="Arial"/>
              </a:rPr>
              <a:t>means that we are using objects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to structure our code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endParaRPr lang="en-US" sz="1000" b="1" spc="-5" smtClean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065" marR="243840">
              <a:lnSpc>
                <a:spcPct val="114599"/>
              </a:lnSpc>
              <a:buClr>
                <a:srgbClr val="000000"/>
              </a:buClr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OOP has 4 important concepts: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Encapsulation: </a:t>
            </a:r>
            <a:r>
              <a:rPr lang="en-US" sz="1600" b="1" spc="-5" smtClean="0">
                <a:latin typeface="Arial"/>
                <a:cs typeface="Arial"/>
              </a:rPr>
              <a:t>information is encapsulated (hidden) inside objects. Objects own information.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Inheritance:</a:t>
            </a:r>
            <a:r>
              <a:rPr lang="en-US" sz="1600" b="1" spc="-5" smtClean="0">
                <a:latin typeface="Arial"/>
                <a:cs typeface="Arial"/>
              </a:rPr>
              <a:t> Objects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inherit properties/methods</a:t>
            </a:r>
            <a:r>
              <a:rPr lang="en-US" sz="1600" b="1" spc="-5" smtClean="0">
                <a:latin typeface="Arial"/>
                <a:cs typeface="Arial"/>
              </a:rPr>
              <a:t> from the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Class</a:t>
            </a:r>
            <a:r>
              <a:rPr lang="en-US" sz="1600" b="1" spc="-5" smtClean="0">
                <a:latin typeface="Arial"/>
                <a:cs typeface="Arial"/>
              </a:rPr>
              <a:t>, and from all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Super-Classes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Polymorphism: </a:t>
            </a:r>
            <a:r>
              <a:rPr lang="en-US" sz="1600" b="1" spc="-5" smtClean="0">
                <a:latin typeface="Arial"/>
                <a:cs typeface="Arial"/>
              </a:rPr>
              <a:t>An Object can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behave as multiple classes </a:t>
            </a:r>
            <a:r>
              <a:rPr lang="en-US" sz="1600" b="1" spc="-5" smtClean="0">
                <a:latin typeface="Arial"/>
                <a:cs typeface="Arial"/>
              </a:rPr>
              <a:t>at the same time, depending on the use case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-16916" y="4329863"/>
            <a:ext cx="8689542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>
                <a:solidFill>
                  <a:srgbClr val="7030A0"/>
                </a:solidFill>
                <a:latin typeface="Arial"/>
                <a:cs typeface="Arial"/>
              </a:rPr>
              <a:t>Abstraction</a:t>
            </a:r>
            <a:r>
              <a:rPr lang="en-US" sz="1600" b="1" spc="-5">
                <a:latin typeface="Arial"/>
                <a:cs typeface="Arial"/>
              </a:rPr>
              <a:t>: implementation </a:t>
            </a:r>
            <a:r>
              <a:rPr lang="en-US" sz="1600" b="1" spc="-5" smtClean="0">
                <a:latin typeface="Arial"/>
                <a:cs typeface="Arial"/>
              </a:rPr>
              <a:t>details are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hidden from the user </a:t>
            </a:r>
            <a:endParaRPr lang="en-US" sz="1600" b="1" spc="-5">
              <a:solidFill>
                <a:srgbClr val="00B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1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1450"/>
            <a:ext cx="5056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Object Instantiation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16</a:t>
            </a:fld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206351" y="133350"/>
            <a:ext cx="4715949" cy="4287071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We are creating an object which can be initialized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(model, weightInPounds, target)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{</a:t>
            </a:r>
            <a:b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this.model = model;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this.weightInPounds =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weightInPounds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this.target =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target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this.defend = function() {</a:t>
            </a:r>
            <a:b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    console.log(this.model + " says: Get daun");</a:t>
            </a:r>
            <a:b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900" b="1" spc="-5" smtClean="0">
                <a:solidFill>
                  <a:srgbClr val="0070C0"/>
                </a:solidFill>
                <a:latin typeface="Consolas"/>
                <a:cs typeface="Consolas"/>
              </a:rPr>
              <a:t>BetterTerminator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model, weightInPounds, target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) {</a:t>
            </a:r>
            <a:b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Terminator.call(this,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model, weightInPounds, target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9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Copy all functionality from Terminator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</a:t>
            </a:r>
            <a:r>
              <a:rPr lang="en-US" sz="9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this.attack </a:t>
            </a:r>
            <a:r>
              <a:rPr lang="en-US" sz="900" b="1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= function() {</a:t>
            </a:r>
            <a:br>
              <a:rPr lang="en-US" sz="900" b="1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9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900" b="1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console.log("You're terminated, " + this.target);</a:t>
            </a:r>
            <a:br>
              <a:rPr lang="en-US" sz="900" b="1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9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  <a:br>
              <a:rPr lang="en-US" sz="9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var terminator = 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new 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("T-800", 200, "Sarah Connor");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terminator.defend();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terminator.attack(); </a:t>
            </a:r>
            <a:r>
              <a:rPr lang="en-US" sz="9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Error: Terminator cannot attack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terminator2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new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900" b="1" spc="-5">
                <a:solidFill>
                  <a:srgbClr val="0070C0"/>
                </a:solidFill>
                <a:latin typeface="Consolas"/>
                <a:cs typeface="Consolas"/>
              </a:rPr>
              <a:t>BetterTerminator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"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T-801",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200,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"John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Connor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</a:p>
          <a:p>
            <a:pPr marL="85725"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terminator2.defend();</a:t>
            </a:r>
          </a:p>
          <a:p>
            <a:pPr marL="85725"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terminator2.attack();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76200" y="751996"/>
            <a:ext cx="4190999" cy="401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43840">
              <a:lnSpc>
                <a:spcPct val="114599"/>
              </a:lnSpc>
              <a:buClr>
                <a:srgbClr val="000000"/>
              </a:buClr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An example of OOP Concepts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solidFill>
                  <a:srgbClr val="7030A0"/>
                </a:solidFill>
                <a:latin typeface="Arial"/>
                <a:cs typeface="Arial"/>
              </a:rPr>
              <a:t>Encapsulation: 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latin typeface="Arial"/>
                <a:cs typeface="Arial"/>
              </a:rPr>
              <a:t>All Object data is hidden inside objects. 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latin typeface="Arial"/>
                <a:cs typeface="Arial"/>
              </a:rPr>
              <a:t>All Objects can have different data.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solidFill>
                  <a:srgbClr val="7030A0"/>
                </a:solidFill>
                <a:latin typeface="Arial"/>
                <a:cs typeface="Arial"/>
              </a:rPr>
              <a:t>Inheritance: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latin typeface="Arial"/>
                <a:cs typeface="Arial"/>
              </a:rPr>
              <a:t>The </a:t>
            </a:r>
            <a:r>
              <a:rPr lang="en-US" sz="1400" b="1" spc="-5" smtClean="0">
                <a:solidFill>
                  <a:srgbClr val="7030A0"/>
                </a:solidFill>
                <a:latin typeface="Arial"/>
                <a:cs typeface="Arial"/>
              </a:rPr>
              <a:t>Class</a:t>
            </a:r>
            <a:r>
              <a:rPr lang="en-US" sz="1400" b="1" spc="-5" smtClean="0">
                <a:latin typeface="Arial"/>
                <a:cs typeface="Arial"/>
              </a:rPr>
              <a:t> BetterTerminator </a:t>
            </a:r>
            <a:r>
              <a:rPr lang="en-US" sz="1400" b="1" spc="-5" smtClean="0">
                <a:solidFill>
                  <a:srgbClr val="00B050"/>
                </a:solidFill>
                <a:latin typeface="Arial"/>
                <a:cs typeface="Arial"/>
              </a:rPr>
              <a:t>inherits all functionality</a:t>
            </a:r>
            <a:r>
              <a:rPr lang="en-US" sz="1400" b="1" spc="-5" smtClean="0">
                <a:latin typeface="Arial"/>
                <a:cs typeface="Arial"/>
              </a:rPr>
              <a:t> from Terminator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solidFill>
                  <a:srgbClr val="7030A0"/>
                </a:solidFill>
                <a:latin typeface="Arial"/>
                <a:cs typeface="Arial"/>
              </a:rPr>
              <a:t>Polymorphism</a:t>
            </a:r>
            <a:r>
              <a:rPr lang="en-US" sz="1400" b="1" spc="-5" smtClean="0">
                <a:latin typeface="Arial"/>
                <a:cs typeface="Arial"/>
              </a:rPr>
              <a:t>: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latin typeface="Arial"/>
                <a:cs typeface="Arial"/>
              </a:rPr>
              <a:t>The variable terminator2 can behave as </a:t>
            </a:r>
            <a:r>
              <a:rPr lang="en-US" sz="1400" b="1" spc="-5" smtClean="0">
                <a:solidFill>
                  <a:srgbClr val="7030A0"/>
                </a:solidFill>
                <a:latin typeface="Arial"/>
                <a:cs typeface="Arial"/>
              </a:rPr>
              <a:t>BetterTerminator</a:t>
            </a:r>
            <a:r>
              <a:rPr lang="en-US" sz="1400" b="1" spc="-5" smtClean="0">
                <a:latin typeface="Arial"/>
                <a:cs typeface="Arial"/>
              </a:rPr>
              <a:t> and as </a:t>
            </a:r>
            <a:r>
              <a:rPr lang="en-US" sz="1400" b="1" spc="-5" smtClean="0">
                <a:solidFill>
                  <a:srgbClr val="7030A0"/>
                </a:solidFill>
                <a:latin typeface="Arial"/>
                <a:cs typeface="Arial"/>
              </a:rPr>
              <a:t>Terminator</a:t>
            </a:r>
            <a:r>
              <a:rPr lang="en-US" sz="1400" b="1" spc="-5" smtClean="0">
                <a:latin typeface="Arial"/>
                <a:cs typeface="Arial"/>
              </a:rPr>
              <a:t> </a:t>
            </a:r>
            <a:r>
              <a:rPr lang="en-US" sz="1400" b="1" spc="-5" smtClean="0">
                <a:solidFill>
                  <a:srgbClr val="FF0000"/>
                </a:solidFill>
                <a:latin typeface="Arial"/>
                <a:cs typeface="Arial"/>
              </a:rPr>
              <a:t>at the same time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solidFill>
                  <a:srgbClr val="7030A0"/>
                </a:solidFill>
                <a:latin typeface="Arial"/>
                <a:cs typeface="Arial"/>
              </a:rPr>
              <a:t>Abstraction: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latin typeface="Arial"/>
                <a:cs typeface="Arial"/>
              </a:rPr>
              <a:t>We know that Terminator can attack, but </a:t>
            </a:r>
            <a:r>
              <a:rPr lang="en-US" sz="1400" b="1" spc="-5" smtClean="0">
                <a:solidFill>
                  <a:srgbClr val="00B050"/>
                </a:solidFill>
                <a:latin typeface="Arial"/>
                <a:cs typeface="Arial"/>
              </a:rPr>
              <a:t>we don't need to know how</a:t>
            </a:r>
            <a:r>
              <a:rPr lang="en-US" sz="1400" b="1" spc="-5" smtClean="0">
                <a:latin typeface="Arial"/>
                <a:cs typeface="Arial"/>
              </a:rPr>
              <a:t>.</a:t>
            </a:r>
          </a:p>
          <a:p>
            <a:pPr marL="354965" marR="243840" indent="-342900">
              <a:lnSpc>
                <a:spcPct val="114599"/>
              </a:lnSpc>
              <a:buClr>
                <a:srgbClr val="000000"/>
              </a:buClr>
              <a:buFont typeface="+mj-lt"/>
              <a:buAutoNum type="arabicPeriod"/>
              <a:tabLst>
                <a:tab pos="379095" algn="l"/>
                <a:tab pos="379730" algn="l"/>
              </a:tabLst>
            </a:pPr>
            <a:endParaRPr lang="en-US" sz="1400" b="1" spc="-5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1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800" y="1596727"/>
            <a:ext cx="82164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Public and Private Object Data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17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1450"/>
            <a:ext cx="63246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>
                <a:solidFill>
                  <a:srgbClr val="642C84"/>
                </a:solidFill>
              </a:rPr>
              <a:t>Public and Private Object </a:t>
            </a:r>
            <a:r>
              <a:rPr lang="en-US" sz="2600" b="1" spc="-5" smtClean="0">
                <a:solidFill>
                  <a:srgbClr val="642C84"/>
                </a:solidFill>
              </a:rPr>
              <a:t>Data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18</a:t>
            </a:fld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648200" y="895350"/>
            <a:ext cx="4262975" cy="288668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(model, weightInPounds)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{</a:t>
            </a:r>
            <a:b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this.model = model;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this.weightInPounds =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weightInPounds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var target = </a:t>
            </a: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"Sarah Connor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";</a:t>
            </a:r>
            <a:endParaRPr lang="en-US" sz="900" b="1" spc="-5">
              <a:solidFill>
                <a:srgbClr val="FF00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this.sayHello = function() {</a:t>
            </a:r>
            <a:b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    console.log(buildHelloMessage());</a:t>
            </a:r>
            <a:b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 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b="1" spc="-5">
              <a:solidFill>
                <a:srgbClr val="00B05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  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function buildHelloMessage()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       return "Hallo " + target;</a:t>
            </a:r>
            <a:endParaRPr lang="en-US" sz="900" b="1" spc="-5">
              <a:solidFill>
                <a:srgbClr val="FF00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    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var terminator = </a:t>
            </a:r>
            <a:r>
              <a:rPr lang="en-US" sz="900" b="1" spc="-5" smtClean="0">
                <a:solidFill>
                  <a:srgbClr val="FF0000"/>
                </a:solidFill>
                <a:latin typeface="Consolas"/>
                <a:cs typeface="Consolas"/>
              </a:rPr>
              <a:t>new Terminator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("T-800", 200);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terminator.sayHello();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6200" y="819150"/>
            <a:ext cx="4343399" cy="3410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An Object can have either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Public</a:t>
            </a:r>
            <a:r>
              <a:rPr lang="en-US" sz="1600" b="1" spc="-5" smtClean="0">
                <a:latin typeface="Arial"/>
                <a:cs typeface="Arial"/>
              </a:rPr>
              <a:t> or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Private</a:t>
            </a:r>
            <a:r>
              <a:rPr lang="en-US" sz="1600" b="1" spc="-5" smtClean="0">
                <a:latin typeface="Arial"/>
                <a:cs typeface="Arial"/>
              </a:rPr>
              <a:t> data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endParaRPr lang="en-US" sz="1600" b="1" spc="-5" smtClean="0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Public</a:t>
            </a:r>
            <a:r>
              <a:rPr lang="en-US" sz="1600" b="1" spc="-5" smtClean="0">
                <a:latin typeface="Arial"/>
                <a:cs typeface="Arial"/>
              </a:rPr>
              <a:t> data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can be accessed or modified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from the outside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Private</a:t>
            </a:r>
            <a:r>
              <a:rPr lang="en-US" sz="1600" b="1" spc="-5" smtClean="0">
                <a:latin typeface="Arial"/>
                <a:cs typeface="Arial"/>
              </a:rPr>
              <a:t> data 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cannot be accessed or modified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from the outside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endParaRPr lang="en-US" sz="1600" b="1" spc="-5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For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private</a:t>
            </a:r>
            <a:r>
              <a:rPr lang="en-US" sz="1600" b="1" spc="-5" smtClean="0">
                <a:latin typeface="Arial"/>
                <a:cs typeface="Arial"/>
              </a:rPr>
              <a:t> data: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>
                <a:latin typeface="Arial"/>
                <a:cs typeface="Arial"/>
              </a:rPr>
              <a:t>Do not use </a:t>
            </a:r>
            <a:r>
              <a:rPr lang="en-US" sz="1600" b="1" spc="-5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endParaRPr lang="en-US" sz="1600" b="1" spc="-5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Declare </a:t>
            </a:r>
            <a:r>
              <a:rPr lang="en-US" sz="1600" b="1" spc="-5">
                <a:latin typeface="Arial"/>
                <a:cs typeface="Arial"/>
              </a:rPr>
              <a:t>variables, not </a:t>
            </a:r>
            <a:r>
              <a:rPr lang="en-US" sz="1600" b="1" spc="-5" smtClean="0">
                <a:latin typeface="Arial"/>
                <a:cs typeface="Arial"/>
              </a:rPr>
              <a:t>properties.</a:t>
            </a:r>
            <a:endParaRPr lang="en-US" sz="1600" b="1" spc="-5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Declare functions, not methods</a:t>
            </a:r>
          </a:p>
        </p:txBody>
      </p:sp>
    </p:spTree>
    <p:extLst>
      <p:ext uri="{BB962C8B-B14F-4D97-AF65-F5344CB8AC3E}">
        <p14:creationId xmlns:p14="http://schemas.microsoft.com/office/powerpoint/2010/main" val="32686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800" y="1596727"/>
            <a:ext cx="82164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The Built-in JSON Object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47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0642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Agenda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7140" y="4812428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>
                <a:latin typeface="Arial"/>
                <a:cs typeface="Arial"/>
              </a:rPr>
              <a:t>2</a:t>
            </a:fld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924" y="723118"/>
            <a:ext cx="6823709" cy="347018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u="sng" spc="-5" smtClean="0">
                <a:latin typeface="Calibri"/>
                <a:cs typeface="Calibri"/>
              </a:rPr>
              <a:t>Objects</a:t>
            </a:r>
            <a:r>
              <a:rPr lang="en-US" sz="2400" b="1" spc="-5" smtClean="0">
                <a:latin typeface="Calibri"/>
                <a:cs typeface="Calibri"/>
              </a:rPr>
              <a:t> - how do we make our own ?</a:t>
            </a:r>
          </a:p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Syntax</a:t>
            </a:r>
          </a:p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Properties and Methods</a:t>
            </a:r>
          </a:p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Loop through an object</a:t>
            </a:r>
          </a:p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u="sng" smtClean="0">
                <a:latin typeface="Calibri"/>
                <a:cs typeface="Calibri"/>
              </a:rPr>
              <a:t>JSON</a:t>
            </a:r>
            <a:r>
              <a:rPr lang="en-US" sz="2400" b="1" smtClean="0">
                <a:latin typeface="Calibri"/>
                <a:cs typeface="Calibri"/>
              </a:rPr>
              <a:t> Built-in object</a:t>
            </a:r>
          </a:p>
          <a:p>
            <a:pPr marL="783590" lvl="1" indent="-314325"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mtClean="0">
                <a:latin typeface="Calibri"/>
                <a:cs typeface="Calibri"/>
              </a:rPr>
              <a:t>Convert String to Object</a:t>
            </a:r>
          </a:p>
          <a:p>
            <a:pPr marL="783590" lvl="1" indent="-314325"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mtClean="0">
                <a:latin typeface="Calibri"/>
                <a:cs typeface="Calibri"/>
              </a:rPr>
              <a:t>Convert Object to String</a:t>
            </a:r>
          </a:p>
          <a:p>
            <a:pPr marL="783590" lvl="1" indent="-314325"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endParaRPr sz="2400" b="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1450"/>
            <a:ext cx="5056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JSON Built-in Object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" y="819150"/>
            <a:ext cx="4953000" cy="291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JavaScript provides the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JSON</a:t>
            </a:r>
            <a:r>
              <a:rPr lang="en-US" sz="1600" b="1" spc="-5" smtClean="0">
                <a:latin typeface="Arial"/>
                <a:cs typeface="Arial"/>
              </a:rPr>
              <a:t> Object which can: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Convert an Object to a String</a:t>
            </a:r>
          </a:p>
          <a:p>
            <a:pPr marL="1293495" marR="243840" lvl="2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Does </a:t>
            </a:r>
            <a:r>
              <a:rPr lang="en-US" sz="1600" b="1" u="sng" spc="-5" smtClean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sz="1600" b="1" spc="-5" smtClean="0">
                <a:latin typeface="Arial"/>
                <a:cs typeface="Arial"/>
              </a:rPr>
              <a:t> convert methods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0070C0"/>
                </a:solidFill>
                <a:latin typeface="Arial"/>
                <a:cs typeface="Arial"/>
              </a:rPr>
              <a:t>Convert a String to an Object</a:t>
            </a:r>
          </a:p>
          <a:p>
            <a:pPr marL="1293495" marR="243840" lvl="2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latin typeface="Arial"/>
                <a:cs typeface="Arial"/>
              </a:rPr>
              <a:t>The String </a:t>
            </a:r>
            <a:r>
              <a:rPr lang="en-US" sz="1400" b="1" spc="-5" smtClean="0">
                <a:solidFill>
                  <a:srgbClr val="FF0000"/>
                </a:solidFill>
                <a:latin typeface="Arial"/>
                <a:cs typeface="Arial"/>
              </a:rPr>
              <a:t>must have </a:t>
            </a:r>
            <a:r>
              <a:rPr lang="en-US" sz="1400" b="1" spc="-5" smtClean="0">
                <a:latin typeface="Arial"/>
                <a:cs typeface="Arial"/>
              </a:rPr>
              <a:t>the</a:t>
            </a:r>
            <a:r>
              <a:rPr lang="en-US" sz="1400" b="1" spc="-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4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correct format</a:t>
            </a:r>
          </a:p>
          <a:p>
            <a:pPr marL="1293495" marR="243840" lvl="2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endParaRPr lang="en-US" sz="1400" b="1" spc="-5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93495" marR="243840" lvl="2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endParaRPr lang="en-US" sz="1400" b="1" spc="-5" smtClean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latin typeface="Arial"/>
                <a:cs typeface="Arial"/>
              </a:rPr>
              <a:t>This is </a:t>
            </a:r>
            <a:r>
              <a:rPr lang="en-US" sz="1400" b="1" spc="-5" smtClean="0">
                <a:solidFill>
                  <a:srgbClr val="00B050"/>
                </a:solidFill>
                <a:latin typeface="Arial"/>
                <a:cs typeface="Arial"/>
              </a:rPr>
              <a:t>useful</a:t>
            </a:r>
            <a:r>
              <a:rPr lang="en-US" sz="1400" b="1" spc="-5" smtClean="0">
                <a:latin typeface="Arial"/>
                <a:cs typeface="Arial"/>
              </a:rPr>
              <a:t> when we want to: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latin typeface="Arial"/>
                <a:cs typeface="Arial"/>
              </a:rPr>
              <a:t>Save an object's properties to a database.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latin typeface="Arial"/>
                <a:cs typeface="Arial"/>
              </a:rPr>
              <a:t>Transfer the Object through the Internet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20</a:t>
            </a:fld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953000" y="634384"/>
            <a:ext cx="4030149" cy="334065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var terminator = {</a:t>
            </a:r>
            <a:b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model: "T-800",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weightInPounds: 200,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target: "Sarah Connor",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defend: function() {</a:t>
            </a:r>
            <a:b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        console.log(this.model + " says: Get daun");</a:t>
            </a:r>
            <a:b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    },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console.log(terminator); // Original object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v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ar stringArnold = JSON.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stringify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(terminator);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console.log(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stringArnold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We have a String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v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ar t800 = JSON.parse(string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Arnold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console.log(t800);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The object lost its methods!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78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525" y="272141"/>
            <a:ext cx="14147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Resources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21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8525" y="804026"/>
            <a:ext cx="8669275" cy="1651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b="1" smtClean="0">
                <a:cs typeface="Calibri"/>
              </a:rPr>
              <a:t>Why primitives have methods: </a:t>
            </a:r>
            <a:r>
              <a:rPr lang="en-US" sz="1600" b="1" u="sng">
                <a:solidFill>
                  <a:srgbClr val="00B0F0"/>
                </a:solidFill>
                <a:hlinkClick r:id="rId4"/>
              </a:rPr>
              <a:t>https://javascript.info/primitives-methods</a:t>
            </a:r>
            <a:endParaRPr lang="en-US" sz="1500" b="1" smtClean="0">
              <a:cs typeface="Calibri"/>
            </a:endParaRPr>
          </a:p>
          <a:p>
            <a:pPr marL="298450" marR="5080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b="1" smtClean="0">
                <a:cs typeface="Calibri"/>
              </a:rPr>
              <a:t>A good tutorial on Prototype and creating Objects:</a:t>
            </a:r>
          </a:p>
          <a:p>
            <a:pPr marL="755650" marR="5080" lvl="1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b="1" smtClean="0">
                <a:cs typeface="Calibri"/>
                <a:hlinkClick r:id="rId5"/>
              </a:rPr>
              <a:t>https</a:t>
            </a:r>
            <a:r>
              <a:rPr lang="en-US" sz="1500" b="1">
                <a:cs typeface="Calibri"/>
                <a:hlinkClick r:id="rId5"/>
              </a:rPr>
              <a:t>://tylermcginnis.com/beginners-guide-to-javascript-prototype</a:t>
            </a:r>
            <a:r>
              <a:rPr lang="en-US" sz="1500" b="1" smtClean="0">
                <a:cs typeface="Calibri"/>
                <a:hlinkClick r:id="rId5"/>
              </a:rPr>
              <a:t>/</a:t>
            </a:r>
            <a:endParaRPr lang="en-US" sz="1500" b="1" smtClean="0">
              <a:cs typeface="Calibri"/>
            </a:endParaRPr>
          </a:p>
          <a:p>
            <a:pPr marL="298450" marR="5080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b="1" smtClean="0">
                <a:cs typeface="Calibri"/>
              </a:rPr>
              <a:t>A tutorial on Inheritance:</a:t>
            </a:r>
          </a:p>
          <a:p>
            <a:pPr marL="755650" marR="5080" lvl="1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cs typeface="Calibri"/>
                <a:hlinkClick r:id="rId6"/>
              </a:rPr>
              <a:t>https://www.digitalocean.com/community/tutorials/understanding-prototypes-and-inheritance-in-javascript</a:t>
            </a:r>
            <a:endParaRPr lang="en-US" sz="1300" b="1" smtClean="0">
              <a:cs typeface="Calibri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sz="1500" b="1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25" y="2867113"/>
            <a:ext cx="7221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rgbClr val="FF0000"/>
                </a:solidFill>
              </a:rPr>
              <a:t>Important books: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smtClean="0"/>
              <a:t>JavaScript</a:t>
            </a:r>
            <a:r>
              <a:rPr lang="en-US" b="1"/>
              <a:t>: The Definitive </a:t>
            </a:r>
            <a:r>
              <a:rPr lang="en-US" b="1" smtClean="0"/>
              <a:t>Guide: </a:t>
            </a:r>
            <a:r>
              <a:rPr lang="ro-RO" b="1" smtClean="0"/>
              <a:t>Activate </a:t>
            </a:r>
            <a:r>
              <a:rPr lang="ro-RO" b="1"/>
              <a:t>Your Web Pages </a:t>
            </a:r>
          </a:p>
          <a:p>
            <a:r>
              <a:rPr lang="en-US" b="1"/>
              <a:t> </a:t>
            </a:r>
            <a:r>
              <a:rPr lang="en-US" b="1" smtClean="0"/>
              <a:t>             </a:t>
            </a:r>
            <a:r>
              <a:rPr lang="en-US" smtClean="0"/>
              <a:t>Sixth Edition 2011, </a:t>
            </a:r>
            <a:r>
              <a:rPr lang="ro-RO"/>
              <a:t>David </a:t>
            </a:r>
            <a:r>
              <a:rPr lang="ro-RO" smtClean="0"/>
              <a:t>Flanagan</a:t>
            </a:r>
            <a:endParaRPr lang="en-U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smtClean="0"/>
              <a:t>Javascript: The Good Parts </a:t>
            </a:r>
            <a:r>
              <a:rPr lang="en-US" smtClean="0"/>
              <a:t>2008,</a:t>
            </a:r>
            <a:r>
              <a:rPr lang="en-US" b="1" smtClean="0"/>
              <a:t> </a:t>
            </a:r>
            <a:r>
              <a:rPr lang="ro-RO"/>
              <a:t>Douglas </a:t>
            </a:r>
            <a:r>
              <a:rPr lang="ro-RO" smtClean="0"/>
              <a:t>Crockford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969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595722"/>
            <a:ext cx="49359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JavaScript </a:t>
            </a:r>
            <a:r>
              <a:rPr spc="-5" smtClean="0"/>
              <a:t>Objects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99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0604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Objects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800" y="2266950"/>
            <a:ext cx="4540753" cy="2092238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An object </a:t>
            </a:r>
            <a:r>
              <a:rPr lang="en-US" b="1" spc="-5" smtClean="0">
                <a:latin typeface="Arial"/>
                <a:cs typeface="Arial"/>
              </a:rPr>
              <a:t>is a</a:t>
            </a: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 collection of properties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      and methods</a:t>
            </a:r>
          </a:p>
          <a:p>
            <a:pPr marL="379095" indent="-367030">
              <a:spcBef>
                <a:spcPts val="315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Properties </a:t>
            </a:r>
            <a:r>
              <a:rPr lang="en-US" b="1" spc="-5" smtClean="0">
                <a:latin typeface="Arial"/>
                <a:cs typeface="Arial"/>
              </a:rPr>
              <a:t>are an association of </a:t>
            </a:r>
          </a:p>
          <a:p>
            <a:pPr marL="12065"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FF0000"/>
                </a:solidFill>
                <a:latin typeface="Arial"/>
                <a:cs typeface="Arial"/>
              </a:rPr>
              <a:t>      Names </a:t>
            </a:r>
            <a:r>
              <a:rPr lang="en-US" b="1" spc="-5" smtClean="0">
                <a:latin typeface="Arial"/>
                <a:cs typeface="Arial"/>
              </a:rPr>
              <a:t>and</a:t>
            </a:r>
            <a:r>
              <a:rPr lang="en-US" b="1" spc="-5" smtClean="0">
                <a:solidFill>
                  <a:srgbClr val="FF0000"/>
                </a:solidFill>
                <a:latin typeface="Arial"/>
                <a:cs typeface="Arial"/>
              </a:rPr>
              <a:t> value</a:t>
            </a:r>
            <a:r>
              <a:rPr lang="en-US" b="1" spc="-15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</a:p>
          <a:p>
            <a:pPr marL="755015" lvl="1" indent="-285750"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600" b="1" spc="-15" smtClean="0">
                <a:latin typeface="Arial"/>
                <a:cs typeface="Arial"/>
              </a:rPr>
              <a:t>Names are also called </a:t>
            </a:r>
            <a:r>
              <a:rPr lang="en-US" sz="1600" b="1" spc="-1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Keys</a:t>
            </a:r>
            <a:endParaRPr lang="en-US" sz="1600" smtClean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379095" indent="-367030">
              <a:spcBef>
                <a:spcPts val="315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The notation used to define objects is called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JSON (JavaScript Object Notation)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3595" y="771326"/>
            <a:ext cx="4648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mtClean="0"/>
              <a:t>All JavaScript components are </a:t>
            </a:r>
            <a:r>
              <a:rPr lang="en-US" sz="2200" b="1" smtClean="0">
                <a:solidFill>
                  <a:srgbClr val="7030A0"/>
                </a:solidFill>
              </a:rPr>
              <a:t>objects, </a:t>
            </a:r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</a:rPr>
              <a:t>except primitives</a:t>
            </a:r>
            <a:r>
              <a:rPr lang="en-US" sz="2200" b="1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For details: </a:t>
            </a:r>
            <a:r>
              <a:rPr lang="en-US" sz="1400" b="1" u="sng">
                <a:solidFill>
                  <a:srgbClr val="00B0F0"/>
                </a:solidFill>
                <a:hlinkClick r:id="rId4"/>
              </a:rPr>
              <a:t>https://javascript.info/primitives-methods</a:t>
            </a:r>
            <a:endParaRPr lang="ro-RO" sz="1400" b="1" u="sng">
              <a:solidFill>
                <a:srgbClr val="00B0F0"/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870434" y="261410"/>
            <a:ext cx="4093210" cy="4240905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100" spc="-5" err="1" smtClean="0">
                <a:solidFill>
                  <a:srgbClr val="000088"/>
                </a:solidFill>
                <a:latin typeface="Consolas"/>
                <a:cs typeface="Consolas"/>
              </a:rPr>
              <a:t>emptyObject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= {};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1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100" spc="-5" err="1" smtClean="0">
                <a:solidFill>
                  <a:srgbClr val="000088"/>
                </a:solidFill>
                <a:latin typeface="Consolas"/>
                <a:cs typeface="Consolas"/>
              </a:rPr>
              <a:t>simpleObject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=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   property: "I have a property !"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1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var terminator = {</a:t>
            </a:r>
            <a:b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   model: "T-800",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100" spc="-5" err="1" smtClean="0">
                <a:solidFill>
                  <a:srgbClr val="000088"/>
                </a:solidFill>
                <a:latin typeface="Consolas"/>
                <a:cs typeface="Consolas"/>
              </a:rPr>
              <a:t>weightInPounds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: 200,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   target: "Sarah Connor"</a:t>
            </a:r>
            <a:b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1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console.log(terminator);</a:t>
            </a:r>
            <a:r>
              <a:rPr lang="en-US" sz="11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console.log(</a:t>
            </a:r>
            <a:r>
              <a:rPr lang="en-US" sz="1100" spc="-5" err="1" smtClean="0">
                <a:solidFill>
                  <a:srgbClr val="000088"/>
                </a:solidFill>
                <a:latin typeface="Consolas"/>
                <a:cs typeface="Consolas"/>
              </a:rPr>
              <a:t>terminator.target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console.log(terminator["weightInPounds"]);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1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// Dynamically adding a new property</a:t>
            </a:r>
            <a:endParaRPr lang="en-US" sz="11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err="1" smtClean="0">
                <a:solidFill>
                  <a:srgbClr val="000088"/>
                </a:solidFill>
                <a:latin typeface="Consolas"/>
                <a:cs typeface="Consolas"/>
              </a:rPr>
              <a:t>terminator.vehicle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= "Motorcycle";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1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>
                <a:solidFill>
                  <a:srgbClr val="000088"/>
                </a:solidFill>
                <a:latin typeface="Consolas"/>
                <a:cs typeface="Consolas"/>
              </a:rPr>
              <a:t>console.log(terminator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console.log(</a:t>
            </a:r>
            <a:r>
              <a:rPr lang="en-US" sz="1100" spc="-5" err="1" smtClean="0">
                <a:solidFill>
                  <a:srgbClr val="000088"/>
                </a:solidFill>
                <a:latin typeface="Consolas"/>
                <a:cs typeface="Consolas"/>
              </a:rPr>
              <a:t>terminator.vehicle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84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1450"/>
            <a:ext cx="5056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Object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48" y="819150"/>
            <a:ext cx="3927552" cy="349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smtClean="0">
                <a:latin typeface="Arial"/>
                <a:cs typeface="Arial"/>
              </a:rPr>
              <a:t>Objects </a:t>
            </a:r>
            <a:r>
              <a:rPr sz="1800" b="1" spc="-5">
                <a:latin typeface="Arial"/>
                <a:cs typeface="Arial"/>
              </a:rPr>
              <a:t>can </a:t>
            </a:r>
            <a:r>
              <a:rPr lang="en-US" sz="1800" b="1" spc="-5" smtClean="0">
                <a:latin typeface="Arial"/>
                <a:cs typeface="Arial"/>
              </a:rPr>
              <a:t>contain </a:t>
            </a:r>
            <a:r>
              <a:rPr lang="en-US" sz="1800" b="1" spc="-5" smtClean="0">
                <a:solidFill>
                  <a:srgbClr val="0070C0"/>
                </a:solidFill>
                <a:latin typeface="Arial"/>
                <a:cs typeface="Arial"/>
              </a:rPr>
              <a:t>properties</a:t>
            </a:r>
            <a:r>
              <a:rPr lang="en-US" sz="1800" b="1" spc="-5" smtClean="0">
                <a:latin typeface="Arial"/>
                <a:cs typeface="Arial"/>
              </a:rPr>
              <a:t> and </a:t>
            </a:r>
            <a:r>
              <a:rPr lang="ro-RO" b="1" spc="-5" smtClean="0">
                <a:solidFill>
                  <a:srgbClr val="7030A0"/>
                </a:solidFill>
                <a:latin typeface="Arial"/>
                <a:cs typeface="Arial"/>
              </a:rPr>
              <a:t>method</a:t>
            </a: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z="1800" b="1" smtClean="0">
                <a:latin typeface="Arial"/>
                <a:cs typeface="Arial"/>
              </a:rPr>
              <a:t>.</a:t>
            </a:r>
            <a:endParaRPr lang="en-US" sz="1800" b="1" smtClean="0">
              <a:latin typeface="Arial"/>
              <a:cs typeface="Arial"/>
            </a:endParaRPr>
          </a:p>
          <a:p>
            <a:pPr marL="836295" marR="50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400" b="1" smtClean="0">
                <a:solidFill>
                  <a:srgbClr val="0070C0"/>
                </a:solidFill>
                <a:latin typeface="Arial"/>
                <a:cs typeface="Arial"/>
              </a:rPr>
              <a:t>Properties </a:t>
            </a:r>
            <a:r>
              <a:rPr lang="en-US" sz="1400" b="1" smtClean="0">
                <a:latin typeface="Arial"/>
                <a:cs typeface="Arial"/>
              </a:rPr>
              <a:t>are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variables </a:t>
            </a:r>
            <a:r>
              <a:rPr lang="en-US" sz="1400" b="1" smtClean="0">
                <a:latin typeface="Arial"/>
                <a:cs typeface="Arial"/>
              </a:rPr>
              <a:t>that are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inside an object</a:t>
            </a:r>
            <a:endParaRPr sz="1400" smtClean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400" b="1" smtClean="0">
                <a:solidFill>
                  <a:srgbClr val="7030A0"/>
                </a:solidFill>
                <a:latin typeface="Arial"/>
                <a:cs typeface="Arial"/>
              </a:rPr>
              <a:t>Methods</a:t>
            </a:r>
            <a:r>
              <a:rPr lang="en-US" sz="1400" b="1" smtClean="0">
                <a:latin typeface="Arial"/>
                <a:cs typeface="Arial"/>
              </a:rPr>
              <a:t> are </a:t>
            </a:r>
            <a:r>
              <a:rPr lang="en-US" sz="1400" b="1" smtClean="0">
                <a:solidFill>
                  <a:srgbClr val="00B050"/>
                </a:solidFill>
                <a:latin typeface="Arial"/>
                <a:cs typeface="Arial"/>
              </a:rPr>
              <a:t>functions </a:t>
            </a:r>
            <a:r>
              <a:rPr lang="en-US" sz="1400" b="1" smtClean="0">
                <a:latin typeface="Arial"/>
                <a:cs typeface="Arial"/>
              </a:rPr>
              <a:t>that are </a:t>
            </a:r>
            <a:r>
              <a:rPr lang="en-US" sz="1400" b="1" smtClean="0">
                <a:solidFill>
                  <a:srgbClr val="00B050"/>
                </a:solidFill>
                <a:latin typeface="Arial"/>
                <a:cs typeface="Arial"/>
              </a:rPr>
              <a:t>inside an object.</a:t>
            </a:r>
            <a:endParaRPr sz="1400" b="1" spc="-5" smtClean="0">
              <a:solidFill>
                <a:srgbClr val="00B050"/>
              </a:solidFill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endParaRPr lang="en-US" b="1" spc="-5" smtClean="0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Methods</a:t>
            </a: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US" b="1" spc="-5" smtClean="0">
                <a:latin typeface="Arial"/>
                <a:cs typeface="Arial"/>
              </a:rPr>
              <a:t>can use the object </a:t>
            </a:r>
            <a:r>
              <a:rPr lang="en-US" b="1" spc="-5" smtClean="0">
                <a:solidFill>
                  <a:srgbClr val="0070C0"/>
                </a:solidFill>
                <a:latin typeface="Arial"/>
                <a:cs typeface="Arial"/>
              </a:rPr>
              <a:t>properties</a:t>
            </a:r>
            <a:r>
              <a:rPr lang="en-US" b="1" spc="-5" smtClean="0">
                <a:latin typeface="Arial"/>
                <a:cs typeface="Arial"/>
              </a:rPr>
              <a:t> !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latin typeface="Arial"/>
                <a:cs typeface="Arial"/>
              </a:rPr>
              <a:t>Use the </a:t>
            </a:r>
            <a:r>
              <a:rPr lang="en-US" b="1" spc="-5" smtClean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lang="en-US" b="1" spc="-5" smtClean="0">
                <a:latin typeface="Arial"/>
                <a:cs typeface="Arial"/>
              </a:rPr>
              <a:t> keyword to access the current object </a:t>
            </a:r>
            <a:r>
              <a:rPr lang="en-US" sz="14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(some issues may occur)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191000" y="71054"/>
            <a:ext cx="4715949" cy="461023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var terminator = {</a:t>
            </a:r>
            <a:b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model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: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"T-800",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spc="-5" err="1" smtClean="0">
                <a:solidFill>
                  <a:srgbClr val="000088"/>
                </a:solidFill>
                <a:latin typeface="Consolas"/>
                <a:cs typeface="Consolas"/>
              </a:rPr>
              <a:t>weightInPounds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: 200,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target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: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"Sarah Connor",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shout</a:t>
            </a:r>
            <a:r>
              <a:rPr lang="en-US" sz="1000" spc="-5">
                <a:solidFill>
                  <a:srgbClr val="00B050"/>
                </a:solidFill>
                <a:latin typeface="Consolas"/>
                <a:cs typeface="Consolas"/>
              </a:rPr>
              <a:t>: function() </a:t>
            </a: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{</a:t>
            </a:r>
            <a:b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        for (var </a:t>
            </a:r>
            <a:r>
              <a:rPr lang="en-US" sz="1000" spc="-5" err="1" smtClean="0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 = 0; </a:t>
            </a:r>
            <a:r>
              <a:rPr lang="en-US" sz="1000" spc="-5" err="1" smtClean="0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 &lt; 3; </a:t>
            </a:r>
            <a:r>
              <a:rPr lang="en-US" sz="1000" spc="-5" err="1" smtClean="0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++) {</a:t>
            </a:r>
            <a:r>
              <a:rPr lang="en-US" sz="1000" spc="-5">
                <a:solidFill>
                  <a:srgbClr val="00B050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            console.log("Aaargh");</a:t>
            </a:r>
            <a:b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        }</a:t>
            </a:r>
            <a:r>
              <a:rPr lang="en-US" sz="1000" spc="-5">
                <a:solidFill>
                  <a:srgbClr val="00B050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    },</a:t>
            </a:r>
            <a:endParaRPr lang="en-US" sz="1000" spc="-5">
              <a:solidFill>
                <a:srgbClr val="00B05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spc="-5" smtClean="0">
                <a:solidFill>
                  <a:srgbClr val="FF0000"/>
                </a:solidFill>
                <a:latin typeface="Consolas"/>
                <a:cs typeface="Consolas"/>
              </a:rPr>
              <a:t>defend</a:t>
            </a: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: function() </a:t>
            </a:r>
            <a:r>
              <a:rPr lang="en-US" sz="1000" spc="-5" smtClean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FF0000"/>
                </a:solidFill>
                <a:latin typeface="Consolas"/>
                <a:cs typeface="Consolas"/>
              </a:rPr>
              <a:t>        console.log(this.model + " says: Get daun");</a:t>
            </a: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FF0000"/>
                </a:solidFill>
                <a:latin typeface="Consolas"/>
                <a:cs typeface="Consolas"/>
              </a:rPr>
              <a:t>    },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spc="-5" err="1" smtClean="0">
                <a:solidFill>
                  <a:srgbClr val="0070C0"/>
                </a:solidFill>
                <a:latin typeface="Consolas"/>
                <a:cs typeface="Consolas"/>
              </a:rPr>
              <a:t>takeEquipment</a:t>
            </a: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: function()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        </a:t>
            </a:r>
            <a: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  <a:t>console.log</a:t>
            </a: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("I </a:t>
            </a:r>
            <a: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  <a:t>need your </a:t>
            </a: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clothes");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        </a:t>
            </a:r>
            <a: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  <a:t>console.log</a:t>
            </a: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("Your boots");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        </a:t>
            </a:r>
            <a: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  <a:t>console.log</a:t>
            </a: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("And your motorcycle");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        console.log("I'll defend " + this.target);</a:t>
            </a:r>
            <a:b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    }</a:t>
            </a:r>
            <a: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terminator.takeEquipment();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err="1" smtClean="0">
                <a:solidFill>
                  <a:srgbClr val="000088"/>
                </a:solidFill>
                <a:latin typeface="Consolas"/>
                <a:cs typeface="Consolas"/>
              </a:rPr>
              <a:t>terminator.defend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</a:p>
          <a:p>
            <a:pPr marL="85725">
              <a:spcBef>
                <a:spcPts val="250"/>
              </a:spcBef>
            </a:pPr>
            <a:r>
              <a:rPr lang="en-US" sz="1000" spc="-5" err="1">
                <a:solidFill>
                  <a:srgbClr val="000088"/>
                </a:solidFill>
                <a:latin typeface="Consolas"/>
                <a:cs typeface="Consolas"/>
              </a:rPr>
              <a:t>terminator.shout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04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800" y="1596727"/>
            <a:ext cx="821646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JavaScript Functions Revisited:</a:t>
            </a:r>
            <a:br>
              <a:rPr lang="en-US" spc="-5" smtClean="0"/>
            </a:br>
            <a:r>
              <a:rPr lang="en-US" spc="-5" smtClean="0"/>
              <a:t>Closures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8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1450"/>
            <a:ext cx="5056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Closures: Inner Functions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" y="819150"/>
            <a:ext cx="4343399" cy="3410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Functions can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contain other functions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(inner functions)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endParaRPr lang="en-US" sz="1600" b="1" spc="-5">
              <a:solidFill>
                <a:srgbClr val="7030A0"/>
              </a:solidFill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Inner functions </a:t>
            </a:r>
            <a:r>
              <a:rPr lang="en-US" sz="1600" b="1" spc="-5" smtClean="0">
                <a:latin typeface="Arial"/>
                <a:cs typeface="Arial"/>
              </a:rPr>
              <a:t>are called </a:t>
            </a:r>
            <a:r>
              <a:rPr lang="en-US" sz="1600" b="1" u="sng" spc="-5" smtClean="0">
                <a:solidFill>
                  <a:srgbClr val="7030A0"/>
                </a:solidFill>
                <a:latin typeface="Arial"/>
                <a:cs typeface="Arial"/>
              </a:rPr>
              <a:t>Closures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endParaRPr lang="en-US" sz="1600" b="1" spc="-5" smtClean="0">
              <a:solidFill>
                <a:srgbClr val="7030A0"/>
              </a:solidFill>
              <a:latin typeface="Arial"/>
              <a:cs typeface="Arial"/>
            </a:endParaRPr>
          </a:p>
          <a:p>
            <a:pPr marL="12065" marR="243840">
              <a:lnSpc>
                <a:spcPct val="114599"/>
              </a:lnSpc>
              <a:buClr>
                <a:srgbClr val="000000"/>
              </a:buClr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Main features of closures:</a:t>
            </a:r>
            <a:endParaRPr lang="en-US" sz="1600" b="1" spc="-5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Closures </a:t>
            </a:r>
            <a:r>
              <a:rPr lang="en-US" sz="1600" b="1" spc="-5" smtClean="0">
                <a:latin typeface="Arial"/>
                <a:cs typeface="Arial"/>
              </a:rPr>
              <a:t>can access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all of the variables </a:t>
            </a:r>
            <a:r>
              <a:rPr lang="en-US" sz="1600" b="1" spc="-5" smtClean="0">
                <a:latin typeface="Arial"/>
                <a:cs typeface="Arial"/>
              </a:rPr>
              <a:t>that the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parent function </a:t>
            </a:r>
            <a:r>
              <a:rPr lang="en-US" sz="1600" b="1" spc="-5" smtClean="0">
                <a:latin typeface="Arial"/>
                <a:cs typeface="Arial"/>
              </a:rPr>
              <a:t>sees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Closures</a:t>
            </a:r>
            <a:r>
              <a:rPr lang="en-US" sz="1600" b="1" spc="-5" smtClean="0">
                <a:latin typeface="Arial"/>
                <a:cs typeface="Arial"/>
              </a:rPr>
              <a:t> cannot be accessed from outside the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parent function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We can 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return a Closure</a:t>
            </a:r>
            <a:r>
              <a:rPr lang="en-US" sz="1600" b="1" spc="-5" smtClean="0">
                <a:latin typeface="Arial"/>
                <a:cs typeface="Arial"/>
              </a:rPr>
              <a:t> and make it accessible to the outside!</a:t>
            </a:r>
            <a:endParaRPr lang="en-US" sz="1600" b="1" spc="-5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7</a:t>
            </a:fld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396575" y="628041"/>
            <a:ext cx="4715949" cy="3994683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visibleFunction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 {</a:t>
            </a:r>
            <a:b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function innerFunction() {</a:t>
            </a:r>
            <a:b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         console.log("I'm invisible to the outside!");</a:t>
            </a:r>
            <a:b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    }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console.log("Nothing to see here...");</a:t>
            </a:r>
            <a:b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  <a:b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We can call the first function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/>
            </a:r>
            <a:b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visibleFunction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We cannot call the inner function - it is hidden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innerFunction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Throws an error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Now let's try to return a function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iWillReturnAFunction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 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{</a:t>
            </a:r>
            <a:b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return 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function() 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{</a:t>
            </a:r>
            <a:b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         console.log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("This is a returned function!");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/>
            </a:r>
            <a:b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    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}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latin typeface="Consolas"/>
                <a:cs typeface="Consolas"/>
              </a:rPr>
              <a:t>var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iGotAFunction</a:t>
            </a:r>
            <a:r>
              <a:rPr lang="en-US" sz="1000" b="1" spc="-5" smtClean="0">
                <a:latin typeface="Consolas"/>
                <a:cs typeface="Consolas"/>
              </a:rPr>
              <a:t> = </a:t>
            </a:r>
            <a:r>
              <a:rPr lang="en-US" sz="1000" b="1" spc="-5">
                <a:solidFill>
                  <a:srgbClr val="0070C0"/>
                </a:solidFill>
                <a:latin typeface="Consolas"/>
                <a:cs typeface="Consolas"/>
              </a:rPr>
              <a:t>iWillReturnAFunction</a:t>
            </a:r>
            <a:r>
              <a:rPr lang="en-US" sz="1000" spc="-5" smtClean="0">
                <a:latin typeface="Consolas"/>
                <a:cs typeface="Consolas"/>
              </a:rPr>
              <a:t>();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iGotAFunction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();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This variable now contains a function!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04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1450"/>
            <a:ext cx="5056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Closures: Inner Functions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64" y="854583"/>
            <a:ext cx="4460952" cy="3410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The 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lang="en-US" sz="1600" b="1" spc="-5" smtClean="0">
                <a:latin typeface="Arial"/>
                <a:cs typeface="Arial"/>
              </a:rPr>
              <a:t> keyword will have a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different meaning</a:t>
            </a:r>
            <a:r>
              <a:rPr lang="en-US" sz="1600" b="1" spc="-5" smtClean="0">
                <a:latin typeface="Arial"/>
                <a:cs typeface="Arial"/>
              </a:rPr>
              <a:t> in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Closures</a:t>
            </a:r>
          </a:p>
          <a:p>
            <a:pPr marL="12065" marR="243840">
              <a:lnSpc>
                <a:spcPct val="114599"/>
              </a:lnSpc>
              <a:buClr>
                <a:srgbClr val="000000"/>
              </a:buClr>
              <a:tabLst>
                <a:tab pos="379095" algn="l"/>
                <a:tab pos="379730" algn="l"/>
              </a:tabLst>
            </a:pPr>
            <a:endParaRPr lang="en-US" sz="1600" b="1" spc="-5" smtClean="0">
              <a:solidFill>
                <a:srgbClr val="7030A0"/>
              </a:solidFill>
              <a:latin typeface="Arial"/>
              <a:cs typeface="Arial"/>
            </a:endParaRPr>
          </a:p>
          <a:p>
            <a:pPr marL="12065" marR="243840">
              <a:lnSpc>
                <a:spcPct val="114599"/>
              </a:lnSpc>
              <a:buClr>
                <a:srgbClr val="000000"/>
              </a:buClr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 Why ?</a:t>
            </a:r>
            <a:endParaRPr lang="en-US" sz="1600" b="1" spc="-5">
              <a:latin typeface="Arial"/>
              <a:cs typeface="Arial"/>
            </a:endParaRPr>
          </a:p>
          <a:p>
            <a:pPr marL="297815" marR="243840" indent="-285750">
              <a:lnSpc>
                <a:spcPct val="114599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600" b="1" spc="-5" smtClean="0">
                <a:latin typeface="Arial"/>
                <a:cs typeface="Arial"/>
              </a:rPr>
              <a:t>refers to the Object that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owns the function</a:t>
            </a:r>
            <a:endParaRPr lang="en-US" sz="1600" b="1" spc="-5">
              <a:solidFill>
                <a:srgbClr val="00B050"/>
              </a:solidFill>
              <a:latin typeface="Arial"/>
              <a:cs typeface="Arial"/>
            </a:endParaRPr>
          </a:p>
          <a:p>
            <a:pPr marL="297815" marR="243840" indent="-285750">
              <a:lnSpc>
                <a:spcPct val="114599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Because a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Closure</a:t>
            </a:r>
            <a:r>
              <a:rPr lang="en-US" sz="1600" b="1" spc="-5" smtClean="0">
                <a:latin typeface="Arial"/>
                <a:cs typeface="Arial"/>
              </a:rPr>
              <a:t> is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inside a function</a:t>
            </a:r>
            <a:r>
              <a:rPr lang="en-US" sz="1600" b="1" spc="-5" smtClean="0">
                <a:latin typeface="Arial"/>
                <a:cs typeface="Arial"/>
              </a:rPr>
              <a:t>, and not an Object, 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lang="en-US" sz="1600" b="1" spc="-5" smtClean="0">
                <a:latin typeface="Arial"/>
                <a:cs typeface="Arial"/>
              </a:rPr>
              <a:t> will refer to the </a:t>
            </a: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Window</a:t>
            </a:r>
            <a:r>
              <a:rPr lang="en-US" sz="1600" b="1" spc="-5" smtClean="0">
                <a:latin typeface="Arial"/>
                <a:cs typeface="Arial"/>
              </a:rPr>
              <a:t> Object</a:t>
            </a:r>
          </a:p>
          <a:p>
            <a:pPr marL="297815" marR="243840" indent="-285750">
              <a:lnSpc>
                <a:spcPct val="114599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US" sz="1600" b="1" spc="-5" smtClean="0">
              <a:latin typeface="Arial"/>
              <a:cs typeface="Arial"/>
            </a:endParaRPr>
          </a:p>
          <a:p>
            <a:pPr marL="297815" marR="243840" indent="-285750">
              <a:lnSpc>
                <a:spcPct val="114599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This behavior changes with "use strict";</a:t>
            </a:r>
          </a:p>
          <a:p>
            <a:pPr marL="297815" marR="243840" indent="-285750">
              <a:lnSpc>
                <a:spcPct val="114599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With </a:t>
            </a:r>
            <a:r>
              <a:rPr lang="en-US" sz="1600" b="1" spc="-5" smtClean="0">
                <a:solidFill>
                  <a:srgbClr val="0070C0"/>
                </a:solidFill>
                <a:latin typeface="Arial"/>
                <a:cs typeface="Arial"/>
              </a:rPr>
              <a:t>"use strict"</a:t>
            </a:r>
            <a:r>
              <a:rPr lang="en-US" sz="1600" b="1" spc="-5" smtClean="0">
                <a:latin typeface="Arial"/>
                <a:cs typeface="Arial"/>
              </a:rPr>
              <a:t>, 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lang="en-US" sz="1600" b="1" spc="-5" smtClean="0">
                <a:latin typeface="Arial"/>
                <a:cs typeface="Arial"/>
              </a:rPr>
              <a:t> will be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undefined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8</a:t>
            </a:fld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267200" y="561730"/>
            <a:ext cx="4583832" cy="3840795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var terminator =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model: "T-800",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weightInPounds: 200,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target: "Sarah Connor",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B05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    describeMyself: function 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        console.log(this);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b="1" spc="-5">
              <a:solidFill>
                <a:srgbClr val="00B05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    },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b="1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describeWithClosures: function 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        </a:t>
            </a: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function innerFunction()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            console.log(this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en-US" sz="1000" b="1" spc="-5">
              <a:solidFill>
                <a:srgbClr val="FF00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        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        innerFunction();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terminator.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describeMyself()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;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</a:t>
            </a:r>
            <a:r>
              <a:rPr lang="en-US" sz="1000" b="1" spc="-5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Logs object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 "terminator"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terminator.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describeWithClosures();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</a:t>
            </a:r>
            <a:r>
              <a:rPr lang="en-US" sz="1000" b="1" spc="-5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Logs object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"Window"</a:t>
            </a:r>
            <a:endParaRPr lang="en-US" sz="1000" b="1" spc="-5">
              <a:solidFill>
                <a:schemeClr val="accent2">
                  <a:lumMod val="5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21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1450"/>
            <a:ext cx="5056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Closures: Inner Functions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64" y="854583"/>
            <a:ext cx="4290536" cy="3835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How do we fix this ?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We can use methods to re-assign 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this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call</a:t>
            </a:r>
            <a:r>
              <a:rPr lang="en-US" sz="1600" b="1" spc="-5" smtClean="0">
                <a:solidFill>
                  <a:srgbClr val="0070C0"/>
                </a:solidFill>
                <a:latin typeface="Arial"/>
                <a:cs typeface="Arial"/>
              </a:rPr>
              <a:t>(valueOfThis,</a:t>
            </a:r>
            <a:r>
              <a:rPr lang="en-US" sz="1600" b="1" spc="-5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arg1, arg2, …</a:t>
            </a:r>
            <a:r>
              <a:rPr lang="en-US" sz="1600" b="1" spc="-5" smtClean="0">
                <a:solidFill>
                  <a:srgbClr val="0070C0"/>
                </a:solidFill>
                <a:latin typeface="Arial"/>
                <a:cs typeface="Arial"/>
              </a:rPr>
              <a:t>)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apply</a:t>
            </a:r>
            <a:r>
              <a:rPr lang="en-US" sz="1600" b="1" spc="-5" smtClean="0">
                <a:solidFill>
                  <a:srgbClr val="0070C0"/>
                </a:solidFill>
                <a:latin typeface="Arial"/>
                <a:cs typeface="Arial"/>
              </a:rPr>
              <a:t>(valueOfThis,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argsArray</a:t>
            </a:r>
            <a:r>
              <a:rPr lang="en-US" sz="1600" b="1" spc="-5" smtClean="0">
                <a:solidFill>
                  <a:srgbClr val="0070C0"/>
                </a:solidFill>
                <a:latin typeface="Arial"/>
                <a:cs typeface="Arial"/>
              </a:rPr>
              <a:t>)</a:t>
            </a:r>
          </a:p>
          <a:p>
            <a:pPr marL="836295" marR="243840" lvl="1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bind</a:t>
            </a:r>
            <a:r>
              <a:rPr lang="en-US" sz="1600" b="1" spc="-5" smtClean="0">
                <a:solidFill>
                  <a:srgbClr val="0070C0"/>
                </a:solidFill>
                <a:latin typeface="Arial"/>
                <a:cs typeface="Arial"/>
              </a:rPr>
              <a:t>(valueOfThis,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arg1, arg2, …</a:t>
            </a:r>
            <a:r>
              <a:rPr lang="en-US" sz="1600" b="1" spc="-5" smtClean="0">
                <a:solidFill>
                  <a:srgbClr val="0070C0"/>
                </a:solidFill>
                <a:latin typeface="Arial"/>
                <a:cs typeface="Arial"/>
              </a:rPr>
              <a:t>)</a:t>
            </a:r>
          </a:p>
          <a:p>
            <a:pPr marL="12065" marR="243840">
              <a:lnSpc>
                <a:spcPct val="114599"/>
              </a:lnSpc>
              <a:buClr>
                <a:srgbClr val="000000"/>
              </a:buClr>
              <a:tabLst>
                <a:tab pos="379095" algn="l"/>
                <a:tab pos="379730" algn="l"/>
              </a:tabLst>
            </a:pPr>
            <a:endParaRPr lang="en-US" sz="1600" b="1" spc="-5" smtClean="0">
              <a:solidFill>
                <a:srgbClr val="7030A0"/>
              </a:solidFill>
              <a:latin typeface="Arial"/>
              <a:cs typeface="Arial"/>
            </a:endParaRPr>
          </a:p>
          <a:p>
            <a:pPr marL="12065" marR="243840">
              <a:lnSpc>
                <a:spcPct val="114599"/>
              </a:lnSpc>
              <a:buClr>
                <a:srgbClr val="000000"/>
              </a:buClr>
              <a:tabLst>
                <a:tab pos="379095" algn="l"/>
                <a:tab pos="379730" algn="l"/>
              </a:tabLst>
            </a:pPr>
            <a:r>
              <a:rPr lang="en-US" sz="1600" b="1" spc="-5">
                <a:latin typeface="Arial"/>
                <a:cs typeface="Arial"/>
              </a:rPr>
              <a:t> </a:t>
            </a:r>
            <a:r>
              <a:rPr lang="en-US" sz="1600" b="1" spc="-5">
                <a:solidFill>
                  <a:srgbClr val="00B050"/>
                </a:solidFill>
                <a:latin typeface="Arial"/>
                <a:cs typeface="Arial"/>
              </a:rPr>
              <a:t>Call:</a:t>
            </a:r>
            <a:r>
              <a:rPr lang="en-US" sz="1600" b="1" spc="-5">
                <a:latin typeface="Arial"/>
                <a:cs typeface="Arial"/>
              </a:rPr>
              <a:t> </a:t>
            </a:r>
            <a:r>
              <a:rPr lang="en-US" sz="1200" b="1" spc="-5">
                <a:latin typeface="Arial"/>
                <a:cs typeface="Arial"/>
                <a:hlinkClick r:id="rId4"/>
              </a:rPr>
              <a:t>https://developer.mozilla.org/en-US/docs/Web/JavaScript/Reference/Global_Objects/Function/call</a:t>
            </a:r>
            <a:endParaRPr lang="en-US" sz="1200" b="1" spc="-5">
              <a:latin typeface="Arial"/>
              <a:cs typeface="Arial"/>
            </a:endParaRPr>
          </a:p>
          <a:p>
            <a:pPr marL="12065" marR="243840">
              <a:lnSpc>
                <a:spcPct val="114599"/>
              </a:lnSpc>
              <a:buClr>
                <a:srgbClr val="000000"/>
              </a:buClr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b="1" spc="-5">
                <a:solidFill>
                  <a:srgbClr val="00B050"/>
                </a:solidFill>
                <a:latin typeface="Arial"/>
                <a:cs typeface="Arial"/>
              </a:rPr>
              <a:t>Apply: </a:t>
            </a:r>
            <a:r>
              <a:rPr lang="en-US" sz="1200" b="1" spc="-5">
                <a:solidFill>
                  <a:srgbClr val="00B050"/>
                </a:solidFill>
                <a:latin typeface="Arial"/>
                <a:cs typeface="Arial"/>
                <a:hlinkClick r:id="rId5"/>
              </a:rPr>
              <a:t>https://</a:t>
            </a:r>
            <a:r>
              <a:rPr lang="en-US" sz="1200" b="1" spc="-5" smtClean="0">
                <a:solidFill>
                  <a:srgbClr val="00B050"/>
                </a:solidFill>
                <a:latin typeface="Arial"/>
                <a:cs typeface="Arial"/>
                <a:hlinkClick r:id="rId5"/>
              </a:rPr>
              <a:t>developer.mozilla.org/en-US/docs/Web/JavaScript/Reference/Global_Objects/Function/apply</a:t>
            </a:r>
            <a:endParaRPr lang="en-US" sz="1200" b="1" spc="-5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065" marR="243840">
              <a:lnSpc>
                <a:spcPct val="114599"/>
              </a:lnSpc>
              <a:buClr>
                <a:srgbClr val="000000"/>
              </a:buClr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Bind</a:t>
            </a:r>
            <a:r>
              <a:rPr lang="en-US" sz="1600" b="1" spc="-5">
                <a:solidFill>
                  <a:srgbClr val="00B050"/>
                </a:solidFill>
                <a:latin typeface="Arial"/>
                <a:cs typeface="Arial"/>
              </a:rPr>
              <a:t>: </a:t>
            </a:r>
            <a:r>
              <a:rPr lang="en-US" sz="1200" b="1" spc="-5">
                <a:solidFill>
                  <a:srgbClr val="00B0F0"/>
                </a:solidFill>
                <a:latin typeface="Arial"/>
                <a:cs typeface="Arial"/>
                <a:hlinkClick r:id="rId6"/>
              </a:rPr>
              <a:t>https://developer.mozilla.org/en-US/docs/Web/JavaScript/Reference/Global_Objects/Function/bind</a:t>
            </a:r>
            <a:endParaRPr lang="en-US" sz="1200" b="1" spc="-5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9</a:t>
            </a:fld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267200" y="561730"/>
            <a:ext cx="4583832" cy="3840795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var terminator =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model: "T-800",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weightInPounds: 200,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target: "Sarah Connor",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B05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    describeMyself: function 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        console.log(this);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b="1" spc="-5">
              <a:solidFill>
                <a:srgbClr val="00B05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    },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b="1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describeWithClosures: function 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        </a:t>
            </a: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function innerFunction()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            console.log(this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en-US" sz="1000" b="1" spc="-5">
              <a:solidFill>
                <a:srgbClr val="FF00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        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        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innerFunction.call(this);</a:t>
            </a:r>
            <a:endParaRPr lang="en-US" sz="1000" b="1" spc="-5">
              <a:solidFill>
                <a:srgbClr val="FF00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terminator.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describeMyself()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;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Logs object "terminator"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terminator.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describeWithClosures();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Logs object "terminator"</a:t>
            </a:r>
            <a:endParaRPr lang="en-US" sz="1000" b="1" spc="-5">
              <a:solidFill>
                <a:schemeClr val="accent2">
                  <a:lumMod val="5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759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C3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</TotalTime>
  <Words>1001</Words>
  <Application>Microsoft Office PowerPoint</Application>
  <PresentationFormat>On-screen Show (16:9)</PresentationFormat>
  <Paragraphs>349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JavaScript Objects</vt:lpstr>
      <vt:lpstr>Agenda</vt:lpstr>
      <vt:lpstr>JavaScript Objects</vt:lpstr>
      <vt:lpstr>Objects</vt:lpstr>
      <vt:lpstr>Object methods</vt:lpstr>
      <vt:lpstr>JavaScript Functions Revisited: Closures</vt:lpstr>
      <vt:lpstr>Closures: Inner Functions</vt:lpstr>
      <vt:lpstr>Closures: Inner Functions</vt:lpstr>
      <vt:lpstr>Closures: Inner Functions</vt:lpstr>
      <vt:lpstr>Looping through an Object</vt:lpstr>
      <vt:lpstr>Loop through Objects</vt:lpstr>
      <vt:lpstr>Object Instantiation</vt:lpstr>
      <vt:lpstr>Object Instantiation</vt:lpstr>
      <vt:lpstr>Object Instantiation</vt:lpstr>
      <vt:lpstr>Object Instantiation</vt:lpstr>
      <vt:lpstr>Object Instantiation</vt:lpstr>
      <vt:lpstr>Public and Private Object Data</vt:lpstr>
      <vt:lpstr>Public and Private Object Data</vt:lpstr>
      <vt:lpstr>The Built-in JSON Object</vt:lpstr>
      <vt:lpstr>JSON Built-in Object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cp:lastModifiedBy>Trompetica</cp:lastModifiedBy>
  <cp:revision>984</cp:revision>
  <dcterms:created xsi:type="dcterms:W3CDTF">2019-09-25T17:45:47Z</dcterms:created>
  <dcterms:modified xsi:type="dcterms:W3CDTF">2019-10-12T11:01:40Z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