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  <p:sldId id="301" r:id="rId9"/>
    <p:sldId id="302" r:id="rId10"/>
    <p:sldId id="303" r:id="rId11"/>
    <p:sldId id="304" r:id="rId12"/>
    <p:sldId id="305" r:id="rId13"/>
    <p:sldId id="266" r:id="rId14"/>
    <p:sldId id="267" r:id="rId15"/>
    <p:sldId id="268" r:id="rId16"/>
    <p:sldId id="269" r:id="rId17"/>
    <p:sldId id="290" r:id="rId18"/>
    <p:sldId id="289" r:id="rId19"/>
    <p:sldId id="270" r:id="rId20"/>
    <p:sldId id="299" r:id="rId21"/>
    <p:sldId id="271" r:id="rId22"/>
    <p:sldId id="298" r:id="rId23"/>
    <p:sldId id="291" r:id="rId24"/>
    <p:sldId id="273" r:id="rId25"/>
    <p:sldId id="272" r:id="rId26"/>
    <p:sldId id="280" r:id="rId27"/>
    <p:sldId id="281" r:id="rId28"/>
    <p:sldId id="282" r:id="rId29"/>
    <p:sldId id="283" r:id="rId30"/>
    <p:sldId id="287" r:id="rId31"/>
    <p:sldId id="285" r:id="rId32"/>
    <p:sldId id="284" r:id="rId33"/>
    <p:sldId id="286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5143500" type="screen16x9"/>
  <p:notesSz cx="9144000" cy="51435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4947" y="1583905"/>
            <a:ext cx="12541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34955" y="2803105"/>
            <a:ext cx="46740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DB443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8924" y="985750"/>
            <a:ext cx="3986529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48624" y="1073249"/>
            <a:ext cx="3404234" cy="3179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7675" y="809324"/>
            <a:ext cx="5992224" cy="3524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4000" y="1583905"/>
            <a:ext cx="493599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196" y="1423103"/>
            <a:ext cx="4533900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DB443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77140" y="4812428"/>
            <a:ext cx="2489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Equality_comparisons_and_samenes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rwall.com/p/h4xm0w/why-never-use-new-array-in-javascrip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Web/JavaScript/Reference/Global_Objects/Array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oquentjavascript.net/" TargetMode="External"/><Relationship Id="rId5" Type="http://schemas.openxmlformats.org/officeDocument/2006/relationships/hyperlink" Target="http://jsforcats.com/" TargetMode="External"/><Relationship Id="rId4" Type="http://schemas.openxmlformats.org/officeDocument/2006/relationships/hyperlink" Target="https://medium.freecodecamp.org/whats-the-difference-between-javascript-and-ecmascript-cba48c73a2b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2048" cy="318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9861" y="2124262"/>
            <a:ext cx="3182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JavaScript</a:t>
            </a:r>
            <a:r>
              <a:rPr sz="3600" b="1" spc="-8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Basics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8738" y="855500"/>
            <a:ext cx="1746524" cy="759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77140" y="4812428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28800" y="1311427"/>
            <a:ext cx="4935999" cy="1231106"/>
          </a:xfrm>
        </p:spPr>
        <p:txBody>
          <a:bodyPr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Structure and Syntax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099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777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 smtClean="0">
                <a:solidFill>
                  <a:srgbClr val="642C84"/>
                </a:solidFill>
                <a:latin typeface="Calibri"/>
                <a:cs typeface="Calibri"/>
              </a:rPr>
              <a:t>JavaScript</a:t>
            </a:r>
            <a:r>
              <a:rPr lang="en-US" sz="2600" b="1" spc="-5" dirty="0" smtClean="0">
                <a:solidFill>
                  <a:srgbClr val="642C84"/>
                </a:solidFill>
                <a:latin typeface="Calibri"/>
                <a:cs typeface="Calibri"/>
              </a:rPr>
              <a:t> Structure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366" y="809386"/>
            <a:ext cx="8305800" cy="972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459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1700" b="1" spc="-5" dirty="0" smtClean="0">
                <a:latin typeface="Calibri"/>
                <a:cs typeface="Calibri"/>
              </a:rPr>
              <a:t>JavaScript consists of </a:t>
            </a:r>
            <a:r>
              <a:rPr lang="en-US" sz="1700" b="1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line-by-line instructions</a:t>
            </a:r>
            <a:r>
              <a:rPr lang="en-US" sz="1700" b="1" spc="-5" dirty="0" smtClean="0">
                <a:latin typeface="Calibri"/>
                <a:cs typeface="Calibri"/>
              </a:rPr>
              <a:t>.</a:t>
            </a:r>
          </a:p>
          <a:p>
            <a:pPr marL="473075" indent="-461009">
              <a:lnSpc>
                <a:spcPct val="100000"/>
              </a:lnSpc>
              <a:spcBef>
                <a:spcPts val="459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1700" b="1" spc="-5" dirty="0" smtClean="0">
                <a:latin typeface="Calibri"/>
                <a:cs typeface="Calibri"/>
              </a:rPr>
              <a:t>It executes a line of code, processes it, and moves to the next one</a:t>
            </a:r>
          </a:p>
          <a:p>
            <a:pPr marL="930275" lvl="1" indent="-461009">
              <a:spcBef>
                <a:spcPts val="459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endParaRPr sz="17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94691" y="1581150"/>
            <a:ext cx="4572000" cy="27571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459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b="1" spc="-5" dirty="0">
                <a:solidFill>
                  <a:srgbClr val="7030A0"/>
                </a:solidFill>
                <a:cs typeface="Calibri"/>
              </a:rPr>
              <a:t>Example program </a:t>
            </a:r>
            <a:r>
              <a:rPr lang="en-US" b="1" spc="-5" dirty="0">
                <a:cs typeface="Calibri"/>
              </a:rPr>
              <a:t>for </a:t>
            </a:r>
            <a:r>
              <a:rPr lang="en-US" b="1" spc="-5" dirty="0">
                <a:solidFill>
                  <a:srgbClr val="00B050"/>
                </a:solidFill>
                <a:cs typeface="Calibri"/>
              </a:rPr>
              <a:t>opening a door</a:t>
            </a:r>
            <a:r>
              <a:rPr lang="en-US" b="1" spc="-5" dirty="0">
                <a:cs typeface="Calibri"/>
              </a:rPr>
              <a:t>:</a:t>
            </a: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 dirty="0">
                <a:cs typeface="Calibri"/>
              </a:rPr>
              <a:t>1. Look at the door</a:t>
            </a: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 dirty="0">
                <a:cs typeface="Calibri"/>
              </a:rPr>
              <a:t>2. Walk near the door</a:t>
            </a: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 dirty="0">
                <a:cs typeface="Calibri"/>
              </a:rPr>
              <a:t>3. Put your hand on the door handle</a:t>
            </a: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 dirty="0" smtClean="0">
                <a:cs typeface="Calibri"/>
              </a:rPr>
              <a:t>4</a:t>
            </a:r>
            <a:r>
              <a:rPr lang="en-US" b="1" spc="-5" dirty="0">
                <a:cs typeface="Calibri"/>
              </a:rPr>
              <a:t>. Hold the door handle </a:t>
            </a:r>
            <a:endParaRPr lang="en-US" b="1" spc="-5" dirty="0" smtClean="0">
              <a:cs typeface="Calibri"/>
            </a:endParaRP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 dirty="0" smtClean="0">
                <a:cs typeface="Calibri"/>
              </a:rPr>
              <a:t>5. Press </a:t>
            </a:r>
            <a:r>
              <a:rPr lang="en-US" b="1" spc="-5" dirty="0">
                <a:cs typeface="Calibri"/>
              </a:rPr>
              <a:t>on the door </a:t>
            </a:r>
            <a:r>
              <a:rPr lang="en-US" b="1" spc="-5" dirty="0" smtClean="0">
                <a:cs typeface="Calibri"/>
              </a:rPr>
              <a:t>handle</a:t>
            </a: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 dirty="0" smtClean="0">
                <a:cs typeface="Calibri"/>
              </a:rPr>
              <a:t>6</a:t>
            </a:r>
            <a:r>
              <a:rPr lang="en-US" b="1" spc="-5" dirty="0">
                <a:cs typeface="Calibri"/>
              </a:rPr>
              <a:t>. Pull the door</a:t>
            </a: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 dirty="0">
                <a:cs typeface="Calibri"/>
              </a:rPr>
              <a:t>7. Release the door handle</a:t>
            </a:r>
          </a:p>
        </p:txBody>
      </p:sp>
    </p:spTree>
    <p:extLst>
      <p:ext uri="{BB962C8B-B14F-4D97-AF65-F5344CB8AC3E}">
        <p14:creationId xmlns:p14="http://schemas.microsoft.com/office/powerpoint/2010/main" val="3924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777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 smtClean="0">
                <a:solidFill>
                  <a:srgbClr val="642C84"/>
                </a:solidFill>
                <a:latin typeface="Calibri"/>
                <a:cs typeface="Calibri"/>
              </a:rPr>
              <a:t>JavaScript</a:t>
            </a:r>
            <a:r>
              <a:rPr lang="en-US" sz="2600" b="1" spc="-5" dirty="0" smtClean="0">
                <a:solidFill>
                  <a:srgbClr val="642C84"/>
                </a:solidFill>
                <a:latin typeface="Calibri"/>
                <a:cs typeface="Calibri"/>
              </a:rPr>
              <a:t> Syntax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12395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JavaScript line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should end </a:t>
            </a:r>
            <a:r>
              <a:rPr lang="en-US" dirty="0" smtClean="0"/>
              <a:t>with a semicolon 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There are certain exceptions, discussed later</a:t>
            </a:r>
            <a:endParaRPr lang="ro-RO" b="1" dirty="0"/>
          </a:p>
        </p:txBody>
      </p:sp>
      <p:sp>
        <p:nvSpPr>
          <p:cNvPr id="8" name="object 7"/>
          <p:cNvSpPr txBox="1"/>
          <p:nvPr/>
        </p:nvSpPr>
        <p:spPr>
          <a:xfrm>
            <a:off x="527799" y="2200449"/>
            <a:ext cx="8479038" cy="2306669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10795" rIns="0" bIns="0" rtlCol="0">
            <a:noAutofit/>
          </a:bodyPr>
          <a:lstStyle/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// Type the following commands into a JavaScript file.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// Include the JavaScript file in a HTML file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// Run the HTML file in your browser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endParaRPr lang="en-US" sz="1400" b="1" spc="-5" dirty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b="1" spc="-5" dirty="0" smtClean="0">
                <a:solidFill>
                  <a:schemeClr val="accent1"/>
                </a:solidFill>
                <a:latin typeface="Consolas"/>
                <a:cs typeface="Consolas"/>
              </a:rPr>
              <a:t>alert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(</a:t>
            </a:r>
            <a:r>
              <a:rPr lang="en-US" sz="1400" spc="-5" dirty="0" smtClean="0">
                <a:solidFill>
                  <a:srgbClr val="00B050"/>
                </a:solidFill>
                <a:latin typeface="Consolas"/>
                <a:cs typeface="Consolas"/>
              </a:rPr>
              <a:t>“Welcome to the best program ever.”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);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b="1" spc="-5" dirty="0">
                <a:solidFill>
                  <a:schemeClr val="accent1"/>
                </a:solidFill>
                <a:latin typeface="Consolas"/>
                <a:cs typeface="Consolas"/>
              </a:rPr>
              <a:t>prompt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(</a:t>
            </a:r>
            <a:r>
              <a:rPr lang="en-US" sz="1400" spc="-5" dirty="0" smtClean="0">
                <a:solidFill>
                  <a:srgbClr val="00B050"/>
                </a:solidFill>
                <a:latin typeface="Consolas"/>
                <a:cs typeface="Consolas"/>
              </a:rPr>
              <a:t>“Enter your computer name:”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);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b="1" spc="-5" dirty="0">
                <a:solidFill>
                  <a:schemeClr val="accent1"/>
                </a:solidFill>
                <a:latin typeface="Consolas"/>
                <a:cs typeface="Consolas"/>
              </a:rPr>
              <a:t>confirm</a:t>
            </a:r>
            <a:r>
              <a:rPr lang="en-US" sz="1400" spc="-5" dirty="0">
                <a:solidFill>
                  <a:srgbClr val="880000"/>
                </a:solidFill>
                <a:latin typeface="Consolas"/>
                <a:cs typeface="Consolas"/>
              </a:rPr>
              <a:t>(</a:t>
            </a:r>
            <a:r>
              <a:rPr lang="en-US" sz="1400" spc="-5" dirty="0">
                <a:solidFill>
                  <a:srgbClr val="00B050"/>
                </a:solidFill>
                <a:latin typeface="Consolas"/>
                <a:cs typeface="Consolas"/>
              </a:rPr>
              <a:t>“Press </a:t>
            </a:r>
            <a:r>
              <a:rPr lang="en-US" sz="1400" spc="-5" dirty="0" smtClean="0">
                <a:solidFill>
                  <a:srgbClr val="00B050"/>
                </a:solidFill>
                <a:latin typeface="Consolas"/>
                <a:cs typeface="Consolas"/>
              </a:rPr>
              <a:t>YES to </a:t>
            </a:r>
            <a:r>
              <a:rPr lang="en-US" sz="1400" spc="-5" dirty="0">
                <a:solidFill>
                  <a:srgbClr val="00B050"/>
                </a:solidFill>
                <a:latin typeface="Consolas"/>
                <a:cs typeface="Consolas"/>
              </a:rPr>
              <a:t>delete all files.”</a:t>
            </a:r>
            <a:r>
              <a:rPr lang="en-US" sz="1400" spc="-5" dirty="0">
                <a:solidFill>
                  <a:srgbClr val="880000"/>
                </a:solidFill>
                <a:latin typeface="Consolas"/>
                <a:cs typeface="Consolas"/>
              </a:rPr>
              <a:t>);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b="1" spc="-5" dirty="0" smtClean="0">
                <a:solidFill>
                  <a:schemeClr val="accent1"/>
                </a:solidFill>
                <a:latin typeface="Consolas"/>
                <a:cs typeface="Consolas"/>
              </a:rPr>
              <a:t>console.log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(</a:t>
            </a:r>
            <a:r>
              <a:rPr lang="en-US" sz="1400" spc="-5" dirty="0" smtClean="0">
                <a:solidFill>
                  <a:srgbClr val="00B050"/>
                </a:solidFill>
                <a:latin typeface="Consolas"/>
                <a:cs typeface="Consolas"/>
              </a:rPr>
              <a:t>“Your computer is now very clean.”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);</a:t>
            </a:r>
            <a:endParaRPr lang="en-US" sz="1400" spc="-5" dirty="0">
              <a:solidFill>
                <a:srgbClr val="88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2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6380" y="1583905"/>
            <a:ext cx="46026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pc="-5" dirty="0" smtClean="0"/>
              <a:t>Variables</a:t>
            </a:r>
            <a:r>
              <a:rPr lang="en-US" spc="-5" dirty="0" smtClean="0"/>
              <a:t> and </a:t>
            </a:r>
            <a:r>
              <a:rPr spc="-5" dirty="0" smtClean="0"/>
              <a:t>Value</a:t>
            </a:r>
            <a:r>
              <a:rPr lang="en-US" spc="-5" dirty="0" smtClean="0"/>
              <a:t>s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913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2600" b="1" spc="-5" dirty="0" smtClean="0">
                <a:solidFill>
                  <a:srgbClr val="642C84"/>
                </a:solidFill>
              </a:rPr>
              <a:t>Variables</a:t>
            </a:r>
            <a:r>
              <a:rPr lang="en-US" sz="2600" b="1" spc="-5" dirty="0" smtClean="0">
                <a:solidFill>
                  <a:srgbClr val="642C84"/>
                </a:solidFill>
              </a:rPr>
              <a:t> and </a:t>
            </a:r>
            <a:r>
              <a:rPr sz="2600" b="1" spc="-5" dirty="0" smtClean="0">
                <a:solidFill>
                  <a:srgbClr val="642C84"/>
                </a:solidFill>
                <a:latin typeface="Calibri"/>
                <a:cs typeface="Calibri"/>
              </a:rPr>
              <a:t>Values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51464" y="3163847"/>
            <a:ext cx="5211136" cy="784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u="sng" spc="-5" dirty="0">
                <a:solidFill>
                  <a:srgbClr val="DB4437"/>
                </a:solidFill>
                <a:latin typeface="Calibri"/>
                <a:cs typeface="Calibri"/>
              </a:rPr>
              <a:t>Values</a:t>
            </a: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lang="en-US" sz="2200" b="1" dirty="0" smtClean="0">
                <a:latin typeface="Calibri"/>
                <a:cs typeface="Calibri"/>
              </a:rPr>
              <a:t>are pieces of information which we want to remember and use later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658" y="3983443"/>
            <a:ext cx="5163942" cy="60721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14"/>
              </a:spcBef>
              <a:tabLst>
                <a:tab pos="442595" algn="l"/>
                <a:tab pos="443230" algn="l"/>
              </a:tabLst>
            </a:pPr>
            <a:r>
              <a:rPr lang="en-US" b="1" spc="-5" dirty="0" smtClean="0">
                <a:latin typeface="Calibri"/>
                <a:cs typeface="Calibri"/>
              </a:rPr>
              <a:t>We can use </a:t>
            </a:r>
            <a:r>
              <a:rPr lang="en-US" b="1" spc="-5" dirty="0" smtClean="0">
                <a:solidFill>
                  <a:srgbClr val="DB4437"/>
                </a:solidFill>
                <a:latin typeface="Calibri"/>
                <a:cs typeface="Calibri"/>
              </a:rPr>
              <a:t>variables</a:t>
            </a:r>
            <a:r>
              <a:rPr lang="en-US" b="1" spc="-5" dirty="0" smtClean="0">
                <a:latin typeface="Calibri"/>
                <a:cs typeface="Calibri"/>
              </a:rPr>
              <a:t> to remember </a:t>
            </a:r>
            <a:r>
              <a:rPr lang="en-US" b="1" spc="-5" dirty="0" smtClean="0">
                <a:solidFill>
                  <a:srgbClr val="00B050"/>
                </a:solidFill>
                <a:latin typeface="Calibri"/>
                <a:cs typeface="Calibri"/>
              </a:rPr>
              <a:t>numbers</a:t>
            </a:r>
            <a:r>
              <a:rPr lang="en-US" b="1" spc="-5" dirty="0" smtClean="0">
                <a:latin typeface="Calibri"/>
                <a:cs typeface="Calibri"/>
              </a:rPr>
              <a:t>, </a:t>
            </a:r>
            <a:r>
              <a:rPr lang="en-US" b="1" spc="-5" dirty="0" smtClean="0">
                <a:solidFill>
                  <a:srgbClr val="00B050"/>
                </a:solidFill>
                <a:latin typeface="Calibri"/>
                <a:cs typeface="Calibri"/>
              </a:rPr>
              <a:t>text</a:t>
            </a:r>
            <a:r>
              <a:rPr lang="en-US" b="1" spc="-5" dirty="0" smtClean="0">
                <a:latin typeface="Calibri"/>
                <a:cs typeface="Calibri"/>
              </a:rPr>
              <a:t>, </a:t>
            </a:r>
            <a:r>
              <a:rPr lang="en-US" b="1" i="1" spc="-5" dirty="0" smtClean="0">
                <a:solidFill>
                  <a:srgbClr val="00B050"/>
                </a:solidFill>
                <a:latin typeface="Calibri"/>
                <a:cs typeface="Calibri"/>
              </a:rPr>
              <a:t>Boolean values</a:t>
            </a:r>
            <a:r>
              <a:rPr lang="en-US" b="1" spc="-5" dirty="0" smtClean="0">
                <a:latin typeface="Calibri"/>
                <a:cs typeface="Calibri"/>
              </a:rPr>
              <a:t>, even </a:t>
            </a:r>
            <a:r>
              <a:rPr lang="en-US" b="1" i="1" spc="-5" dirty="0" smtClean="0">
                <a:solidFill>
                  <a:srgbClr val="00B050"/>
                </a:solidFill>
                <a:latin typeface="Calibri"/>
                <a:cs typeface="Calibri"/>
              </a:rPr>
              <a:t>functions</a:t>
            </a:r>
            <a:endParaRPr sz="1800" i="1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464" y="804142"/>
            <a:ext cx="4545965" cy="376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u="sng" spc="-5" dirty="0">
                <a:solidFill>
                  <a:srgbClr val="DB4437"/>
                </a:solidFill>
                <a:latin typeface="Calibri"/>
                <a:cs typeface="Calibri"/>
              </a:rPr>
              <a:t>Variables</a:t>
            </a: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are used to store </a:t>
            </a:r>
            <a:r>
              <a:rPr sz="2200" b="1" spc="-5" dirty="0" smtClean="0">
                <a:latin typeface="Calibri"/>
                <a:cs typeface="Calibri"/>
              </a:rPr>
              <a:t>values</a:t>
            </a:r>
            <a:endParaRPr lang="en-US" sz="2200" b="1" spc="-5" dirty="0" smtClean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464" y="1251185"/>
            <a:ext cx="5295912" cy="186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6830">
              <a:lnSpc>
                <a:spcPct val="114599"/>
              </a:lnSpc>
              <a:spcBef>
                <a:spcPts val="100"/>
              </a:spcBef>
              <a:tabLst>
                <a:tab pos="442595" algn="l"/>
                <a:tab pos="443230" algn="l"/>
              </a:tabLst>
            </a:pPr>
            <a:r>
              <a:rPr lang="en-US" b="1" spc="-5" dirty="0" smtClean="0">
                <a:cs typeface="Calibri"/>
              </a:rPr>
              <a:t>How </a:t>
            </a:r>
            <a:r>
              <a:rPr lang="en-US" b="1" spc="-5" dirty="0">
                <a:cs typeface="Calibri"/>
              </a:rPr>
              <a:t>to declare variables:</a:t>
            </a:r>
            <a:endParaRPr lang="en-US" dirty="0">
              <a:cs typeface="Calibri"/>
            </a:endParaRPr>
          </a:p>
          <a:p>
            <a:pPr marL="354965" marR="36830" indent="-3429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  <a:tabLst>
                <a:tab pos="442595" algn="l"/>
                <a:tab pos="443230" algn="l"/>
              </a:tabLst>
            </a:pPr>
            <a:r>
              <a:rPr lang="en-US" b="1" spc="-5" dirty="0" smtClean="0">
                <a:latin typeface="Calibri"/>
                <a:cs typeface="Calibri"/>
              </a:rPr>
              <a:t>Type the reserved </a:t>
            </a:r>
            <a:r>
              <a:rPr lang="en-US" b="1" spc="-5" dirty="0">
                <a:cs typeface="Calibri"/>
              </a:rPr>
              <a:t>keyword</a:t>
            </a:r>
            <a:r>
              <a:rPr lang="en-US" b="1" spc="-5" dirty="0" smtClean="0">
                <a:latin typeface="Calibri"/>
                <a:cs typeface="Calibri"/>
              </a:rPr>
              <a:t> </a:t>
            </a:r>
            <a:r>
              <a:rPr lang="en-US" sz="2200" b="1" spc="-5" dirty="0" smtClean="0">
                <a:solidFill>
                  <a:srgbClr val="DB4437"/>
                </a:solidFill>
                <a:latin typeface="Calibri"/>
                <a:cs typeface="Calibri"/>
              </a:rPr>
              <a:t>var</a:t>
            </a:r>
          </a:p>
          <a:p>
            <a:pPr marL="354965" marR="36830" indent="-3429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  <a:tabLst>
                <a:tab pos="442595" algn="l"/>
                <a:tab pos="443230" algn="l"/>
              </a:tabLst>
            </a:pPr>
            <a:r>
              <a:rPr lang="en-US" b="1" spc="-5" dirty="0" smtClean="0">
                <a:cs typeface="Calibri"/>
              </a:rPr>
              <a:t>Type the </a:t>
            </a:r>
            <a:r>
              <a:rPr lang="en-US" sz="2200" b="1" spc="-5" dirty="0">
                <a:solidFill>
                  <a:srgbClr val="DB4437"/>
                </a:solidFill>
                <a:latin typeface="Calibri"/>
                <a:cs typeface="Calibri"/>
              </a:rPr>
              <a:t>name</a:t>
            </a:r>
            <a:r>
              <a:rPr lang="en-US" b="1" spc="-5" dirty="0" smtClean="0">
                <a:cs typeface="Calibri"/>
              </a:rPr>
              <a:t> of the variable</a:t>
            </a:r>
          </a:p>
          <a:p>
            <a:pPr marL="354965" marR="36830" indent="-3429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  <a:tabLst>
                <a:tab pos="442595" algn="l"/>
                <a:tab pos="443230" algn="l"/>
              </a:tabLst>
            </a:pPr>
            <a:r>
              <a:rPr lang="en-US" b="1" u="sng" spc="-5" dirty="0" smtClean="0">
                <a:latin typeface="Calibri"/>
                <a:cs typeface="Calibri"/>
              </a:rPr>
              <a:t>Optional</a:t>
            </a:r>
            <a:r>
              <a:rPr lang="en-US" b="1" spc="-5" dirty="0" smtClean="0">
                <a:latin typeface="Calibri"/>
                <a:cs typeface="Calibri"/>
              </a:rPr>
              <a:t>: type the </a:t>
            </a:r>
            <a:r>
              <a:rPr lang="en-US" b="1" spc="-5" dirty="0" smtClean="0">
                <a:solidFill>
                  <a:srgbClr val="00B050"/>
                </a:solidFill>
                <a:latin typeface="Calibri"/>
                <a:cs typeface="Calibri"/>
              </a:rPr>
              <a:t>equals</a:t>
            </a:r>
            <a:r>
              <a:rPr lang="en-US" b="1" spc="-5" dirty="0" smtClean="0">
                <a:latin typeface="Calibri"/>
                <a:cs typeface="Calibri"/>
              </a:rPr>
              <a:t> sign and type a </a:t>
            </a:r>
            <a:r>
              <a:rPr lang="en-US" sz="2200" b="1" spc="-5" dirty="0" smtClean="0">
                <a:solidFill>
                  <a:srgbClr val="DB4437"/>
                </a:solidFill>
                <a:latin typeface="Calibri"/>
                <a:cs typeface="Calibri"/>
              </a:rPr>
              <a:t>value</a:t>
            </a:r>
            <a:endParaRPr lang="en-US" b="1" spc="-5" dirty="0">
              <a:latin typeface="Calibri"/>
              <a:cs typeface="Calibri"/>
            </a:endParaRPr>
          </a:p>
          <a:p>
            <a:pPr marL="354965" marR="36830" indent="-3429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  <a:tabLst>
                <a:tab pos="442595" algn="l"/>
                <a:tab pos="443230" algn="l"/>
              </a:tabLst>
            </a:pPr>
            <a:r>
              <a:rPr lang="en-US" b="1" spc="-5" dirty="0" smtClean="0">
                <a:latin typeface="Calibri"/>
                <a:cs typeface="Calibri"/>
              </a:rPr>
              <a:t>Type the semicolon character - </a:t>
            </a:r>
            <a:r>
              <a:rPr lang="en-US" b="1" spc="-5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7024" y="1152500"/>
            <a:ext cx="2779395" cy="322072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82880" marR="2001520">
              <a:lnSpc>
                <a:spcPts val="1950"/>
              </a:lnSpc>
              <a:spcBef>
                <a:spcPts val="80"/>
              </a:spcBef>
            </a:pPr>
            <a:r>
              <a:rPr sz="1400" spc="-5" dirty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400" spc="-10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dirty="0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400" dirty="0">
                <a:latin typeface="Consolas"/>
                <a:cs typeface="Consolas"/>
              </a:rPr>
              <a:t>x </a:t>
            </a:r>
            <a:r>
              <a:rPr sz="14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400" spc="-10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latin typeface="Consolas"/>
                <a:cs typeface="Consolas"/>
              </a:rPr>
              <a:t>console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400" spc="-5" dirty="0">
                <a:latin typeface="Consolas"/>
                <a:cs typeface="Consolas"/>
              </a:rPr>
              <a:t>log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400" spc="-5" dirty="0">
                <a:latin typeface="Consolas"/>
                <a:cs typeface="Consolas"/>
              </a:rPr>
              <a:t>x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82880" marR="1122680">
              <a:lnSpc>
                <a:spcPct val="116100"/>
              </a:lnSpc>
            </a:pPr>
            <a:r>
              <a:rPr sz="14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400" dirty="0">
                <a:latin typeface="Consolas"/>
                <a:cs typeface="Consolas"/>
              </a:rPr>
              <a:t>x </a:t>
            </a:r>
            <a:r>
              <a:rPr sz="14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400" spc="-5" dirty="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400" spc="-5" dirty="0">
                <a:latin typeface="Consolas"/>
                <a:cs typeface="Consolas"/>
              </a:rPr>
              <a:t>consol</a:t>
            </a:r>
            <a:r>
              <a:rPr sz="1400" dirty="0">
                <a:latin typeface="Consolas"/>
                <a:cs typeface="Consolas"/>
              </a:rPr>
              <a:t>e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400" spc="-5" dirty="0">
                <a:latin typeface="Consolas"/>
                <a:cs typeface="Consolas"/>
              </a:rPr>
              <a:t>lo</a:t>
            </a:r>
            <a:r>
              <a:rPr sz="1400" dirty="0">
                <a:latin typeface="Consolas"/>
                <a:cs typeface="Consolas"/>
              </a:rPr>
              <a:t>g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400" spc="-5" dirty="0">
                <a:latin typeface="Consolas"/>
                <a:cs typeface="Consolas"/>
              </a:rPr>
              <a:t>x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82880" marR="1122680">
              <a:lnSpc>
                <a:spcPct val="116100"/>
              </a:lnSpc>
            </a:pPr>
            <a:r>
              <a:rPr sz="14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400" dirty="0">
                <a:latin typeface="Consolas"/>
                <a:cs typeface="Consolas"/>
              </a:rPr>
              <a:t>x </a:t>
            </a:r>
            <a:r>
              <a:rPr sz="14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400" spc="-5" dirty="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400" spc="-5" dirty="0">
                <a:latin typeface="Consolas"/>
                <a:cs typeface="Consolas"/>
              </a:rPr>
              <a:t>consol</a:t>
            </a:r>
            <a:r>
              <a:rPr sz="1400" dirty="0">
                <a:latin typeface="Consolas"/>
                <a:cs typeface="Consolas"/>
              </a:rPr>
              <a:t>e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400" spc="-5" dirty="0">
                <a:latin typeface="Consolas"/>
                <a:cs typeface="Consolas"/>
              </a:rPr>
              <a:t>lo</a:t>
            </a:r>
            <a:r>
              <a:rPr sz="1400" dirty="0">
                <a:latin typeface="Consolas"/>
                <a:cs typeface="Consolas"/>
              </a:rPr>
              <a:t>g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400" spc="-5" dirty="0">
                <a:latin typeface="Consolas"/>
                <a:cs typeface="Consolas"/>
              </a:rPr>
              <a:t>x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);  </a:t>
            </a:r>
            <a:r>
              <a:rPr sz="1400" dirty="0">
                <a:latin typeface="Consolas"/>
                <a:cs typeface="Consolas"/>
              </a:rPr>
              <a:t>x </a:t>
            </a:r>
            <a:r>
              <a:rPr sz="14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6666"/>
                </a:solidFill>
                <a:latin typeface="Consolas"/>
                <a:cs typeface="Consolas"/>
              </a:rPr>
              <a:t>5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Consolas"/>
                <a:cs typeface="Consolas"/>
              </a:rPr>
              <a:t>console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400" spc="-5" dirty="0">
                <a:latin typeface="Consolas"/>
                <a:cs typeface="Consolas"/>
              </a:rPr>
              <a:t>log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400" spc="-5" dirty="0">
                <a:latin typeface="Consolas"/>
                <a:cs typeface="Consolas"/>
              </a:rPr>
              <a:t>x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7024" y="450199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Several ways of working with variables</a:t>
            </a:r>
            <a:endParaRPr lang="ro-RO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436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Naming</a:t>
            </a:r>
            <a:r>
              <a:rPr sz="2600" b="1" spc="-8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Variables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1800" y="794954"/>
            <a:ext cx="4903676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100"/>
              </a:spcBef>
              <a:buSzPct val="91666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200" b="1" spc="-5" dirty="0" smtClean="0">
                <a:solidFill>
                  <a:srgbClr val="00B050"/>
                </a:solidFill>
                <a:cs typeface="Calibri"/>
              </a:rPr>
              <a:t>Legal</a:t>
            </a:r>
            <a:r>
              <a:rPr lang="en-US" sz="2200" b="1" spc="-5" dirty="0" smtClean="0">
                <a:cs typeface="Calibri"/>
              </a:rPr>
              <a:t> variable naming </a:t>
            </a:r>
            <a:r>
              <a:rPr lang="en-US" sz="2200" b="1" spc="-5" dirty="0">
                <a:solidFill>
                  <a:srgbClr val="DB4437"/>
                </a:solidFill>
                <a:latin typeface="Calibri"/>
                <a:cs typeface="Calibri"/>
              </a:rPr>
              <a:t>rules</a:t>
            </a:r>
            <a:r>
              <a:rPr lang="en-US" sz="2200" b="1" spc="-5" dirty="0" smtClean="0"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28600" y="1146332"/>
            <a:ext cx="5514142" cy="193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They </a:t>
            </a:r>
            <a:r>
              <a:rPr sz="1800" spc="-5" dirty="0" smtClean="0">
                <a:solidFill>
                  <a:srgbClr val="000000"/>
                </a:solidFill>
              </a:rPr>
              <a:t>must </a:t>
            </a:r>
            <a:r>
              <a:rPr sz="1800" spc="-5" dirty="0"/>
              <a:t>begin with </a:t>
            </a:r>
            <a:r>
              <a:rPr sz="1800" dirty="0"/>
              <a:t>a  </a:t>
            </a:r>
            <a:r>
              <a:rPr sz="1800" spc="-5" dirty="0"/>
              <a:t>letter, </a:t>
            </a:r>
            <a:r>
              <a:rPr sz="1800" dirty="0"/>
              <a:t>$ </a:t>
            </a:r>
            <a:r>
              <a:rPr sz="1800" spc="-5" dirty="0"/>
              <a:t>or</a:t>
            </a:r>
            <a:r>
              <a:rPr sz="1800" spc="-20" dirty="0"/>
              <a:t> </a:t>
            </a:r>
            <a:r>
              <a:rPr sz="1800" dirty="0"/>
              <a:t>_</a:t>
            </a:r>
          </a:p>
          <a:p>
            <a:pPr marL="473075" marR="850900" indent="-461009">
              <a:lnSpc>
                <a:spcPct val="113599"/>
              </a:lnSpc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spc="-5" dirty="0" smtClean="0">
                <a:solidFill>
                  <a:srgbClr val="000000"/>
                </a:solidFill>
              </a:rPr>
              <a:t>M</a:t>
            </a:r>
            <a:r>
              <a:rPr sz="1800" spc="-5" dirty="0" smtClean="0">
                <a:solidFill>
                  <a:srgbClr val="000000"/>
                </a:solidFill>
              </a:rPr>
              <a:t>ust </a:t>
            </a:r>
            <a:r>
              <a:rPr sz="1800" spc="-5" dirty="0"/>
              <a:t>contain only letters, </a:t>
            </a:r>
            <a:r>
              <a:rPr lang="en-US" sz="1800" spc="-5" dirty="0" smtClean="0"/>
              <a:t>n</a:t>
            </a:r>
            <a:r>
              <a:rPr sz="1800" spc="-5" dirty="0" smtClean="0"/>
              <a:t>umbers,</a:t>
            </a:r>
            <a:r>
              <a:rPr lang="en-US" sz="1800" spc="-5" dirty="0" smtClean="0"/>
              <a:t> </a:t>
            </a:r>
            <a:r>
              <a:rPr sz="1800" dirty="0" smtClean="0"/>
              <a:t>$</a:t>
            </a:r>
            <a:r>
              <a:rPr lang="en-US" sz="1800" dirty="0" smtClean="0"/>
              <a:t>, </a:t>
            </a:r>
            <a:r>
              <a:rPr sz="1800" dirty="0" smtClean="0"/>
              <a:t>_</a:t>
            </a:r>
            <a:endParaRPr sz="1800" dirty="0"/>
          </a:p>
          <a:p>
            <a:pPr marL="473075" marR="5080" indent="-461009">
              <a:lnSpc>
                <a:spcPct val="113599"/>
              </a:lnSpc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sz="1800" spc="-5" dirty="0">
                <a:solidFill>
                  <a:srgbClr val="000000"/>
                </a:solidFill>
              </a:rPr>
              <a:t>They are </a:t>
            </a:r>
            <a:r>
              <a:rPr sz="1800" u="sng" spc="-5" dirty="0">
                <a:solidFill>
                  <a:srgbClr val="FF0000"/>
                </a:solidFill>
              </a:rPr>
              <a:t>case sensitive</a:t>
            </a:r>
            <a:r>
              <a:rPr sz="1800" spc="-5" dirty="0">
                <a:solidFill>
                  <a:srgbClr val="000000"/>
                </a:solidFill>
              </a:rPr>
              <a:t>: </a:t>
            </a:r>
            <a:r>
              <a:rPr sz="1800" i="1" spc="-5" dirty="0">
                <a:solidFill>
                  <a:srgbClr val="7030A0"/>
                </a:solidFill>
              </a:rPr>
              <a:t>var </a:t>
            </a:r>
            <a:r>
              <a:rPr sz="1800" i="1" spc="-5" dirty="0" smtClean="0">
                <a:solidFill>
                  <a:srgbClr val="7030A0"/>
                </a:solidFill>
              </a:rPr>
              <a:t>hello</a:t>
            </a:r>
            <a:r>
              <a:rPr lang="en-US" sz="1800" i="1" spc="-5" dirty="0" smtClean="0">
                <a:solidFill>
                  <a:srgbClr val="7030A0"/>
                </a:solidFill>
              </a:rPr>
              <a:t>; </a:t>
            </a:r>
            <a:r>
              <a:rPr sz="1800" spc="-5" dirty="0" smtClean="0">
                <a:solidFill>
                  <a:srgbClr val="000000"/>
                </a:solidFill>
              </a:rPr>
              <a:t>is different </a:t>
            </a:r>
            <a:r>
              <a:rPr sz="1800" spc="-5" dirty="0">
                <a:solidFill>
                  <a:srgbClr val="000000"/>
                </a:solidFill>
              </a:rPr>
              <a:t>than </a:t>
            </a:r>
            <a:endParaRPr lang="en-US" sz="1800" spc="-5" dirty="0" smtClean="0">
              <a:solidFill>
                <a:srgbClr val="000000"/>
              </a:solidFill>
            </a:endParaRPr>
          </a:p>
          <a:p>
            <a:pPr marL="12066" marR="5080">
              <a:lnSpc>
                <a:spcPct val="113599"/>
              </a:lnSpc>
              <a:tabLst>
                <a:tab pos="473075" algn="l"/>
                <a:tab pos="473709" algn="l"/>
              </a:tabLst>
            </a:pPr>
            <a:r>
              <a:rPr lang="en-US" sz="1800" i="1" spc="-5" dirty="0">
                <a:solidFill>
                  <a:srgbClr val="000000"/>
                </a:solidFill>
              </a:rPr>
              <a:t>	</a:t>
            </a:r>
            <a:r>
              <a:rPr sz="1800" i="1" spc="-5" dirty="0" smtClean="0">
                <a:solidFill>
                  <a:srgbClr val="7030A0"/>
                </a:solidFill>
              </a:rPr>
              <a:t>var</a:t>
            </a:r>
            <a:r>
              <a:rPr sz="1800" i="1" spc="15" dirty="0" smtClean="0">
                <a:solidFill>
                  <a:srgbClr val="7030A0"/>
                </a:solidFill>
              </a:rPr>
              <a:t> </a:t>
            </a:r>
            <a:r>
              <a:rPr sz="1800" i="1" spc="-5" dirty="0" smtClean="0">
                <a:solidFill>
                  <a:srgbClr val="7030A0"/>
                </a:solidFill>
              </a:rPr>
              <a:t>HELLO</a:t>
            </a:r>
            <a:r>
              <a:rPr lang="en-US" sz="1800" i="1" spc="-5" dirty="0" smtClean="0">
                <a:solidFill>
                  <a:srgbClr val="7030A0"/>
                </a:solidFill>
              </a:rPr>
              <a:t>;</a:t>
            </a:r>
            <a:endParaRPr sz="1800" i="1" spc="-5" dirty="0">
              <a:solidFill>
                <a:srgbClr val="7030A0"/>
              </a:solidFill>
            </a:endParaRPr>
          </a:p>
          <a:p>
            <a:pPr marL="473075" indent="-461009">
              <a:lnSpc>
                <a:spcPct val="100000"/>
              </a:lnSpc>
              <a:spcBef>
                <a:spcPts val="36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u="sng" spc="-5" dirty="0" smtClean="0">
                <a:solidFill>
                  <a:schemeClr val="tx1"/>
                </a:solidFill>
              </a:rPr>
              <a:t>You cannot use </a:t>
            </a:r>
            <a:r>
              <a:rPr sz="1800" u="sng" spc="-5" dirty="0" smtClean="0">
                <a:solidFill>
                  <a:schemeClr val="tx1"/>
                </a:solidFill>
              </a:rPr>
              <a:t>reserved</a:t>
            </a:r>
            <a:r>
              <a:rPr sz="1800" u="sng" spc="-15" dirty="0" smtClean="0">
                <a:solidFill>
                  <a:schemeClr val="tx1"/>
                </a:solidFill>
              </a:rPr>
              <a:t> </a:t>
            </a:r>
            <a:r>
              <a:rPr sz="1800" u="sng" spc="-5" dirty="0" smtClean="0">
                <a:solidFill>
                  <a:schemeClr val="tx1"/>
                </a:solidFill>
              </a:rPr>
              <a:t>words</a:t>
            </a:r>
            <a:r>
              <a:rPr lang="en-US" sz="1800" u="sng" spc="-5" dirty="0" smtClean="0">
                <a:solidFill>
                  <a:schemeClr val="tx1"/>
                </a:solidFill>
              </a:rPr>
              <a:t> to declare variables</a:t>
            </a:r>
          </a:p>
          <a:p>
            <a:pPr marL="473075" indent="-461009">
              <a:lnSpc>
                <a:spcPct val="100000"/>
              </a:lnSpc>
              <a:spcBef>
                <a:spcPts val="36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endParaRPr sz="1800" spc="-5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6098" y="895350"/>
            <a:ext cx="3106340" cy="32004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10795" rIns="0" bIns="0" rtlCol="0">
            <a:noAutofit/>
          </a:bodyPr>
          <a:lstStyle/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sz="1400" spc="-5" dirty="0">
                <a:solidFill>
                  <a:srgbClr val="880000"/>
                </a:solidFill>
                <a:latin typeface="Consolas"/>
                <a:cs typeface="Consolas"/>
              </a:rPr>
              <a:t>// 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These are legal</a:t>
            </a:r>
            <a:r>
              <a:rPr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  </a:t>
            </a:r>
            <a:endParaRPr lang="en-US" sz="1400" spc="-5" dirty="0" smtClean="0">
              <a:solidFill>
                <a:srgbClr val="8800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sz="1400" spc="-5" dirty="0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400" spc="-90" dirty="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name</a:t>
            </a:r>
            <a:r>
              <a:rPr sz="1400" spc="-5" dirty="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400" dirty="0" smtClean="0">
              <a:latin typeface="Consolas"/>
              <a:cs typeface="Consolas"/>
            </a:endParaRPr>
          </a:p>
          <a:p>
            <a:pPr marL="85725" marR="1509395">
              <a:lnSpc>
                <a:spcPts val="1950"/>
              </a:lnSpc>
            </a:pPr>
            <a:r>
              <a:rPr sz="1400" spc="-5" dirty="0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400" spc="-80" dirty="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400" spc="-5" dirty="0" err="1" smtClean="0">
                <a:latin typeface="Consolas"/>
                <a:cs typeface="Consolas"/>
              </a:rPr>
              <a:t>fullName</a:t>
            </a:r>
            <a:r>
              <a:rPr sz="1400" spc="-5" dirty="0" smtClean="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endParaRPr lang="en-US" sz="1400" spc="-5" dirty="0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 marR="1509395">
              <a:lnSpc>
                <a:spcPts val="1950"/>
              </a:lnSpc>
            </a:pPr>
            <a:r>
              <a:rPr sz="1400" spc="-5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400" spc="-5" dirty="0" smtClean="0">
                <a:latin typeface="Consolas"/>
                <a:cs typeface="Consolas"/>
              </a:rPr>
              <a:t>$body</a:t>
            </a:r>
            <a:r>
              <a:rPr sz="1400" spc="-5" dirty="0" smtClean="0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endParaRPr lang="en-US" sz="1400" spc="-5" dirty="0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 marR="1509395">
              <a:lnSpc>
                <a:spcPts val="1950"/>
              </a:lnSpc>
            </a:pPr>
            <a:r>
              <a:rPr sz="1400" spc="-5" dirty="0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400" spc="-25" dirty="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_sum</a:t>
            </a:r>
            <a:r>
              <a:rPr sz="1400" spc="-5" dirty="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en-US" sz="1400" spc="-5" dirty="0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60"/>
              </a:spcBef>
            </a:pPr>
            <a:r>
              <a:rPr sz="1400" spc="-5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400" spc="-5" dirty="0" smtClean="0">
                <a:solidFill>
                  <a:srgbClr val="660066"/>
                </a:solidFill>
                <a:latin typeface="Consolas"/>
                <a:cs typeface="Consolas"/>
              </a:rPr>
              <a:t>Car</a:t>
            </a:r>
            <a:r>
              <a:rPr sz="1400" spc="-5" dirty="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400" spc="-10" dirty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400" spc="-10" dirty="0" smtClean="0">
                <a:solidFill>
                  <a:srgbClr val="880000"/>
                </a:solidFill>
                <a:latin typeface="Consolas"/>
                <a:cs typeface="Consolas"/>
              </a:rPr>
              <a:t>These give an 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error</a:t>
            </a:r>
            <a:endParaRPr sz="14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400" spc="-5" dirty="0">
                <a:solidFill>
                  <a:srgbClr val="006666"/>
                </a:solidFill>
                <a:latin typeface="Consolas"/>
                <a:cs typeface="Consolas"/>
              </a:rPr>
              <a:t>4Sparta</a:t>
            </a:r>
            <a:r>
              <a:rPr sz="1400" spc="-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400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400" spc="-5" dirty="0" smtClean="0">
                <a:latin typeface="Consolas"/>
                <a:cs typeface="Consolas"/>
              </a:rPr>
              <a:t>woo </a:t>
            </a:r>
            <a:r>
              <a:rPr lang="en-US" sz="1400" spc="-5" dirty="0" err="1" smtClean="0">
                <a:latin typeface="Consolas"/>
                <a:cs typeface="Consolas"/>
              </a:rPr>
              <a:t>hoo</a:t>
            </a:r>
            <a:r>
              <a:rPr sz="1400" spc="-5" dirty="0" smtClean="0">
                <a:latin typeface="Consolas"/>
                <a:cs typeface="Consolas"/>
              </a:rPr>
              <a:t>!</a:t>
            </a:r>
            <a:r>
              <a:rPr lang="en-US" sz="1400" spc="-5" dirty="0" smtClean="0"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lang="ro-RO" sz="1400" spc="-5" dirty="0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lang="ro-RO" sz="1400" spc="-20" dirty="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400" spc="-5" dirty="0" smtClean="0">
                <a:latin typeface="Consolas"/>
                <a:cs typeface="Consolas"/>
              </a:rPr>
              <a:t>var;</a:t>
            </a:r>
          </a:p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lang="ro-RO" sz="1400" spc="-5" dirty="0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lang="ro-RO" sz="1400" spc="-20" dirty="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400" spc="-5" dirty="0" err="1" smtClean="0">
                <a:latin typeface="Consolas"/>
                <a:cs typeface="Consolas"/>
              </a:rPr>
              <a:t>anotherVariable</a:t>
            </a:r>
            <a:r>
              <a:rPr lang="en-US" sz="1400" spc="-5" dirty="0" smtClean="0">
                <a:latin typeface="Consolas"/>
                <a:cs typeface="Consolas"/>
              </a:rPr>
              <a:t>!</a:t>
            </a:r>
            <a:endParaRPr lang="ro-RO" sz="1400" spc="-5" dirty="0" smtClean="0">
              <a:latin typeface="Consolas"/>
              <a:cs typeface="Consolas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234248" y="2949022"/>
            <a:ext cx="4903676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100"/>
              </a:spcBef>
              <a:buSzPct val="91666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200" b="1" spc="-5" dirty="0" smtClean="0">
                <a:solidFill>
                  <a:srgbClr val="00B050"/>
                </a:solidFill>
                <a:cs typeface="Calibri"/>
              </a:rPr>
              <a:t>Recommended</a:t>
            </a:r>
            <a:r>
              <a:rPr lang="en-US" sz="2200" b="1" spc="-5" dirty="0" smtClean="0">
                <a:cs typeface="Calibri"/>
              </a:rPr>
              <a:t> variable naming </a:t>
            </a:r>
            <a:r>
              <a:rPr lang="en-US" sz="2200" b="1" spc="-5" dirty="0">
                <a:solidFill>
                  <a:srgbClr val="DB4437"/>
                </a:solidFill>
                <a:latin typeface="Calibri"/>
                <a:cs typeface="Calibri"/>
              </a:rPr>
              <a:t>rules</a:t>
            </a:r>
            <a:r>
              <a:rPr lang="en-US" sz="2200" b="1" spc="-5" dirty="0" smtClean="0"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1" name="object 6"/>
          <p:cNvSpPr txBox="1">
            <a:spLocks/>
          </p:cNvSpPr>
          <p:nvPr/>
        </p:nvSpPr>
        <p:spPr>
          <a:xfrm>
            <a:off x="228600" y="3333750"/>
            <a:ext cx="5514142" cy="227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2200" b="1" i="0">
                <a:solidFill>
                  <a:srgbClr val="DB4437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kern="0" dirty="0" smtClean="0">
                <a:solidFill>
                  <a:srgbClr val="000000"/>
                </a:solidFill>
              </a:rPr>
              <a:t>Use the </a:t>
            </a:r>
            <a:r>
              <a:rPr lang="en-US" sz="1800" kern="0" dirty="0" err="1" smtClean="0">
                <a:solidFill>
                  <a:srgbClr val="00B050"/>
                </a:solidFill>
              </a:rPr>
              <a:t>camelCase</a:t>
            </a:r>
            <a:r>
              <a:rPr lang="en-US" sz="1800" kern="0" dirty="0" smtClean="0">
                <a:solidFill>
                  <a:srgbClr val="00B050"/>
                </a:solidFill>
              </a:rPr>
              <a:t> </a:t>
            </a:r>
            <a:r>
              <a:rPr lang="en-US" sz="1800" kern="0" dirty="0" smtClean="0">
                <a:solidFill>
                  <a:srgbClr val="000000"/>
                </a:solidFill>
              </a:rPr>
              <a:t>naming convention for </a:t>
            </a:r>
            <a:r>
              <a:rPr lang="en-US" sz="1800" kern="0" dirty="0" smtClean="0">
                <a:solidFill>
                  <a:schemeClr val="accent6">
                    <a:lumMod val="75000"/>
                  </a:schemeClr>
                </a:solidFill>
              </a:rPr>
              <a:t>variables</a:t>
            </a:r>
            <a:r>
              <a:rPr lang="en-US" sz="1800" kern="0" dirty="0" smtClean="0">
                <a:solidFill>
                  <a:srgbClr val="000000"/>
                </a:solidFill>
              </a:rPr>
              <a:t> and </a:t>
            </a:r>
            <a:r>
              <a:rPr lang="en-US" sz="1800" kern="0" dirty="0" smtClean="0">
                <a:solidFill>
                  <a:schemeClr val="accent6">
                    <a:lumMod val="75000"/>
                  </a:schemeClr>
                </a:solidFill>
              </a:rPr>
              <a:t>functions (discussed later)</a:t>
            </a:r>
          </a:p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kern="0" dirty="0" smtClean="0">
                <a:solidFill>
                  <a:srgbClr val="000000"/>
                </a:solidFill>
              </a:rPr>
              <a:t>Use the </a:t>
            </a:r>
            <a:r>
              <a:rPr lang="en-US" sz="1800" kern="0" dirty="0" err="1" smtClean="0">
                <a:solidFill>
                  <a:srgbClr val="00B050"/>
                </a:solidFill>
              </a:rPr>
              <a:t>PascalCase</a:t>
            </a:r>
            <a:r>
              <a:rPr lang="en-US" sz="1800" kern="0" dirty="0" smtClean="0">
                <a:solidFill>
                  <a:srgbClr val="00B050"/>
                </a:solidFill>
              </a:rPr>
              <a:t> </a:t>
            </a:r>
            <a:r>
              <a:rPr lang="en-US" sz="1800" kern="0" dirty="0" smtClean="0">
                <a:solidFill>
                  <a:srgbClr val="000000"/>
                </a:solidFill>
              </a:rPr>
              <a:t>naming convention for </a:t>
            </a:r>
            <a:r>
              <a:rPr lang="en-US" sz="1800" kern="0" dirty="0" smtClean="0">
                <a:solidFill>
                  <a:schemeClr val="accent6">
                    <a:lumMod val="75000"/>
                  </a:schemeClr>
                </a:solidFill>
              </a:rPr>
              <a:t>objects (discussed later)</a:t>
            </a:r>
          </a:p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endParaRPr lang="en-US" sz="1800" kern="0" dirty="0" smtClean="0"/>
          </a:p>
          <a:p>
            <a:pPr marL="473075" indent="-461009">
              <a:spcBef>
                <a:spcPts val="36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endParaRPr lang="en-US" sz="1800" u="sng" kern="0" spc="-5" dirty="0" smtClean="0">
              <a:solidFill>
                <a:schemeClr val="tx1"/>
              </a:solidFill>
            </a:endParaRPr>
          </a:p>
          <a:p>
            <a:pPr marL="473075" indent="-461009">
              <a:spcBef>
                <a:spcPts val="36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endParaRPr lang="en-US" sz="1800" kern="0" spc="-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4000" y="1583905"/>
            <a:ext cx="49359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0" marR="5080" indent="-130683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Comments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059" y="85506"/>
            <a:ext cx="2436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dirty="0" smtClean="0">
                <a:solidFill>
                  <a:srgbClr val="642C84"/>
                </a:solidFill>
                <a:latin typeface="Calibri"/>
                <a:cs typeface="Calibri"/>
              </a:rPr>
              <a:t>Comments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1800" y="538989"/>
            <a:ext cx="50560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100"/>
              </a:spcBef>
              <a:buSzPct val="91666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400" b="1" spc="-5" dirty="0" smtClean="0">
                <a:latin typeface="Calibri"/>
                <a:cs typeface="Calibri"/>
              </a:rPr>
              <a:t>Comments are used to take notes, describe the code, give explanations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61800" y="1741313"/>
            <a:ext cx="5248400" cy="227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We can use </a:t>
            </a:r>
            <a:r>
              <a:rPr lang="en-US" sz="1800" dirty="0" smtClean="0">
                <a:solidFill>
                  <a:srgbClr val="00B050"/>
                </a:solidFill>
              </a:rPr>
              <a:t>comments </a:t>
            </a:r>
            <a:r>
              <a:rPr lang="en-US" sz="1800" dirty="0" smtClean="0">
                <a:solidFill>
                  <a:schemeClr val="tx1"/>
                </a:solidFill>
              </a:rPr>
              <a:t>to describe how our code works</a:t>
            </a:r>
          </a:p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dirty="0" smtClean="0">
                <a:solidFill>
                  <a:srgbClr val="FF0000"/>
                </a:solidFill>
              </a:rPr>
              <a:t>Comments are not processed/interpreted by the browser</a:t>
            </a:r>
          </a:p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Comments can be either single line: start with </a:t>
            </a:r>
            <a:r>
              <a:rPr lang="en-US" sz="1800" dirty="0" smtClean="0">
                <a:solidFill>
                  <a:srgbClr val="FF0000"/>
                </a:solidFill>
              </a:rPr>
              <a:t>//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Or can be multi-line: start with </a:t>
            </a:r>
            <a:r>
              <a:rPr lang="en-US" sz="1800" dirty="0" smtClean="0">
                <a:solidFill>
                  <a:srgbClr val="FF0000"/>
                </a:solidFill>
              </a:rPr>
              <a:t>/*</a:t>
            </a:r>
            <a:r>
              <a:rPr lang="en-US" sz="1800" dirty="0" smtClean="0">
                <a:solidFill>
                  <a:srgbClr val="000000"/>
                </a:solidFill>
              </a:rPr>
              <a:t> , end with </a:t>
            </a:r>
            <a:r>
              <a:rPr lang="en-US" sz="1800" dirty="0" smtClean="0">
                <a:solidFill>
                  <a:srgbClr val="FF0000"/>
                </a:solidFill>
              </a:rPr>
              <a:t>*/</a:t>
            </a:r>
          </a:p>
          <a:p>
            <a:pPr marL="473075" indent="-461009">
              <a:lnSpc>
                <a:spcPct val="100000"/>
              </a:lnSpc>
              <a:spcBef>
                <a:spcPts val="36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endParaRPr sz="1800" spc="-5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0" y="438150"/>
            <a:ext cx="3581400" cy="4184574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10795" rIns="0" bIns="0" rtlCol="0">
            <a:noAutofit/>
          </a:bodyPr>
          <a:lstStyle/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// This variable is very useful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// Do not delete this variable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// Do not rename !!!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sz="1400" spc="-5" dirty="0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400" spc="-90" dirty="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400" spc="-5" dirty="0" err="1" smtClean="0">
                <a:latin typeface="Consolas"/>
                <a:cs typeface="Consolas"/>
              </a:rPr>
              <a:t>veryUsefulVariable</a:t>
            </a:r>
            <a:r>
              <a:rPr sz="1400" spc="-5" dirty="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en-US" sz="1400" spc="-5" dirty="0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endParaRPr lang="en-US" sz="1400" spc="-5" dirty="0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>
                <a:solidFill>
                  <a:srgbClr val="880000"/>
                </a:solidFill>
                <a:latin typeface="Consolas"/>
                <a:cs typeface="Consolas"/>
              </a:rPr>
              <a:t>/*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>
                <a:solidFill>
                  <a:srgbClr val="880000"/>
                </a:solidFill>
                <a:latin typeface="Consolas"/>
                <a:cs typeface="Consolas"/>
              </a:rPr>
              <a:t>This is another comment.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>
                <a:solidFill>
                  <a:srgbClr val="880000"/>
                </a:solidFill>
                <a:latin typeface="Consolas"/>
                <a:cs typeface="Consolas"/>
              </a:rPr>
              <a:t>The browser does not care what I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>
                <a:solidFill>
                  <a:srgbClr val="880000"/>
                </a:solidFill>
                <a:latin typeface="Consolas"/>
                <a:cs typeface="Consolas"/>
              </a:rPr>
              <a:t>type in 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here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*/</a:t>
            </a:r>
            <a:endParaRPr lang="en-US" sz="1400" spc="-5" dirty="0">
              <a:solidFill>
                <a:srgbClr val="8800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endParaRPr lang="en-US" sz="1400" spc="-5" dirty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 smtClean="0">
                <a:solidFill>
                  <a:srgbClr val="666600"/>
                </a:solidFill>
                <a:latin typeface="Consolas"/>
                <a:cs typeface="Consolas"/>
              </a:rPr>
              <a:t>If I type plain English in here, 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 smtClean="0">
                <a:solidFill>
                  <a:srgbClr val="666600"/>
                </a:solidFill>
                <a:latin typeface="Consolas"/>
                <a:cs typeface="Consolas"/>
              </a:rPr>
              <a:t>I’ll </a:t>
            </a:r>
            <a:r>
              <a:rPr lang="en-US" sz="1400" spc="-5" dirty="0">
                <a:solidFill>
                  <a:srgbClr val="666600"/>
                </a:solidFill>
                <a:latin typeface="Consolas"/>
                <a:cs typeface="Consolas"/>
              </a:rPr>
              <a:t>g</a:t>
            </a:r>
            <a:r>
              <a:rPr lang="en-US" sz="1400" spc="-5" dirty="0" smtClean="0">
                <a:solidFill>
                  <a:srgbClr val="666600"/>
                </a:solidFill>
                <a:latin typeface="Consolas"/>
                <a:cs typeface="Consolas"/>
              </a:rPr>
              <a:t>et an error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ro-RO" sz="1400" spc="-5" dirty="0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lang="ro-RO" sz="1400" spc="-90" dirty="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400" spc="-5" dirty="0" smtClean="0">
                <a:latin typeface="Consolas"/>
                <a:cs typeface="Consolas"/>
              </a:rPr>
              <a:t>another</a:t>
            </a:r>
            <a:r>
              <a:rPr lang="ro-RO" sz="1400" spc="-5" dirty="0" smtClean="0">
                <a:latin typeface="Consolas"/>
                <a:cs typeface="Consolas"/>
              </a:rPr>
              <a:t>Variable</a:t>
            </a:r>
            <a:r>
              <a:rPr lang="ro-RO" sz="1400" spc="-5" dirty="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89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0" y="1733550"/>
            <a:ext cx="1600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Value</a:t>
            </a:r>
            <a:r>
              <a:rPr lang="en-US" spc="-5" dirty="0" smtClean="0"/>
              <a:t>s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4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122310"/>
            <a:ext cx="28581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Primitive Data</a:t>
            </a:r>
            <a:r>
              <a:rPr sz="2600" b="1" spc="-8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Types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3974" y="438150"/>
            <a:ext cx="5437274" cy="2245487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690"/>
              </a:spcBef>
              <a:buSzPct val="91666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400" b="1" spc="-5" dirty="0">
                <a:solidFill>
                  <a:srgbClr val="0F9D58"/>
                </a:solidFill>
                <a:latin typeface="Calibri"/>
                <a:cs typeface="Calibri"/>
              </a:rPr>
              <a:t>Number</a:t>
            </a:r>
            <a:endParaRPr sz="2400" dirty="0">
              <a:latin typeface="Calibri"/>
              <a:cs typeface="Calibri"/>
            </a:endParaRPr>
          </a:p>
          <a:p>
            <a:pPr marL="828675" lvl="1" indent="-430530">
              <a:lnSpc>
                <a:spcPct val="100000"/>
              </a:lnSpc>
              <a:spcBef>
                <a:spcPts val="445"/>
              </a:spcBef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sz="1800" b="1" spc="-5" dirty="0">
                <a:latin typeface="Calibri"/>
                <a:cs typeface="Calibri"/>
              </a:rPr>
              <a:t>Stored on 64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bits</a:t>
            </a:r>
            <a:endParaRPr sz="1800" dirty="0">
              <a:latin typeface="Calibri"/>
              <a:cs typeface="Calibri"/>
            </a:endParaRPr>
          </a:p>
          <a:p>
            <a:pPr marL="828675" lvl="1" indent="-4305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sz="1800" b="1" spc="-5" dirty="0">
                <a:latin typeface="Calibri"/>
                <a:cs typeface="Calibri"/>
              </a:rPr>
              <a:t>Special numbers: Infinity, -Infinity,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NaN</a:t>
            </a:r>
            <a:endParaRPr sz="1800" dirty="0">
              <a:latin typeface="Calibri"/>
              <a:cs typeface="Calibri"/>
            </a:endParaRPr>
          </a:p>
          <a:p>
            <a:pPr marL="473075" indent="-461009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 dirty="0" smtClean="0">
                <a:solidFill>
                  <a:srgbClr val="0F9D58"/>
                </a:solidFill>
                <a:latin typeface="Calibri"/>
                <a:cs typeface="Calibri"/>
              </a:rPr>
              <a:t>Boolean</a:t>
            </a:r>
            <a:r>
              <a:rPr lang="en-US" sz="2200" b="1" spc="-5" dirty="0" smtClean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lang="en-US" b="1" spc="-5" dirty="0" smtClean="0">
                <a:solidFill>
                  <a:prstClr val="black"/>
                </a:solidFill>
                <a:cs typeface="Calibri"/>
              </a:rPr>
              <a:t>– can be either </a:t>
            </a:r>
            <a:r>
              <a:rPr lang="en-US" b="1" spc="-5" dirty="0" smtClean="0">
                <a:solidFill>
                  <a:srgbClr val="0070C0"/>
                </a:solidFill>
                <a:cs typeface="Calibri"/>
              </a:rPr>
              <a:t>true</a:t>
            </a:r>
            <a:r>
              <a:rPr lang="en-US" b="1" spc="-5" dirty="0" smtClean="0">
                <a:solidFill>
                  <a:prstClr val="black"/>
                </a:solidFill>
                <a:cs typeface="Calibri"/>
              </a:rPr>
              <a:t> or </a:t>
            </a:r>
            <a:r>
              <a:rPr lang="en-US" b="1" spc="-5" dirty="0" smtClean="0">
                <a:solidFill>
                  <a:srgbClr val="0070C0"/>
                </a:solidFill>
                <a:cs typeface="Calibri"/>
              </a:rPr>
              <a:t>false</a:t>
            </a:r>
          </a:p>
          <a:p>
            <a:pPr marL="473075" indent="-461009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 dirty="0" smtClean="0">
                <a:solidFill>
                  <a:srgbClr val="0F9D58"/>
                </a:solidFill>
                <a:latin typeface="Calibri"/>
                <a:cs typeface="Calibri"/>
              </a:rPr>
              <a:t>Null </a:t>
            </a:r>
            <a:r>
              <a:rPr lang="ro-RO" sz="2200" b="1" dirty="0" smtClean="0">
                <a:latin typeface="Calibri"/>
                <a:cs typeface="Calibri"/>
              </a:rPr>
              <a:t>–</a:t>
            </a:r>
            <a:r>
              <a:rPr sz="2200" b="1" dirty="0" smtClean="0">
                <a:latin typeface="Calibri"/>
                <a:cs typeface="Calibri"/>
              </a:rPr>
              <a:t> </a:t>
            </a:r>
            <a:r>
              <a:rPr lang="en-US" sz="1800" b="1" spc="-5" dirty="0" smtClean="0">
                <a:latin typeface="Calibri"/>
                <a:cs typeface="Calibri"/>
              </a:rPr>
              <a:t>represents the </a:t>
            </a:r>
            <a:r>
              <a:rPr lang="en-US" sz="1800" b="1" spc="-5" dirty="0" smtClean="0">
                <a:solidFill>
                  <a:srgbClr val="00B050"/>
                </a:solidFill>
                <a:latin typeface="Calibri"/>
                <a:cs typeface="Calibri"/>
              </a:rPr>
              <a:t>intentional </a:t>
            </a:r>
            <a:r>
              <a:rPr lang="en-US" sz="1800" b="1" spc="-5" dirty="0" smtClean="0">
                <a:latin typeface="Calibri"/>
                <a:cs typeface="Calibri"/>
              </a:rPr>
              <a:t>absence of a</a:t>
            </a:r>
            <a:r>
              <a:rPr sz="1800" b="1" spc="-110" dirty="0" smtClean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</a:t>
            </a:r>
            <a:endParaRPr sz="1800" dirty="0">
              <a:latin typeface="Calibri"/>
              <a:cs typeface="Calibri"/>
            </a:endParaRPr>
          </a:p>
          <a:p>
            <a:pPr marL="473075" indent="-461009">
              <a:lnSpc>
                <a:spcPct val="100000"/>
              </a:lnSpc>
              <a:spcBef>
                <a:spcPts val="359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Undefined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 smtClean="0">
                <a:latin typeface="Calibri"/>
                <a:cs typeface="Calibri"/>
              </a:rPr>
              <a:t>value </a:t>
            </a:r>
            <a:r>
              <a:rPr sz="1800" b="1" spc="-5" dirty="0">
                <a:latin typeface="Calibri"/>
                <a:cs typeface="Calibri"/>
              </a:rPr>
              <a:t>that </a:t>
            </a:r>
            <a:r>
              <a:rPr lang="en-US" sz="1800" b="1" spc="-5" dirty="0" smtClean="0">
                <a:latin typeface="Calibri"/>
                <a:cs typeface="Calibri"/>
              </a:rPr>
              <a:t>is not</a:t>
            </a:r>
            <a:r>
              <a:rPr sz="1800" b="1" spc="-70" dirty="0" smtClean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defined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5916" y="463588"/>
            <a:ext cx="3325725" cy="2846164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725" marR="1606550">
              <a:lnSpc>
                <a:spcPct val="114599"/>
              </a:lnSpc>
              <a:spcBef>
                <a:spcPts val="40"/>
              </a:spcBef>
            </a:pPr>
            <a:r>
              <a:rPr sz="11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dirty="0">
                <a:latin typeface="Consolas"/>
                <a:cs typeface="Consolas"/>
              </a:rPr>
              <a:t>age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006666"/>
                </a:solidFill>
                <a:latin typeface="Consolas"/>
                <a:cs typeface="Consolas"/>
              </a:rPr>
              <a:t>25</a:t>
            </a:r>
            <a:r>
              <a:rPr sz="1100" spc="-5" dirty="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endParaRPr lang="en-US" sz="1100" spc="-5" dirty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 marR="1606550">
              <a:lnSpc>
                <a:spcPct val="114599"/>
              </a:lnSpc>
              <a:spcBef>
                <a:spcPts val="40"/>
              </a:spcBef>
            </a:pPr>
            <a:r>
              <a:rPr sz="1100" spc="-5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dirty="0">
                <a:latin typeface="Consolas"/>
                <a:cs typeface="Consolas"/>
              </a:rPr>
              <a:t>price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-7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6666"/>
                </a:solidFill>
                <a:latin typeface="Consolas"/>
                <a:cs typeface="Consolas"/>
              </a:rPr>
              <a:t>3.99;</a:t>
            </a:r>
            <a:endParaRPr sz="1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1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dirty="0">
                <a:latin typeface="Consolas"/>
                <a:cs typeface="Consolas"/>
              </a:rPr>
              <a:t>name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008800"/>
                </a:solidFill>
                <a:latin typeface="Consolas"/>
                <a:cs typeface="Consolas"/>
              </a:rPr>
              <a:t>'John</a:t>
            </a:r>
            <a:r>
              <a:rPr sz="1100" spc="-55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800"/>
                </a:solidFill>
                <a:latin typeface="Consolas"/>
                <a:cs typeface="Consolas"/>
              </a:rPr>
              <a:t>Doe'</a:t>
            </a:r>
            <a:r>
              <a:rPr sz="1100" spc="-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  <a:p>
            <a:pPr marL="85725" marR="100965">
              <a:lnSpc>
                <a:spcPct val="114599"/>
              </a:lnSpc>
            </a:pPr>
            <a:r>
              <a:rPr sz="1100" spc="-5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dirty="0" smtClean="0">
                <a:latin typeface="Consolas"/>
                <a:cs typeface="Consolas"/>
              </a:rPr>
              <a:t>restaurant </a:t>
            </a:r>
            <a:r>
              <a:rPr sz="1100" dirty="0" smtClean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 dirty="0" smtClean="0">
                <a:solidFill>
                  <a:srgbClr val="008800"/>
                </a:solidFill>
                <a:latin typeface="Consolas"/>
                <a:cs typeface="Consolas"/>
              </a:rPr>
              <a:t>"John's pizzeria";  </a:t>
            </a:r>
            <a:endParaRPr lang="en-US" sz="1100" spc="-5" dirty="0" smtClean="0">
              <a:solidFill>
                <a:srgbClr val="008800"/>
              </a:solidFill>
              <a:latin typeface="Consolas"/>
              <a:cs typeface="Consolas"/>
            </a:endParaRPr>
          </a:p>
          <a:p>
            <a:pPr marL="85725" marR="100965">
              <a:lnSpc>
                <a:spcPct val="114599"/>
              </a:lnSpc>
            </a:pPr>
            <a:r>
              <a:rPr sz="1100" spc="-5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dirty="0" smtClean="0">
                <a:latin typeface="Consolas"/>
                <a:cs typeface="Consolas"/>
              </a:rPr>
              <a:t>bar </a:t>
            </a:r>
            <a:r>
              <a:rPr sz="1100" dirty="0" smtClean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 dirty="0" smtClean="0">
                <a:solidFill>
                  <a:srgbClr val="008800"/>
                </a:solidFill>
                <a:latin typeface="Consolas"/>
                <a:cs typeface="Consolas"/>
              </a:rPr>
              <a:t>`Irish</a:t>
            </a:r>
            <a:r>
              <a:rPr sz="1100" spc="-15" dirty="0" smtClean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100" dirty="0" smtClean="0">
                <a:solidFill>
                  <a:srgbClr val="008800"/>
                </a:solidFill>
                <a:latin typeface="Consolas"/>
                <a:cs typeface="Consolas"/>
              </a:rPr>
              <a:t>Pub`</a:t>
            </a:r>
            <a:r>
              <a:rPr sz="1100" dirty="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ro-RO" sz="1100" dirty="0" smtClean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lang="ro-RO" sz="1100" spc="-5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ro-RO" sz="1100" spc="-5" dirty="0" smtClean="0">
                <a:latin typeface="Consolas"/>
                <a:cs typeface="Consolas"/>
              </a:rPr>
              <a:t>paragraph </a:t>
            </a:r>
            <a:r>
              <a:rPr lang="ro-RO" sz="1100" dirty="0" smtClean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lang="ro-RO" sz="1100" spc="-5" dirty="0" smtClean="0">
                <a:solidFill>
                  <a:srgbClr val="008800"/>
                </a:solidFill>
                <a:latin typeface="Consolas"/>
                <a:cs typeface="Consolas"/>
              </a:rPr>
              <a:t>'Line </a:t>
            </a:r>
            <a:r>
              <a:rPr lang="ro-RO" sz="1100" dirty="0" smtClean="0">
                <a:solidFill>
                  <a:srgbClr val="008800"/>
                </a:solidFill>
                <a:latin typeface="Consolas"/>
                <a:cs typeface="Consolas"/>
              </a:rPr>
              <a:t>1 </a:t>
            </a:r>
            <a:r>
              <a:rPr lang="ro-RO" sz="1100" spc="-5" dirty="0" smtClean="0">
                <a:solidFill>
                  <a:srgbClr val="008800"/>
                </a:solidFill>
                <a:latin typeface="Consolas"/>
                <a:cs typeface="Consolas"/>
              </a:rPr>
              <a:t>\nLine</a:t>
            </a:r>
            <a:r>
              <a:rPr lang="ro-RO" sz="1100" spc="-40" dirty="0" smtClean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lang="ro-RO" sz="1100" spc="5" dirty="0" smtClean="0">
                <a:solidFill>
                  <a:srgbClr val="008800"/>
                </a:solidFill>
                <a:latin typeface="Consolas"/>
                <a:cs typeface="Consolas"/>
              </a:rPr>
              <a:t>2'</a:t>
            </a:r>
            <a:r>
              <a:rPr lang="ro-RO" sz="1100" spc="5" dirty="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ro-RO" sz="1100" dirty="0" smtClean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100" spc="-5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100" spc="-5" dirty="0" err="1" smtClean="0">
                <a:latin typeface="Consolas"/>
                <a:cs typeface="Consolas"/>
              </a:rPr>
              <a:t>escapedQuote</a:t>
            </a:r>
            <a:r>
              <a:rPr sz="1100" spc="-5" dirty="0" smtClean="0">
                <a:latin typeface="Consolas"/>
                <a:cs typeface="Consolas"/>
              </a:rPr>
              <a:t> </a:t>
            </a:r>
            <a:r>
              <a:rPr sz="1100" dirty="0" smtClean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lang="ro-RO" sz="1100" spc="5" dirty="0" smtClean="0">
                <a:solidFill>
                  <a:srgbClr val="008800"/>
                </a:solidFill>
                <a:latin typeface="Consolas"/>
                <a:cs typeface="Consolas"/>
              </a:rPr>
              <a:t>'</a:t>
            </a:r>
            <a:r>
              <a:rPr lang="en-US" sz="1100" spc="-5" dirty="0" smtClean="0">
                <a:solidFill>
                  <a:srgbClr val="008800"/>
                </a:solidFill>
                <a:latin typeface="Consolas"/>
                <a:cs typeface="Consolas"/>
              </a:rPr>
              <a:t>How\</a:t>
            </a:r>
            <a:r>
              <a:rPr lang="ro-RO" sz="1100" spc="5" dirty="0" smtClean="0">
                <a:solidFill>
                  <a:srgbClr val="008800"/>
                </a:solidFill>
                <a:latin typeface="Consolas"/>
                <a:cs typeface="Consolas"/>
              </a:rPr>
              <a:t>'</a:t>
            </a:r>
            <a:r>
              <a:rPr lang="en-US" sz="1100" spc="-5" dirty="0" smtClean="0">
                <a:solidFill>
                  <a:srgbClr val="008800"/>
                </a:solidFill>
                <a:latin typeface="Consolas"/>
                <a:cs typeface="Consolas"/>
              </a:rPr>
              <a:t>s it going?</a:t>
            </a:r>
            <a:r>
              <a:rPr sz="1100" spc="5" dirty="0" smtClean="0">
                <a:solidFill>
                  <a:srgbClr val="008800"/>
                </a:solidFill>
                <a:latin typeface="Consolas"/>
                <a:cs typeface="Consolas"/>
              </a:rPr>
              <a:t>'</a:t>
            </a:r>
            <a:r>
              <a:rPr sz="1100" spc="5" dirty="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00" dirty="0" smtClean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85725" marR="1355725">
              <a:lnSpc>
                <a:spcPct val="114599"/>
              </a:lnSpc>
            </a:pPr>
            <a:r>
              <a:rPr sz="11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dirty="0">
                <a:latin typeface="Consolas"/>
                <a:cs typeface="Consolas"/>
              </a:rPr>
              <a:t>isTrue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000088"/>
                </a:solidFill>
                <a:latin typeface="Consolas"/>
                <a:cs typeface="Consolas"/>
              </a:rPr>
              <a:t>true</a:t>
            </a:r>
            <a:r>
              <a:rPr sz="1100" spc="-5" dirty="0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1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dirty="0">
                <a:latin typeface="Consolas"/>
                <a:cs typeface="Consolas"/>
              </a:rPr>
              <a:t>isFalse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-7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88"/>
                </a:solidFill>
                <a:latin typeface="Consolas"/>
                <a:cs typeface="Consolas"/>
              </a:rPr>
              <a:t>false;</a:t>
            </a:r>
            <a:endParaRPr sz="1100" dirty="0">
              <a:latin typeface="Consolas"/>
              <a:cs typeface="Consolas"/>
            </a:endParaRPr>
          </a:p>
          <a:p>
            <a:pPr marL="85725" marR="936625">
              <a:lnSpc>
                <a:spcPct val="229199"/>
              </a:lnSpc>
            </a:pPr>
            <a:r>
              <a:rPr sz="11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dirty="0">
                <a:latin typeface="Consolas"/>
                <a:cs typeface="Consolas"/>
              </a:rPr>
              <a:t>thisIsNothing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000088"/>
                </a:solidFill>
                <a:latin typeface="Consolas"/>
                <a:cs typeface="Consolas"/>
              </a:rPr>
              <a:t>null;  </a:t>
            </a:r>
            <a:endParaRPr lang="en-US" sz="1100" spc="-5" dirty="0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 marR="936625">
              <a:lnSpc>
                <a:spcPct val="229199"/>
              </a:lnSpc>
            </a:pPr>
            <a:r>
              <a:rPr sz="1100" spc="-5" dirty="0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100" spc="-15" dirty="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thisIsNotDefined</a:t>
            </a:r>
            <a:r>
              <a:rPr sz="1100" spc="-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2853507"/>
            <a:ext cx="9017841" cy="1758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6">
              <a:lnSpc>
                <a:spcPct val="100000"/>
              </a:lnSpc>
              <a:spcBef>
                <a:spcPts val="300"/>
              </a:spcBef>
              <a:tabLst>
                <a:tab pos="473075" algn="l"/>
                <a:tab pos="473709" algn="l"/>
              </a:tabLst>
            </a:pPr>
            <a:r>
              <a:rPr lang="en-US" sz="2200" b="1" spc="-5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2200" b="1" spc="-5" dirty="0" smtClean="0">
                <a:solidFill>
                  <a:srgbClr val="7030A0"/>
                </a:solidFill>
                <a:cs typeface="Calibri"/>
              </a:rPr>
              <a:t>   </a:t>
            </a:r>
            <a:r>
              <a:rPr lang="en-US" sz="2400" b="1" spc="-5" dirty="0" smtClean="0">
                <a:solidFill>
                  <a:srgbClr val="7030A0"/>
                </a:solidFill>
                <a:cs typeface="Calibri"/>
              </a:rPr>
              <a:t>Strings</a:t>
            </a:r>
          </a:p>
          <a:p>
            <a:pPr marL="828675" marR="48895" lvl="1" indent="-430530">
              <a:lnSpc>
                <a:spcPct val="114599"/>
              </a:lnSpc>
              <a:spcBef>
                <a:spcPts val="60"/>
              </a:spcBef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lang="en-US" b="1" spc="-5" dirty="0" smtClean="0">
                <a:solidFill>
                  <a:prstClr val="black"/>
                </a:solidFill>
                <a:cs typeface="Calibri"/>
              </a:rPr>
              <a:t>Strings are </a:t>
            </a:r>
            <a:r>
              <a:rPr lang="en-US" b="1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objects (discussed later)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828675" marR="48895" lvl="1" indent="-430530">
              <a:lnSpc>
                <a:spcPct val="114599"/>
              </a:lnSpc>
              <a:spcBef>
                <a:spcPts val="60"/>
              </a:spcBef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lang="en-US" b="1" spc="-5" dirty="0" smtClean="0">
                <a:cs typeface="Calibri"/>
              </a:rPr>
              <a:t>Use </a:t>
            </a:r>
            <a:r>
              <a:rPr lang="en-US" b="1" spc="-5" dirty="0">
                <a:cs typeface="Calibri"/>
              </a:rPr>
              <a:t>single </a:t>
            </a:r>
            <a:r>
              <a:rPr lang="en-US" b="1" spc="-5" dirty="0">
                <a:solidFill>
                  <a:srgbClr val="0070C0"/>
                </a:solidFill>
                <a:cs typeface="Calibri"/>
              </a:rPr>
              <a:t>quotes</a:t>
            </a:r>
            <a:r>
              <a:rPr lang="en-US" b="1" spc="-5" dirty="0">
                <a:cs typeface="Calibri"/>
              </a:rPr>
              <a:t>, </a:t>
            </a:r>
            <a:r>
              <a:rPr lang="en-US" b="1" spc="-5" dirty="0">
                <a:solidFill>
                  <a:srgbClr val="0070C0"/>
                </a:solidFill>
                <a:cs typeface="Calibri"/>
              </a:rPr>
              <a:t>double quotes</a:t>
            </a:r>
            <a:r>
              <a:rPr lang="en-US" b="1" spc="-5" dirty="0">
                <a:cs typeface="Calibri"/>
              </a:rPr>
              <a:t>, or </a:t>
            </a:r>
            <a:r>
              <a:rPr lang="en-US" b="1" spc="-5" dirty="0" err="1" smtClean="0">
                <a:solidFill>
                  <a:srgbClr val="0070C0"/>
                </a:solidFill>
                <a:cs typeface="Calibri"/>
              </a:rPr>
              <a:t>backticks</a:t>
            </a:r>
            <a:r>
              <a:rPr lang="en-US" b="1" spc="-5" dirty="0" smtClean="0">
                <a:solidFill>
                  <a:srgbClr val="0070C0"/>
                </a:solidFill>
                <a:cs typeface="Calibri"/>
              </a:rPr>
              <a:t> </a:t>
            </a:r>
            <a:r>
              <a:rPr lang="en-US" b="1" spc="-5" dirty="0">
                <a:cs typeface="Calibri"/>
              </a:rPr>
              <a:t>to mark strings (the quotes/</a:t>
            </a:r>
            <a:r>
              <a:rPr lang="en-US" b="1" spc="-5" dirty="0" err="1">
                <a:cs typeface="Calibri"/>
              </a:rPr>
              <a:t>backticks</a:t>
            </a:r>
            <a:r>
              <a:rPr lang="en-US" b="1" spc="-5" dirty="0">
                <a:cs typeface="Calibri"/>
              </a:rPr>
              <a:t> at the start and the end of the string</a:t>
            </a:r>
            <a:r>
              <a:rPr lang="en-US" b="1" spc="-35" dirty="0">
                <a:cs typeface="Calibri"/>
              </a:rPr>
              <a:t> </a:t>
            </a:r>
            <a:r>
              <a:rPr lang="en-US" b="1" spc="-35" dirty="0">
                <a:solidFill>
                  <a:srgbClr val="FF0000"/>
                </a:solidFill>
                <a:cs typeface="Calibri"/>
              </a:rPr>
              <a:t>MUST </a:t>
            </a:r>
            <a:r>
              <a:rPr lang="en-US" b="1" spc="-5" dirty="0">
                <a:cs typeface="Calibri"/>
              </a:rPr>
              <a:t>match)</a:t>
            </a:r>
            <a:endParaRPr lang="en-US" dirty="0">
              <a:cs typeface="Calibri"/>
            </a:endParaRPr>
          </a:p>
          <a:p>
            <a:pPr marL="828675" lvl="1" indent="-4305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lang="en-US" b="1" spc="-5" dirty="0">
                <a:solidFill>
                  <a:srgbClr val="642C84"/>
                </a:solidFill>
                <a:cs typeface="Calibri"/>
              </a:rPr>
              <a:t>Character</a:t>
            </a:r>
            <a:r>
              <a:rPr lang="en-US" b="1" spc="-10" dirty="0">
                <a:solidFill>
                  <a:srgbClr val="642C84"/>
                </a:solidFill>
                <a:cs typeface="Calibri"/>
              </a:rPr>
              <a:t> </a:t>
            </a:r>
            <a:r>
              <a:rPr lang="en-US" b="1" spc="-5" dirty="0">
                <a:solidFill>
                  <a:srgbClr val="642C84"/>
                </a:solidFill>
                <a:cs typeface="Calibri"/>
              </a:rPr>
              <a:t>escaping </a:t>
            </a:r>
            <a:r>
              <a:rPr lang="en-US" b="1" spc="-5" dirty="0">
                <a:cs typeface="Calibri"/>
              </a:rPr>
              <a:t>is done with backslash </a:t>
            </a:r>
            <a:r>
              <a:rPr lang="en-US" b="1" spc="-5" dirty="0">
                <a:solidFill>
                  <a:srgbClr val="FF0000"/>
                </a:solidFill>
                <a:cs typeface="Calibri"/>
              </a:rPr>
              <a:t>\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0642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Agenda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7140" y="4812428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924" y="723118"/>
            <a:ext cx="6823709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spc="-5" dirty="0" smtClean="0">
                <a:latin typeface="Calibri"/>
                <a:cs typeface="Calibri"/>
              </a:rPr>
              <a:t>What </a:t>
            </a:r>
            <a:r>
              <a:rPr sz="2400" b="1" spc="-5" dirty="0" err="1" smtClean="0">
                <a:latin typeface="Calibri"/>
                <a:cs typeface="Calibri"/>
              </a:rPr>
              <a:t>Javascrip</a:t>
            </a:r>
            <a:r>
              <a:rPr lang="en-US" sz="2400" b="1" spc="-5" dirty="0" err="1" smtClean="0">
                <a:latin typeface="Calibri"/>
                <a:cs typeface="Calibri"/>
              </a:rPr>
              <a:t>t</a:t>
            </a:r>
            <a:r>
              <a:rPr lang="en-US" sz="2400" b="1" spc="-5" dirty="0" smtClean="0">
                <a:latin typeface="Calibri"/>
                <a:cs typeface="Calibri"/>
              </a:rPr>
              <a:t> looks like</a:t>
            </a:r>
            <a:endParaRPr sz="2400" dirty="0">
              <a:latin typeface="Calibri"/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sz="2400" b="1" spc="-5" dirty="0">
                <a:latin typeface="Calibri"/>
                <a:cs typeface="Calibri"/>
              </a:rPr>
              <a:t>How and where to include JavaScript in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web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page</a:t>
            </a:r>
            <a:endParaRPr sz="2400" dirty="0">
              <a:latin typeface="Calibri"/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sz="2400" b="1" spc="-5" dirty="0">
                <a:latin typeface="Calibri"/>
                <a:cs typeface="Calibri"/>
              </a:rPr>
              <a:t>Values </a:t>
            </a:r>
            <a:r>
              <a:rPr sz="2400" b="1" dirty="0">
                <a:latin typeface="Calibri"/>
                <a:cs typeface="Calibri"/>
              </a:rPr>
              <a:t>&amp;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Variables</a:t>
            </a:r>
            <a:endParaRPr sz="2400" dirty="0">
              <a:latin typeface="Calibri"/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sz="2400" b="1" spc="-5" dirty="0">
                <a:latin typeface="Calibri"/>
                <a:cs typeface="Calibri"/>
              </a:rPr>
              <a:t>Primitive Data Types </a:t>
            </a:r>
            <a:r>
              <a:rPr sz="2400" b="1" dirty="0">
                <a:latin typeface="Calibri"/>
                <a:cs typeface="Calibri"/>
              </a:rPr>
              <a:t>&amp;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Operators</a:t>
            </a:r>
            <a:endParaRPr sz="2400" dirty="0">
              <a:latin typeface="Calibri"/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sz="2400" b="1" spc="-5" dirty="0">
                <a:latin typeface="Calibri"/>
                <a:cs typeface="Calibri"/>
              </a:rPr>
              <a:t>Arrays 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Objects</a:t>
            </a:r>
            <a:endParaRPr sz="2400" dirty="0">
              <a:latin typeface="Calibri"/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sz="2400" b="1" spc="-5" dirty="0">
                <a:latin typeface="Calibri"/>
                <a:cs typeface="Calibri"/>
              </a:rPr>
              <a:t>Flow control: selection and repetition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structures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122310"/>
            <a:ext cx="47244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dirty="0" smtClean="0">
                <a:solidFill>
                  <a:srgbClr val="642C84"/>
                </a:solidFill>
                <a:latin typeface="Calibri"/>
                <a:cs typeface="Calibri"/>
              </a:rPr>
              <a:t>Characteristics of primitives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1000" y="2309918"/>
            <a:ext cx="5791200" cy="215853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5080" rIns="0" bIns="0" rtlCol="0">
            <a:noAutofit/>
          </a:bodyPr>
          <a:lstStyle/>
          <a:p>
            <a:pPr marL="85725">
              <a:lnSpc>
                <a:spcPct val="100000"/>
              </a:lnSpc>
            </a:pPr>
            <a:r>
              <a:rPr sz="1100" spc="-5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dirty="0">
                <a:latin typeface="Consolas"/>
                <a:cs typeface="Consolas"/>
              </a:rPr>
              <a:t>name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 dirty="0" smtClean="0">
                <a:solidFill>
                  <a:srgbClr val="008800"/>
                </a:solidFill>
                <a:latin typeface="Consolas"/>
                <a:cs typeface="Consolas"/>
              </a:rPr>
              <a:t>'</a:t>
            </a:r>
            <a:r>
              <a:rPr lang="en-US" sz="1100" spc="-5" dirty="0" smtClean="0">
                <a:solidFill>
                  <a:srgbClr val="008800"/>
                </a:solidFill>
                <a:latin typeface="Consolas"/>
                <a:cs typeface="Consolas"/>
              </a:rPr>
              <a:t>Here is a string</a:t>
            </a:r>
            <a:r>
              <a:rPr sz="1100" spc="-5" dirty="0" smtClean="0">
                <a:solidFill>
                  <a:srgbClr val="008800"/>
                </a:solidFill>
                <a:latin typeface="Consolas"/>
                <a:cs typeface="Consolas"/>
              </a:rPr>
              <a:t>'</a:t>
            </a:r>
            <a:r>
              <a:rPr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 // A string</a:t>
            </a:r>
          </a:p>
          <a:p>
            <a:pPr marL="85725">
              <a:lnSpc>
                <a:spcPct val="100000"/>
              </a:lnSpc>
            </a:pPr>
            <a:endParaRPr lang="en-US" sz="1100" spc="-5" dirty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/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/* </a:t>
            </a:r>
          </a:p>
          <a:p>
            <a:pPr marL="85725"/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- A </a:t>
            </a:r>
            <a:r>
              <a:rPr lang="en-US" sz="1100" spc="-5" dirty="0">
                <a:solidFill>
                  <a:srgbClr val="666600"/>
                </a:solidFill>
                <a:latin typeface="Consolas"/>
                <a:cs typeface="Consolas"/>
              </a:rPr>
              <a:t>string has </a:t>
            </a:r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methods</a:t>
            </a:r>
          </a:p>
          <a:p>
            <a:pPr marL="85725"/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- We are now running the method called “</a:t>
            </a:r>
            <a:r>
              <a:rPr lang="en-US" sz="1100" spc="-5" dirty="0" err="1" smtClean="0">
                <a:solidFill>
                  <a:srgbClr val="666600"/>
                </a:solidFill>
                <a:latin typeface="Consolas"/>
                <a:cs typeface="Consolas"/>
              </a:rPr>
              <a:t>toUpperCase</a:t>
            </a:r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”</a:t>
            </a:r>
          </a:p>
          <a:p>
            <a:pPr marL="85725"/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- This method will give us a </a:t>
            </a:r>
            <a:r>
              <a:rPr lang="en-US" sz="1100" u="sng" spc="-5" dirty="0" smtClean="0">
                <a:solidFill>
                  <a:srgbClr val="666600"/>
                </a:solidFill>
                <a:latin typeface="Consolas"/>
                <a:cs typeface="Consolas"/>
              </a:rPr>
              <a:t>NEW</a:t>
            </a:r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 uppercase string based on the old string</a:t>
            </a:r>
          </a:p>
          <a:p>
            <a:pPr marL="85725"/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- It will </a:t>
            </a:r>
            <a:r>
              <a:rPr lang="en-US" sz="1100" u="sng" spc="-5" dirty="0" smtClean="0">
                <a:solidFill>
                  <a:srgbClr val="666600"/>
                </a:solidFill>
                <a:latin typeface="Consolas"/>
                <a:cs typeface="Consolas"/>
              </a:rPr>
              <a:t>NOT</a:t>
            </a:r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 change the old string</a:t>
            </a:r>
            <a:endParaRPr lang="en-US" sz="1100" spc="-5" dirty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*/</a:t>
            </a:r>
          </a:p>
          <a:p>
            <a:pPr marL="85725">
              <a:lnSpc>
                <a:spcPct val="100000"/>
              </a:lnSpc>
            </a:pPr>
            <a:endParaRPr lang="en-US" sz="1100" spc="-5" dirty="0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lang="en-US" sz="1100" spc="-5" dirty="0" err="1" smtClean="0">
                <a:latin typeface="Consolas"/>
                <a:cs typeface="Consolas"/>
              </a:rPr>
              <a:t>name</a:t>
            </a:r>
            <a:r>
              <a:rPr lang="en-US" sz="1100" spc="-5" dirty="0" err="1" smtClean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lang="en-US" sz="1100" spc="-5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toUpperCase</a:t>
            </a:r>
            <a:r>
              <a:rPr lang="en-US" sz="1100" spc="-5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85725">
              <a:lnSpc>
                <a:spcPct val="100000"/>
              </a:lnSpc>
            </a:pPr>
            <a:endParaRPr lang="en-US" sz="1100" spc="-5" dirty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lang="en-US" sz="1100" spc="-5" dirty="0" smtClean="0">
                <a:solidFill>
                  <a:srgbClr val="002060"/>
                </a:solidFill>
                <a:latin typeface="Consolas"/>
                <a:cs typeface="Consolas"/>
              </a:rPr>
              <a:t>console.log</a:t>
            </a:r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1100" spc="-5" dirty="0" smtClean="0">
                <a:latin typeface="Consolas"/>
                <a:cs typeface="Consolas"/>
              </a:rPr>
              <a:t>name</a:t>
            </a:r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</a:pPr>
            <a:endParaRPr lang="en-US" sz="1100" spc="-5" dirty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endParaRPr sz="11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1" y="650849"/>
            <a:ext cx="5334000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6">
              <a:lnSpc>
                <a:spcPct val="100000"/>
              </a:lnSpc>
              <a:spcBef>
                <a:spcPts val="300"/>
              </a:spcBef>
              <a:tabLst>
                <a:tab pos="473075" algn="l"/>
                <a:tab pos="473709" algn="l"/>
              </a:tabLst>
            </a:pPr>
            <a:r>
              <a:rPr lang="en-US" sz="2200" b="1" spc="-5" dirty="0" smtClean="0">
                <a:solidFill>
                  <a:srgbClr val="7030A0"/>
                </a:solidFill>
                <a:cs typeface="Calibri"/>
              </a:rPr>
              <a:t>Primitives</a:t>
            </a:r>
            <a:r>
              <a:rPr lang="en-US" sz="2200" b="1" spc="-5" dirty="0" smtClean="0">
                <a:solidFill>
                  <a:srgbClr val="002060"/>
                </a:solidFill>
                <a:cs typeface="Calibri"/>
              </a:rPr>
              <a:t>:</a:t>
            </a:r>
          </a:p>
          <a:p>
            <a:pPr marL="354966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473075" algn="l"/>
                <a:tab pos="473709" algn="l"/>
              </a:tabLst>
            </a:pPr>
            <a:r>
              <a:rPr lang="en-US" sz="2200" b="1" spc="-5" dirty="0" smtClean="0">
                <a:cs typeface="Calibri"/>
              </a:rPr>
              <a:t>Are </a:t>
            </a:r>
            <a:r>
              <a:rPr lang="en-US" sz="2200" b="1" spc="-5" dirty="0" smtClean="0">
                <a:solidFill>
                  <a:srgbClr val="FF0000"/>
                </a:solidFill>
                <a:cs typeface="Calibri"/>
              </a:rPr>
              <a:t>Immutable</a:t>
            </a:r>
            <a:r>
              <a:rPr lang="en-US" sz="2200" b="1" spc="-5" dirty="0" smtClean="0">
                <a:cs typeface="Calibri"/>
              </a:rPr>
              <a:t> – cannot be modified</a:t>
            </a:r>
          </a:p>
          <a:p>
            <a:pPr marL="354966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473075" algn="l"/>
                <a:tab pos="473709" algn="l"/>
              </a:tabLst>
            </a:pPr>
            <a:r>
              <a:rPr lang="en-US" sz="2200" b="1" spc="-5" dirty="0" smtClean="0">
                <a:cs typeface="Calibri"/>
              </a:rPr>
              <a:t>Are not objects – except </a:t>
            </a:r>
            <a:r>
              <a:rPr lang="en-US" sz="2200" b="1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Strings</a:t>
            </a:r>
          </a:p>
          <a:p>
            <a:pPr marL="354966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473075" algn="l"/>
                <a:tab pos="473709" algn="l"/>
              </a:tabLst>
            </a:pPr>
            <a:r>
              <a:rPr lang="en-US" sz="2200" b="1" spc="-5" dirty="0" smtClean="0">
                <a:cs typeface="Calibri"/>
              </a:rPr>
              <a:t>Have no methods – except </a:t>
            </a:r>
            <a:r>
              <a:rPr lang="en-US" sz="2200" b="1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Strings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2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19213"/>
            <a:ext cx="14128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Operators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335885"/>
            <a:ext cx="1845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315" indent="-4762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sz="2400" b="1" spc="-5" dirty="0">
                <a:latin typeface="Calibri"/>
                <a:cs typeface="Calibri"/>
              </a:rPr>
              <a:t>Arithmetic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343" y="1709392"/>
            <a:ext cx="3804657" cy="180498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Addition</a:t>
            </a:r>
            <a:r>
              <a:rPr lang="en-US" sz="2000" b="1" spc="-5" dirty="0" smtClean="0">
                <a:latin typeface="Calibri"/>
                <a:cs typeface="Calibri"/>
              </a:rPr>
              <a:t>/</a:t>
            </a:r>
            <a:r>
              <a:rPr lang="en-US" sz="2000" b="1" spc="-5" dirty="0" smtClean="0">
                <a:solidFill>
                  <a:srgbClr val="0070C0"/>
                </a:solidFill>
                <a:latin typeface="Calibri"/>
                <a:cs typeface="Calibri"/>
              </a:rPr>
              <a:t>Concatenation</a:t>
            </a:r>
            <a:r>
              <a:rPr sz="2000" b="1" spc="-5" dirty="0" smtClean="0">
                <a:latin typeface="Calibri"/>
                <a:cs typeface="Calibri"/>
              </a:rPr>
              <a:t>:</a:t>
            </a:r>
            <a:r>
              <a:rPr sz="2000" b="1" spc="15" dirty="0" smtClean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+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457834" indent="-44577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 dirty="0">
                <a:latin typeface="Calibri"/>
                <a:cs typeface="Calibri"/>
              </a:rPr>
              <a:t>Subtraction: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-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457834" indent="-44577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 dirty="0">
                <a:latin typeface="Calibri"/>
                <a:cs typeface="Calibri"/>
              </a:rPr>
              <a:t>Multiplication: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*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457834" indent="-44577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 dirty="0">
                <a:latin typeface="Calibri"/>
                <a:cs typeface="Calibri"/>
              </a:rPr>
              <a:t>Division: 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/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457834" indent="-44577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 dirty="0">
                <a:latin typeface="Calibri"/>
                <a:cs typeface="Calibri"/>
              </a:rPr>
              <a:t>Modulus: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%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743" y="3517110"/>
            <a:ext cx="1989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457834" algn="l"/>
                <a:tab pos="458470" algn="l"/>
              </a:tabLst>
            </a:pPr>
            <a:r>
              <a:rPr sz="2400" b="1" spc="-5" dirty="0">
                <a:latin typeface="Calibri"/>
                <a:cs typeface="Calibri"/>
              </a:rPr>
              <a:t>Comparison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343" y="3890617"/>
            <a:ext cx="3362325" cy="7302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 dirty="0">
                <a:solidFill>
                  <a:srgbClr val="0F9D58"/>
                </a:solidFill>
                <a:latin typeface="Calibri"/>
                <a:cs typeface="Calibri"/>
              </a:rPr>
              <a:t>&gt;, &lt;, &gt;=,</a:t>
            </a:r>
            <a:r>
              <a:rPr sz="2000" b="1" spc="-15" dirty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9D58"/>
                </a:solidFill>
                <a:latin typeface="Calibri"/>
                <a:cs typeface="Calibri"/>
              </a:rPr>
              <a:t>&lt;=</a:t>
            </a:r>
            <a:endParaRPr sz="2000" dirty="0">
              <a:latin typeface="Calibri"/>
              <a:cs typeface="Calibri"/>
            </a:endParaRPr>
          </a:p>
          <a:p>
            <a:pPr marL="457834" indent="-445770">
              <a:lnSpc>
                <a:spcPct val="100000"/>
              </a:lnSpc>
              <a:spcBef>
                <a:spcPts val="375"/>
              </a:spcBef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 dirty="0">
                <a:solidFill>
                  <a:srgbClr val="642C84"/>
                </a:solidFill>
                <a:latin typeface="Calibri"/>
                <a:cs typeface="Calibri"/>
              </a:rPr>
              <a:t>Equality operator: == </a:t>
            </a:r>
            <a:r>
              <a:rPr sz="2000" b="1" dirty="0">
                <a:solidFill>
                  <a:srgbClr val="642C84"/>
                </a:solidFill>
                <a:latin typeface="Calibri"/>
                <a:cs typeface="Calibri"/>
              </a:rPr>
              <a:t>&amp;</a:t>
            </a:r>
            <a:r>
              <a:rPr sz="2000" b="1" spc="-8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42C84"/>
                </a:solidFill>
                <a:latin typeface="Calibri"/>
                <a:cs typeface="Calibri"/>
              </a:rPr>
              <a:t>===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93274" y="285750"/>
            <a:ext cx="3737610" cy="4342244"/>
          </a:xfrm>
          <a:custGeom>
            <a:avLst/>
            <a:gdLst/>
            <a:ahLst/>
            <a:cxnLst/>
            <a:rect l="l" t="t" r="r" b="b"/>
            <a:pathLst>
              <a:path w="3737609" h="3696970">
                <a:moveTo>
                  <a:pt x="0" y="0"/>
                </a:moveTo>
                <a:lnTo>
                  <a:pt x="3737099" y="0"/>
                </a:lnTo>
                <a:lnTo>
                  <a:pt x="3737099" y="3696899"/>
                </a:lnTo>
                <a:lnTo>
                  <a:pt x="0" y="369689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lang="en-US" sz="1400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400" dirty="0" err="1" smtClean="0">
                <a:solidFill>
                  <a:srgbClr val="000088"/>
                </a:solidFill>
                <a:latin typeface="Consolas"/>
                <a:cs typeface="Consolas"/>
              </a:rPr>
              <a:t>myVariable</a:t>
            </a:r>
            <a:r>
              <a:rPr lang="en-US" sz="1400" dirty="0" smtClean="0">
                <a:solidFill>
                  <a:srgbClr val="000088"/>
                </a:solidFill>
                <a:latin typeface="Consolas"/>
                <a:cs typeface="Consolas"/>
              </a:rPr>
              <a:t> = 2;</a:t>
            </a: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lang="en-US" sz="1400" dirty="0" err="1" smtClean="0">
                <a:solidFill>
                  <a:srgbClr val="000088"/>
                </a:solidFill>
                <a:latin typeface="Consolas"/>
                <a:cs typeface="Consolas"/>
              </a:rPr>
              <a:t>myVariable</a:t>
            </a:r>
            <a:r>
              <a:rPr lang="en-US" sz="1400" dirty="0" smtClean="0">
                <a:solidFill>
                  <a:srgbClr val="000088"/>
                </a:solidFill>
                <a:latin typeface="Consolas"/>
                <a:cs typeface="Consolas"/>
              </a:rPr>
              <a:t> = 25;</a:t>
            </a: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endParaRPr lang="en-US" sz="1400" dirty="0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endParaRPr lang="ro-RO" sz="1400" dirty="0" smtClean="0">
              <a:solidFill>
                <a:srgbClr val="000088"/>
              </a:solidFill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93275" y="285750"/>
            <a:ext cx="3737610" cy="4342244"/>
          </a:xfrm>
          <a:custGeom>
            <a:avLst/>
            <a:gdLst/>
            <a:ahLst/>
            <a:cxnLst/>
            <a:rect l="l" t="t" r="r" b="b"/>
            <a:pathLst>
              <a:path w="3737609" h="3696970">
                <a:moveTo>
                  <a:pt x="0" y="0"/>
                </a:moveTo>
                <a:lnTo>
                  <a:pt x="3737099" y="0"/>
                </a:lnTo>
                <a:lnTo>
                  <a:pt x="3737099" y="3696899"/>
                </a:lnTo>
                <a:lnTo>
                  <a:pt x="0" y="36968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66300" y="923659"/>
            <a:ext cx="1844100" cy="1499127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dirty="0" smtClean="0">
                <a:solidFill>
                  <a:srgbClr val="000088"/>
                </a:solidFill>
                <a:latin typeface="Consolas"/>
                <a:cs typeface="Consolas"/>
              </a:rPr>
              <a:t>5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+</a:t>
            </a:r>
            <a:r>
              <a:rPr sz="1200" spc="-3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dirty="0" smtClean="0">
                <a:solidFill>
                  <a:srgbClr val="000088"/>
                </a:solidFill>
                <a:latin typeface="Consolas"/>
                <a:cs typeface="Consolas"/>
              </a:rPr>
              <a:t>5</a:t>
            </a:r>
            <a:endParaRPr lang="en-US" sz="1200" dirty="0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lang="en-US" sz="1200" dirty="0" smtClean="0">
                <a:solidFill>
                  <a:srgbClr val="000088"/>
                </a:solidFill>
                <a:latin typeface="Consolas"/>
                <a:cs typeface="Consolas"/>
              </a:rPr>
              <a:t>‘</a:t>
            </a:r>
            <a:r>
              <a:rPr lang="en-US" sz="1200" dirty="0" err="1" smtClean="0">
                <a:solidFill>
                  <a:srgbClr val="000088"/>
                </a:solidFill>
                <a:latin typeface="Consolas"/>
                <a:cs typeface="Consolas"/>
              </a:rPr>
              <a:t>Petrica</a:t>
            </a:r>
            <a:r>
              <a:rPr lang="en-US" sz="1200" dirty="0" smtClean="0">
                <a:solidFill>
                  <a:srgbClr val="000088"/>
                </a:solidFill>
                <a:latin typeface="Consolas"/>
                <a:cs typeface="Consolas"/>
              </a:rPr>
              <a:t>’ + ‘Popescu’</a:t>
            </a:r>
            <a:endParaRPr sz="1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10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-</a:t>
            </a:r>
            <a:r>
              <a:rPr sz="1200" spc="-3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7</a:t>
            </a:r>
            <a:endParaRPr sz="1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2 *</a:t>
            </a:r>
            <a:r>
              <a:rPr sz="1200" spc="-3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3</a:t>
            </a:r>
            <a:endParaRPr sz="1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12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/</a:t>
            </a:r>
            <a:r>
              <a:rPr sz="1200" spc="-3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4</a:t>
            </a:r>
            <a:endParaRPr sz="1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33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%</a:t>
            </a:r>
            <a:r>
              <a:rPr sz="1200" spc="-4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10</a:t>
            </a:r>
            <a:endParaRPr sz="1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(5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+ 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5)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*</a:t>
            </a:r>
            <a:r>
              <a:rPr sz="1200" spc="-10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4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023735" y="923659"/>
            <a:ext cx="1802325" cy="1499127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90" dirty="0">
                <a:latin typeface="Consolas"/>
                <a:cs typeface="Consolas"/>
              </a:rPr>
              <a:t> </a:t>
            </a:r>
            <a:r>
              <a:rPr sz="1200" spc="-5" dirty="0" smtClean="0">
                <a:latin typeface="Consolas"/>
                <a:cs typeface="Consolas"/>
              </a:rPr>
              <a:t>10</a:t>
            </a:r>
            <a:endParaRPr lang="en-US" sz="1200" spc="-5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lang="en-US" sz="1200" spc="-5" dirty="0" smtClean="0">
                <a:latin typeface="Consolas"/>
                <a:cs typeface="Consolas"/>
              </a:rPr>
              <a:t>// ‘</a:t>
            </a:r>
            <a:r>
              <a:rPr lang="en-US" sz="1200" spc="-5" dirty="0" err="1" smtClean="0">
                <a:latin typeface="Consolas"/>
                <a:cs typeface="Consolas"/>
              </a:rPr>
              <a:t>PetricaPopescu</a:t>
            </a:r>
            <a:r>
              <a:rPr lang="en-US" sz="1200" spc="-5" dirty="0" smtClean="0">
                <a:latin typeface="Consolas"/>
                <a:cs typeface="Consolas"/>
              </a:rPr>
              <a:t>’</a:t>
            </a:r>
            <a:endParaRPr sz="1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10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10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6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10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10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90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40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6300" y="2390509"/>
            <a:ext cx="1365250" cy="8636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682625" algn="l"/>
              </a:tabLst>
            </a:pP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3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&lt;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4	</a:t>
            </a: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682625" algn="l"/>
              </a:tabLst>
            </a:pP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3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 10	</a:t>
            </a: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85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false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682625" algn="l"/>
              </a:tabLst>
            </a:pP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5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 &lt;=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5	</a:t>
            </a: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100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682625" algn="l"/>
              </a:tabLst>
            </a:pP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8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 &gt;=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7	</a:t>
            </a: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100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00" y="3438259"/>
            <a:ext cx="1532890" cy="10731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766445" algn="l"/>
              </a:tabLst>
            </a:pP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2 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==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2	</a:t>
            </a:r>
            <a:r>
              <a:rPr sz="1200" spc="-5" dirty="0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200" spc="-100" dirty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880000"/>
                </a:solidFill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2 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== </a:t>
            </a:r>
            <a:r>
              <a:rPr sz="1200" spc="-5" dirty="0">
                <a:solidFill>
                  <a:srgbClr val="008800"/>
                </a:solidFill>
                <a:latin typeface="Consolas"/>
                <a:cs typeface="Consolas"/>
              </a:rPr>
              <a:t>'2' </a:t>
            </a:r>
            <a:r>
              <a:rPr sz="1200" spc="-5" dirty="0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200" spc="-80" dirty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880000"/>
                </a:solidFill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50265" algn="l"/>
              </a:tabLst>
            </a:pP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2 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===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2	</a:t>
            </a:r>
            <a:r>
              <a:rPr sz="1200" spc="-5" dirty="0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200" spc="-45" dirty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880000"/>
                </a:solidFill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2 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=== </a:t>
            </a:r>
            <a:r>
              <a:rPr sz="1200" spc="-5" dirty="0">
                <a:solidFill>
                  <a:srgbClr val="008800"/>
                </a:solidFill>
                <a:latin typeface="Consolas"/>
                <a:cs typeface="Consolas"/>
              </a:rPr>
              <a:t>'2' </a:t>
            </a:r>
            <a:r>
              <a:rPr sz="1200" spc="-5" dirty="0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200" spc="-80" dirty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880000"/>
                </a:solidFill>
                <a:latin typeface="Consolas"/>
                <a:cs typeface="Consolas"/>
              </a:rPr>
              <a:t>false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304800" y="504980"/>
            <a:ext cx="382074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457834" algn="l"/>
                <a:tab pos="458470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Assigning operator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9187" y="88059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b="1" spc="-5" dirty="0" smtClean="0">
                <a:solidFill>
                  <a:srgbClr val="7030A0"/>
                </a:solidFill>
                <a:cs typeface="Calibri"/>
              </a:rPr>
              <a:t>=</a:t>
            </a:r>
            <a:endParaRPr lang="ro-RO" dirty="0">
              <a:solidFill>
                <a:srgbClr val="7030A0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19213"/>
            <a:ext cx="14128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Operators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8974" y="1231738"/>
            <a:ext cx="4209910" cy="1974397"/>
          </a:xfrm>
          <a:custGeom>
            <a:avLst/>
            <a:gdLst/>
            <a:ahLst/>
            <a:cxnLst/>
            <a:rect l="l" t="t" r="r" b="b"/>
            <a:pathLst>
              <a:path w="3737609" h="3696970">
                <a:moveTo>
                  <a:pt x="0" y="0"/>
                </a:moveTo>
                <a:lnTo>
                  <a:pt x="3737099" y="0"/>
                </a:lnTo>
                <a:lnTo>
                  <a:pt x="3737099" y="3696899"/>
                </a:lnTo>
                <a:lnTo>
                  <a:pt x="0" y="369689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endParaRPr lang="ro-RO" sz="1400" dirty="0" smtClean="0">
              <a:solidFill>
                <a:srgbClr val="000088"/>
              </a:solidFill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60548" y="1238865"/>
            <a:ext cx="4188336" cy="1967270"/>
          </a:xfrm>
          <a:custGeom>
            <a:avLst/>
            <a:gdLst/>
            <a:ahLst/>
            <a:cxnLst/>
            <a:rect l="l" t="t" r="r" b="b"/>
            <a:pathLst>
              <a:path w="3737609" h="3696970">
                <a:moveTo>
                  <a:pt x="0" y="0"/>
                </a:moveTo>
                <a:lnTo>
                  <a:pt x="3737099" y="0"/>
                </a:lnTo>
                <a:lnTo>
                  <a:pt x="3737099" y="3696899"/>
                </a:lnTo>
                <a:lnTo>
                  <a:pt x="0" y="36968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893422" y="1287979"/>
            <a:ext cx="4079263" cy="152477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lang="en-US" sz="1200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myVariable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1200" dirty="0">
                <a:solidFill>
                  <a:srgbClr val="00B050"/>
                </a:solidFill>
                <a:latin typeface="Consolas"/>
                <a:cs typeface="Consolas"/>
              </a:rPr>
              <a:t>2</a:t>
            </a:r>
            <a:r>
              <a:rPr lang="en-US" sz="1200" dirty="0" smtClean="0">
                <a:solidFill>
                  <a:srgbClr val="000088"/>
                </a:solidFill>
                <a:latin typeface="Consolas"/>
                <a:cs typeface="Consolas"/>
              </a:rPr>
              <a:t>;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// I want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myVariable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 to be 2</a:t>
            </a:r>
          </a:p>
          <a:p>
            <a:pPr marL="12700">
              <a:spcBef>
                <a:spcPts val="309"/>
              </a:spcBef>
            </a:pPr>
            <a:r>
              <a:rPr lang="en-US" sz="1200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myVariable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rgbClr val="000088"/>
                </a:solidFill>
                <a:latin typeface="Consolas"/>
                <a:cs typeface="Consolas"/>
              </a:rPr>
              <a:t>=== </a:t>
            </a:r>
            <a:r>
              <a:rPr lang="en-US" sz="1200" dirty="0">
                <a:solidFill>
                  <a:srgbClr val="00B050"/>
                </a:solidFill>
                <a:latin typeface="Consolas"/>
                <a:cs typeface="Consolas"/>
              </a:rPr>
              <a:t>2</a:t>
            </a:r>
            <a:r>
              <a:rPr lang="en-US" sz="1200" dirty="0" smtClean="0">
                <a:solidFill>
                  <a:srgbClr val="000088"/>
                </a:solidFill>
                <a:latin typeface="Consolas"/>
                <a:cs typeface="Consolas"/>
              </a:rPr>
              <a:t>;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// Syntax Error</a:t>
            </a:r>
          </a:p>
          <a:p>
            <a:pPr marL="12700">
              <a:spcBef>
                <a:spcPts val="309"/>
              </a:spcBef>
            </a:pPr>
            <a:endParaRPr lang="en-US" sz="1200" dirty="0">
              <a:solidFill>
                <a:srgbClr val="000088"/>
              </a:solidFill>
              <a:latin typeface="Consolas"/>
              <a:cs typeface="Consolas"/>
            </a:endParaRPr>
          </a:p>
          <a:p>
            <a:pPr marL="12700">
              <a:spcBef>
                <a:spcPts val="309"/>
              </a:spcBef>
            </a:pP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myVariable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rgbClr val="000088"/>
                </a:solidFill>
                <a:latin typeface="Consolas"/>
                <a:cs typeface="Consolas"/>
              </a:rPr>
              <a:t>=== </a:t>
            </a:r>
            <a:r>
              <a:rPr lang="en-US" sz="1200" dirty="0" smtClean="0">
                <a:solidFill>
                  <a:srgbClr val="00B050"/>
                </a:solidFill>
                <a:latin typeface="Consolas"/>
                <a:cs typeface="Consolas"/>
              </a:rPr>
              <a:t>2</a:t>
            </a:r>
            <a:r>
              <a:rPr lang="en-US" sz="1200" dirty="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// Does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myVariable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 equal 2 ?, </a:t>
            </a:r>
          </a:p>
          <a:p>
            <a:pPr marL="12700">
              <a:spcBef>
                <a:spcPts val="309"/>
              </a:spcBef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         answer is true because we	         defined it earlier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endParaRPr lang="en-US" sz="1200" dirty="0">
              <a:solidFill>
                <a:srgbClr val="000088"/>
              </a:solidFill>
              <a:latin typeface="Consolas"/>
              <a:cs typeface="Consolas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200447" y="497853"/>
            <a:ext cx="62267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457834" algn="l"/>
                <a:tab pos="458470" algn="l"/>
              </a:tabLst>
            </a:pPr>
            <a:r>
              <a:rPr lang="en-US" sz="2400" b="1" spc="-5" dirty="0" smtClean="0">
                <a:latin typeface="Calibri"/>
                <a:cs typeface="Calibri"/>
              </a:rPr>
              <a:t>The “Assigning” operator: </a:t>
            </a:r>
            <a:r>
              <a:rPr lang="en-US" sz="2400" b="1" spc="-5" dirty="0" smtClean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endParaRPr sz="24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932" y="934661"/>
            <a:ext cx="4724868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dirty="0" smtClean="0">
                <a:cs typeface="Calibri"/>
              </a:rPr>
              <a:t>It gives a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command</a:t>
            </a:r>
            <a:r>
              <a:rPr lang="en-US" dirty="0" smtClean="0">
                <a:cs typeface="Calibri"/>
              </a:rPr>
              <a:t>: </a:t>
            </a:r>
          </a:p>
          <a:p>
            <a:pPr marL="915034" lvl="1" indent="-445770"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b="1" dirty="0" smtClean="0">
                <a:cs typeface="Calibri"/>
              </a:rPr>
              <a:t>“I want this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variable</a:t>
            </a:r>
            <a:r>
              <a:rPr lang="en-US" b="1" dirty="0" smtClean="0">
                <a:cs typeface="Calibri"/>
              </a:rPr>
              <a:t> to represent this </a:t>
            </a:r>
            <a:r>
              <a:rPr lang="en-US" b="1" dirty="0" smtClean="0">
                <a:solidFill>
                  <a:srgbClr val="00B050"/>
                </a:solidFill>
                <a:cs typeface="Calibri"/>
              </a:rPr>
              <a:t>value</a:t>
            </a:r>
            <a:r>
              <a:rPr lang="en-US" b="1" dirty="0" smtClean="0">
                <a:cs typeface="Calibri"/>
              </a:rPr>
              <a:t>”</a:t>
            </a:r>
            <a:endParaRPr lang="en-US" b="1" dirty="0" smtClean="0">
              <a:solidFill>
                <a:srgbClr val="00B050"/>
              </a:solidFill>
              <a:cs typeface="Calibri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186469" y="2858086"/>
            <a:ext cx="62267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457834" algn="l"/>
                <a:tab pos="458470" algn="l"/>
              </a:tabLst>
            </a:pPr>
            <a:r>
              <a:rPr lang="en-US" sz="2400" b="1" spc="-5" dirty="0" smtClean="0">
                <a:latin typeface="Calibri"/>
                <a:cs typeface="Calibri"/>
              </a:rPr>
              <a:t>The “Strict Equals” operator: </a:t>
            </a:r>
            <a:r>
              <a:rPr lang="en-US" sz="2400" b="1" spc="-5" dirty="0" smtClean="0">
                <a:solidFill>
                  <a:srgbClr val="7030A0"/>
                </a:solidFill>
                <a:latin typeface="Calibri"/>
                <a:cs typeface="Calibri"/>
              </a:rPr>
              <a:t>===</a:t>
            </a:r>
            <a:endParaRPr sz="24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6880" y="3304369"/>
            <a:ext cx="5030920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dirty="0" smtClean="0">
                <a:cs typeface="Calibri"/>
              </a:rPr>
              <a:t>It asks a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question</a:t>
            </a:r>
            <a:r>
              <a:rPr lang="en-US" dirty="0" smtClean="0">
                <a:cs typeface="Calibri"/>
              </a:rPr>
              <a:t>: </a:t>
            </a:r>
          </a:p>
          <a:p>
            <a:pPr marL="915034" lvl="1" indent="-445770"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b="1" dirty="0" smtClean="0">
                <a:cs typeface="Calibri"/>
              </a:rPr>
              <a:t>“Is this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variable</a:t>
            </a:r>
            <a:r>
              <a:rPr lang="en-US" b="1" dirty="0" smtClean="0">
                <a:cs typeface="Calibri"/>
              </a:rPr>
              <a:t> </a:t>
            </a:r>
            <a:r>
              <a:rPr lang="en-US" b="1" dirty="0" smtClean="0">
                <a:solidFill>
                  <a:srgbClr val="7030A0"/>
                </a:solidFill>
                <a:cs typeface="Calibri"/>
              </a:rPr>
              <a:t>strictly equal </a:t>
            </a:r>
            <a:r>
              <a:rPr lang="en-US" b="1" dirty="0" smtClean="0">
                <a:cs typeface="Calibri"/>
              </a:rPr>
              <a:t>to this </a:t>
            </a:r>
            <a:r>
              <a:rPr lang="en-US" b="1" dirty="0" smtClean="0">
                <a:solidFill>
                  <a:srgbClr val="00B050"/>
                </a:solidFill>
                <a:cs typeface="Calibri"/>
              </a:rPr>
              <a:t>value ?</a:t>
            </a:r>
            <a:r>
              <a:rPr lang="en-US" b="1" dirty="0" smtClean="0">
                <a:cs typeface="Calibri"/>
              </a:rPr>
              <a:t>”</a:t>
            </a:r>
            <a:endParaRPr lang="en-US" b="1" dirty="0" smtClean="0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5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19213"/>
            <a:ext cx="14128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Operators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34089" y="216353"/>
            <a:ext cx="4133711" cy="4342244"/>
          </a:xfrm>
          <a:custGeom>
            <a:avLst/>
            <a:gdLst/>
            <a:ahLst/>
            <a:cxnLst/>
            <a:rect l="l" t="t" r="r" b="b"/>
            <a:pathLst>
              <a:path w="3737609" h="3696970">
                <a:moveTo>
                  <a:pt x="0" y="0"/>
                </a:moveTo>
                <a:lnTo>
                  <a:pt x="3737099" y="0"/>
                </a:lnTo>
                <a:lnTo>
                  <a:pt x="3737099" y="3696899"/>
                </a:lnTo>
                <a:lnTo>
                  <a:pt x="0" y="369689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endParaRPr lang="ro-RO" sz="1400" dirty="0" smtClean="0">
              <a:solidFill>
                <a:srgbClr val="000088"/>
              </a:solidFill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5663" y="223480"/>
            <a:ext cx="4112137" cy="4342244"/>
          </a:xfrm>
          <a:custGeom>
            <a:avLst/>
            <a:gdLst/>
            <a:ahLst/>
            <a:cxnLst/>
            <a:rect l="l" t="t" r="r" b="b"/>
            <a:pathLst>
              <a:path w="3737609" h="3696970">
                <a:moveTo>
                  <a:pt x="0" y="0"/>
                </a:moveTo>
                <a:lnTo>
                  <a:pt x="3737099" y="0"/>
                </a:lnTo>
                <a:lnTo>
                  <a:pt x="3737099" y="3696899"/>
                </a:lnTo>
                <a:lnTo>
                  <a:pt x="0" y="36968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988537" y="272594"/>
            <a:ext cx="4079263" cy="2435281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766445" algn="l"/>
              </a:tabLst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// Section 1</a:t>
            </a:r>
          </a:p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766445" algn="l"/>
              </a:tabLst>
            </a:pPr>
            <a:r>
              <a:rPr sz="1200" dirty="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 </a:t>
            </a:r>
            <a:r>
              <a:rPr sz="12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==</a:t>
            </a:r>
            <a:r>
              <a:rPr sz="12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200" dirty="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	</a:t>
            </a:r>
            <a:r>
              <a:rPr sz="1200" spc="-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</a:t>
            </a:r>
            <a:r>
              <a:rPr sz="1200" spc="-100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200" b="1" spc="-5" dirty="0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true</a:t>
            </a:r>
            <a:r>
              <a:rPr lang="en-US" sz="1200" spc="-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, same Data Type</a:t>
            </a:r>
            <a:endParaRPr sz="1200" dirty="0" smtClean="0">
              <a:latin typeface="Consolas" panose="020B0609020204030204" pitchFamily="49" charset="0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dirty="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 </a:t>
            </a:r>
            <a:r>
              <a:rPr sz="12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== </a:t>
            </a:r>
            <a:r>
              <a:rPr sz="1200" spc="-5" dirty="0" smtClean="0">
                <a:solidFill>
                  <a:srgbClr val="008800"/>
                </a:solidFill>
                <a:latin typeface="Consolas" panose="020B0609020204030204" pitchFamily="49" charset="0"/>
                <a:cs typeface="Consolas"/>
              </a:rPr>
              <a:t>'2' </a:t>
            </a:r>
            <a:r>
              <a:rPr sz="1200" spc="-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</a:t>
            </a:r>
            <a:r>
              <a:rPr sz="1200" spc="-80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200" b="1" spc="-5" dirty="0" smtClean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true</a:t>
            </a:r>
            <a:r>
              <a:rPr lang="en-US" sz="1200" spc="-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, different Data Type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false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 ==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“false” </a:t>
            </a:r>
            <a:r>
              <a:rPr lang="en-US" sz="1200" dirty="0" smtClean="0">
                <a:latin typeface="Consolas" panose="020B0609020204030204" pitchFamily="49" charset="0"/>
                <a:cs typeface="Times New Roman"/>
              </a:rPr>
              <a:t>// </a:t>
            </a:r>
            <a:r>
              <a:rPr lang="en-US" sz="1200" b="1" u="sng" dirty="0" smtClean="0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false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, different Data Types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‘’ == false </a:t>
            </a:r>
            <a:r>
              <a:rPr lang="en-US" sz="1200" dirty="0" smtClean="0">
                <a:latin typeface="Consolas" panose="020B0609020204030204" pitchFamily="49" charset="0"/>
                <a:cs typeface="Times New Roman"/>
              </a:rPr>
              <a:t>//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true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, different Data Types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200" dirty="0" smtClean="0">
              <a:latin typeface="Consolas" panose="020B0609020204030204" pitchFamily="49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766445" algn="l"/>
              </a:tabLs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//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Section 2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850265" algn="l"/>
              </a:tabLst>
            </a:pPr>
            <a:r>
              <a:rPr sz="1200" dirty="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 </a:t>
            </a:r>
            <a:r>
              <a:rPr sz="12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===</a:t>
            </a:r>
            <a:r>
              <a:rPr sz="12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200" dirty="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	</a:t>
            </a:r>
            <a:r>
              <a:rPr sz="1200" spc="-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</a:t>
            </a:r>
            <a:r>
              <a:rPr sz="1200" spc="-4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200" b="1" spc="-5" dirty="0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true</a:t>
            </a:r>
            <a:r>
              <a:rPr lang="en-US" sz="1200" spc="-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, same Data Type</a:t>
            </a:r>
            <a:endParaRPr sz="1200" dirty="0" smtClean="0">
              <a:latin typeface="Consolas" panose="020B0609020204030204" pitchFamily="49" charset="0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dirty="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 </a:t>
            </a:r>
            <a:r>
              <a:rPr sz="12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=== </a:t>
            </a:r>
            <a:r>
              <a:rPr sz="1200" spc="-5" dirty="0" smtClean="0">
                <a:solidFill>
                  <a:srgbClr val="008800"/>
                </a:solidFill>
                <a:latin typeface="Consolas" panose="020B0609020204030204" pitchFamily="49" charset="0"/>
                <a:cs typeface="Consolas"/>
              </a:rPr>
              <a:t>'2' </a:t>
            </a:r>
            <a:r>
              <a:rPr sz="1200" spc="-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</a:t>
            </a:r>
            <a:r>
              <a:rPr sz="1200" spc="-80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200" b="1" spc="-5" dirty="0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false</a:t>
            </a:r>
            <a:r>
              <a:rPr lang="en-US" sz="1200" spc="-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, different Data Type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false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===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“false” </a:t>
            </a:r>
            <a:r>
              <a:rPr lang="en-US" sz="1200" dirty="0">
                <a:latin typeface="Consolas" panose="020B0609020204030204" pitchFamily="49" charset="0"/>
                <a:cs typeface="Times New Roman"/>
              </a:rPr>
              <a:t>// </a:t>
            </a:r>
            <a:r>
              <a:rPr lang="ro-RO" sz="1200" b="1" spc="-5" dirty="0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false</a:t>
            </a:r>
            <a:r>
              <a:rPr lang="en-US" sz="1200" spc="-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, different Data Types</a:t>
            </a:r>
            <a:endParaRPr lang="en-US" sz="1200" dirty="0">
              <a:latin typeface="Consolas" panose="020B0609020204030204" pitchFamily="49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lang="en-US" sz="1200" spc="-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‘’ === false // </a:t>
            </a:r>
            <a:r>
              <a:rPr lang="en-US" sz="1200" b="1" spc="-5" dirty="0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false</a:t>
            </a:r>
            <a:r>
              <a:rPr lang="en-US" sz="1200" spc="-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, </a:t>
            </a:r>
            <a:r>
              <a:rPr lang="en-US" sz="1200" spc="-5" dirty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different Data Types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endParaRPr sz="1200" dirty="0">
              <a:latin typeface="Consolas" panose="020B0609020204030204" pitchFamily="49" charset="0"/>
              <a:cs typeface="Consolas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200447" y="497853"/>
            <a:ext cx="62267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457834" algn="l"/>
                <a:tab pos="458470" algn="l"/>
              </a:tabLst>
            </a:pPr>
            <a:r>
              <a:rPr lang="en-US" sz="2400" b="1" spc="-5" dirty="0" smtClean="0">
                <a:latin typeface="Calibri"/>
                <a:cs typeface="Calibri"/>
              </a:rPr>
              <a:t>The “Strict Equals” operator: </a:t>
            </a:r>
            <a:r>
              <a:rPr lang="en-US" sz="2400" b="1" spc="-5" dirty="0" smtClean="0">
                <a:solidFill>
                  <a:srgbClr val="7030A0"/>
                </a:solidFill>
                <a:latin typeface="Calibri"/>
                <a:cs typeface="Calibri"/>
              </a:rPr>
              <a:t>===</a:t>
            </a:r>
            <a:endParaRPr sz="24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1730" y="944136"/>
            <a:ext cx="4381777" cy="1733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b="1" dirty="0" smtClean="0">
                <a:cs typeface="Calibri"/>
              </a:rPr>
              <a:t>Compares</a:t>
            </a:r>
            <a:r>
              <a:rPr lang="en-US" dirty="0" smtClean="0">
                <a:cs typeface="Calibri"/>
              </a:rPr>
              <a:t> the type of variable first</a:t>
            </a:r>
          </a:p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dirty="0" smtClean="0">
                <a:cs typeface="Calibri"/>
              </a:rPr>
              <a:t>If the type of variable is different: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false</a:t>
            </a:r>
          </a:p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dirty="0" smtClean="0">
                <a:cs typeface="Calibri"/>
              </a:rPr>
              <a:t>If the type of variable is the same, then:</a:t>
            </a:r>
          </a:p>
          <a:p>
            <a:pPr marL="915034" lvl="1" indent="-445770"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dirty="0" smtClean="0">
                <a:cs typeface="Calibri"/>
              </a:rPr>
              <a:t>If the values are different: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false</a:t>
            </a:r>
          </a:p>
          <a:p>
            <a:pPr marL="915034" lvl="1" indent="-445770"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dirty="0" smtClean="0">
                <a:cs typeface="Calibri"/>
              </a:rPr>
              <a:t>If the values are the same: </a:t>
            </a:r>
            <a:r>
              <a:rPr lang="en-US" b="1" dirty="0" smtClean="0">
                <a:solidFill>
                  <a:srgbClr val="00B050"/>
                </a:solidFill>
                <a:cs typeface="Calibri"/>
              </a:rPr>
              <a:t>true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52" y="2656908"/>
            <a:ext cx="497863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 smtClean="0">
                <a:solidFill>
                  <a:srgbClr val="7030A0"/>
                </a:solidFill>
              </a:rPr>
              <a:t>Important ! </a:t>
            </a:r>
            <a:r>
              <a:rPr lang="en-US" sz="2000" b="1" u="sng" dirty="0" smtClean="0">
                <a:solidFill>
                  <a:srgbClr val="7030A0"/>
                </a:solidFill>
              </a:rPr>
              <a:t>Never use</a:t>
            </a:r>
            <a:r>
              <a:rPr lang="en-US" sz="2000" b="1" dirty="0" smtClean="0">
                <a:solidFill>
                  <a:srgbClr val="7030A0"/>
                </a:solidFill>
              </a:rPr>
              <a:t> == (</a:t>
            </a:r>
            <a:r>
              <a:rPr lang="en-US" sz="2000" b="1" u="sng" dirty="0" smtClean="0">
                <a:solidFill>
                  <a:srgbClr val="7030A0"/>
                </a:solidFill>
              </a:rPr>
              <a:t>double equals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u="sng" dirty="0" smtClean="0">
                <a:solidFill>
                  <a:srgbClr val="00B050"/>
                </a:solidFill>
              </a:rPr>
              <a:t>You should always use</a:t>
            </a:r>
            <a:r>
              <a:rPr lang="en-US" sz="1900" b="1" dirty="0" smtClean="0">
                <a:solidFill>
                  <a:srgbClr val="00B050"/>
                </a:solidFill>
              </a:rPr>
              <a:t> === </a:t>
            </a:r>
            <a:r>
              <a:rPr lang="en-US" sz="1900" dirty="0" smtClean="0"/>
              <a:t>and </a:t>
            </a:r>
            <a:r>
              <a:rPr lang="en-US" sz="1900" b="1" dirty="0" smtClean="0">
                <a:solidFill>
                  <a:srgbClr val="FF0000"/>
                </a:solidFill>
              </a:rPr>
              <a:t>never use 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The loose equals == sign will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cast data types without warning (automatic conversion)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This will </a:t>
            </a:r>
            <a:r>
              <a:rPr lang="en-US" sz="1600" b="1" u="sng" dirty="0" smtClean="0">
                <a:solidFill>
                  <a:srgbClr val="FF0000"/>
                </a:solidFill>
              </a:rPr>
              <a:t>always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eventually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lead your program to behave strangely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Valid for all languages which support ===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86855" y="3181350"/>
            <a:ext cx="40270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Table of comparisons:</a:t>
            </a:r>
          </a:p>
          <a:p>
            <a:r>
              <a:rPr lang="ro-RO" u="sng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ro-RO" u="sng" dirty="0">
                <a:solidFill>
                  <a:srgbClr val="0070C0"/>
                </a:solidFill>
                <a:hlinkClick r:id="rId4"/>
              </a:rPr>
              <a:t>://developer.mozilla.org/en-US/docs/Web/JavaScript/Equality_comparisons_and_sameness</a:t>
            </a:r>
            <a:endParaRPr lang="ro-RO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6275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dirty="0" smtClean="0">
                <a:solidFill>
                  <a:srgbClr val="642C84"/>
                </a:solidFill>
                <a:latin typeface="Calibri"/>
                <a:cs typeface="Calibri"/>
              </a:rPr>
              <a:t>Operators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276600" y="1457829"/>
            <a:ext cx="5778060" cy="30480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5080" rIns="0" bIns="0" rtlCol="0">
            <a:noAutofit/>
          </a:bodyPr>
          <a:lstStyle/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r>
              <a:rPr sz="11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100" dirty="0" err="1" smtClean="0">
                <a:latin typeface="Consolas"/>
                <a:cs typeface="Consolas"/>
              </a:rPr>
              <a:t>firstVar</a:t>
            </a:r>
            <a:r>
              <a:rPr sz="1100" dirty="0" smtClean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dirty="0">
                <a:solidFill>
                  <a:srgbClr val="006666"/>
                </a:solidFill>
                <a:latin typeface="Consolas"/>
                <a:cs typeface="Consolas"/>
              </a:rPr>
              <a:t>1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+ </a:t>
            </a:r>
            <a:r>
              <a:rPr sz="1100" dirty="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100" spc="-5" dirty="0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100" spc="-90" dirty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spc="-90" dirty="0" smtClean="0">
                <a:solidFill>
                  <a:srgbClr val="880000"/>
                </a:solidFill>
                <a:latin typeface="Consolas"/>
                <a:cs typeface="Consolas"/>
              </a:rPr>
              <a:t>x is </a:t>
            </a:r>
            <a:r>
              <a:rPr sz="1100" dirty="0" smtClean="0">
                <a:solidFill>
                  <a:srgbClr val="880000"/>
                </a:solidFill>
                <a:latin typeface="Consolas"/>
                <a:cs typeface="Consolas"/>
              </a:rPr>
              <a:t>2</a:t>
            </a:r>
            <a:endParaRPr lang="en-US" sz="1100" dirty="0" smtClean="0">
              <a:solidFill>
                <a:srgbClr val="880000"/>
              </a:solidFill>
              <a:latin typeface="Consolas"/>
              <a:cs typeface="Consolas"/>
            </a:endParaRPr>
          </a:p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r>
              <a:rPr sz="1100" spc="-5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100" dirty="0" err="1" smtClean="0">
                <a:latin typeface="Consolas"/>
                <a:cs typeface="Consolas"/>
              </a:rPr>
              <a:t>secondVar</a:t>
            </a:r>
            <a:r>
              <a:rPr sz="1100" dirty="0" smtClean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lang="en-US" sz="1100" dirty="0" err="1">
                <a:latin typeface="Consolas"/>
                <a:cs typeface="Consolas"/>
              </a:rPr>
              <a:t>firstVar</a:t>
            </a:r>
            <a:r>
              <a:rPr sz="1100" dirty="0" smtClean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* </a:t>
            </a:r>
            <a:r>
              <a:rPr sz="1100" dirty="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100" spc="-5" dirty="0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100" spc="-95" dirty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spc="-95" dirty="0" smtClean="0">
                <a:solidFill>
                  <a:srgbClr val="880000"/>
                </a:solidFill>
                <a:latin typeface="Consolas"/>
                <a:cs typeface="Consolas"/>
              </a:rPr>
              <a:t>y is </a:t>
            </a:r>
            <a:r>
              <a:rPr sz="1100" dirty="0" smtClean="0">
                <a:solidFill>
                  <a:srgbClr val="880000"/>
                </a:solidFill>
                <a:latin typeface="Consolas"/>
                <a:cs typeface="Consolas"/>
              </a:rPr>
              <a:t>4</a:t>
            </a:r>
            <a:endParaRPr lang="en-US" sz="1100" dirty="0" smtClean="0">
              <a:solidFill>
                <a:srgbClr val="880000"/>
              </a:solidFill>
              <a:latin typeface="Consolas"/>
              <a:cs typeface="Consolas"/>
            </a:endParaRPr>
          </a:p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r>
              <a:rPr lang="en-US" sz="1100" dirty="0" err="1">
                <a:latin typeface="Consolas"/>
                <a:cs typeface="Consolas"/>
              </a:rPr>
              <a:t>firstVar</a:t>
            </a:r>
            <a:r>
              <a:rPr lang="en-US" sz="1100" dirty="0" smtClean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+=</a:t>
            </a:r>
            <a:r>
              <a:rPr lang="en-US" sz="1100" dirty="0" smtClean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10;</a:t>
            </a:r>
            <a:r>
              <a:rPr lang="en-US" sz="1100" dirty="0" smtClean="0">
                <a:solidFill>
                  <a:srgbClr val="880000"/>
                </a:solidFill>
                <a:latin typeface="Consolas"/>
                <a:cs typeface="Consolas"/>
              </a:rPr>
              <a:t> //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Same as </a:t>
            </a:r>
            <a:r>
              <a:rPr lang="en-US" sz="1100" b="1" u="sng" dirty="0" err="1">
                <a:solidFill>
                  <a:srgbClr val="C00000"/>
                </a:solidFill>
                <a:latin typeface="Consolas"/>
                <a:cs typeface="Consolas"/>
              </a:rPr>
              <a:t>firstVar</a:t>
            </a:r>
            <a:r>
              <a:rPr lang="en-US" sz="1100" b="1" u="sng" dirty="0" smtClean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lang="en-US" sz="1100" b="1" u="sng" dirty="0">
                <a:solidFill>
                  <a:srgbClr val="C00000"/>
                </a:solidFill>
                <a:latin typeface="Consolas"/>
                <a:cs typeface="Consolas"/>
              </a:rPr>
              <a:t>= </a:t>
            </a:r>
            <a:r>
              <a:rPr lang="en-US" sz="1100" b="1" u="sng" dirty="0" err="1">
                <a:solidFill>
                  <a:srgbClr val="C00000"/>
                </a:solidFill>
                <a:latin typeface="Consolas"/>
                <a:cs typeface="Consolas"/>
              </a:rPr>
              <a:t>firstVar</a:t>
            </a:r>
            <a:r>
              <a:rPr lang="en-US" sz="1100" b="1" u="sng" dirty="0" smtClean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lang="en-US" sz="1100" b="1" u="sng" dirty="0">
                <a:solidFill>
                  <a:srgbClr val="C00000"/>
                </a:solidFill>
                <a:latin typeface="Consolas"/>
                <a:cs typeface="Consolas"/>
              </a:rPr>
              <a:t>+ </a:t>
            </a:r>
            <a:r>
              <a:rPr lang="en-US" sz="1100" b="1" u="sng" dirty="0" smtClean="0">
                <a:solidFill>
                  <a:srgbClr val="C00000"/>
                </a:solidFill>
                <a:latin typeface="Consolas"/>
                <a:cs typeface="Consolas"/>
              </a:rPr>
              <a:t>10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;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firstVar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is now 12 </a:t>
            </a:r>
          </a:p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r>
              <a:rPr lang="en-US" sz="1100" dirty="0" err="1">
                <a:latin typeface="Consolas"/>
                <a:cs typeface="Consolas"/>
              </a:rPr>
              <a:t>secondVar</a:t>
            </a:r>
            <a:r>
              <a:rPr lang="en-US" sz="1100" dirty="0" smtClean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*=</a:t>
            </a:r>
            <a:r>
              <a:rPr lang="en-US" sz="1100" dirty="0" smtClean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4;</a:t>
            </a:r>
            <a:r>
              <a:rPr lang="en-US" sz="1100" dirty="0" smtClean="0">
                <a:solidFill>
                  <a:srgbClr val="880000"/>
                </a:solidFill>
                <a:latin typeface="Consolas"/>
                <a:cs typeface="Consolas"/>
              </a:rPr>
              <a:t> //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Same as </a:t>
            </a:r>
            <a:r>
              <a:rPr lang="en-US" sz="1100" b="1" u="sng" dirty="0" err="1">
                <a:solidFill>
                  <a:srgbClr val="C00000"/>
                </a:solidFill>
                <a:latin typeface="Consolas"/>
                <a:cs typeface="Consolas"/>
              </a:rPr>
              <a:t>secondVar</a:t>
            </a:r>
            <a:r>
              <a:rPr lang="en-US" sz="1100" b="1" u="sng" dirty="0" smtClean="0">
                <a:solidFill>
                  <a:srgbClr val="C00000"/>
                </a:solidFill>
                <a:latin typeface="Consolas"/>
                <a:cs typeface="Consolas"/>
              </a:rPr>
              <a:t> = </a:t>
            </a:r>
            <a:r>
              <a:rPr lang="en-US" sz="1100" b="1" u="sng" dirty="0" err="1">
                <a:solidFill>
                  <a:srgbClr val="C00000"/>
                </a:solidFill>
                <a:latin typeface="Consolas"/>
                <a:cs typeface="Consolas"/>
              </a:rPr>
              <a:t>secondVar</a:t>
            </a:r>
            <a:r>
              <a:rPr lang="en-US" sz="1100" b="1" u="sng" dirty="0" smtClean="0">
                <a:solidFill>
                  <a:srgbClr val="C00000"/>
                </a:solidFill>
                <a:latin typeface="Consolas"/>
                <a:cs typeface="Consolas"/>
              </a:rPr>
              <a:t> * 4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;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secondVar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is now </a:t>
            </a:r>
            <a:r>
              <a:rPr lang="en-US" sz="1100" dirty="0" smtClean="0">
                <a:solidFill>
                  <a:srgbClr val="880000"/>
                </a:solidFill>
                <a:latin typeface="Consolas"/>
                <a:cs typeface="Consolas"/>
              </a:rPr>
              <a:t>16</a:t>
            </a:r>
          </a:p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r>
              <a:rPr lang="en-US" sz="1100" dirty="0" err="1" smtClean="0">
                <a:latin typeface="Consolas"/>
                <a:cs typeface="Consolas"/>
              </a:rPr>
              <a:t>firstVar</a:t>
            </a:r>
            <a:r>
              <a:rPr lang="en-US" sz="1100" dirty="0" smtClean="0">
                <a:latin typeface="Consolas"/>
                <a:cs typeface="Consolas"/>
              </a:rPr>
              <a:t>++;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// Same as </a:t>
            </a:r>
            <a:r>
              <a:rPr lang="en-US" sz="1100" b="1" u="sng" dirty="0" err="1" smtClean="0">
                <a:solidFill>
                  <a:srgbClr val="C00000"/>
                </a:solidFill>
                <a:latin typeface="Consolas"/>
                <a:cs typeface="Consolas"/>
              </a:rPr>
              <a:t>firstVar</a:t>
            </a:r>
            <a:r>
              <a:rPr lang="en-US" sz="1100" b="1" u="sng" dirty="0" smtClean="0">
                <a:solidFill>
                  <a:srgbClr val="C00000"/>
                </a:solidFill>
                <a:latin typeface="Consolas"/>
                <a:cs typeface="Consolas"/>
              </a:rPr>
              <a:t> = </a:t>
            </a:r>
            <a:r>
              <a:rPr lang="en-US" sz="1100" b="1" u="sng" dirty="0" err="1" smtClean="0">
                <a:solidFill>
                  <a:srgbClr val="C00000"/>
                </a:solidFill>
                <a:latin typeface="Consolas"/>
                <a:cs typeface="Consolas"/>
              </a:rPr>
              <a:t>firstVar</a:t>
            </a:r>
            <a:r>
              <a:rPr lang="en-US" sz="1100" b="1" u="sng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lang="en-US" sz="1100" b="1" u="sng" dirty="0" smtClean="0">
                <a:solidFill>
                  <a:srgbClr val="C00000"/>
                </a:solidFill>
                <a:latin typeface="Consolas"/>
                <a:cs typeface="Consolas"/>
              </a:rPr>
              <a:t>+ 1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;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firstVar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is now 13</a:t>
            </a:r>
          </a:p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endParaRPr sz="1100" dirty="0">
              <a:latin typeface="Consolas"/>
              <a:cs typeface="Consolas"/>
            </a:endParaRPr>
          </a:p>
          <a:p>
            <a:pPr marL="85725" marR="2054225">
              <a:lnSpc>
                <a:spcPct val="114599"/>
              </a:lnSpc>
            </a:pPr>
            <a:r>
              <a:rPr sz="11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dirty="0">
                <a:latin typeface="Consolas"/>
                <a:cs typeface="Consolas"/>
              </a:rPr>
              <a:t>firstName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008800"/>
                </a:solidFill>
                <a:latin typeface="Consolas"/>
                <a:cs typeface="Consolas"/>
              </a:rPr>
              <a:t>"Chuck"</a:t>
            </a:r>
            <a:r>
              <a:rPr sz="1100" spc="-5" dirty="0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1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dirty="0">
                <a:latin typeface="Consolas"/>
                <a:cs typeface="Consolas"/>
              </a:rPr>
              <a:t>lastName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-5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800"/>
                </a:solidFill>
                <a:latin typeface="Consolas"/>
                <a:cs typeface="Consolas"/>
              </a:rPr>
              <a:t>"Norris"</a:t>
            </a:r>
            <a:r>
              <a:rPr sz="1100" spc="-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r>
              <a:rPr sz="11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dirty="0">
                <a:latin typeface="Consolas"/>
                <a:cs typeface="Consolas"/>
              </a:rPr>
              <a:t>fullName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latin typeface="Consolas"/>
                <a:cs typeface="Consolas"/>
              </a:rPr>
              <a:t>firstName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+ </a:t>
            </a:r>
            <a:r>
              <a:rPr sz="1100" dirty="0">
                <a:solidFill>
                  <a:srgbClr val="008800"/>
                </a:solidFill>
                <a:latin typeface="Consolas"/>
                <a:cs typeface="Consolas"/>
              </a:rPr>
              <a:t>' '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+</a:t>
            </a:r>
            <a:r>
              <a:rPr sz="1100" spc="-1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5" dirty="0" err="1">
                <a:latin typeface="Consolas"/>
                <a:cs typeface="Consolas"/>
              </a:rPr>
              <a:t>lastName</a:t>
            </a:r>
            <a:r>
              <a:rPr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r>
              <a:rPr lang="en-US" sz="1100" spc="-5" dirty="0" smtClean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lang="en-US" sz="1100" spc="-90" dirty="0" smtClean="0">
                <a:solidFill>
                  <a:srgbClr val="880000"/>
                </a:solidFill>
                <a:latin typeface="Consolas"/>
                <a:cs typeface="Consolas"/>
              </a:rPr>
              <a:t>// String concatenation</a:t>
            </a:r>
            <a:endParaRPr lang="en-US" sz="1100" dirty="0">
              <a:solidFill>
                <a:srgbClr val="880000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1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1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r>
              <a:rPr lang="en-US" sz="1100" spc="-5" dirty="0" smtClean="0">
                <a:solidFill>
                  <a:srgbClr val="880000"/>
                </a:solidFill>
                <a:latin typeface="Consolas"/>
                <a:cs typeface="Consolas"/>
              </a:rPr>
              <a:t> /* </a:t>
            </a:r>
            <a:r>
              <a:rPr lang="en-US" sz="1100" spc="-5" dirty="0">
                <a:solidFill>
                  <a:srgbClr val="880000"/>
                </a:solidFill>
                <a:latin typeface="Consolas"/>
                <a:cs typeface="Consolas"/>
              </a:rPr>
              <a:t>variable </a:t>
            </a:r>
            <a:r>
              <a:rPr lang="en-US" sz="1100" u="sng" spc="-5" dirty="0" err="1">
                <a:solidFill>
                  <a:srgbClr val="880000"/>
                </a:solidFill>
                <a:latin typeface="Consolas"/>
                <a:cs typeface="Consolas"/>
              </a:rPr>
              <a:t>isOdd</a:t>
            </a:r>
            <a:r>
              <a:rPr lang="en-US" sz="1100" spc="-5" dirty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spc="-5" dirty="0" smtClean="0">
                <a:solidFill>
                  <a:srgbClr val="880000"/>
                </a:solidFill>
                <a:latin typeface="Consolas"/>
                <a:cs typeface="Consolas"/>
              </a:rPr>
              <a:t>will be equal to the </a:t>
            </a:r>
            <a:r>
              <a:rPr lang="en-US" sz="1100" u="sng" spc="-5" dirty="0" smtClean="0">
                <a:solidFill>
                  <a:srgbClr val="880000"/>
                </a:solidFill>
                <a:latin typeface="Consolas"/>
                <a:cs typeface="Consolas"/>
              </a:rPr>
              <a:t>result of the question</a:t>
            </a:r>
            <a:r>
              <a:rPr lang="en-US" sz="1100" spc="-5" dirty="0" smtClean="0">
                <a:solidFill>
                  <a:srgbClr val="880000"/>
                </a:solidFill>
                <a:latin typeface="Consolas"/>
                <a:cs typeface="Consolas"/>
              </a:rPr>
              <a:t>:</a:t>
            </a:r>
          </a:p>
          <a:p>
            <a:pPr>
              <a:spcBef>
                <a:spcPts val="20"/>
              </a:spcBef>
            </a:pPr>
            <a:r>
              <a:rPr lang="en-US" sz="1100" spc="-5" dirty="0" smtClean="0">
                <a:solidFill>
                  <a:srgbClr val="880000"/>
                </a:solidFill>
                <a:latin typeface="Consolas"/>
                <a:cs typeface="Consolas"/>
              </a:rPr>
              <a:t> - “</a:t>
            </a:r>
            <a:r>
              <a:rPr lang="en-US" sz="1100" spc="-5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Does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firstVar</a:t>
            </a:r>
            <a:r>
              <a:rPr lang="en-US" sz="1100" spc="-5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u="sng" spc="-5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MODULUS</a:t>
            </a:r>
            <a:r>
              <a:rPr lang="en-US" sz="1100" spc="-5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spc="-5" dirty="0" smtClean="0">
                <a:solidFill>
                  <a:srgbClr val="880000"/>
                </a:solidFill>
                <a:latin typeface="Consolas"/>
                <a:cs typeface="Consolas"/>
              </a:rPr>
              <a:t>2 equal 1 ?” , which means:</a:t>
            </a:r>
          </a:p>
          <a:p>
            <a:pPr>
              <a:spcBef>
                <a:spcPts val="20"/>
              </a:spcBef>
            </a:pPr>
            <a:r>
              <a:rPr lang="en-US" sz="1100" spc="-5" dirty="0" smtClean="0">
                <a:solidFill>
                  <a:srgbClr val="880000"/>
                </a:solidFill>
                <a:latin typeface="Consolas"/>
                <a:cs typeface="Consolas"/>
              </a:rPr>
              <a:t> - “</a:t>
            </a:r>
            <a:r>
              <a:rPr lang="en-US" sz="1100" spc="-5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When I divide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firstVar</a:t>
            </a:r>
            <a:r>
              <a:rPr lang="en-US" sz="1100" spc="-5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spc="-5" dirty="0" smtClean="0">
                <a:solidFill>
                  <a:srgbClr val="880000"/>
                </a:solidFill>
                <a:latin typeface="Consolas"/>
                <a:cs typeface="Consolas"/>
              </a:rPr>
              <a:t>by 2, is the remainder 1 ?” , which means:</a:t>
            </a:r>
          </a:p>
          <a:p>
            <a:pPr>
              <a:spcBef>
                <a:spcPts val="20"/>
              </a:spcBef>
            </a:pPr>
            <a:r>
              <a:rPr lang="en-US" sz="1100" spc="-5" dirty="0" smtClean="0">
                <a:solidFill>
                  <a:srgbClr val="880000"/>
                </a:solidFill>
                <a:latin typeface="Consolas"/>
                <a:cs typeface="Consolas"/>
              </a:rPr>
              <a:t> - “Is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firstVar</a:t>
            </a:r>
            <a:r>
              <a:rPr lang="en-US" sz="1100" spc="-5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spc="-5" dirty="0" smtClean="0">
                <a:solidFill>
                  <a:srgbClr val="880000"/>
                </a:solidFill>
                <a:latin typeface="Consolas"/>
                <a:cs typeface="Consolas"/>
              </a:rPr>
              <a:t>odd ?”</a:t>
            </a:r>
            <a:endParaRPr lang="en-US" sz="1100" spc="-5" dirty="0">
              <a:solidFill>
                <a:srgbClr val="880000"/>
              </a:solidFill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r>
              <a:rPr lang="en-US" sz="1100" spc="-5" dirty="0" smtClean="0">
                <a:solidFill>
                  <a:srgbClr val="880000"/>
                </a:solidFill>
                <a:latin typeface="Consolas"/>
                <a:cs typeface="Consolas"/>
              </a:rPr>
              <a:t> */</a:t>
            </a:r>
            <a:endParaRPr sz="1100" dirty="0" smtClean="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tabLst>
                <a:tab pos="2179955" algn="l"/>
              </a:tabLst>
            </a:pPr>
            <a:r>
              <a:rPr sz="1100" spc="-5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dirty="0">
                <a:latin typeface="Consolas"/>
                <a:cs typeface="Consolas"/>
              </a:rPr>
              <a:t>isOdd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lang="en-US" sz="1100" dirty="0" smtClean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1100" dirty="0" err="1">
                <a:latin typeface="Consolas"/>
                <a:cs typeface="Consolas"/>
              </a:rPr>
              <a:t>firstVar</a:t>
            </a:r>
            <a:r>
              <a:rPr sz="1100" dirty="0" smtClean="0">
                <a:solidFill>
                  <a:srgbClr val="006666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% 2</a:t>
            </a:r>
            <a:r>
              <a:rPr sz="1100" spc="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6666"/>
                </a:solidFill>
                <a:latin typeface="Consolas"/>
                <a:cs typeface="Consolas"/>
              </a:rPr>
              <a:t>=== </a:t>
            </a:r>
            <a:r>
              <a:rPr sz="1100" dirty="0" smtClean="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r>
              <a:rPr lang="en-US" sz="1100" dirty="0" smtClean="0">
                <a:solidFill>
                  <a:srgbClr val="006666"/>
                </a:solidFill>
                <a:latin typeface="Consolas"/>
                <a:cs typeface="Consolas"/>
              </a:rPr>
              <a:t>) </a:t>
            </a:r>
            <a:r>
              <a:rPr lang="en-US" sz="1100" dirty="0">
                <a:solidFill>
                  <a:srgbClr val="880000"/>
                </a:solidFill>
                <a:latin typeface="Consolas"/>
                <a:cs typeface="Consolas"/>
              </a:rPr>
              <a:t>//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isOdd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will be true</a:t>
            </a:r>
            <a:endParaRPr lang="en-US" sz="1100" spc="-5" dirty="0" smtClean="0">
              <a:solidFill>
                <a:srgbClr val="880000"/>
              </a:solidFill>
              <a:latin typeface="Consolas"/>
              <a:cs typeface="Consolas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04800" y="775039"/>
            <a:ext cx="76288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457834" algn="l"/>
                <a:tab pos="458470" algn="l"/>
              </a:tabLst>
            </a:pPr>
            <a:r>
              <a:rPr lang="en-US" sz="2400" b="1" spc="-5" dirty="0" smtClean="0">
                <a:latin typeface="Calibri"/>
                <a:cs typeface="Calibri"/>
              </a:rPr>
              <a:t>The “Assigning” operator: </a:t>
            </a:r>
            <a:r>
              <a:rPr lang="en-US" sz="2400" b="1" spc="-5" dirty="0" smtClean="0">
                <a:solidFill>
                  <a:srgbClr val="7030A0"/>
                </a:solidFill>
                <a:latin typeface="Calibri"/>
                <a:cs typeface="Calibri"/>
              </a:rPr>
              <a:t>= </a:t>
            </a:r>
            <a:r>
              <a:rPr lang="en-US" sz="2400" b="1" spc="-5" dirty="0" smtClean="0">
                <a:solidFill>
                  <a:srgbClr val="00B050"/>
                </a:solidFill>
                <a:latin typeface="Calibri"/>
                <a:cs typeface="Calibri"/>
              </a:rPr>
              <a:t>can have multiple forms</a:t>
            </a:r>
            <a:endParaRPr sz="24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899" y="134463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Shorthand assigning: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Addition </a:t>
            </a:r>
            <a:r>
              <a:rPr lang="en-US" b="1" dirty="0" smtClean="0">
                <a:solidFill>
                  <a:srgbClr val="7030A0"/>
                </a:solidFill>
              </a:rPr>
              <a:t>+=</a:t>
            </a:r>
            <a:r>
              <a:rPr lang="en-US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Subtraction </a:t>
            </a:r>
            <a:r>
              <a:rPr lang="en-US" b="1" dirty="0" smtClean="0">
                <a:solidFill>
                  <a:srgbClr val="7030A0"/>
                </a:solidFill>
              </a:rPr>
              <a:t>-=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Multiplication </a:t>
            </a:r>
            <a:r>
              <a:rPr lang="en-US" b="1" dirty="0" smtClean="0">
                <a:solidFill>
                  <a:srgbClr val="7030A0"/>
                </a:solidFill>
              </a:rPr>
              <a:t>*=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Division </a:t>
            </a:r>
            <a:r>
              <a:rPr lang="en-US" b="1" dirty="0" smtClean="0">
                <a:solidFill>
                  <a:srgbClr val="7030A0"/>
                </a:solidFill>
              </a:rPr>
              <a:t>/*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Modulus </a:t>
            </a:r>
            <a:r>
              <a:rPr lang="en-US" b="1" dirty="0" smtClean="0">
                <a:solidFill>
                  <a:srgbClr val="7030A0"/>
                </a:solidFill>
              </a:rPr>
              <a:t>%=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Many others</a:t>
            </a:r>
          </a:p>
          <a:p>
            <a:endParaRPr lang="en-US" b="1" dirty="0" smtClean="0"/>
          </a:p>
          <a:p>
            <a:r>
              <a:rPr lang="en-US" b="1" dirty="0" smtClean="0"/>
              <a:t>Shorthand addition/subtraction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variable++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++variable</a:t>
            </a:r>
            <a:endParaRPr lang="ro-RO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07099" y="3828388"/>
            <a:ext cx="169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variable--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--variable</a:t>
            </a:r>
            <a:endParaRPr lang="ro-RO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4128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Operators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309" y="757908"/>
            <a:ext cx="4698930" cy="4097532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88315" indent="-476250">
              <a:lnSpc>
                <a:spcPct val="100000"/>
              </a:lnSpc>
              <a:spcBef>
                <a:spcPts val="6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sz="2400" b="1" spc="-5" dirty="0" smtClean="0">
                <a:latin typeface="Calibri"/>
                <a:cs typeface="Calibri"/>
              </a:rPr>
              <a:t>Logical</a:t>
            </a:r>
            <a:r>
              <a:rPr lang="en-US" sz="2400" b="1" spc="-5" dirty="0" smtClean="0">
                <a:latin typeface="Calibri"/>
                <a:cs typeface="Calibri"/>
              </a:rPr>
              <a:t> operators</a:t>
            </a:r>
            <a:endParaRPr sz="2400" dirty="0">
              <a:latin typeface="Calibri"/>
              <a:cs typeface="Calibri"/>
            </a:endParaRPr>
          </a:p>
          <a:p>
            <a:pPr marL="843915" lvl="1" indent="-44577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○"/>
              <a:tabLst>
                <a:tab pos="843915" algn="l"/>
                <a:tab pos="844550" algn="l"/>
              </a:tabLst>
            </a:pPr>
            <a:r>
              <a:rPr lang="en-US" sz="2000" b="1" spc="-5" dirty="0" smtClean="0">
                <a:latin typeface="Calibri"/>
                <a:cs typeface="Calibri"/>
              </a:rPr>
              <a:t>AND operator: </a:t>
            </a:r>
            <a:r>
              <a:rPr sz="2000" b="1" spc="-5" dirty="0" smtClean="0">
                <a:solidFill>
                  <a:srgbClr val="00B050"/>
                </a:solidFill>
                <a:latin typeface="Calibri"/>
                <a:cs typeface="Calibri"/>
              </a:rPr>
              <a:t>&amp;&amp;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843915" lvl="1" indent="-44577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○"/>
              <a:tabLst>
                <a:tab pos="843915" algn="l"/>
                <a:tab pos="844550" algn="l"/>
              </a:tabLst>
            </a:pPr>
            <a:r>
              <a:rPr sz="2000" b="1" spc="-5" dirty="0" smtClean="0">
                <a:latin typeface="Calibri"/>
                <a:cs typeface="Calibri"/>
              </a:rPr>
              <a:t>OR</a:t>
            </a:r>
            <a:r>
              <a:rPr lang="en-US" sz="2000" b="1" spc="-5" dirty="0" smtClean="0">
                <a:latin typeface="Calibri"/>
                <a:cs typeface="Calibri"/>
              </a:rPr>
              <a:t> operator:</a:t>
            </a:r>
            <a:r>
              <a:rPr sz="2000" b="1" spc="-100" dirty="0" smtClean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Calibri"/>
                <a:cs typeface="Calibri"/>
              </a:rPr>
              <a:t>||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843915" lvl="1" indent="-44577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○"/>
              <a:tabLst>
                <a:tab pos="843915" algn="l"/>
                <a:tab pos="844550" algn="l"/>
              </a:tabLst>
            </a:pPr>
            <a:r>
              <a:rPr sz="2000" b="1" spc="-5" dirty="0" smtClean="0">
                <a:latin typeface="Calibri"/>
                <a:cs typeface="Calibri"/>
              </a:rPr>
              <a:t>NOT</a:t>
            </a:r>
            <a:r>
              <a:rPr lang="en-US" sz="2000" b="1" spc="-5" dirty="0" smtClean="0">
                <a:latin typeface="Calibri"/>
                <a:cs typeface="Calibri"/>
              </a:rPr>
              <a:t> operator: </a:t>
            </a:r>
            <a:r>
              <a:rPr sz="2000" b="1" spc="-95" dirty="0" smtClean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!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31115" marR="5080" algn="just">
              <a:lnSpc>
                <a:spcPct val="114599"/>
              </a:lnSpc>
              <a:spcBef>
                <a:spcPts val="65"/>
              </a:spcBef>
            </a:pPr>
            <a:r>
              <a:rPr sz="1800" b="1" spc="-5" dirty="0">
                <a:latin typeface="Arial"/>
                <a:cs typeface="Arial"/>
              </a:rPr>
              <a:t>In </a:t>
            </a:r>
            <a:r>
              <a:rPr sz="1800" b="1" spc="-5" dirty="0" smtClean="0">
                <a:latin typeface="Arial"/>
                <a:cs typeface="Arial"/>
              </a:rPr>
              <a:t>J</a:t>
            </a:r>
            <a:r>
              <a:rPr lang="en-US" sz="1800" b="1" spc="-5" dirty="0" smtClean="0">
                <a:latin typeface="Arial"/>
                <a:cs typeface="Arial"/>
              </a:rPr>
              <a:t>ava</a:t>
            </a:r>
            <a:r>
              <a:rPr sz="1800" b="1" spc="-5" dirty="0" smtClean="0">
                <a:latin typeface="Arial"/>
                <a:cs typeface="Arial"/>
              </a:rPr>
              <a:t>S</a:t>
            </a:r>
            <a:r>
              <a:rPr lang="en-US" sz="1800" b="1" spc="-5" dirty="0" smtClean="0">
                <a:latin typeface="Arial"/>
                <a:cs typeface="Arial"/>
              </a:rPr>
              <a:t>cript, logical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evaluation stops </a:t>
            </a:r>
            <a:r>
              <a:rPr lang="en-US" sz="1800" b="1" spc="-5" dirty="0" smtClean="0">
                <a:latin typeface="Arial"/>
                <a:cs typeface="Arial"/>
              </a:rPr>
              <a:t>as soon as the expression evaluates to </a:t>
            </a:r>
            <a:r>
              <a:rPr lang="en-US" sz="1800" b="1" spc="-5" dirty="0" smtClean="0">
                <a:solidFill>
                  <a:srgbClr val="0070C0"/>
                </a:solidFill>
                <a:latin typeface="Arial"/>
                <a:cs typeface="Arial"/>
              </a:rPr>
              <a:t>true </a:t>
            </a:r>
            <a:endParaRPr lang="en-US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1115" marR="5080" algn="just">
              <a:lnSpc>
                <a:spcPct val="114599"/>
              </a:lnSpc>
              <a:spcBef>
                <a:spcPts val="65"/>
              </a:spcBef>
            </a:pPr>
            <a:endParaRPr lang="en-US" b="1" spc="-5" dirty="0" smtClean="0">
              <a:latin typeface="Calibri"/>
              <a:cs typeface="Calibri"/>
            </a:endParaRPr>
          </a:p>
          <a:p>
            <a:pPr marL="488315" indent="-476250"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ro-RO" sz="2400" b="1" spc="-5" dirty="0" smtClean="0">
                <a:cs typeface="Calibri"/>
              </a:rPr>
              <a:t>Unary</a:t>
            </a:r>
            <a:r>
              <a:rPr lang="en-US" sz="2400" b="1" spc="-5" dirty="0" smtClean="0">
                <a:cs typeface="Calibri"/>
              </a:rPr>
              <a:t> operators</a:t>
            </a:r>
            <a:r>
              <a:rPr lang="ro-RO" sz="2400" b="1" spc="-5" dirty="0" smtClean="0">
                <a:cs typeface="Calibri"/>
              </a:rPr>
              <a:t>: </a:t>
            </a:r>
            <a:r>
              <a:rPr lang="ro-RO" sz="2400" b="1" spc="-5" dirty="0">
                <a:solidFill>
                  <a:srgbClr val="642C84"/>
                </a:solidFill>
                <a:cs typeface="Calibri"/>
              </a:rPr>
              <a:t>typeof,</a:t>
            </a:r>
            <a:r>
              <a:rPr lang="ro-RO" sz="2400" b="1" spc="10" dirty="0">
                <a:solidFill>
                  <a:srgbClr val="642C84"/>
                </a:solidFill>
                <a:cs typeface="Calibri"/>
              </a:rPr>
              <a:t> </a:t>
            </a:r>
            <a:r>
              <a:rPr lang="ro-RO" sz="2400" b="1" dirty="0">
                <a:solidFill>
                  <a:srgbClr val="642C84"/>
                </a:solidFill>
                <a:cs typeface="Calibri"/>
              </a:rPr>
              <a:t>-</a:t>
            </a:r>
            <a:endParaRPr lang="ro-RO" sz="2400" dirty="0">
              <a:cs typeface="Calibri"/>
            </a:endParaRPr>
          </a:p>
          <a:p>
            <a:pPr marL="488315" indent="-476250"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ro-RO" sz="2400" b="1" spc="-5" dirty="0" smtClean="0">
                <a:cs typeface="Calibri"/>
              </a:rPr>
              <a:t>Ternary</a:t>
            </a:r>
            <a:r>
              <a:rPr lang="en-US" sz="2400" b="1" spc="-5" dirty="0" smtClean="0">
                <a:cs typeface="Calibri"/>
              </a:rPr>
              <a:t> </a:t>
            </a:r>
            <a:r>
              <a:rPr lang="en-US" sz="2400" b="1" spc="-5" dirty="0" smtClean="0">
                <a:cs typeface="Calibri"/>
              </a:rPr>
              <a:t>operator (short </a:t>
            </a:r>
            <a:r>
              <a:rPr lang="en-US" sz="2400" b="1" spc="-5" dirty="0" smtClean="0">
                <a:solidFill>
                  <a:srgbClr val="00B050"/>
                </a:solidFill>
                <a:cs typeface="Calibri"/>
              </a:rPr>
              <a:t>IF</a:t>
            </a:r>
            <a:r>
              <a:rPr lang="en-US" sz="2400" b="1" spc="-5" dirty="0" smtClean="0">
                <a:cs typeface="Calibri"/>
              </a:rPr>
              <a:t>)</a:t>
            </a:r>
            <a:r>
              <a:rPr lang="ro-RO" sz="2400" b="1" spc="-5" dirty="0" smtClean="0">
                <a:cs typeface="Calibri"/>
              </a:rPr>
              <a:t>: </a:t>
            </a:r>
            <a:endParaRPr lang="en-US" sz="2400" b="1" spc="-5" dirty="0" smtClean="0">
              <a:cs typeface="Calibri"/>
            </a:endParaRPr>
          </a:p>
          <a:p>
            <a:pPr marL="469265" lvl="1">
              <a:spcBef>
                <a:spcPts val="420"/>
              </a:spcBef>
              <a:tabLst>
                <a:tab pos="488315" algn="l"/>
                <a:tab pos="488950" algn="l"/>
              </a:tabLst>
            </a:pPr>
            <a:r>
              <a:rPr lang="en-US" b="1" spc="-5" dirty="0" smtClean="0">
                <a:solidFill>
                  <a:srgbClr val="7030A0"/>
                </a:solidFill>
                <a:cs typeface="Calibri"/>
              </a:rPr>
              <a:t>Logical test </a:t>
            </a:r>
            <a:r>
              <a:rPr lang="ro-RO" b="1" spc="-5" dirty="0" smtClean="0">
                <a:solidFill>
                  <a:srgbClr val="00B050"/>
                </a:solidFill>
                <a:cs typeface="Calibri"/>
              </a:rPr>
              <a:t>?</a:t>
            </a:r>
            <a:r>
              <a:rPr lang="en-US" b="1" spc="-5" dirty="0" smtClean="0">
                <a:solidFill>
                  <a:srgbClr val="642C84"/>
                </a:solidFill>
                <a:cs typeface="Calibri"/>
              </a:rPr>
              <a:t> </a:t>
            </a:r>
            <a:r>
              <a:rPr lang="en-US" b="1" spc="-5" dirty="0" smtClean="0">
                <a:solidFill>
                  <a:srgbClr val="0070C0"/>
                </a:solidFill>
                <a:cs typeface="Calibri"/>
              </a:rPr>
              <a:t>Action if true </a:t>
            </a:r>
            <a:r>
              <a:rPr lang="ro-RO" b="1" spc="-5" dirty="0" smtClean="0">
                <a:solidFill>
                  <a:srgbClr val="00B050"/>
                </a:solidFill>
                <a:cs typeface="Calibri"/>
              </a:rPr>
              <a:t>:</a:t>
            </a:r>
            <a:r>
              <a:rPr lang="en-US" b="1" spc="-5" dirty="0" smtClean="0">
                <a:solidFill>
                  <a:srgbClr val="642C84"/>
                </a:solidFill>
                <a:cs typeface="Calibri"/>
              </a:rPr>
              <a:t> </a:t>
            </a:r>
            <a:r>
              <a:rPr lang="en-US" b="1" spc="-5" dirty="0" smtClean="0">
                <a:solidFill>
                  <a:srgbClr val="FF0000"/>
                </a:solidFill>
                <a:cs typeface="Calibri"/>
              </a:rPr>
              <a:t>Action if false</a:t>
            </a:r>
            <a:r>
              <a:rPr lang="en-US" b="1" spc="-5" dirty="0" smtClean="0">
                <a:solidFill>
                  <a:srgbClr val="642C84"/>
                </a:solidFill>
                <a:cs typeface="Calibri"/>
              </a:rPr>
              <a:t>;</a:t>
            </a:r>
            <a:endParaRPr lang="ro-RO" dirty="0">
              <a:cs typeface="Calibri"/>
            </a:endParaRPr>
          </a:p>
          <a:p>
            <a:pPr marL="488315" indent="-4762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53074" y="964474"/>
            <a:ext cx="3938526" cy="3204845"/>
          </a:xfrm>
          <a:custGeom>
            <a:avLst/>
            <a:gdLst/>
            <a:ahLst/>
            <a:cxnLst/>
            <a:rect l="l" t="t" r="r" b="b"/>
            <a:pathLst>
              <a:path w="3737609" h="3204845">
                <a:moveTo>
                  <a:pt x="0" y="0"/>
                </a:moveTo>
                <a:lnTo>
                  <a:pt x="3737099" y="0"/>
                </a:lnTo>
                <a:lnTo>
                  <a:pt x="3737099" y="3204599"/>
                </a:lnTo>
                <a:lnTo>
                  <a:pt x="0" y="320459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3074" y="964475"/>
            <a:ext cx="3938526" cy="3204845"/>
          </a:xfrm>
          <a:custGeom>
            <a:avLst/>
            <a:gdLst/>
            <a:ahLst/>
            <a:cxnLst/>
            <a:rect l="l" t="t" r="r" b="b"/>
            <a:pathLst>
              <a:path w="3737609" h="3204845">
                <a:moveTo>
                  <a:pt x="0" y="0"/>
                </a:moveTo>
                <a:lnTo>
                  <a:pt x="3737099" y="0"/>
                </a:lnTo>
                <a:lnTo>
                  <a:pt x="3737099" y="3204599"/>
                </a:lnTo>
                <a:lnTo>
                  <a:pt x="0" y="3204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8800" y="957109"/>
            <a:ext cx="2022475" cy="6540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9"/>
              </a:spcBef>
              <a:tabLst>
                <a:tab pos="1339850" algn="l"/>
              </a:tabLst>
            </a:pP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2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&gt; 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0 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&amp;&amp; 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200" spc="5" dirty="0">
                <a:solidFill>
                  <a:srgbClr val="00666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&gt;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	</a:t>
            </a: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80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false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9"/>
              </a:spcBef>
              <a:tabLst>
                <a:tab pos="1339850" algn="l"/>
              </a:tabLst>
            </a:pP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2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&gt; 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0 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|| 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200" spc="5" dirty="0">
                <a:solidFill>
                  <a:srgbClr val="00666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&gt;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	</a:t>
            </a: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9"/>
              </a:spcBef>
              <a:tabLst>
                <a:tab pos="1340485" algn="l"/>
              </a:tabLst>
            </a:pP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!(</a:t>
            </a:r>
            <a:r>
              <a:rPr sz="1200" spc="-5" dirty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&lt;</a:t>
            </a:r>
            <a:r>
              <a:rPr sz="1200" spc="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)	</a:t>
            </a: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85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false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138800" y="1795309"/>
            <a:ext cx="109918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4599"/>
              </a:lnSpc>
              <a:spcBef>
                <a:spcPts val="100"/>
              </a:spcBef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typeof 10  typeof</a:t>
            </a:r>
            <a:r>
              <a:rPr sz="1200" spc="-9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"text"  typeof true  typeof</a:t>
            </a:r>
            <a:r>
              <a:rPr sz="1200" spc="-2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88"/>
                </a:solidFill>
                <a:latin typeface="Consolas"/>
                <a:cs typeface="Consolas"/>
              </a:rPr>
              <a:t>x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9444" y="1795309"/>
            <a:ext cx="1016635" cy="8636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9"/>
              </a:spcBef>
            </a:pP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100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number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100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string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boolean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latin typeface="Consolas"/>
                <a:cs typeface="Consolas"/>
              </a:rPr>
              <a:t>//</a:t>
            </a:r>
            <a:r>
              <a:rPr sz="1200" spc="-85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undefined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8800" y="2843059"/>
            <a:ext cx="3776600" cy="1244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43915">
              <a:lnSpc>
                <a:spcPct val="114599"/>
              </a:lnSpc>
              <a:spcBef>
                <a:spcPts val="100"/>
              </a:spcBef>
              <a:tabLst>
                <a:tab pos="1842770" algn="l"/>
              </a:tabLst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 spc="-5" dirty="0">
                <a:latin typeface="Consolas"/>
                <a:cs typeface="Consolas"/>
              </a:rPr>
              <a:t>thisIsNothing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null;  typeof</a:t>
            </a:r>
            <a:r>
              <a:rPr sz="1200" spc="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thisIsNothing	//</a:t>
            </a:r>
            <a:r>
              <a:rPr sz="1200" spc="-90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object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200" dirty="0" smtClean="0">
              <a:latin typeface="Times New Roman"/>
              <a:cs typeface="Times New Roman"/>
            </a:endParaRPr>
          </a:p>
          <a:p>
            <a:pPr marR="843915">
              <a:lnSpc>
                <a:spcPct val="114599"/>
              </a:lnSpc>
              <a:spcBef>
                <a:spcPts val="100"/>
              </a:spcBef>
              <a:tabLst>
                <a:tab pos="1842770" algn="l"/>
              </a:tabLst>
            </a:pPr>
            <a:r>
              <a:rPr lang="ro-RO" sz="1200" spc="-5" dirty="0">
                <a:latin typeface="Consolas"/>
                <a:cs typeface="Consolas"/>
              </a:rPr>
              <a:t>//</a:t>
            </a:r>
            <a:r>
              <a:rPr lang="ro-RO" sz="1200" spc="-90" dirty="0">
                <a:latin typeface="Consolas"/>
                <a:cs typeface="Consolas"/>
              </a:rPr>
              <a:t> </a:t>
            </a:r>
            <a:r>
              <a:rPr lang="en-US" sz="1200" spc="-5" dirty="0" smtClean="0">
                <a:latin typeface="Consolas"/>
                <a:cs typeface="Consolas"/>
              </a:rPr>
              <a:t>This is a short way of checking if a condition is true or false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200" spc="-5" dirty="0" smtClean="0">
                <a:latin typeface="Consolas"/>
                <a:cs typeface="Consolas"/>
              </a:rPr>
              <a:t>result</a:t>
            </a:r>
            <a:r>
              <a:rPr sz="1200" spc="-5" dirty="0" smtClean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200" spc="-5" dirty="0">
                <a:solidFill>
                  <a:srgbClr val="006666"/>
                </a:solidFill>
                <a:latin typeface="Consolas"/>
                <a:cs typeface="Consolas"/>
              </a:rPr>
              <a:t>condition 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? </a:t>
            </a:r>
            <a:r>
              <a:rPr sz="1200" spc="-5" dirty="0" err="1" smtClean="0">
                <a:solidFill>
                  <a:srgbClr val="006666"/>
                </a:solidFill>
                <a:latin typeface="Consolas"/>
                <a:cs typeface="Consolas"/>
              </a:rPr>
              <a:t>trueVal</a:t>
            </a:r>
            <a:r>
              <a:rPr sz="1200" spc="-5" dirty="0" smtClean="0">
                <a:solidFill>
                  <a:srgbClr val="00666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:</a:t>
            </a:r>
            <a:r>
              <a:rPr sz="1200" spc="-70" dirty="0">
                <a:solidFill>
                  <a:srgbClr val="00666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falseVal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9367" y="1583905"/>
            <a:ext cx="3801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90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7526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IF</a:t>
            </a:r>
            <a:r>
              <a:rPr sz="2600" b="1" spc="-8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statement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0" y="133350"/>
            <a:ext cx="286214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79256" y="1962790"/>
            <a:ext cx="3646804" cy="2375266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R="2129790" algn="ctr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if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(condition)</a:t>
            </a:r>
            <a:r>
              <a:rPr sz="1200" spc="-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dirty="0" smtClean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R="2128520" algn="ctr">
              <a:lnSpc>
                <a:spcPct val="100000"/>
              </a:lnSpc>
              <a:spcBef>
                <a:spcPts val="210"/>
              </a:spcBef>
            </a:pPr>
            <a:r>
              <a:rPr lang="en-US" sz="1200" spc="-5" dirty="0" smtClean="0">
                <a:solidFill>
                  <a:srgbClr val="969896"/>
                </a:solidFill>
                <a:latin typeface="Consolas"/>
                <a:cs typeface="Consolas"/>
              </a:rPr>
              <a:t>  </a:t>
            </a:r>
            <a:r>
              <a:rPr sz="1200" spc="-5" dirty="0" smtClean="0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sz="1200" spc="-30" dirty="0" smtClean="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 dirty="0" smtClean="0">
                <a:solidFill>
                  <a:srgbClr val="969896"/>
                </a:solidFill>
                <a:latin typeface="Consolas"/>
                <a:cs typeface="Consolas"/>
              </a:rPr>
              <a:t>statement</a:t>
            </a:r>
            <a:r>
              <a:rPr lang="en-US" sz="1200" spc="-5" dirty="0" smtClean="0">
                <a:solidFill>
                  <a:srgbClr val="969896"/>
                </a:solidFill>
                <a:latin typeface="Consolas"/>
                <a:cs typeface="Consolas"/>
              </a:rPr>
              <a:t>(s)</a:t>
            </a:r>
            <a:endParaRPr sz="1200" dirty="0">
              <a:latin typeface="Consolas"/>
              <a:cs typeface="Consolas"/>
            </a:endParaRPr>
          </a:p>
          <a:p>
            <a:pPr marR="3383915" algn="ctr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5725" marR="2631440">
              <a:lnSpc>
                <a:spcPct val="114599"/>
              </a:lnSpc>
            </a:pP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// example  </a:t>
            </a: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var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x </a:t>
            </a:r>
            <a:r>
              <a:rPr sz="1200" dirty="0">
                <a:solidFill>
                  <a:srgbClr val="A71C5D"/>
                </a:solidFill>
                <a:latin typeface="Consolas"/>
                <a:cs typeface="Consolas"/>
              </a:rPr>
              <a:t>=</a:t>
            </a:r>
            <a:r>
              <a:rPr sz="1200" spc="-8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86B3"/>
                </a:solidFill>
                <a:latin typeface="Consolas"/>
                <a:cs typeface="Consolas"/>
              </a:rPr>
              <a:t>10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if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(x </a:t>
            </a:r>
            <a:r>
              <a:rPr sz="1200" dirty="0">
                <a:solidFill>
                  <a:srgbClr val="A71C5D"/>
                </a:solidFill>
                <a:latin typeface="Consolas"/>
                <a:cs typeface="Consolas"/>
              </a:rPr>
              <a:t>&gt; </a:t>
            </a:r>
            <a:r>
              <a:rPr sz="1200" dirty="0">
                <a:solidFill>
                  <a:srgbClr val="0086B3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spc="-5" dirty="0" smtClean="0">
                <a:solidFill>
                  <a:srgbClr val="183691"/>
                </a:solidFill>
                <a:latin typeface="Consolas"/>
                <a:cs typeface="Consolas"/>
              </a:rPr>
              <a:t>'</a:t>
            </a:r>
            <a:r>
              <a:rPr lang="en-US" sz="1200" spc="-5" dirty="0" smtClean="0">
                <a:solidFill>
                  <a:srgbClr val="183691"/>
                </a:solidFill>
                <a:latin typeface="Consolas"/>
                <a:cs typeface="Consolas"/>
              </a:rPr>
              <a:t>x</a:t>
            </a:r>
            <a:r>
              <a:rPr sz="1200" spc="-5" dirty="0" smtClean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183691"/>
                </a:solidFill>
                <a:latin typeface="Consolas"/>
                <a:cs typeface="Consolas"/>
              </a:rPr>
              <a:t>is </a:t>
            </a:r>
            <a:r>
              <a:rPr sz="1200" dirty="0">
                <a:solidFill>
                  <a:srgbClr val="183691"/>
                </a:solidFill>
                <a:latin typeface="Consolas"/>
                <a:cs typeface="Consolas"/>
              </a:rPr>
              <a:t>a </a:t>
            </a:r>
            <a:r>
              <a:rPr sz="1200" spc="-5" dirty="0">
                <a:solidFill>
                  <a:srgbClr val="183691"/>
                </a:solidFill>
                <a:latin typeface="Consolas"/>
                <a:cs typeface="Consolas"/>
              </a:rPr>
              <a:t>positive</a:t>
            </a:r>
            <a:r>
              <a:rPr sz="1200" spc="-25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183691"/>
                </a:solidFill>
                <a:latin typeface="Consolas"/>
                <a:cs typeface="Consolas"/>
              </a:rPr>
              <a:t>number</a:t>
            </a:r>
            <a:r>
              <a:rPr sz="1200" spc="-5" dirty="0" smtClean="0">
                <a:solidFill>
                  <a:srgbClr val="183691"/>
                </a:solidFill>
                <a:latin typeface="Consolas"/>
                <a:cs typeface="Consolas"/>
              </a:rPr>
              <a:t>'</a:t>
            </a:r>
            <a:r>
              <a:rPr sz="1200" spc="-5" dirty="0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lang="en-US" sz="1200" spc="-5" dirty="0" smtClean="0">
              <a:solidFill>
                <a:srgbClr val="333333"/>
              </a:solidFill>
              <a:latin typeface="Consolas"/>
              <a:cs typeface="Consolas"/>
            </a:endParaRPr>
          </a:p>
          <a:p>
            <a:pPr marL="252729">
              <a:spcBef>
                <a:spcPts val="660"/>
              </a:spcBef>
            </a:pPr>
            <a:r>
              <a:rPr lang="en-US" sz="1200" spc="-5" dirty="0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lang="en-US" sz="1200" spc="-5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lang="en-US" sz="1200" spc="-5" dirty="0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lang="en-US" sz="1200" spc="-5" dirty="0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ro-RO" sz="1200" spc="-5" dirty="0" smtClean="0">
                <a:solidFill>
                  <a:srgbClr val="183691"/>
                </a:solidFill>
                <a:latin typeface="Consolas"/>
                <a:cs typeface="Consolas"/>
              </a:rPr>
              <a:t>'</a:t>
            </a:r>
            <a:r>
              <a:rPr lang="en-US" sz="1200" spc="-5" dirty="0" smtClean="0">
                <a:solidFill>
                  <a:srgbClr val="183691"/>
                </a:solidFill>
                <a:latin typeface="Consolas"/>
                <a:cs typeface="Consolas"/>
              </a:rPr>
              <a:t>try another number!'</a:t>
            </a:r>
            <a:r>
              <a:rPr lang="en-US" sz="1200" spc="-5" dirty="0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047750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permits us to execute code </a:t>
            </a:r>
            <a:r>
              <a:rPr lang="en-US" b="1" dirty="0" smtClean="0">
                <a:solidFill>
                  <a:srgbClr val="00B050"/>
                </a:solidFill>
              </a:rPr>
              <a:t>conditionally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execute commands only if certain </a:t>
            </a:r>
            <a:r>
              <a:rPr lang="en-US" b="1" dirty="0" smtClean="0">
                <a:solidFill>
                  <a:srgbClr val="7030A0"/>
                </a:solidFill>
              </a:rPr>
              <a:t>conditions</a:t>
            </a:r>
            <a:r>
              <a:rPr lang="en-US" dirty="0" smtClean="0"/>
              <a:t> are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Everything between braces is called a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code block. </a:t>
            </a:r>
            <a:r>
              <a:rPr lang="en-US" b="1" dirty="0" smtClean="0"/>
              <a:t>Example: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CODE BLOCK }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If the </a:t>
            </a:r>
            <a:r>
              <a:rPr lang="en-US" b="1" dirty="0" smtClean="0">
                <a:solidFill>
                  <a:srgbClr val="7030A0"/>
                </a:solidFill>
              </a:rPr>
              <a:t>condition</a:t>
            </a:r>
            <a:r>
              <a:rPr lang="en-US" b="1" dirty="0" smtClean="0"/>
              <a:t> evaluates to 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  <a:r>
              <a:rPr lang="en-US" b="1" dirty="0" smtClean="0"/>
              <a:t>, the code block is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If the </a:t>
            </a:r>
            <a:r>
              <a:rPr lang="en-US" b="1" dirty="0" smtClean="0">
                <a:solidFill>
                  <a:srgbClr val="7030A0"/>
                </a:solidFill>
              </a:rPr>
              <a:t>condition</a:t>
            </a:r>
            <a:r>
              <a:rPr lang="en-US" b="1" dirty="0" smtClean="0"/>
              <a:t> evaluates to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b="1" dirty="0" smtClean="0"/>
              <a:t>, the code block is skipped.</a:t>
            </a:r>
            <a:endParaRPr 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5107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IF/ELSE</a:t>
            </a:r>
            <a:r>
              <a:rPr sz="2600" b="1" spc="-8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statement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8516" y="268756"/>
            <a:ext cx="2450465" cy="13843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R="932815" algn="ctr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if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(condition)</a:t>
            </a:r>
            <a:r>
              <a:rPr sz="1200" spc="-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R="931544" algn="ctr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sz="1200" spc="-30" dirty="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statement</a:t>
            </a:r>
            <a:endParaRPr sz="1200" dirty="0">
              <a:latin typeface="Consolas"/>
              <a:cs typeface="Consolas"/>
            </a:endParaRPr>
          </a:p>
          <a:p>
            <a:pPr marR="1601470" algn="ctr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else</a:t>
            </a:r>
            <a:r>
              <a:rPr sz="1200" spc="-65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62865" algn="ctr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// alternative</a:t>
            </a:r>
            <a:r>
              <a:rPr sz="1200" spc="-50" dirty="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condition</a:t>
            </a:r>
            <a:endParaRPr sz="1200" dirty="0">
              <a:latin typeface="Consolas"/>
              <a:cs typeface="Consolas"/>
            </a:endParaRPr>
          </a:p>
          <a:p>
            <a:pPr marR="2186940" algn="ctr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1032" y="2190750"/>
            <a:ext cx="2713990" cy="206248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if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(condition1)</a:t>
            </a:r>
            <a:r>
              <a:rPr sz="120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sz="1200" spc="-15" dirty="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statement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else if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(condition2)</a:t>
            </a:r>
            <a:r>
              <a:rPr sz="1200" spc="-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// alternative</a:t>
            </a:r>
            <a:r>
              <a:rPr sz="1200" spc="-30" dirty="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condition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else if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(condition3)</a:t>
            </a:r>
            <a:r>
              <a:rPr sz="1200" spc="-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// alternative</a:t>
            </a:r>
            <a:r>
              <a:rPr sz="1200" spc="-30" dirty="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condition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else</a:t>
            </a:r>
            <a:r>
              <a:rPr sz="1200" spc="-1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// final</a:t>
            </a:r>
            <a:r>
              <a:rPr sz="1200" spc="-25" dirty="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alternative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96483" y="791485"/>
            <a:ext cx="59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are also allowed to specify an </a:t>
            </a:r>
            <a:r>
              <a:rPr lang="en-US" b="1" dirty="0" smtClean="0">
                <a:solidFill>
                  <a:srgbClr val="00B050"/>
                </a:solidFill>
              </a:rPr>
              <a:t>alternative behavior </a:t>
            </a:r>
            <a:r>
              <a:rPr lang="en-US" b="1" dirty="0" smtClean="0"/>
              <a:t>for the </a:t>
            </a:r>
            <a:r>
              <a:rPr lang="en-US" b="1" dirty="0" smtClean="0">
                <a:solidFill>
                  <a:srgbClr val="7030A0"/>
                </a:solidFill>
              </a:rPr>
              <a:t>if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statement</a:t>
            </a:r>
            <a:endParaRPr lang="ro-RO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1657579"/>
            <a:ext cx="590483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7030A0"/>
                </a:solidFill>
              </a:rPr>
              <a:t>Exercise</a:t>
            </a:r>
            <a:r>
              <a:rPr lang="en-US" b="1" i="1" dirty="0" smtClean="0">
                <a:solidFill>
                  <a:srgbClr val="7030A0"/>
                </a:solidFill>
              </a:rPr>
              <a:t>: Implement the program specified below. Print text to the console by using </a:t>
            </a:r>
            <a:r>
              <a:rPr lang="en-US" b="1" i="1" u="sng" dirty="0" smtClean="0">
                <a:solidFill>
                  <a:srgbClr val="7030A0"/>
                </a:solidFill>
              </a:rPr>
              <a:t>console.log</a:t>
            </a:r>
            <a:r>
              <a:rPr lang="en-US" b="1" i="1" dirty="0" smtClean="0">
                <a:solidFill>
                  <a:srgbClr val="7030A0"/>
                </a:solidFill>
              </a:rPr>
              <a:t>()</a:t>
            </a:r>
          </a:p>
          <a:p>
            <a:endParaRPr lang="en-US" i="1" dirty="0" smtClean="0"/>
          </a:p>
          <a:p>
            <a:r>
              <a:rPr lang="en-US" i="1" dirty="0" smtClean="0"/>
              <a:t>1. Print a “Welcome to the program” message</a:t>
            </a:r>
          </a:p>
          <a:p>
            <a:r>
              <a:rPr lang="en-US" i="1" dirty="0" smtClean="0"/>
              <a:t>2. Save a person’s name into a variable</a:t>
            </a:r>
          </a:p>
          <a:p>
            <a:r>
              <a:rPr lang="en-US" i="1" dirty="0" smtClean="0"/>
              <a:t>3. If this person is named </a:t>
            </a:r>
            <a:r>
              <a:rPr lang="en-US" i="1" dirty="0" err="1" smtClean="0"/>
              <a:t>Ionel</a:t>
            </a:r>
            <a:r>
              <a:rPr lang="en-US" i="1" dirty="0" smtClean="0"/>
              <a:t>, say “Hello, </a:t>
            </a:r>
            <a:r>
              <a:rPr lang="en-US" i="1" dirty="0" err="1" smtClean="0"/>
              <a:t>Ionel</a:t>
            </a:r>
            <a:r>
              <a:rPr lang="en-US" i="1" dirty="0"/>
              <a:t> </a:t>
            </a:r>
            <a:r>
              <a:rPr lang="en-US" i="1" dirty="0" smtClean="0"/>
              <a:t>!”</a:t>
            </a:r>
          </a:p>
          <a:p>
            <a:r>
              <a:rPr lang="en-US" i="1" dirty="0" smtClean="0"/>
              <a:t>4. Else, if the name is </a:t>
            </a:r>
            <a:r>
              <a:rPr lang="en-US" i="1" dirty="0" err="1" smtClean="0"/>
              <a:t>Vasilica</a:t>
            </a:r>
            <a:r>
              <a:rPr lang="en-US" i="1" dirty="0" smtClean="0"/>
              <a:t>, say “Bonjour, </a:t>
            </a:r>
            <a:r>
              <a:rPr lang="en-US" i="1" dirty="0" err="1" smtClean="0"/>
              <a:t>Vasilica</a:t>
            </a:r>
            <a:r>
              <a:rPr lang="en-US" i="1" dirty="0" smtClean="0"/>
              <a:t> !”</a:t>
            </a:r>
          </a:p>
          <a:p>
            <a:r>
              <a:rPr lang="en-US" i="1" dirty="0" smtClean="0"/>
              <a:t>5. For all other names, say “Nice to meet you, </a:t>
            </a:r>
            <a:r>
              <a:rPr lang="en-US" b="1" i="1" dirty="0" smtClean="0"/>
              <a:t>YOUR_NAME</a:t>
            </a:r>
            <a:r>
              <a:rPr lang="en-US" i="1" dirty="0" smtClean="0"/>
              <a:t>”</a:t>
            </a:r>
          </a:p>
          <a:p>
            <a:r>
              <a:rPr lang="en-US" i="1" dirty="0" smtClean="0"/>
              <a:t>6. Print a “Goodbye” / “The program has ended” message</a:t>
            </a:r>
          </a:p>
          <a:p>
            <a:r>
              <a:rPr lang="en-US" sz="1500" i="1" dirty="0" smtClean="0">
                <a:solidFill>
                  <a:schemeClr val="accent6">
                    <a:lumMod val="75000"/>
                  </a:schemeClr>
                </a:solidFill>
              </a:rPr>
              <a:t>Notice:</a:t>
            </a:r>
            <a:r>
              <a:rPr lang="en-US" sz="1500" i="1" dirty="0" smtClean="0"/>
              <a:t> </a:t>
            </a:r>
            <a:r>
              <a:rPr lang="en-US" sz="1500" b="1" i="1" dirty="0" smtClean="0"/>
              <a:t>YOUR_NAME</a:t>
            </a:r>
            <a:r>
              <a:rPr lang="en-US" sz="1500" i="1" dirty="0" smtClean="0"/>
              <a:t> needs to be the original name of the 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601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SWITCH</a:t>
            </a:r>
            <a:r>
              <a:rPr sz="2600" b="1" spc="-8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statement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27799" y="2248093"/>
            <a:ext cx="3521710" cy="206248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52729" marR="415290" indent="-167640">
              <a:lnSpc>
                <a:spcPct val="114599"/>
              </a:lnSpc>
              <a:spcBef>
                <a:spcPts val="40"/>
              </a:spcBef>
            </a:pP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if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DB4437"/>
                </a:solidFill>
                <a:latin typeface="Consolas"/>
                <a:cs typeface="Consolas"/>
              </a:rPr>
              <a:t>weather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=== </a:t>
            </a:r>
            <a:r>
              <a:rPr sz="1200" spc="-5" dirty="0">
                <a:solidFill>
                  <a:srgbClr val="008800"/>
                </a:solidFill>
                <a:latin typeface="Consolas"/>
                <a:cs typeface="Consolas"/>
              </a:rPr>
              <a:t>'rainy'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)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{  </a:t>
            </a:r>
            <a:r>
              <a:rPr sz="1200" spc="-5" dirty="0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("Bring an</a:t>
            </a:r>
            <a:r>
              <a:rPr sz="1200" spc="-7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umbrella.");</a:t>
            </a:r>
            <a:endParaRPr sz="1200" dirty="0">
              <a:latin typeface="Consolas"/>
              <a:cs typeface="Consolas"/>
            </a:endParaRPr>
          </a:p>
          <a:p>
            <a:pPr marL="252729" marR="663575" indent="-167640">
              <a:lnSpc>
                <a:spcPct val="114599"/>
              </a:lnSpc>
            </a:pP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else if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DB4437"/>
                </a:solidFill>
                <a:latin typeface="Consolas"/>
                <a:cs typeface="Consolas"/>
              </a:rPr>
              <a:t>weather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=== </a:t>
            </a:r>
            <a:r>
              <a:rPr sz="1200" spc="-5" dirty="0">
                <a:solidFill>
                  <a:srgbClr val="008800"/>
                </a:solidFill>
                <a:latin typeface="Consolas"/>
                <a:cs typeface="Consolas"/>
              </a:rPr>
              <a:t>'sunny'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)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{  </a:t>
            </a:r>
            <a:r>
              <a:rPr sz="1200" spc="-5" dirty="0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("Dress</a:t>
            </a:r>
            <a:r>
              <a:rPr sz="12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lightly.");</a:t>
            </a:r>
            <a:endParaRPr sz="1200" dirty="0">
              <a:latin typeface="Consolas"/>
              <a:cs typeface="Consolas"/>
            </a:endParaRPr>
          </a:p>
          <a:p>
            <a:pPr marL="252729" marR="663575" indent="-167640">
              <a:lnSpc>
                <a:spcPct val="114599"/>
              </a:lnSpc>
            </a:pP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else if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DB4437"/>
                </a:solidFill>
                <a:latin typeface="Consolas"/>
                <a:cs typeface="Consolas"/>
              </a:rPr>
              <a:t>weather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=== </a:t>
            </a:r>
            <a:r>
              <a:rPr sz="1200" spc="-5" dirty="0">
                <a:solidFill>
                  <a:srgbClr val="008800"/>
                </a:solidFill>
                <a:latin typeface="Consolas"/>
                <a:cs typeface="Consolas"/>
              </a:rPr>
              <a:t>'sunny'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)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{  </a:t>
            </a:r>
            <a:r>
              <a:rPr sz="1200" spc="-5" dirty="0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("Go</a:t>
            </a:r>
            <a:r>
              <a:rPr sz="12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outside.");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else</a:t>
            </a:r>
            <a:r>
              <a:rPr sz="1200" spc="-1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 dirty="0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("Unknown weather</a:t>
            </a:r>
            <a:r>
              <a:rPr sz="12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type!");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6475" y="1024274"/>
            <a:ext cx="4017645" cy="297414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52729" marR="2415540" indent="-167640">
              <a:lnSpc>
                <a:spcPct val="114599"/>
              </a:lnSpc>
              <a:spcBef>
                <a:spcPts val="40"/>
              </a:spcBef>
            </a:pP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switch 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DB4437"/>
                </a:solidFill>
                <a:latin typeface="Consolas"/>
                <a:cs typeface="Consolas"/>
              </a:rPr>
              <a:t>weather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spc="-7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{  </a:t>
            </a: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case</a:t>
            </a:r>
            <a:r>
              <a:rPr sz="1200" spc="-2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8800"/>
                </a:solidFill>
                <a:latin typeface="Consolas"/>
                <a:cs typeface="Consolas"/>
              </a:rPr>
              <a:t>'rainy'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:</a:t>
            </a:r>
            <a:endParaRPr sz="1200" dirty="0">
              <a:latin typeface="Consolas"/>
              <a:cs typeface="Consolas"/>
            </a:endParaRPr>
          </a:p>
          <a:p>
            <a:pPr marL="420370" marR="743585">
              <a:lnSpc>
                <a:spcPct val="114599"/>
              </a:lnSpc>
            </a:pPr>
            <a:r>
              <a:rPr sz="1200" spc="-5" dirty="0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("Bring an umbrella.");  </a:t>
            </a:r>
            <a:r>
              <a:rPr sz="1200" spc="-5" dirty="0">
                <a:solidFill>
                  <a:srgbClr val="85200C"/>
                </a:solidFill>
                <a:latin typeface="Consolas"/>
                <a:cs typeface="Consolas"/>
              </a:rPr>
              <a:t>break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420370" marR="1078230" indent="-167640">
              <a:lnSpc>
                <a:spcPct val="114599"/>
              </a:lnSpc>
            </a:pP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case </a:t>
            </a:r>
            <a:r>
              <a:rPr sz="1200" spc="-5" dirty="0">
                <a:solidFill>
                  <a:srgbClr val="008800"/>
                </a:solidFill>
                <a:latin typeface="Consolas"/>
                <a:cs typeface="Consolas"/>
              </a:rPr>
              <a:t>'sunny'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: </a:t>
            </a:r>
            <a:r>
              <a:rPr sz="1200" spc="-5" dirty="0">
                <a:solidFill>
                  <a:srgbClr val="785DA3"/>
                </a:solidFill>
                <a:latin typeface="Consolas"/>
                <a:cs typeface="Consolas"/>
              </a:rPr>
              <a:t> console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("Dress lightly.");  </a:t>
            </a:r>
            <a:r>
              <a:rPr sz="1200" spc="-5" dirty="0">
                <a:solidFill>
                  <a:srgbClr val="85200C"/>
                </a:solidFill>
                <a:latin typeface="Consolas"/>
                <a:cs typeface="Consolas"/>
              </a:rPr>
              <a:t>break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420370" marR="1328420" indent="-167640">
              <a:lnSpc>
                <a:spcPct val="114599"/>
              </a:lnSpc>
            </a:pP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case </a:t>
            </a:r>
            <a:r>
              <a:rPr sz="1200" spc="-5" dirty="0">
                <a:solidFill>
                  <a:srgbClr val="008800"/>
                </a:solidFill>
                <a:latin typeface="Consolas"/>
                <a:cs typeface="Consolas"/>
              </a:rPr>
              <a:t>'cloudy'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:  </a:t>
            </a:r>
            <a:r>
              <a:rPr sz="1200" spc="-5" dirty="0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("Go outside.");  </a:t>
            </a:r>
            <a:r>
              <a:rPr sz="1200" spc="-5" dirty="0">
                <a:solidFill>
                  <a:srgbClr val="85200C"/>
                </a:solidFill>
                <a:latin typeface="Consolas"/>
                <a:cs typeface="Consolas"/>
              </a:rPr>
              <a:t>break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 dirty="0">
                <a:solidFill>
                  <a:srgbClr val="A71C5D"/>
                </a:solidFill>
                <a:latin typeface="Consolas"/>
                <a:cs typeface="Consolas"/>
              </a:rPr>
              <a:t>case</a:t>
            </a:r>
            <a:r>
              <a:rPr sz="1200" spc="-5" dirty="0" smtClean="0">
                <a:solidFill>
                  <a:srgbClr val="333333"/>
                </a:solidFill>
                <a:latin typeface="Consolas"/>
                <a:cs typeface="Consolas"/>
              </a:rPr>
              <a:t>:</a:t>
            </a:r>
            <a:r>
              <a:rPr lang="en-US" sz="1200" spc="-5" dirty="0" smtClean="0">
                <a:solidFill>
                  <a:srgbClr val="333333"/>
                </a:solidFill>
                <a:latin typeface="Consolas"/>
                <a:cs typeface="Consolas"/>
              </a:rPr>
              <a:t> // default case. No match was found</a:t>
            </a:r>
            <a:endParaRPr sz="1200" dirty="0">
              <a:latin typeface="Consolas"/>
              <a:cs typeface="Consolas"/>
            </a:endParaRPr>
          </a:p>
          <a:p>
            <a:pPr marL="420370" marR="493395">
              <a:lnSpc>
                <a:spcPct val="114599"/>
              </a:lnSpc>
            </a:pPr>
            <a:r>
              <a:rPr sz="1200" spc="-5" dirty="0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("Unknown weather type!");  </a:t>
            </a:r>
            <a:r>
              <a:rPr sz="1200" spc="-5" dirty="0">
                <a:solidFill>
                  <a:srgbClr val="85200C"/>
                </a:solidFill>
                <a:latin typeface="Consolas"/>
                <a:cs typeface="Consolas"/>
              </a:rPr>
              <a:t>break</a:t>
            </a:r>
            <a:r>
              <a:rPr sz="1200" spc="-5" dirty="0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800" y="971550"/>
            <a:ext cx="4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Switch statement behaves just like an 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requires the </a:t>
            </a:r>
            <a:r>
              <a:rPr lang="en-US" b="1" dirty="0" smtClean="0">
                <a:solidFill>
                  <a:srgbClr val="00B050"/>
                </a:solidFill>
              </a:rPr>
              <a:t>break</a:t>
            </a:r>
            <a:r>
              <a:rPr lang="en-US" dirty="0" smtClean="0"/>
              <a:t> keyword to stop after finding a match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805" marR="5080" indent="-5429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JavaScript </a:t>
            </a:r>
            <a:r>
              <a:rPr spc="-5" dirty="0"/>
              <a:t>history</a:t>
            </a:r>
            <a:r>
              <a:rPr spc="-90" dirty="0"/>
              <a:t> </a:t>
            </a:r>
            <a:r>
              <a:rPr dirty="0"/>
              <a:t>&amp;  </a:t>
            </a:r>
            <a:r>
              <a:rPr spc="-5" dirty="0"/>
              <a:t>characteristics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77140" y="4812428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4437" y="4835372"/>
            <a:ext cx="754380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2017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AJAX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174183"/>
            <a:ext cx="12719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solidFill>
                  <a:srgbClr val="642C84"/>
                </a:solidFill>
                <a:latin typeface="Calibri"/>
                <a:cs typeface="Calibri"/>
              </a:rPr>
              <a:t>FOR</a:t>
            </a:r>
            <a:r>
              <a:rPr sz="2600" b="1" spc="-8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loop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0" y="819150"/>
            <a:ext cx="3404235" cy="3179445"/>
          </a:xfrm>
          <a:custGeom>
            <a:avLst/>
            <a:gdLst/>
            <a:ahLst/>
            <a:cxnLst/>
            <a:rect l="l" t="t" r="r" b="b"/>
            <a:pathLst>
              <a:path w="3404234" h="3179445">
                <a:moveTo>
                  <a:pt x="0" y="0"/>
                </a:moveTo>
                <a:lnTo>
                  <a:pt x="3403799" y="0"/>
                </a:lnTo>
                <a:lnTo>
                  <a:pt x="3403799" y="3179099"/>
                </a:lnTo>
                <a:lnTo>
                  <a:pt x="0" y="317909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1077" y="1905000"/>
            <a:ext cx="754380" cy="182880"/>
          </a:xfrm>
          <a:custGeom>
            <a:avLst/>
            <a:gdLst/>
            <a:ahLst/>
            <a:cxnLst/>
            <a:rect l="l" t="t" r="r" b="b"/>
            <a:pathLst>
              <a:path w="754379" h="182880">
                <a:moveTo>
                  <a:pt x="0" y="0"/>
                </a:moveTo>
                <a:lnTo>
                  <a:pt x="754112" y="0"/>
                </a:lnTo>
                <a:lnTo>
                  <a:pt x="754112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12770" y="1905000"/>
            <a:ext cx="502920" cy="182880"/>
          </a:xfrm>
          <a:custGeom>
            <a:avLst/>
            <a:gdLst/>
            <a:ahLst/>
            <a:cxnLst/>
            <a:rect l="l" t="t" r="r" b="b"/>
            <a:pathLst>
              <a:path w="502920" h="182880">
                <a:moveTo>
                  <a:pt x="0" y="0"/>
                </a:moveTo>
                <a:lnTo>
                  <a:pt x="502741" y="0"/>
                </a:lnTo>
                <a:lnTo>
                  <a:pt x="502741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83091" y="1905000"/>
            <a:ext cx="251460" cy="182880"/>
          </a:xfrm>
          <a:custGeom>
            <a:avLst/>
            <a:gdLst/>
            <a:ahLst/>
            <a:cxnLst/>
            <a:rect l="l" t="t" r="r" b="b"/>
            <a:pathLst>
              <a:path w="251459" h="182880">
                <a:moveTo>
                  <a:pt x="0" y="0"/>
                </a:moveTo>
                <a:lnTo>
                  <a:pt x="251370" y="0"/>
                </a:lnTo>
                <a:lnTo>
                  <a:pt x="251370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9706" y="2114550"/>
            <a:ext cx="1257300" cy="182880"/>
          </a:xfrm>
          <a:custGeom>
            <a:avLst/>
            <a:gdLst/>
            <a:ahLst/>
            <a:cxnLst/>
            <a:rect l="l" t="t" r="r" b="b"/>
            <a:pathLst>
              <a:path w="1257300" h="182880">
                <a:moveTo>
                  <a:pt x="0" y="0"/>
                </a:moveTo>
                <a:lnTo>
                  <a:pt x="1256853" y="0"/>
                </a:lnTo>
                <a:lnTo>
                  <a:pt x="1256853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2126" y="2952750"/>
            <a:ext cx="838200" cy="182880"/>
          </a:xfrm>
          <a:custGeom>
            <a:avLst/>
            <a:gdLst/>
            <a:ahLst/>
            <a:cxnLst/>
            <a:rect l="l" t="t" r="r" b="b"/>
            <a:pathLst>
              <a:path w="838200" h="182879">
                <a:moveTo>
                  <a:pt x="0" y="0"/>
                </a:moveTo>
                <a:lnTo>
                  <a:pt x="837902" y="0"/>
                </a:lnTo>
                <a:lnTo>
                  <a:pt x="837902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8657" y="3162300"/>
            <a:ext cx="502920" cy="182880"/>
          </a:xfrm>
          <a:custGeom>
            <a:avLst/>
            <a:gdLst/>
            <a:ahLst/>
            <a:cxnLst/>
            <a:rect l="l" t="t" r="r" b="b"/>
            <a:pathLst>
              <a:path w="502920" h="182879">
                <a:moveTo>
                  <a:pt x="0" y="0"/>
                </a:moveTo>
                <a:lnTo>
                  <a:pt x="502741" y="0"/>
                </a:lnTo>
                <a:lnTo>
                  <a:pt x="502741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39706" y="3371850"/>
            <a:ext cx="1257300" cy="182880"/>
          </a:xfrm>
          <a:prstGeom prst="rect">
            <a:avLst/>
          </a:prstGeom>
          <a:solidFill>
            <a:srgbClr val="E6B8A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spc="-5" dirty="0">
                <a:latin typeface="Consolas"/>
                <a:cs typeface="Consolas"/>
              </a:rPr>
              <a:t>consol</a:t>
            </a:r>
            <a:r>
              <a:rPr sz="1200" spc="5" dirty="0">
                <a:latin typeface="Consolas"/>
                <a:cs typeface="Consolas"/>
              </a:rPr>
              <a:t>e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latin typeface="Consolas"/>
                <a:cs typeface="Consolas"/>
              </a:rPr>
              <a:t>lo</a:t>
            </a:r>
            <a:r>
              <a:rPr sz="1200" dirty="0">
                <a:latin typeface="Consolas"/>
                <a:cs typeface="Consolas"/>
              </a:rPr>
              <a:t>g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dirty="0">
                <a:latin typeface="Consolas"/>
                <a:cs typeface="Consolas"/>
              </a:rPr>
              <a:t>i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39706" y="3581400"/>
            <a:ext cx="251460" cy="182880"/>
          </a:xfrm>
          <a:custGeom>
            <a:avLst/>
            <a:gdLst/>
            <a:ahLst/>
            <a:cxnLst/>
            <a:rect l="l" t="t" r="r" b="b"/>
            <a:pathLst>
              <a:path w="251460" h="182879">
                <a:moveTo>
                  <a:pt x="0" y="0"/>
                </a:moveTo>
                <a:lnTo>
                  <a:pt x="251370" y="0"/>
                </a:lnTo>
                <a:lnTo>
                  <a:pt x="251370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86400" y="819150"/>
            <a:ext cx="3404235" cy="3179445"/>
          </a:xfrm>
          <a:prstGeom prst="rect">
            <a:avLst/>
          </a:prstGeom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for 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latin typeface="Consolas"/>
                <a:cs typeface="Consolas"/>
              </a:rPr>
              <a:t>initialize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200" spc="-5" dirty="0">
                <a:latin typeface="Consolas"/>
                <a:cs typeface="Consolas"/>
              </a:rPr>
              <a:t>condition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200" spc="-5" dirty="0">
                <a:latin typeface="Consolas"/>
                <a:cs typeface="Consolas"/>
              </a:rPr>
              <a:t>update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200" spc="-2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 dirty="0">
                <a:solidFill>
                  <a:srgbClr val="880000"/>
                </a:solidFill>
                <a:latin typeface="Consolas"/>
                <a:cs typeface="Consolas"/>
              </a:rPr>
              <a:t>// statement(s) to</a:t>
            </a:r>
            <a:r>
              <a:rPr sz="1200" spc="-25" dirty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880000"/>
                </a:solidFill>
                <a:latin typeface="Consolas"/>
                <a:cs typeface="Consolas"/>
              </a:rPr>
              <a:t>repeat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sz="1200" spc="-10" dirty="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example</a:t>
            </a:r>
            <a:endParaRPr sz="1200" dirty="0">
              <a:latin typeface="Consolas"/>
              <a:cs typeface="Consolas"/>
            </a:endParaRPr>
          </a:p>
          <a:p>
            <a:pPr marL="252729" marR="796290" indent="-167640">
              <a:lnSpc>
                <a:spcPct val="114599"/>
              </a:lnSpc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for 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 dirty="0">
                <a:latin typeface="Consolas"/>
                <a:cs typeface="Consolas"/>
              </a:rPr>
              <a:t>i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200" dirty="0">
                <a:latin typeface="Consolas"/>
                <a:cs typeface="Consolas"/>
              </a:rPr>
              <a:t>i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&lt; </a:t>
            </a:r>
            <a:r>
              <a:rPr sz="1200" spc="-5" dirty="0">
                <a:solidFill>
                  <a:srgbClr val="006666"/>
                </a:solidFill>
                <a:latin typeface="Consolas"/>
                <a:cs typeface="Consolas"/>
              </a:rPr>
              <a:t>10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200" spc="-5" dirty="0">
                <a:latin typeface="Consolas"/>
                <a:cs typeface="Consolas"/>
              </a:rPr>
              <a:t>i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++)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{  </a:t>
            </a:r>
            <a:r>
              <a:rPr sz="1200" spc="-5" dirty="0">
                <a:latin typeface="Consolas"/>
                <a:cs typeface="Consolas"/>
              </a:rPr>
              <a:t>console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latin typeface="Consolas"/>
                <a:cs typeface="Consolas"/>
              </a:rPr>
              <a:t>log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latin typeface="Consolas"/>
                <a:cs typeface="Consolas"/>
              </a:rPr>
              <a:t>i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5725" marR="2139950">
              <a:lnSpc>
                <a:spcPct val="114599"/>
              </a:lnSpc>
            </a:pP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// the same</a:t>
            </a:r>
            <a:r>
              <a:rPr sz="1200" spc="-90" dirty="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as  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 dirty="0">
                <a:latin typeface="Consolas"/>
                <a:cs typeface="Consolas"/>
              </a:rPr>
              <a:t>i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200" spc="-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while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dirty="0">
                <a:latin typeface="Consolas"/>
                <a:cs typeface="Consolas"/>
              </a:rPr>
              <a:t>i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&lt; </a:t>
            </a:r>
            <a:r>
              <a:rPr sz="1200" spc="-5" dirty="0">
                <a:solidFill>
                  <a:srgbClr val="006666"/>
                </a:solidFill>
                <a:latin typeface="Consolas"/>
                <a:cs typeface="Consolas"/>
              </a:rPr>
              <a:t>10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</a:pPr>
            <a:r>
              <a:rPr sz="1200" spc="-5" dirty="0">
                <a:latin typeface="Consolas"/>
                <a:cs typeface="Consolas"/>
              </a:rPr>
              <a:t>i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++;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sz="half" idx="2"/>
          </p:nvPr>
        </p:nvSpPr>
        <p:spPr>
          <a:xfrm>
            <a:off x="275050" y="694189"/>
            <a:ext cx="5043949" cy="400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6830" indent="-3429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sz="1600" dirty="0" smtClean="0"/>
              <a:t>a </a:t>
            </a:r>
            <a:r>
              <a:rPr sz="1600" spc="-5" dirty="0" smtClean="0">
                <a:solidFill>
                  <a:srgbClr val="642C84"/>
                </a:solidFill>
              </a:rPr>
              <a:t>counter </a:t>
            </a:r>
            <a:r>
              <a:rPr sz="1600" spc="-5" dirty="0"/>
              <a:t>is created </a:t>
            </a:r>
            <a:r>
              <a:rPr sz="1600" dirty="0" smtClean="0"/>
              <a:t>to</a:t>
            </a:r>
            <a:r>
              <a:rPr lang="en-US" sz="1600" dirty="0" smtClean="0"/>
              <a:t> </a:t>
            </a:r>
            <a:r>
              <a:rPr sz="1600" dirty="0" smtClean="0"/>
              <a:t> </a:t>
            </a:r>
            <a:r>
              <a:rPr sz="1600" dirty="0"/>
              <a:t>track the </a:t>
            </a:r>
            <a:r>
              <a:rPr sz="1600" spc="-5" dirty="0"/>
              <a:t>progress of </a:t>
            </a:r>
            <a:r>
              <a:rPr sz="1600" dirty="0"/>
              <a:t>the </a:t>
            </a:r>
            <a:r>
              <a:rPr sz="1600" spc="-5" dirty="0" smtClean="0"/>
              <a:t>loop</a:t>
            </a:r>
            <a:endParaRPr lang="en-US" sz="1600" spc="-5" dirty="0" smtClean="0"/>
          </a:p>
          <a:p>
            <a:pPr marL="836295" marR="3683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i="1" spc="-5" dirty="0" smtClean="0">
                <a:solidFill>
                  <a:srgbClr val="00B050"/>
                </a:solidFill>
              </a:rPr>
              <a:t>var </a:t>
            </a:r>
            <a:r>
              <a:rPr lang="en-US" sz="1600" i="1" spc="-5" dirty="0" err="1" smtClean="0">
                <a:solidFill>
                  <a:srgbClr val="00B050"/>
                </a:solidFill>
              </a:rPr>
              <a:t>i</a:t>
            </a:r>
            <a:r>
              <a:rPr lang="en-US" sz="1600" i="1" spc="-5" dirty="0" smtClean="0">
                <a:solidFill>
                  <a:srgbClr val="00B050"/>
                </a:solidFill>
              </a:rPr>
              <a:t> = 0</a:t>
            </a:r>
          </a:p>
          <a:p>
            <a:pPr marL="836295" marR="3683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i="1" spc="-5" dirty="0" smtClean="0">
                <a:solidFill>
                  <a:schemeClr val="accent6">
                    <a:lumMod val="75000"/>
                  </a:schemeClr>
                </a:solidFill>
              </a:rPr>
              <a:t>Same as: “Start counting from zero”</a:t>
            </a:r>
            <a:endParaRPr sz="1600" i="1" spc="-5" dirty="0">
              <a:solidFill>
                <a:schemeClr val="accent6">
                  <a:lumMod val="75000"/>
                </a:schemeClr>
              </a:solidFill>
            </a:endParaRPr>
          </a:p>
          <a:p>
            <a:pPr marL="354965" marR="400050" indent="-342900">
              <a:lnSpc>
                <a:spcPct val="114599"/>
              </a:lnSpc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sz="1600" dirty="0"/>
              <a:t>the </a:t>
            </a:r>
            <a:r>
              <a:rPr sz="1600" spc="-5" dirty="0"/>
              <a:t>statement(s) </a:t>
            </a:r>
            <a:r>
              <a:rPr sz="1600" dirty="0"/>
              <a:t>to </a:t>
            </a:r>
            <a:r>
              <a:rPr sz="1600" spc="-5" dirty="0"/>
              <a:t>repeat </a:t>
            </a:r>
            <a:r>
              <a:rPr sz="1600" spc="-5" dirty="0" smtClean="0"/>
              <a:t>are</a:t>
            </a:r>
            <a:r>
              <a:rPr lang="en-US" sz="1600" spc="-5" dirty="0" smtClean="0"/>
              <a:t> </a:t>
            </a:r>
            <a:r>
              <a:rPr sz="1600" spc="-5" dirty="0" smtClean="0"/>
              <a:t> executed </a:t>
            </a:r>
            <a:r>
              <a:rPr sz="1600" spc="-5" dirty="0">
                <a:solidFill>
                  <a:srgbClr val="642C84"/>
                </a:solidFill>
              </a:rPr>
              <a:t>only</a:t>
            </a:r>
            <a:r>
              <a:rPr sz="1600" spc="-5" dirty="0">
                <a:solidFill>
                  <a:srgbClr val="7030A0"/>
                </a:solidFill>
              </a:rPr>
              <a:t> if </a:t>
            </a:r>
            <a:r>
              <a:rPr sz="1600" spc="-5" dirty="0" smtClean="0">
                <a:solidFill>
                  <a:srgbClr val="642C84"/>
                </a:solidFill>
              </a:rPr>
              <a:t>condition</a:t>
            </a:r>
            <a:r>
              <a:rPr lang="en-US" sz="1600" spc="-5" dirty="0" smtClean="0">
                <a:solidFill>
                  <a:srgbClr val="642C84"/>
                </a:solidFill>
              </a:rPr>
              <a:t> is true. </a:t>
            </a:r>
            <a:r>
              <a:rPr lang="en-US" sz="1600" spc="-5" dirty="0" smtClean="0">
                <a:solidFill>
                  <a:srgbClr val="FF0000"/>
                </a:solidFill>
              </a:rPr>
              <a:t>If not, the loop exits</a:t>
            </a:r>
          </a:p>
          <a:p>
            <a:pPr marL="836295" marR="400050" lvl="1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z="1600" i="1" spc="-5" dirty="0" err="1" smtClean="0">
                <a:solidFill>
                  <a:srgbClr val="00B050"/>
                </a:solidFill>
              </a:rPr>
              <a:t>i</a:t>
            </a:r>
            <a:r>
              <a:rPr lang="en-US" sz="1600" i="1" spc="-5" dirty="0" smtClean="0">
                <a:solidFill>
                  <a:srgbClr val="00B050"/>
                </a:solidFill>
              </a:rPr>
              <a:t> &lt; 10</a:t>
            </a:r>
          </a:p>
          <a:p>
            <a:pPr marL="836295" marR="400050" lvl="1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z="1600" i="1" spc="-5" dirty="0" smtClean="0">
                <a:solidFill>
                  <a:schemeClr val="accent6">
                    <a:lumMod val="75000"/>
                  </a:schemeClr>
                </a:solidFill>
              </a:rPr>
              <a:t>Same as: “If counter is less than 10, do action. If not, exit loop and continue the program.”</a:t>
            </a:r>
            <a:endParaRPr sz="1600" i="1" spc="-5" dirty="0">
              <a:solidFill>
                <a:schemeClr val="accent6">
                  <a:lumMod val="75000"/>
                </a:schemeClr>
              </a:solidFill>
            </a:endParaRPr>
          </a:p>
          <a:p>
            <a:pPr marL="354965" marR="5080" indent="-342900">
              <a:lnSpc>
                <a:spcPct val="114599"/>
              </a:lnSpc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sz="1600" spc="-5" dirty="0"/>
              <a:t>at </a:t>
            </a:r>
            <a:r>
              <a:rPr sz="1600" dirty="0"/>
              <a:t>the </a:t>
            </a:r>
            <a:r>
              <a:rPr sz="1600" spc="-5" dirty="0"/>
              <a:t>end of </a:t>
            </a:r>
            <a:r>
              <a:rPr sz="1600" dirty="0"/>
              <a:t>the </a:t>
            </a:r>
            <a:r>
              <a:rPr sz="1600" spc="-5" dirty="0"/>
              <a:t>loop </a:t>
            </a:r>
            <a:r>
              <a:rPr sz="1600" spc="-5" dirty="0" smtClean="0"/>
              <a:t>body</a:t>
            </a:r>
            <a:r>
              <a:rPr lang="en-US" sz="1600" spc="-5" dirty="0" smtClean="0"/>
              <a:t> </a:t>
            </a:r>
            <a:r>
              <a:rPr lang="en-US" sz="1600" spc="-5" dirty="0" smtClean="0">
                <a:solidFill>
                  <a:srgbClr val="FF0000"/>
                </a:solidFill>
              </a:rPr>
              <a:t>}</a:t>
            </a:r>
            <a:r>
              <a:rPr sz="1600" spc="-5" dirty="0" smtClean="0"/>
              <a:t>, </a:t>
            </a:r>
            <a:r>
              <a:rPr sz="1600" dirty="0" smtClean="0"/>
              <a:t>the</a:t>
            </a:r>
            <a:r>
              <a:rPr lang="en-US" sz="1600" dirty="0" smtClean="0"/>
              <a:t> </a:t>
            </a:r>
            <a:r>
              <a:rPr sz="1600" spc="-5" dirty="0" smtClean="0">
                <a:solidFill>
                  <a:srgbClr val="642C84"/>
                </a:solidFill>
              </a:rPr>
              <a:t>counter </a:t>
            </a:r>
            <a:r>
              <a:rPr sz="1600" spc="-5" dirty="0">
                <a:solidFill>
                  <a:srgbClr val="642C84"/>
                </a:solidFill>
              </a:rPr>
              <a:t>is updated </a:t>
            </a:r>
            <a:r>
              <a:rPr sz="1600" dirty="0"/>
              <a:t>to track </a:t>
            </a:r>
            <a:r>
              <a:rPr sz="1600" spc="-5" dirty="0" smtClean="0"/>
              <a:t>progress</a:t>
            </a:r>
            <a:endParaRPr lang="en-US" sz="1600" spc="-5" dirty="0" smtClean="0"/>
          </a:p>
          <a:p>
            <a:pPr marL="836295" marR="5080" lvl="1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z="1600" i="1" spc="-5" dirty="0" err="1" smtClean="0">
                <a:solidFill>
                  <a:srgbClr val="00B050"/>
                </a:solidFill>
              </a:rPr>
              <a:t>i</a:t>
            </a:r>
            <a:r>
              <a:rPr lang="en-US" sz="1600" i="1" spc="-5" dirty="0" smtClean="0">
                <a:solidFill>
                  <a:srgbClr val="00B050"/>
                </a:solidFill>
              </a:rPr>
              <a:t>++</a:t>
            </a:r>
          </a:p>
          <a:p>
            <a:pPr marL="836295" marR="5080" lvl="1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z="1600" i="1" spc="-5" dirty="0" smtClean="0">
                <a:solidFill>
                  <a:schemeClr val="accent6">
                    <a:lumMod val="75000"/>
                  </a:schemeClr>
                </a:solidFill>
              </a:rPr>
              <a:t>Same as: “Increment counter by 1”</a:t>
            </a:r>
          </a:p>
          <a:p>
            <a:pPr marL="354965" marR="5080" indent="-342900">
              <a:lnSpc>
                <a:spcPct val="114599"/>
              </a:lnSpc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lang="en-US" sz="1600" i="1" spc="-5" dirty="0" smtClean="0"/>
              <a:t>The FOR loop goes back to step 2</a:t>
            </a:r>
            <a:endParaRPr sz="1600" i="1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6084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WHILE</a:t>
            </a:r>
            <a:r>
              <a:rPr sz="2600" b="1" spc="-8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38824" y="133350"/>
            <a:ext cx="3552776" cy="4489374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31750" rIns="0" bIns="0" rtlCol="0">
            <a:no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900" spc="-5" dirty="0">
                <a:solidFill>
                  <a:srgbClr val="000088"/>
                </a:solidFill>
                <a:latin typeface="Consolas"/>
                <a:cs typeface="Consolas"/>
              </a:rPr>
              <a:t>while </a:t>
            </a:r>
            <a:r>
              <a:rPr sz="900" spc="-5" dirty="0" smtClean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900" spc="-5" dirty="0" smtClean="0">
                <a:latin typeface="Consolas"/>
                <a:cs typeface="Consolas"/>
              </a:rPr>
              <a:t>condition</a:t>
            </a:r>
            <a:r>
              <a:rPr sz="900" spc="-5" dirty="0" smtClean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900" spc="-10" dirty="0" smtClean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900" dirty="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900" spc="-5" dirty="0">
                <a:solidFill>
                  <a:srgbClr val="880000"/>
                </a:solidFill>
                <a:latin typeface="Consolas"/>
                <a:cs typeface="Consolas"/>
              </a:rPr>
              <a:t>// statement(s) to</a:t>
            </a:r>
            <a:r>
              <a:rPr sz="900" spc="-40" dirty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900" spc="-5" dirty="0">
                <a:solidFill>
                  <a:srgbClr val="880000"/>
                </a:solidFill>
                <a:latin typeface="Consolas"/>
                <a:cs typeface="Consolas"/>
              </a:rPr>
              <a:t>repeat</a:t>
            </a:r>
            <a:endParaRPr sz="9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solidFill>
                  <a:srgbClr val="666600"/>
                </a:solidFill>
                <a:latin typeface="Consolas"/>
                <a:cs typeface="Consolas"/>
              </a:rPr>
              <a:t>}</a:t>
            </a:r>
            <a:endParaRPr sz="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85725" marR="1781810">
              <a:lnSpc>
                <a:spcPct val="114599"/>
              </a:lnSpc>
            </a:pPr>
            <a:r>
              <a:rPr sz="900" spc="-5" dirty="0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sz="900" spc="-95" dirty="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lang="en-US" sz="900" spc="-95" dirty="0" smtClean="0">
                <a:solidFill>
                  <a:srgbClr val="969896"/>
                </a:solidFill>
                <a:latin typeface="Consolas"/>
                <a:cs typeface="Consolas"/>
              </a:rPr>
              <a:t>This loop will end when x equals 10</a:t>
            </a:r>
          </a:p>
          <a:p>
            <a:pPr marL="85725" marR="1781810">
              <a:lnSpc>
                <a:spcPct val="114599"/>
              </a:lnSpc>
            </a:pPr>
            <a:r>
              <a:rPr sz="900" spc="-5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900" dirty="0">
                <a:latin typeface="Consolas"/>
                <a:cs typeface="Consolas"/>
              </a:rPr>
              <a:t>x </a:t>
            </a:r>
            <a:r>
              <a:rPr sz="9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900" spc="-9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900" dirty="0">
              <a:latin typeface="Consolas"/>
              <a:cs typeface="Consolas"/>
            </a:endParaRPr>
          </a:p>
          <a:p>
            <a:pPr marL="252729" marR="1195705" indent="-167640">
              <a:lnSpc>
                <a:spcPct val="114599"/>
              </a:lnSpc>
            </a:pPr>
            <a:r>
              <a:rPr sz="900" spc="-5" dirty="0">
                <a:solidFill>
                  <a:srgbClr val="000088"/>
                </a:solidFill>
                <a:latin typeface="Consolas"/>
                <a:cs typeface="Consolas"/>
              </a:rPr>
              <a:t>while </a:t>
            </a:r>
            <a:r>
              <a:rPr sz="9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900" dirty="0">
                <a:latin typeface="Consolas"/>
                <a:cs typeface="Consolas"/>
              </a:rPr>
              <a:t>x </a:t>
            </a:r>
            <a:r>
              <a:rPr sz="900" dirty="0">
                <a:solidFill>
                  <a:srgbClr val="666600"/>
                </a:solidFill>
                <a:latin typeface="Consolas"/>
                <a:cs typeface="Consolas"/>
              </a:rPr>
              <a:t>&lt; </a:t>
            </a:r>
            <a:r>
              <a:rPr sz="900" spc="-5" dirty="0">
                <a:solidFill>
                  <a:srgbClr val="006666"/>
                </a:solidFill>
                <a:latin typeface="Consolas"/>
                <a:cs typeface="Consolas"/>
              </a:rPr>
              <a:t>10</a:t>
            </a:r>
            <a:r>
              <a:rPr sz="900" spc="-5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900" dirty="0">
                <a:solidFill>
                  <a:srgbClr val="666600"/>
                </a:solidFill>
                <a:latin typeface="Consolas"/>
                <a:cs typeface="Consolas"/>
              </a:rPr>
              <a:t>{  </a:t>
            </a:r>
            <a:endParaRPr lang="en-US" sz="900" dirty="0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dirty="0">
                <a:solidFill>
                  <a:srgbClr val="666600"/>
                </a:solidFill>
                <a:latin typeface="Consolas"/>
                <a:cs typeface="Consolas"/>
              </a:rPr>
              <a:t>	</a:t>
            </a:r>
            <a:r>
              <a:rPr sz="900" spc="-5" dirty="0" smtClean="0">
                <a:latin typeface="Consolas"/>
                <a:cs typeface="Consolas"/>
              </a:rPr>
              <a:t>consol</a:t>
            </a:r>
            <a:r>
              <a:rPr sz="900" spc="5" dirty="0" smtClean="0">
                <a:latin typeface="Consolas"/>
                <a:cs typeface="Consolas"/>
              </a:rPr>
              <a:t>e</a:t>
            </a:r>
            <a:r>
              <a:rPr sz="900" dirty="0" smtClean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900" spc="-5" dirty="0" smtClean="0">
                <a:latin typeface="Consolas"/>
                <a:cs typeface="Consolas"/>
              </a:rPr>
              <a:t>lo</a:t>
            </a:r>
            <a:r>
              <a:rPr sz="900" dirty="0" smtClean="0">
                <a:latin typeface="Consolas"/>
                <a:cs typeface="Consolas"/>
              </a:rPr>
              <a:t>g</a:t>
            </a:r>
            <a:r>
              <a:rPr sz="900" dirty="0" smtClean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900" dirty="0" smtClean="0">
                <a:latin typeface="Consolas"/>
                <a:cs typeface="Consolas"/>
              </a:rPr>
              <a:t>x</a:t>
            </a:r>
            <a:r>
              <a:rPr sz="900" spc="-5" dirty="0" smtClean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lang="en-US" sz="900" spc="-5" dirty="0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dirty="0">
                <a:solidFill>
                  <a:srgbClr val="666600"/>
                </a:solidFill>
                <a:latin typeface="Consolas"/>
                <a:cs typeface="Consolas"/>
              </a:rPr>
              <a:t>	</a:t>
            </a:r>
            <a:r>
              <a:rPr sz="900" spc="-5" dirty="0" smtClean="0">
                <a:latin typeface="Consolas"/>
                <a:cs typeface="Consolas"/>
              </a:rPr>
              <a:t>x</a:t>
            </a:r>
            <a:r>
              <a:rPr sz="900" spc="-5" dirty="0" smtClean="0">
                <a:solidFill>
                  <a:srgbClr val="666600"/>
                </a:solidFill>
                <a:latin typeface="Consolas"/>
                <a:cs typeface="Consolas"/>
              </a:rPr>
              <a:t>+</a:t>
            </a:r>
            <a:r>
              <a:rPr lang="en-US" sz="900" spc="-5" dirty="0" smtClean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lang="en-US" sz="900" spc="-5" dirty="0" smtClean="0">
                <a:latin typeface="Consolas"/>
                <a:cs typeface="Consolas"/>
              </a:rPr>
              <a:t>1</a:t>
            </a:r>
            <a:r>
              <a:rPr sz="900" spc="-5" dirty="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9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900" dirty="0" smtClean="0">
                <a:latin typeface="Consolas"/>
                <a:cs typeface="Consolas"/>
              </a:rPr>
              <a:t>}</a:t>
            </a:r>
            <a:endParaRPr lang="en-US" sz="900" dirty="0" smtClean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endParaRPr lang="en-US" sz="900" dirty="0" smtClean="0">
              <a:latin typeface="Consolas"/>
              <a:cs typeface="Consolas"/>
            </a:endParaRPr>
          </a:p>
          <a:p>
            <a:pPr marL="85725" marR="1781810">
              <a:lnSpc>
                <a:spcPct val="114599"/>
              </a:lnSpc>
            </a:pPr>
            <a:r>
              <a:rPr lang="en-US" sz="900" spc="-5" dirty="0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lang="en-US" sz="900" spc="-95" dirty="0">
                <a:solidFill>
                  <a:srgbClr val="969896"/>
                </a:solidFill>
                <a:latin typeface="Consolas"/>
                <a:cs typeface="Consolas"/>
              </a:rPr>
              <a:t> This loop will </a:t>
            </a:r>
            <a:r>
              <a:rPr lang="en-US" sz="900" spc="-95" dirty="0" smtClean="0">
                <a:solidFill>
                  <a:srgbClr val="969896"/>
                </a:solidFill>
                <a:latin typeface="Consolas"/>
                <a:cs typeface="Consolas"/>
              </a:rPr>
              <a:t>NEVER end.</a:t>
            </a:r>
            <a:endParaRPr lang="en-US" sz="900" spc="-95" dirty="0">
              <a:solidFill>
                <a:srgbClr val="969896"/>
              </a:solidFill>
              <a:latin typeface="Consolas"/>
              <a:cs typeface="Consolas"/>
            </a:endParaRPr>
          </a:p>
          <a:p>
            <a:pPr marL="85725" marR="1781810">
              <a:lnSpc>
                <a:spcPct val="114599"/>
              </a:lnSpc>
            </a:pPr>
            <a:r>
              <a:rPr lang="en-US" sz="9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dirty="0">
                <a:latin typeface="Consolas"/>
                <a:cs typeface="Consolas"/>
              </a:rPr>
              <a:t>x 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lang="en-US" sz="900" spc="-9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lang="en-US" sz="900" dirty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en-US" sz="900" dirty="0">
              <a:latin typeface="Consolas"/>
              <a:cs typeface="Consolas"/>
            </a:endParaRP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dirty="0">
                <a:solidFill>
                  <a:srgbClr val="000088"/>
                </a:solidFill>
                <a:latin typeface="Consolas"/>
                <a:cs typeface="Consolas"/>
              </a:rPr>
              <a:t>while 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x </a:t>
            </a:r>
            <a:r>
              <a:rPr lang="en-US" sz="900" dirty="0" smtClean="0">
                <a:solidFill>
                  <a:srgbClr val="666600"/>
                </a:solidFill>
                <a:latin typeface="Consolas"/>
                <a:cs typeface="Consolas"/>
              </a:rPr>
              <a:t>&gt;= </a:t>
            </a:r>
            <a:r>
              <a:rPr lang="en-US" sz="900" spc="-5" dirty="0" smtClean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lang="en-US" sz="900" spc="-5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{  </a:t>
            </a: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dirty="0">
                <a:solidFill>
                  <a:srgbClr val="666600"/>
                </a:solidFill>
                <a:latin typeface="Consolas"/>
                <a:cs typeface="Consolas"/>
              </a:rPr>
              <a:t>	</a:t>
            </a:r>
            <a:r>
              <a:rPr lang="en-US" sz="900" spc="-5" dirty="0">
                <a:latin typeface="Consolas"/>
                <a:cs typeface="Consolas"/>
              </a:rPr>
              <a:t>consol</a:t>
            </a:r>
            <a:r>
              <a:rPr lang="en-US" sz="900" spc="5" dirty="0">
                <a:latin typeface="Consolas"/>
                <a:cs typeface="Consolas"/>
              </a:rPr>
              <a:t>e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lang="en-US" sz="900" spc="-5" dirty="0">
                <a:latin typeface="Consolas"/>
                <a:cs typeface="Consolas"/>
              </a:rPr>
              <a:t>lo</a:t>
            </a:r>
            <a:r>
              <a:rPr lang="en-US" sz="900" dirty="0">
                <a:latin typeface="Consolas"/>
                <a:cs typeface="Consolas"/>
              </a:rPr>
              <a:t>g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x</a:t>
            </a:r>
            <a:r>
              <a:rPr lang="en-US" sz="900" spc="-5" dirty="0" smtClean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dirty="0">
                <a:solidFill>
                  <a:srgbClr val="666600"/>
                </a:solidFill>
                <a:latin typeface="Consolas"/>
                <a:cs typeface="Consolas"/>
              </a:rPr>
              <a:t>	</a:t>
            </a:r>
            <a:r>
              <a:rPr lang="en-US" sz="900" spc="-5" dirty="0" smtClean="0">
                <a:latin typeface="Consolas"/>
                <a:cs typeface="Consolas"/>
              </a:rPr>
              <a:t>x</a:t>
            </a:r>
            <a:r>
              <a:rPr lang="en-US" sz="900" spc="-5" dirty="0" smtClean="0">
                <a:solidFill>
                  <a:srgbClr val="666600"/>
                </a:solidFill>
                <a:latin typeface="Consolas"/>
                <a:cs typeface="Consolas"/>
              </a:rPr>
              <a:t>+= </a:t>
            </a:r>
            <a:r>
              <a:rPr lang="en-US" sz="900" spc="-5" dirty="0" smtClean="0">
                <a:latin typeface="Consolas"/>
                <a:cs typeface="Consolas"/>
              </a:rPr>
              <a:t>1</a:t>
            </a:r>
            <a:r>
              <a:rPr lang="en-US" sz="900" spc="-5" dirty="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en-US" sz="9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lang="en-US" sz="900" dirty="0"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endParaRPr lang="en-US" sz="900" dirty="0" smtClean="0">
              <a:latin typeface="Consolas"/>
              <a:cs typeface="Consolas"/>
            </a:endParaRPr>
          </a:p>
          <a:p>
            <a:pPr marL="85725" marR="1781810">
              <a:lnSpc>
                <a:spcPct val="114599"/>
              </a:lnSpc>
            </a:pPr>
            <a:r>
              <a:rPr lang="en-US" sz="900" spc="-5" dirty="0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lang="en-US" sz="900" spc="-95" dirty="0">
                <a:solidFill>
                  <a:srgbClr val="969896"/>
                </a:solidFill>
                <a:latin typeface="Consolas"/>
                <a:cs typeface="Consolas"/>
              </a:rPr>
              <a:t> This loop will </a:t>
            </a:r>
            <a:r>
              <a:rPr lang="en-US" sz="900" spc="-95" dirty="0" smtClean="0">
                <a:solidFill>
                  <a:srgbClr val="969896"/>
                </a:solidFill>
                <a:latin typeface="Consolas"/>
                <a:cs typeface="Consolas"/>
              </a:rPr>
              <a:t>end when x equals 10</a:t>
            </a:r>
            <a:endParaRPr lang="en-US" sz="900" spc="-95" dirty="0">
              <a:solidFill>
                <a:srgbClr val="969896"/>
              </a:solidFill>
              <a:latin typeface="Consolas"/>
              <a:cs typeface="Consolas"/>
            </a:endParaRPr>
          </a:p>
          <a:p>
            <a:pPr marL="85725" marR="1781810">
              <a:lnSpc>
                <a:spcPct val="114599"/>
              </a:lnSpc>
            </a:pPr>
            <a:r>
              <a:rPr lang="en-US" sz="9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dirty="0">
                <a:latin typeface="Consolas"/>
                <a:cs typeface="Consolas"/>
              </a:rPr>
              <a:t>x 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lang="en-US" sz="900" spc="-9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lang="en-US" sz="900" dirty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en-US" sz="900" dirty="0">
              <a:latin typeface="Consolas"/>
              <a:cs typeface="Consolas"/>
            </a:endParaRP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dirty="0">
                <a:solidFill>
                  <a:srgbClr val="000088"/>
                </a:solidFill>
                <a:latin typeface="Consolas"/>
                <a:cs typeface="Consolas"/>
              </a:rPr>
              <a:t>while 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x 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&gt;= </a:t>
            </a:r>
            <a:r>
              <a:rPr lang="en-US" sz="900" spc="-5" dirty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lang="en-US" sz="900" spc="-5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{  </a:t>
            </a: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dirty="0">
                <a:solidFill>
                  <a:srgbClr val="666600"/>
                </a:solidFill>
                <a:latin typeface="Consolas"/>
                <a:cs typeface="Consolas"/>
              </a:rPr>
              <a:t>	</a:t>
            </a:r>
            <a:r>
              <a:rPr lang="en-US" sz="900" spc="-5" dirty="0">
                <a:latin typeface="Consolas"/>
                <a:cs typeface="Consolas"/>
              </a:rPr>
              <a:t>consol</a:t>
            </a:r>
            <a:r>
              <a:rPr lang="en-US" sz="900" spc="5" dirty="0">
                <a:latin typeface="Consolas"/>
                <a:cs typeface="Consolas"/>
              </a:rPr>
              <a:t>e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lang="en-US" sz="900" spc="-5" dirty="0">
                <a:latin typeface="Consolas"/>
                <a:cs typeface="Consolas"/>
              </a:rPr>
              <a:t>lo</a:t>
            </a:r>
            <a:r>
              <a:rPr lang="en-US" sz="900" dirty="0">
                <a:latin typeface="Consolas"/>
                <a:cs typeface="Consolas"/>
              </a:rPr>
              <a:t>g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x</a:t>
            </a:r>
            <a:r>
              <a:rPr lang="en-US" sz="900" spc="-5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dirty="0">
                <a:solidFill>
                  <a:srgbClr val="666600"/>
                </a:solidFill>
                <a:latin typeface="Consolas"/>
                <a:cs typeface="Consolas"/>
              </a:rPr>
              <a:t>	</a:t>
            </a:r>
            <a:r>
              <a:rPr lang="en-US" sz="900" spc="-5" dirty="0">
                <a:latin typeface="Consolas"/>
                <a:cs typeface="Consolas"/>
              </a:rPr>
              <a:t>x</a:t>
            </a:r>
            <a:r>
              <a:rPr lang="en-US" sz="900" spc="-5" dirty="0">
                <a:solidFill>
                  <a:srgbClr val="666600"/>
                </a:solidFill>
                <a:latin typeface="Consolas"/>
                <a:cs typeface="Consolas"/>
              </a:rPr>
              <a:t>+= </a:t>
            </a:r>
            <a:r>
              <a:rPr lang="en-US" sz="900" spc="-5" dirty="0">
                <a:latin typeface="Consolas"/>
                <a:cs typeface="Consolas"/>
              </a:rPr>
              <a:t>1</a:t>
            </a:r>
            <a:r>
              <a:rPr lang="en-US" sz="900" spc="-5" dirty="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dirty="0">
                <a:solidFill>
                  <a:srgbClr val="666600"/>
                </a:solidFill>
                <a:latin typeface="Consolas"/>
                <a:cs typeface="Consolas"/>
              </a:rPr>
              <a:t>	</a:t>
            </a:r>
            <a:r>
              <a:rPr lang="en-US" sz="900" spc="-5" dirty="0" smtClean="0">
                <a:solidFill>
                  <a:srgbClr val="002060"/>
                </a:solidFill>
                <a:latin typeface="Consolas"/>
                <a:cs typeface="Consolas"/>
              </a:rPr>
              <a:t>if (</a:t>
            </a:r>
            <a:r>
              <a:rPr lang="en-US" sz="900" spc="-5" dirty="0" smtClean="0">
                <a:latin typeface="Consolas"/>
                <a:cs typeface="Consolas"/>
              </a:rPr>
              <a:t>x</a:t>
            </a:r>
            <a:r>
              <a:rPr lang="en-US" sz="900" spc="-5" dirty="0" smtClean="0">
                <a:solidFill>
                  <a:srgbClr val="002060"/>
                </a:solidFill>
                <a:latin typeface="Consolas"/>
                <a:cs typeface="Consolas"/>
              </a:rPr>
              <a:t> === </a:t>
            </a:r>
            <a:r>
              <a:rPr lang="en-US" sz="900" spc="-5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10</a:t>
            </a:r>
            <a:r>
              <a:rPr lang="en-US" sz="900" spc="-5" dirty="0" smtClean="0">
                <a:solidFill>
                  <a:srgbClr val="002060"/>
                </a:solidFill>
                <a:latin typeface="Consolas"/>
                <a:cs typeface="Consolas"/>
              </a:rPr>
              <a:t>) </a:t>
            </a:r>
            <a:r>
              <a:rPr lang="en-US" sz="9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lang="en-US" sz="900" spc="-5" dirty="0" smtClean="0">
              <a:solidFill>
                <a:srgbClr val="002060"/>
              </a:solidFill>
              <a:latin typeface="Consolas"/>
              <a:cs typeface="Consolas"/>
            </a:endParaRP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dirty="0">
                <a:solidFill>
                  <a:srgbClr val="002060"/>
                </a:solidFill>
                <a:latin typeface="Consolas"/>
                <a:cs typeface="Consolas"/>
              </a:rPr>
              <a:t>	 </a:t>
            </a:r>
            <a:r>
              <a:rPr lang="en-US" sz="900" spc="-5" dirty="0" smtClean="0">
                <a:solidFill>
                  <a:srgbClr val="002060"/>
                </a:solidFill>
                <a:latin typeface="Consolas"/>
                <a:cs typeface="Consolas"/>
              </a:rPr>
              <a:t>  break;</a:t>
            </a:r>
            <a:br>
              <a:rPr lang="en-US" sz="900" spc="-5" dirty="0" smtClean="0">
                <a:solidFill>
                  <a:srgbClr val="002060"/>
                </a:solidFill>
                <a:latin typeface="Consolas"/>
                <a:cs typeface="Consolas"/>
              </a:rPr>
            </a:br>
            <a:r>
              <a:rPr lang="en-US" sz="900" spc="-5" dirty="0" smtClean="0">
                <a:solidFill>
                  <a:srgbClr val="002060"/>
                </a:solidFill>
                <a:latin typeface="Consolas"/>
                <a:cs typeface="Consolas"/>
              </a:rPr>
              <a:t>}</a:t>
            </a:r>
            <a:endParaRPr lang="en-US" sz="900" dirty="0">
              <a:solidFill>
                <a:srgbClr val="00206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lang="en-US" sz="900" dirty="0"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endParaRPr sz="9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924" y="985750"/>
            <a:ext cx="4658876" cy="3024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The while loop will repeat </a:t>
            </a:r>
            <a:r>
              <a:rPr sz="1800" b="1" dirty="0">
                <a:latin typeface="Arial"/>
                <a:cs typeface="Arial"/>
              </a:rPr>
              <a:t>a  </a:t>
            </a:r>
            <a:r>
              <a:rPr sz="1800" b="1" spc="-5" dirty="0">
                <a:latin typeface="Arial"/>
                <a:cs typeface="Arial"/>
              </a:rPr>
              <a:t>statement </a:t>
            </a:r>
            <a:r>
              <a:rPr sz="1800" b="1" dirty="0">
                <a:latin typeface="Arial"/>
                <a:cs typeface="Arial"/>
              </a:rPr>
              <a:t>(or </a:t>
            </a:r>
            <a:r>
              <a:rPr sz="1800" b="1" spc="-5" dirty="0">
                <a:latin typeface="Arial"/>
                <a:cs typeface="Arial"/>
              </a:rPr>
              <a:t>set of statements) </a:t>
            </a:r>
            <a:r>
              <a:rPr sz="1800" b="1" spc="-5" dirty="0">
                <a:solidFill>
                  <a:srgbClr val="642C84"/>
                </a:solidFill>
                <a:latin typeface="Arial"/>
                <a:cs typeface="Arial"/>
              </a:rPr>
              <a:t> as long as </a:t>
            </a:r>
            <a:r>
              <a:rPr sz="1800" b="1" dirty="0">
                <a:solidFill>
                  <a:srgbClr val="642C84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642C84"/>
                </a:solidFill>
                <a:latin typeface="Arial"/>
                <a:cs typeface="Arial"/>
              </a:rPr>
              <a:t>condition is met  </a:t>
            </a:r>
            <a:r>
              <a:rPr sz="1800" b="1" dirty="0">
                <a:solidFill>
                  <a:srgbClr val="642C84"/>
                </a:solidFill>
                <a:latin typeface="Arial"/>
                <a:cs typeface="Arial"/>
              </a:rPr>
              <a:t>(true</a:t>
            </a:r>
            <a:r>
              <a:rPr sz="1800" b="1" dirty="0" smtClean="0">
                <a:solidFill>
                  <a:srgbClr val="642C84"/>
                </a:solidFill>
                <a:latin typeface="Arial"/>
                <a:cs typeface="Arial"/>
              </a:rPr>
              <a:t>)</a:t>
            </a:r>
            <a:endParaRPr lang="en-US" sz="1800" b="1" dirty="0" smtClean="0">
              <a:solidFill>
                <a:srgbClr val="642C84"/>
              </a:solidFill>
              <a:latin typeface="Arial"/>
              <a:cs typeface="Arial"/>
            </a:endParaRPr>
          </a:p>
          <a:p>
            <a:pPr marL="12065" marR="5080">
              <a:lnSpc>
                <a:spcPct val="114599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Important!</a:t>
            </a:r>
          </a:p>
          <a:p>
            <a:pPr marL="836295" marR="50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dirty="0" smtClean="0">
                <a:latin typeface="Arial"/>
                <a:cs typeface="Arial"/>
              </a:rPr>
              <a:t>If a </a:t>
            </a:r>
            <a:r>
              <a:rPr lang="en-US" b="1" dirty="0" smtClean="0">
                <a:solidFill>
                  <a:srgbClr val="00B050"/>
                </a:solidFill>
                <a:latin typeface="Arial"/>
                <a:cs typeface="Arial"/>
              </a:rPr>
              <a:t>loop exit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"/>
                <a:cs typeface="Arial"/>
              </a:rPr>
              <a:t>condition </a:t>
            </a:r>
            <a:r>
              <a:rPr lang="en-US" b="1" dirty="0" smtClean="0">
                <a:latin typeface="Arial"/>
                <a:cs typeface="Arial"/>
              </a:rPr>
              <a:t>is not met 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is always false</a:t>
            </a:r>
            <a:r>
              <a:rPr lang="en-US" b="1" dirty="0" smtClean="0">
                <a:latin typeface="Arial"/>
                <a:cs typeface="Arial"/>
              </a:rPr>
              <a:t>), the program will remain stuck in a loop forever.</a:t>
            </a:r>
          </a:p>
          <a:p>
            <a:pPr marL="836295" marR="50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dirty="0" smtClean="0">
                <a:latin typeface="Arial"/>
                <a:cs typeface="Arial"/>
              </a:rPr>
              <a:t>Use</a:t>
            </a:r>
            <a:r>
              <a:rPr lang="en-US" b="1" dirty="0" smtClean="0">
                <a:solidFill>
                  <a:srgbClr val="00B050"/>
                </a:solidFill>
                <a:latin typeface="Arial"/>
                <a:cs typeface="Arial"/>
              </a:rPr>
              <a:t> break</a:t>
            </a:r>
            <a:r>
              <a:rPr lang="en-US" b="1" dirty="0" smtClean="0">
                <a:latin typeface="Arial"/>
                <a:cs typeface="Arial"/>
              </a:rPr>
              <a:t> to prematurely end loops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8860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dirty="0" smtClean="0">
                <a:solidFill>
                  <a:srgbClr val="642C84"/>
                </a:solidFill>
                <a:latin typeface="Calibri"/>
                <a:cs typeface="Calibri"/>
              </a:rPr>
              <a:t>WHILE loop example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944400"/>
            <a:ext cx="5943599" cy="2676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444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DO</a:t>
            </a:r>
            <a:r>
              <a:rPr sz="2600" b="1" spc="-5" dirty="0">
                <a:solidFill>
                  <a:srgbClr val="642C84"/>
                </a:solidFill>
                <a:latin typeface="Arial"/>
                <a:cs typeface="Arial"/>
              </a:rPr>
              <a:t>…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WHILE</a:t>
            </a:r>
            <a:r>
              <a:rPr sz="2600" b="1" spc="-220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38824" y="961875"/>
            <a:ext cx="2713990" cy="223774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do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 dirty="0">
                <a:solidFill>
                  <a:srgbClr val="880000"/>
                </a:solidFill>
                <a:latin typeface="Consolas"/>
                <a:cs typeface="Consolas"/>
              </a:rPr>
              <a:t>// statement(s) to</a:t>
            </a:r>
            <a:r>
              <a:rPr sz="1200" spc="-40" dirty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880000"/>
                </a:solidFill>
                <a:latin typeface="Consolas"/>
                <a:cs typeface="Consolas"/>
              </a:rPr>
              <a:t>repeat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} 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while</a:t>
            </a:r>
            <a:r>
              <a:rPr sz="1200" spc="-1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latin typeface="Consolas"/>
                <a:cs typeface="Consolas"/>
              </a:rPr>
              <a:t>expression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5725" marR="1781810" algn="just">
              <a:lnSpc>
                <a:spcPct val="114599"/>
              </a:lnSpc>
            </a:pP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sz="1200" spc="-95" dirty="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969896"/>
                </a:solidFill>
                <a:latin typeface="Consolas"/>
                <a:cs typeface="Consolas"/>
              </a:rPr>
              <a:t>example  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 dirty="0">
                <a:latin typeface="Consolas"/>
                <a:cs typeface="Consolas"/>
              </a:rPr>
              <a:t>x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200" spc="-9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do</a:t>
            </a:r>
            <a:r>
              <a:rPr sz="1200" spc="-1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252729" marR="1195705">
              <a:lnSpc>
                <a:spcPct val="114599"/>
              </a:lnSpc>
            </a:pPr>
            <a:r>
              <a:rPr sz="1200" spc="-5" dirty="0">
                <a:latin typeface="Consolas"/>
                <a:cs typeface="Consolas"/>
              </a:rPr>
              <a:t>consol</a:t>
            </a:r>
            <a:r>
              <a:rPr sz="1200" spc="5" dirty="0">
                <a:latin typeface="Consolas"/>
                <a:cs typeface="Consolas"/>
              </a:rPr>
              <a:t>e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spc="-5" dirty="0">
                <a:latin typeface="Consolas"/>
                <a:cs typeface="Consolas"/>
              </a:rPr>
              <a:t>lo</a:t>
            </a:r>
            <a:r>
              <a:rPr sz="1200" dirty="0">
                <a:latin typeface="Consolas"/>
                <a:cs typeface="Consolas"/>
              </a:rPr>
              <a:t>g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dirty="0">
                <a:latin typeface="Consolas"/>
                <a:cs typeface="Consolas"/>
              </a:rPr>
              <a:t>x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);  </a:t>
            </a:r>
            <a:r>
              <a:rPr sz="1200" spc="-5" dirty="0">
                <a:latin typeface="Consolas"/>
                <a:cs typeface="Consolas"/>
              </a:rPr>
              <a:t>x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++;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latin typeface="Consolas"/>
                <a:cs typeface="Consolas"/>
              </a:rPr>
              <a:t>} 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while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dirty="0">
                <a:latin typeface="Consolas"/>
                <a:cs typeface="Consolas"/>
              </a:rPr>
              <a:t>x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&lt;</a:t>
            </a:r>
            <a:r>
              <a:rPr sz="1200" spc="-1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6666"/>
                </a:solidFill>
                <a:latin typeface="Consolas"/>
                <a:cs typeface="Consolas"/>
              </a:rPr>
              <a:t>10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924" y="985750"/>
            <a:ext cx="3914775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The do… while loop will repeat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 </a:t>
            </a:r>
            <a:r>
              <a:rPr sz="1800" b="1" spc="-5" dirty="0">
                <a:latin typeface="Arial"/>
                <a:cs typeface="Arial"/>
              </a:rPr>
              <a:t>statement </a:t>
            </a:r>
            <a:r>
              <a:rPr sz="1800" b="1" dirty="0">
                <a:latin typeface="Arial"/>
                <a:cs typeface="Arial"/>
              </a:rPr>
              <a:t>(or </a:t>
            </a:r>
            <a:r>
              <a:rPr sz="1800" b="1" spc="-5" dirty="0">
                <a:latin typeface="Arial"/>
                <a:cs typeface="Arial"/>
              </a:rPr>
              <a:t>set of statements) </a:t>
            </a:r>
            <a:r>
              <a:rPr sz="1800" b="1" spc="-5" dirty="0">
                <a:solidFill>
                  <a:srgbClr val="642C84"/>
                </a:solidFill>
                <a:latin typeface="Arial"/>
                <a:cs typeface="Arial"/>
              </a:rPr>
              <a:t> as long as </a:t>
            </a:r>
            <a:r>
              <a:rPr sz="1800" b="1" dirty="0">
                <a:solidFill>
                  <a:srgbClr val="642C84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642C84"/>
                </a:solidFill>
                <a:latin typeface="Arial"/>
                <a:cs typeface="Arial"/>
              </a:rPr>
              <a:t>condition is met  </a:t>
            </a:r>
            <a:r>
              <a:rPr sz="1800" b="1" dirty="0">
                <a:solidFill>
                  <a:srgbClr val="642C84"/>
                </a:solidFill>
                <a:latin typeface="Arial"/>
                <a:cs typeface="Arial"/>
              </a:rPr>
              <a:t>(true)</a:t>
            </a:r>
            <a:endParaRPr sz="1800" dirty="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latin typeface="Arial"/>
                <a:cs typeface="Arial"/>
              </a:rPr>
              <a:t>similar </a:t>
            </a:r>
            <a:r>
              <a:rPr sz="1800" b="1" dirty="0">
                <a:latin typeface="Arial"/>
                <a:cs typeface="Arial"/>
              </a:rPr>
              <a:t>to the </a:t>
            </a:r>
            <a:r>
              <a:rPr sz="1800" b="1" spc="-5" dirty="0">
                <a:latin typeface="Arial"/>
                <a:cs typeface="Arial"/>
              </a:rPr>
              <a:t>while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loop</a:t>
            </a:r>
            <a:endParaRPr sz="1800" dirty="0">
              <a:latin typeface="Arial"/>
              <a:cs typeface="Arial"/>
            </a:endParaRPr>
          </a:p>
          <a:p>
            <a:pPr marL="836294" marR="61594" lvl="1" indent="-367030">
              <a:lnSpc>
                <a:spcPct val="114599"/>
              </a:lnSpc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solidFill>
                  <a:srgbClr val="0F9D58"/>
                </a:solidFill>
                <a:latin typeface="Arial"/>
                <a:cs typeface="Arial"/>
              </a:rPr>
              <a:t>It executes </a:t>
            </a:r>
            <a:r>
              <a:rPr sz="1800" b="1" dirty="0">
                <a:solidFill>
                  <a:srgbClr val="0F9D58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F9D58"/>
                </a:solidFill>
                <a:latin typeface="Arial"/>
                <a:cs typeface="Arial"/>
              </a:rPr>
              <a:t>statement(s)  at least</a:t>
            </a:r>
            <a:r>
              <a:rPr sz="1800" b="1" spc="-15" dirty="0">
                <a:solidFill>
                  <a:srgbClr val="0F9D5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F9D58"/>
                </a:solidFill>
                <a:latin typeface="Arial"/>
                <a:cs typeface="Arial"/>
              </a:rPr>
              <a:t>once!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065" y="3215102"/>
            <a:ext cx="134331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ct val="114599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Important!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940" y="3625984"/>
            <a:ext cx="8077200" cy="106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6295" marR="50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dirty="0" smtClean="0">
                <a:latin typeface="Arial"/>
                <a:cs typeface="Arial"/>
              </a:rPr>
              <a:t>As with the </a:t>
            </a:r>
            <a:r>
              <a:rPr lang="en-US" b="1" dirty="0" smtClean="0">
                <a:solidFill>
                  <a:srgbClr val="7030A0"/>
                </a:solidFill>
                <a:latin typeface="Arial"/>
                <a:cs typeface="Arial"/>
              </a:rPr>
              <a:t>WHILE</a:t>
            </a:r>
            <a:r>
              <a:rPr lang="en-US" b="1" dirty="0" smtClean="0">
                <a:latin typeface="Arial"/>
                <a:cs typeface="Arial"/>
              </a:rPr>
              <a:t> loop, the DO loop will run forever if the </a:t>
            </a:r>
            <a:r>
              <a:rPr lang="en-US" b="1" dirty="0" smtClean="0">
                <a:solidFill>
                  <a:srgbClr val="00B050"/>
                </a:solidFill>
                <a:latin typeface="Arial"/>
                <a:cs typeface="Arial"/>
              </a:rPr>
              <a:t>exit condition</a:t>
            </a:r>
            <a:r>
              <a:rPr lang="en-US" b="1" dirty="0" smtClean="0">
                <a:latin typeface="Arial"/>
                <a:cs typeface="Arial"/>
              </a:rPr>
              <a:t> is not met</a:t>
            </a:r>
          </a:p>
          <a:p>
            <a:pPr marL="836295" marR="50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dirty="0" smtClean="0">
                <a:latin typeface="Arial"/>
                <a:cs typeface="Arial"/>
              </a:rPr>
              <a:t>Use</a:t>
            </a:r>
            <a:r>
              <a:rPr lang="en-US" b="1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"/>
                <a:cs typeface="Arial"/>
              </a:rPr>
              <a:t>break</a:t>
            </a:r>
            <a:r>
              <a:rPr lang="en-US" b="1" dirty="0">
                <a:latin typeface="Arial"/>
                <a:cs typeface="Arial"/>
              </a:rPr>
              <a:t> to </a:t>
            </a:r>
            <a:r>
              <a:rPr lang="en-US" b="1" dirty="0" smtClean="0">
                <a:latin typeface="Arial"/>
                <a:cs typeface="Arial"/>
              </a:rPr>
              <a:t>prematurely end </a:t>
            </a:r>
            <a:r>
              <a:rPr lang="en-US" b="1" dirty="0">
                <a:latin typeface="Arial"/>
                <a:cs typeface="Arial"/>
              </a:rPr>
              <a:t>loops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(Introduction to)  Arrays </a:t>
            </a:r>
            <a:r>
              <a:rPr dirty="0"/>
              <a:t>&amp;</a:t>
            </a:r>
            <a:r>
              <a:rPr spc="-105" dirty="0"/>
              <a:t> </a:t>
            </a:r>
            <a:r>
              <a:rPr spc="-5" dirty="0"/>
              <a:t>Objects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6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909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Arrays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11224" y="715668"/>
            <a:ext cx="8025765" cy="134139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88315" indent="-461009">
              <a:lnSpc>
                <a:spcPct val="100000"/>
              </a:lnSpc>
              <a:spcBef>
                <a:spcPts val="520"/>
              </a:spcBef>
              <a:buSzPct val="91666"/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b="1" spc="-5" dirty="0" smtClean="0">
                <a:latin typeface="Calibri"/>
                <a:cs typeface="Calibri"/>
              </a:rPr>
              <a:t>Instead of using many separate variables, we can use </a:t>
            </a:r>
            <a:r>
              <a:rPr lang="en-US" b="1" spc="-5" dirty="0" smtClean="0">
                <a:solidFill>
                  <a:srgbClr val="00B050"/>
                </a:solidFill>
                <a:latin typeface="Calibri"/>
                <a:cs typeface="Calibri"/>
              </a:rPr>
              <a:t>arrays</a:t>
            </a:r>
          </a:p>
          <a:p>
            <a:pPr marL="488315" indent="-461009">
              <a:lnSpc>
                <a:spcPct val="100000"/>
              </a:lnSpc>
              <a:spcBef>
                <a:spcPts val="520"/>
              </a:spcBef>
              <a:buSzPct val="91666"/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b="1" spc="-5" dirty="0" smtClean="0">
                <a:solidFill>
                  <a:srgbClr val="0F9D58"/>
                </a:solidFill>
                <a:latin typeface="Calibri"/>
                <a:cs typeface="Calibri"/>
              </a:rPr>
              <a:t>Arrays hold </a:t>
            </a:r>
            <a:r>
              <a:rPr lang="en-US" b="1" spc="-5" dirty="0" smtClean="0">
                <a:solidFill>
                  <a:srgbClr val="0F9D58"/>
                </a:solidFill>
                <a:latin typeface="Calibri"/>
                <a:cs typeface="Calibri"/>
              </a:rPr>
              <a:t>an </a:t>
            </a:r>
            <a:r>
              <a:rPr b="1" spc="-5" dirty="0" smtClean="0">
                <a:solidFill>
                  <a:srgbClr val="0F9D58"/>
                </a:solidFill>
                <a:latin typeface="Calibri"/>
                <a:cs typeface="Calibri"/>
              </a:rPr>
              <a:t>ordered </a:t>
            </a:r>
            <a:r>
              <a:rPr b="1" spc="-5" dirty="0">
                <a:solidFill>
                  <a:srgbClr val="0F9D58"/>
                </a:solidFill>
                <a:latin typeface="Calibri"/>
                <a:cs typeface="Calibri"/>
              </a:rPr>
              <a:t>list of</a:t>
            </a:r>
            <a:r>
              <a:rPr b="1" spc="-45" dirty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lang="en-US" b="1" spc="-5" dirty="0" smtClean="0">
                <a:solidFill>
                  <a:srgbClr val="0F9D58"/>
                </a:solidFill>
                <a:latin typeface="Calibri"/>
                <a:cs typeface="Calibri"/>
              </a:rPr>
              <a:t>items</a:t>
            </a:r>
            <a:r>
              <a:rPr b="1" spc="-5" dirty="0" smtClean="0">
                <a:solidFill>
                  <a:srgbClr val="0F9D58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 marL="488315" indent="-461009">
              <a:lnSpc>
                <a:spcPct val="100000"/>
              </a:lnSpc>
              <a:spcBef>
                <a:spcPts val="420"/>
              </a:spcBef>
              <a:buSzPct val="91666"/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b="1" spc="-5" dirty="0">
                <a:latin typeface="Calibri"/>
                <a:cs typeface="Calibri"/>
              </a:rPr>
              <a:t>In JS the length of an array is not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fixed</a:t>
            </a:r>
            <a:r>
              <a:rPr b="1" spc="-5" dirty="0" smtClean="0">
                <a:latin typeface="Calibri"/>
                <a:cs typeface="Calibri"/>
              </a:rPr>
              <a:t>.</a:t>
            </a:r>
            <a:r>
              <a:rPr lang="en-US" b="1" spc="-5" dirty="0" smtClean="0">
                <a:latin typeface="Calibri"/>
                <a:cs typeface="Calibri"/>
              </a:rPr>
              <a:t> Unlimited items can be added.</a:t>
            </a:r>
            <a:endParaRPr dirty="0">
              <a:latin typeface="Calibri"/>
              <a:cs typeface="Calibri"/>
            </a:endParaRPr>
          </a:p>
          <a:p>
            <a:pPr marL="488315" indent="-461009">
              <a:lnSpc>
                <a:spcPct val="100000"/>
              </a:lnSpc>
              <a:spcBef>
                <a:spcPts val="420"/>
              </a:spcBef>
              <a:buSzPct val="91666"/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b="1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Any type of variable </a:t>
            </a:r>
            <a:r>
              <a:rPr b="1" spc="-5" dirty="0" smtClean="0">
                <a:latin typeface="Calibri"/>
                <a:cs typeface="Calibri"/>
              </a:rPr>
              <a:t>can be</a:t>
            </a:r>
            <a:r>
              <a:rPr lang="en-US" b="1" spc="-5" dirty="0" smtClean="0">
                <a:latin typeface="Calibri"/>
                <a:cs typeface="Calibri"/>
              </a:rPr>
              <a:t> added</a:t>
            </a:r>
            <a:r>
              <a:rPr b="1" spc="-5" dirty="0" smtClean="0">
                <a:latin typeface="Calibri"/>
                <a:cs typeface="Calibri"/>
              </a:rPr>
              <a:t> </a:t>
            </a:r>
            <a:r>
              <a:rPr lang="en-US" b="1" spc="-5" dirty="0" smtClean="0">
                <a:latin typeface="Calibri"/>
                <a:cs typeface="Calibri"/>
              </a:rPr>
              <a:t>into </a:t>
            </a:r>
            <a:r>
              <a:rPr b="1" spc="-5" dirty="0" smtClean="0">
                <a:latin typeface="Calibri"/>
                <a:cs typeface="Calibri"/>
              </a:rPr>
              <a:t>a</a:t>
            </a:r>
            <a:r>
              <a:rPr lang="en-US" b="1" spc="-5" dirty="0" smtClean="0">
                <a:latin typeface="Calibri"/>
                <a:cs typeface="Calibri"/>
              </a:rPr>
              <a:t> JavaScript</a:t>
            </a:r>
            <a:r>
              <a:rPr b="1" spc="-50" dirty="0" smtClean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array</a:t>
            </a:r>
            <a:r>
              <a:rPr b="1" spc="-5" dirty="0" smtClean="0"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2407239"/>
            <a:ext cx="7391400" cy="145424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530225">
              <a:lnSpc>
                <a:spcPct val="100000"/>
              </a:lnSpc>
              <a:spcBef>
                <a:spcPts val="520"/>
              </a:spcBef>
              <a:tabLst>
                <a:tab pos="475615" algn="l"/>
                <a:tab pos="476250" algn="l"/>
              </a:tabLst>
            </a:pPr>
            <a:r>
              <a:rPr lang="en-US" sz="2000" b="1" spc="-5" dirty="0" smtClean="0">
                <a:latin typeface="Calibri"/>
                <a:cs typeface="Calibri"/>
              </a:rPr>
              <a:t>Creating an array</a:t>
            </a:r>
          </a:p>
          <a:p>
            <a:pPr marL="475615" marR="530225" indent="-475615">
              <a:lnSpc>
                <a:spcPct val="100000"/>
              </a:lnSpc>
              <a:spcBef>
                <a:spcPts val="520"/>
              </a:spcBef>
              <a:buFont typeface="Arial"/>
              <a:buChar char="○"/>
              <a:tabLst>
                <a:tab pos="475615" algn="l"/>
                <a:tab pos="476250" algn="l"/>
              </a:tabLst>
            </a:pPr>
            <a:r>
              <a:rPr sz="2000" b="1" spc="-5" dirty="0" smtClean="0">
                <a:latin typeface="Calibri"/>
                <a:cs typeface="Calibri"/>
              </a:rPr>
              <a:t>Using </a:t>
            </a:r>
            <a:r>
              <a:rPr sz="2000" b="1" spc="-5" dirty="0">
                <a:latin typeface="Calibri"/>
                <a:cs typeface="Calibri"/>
              </a:rPr>
              <a:t>an array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5" dirty="0" smtClean="0">
                <a:latin typeface="Calibri"/>
                <a:cs typeface="Calibri"/>
              </a:rPr>
              <a:t>literal</a:t>
            </a:r>
            <a:r>
              <a:rPr lang="en-US" sz="2000" b="1" spc="-5" dirty="0" smtClean="0">
                <a:latin typeface="Calibri"/>
                <a:cs typeface="Calibri"/>
              </a:rPr>
              <a:t> </a:t>
            </a:r>
            <a:r>
              <a:rPr sz="2000" b="1" spc="-5" dirty="0" smtClean="0">
                <a:latin typeface="Calibri"/>
                <a:cs typeface="Calibri"/>
              </a:rPr>
              <a:t>(recommended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488315" marR="5080" indent="-488315">
              <a:lnSpc>
                <a:spcPct val="114599"/>
              </a:lnSpc>
              <a:buFont typeface="Arial"/>
              <a:buChar char="○"/>
              <a:tabLst>
                <a:tab pos="488315" algn="l"/>
                <a:tab pos="488950" algn="l"/>
              </a:tabLst>
            </a:pPr>
            <a:r>
              <a:rPr lang="en-US" sz="2000" b="1" spc="-5" dirty="0" smtClean="0">
                <a:latin typeface="Calibri"/>
                <a:cs typeface="Calibri"/>
              </a:rPr>
              <a:t>Creating a </a:t>
            </a:r>
            <a:r>
              <a:rPr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new</a:t>
            </a:r>
            <a:r>
              <a:rPr lang="en-US"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 Array() </a:t>
            </a:r>
            <a:r>
              <a:rPr lang="en-US" sz="2000" b="1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object </a:t>
            </a:r>
          </a:p>
          <a:p>
            <a:pPr marR="5080">
              <a:lnSpc>
                <a:spcPct val="114599"/>
              </a:lnSpc>
              <a:tabLst>
                <a:tab pos="488315" algn="l"/>
                <a:tab pos="488950" algn="l"/>
              </a:tabLst>
            </a:pPr>
            <a:r>
              <a:rPr lang="en-US" sz="2000" b="1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(may have unintuitive behavior)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6800" y="2567455"/>
            <a:ext cx="4093210" cy="1282659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// 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array</a:t>
            </a:r>
            <a:r>
              <a:rPr sz="1200" spc="-1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literal</a:t>
            </a:r>
            <a:endParaRPr sz="12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 spc="-5" dirty="0">
                <a:latin typeface="Consolas"/>
                <a:cs typeface="Consolas"/>
              </a:rPr>
              <a:t>arr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200" spc="-5" dirty="0">
                <a:solidFill>
                  <a:srgbClr val="008800"/>
                </a:solidFill>
                <a:latin typeface="Consolas"/>
                <a:cs typeface="Consolas"/>
              </a:rPr>
              <a:t>'first element'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200" spc="-5" dirty="0">
                <a:solidFill>
                  <a:srgbClr val="008800"/>
                </a:solidFill>
                <a:latin typeface="Consolas"/>
                <a:cs typeface="Consolas"/>
              </a:rPr>
              <a:t>'second</a:t>
            </a:r>
            <a:r>
              <a:rPr sz="1200" spc="-10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8800"/>
                </a:solidFill>
                <a:latin typeface="Consolas"/>
                <a:cs typeface="Consolas"/>
              </a:rPr>
              <a:t>element'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];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// new</a:t>
            </a:r>
            <a:r>
              <a:rPr sz="1200" spc="-1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keyword</a:t>
            </a:r>
            <a:endParaRPr sz="1200" dirty="0">
              <a:latin typeface="Consolas"/>
              <a:cs typeface="Consolas"/>
            </a:endParaRPr>
          </a:p>
          <a:p>
            <a:pPr marL="85725" marR="313690">
              <a:lnSpc>
                <a:spcPct val="114599"/>
              </a:lnSpc>
            </a:pP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 spc="-5" dirty="0">
                <a:latin typeface="Consolas"/>
                <a:cs typeface="Consolas"/>
              </a:rPr>
              <a:t>arr 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200" spc="-5" dirty="0">
                <a:solidFill>
                  <a:srgbClr val="000088"/>
                </a:solidFill>
                <a:latin typeface="Consolas"/>
                <a:cs typeface="Consolas"/>
              </a:rPr>
              <a:t>new </a:t>
            </a:r>
            <a:r>
              <a:rPr sz="1200" spc="-5" dirty="0">
                <a:solidFill>
                  <a:srgbClr val="660066"/>
                </a:solidFill>
                <a:latin typeface="Consolas"/>
                <a:cs typeface="Consolas"/>
              </a:rPr>
              <a:t>Array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5" dirty="0">
                <a:solidFill>
                  <a:srgbClr val="008800"/>
                </a:solidFill>
                <a:latin typeface="Consolas"/>
                <a:cs typeface="Consolas"/>
              </a:rPr>
              <a:t>'first element'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200" spc="-5" dirty="0">
                <a:solidFill>
                  <a:srgbClr val="008800"/>
                </a:solidFill>
                <a:latin typeface="Consolas"/>
                <a:cs typeface="Consolas"/>
              </a:rPr>
              <a:t>'second  element'</a:t>
            </a:r>
            <a:r>
              <a:rPr sz="1200" spc="-5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0" name="Rectangle 9">
            <a:hlinkClick r:id="rId4"/>
          </p:cNvPr>
          <p:cNvSpPr/>
          <p:nvPr/>
        </p:nvSpPr>
        <p:spPr>
          <a:xfrm>
            <a:off x="228600" y="39132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002060"/>
                </a:solidFill>
                <a:hlinkClick r:id="rId4"/>
              </a:rPr>
              <a:t>https://coderwall.com/p/h4xm0w/why-never-use-new-array-in-javascript</a:t>
            </a:r>
            <a:endParaRPr lang="ro-RO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909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Arrays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20749" y="859350"/>
            <a:ext cx="4274820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How do we access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data stored  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Array?</a:t>
            </a:r>
            <a:endParaRPr sz="1800" dirty="0">
              <a:latin typeface="Arial"/>
              <a:cs typeface="Arial"/>
            </a:endParaRPr>
          </a:p>
          <a:p>
            <a:pPr marL="836294" marR="716280" lvl="1" indent="-336550">
              <a:lnSpc>
                <a:spcPct val="116100"/>
              </a:lnSpc>
              <a:spcBef>
                <a:spcPts val="6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latin typeface="Arial"/>
                <a:cs typeface="Arial"/>
              </a:rPr>
              <a:t>You </a:t>
            </a:r>
            <a:r>
              <a:rPr lang="en-US" sz="1400" b="1" spc="-5" dirty="0" smtClean="0">
                <a:latin typeface="Arial"/>
                <a:cs typeface="Arial"/>
              </a:rPr>
              <a:t>access </a:t>
            </a:r>
            <a:r>
              <a:rPr sz="1400" b="1" spc="-5" dirty="0" smtClean="0">
                <a:latin typeface="Arial"/>
                <a:cs typeface="Arial"/>
              </a:rPr>
              <a:t>an </a:t>
            </a:r>
            <a:r>
              <a:rPr sz="1400" b="1" spc="-5" dirty="0">
                <a:latin typeface="Arial"/>
                <a:cs typeface="Arial"/>
              </a:rPr>
              <a:t>array element by  referring </a:t>
            </a:r>
            <a:r>
              <a:rPr sz="1400" b="1" dirty="0">
                <a:latin typeface="Arial"/>
                <a:cs typeface="Arial"/>
              </a:rPr>
              <a:t>to the </a:t>
            </a:r>
            <a:r>
              <a:rPr sz="1400" b="1" spc="-5" dirty="0">
                <a:solidFill>
                  <a:srgbClr val="642C84"/>
                </a:solidFill>
                <a:latin typeface="Arial"/>
                <a:cs typeface="Arial"/>
              </a:rPr>
              <a:t>index</a:t>
            </a:r>
            <a:r>
              <a:rPr sz="1400" b="1" spc="-45" dirty="0">
                <a:solidFill>
                  <a:srgbClr val="642C8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642C84"/>
                </a:solidFill>
                <a:latin typeface="Arial"/>
                <a:cs typeface="Arial"/>
              </a:rPr>
              <a:t>number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Array properties and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methods</a:t>
            </a:r>
            <a:endParaRPr sz="1800" dirty="0">
              <a:latin typeface="Arial"/>
              <a:cs typeface="Arial"/>
            </a:endParaRPr>
          </a:p>
          <a:p>
            <a:pPr marL="836294" marR="241935" lvl="1" indent="-336550">
              <a:lnSpc>
                <a:spcPct val="116100"/>
              </a:lnSpc>
              <a:spcBef>
                <a:spcPts val="6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latin typeface="Arial"/>
                <a:cs typeface="Arial"/>
              </a:rPr>
              <a:t>Length </a:t>
            </a:r>
            <a:r>
              <a:rPr sz="1400" dirty="0">
                <a:latin typeface="Arial"/>
                <a:cs typeface="Arial"/>
              </a:rPr>
              <a:t>- </a:t>
            </a:r>
            <a:r>
              <a:rPr sz="1400" spc="-5" dirty="0">
                <a:latin typeface="Arial"/>
                <a:cs typeface="Arial"/>
              </a:rPr>
              <a:t>The length property of an array  </a:t>
            </a:r>
            <a:r>
              <a:rPr sz="1400" dirty="0">
                <a:latin typeface="Arial"/>
                <a:cs typeface="Arial"/>
              </a:rPr>
              <a:t>returns </a:t>
            </a:r>
            <a:r>
              <a:rPr sz="1400" spc="-5" dirty="0">
                <a:latin typeface="Arial"/>
                <a:cs typeface="Arial"/>
              </a:rPr>
              <a:t>the number of array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elements</a:t>
            </a:r>
            <a:endParaRPr sz="1400" dirty="0">
              <a:latin typeface="Arial"/>
              <a:cs typeface="Arial"/>
            </a:endParaRPr>
          </a:p>
          <a:p>
            <a:pPr marL="836294" marR="5080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latin typeface="Arial"/>
                <a:cs typeface="Arial"/>
              </a:rPr>
              <a:t>Sort </a:t>
            </a:r>
            <a:r>
              <a:rPr sz="1400" dirty="0">
                <a:latin typeface="Arial"/>
                <a:cs typeface="Arial"/>
              </a:rPr>
              <a:t>-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sort() method sorts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elements  of an array in place and </a:t>
            </a:r>
            <a:r>
              <a:rPr sz="1400" dirty="0">
                <a:latin typeface="Arial"/>
                <a:cs typeface="Arial"/>
              </a:rPr>
              <a:t>returns </a:t>
            </a:r>
            <a:r>
              <a:rPr sz="1400" spc="-5" dirty="0">
                <a:latin typeface="Arial"/>
                <a:cs typeface="Arial"/>
              </a:rPr>
              <a:t>the  array.The default </a:t>
            </a:r>
            <a:r>
              <a:rPr sz="1400" dirty="0">
                <a:latin typeface="Arial"/>
                <a:cs typeface="Arial"/>
              </a:rPr>
              <a:t>sort </a:t>
            </a:r>
            <a:r>
              <a:rPr sz="1400" spc="-5" dirty="0">
                <a:latin typeface="Arial"/>
                <a:cs typeface="Arial"/>
              </a:rPr>
              <a:t>order is according to  </a:t>
            </a:r>
            <a:r>
              <a:rPr sz="1400" dirty="0">
                <a:latin typeface="Arial"/>
                <a:cs typeface="Arial"/>
              </a:rPr>
              <a:t>string </a:t>
            </a:r>
            <a:r>
              <a:rPr sz="1400" i="1" spc="-5" dirty="0">
                <a:latin typeface="Arial"/>
                <a:cs typeface="Arial"/>
              </a:rPr>
              <a:t>Unicode </a:t>
            </a:r>
            <a:r>
              <a:rPr sz="1400" i="1" dirty="0">
                <a:latin typeface="Arial"/>
                <a:cs typeface="Arial"/>
              </a:rPr>
              <a:t>code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points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Clr>
                <a:srgbClr val="000000"/>
              </a:buClr>
              <a:buChar char="○"/>
              <a:tabLst>
                <a:tab pos="836294" algn="l"/>
                <a:tab pos="836930" algn="l"/>
              </a:tabLst>
            </a:pP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There are </a:t>
            </a:r>
            <a:r>
              <a:rPr lang="en-US" sz="1400" u="heavy" spc="-5" dirty="0" smtClean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many</a:t>
            </a:r>
            <a:r>
              <a:rPr sz="1400" u="heavy" spc="-5" dirty="0" smtClean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lang="en-US" sz="1400" u="heavy" spc="-5" dirty="0" smtClean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available</a:t>
            </a:r>
            <a:r>
              <a:rPr sz="1400" u="heavy" spc="-5" dirty="0" smtClean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array</a:t>
            </a:r>
            <a:r>
              <a:rPr sz="1400" u="heavy" spc="-2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400" u="heavy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methods!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1799" y="835474"/>
            <a:ext cx="4056001" cy="367074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sz="1100" spc="-5" dirty="0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0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]);  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1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]);  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length 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-</a:t>
            </a:r>
            <a:r>
              <a:rPr sz="1100" spc="-3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spc="-5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1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]);</a:t>
            </a:r>
            <a:endParaRPr sz="1100" dirty="0">
              <a:latin typeface="Consolas" panose="020B0609020204030204" pitchFamily="49" charset="0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Consolas" panose="020B0609020204030204" pitchFamily="49" charset="0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100" spc="-5" dirty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 flexible </a:t>
            </a:r>
            <a:r>
              <a:rPr sz="1100" spc="-5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element</a:t>
            </a:r>
            <a:r>
              <a:rPr sz="1100" spc="-20" dirty="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spc="-5" dirty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type</a:t>
            </a:r>
            <a:endParaRPr sz="1100" dirty="0">
              <a:latin typeface="Consolas" panose="020B0609020204030204" pitchFamily="49" charset="0"/>
              <a:cs typeface="Consolas"/>
            </a:endParaRPr>
          </a:p>
          <a:p>
            <a:pPr marL="85090" marR="133350">
              <a:lnSpc>
                <a:spcPct val="114599"/>
              </a:lnSpc>
            </a:pPr>
            <a:r>
              <a:rPr sz="1100" spc="-5" dirty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var 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mix 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 [</a:t>
            </a:r>
            <a:r>
              <a:rPr sz="1100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1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 </a:t>
            </a:r>
            <a:r>
              <a:rPr sz="1100" spc="-5" dirty="0">
                <a:solidFill>
                  <a:srgbClr val="008800"/>
                </a:solidFill>
                <a:latin typeface="Consolas" panose="020B0609020204030204" pitchFamily="49" charset="0"/>
                <a:cs typeface="Consolas"/>
              </a:rPr>
              <a:t>'two'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 [</a:t>
            </a:r>
            <a:r>
              <a:rPr sz="1100" spc="-5" dirty="0">
                <a:solidFill>
                  <a:srgbClr val="008800"/>
                </a:solidFill>
                <a:latin typeface="Consolas" panose="020B0609020204030204" pitchFamily="49" charset="0"/>
                <a:cs typeface="Consolas"/>
              </a:rPr>
              <a:t>'apple'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 </a:t>
            </a:r>
            <a:r>
              <a:rPr sz="1100" spc="-5" dirty="0">
                <a:solidFill>
                  <a:srgbClr val="008800"/>
                </a:solidFill>
                <a:latin typeface="Consolas" panose="020B0609020204030204" pitchFamily="49" charset="0"/>
                <a:cs typeface="Consolas"/>
              </a:rPr>
              <a:t>'orange'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]];  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mix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]);</a:t>
            </a:r>
            <a:endParaRPr sz="1100" dirty="0">
              <a:latin typeface="Consolas" panose="020B0609020204030204" pitchFamily="49" charset="0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Consolas" panose="020B0609020204030204" pitchFamily="49" charset="0"/>
              <a:cs typeface="Times New Roman"/>
            </a:endParaRPr>
          </a:p>
          <a:p>
            <a:pPr marL="85090" marR="2147570">
              <a:lnSpc>
                <a:spcPct val="114599"/>
              </a:lnSpc>
            </a:pPr>
            <a:r>
              <a:rPr sz="1100" spc="-5" dirty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 changing</a:t>
            </a:r>
            <a:r>
              <a:rPr sz="1100" spc="-95" dirty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spc="-5" dirty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arrays  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mix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 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</a:t>
            </a:r>
            <a:r>
              <a:rPr sz="1100" spc="-1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3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;</a:t>
            </a:r>
            <a:endParaRPr sz="1100" dirty="0">
              <a:latin typeface="Consolas" panose="020B0609020204030204" pitchFamily="49" charset="0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r>
              <a:rPr sz="1100" spc="-5" dirty="0">
                <a:latin typeface="Consolas" panose="020B0609020204030204" pitchFamily="49" charset="0"/>
                <a:cs typeface="Consolas"/>
              </a:rPr>
              <a:t>mix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3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 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 [</a:t>
            </a:r>
            <a:r>
              <a:rPr sz="1100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1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 </a:t>
            </a:r>
            <a:r>
              <a:rPr sz="1100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</a:t>
            </a:r>
            <a:r>
              <a:rPr sz="110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</a:t>
            </a:r>
            <a:r>
              <a:rPr sz="1100" spc="-10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spc="-5" dirty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3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];</a:t>
            </a:r>
            <a:endParaRPr sz="1100" dirty="0">
              <a:latin typeface="Consolas" panose="020B0609020204030204" pitchFamily="49" charset="0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r>
              <a:rPr sz="1100" spc="-5" dirty="0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 dirty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 dirty="0">
                <a:latin typeface="Consolas" panose="020B0609020204030204" pitchFamily="49" charset="0"/>
                <a:cs typeface="Consolas"/>
              </a:rPr>
              <a:t>mix</a:t>
            </a:r>
            <a:r>
              <a:rPr sz="11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);</a:t>
            </a:r>
            <a:endParaRPr lang="en-US" sz="1100" spc="-5" dirty="0" smtClean="0">
              <a:solidFill>
                <a:srgbClr val="666600"/>
              </a:solidFill>
              <a:latin typeface="Consolas" panose="020B0609020204030204" pitchFamily="49" charset="0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endParaRPr sz="1100" dirty="0">
              <a:latin typeface="Consolas" panose="020B0609020204030204" pitchFamily="49" charset="0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Times New Roman"/>
              </a:rPr>
              <a:t> // Looping through an array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 for (var </a:t>
            </a: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i</a:t>
            </a: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 = 0,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max </a:t>
            </a: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= </a:t>
            </a:r>
            <a:r>
              <a:rPr lang="en-US" sz="1100" dirty="0" err="1" smtClean="0">
                <a:latin typeface="Consolas" panose="020B0609020204030204" pitchFamily="49" charset="0"/>
                <a:cs typeface="Times New Roman"/>
              </a:rPr>
              <a:t>array.length</a:t>
            </a: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; </a:t>
            </a:r>
            <a:r>
              <a:rPr lang="en-US" sz="1100" dirty="0" err="1" smtClean="0">
                <a:latin typeface="Consolas" panose="020B0609020204030204" pitchFamily="49" charset="0"/>
                <a:cs typeface="Times New Roman"/>
              </a:rPr>
              <a:t>i</a:t>
            </a: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 &lt; max; </a:t>
            </a:r>
            <a:r>
              <a:rPr lang="en-US" sz="1100" dirty="0" err="1" smtClean="0">
                <a:latin typeface="Consolas" panose="020B0609020204030204" pitchFamily="49" charset="0"/>
                <a:cs typeface="Times New Roman"/>
              </a:rPr>
              <a:t>i</a:t>
            </a: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++) {</a:t>
            </a:r>
            <a:br>
              <a:rPr lang="en-US" sz="1100" dirty="0" smtClean="0">
                <a:latin typeface="Consolas" panose="020B0609020204030204" pitchFamily="49" charset="0"/>
                <a:cs typeface="Times New Roman"/>
              </a:rPr>
            </a:b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     console.log(array[</a:t>
            </a:r>
            <a:r>
              <a:rPr lang="en-US" sz="1100" dirty="0" err="1" smtClean="0">
                <a:latin typeface="Consolas" panose="020B0609020204030204" pitchFamily="49" charset="0"/>
                <a:cs typeface="Times New Roman"/>
              </a:rPr>
              <a:t>i</a:t>
            </a: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]);</a:t>
            </a:r>
            <a:br>
              <a:rPr lang="en-US" sz="1100" dirty="0" smtClean="0">
                <a:latin typeface="Consolas" panose="020B0609020204030204" pitchFamily="49" charset="0"/>
                <a:cs typeface="Times New Roman"/>
              </a:rPr>
            </a:br>
            <a:r>
              <a:rPr lang="en-US" sz="1100" dirty="0" smtClean="0">
                <a:latin typeface="Consolas" panose="020B0609020204030204" pitchFamily="49" charset="0"/>
                <a:cs typeface="Times New Roman"/>
              </a:rPr>
              <a:t> }</a:t>
            </a:r>
            <a:endParaRPr lang="en-US" sz="1100" dirty="0">
              <a:latin typeface="Consolas" panose="020B0609020204030204" pitchFamily="49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100" dirty="0" smtClean="0">
              <a:latin typeface="Consolas" panose="020B0609020204030204" pitchFamily="49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Times New Roman"/>
              </a:rPr>
              <a:t> // Sorting an array</a:t>
            </a:r>
            <a:endParaRPr sz="1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Times New Roman"/>
            </a:endParaRPr>
          </a:p>
          <a:p>
            <a:pPr marL="85090" marR="1559560">
              <a:lnSpc>
                <a:spcPct val="114599"/>
              </a:lnSpc>
            </a:pPr>
            <a:r>
              <a:rPr sz="1100" spc="-5" dirty="0" err="1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 dirty="0" err="1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dirty="0" err="1">
                <a:latin typeface="Consolas" panose="020B0609020204030204" pitchFamily="49" charset="0"/>
                <a:cs typeface="Consolas"/>
              </a:rPr>
              <a:t>sort</a:t>
            </a:r>
            <a:r>
              <a:rPr sz="11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()</a:t>
            </a:r>
            <a:r>
              <a:rPr lang="en-US" sz="11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;</a:t>
            </a:r>
            <a:endParaRPr sz="1100" dirty="0"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48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0604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Objects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595" y="1772822"/>
            <a:ext cx="4540753" cy="2092238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 smtClean="0">
                <a:solidFill>
                  <a:srgbClr val="00B050"/>
                </a:solidFill>
                <a:latin typeface="Arial"/>
                <a:cs typeface="Arial"/>
              </a:rPr>
              <a:t>An object is a collection of properties</a:t>
            </a:r>
          </a:p>
          <a:p>
            <a:pPr marL="379095" indent="-367030">
              <a:spcBef>
                <a:spcPts val="315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 smtClean="0">
                <a:solidFill>
                  <a:srgbClr val="00B050"/>
                </a:solidFill>
                <a:latin typeface="Arial"/>
                <a:cs typeface="Arial"/>
              </a:rPr>
              <a:t>Properties </a:t>
            </a:r>
            <a:r>
              <a:rPr lang="en-US" b="1" spc="-5" dirty="0" smtClean="0">
                <a:latin typeface="Arial"/>
                <a:cs typeface="Arial"/>
              </a:rPr>
              <a:t>are an association of </a:t>
            </a:r>
          </a:p>
          <a:p>
            <a:pPr marL="12065"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Names </a:t>
            </a:r>
            <a:r>
              <a:rPr lang="en-US" b="1" spc="-5" dirty="0" smtClean="0">
                <a:latin typeface="Arial"/>
                <a:cs typeface="Arial"/>
              </a:rPr>
              <a:t>and</a:t>
            </a: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lang="en-US" b="1" spc="-15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</a:p>
          <a:p>
            <a:pPr marL="297815" indent="-285750"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600" b="1" spc="-15" dirty="0" smtClean="0">
                <a:latin typeface="Arial"/>
                <a:cs typeface="Arial"/>
              </a:rPr>
              <a:t>Names are also called </a:t>
            </a:r>
            <a:r>
              <a:rPr lang="en-US" sz="1600" b="1" spc="-15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Keys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065"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en-US" b="1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79095" indent="-367030">
              <a:spcBef>
                <a:spcPts val="315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dirty="0" smtClean="0">
                <a:latin typeface="Arial"/>
                <a:cs typeface="Arial"/>
              </a:rPr>
              <a:t>The notation used to define objects is called </a:t>
            </a:r>
            <a:r>
              <a:rPr lang="en-US" sz="1600" b="1" spc="-5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JSON (JavaScript Object Notation)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03595" y="771326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All JavaScript components are </a:t>
            </a:r>
            <a:r>
              <a:rPr lang="en-US" sz="2200" b="1" dirty="0" smtClean="0">
                <a:solidFill>
                  <a:srgbClr val="7030A0"/>
                </a:solidFill>
              </a:rPr>
              <a:t>objects</a:t>
            </a:r>
            <a:r>
              <a:rPr lang="en-US" sz="2200" b="1" dirty="0" smtClean="0"/>
              <a:t>,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except primitives </a:t>
            </a:r>
            <a:endParaRPr lang="ro-RO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870434" y="261410"/>
            <a:ext cx="4093210" cy="4340932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200" spc="-5" dirty="0" err="1" smtClean="0">
                <a:solidFill>
                  <a:srgbClr val="000088"/>
                </a:solidFill>
                <a:latin typeface="Consolas"/>
                <a:cs typeface="Consolas"/>
              </a:rPr>
              <a:t>emptyObject</a:t>
            </a: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 = {};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200" spc="-5" dirty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200" spc="-5" dirty="0" err="1" smtClean="0">
                <a:solidFill>
                  <a:srgbClr val="000088"/>
                </a:solidFill>
                <a:latin typeface="Consolas"/>
                <a:cs typeface="Consolas"/>
              </a:rPr>
              <a:t>simpleObject</a:t>
            </a: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 =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dirty="0">
                <a:solidFill>
                  <a:srgbClr val="000088"/>
                </a:solidFill>
                <a:latin typeface="Consolas"/>
                <a:cs typeface="Consolas"/>
              </a:rPr>
              <a:t>	</a:t>
            </a: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property: “I have a property !”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200" spc="-5" dirty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var terminator = {</a:t>
            </a:r>
            <a:b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	model: “T-800”,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	</a:t>
            </a:r>
            <a:r>
              <a:rPr lang="en-US" sz="1200" spc="-5" dirty="0" err="1" smtClean="0">
                <a:solidFill>
                  <a:srgbClr val="000088"/>
                </a:solidFill>
                <a:latin typeface="Consolas"/>
                <a:cs typeface="Consolas"/>
              </a:rPr>
              <a:t>weightInPounds</a:t>
            </a: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: 200,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dirty="0">
                <a:solidFill>
                  <a:srgbClr val="000088"/>
                </a:solidFill>
                <a:latin typeface="Consolas"/>
                <a:cs typeface="Consolas"/>
              </a:rPr>
              <a:t>	</a:t>
            </a: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target: “Sarah Connor”</a:t>
            </a:r>
            <a:b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200" spc="-5" dirty="0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console.log(terminator);</a:t>
            </a:r>
            <a:r>
              <a:rPr lang="en-US" sz="1200" spc="-5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console.log(</a:t>
            </a:r>
            <a:r>
              <a:rPr lang="en-US" sz="1200" spc="-5" dirty="0" err="1" smtClean="0">
                <a:solidFill>
                  <a:srgbClr val="000088"/>
                </a:solidFill>
                <a:latin typeface="Consolas"/>
                <a:cs typeface="Consolas"/>
              </a:rPr>
              <a:t>terminator.target</a:t>
            </a: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200" spc="-5" dirty="0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// Dynamically adding a new property</a:t>
            </a:r>
            <a:endParaRPr lang="en-US" sz="1200" spc="-5" dirty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dirty="0" err="1" smtClean="0">
                <a:solidFill>
                  <a:srgbClr val="000088"/>
                </a:solidFill>
                <a:latin typeface="Consolas"/>
                <a:cs typeface="Consolas"/>
              </a:rPr>
              <a:t>terminator.vehicle</a:t>
            </a: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 = “</a:t>
            </a:r>
            <a:r>
              <a:rPr lang="en-US" sz="1200" spc="-5" dirty="0">
                <a:solidFill>
                  <a:srgbClr val="000088"/>
                </a:solidFill>
                <a:latin typeface="Consolas"/>
                <a:cs typeface="Consolas"/>
              </a:rPr>
              <a:t>Motorcycle</a:t>
            </a: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”;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200" spc="-5" dirty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dirty="0">
                <a:solidFill>
                  <a:srgbClr val="000088"/>
                </a:solidFill>
                <a:latin typeface="Consolas"/>
                <a:cs typeface="Consolas"/>
              </a:rPr>
              <a:t>console.log(terminator</a:t>
            </a: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spcBef>
                <a:spcPts val="250"/>
              </a:spcBef>
            </a:pP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console.log(</a:t>
            </a:r>
            <a:r>
              <a:rPr lang="en-US" sz="1200" spc="-5" dirty="0" err="1" smtClean="0">
                <a:solidFill>
                  <a:srgbClr val="000088"/>
                </a:solidFill>
                <a:latin typeface="Consolas"/>
                <a:cs typeface="Consolas"/>
              </a:rPr>
              <a:t>terminator.vehicle</a:t>
            </a:r>
            <a:r>
              <a:rPr lang="en-US" sz="1200" spc="-5" dirty="0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  <a:endParaRPr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84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1450"/>
            <a:ext cx="5056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dirty="0" smtClean="0">
                <a:solidFill>
                  <a:srgbClr val="642C84"/>
                </a:solidFill>
                <a:latin typeface="Calibri"/>
                <a:cs typeface="Calibri"/>
              </a:rPr>
              <a:t>Object methods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799" y="757908"/>
            <a:ext cx="3927475" cy="3375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Objects can have properties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that  </a:t>
            </a:r>
            <a:r>
              <a:rPr sz="1800" b="1" spc="-5" dirty="0">
                <a:latin typeface="Arial"/>
                <a:cs typeface="Arial"/>
              </a:rPr>
              <a:t>are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functions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400" b="1" i="1" u="sng" dirty="0" smtClean="0">
                <a:latin typeface="Arial"/>
                <a:cs typeface="Arial"/>
              </a:rPr>
              <a:t>When a </a:t>
            </a:r>
            <a:r>
              <a:rPr lang="en-US" sz="1400" b="1" i="1" u="sng" dirty="0" smtClean="0">
                <a:solidFill>
                  <a:srgbClr val="00B050"/>
                </a:solidFill>
                <a:latin typeface="Arial"/>
                <a:cs typeface="Arial"/>
              </a:rPr>
              <a:t>function</a:t>
            </a:r>
            <a:r>
              <a:rPr lang="en-US" sz="1400" b="1" i="1" u="sng" dirty="0" smtClean="0">
                <a:latin typeface="Arial"/>
                <a:cs typeface="Arial"/>
              </a:rPr>
              <a:t> belongs to an object, it is called </a:t>
            </a:r>
            <a:r>
              <a:rPr lang="en-US" sz="1400" b="1" i="1" u="sng" spc="-5" dirty="0" smtClean="0">
                <a:latin typeface="Arial"/>
                <a:cs typeface="Arial"/>
              </a:rPr>
              <a:t>a</a:t>
            </a:r>
            <a:r>
              <a:rPr sz="1400" b="1" i="1" u="sng" spc="-10" dirty="0" smtClean="0">
                <a:latin typeface="Arial"/>
                <a:cs typeface="Arial"/>
              </a:rPr>
              <a:t> </a:t>
            </a:r>
            <a:r>
              <a:rPr sz="1400" b="1" i="1" u="sng" spc="-5" dirty="0" smtClean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lang="en-US" sz="1400" b="1" i="1" u="sng" spc="-5" dirty="0" smtClean="0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endParaRPr lang="en-US" b="1" spc="-5" dirty="0" smtClean="0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 smtClean="0">
                <a:solidFill>
                  <a:srgbClr val="00B050"/>
                </a:solidFill>
                <a:latin typeface="Arial"/>
                <a:cs typeface="Arial"/>
              </a:rPr>
              <a:t>Functions </a:t>
            </a:r>
            <a:r>
              <a:rPr lang="en-US" b="1" spc="-5" dirty="0" smtClean="0">
                <a:latin typeface="Arial"/>
                <a:cs typeface="Arial"/>
              </a:rPr>
              <a:t>can hold a series of statements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endParaRPr lang="en-US" b="1" spc="-5" dirty="0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 smtClean="0">
                <a:latin typeface="Arial"/>
                <a:cs typeface="Arial"/>
              </a:rPr>
              <a:t>We can call </a:t>
            </a:r>
            <a:r>
              <a:rPr lang="en-US" b="1" spc="-5" dirty="0" smtClean="0">
                <a:solidFill>
                  <a:srgbClr val="00B050"/>
                </a:solidFill>
                <a:latin typeface="Arial"/>
                <a:cs typeface="Arial"/>
              </a:rPr>
              <a:t>functions</a:t>
            </a:r>
            <a:r>
              <a:rPr lang="en-US" b="1" spc="-5" dirty="0" smtClean="0">
                <a:latin typeface="Arial"/>
                <a:cs typeface="Arial"/>
              </a:rPr>
              <a:t> by adding a set of </a:t>
            </a:r>
            <a:r>
              <a:rPr lang="en-US" b="1" spc="-5" dirty="0" err="1" smtClean="0">
                <a:latin typeface="Arial"/>
                <a:cs typeface="Arial"/>
              </a:rPr>
              <a:t>parantheses</a:t>
            </a:r>
            <a:r>
              <a:rPr lang="en-US" b="1" spc="-5" dirty="0" smtClean="0">
                <a:latin typeface="Arial"/>
                <a:cs typeface="Arial"/>
              </a:rPr>
              <a:t> </a:t>
            </a: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lang="en-US" b="1" spc="-5" dirty="0" smtClean="0">
                <a:latin typeface="Arial"/>
                <a:cs typeface="Arial"/>
              </a:rPr>
              <a:t> after the property 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8" name="object 7"/>
          <p:cNvSpPr txBox="1"/>
          <p:nvPr/>
        </p:nvSpPr>
        <p:spPr>
          <a:xfrm>
            <a:off x="4571999" y="113970"/>
            <a:ext cx="4334950" cy="445634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dirty="0">
                <a:solidFill>
                  <a:srgbClr val="000088"/>
                </a:solidFill>
                <a:latin typeface="Consolas"/>
                <a:cs typeface="Consolas"/>
              </a:rPr>
              <a:t>var terminator = {</a:t>
            </a:r>
            <a:br>
              <a:rPr lang="en-US" sz="1000" spc="-5" dirty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dirty="0">
                <a:solidFill>
                  <a:srgbClr val="000088"/>
                </a:solidFill>
                <a:latin typeface="Consolas"/>
                <a:cs typeface="Consolas"/>
              </a:rPr>
              <a:t>	model: “T-800”,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dirty="0">
                <a:solidFill>
                  <a:srgbClr val="000088"/>
                </a:solidFill>
                <a:latin typeface="Consolas"/>
                <a:cs typeface="Consolas"/>
              </a:rPr>
              <a:t>	</a:t>
            </a:r>
            <a:r>
              <a:rPr lang="en-US" sz="1000" spc="-5" dirty="0" err="1">
                <a:solidFill>
                  <a:srgbClr val="000088"/>
                </a:solidFill>
                <a:latin typeface="Consolas"/>
                <a:cs typeface="Consolas"/>
              </a:rPr>
              <a:t>weightInPounds</a:t>
            </a:r>
            <a:r>
              <a:rPr lang="en-US" sz="1000" spc="-5" dirty="0">
                <a:solidFill>
                  <a:srgbClr val="000088"/>
                </a:solidFill>
                <a:latin typeface="Consolas"/>
                <a:cs typeface="Consolas"/>
              </a:rPr>
              <a:t>: 200,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dirty="0">
                <a:solidFill>
                  <a:srgbClr val="000088"/>
                </a:solidFill>
                <a:latin typeface="Consolas"/>
                <a:cs typeface="Consolas"/>
              </a:rPr>
              <a:t>	target: “Sarah Connor”,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dirty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dirty="0">
                <a:solidFill>
                  <a:srgbClr val="000088"/>
                </a:solidFill>
                <a:latin typeface="Consolas"/>
                <a:cs typeface="Consolas"/>
              </a:rPr>
              <a:t>	</a:t>
            </a:r>
            <a:r>
              <a:rPr lang="en-US" sz="1000" spc="-5" dirty="0">
                <a:solidFill>
                  <a:srgbClr val="00B050"/>
                </a:solidFill>
                <a:latin typeface="Consolas"/>
                <a:cs typeface="Consolas"/>
              </a:rPr>
              <a:t>shout: function() </a:t>
            </a:r>
            <a:r>
              <a:rPr lang="en-US" sz="1000" spc="-5" dirty="0" smtClean="0">
                <a:solidFill>
                  <a:srgbClr val="00B050"/>
                </a:solidFill>
                <a:latin typeface="Consolas"/>
                <a:cs typeface="Consolas"/>
              </a:rPr>
              <a:t>{</a:t>
            </a:r>
            <a:br>
              <a:rPr lang="en-US" sz="1000" spc="-5" dirty="0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spc="-5" dirty="0" smtClean="0">
                <a:solidFill>
                  <a:srgbClr val="00B050"/>
                </a:solidFill>
                <a:latin typeface="Consolas"/>
                <a:cs typeface="Consolas"/>
              </a:rPr>
              <a:t>	    for (var </a:t>
            </a:r>
            <a:r>
              <a:rPr lang="en-US" sz="1000" spc="-5" dirty="0" err="1" smtClean="0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lang="en-US" sz="1000" spc="-5" dirty="0" smtClean="0">
                <a:solidFill>
                  <a:srgbClr val="00B050"/>
                </a:solidFill>
                <a:latin typeface="Consolas"/>
                <a:cs typeface="Consolas"/>
              </a:rPr>
              <a:t> = 0; </a:t>
            </a:r>
            <a:r>
              <a:rPr lang="en-US" sz="1000" spc="-5" dirty="0" err="1" smtClean="0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lang="en-US" sz="1000" spc="-5" dirty="0" smtClean="0">
                <a:solidFill>
                  <a:srgbClr val="00B050"/>
                </a:solidFill>
                <a:latin typeface="Consolas"/>
                <a:cs typeface="Consolas"/>
              </a:rPr>
              <a:t> &lt; 3; </a:t>
            </a:r>
            <a:r>
              <a:rPr lang="en-US" sz="1000" spc="-5" dirty="0" err="1" smtClean="0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lang="en-US" sz="1000" spc="-5" dirty="0" smtClean="0">
                <a:solidFill>
                  <a:srgbClr val="00B050"/>
                </a:solidFill>
                <a:latin typeface="Consolas"/>
                <a:cs typeface="Consolas"/>
              </a:rPr>
              <a:t>++) {</a:t>
            </a:r>
            <a:r>
              <a:rPr lang="en-US" sz="1000" spc="-5" dirty="0">
                <a:solidFill>
                  <a:srgbClr val="00B050"/>
                </a:solidFill>
                <a:latin typeface="Consolas"/>
                <a:cs typeface="Consolas"/>
              </a:rPr>
              <a:t/>
            </a:r>
            <a:br>
              <a:rPr lang="en-US" sz="1000" spc="-5" dirty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spc="-5" dirty="0">
                <a:solidFill>
                  <a:srgbClr val="00B050"/>
                </a:solidFill>
                <a:latin typeface="Consolas"/>
                <a:cs typeface="Consolas"/>
              </a:rPr>
              <a:t>	    </a:t>
            </a:r>
            <a:r>
              <a:rPr lang="en-US" sz="1000" spc="-5" dirty="0" smtClean="0">
                <a:solidFill>
                  <a:srgbClr val="00B050"/>
                </a:solidFill>
                <a:latin typeface="Consolas"/>
                <a:cs typeface="Consolas"/>
              </a:rPr>
              <a:t>    console.log</a:t>
            </a:r>
            <a:r>
              <a:rPr lang="en-US" sz="1000" spc="-5" dirty="0">
                <a:solidFill>
                  <a:srgbClr val="00B050"/>
                </a:solidFill>
                <a:latin typeface="Consolas"/>
                <a:cs typeface="Consolas"/>
              </a:rPr>
              <a:t>(“</a:t>
            </a:r>
            <a:r>
              <a:rPr lang="en-US" sz="1000" spc="-5" dirty="0" err="1">
                <a:solidFill>
                  <a:srgbClr val="00B050"/>
                </a:solidFill>
                <a:latin typeface="Consolas"/>
                <a:cs typeface="Consolas"/>
              </a:rPr>
              <a:t>Aaargh</a:t>
            </a:r>
            <a:r>
              <a:rPr lang="en-US" sz="1000" spc="-5" dirty="0" smtClean="0">
                <a:solidFill>
                  <a:srgbClr val="00B050"/>
                </a:solidFill>
                <a:latin typeface="Consolas"/>
                <a:cs typeface="Consolas"/>
              </a:rPr>
              <a:t>”);</a:t>
            </a:r>
            <a:br>
              <a:rPr lang="en-US" sz="1000" spc="-5" dirty="0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spc="-5" dirty="0" smtClean="0">
                <a:solidFill>
                  <a:srgbClr val="00B050"/>
                </a:solidFill>
                <a:latin typeface="Consolas"/>
                <a:cs typeface="Consolas"/>
              </a:rPr>
              <a:t>	    }</a:t>
            </a:r>
            <a:r>
              <a:rPr lang="en-US" sz="1000" spc="-5" dirty="0">
                <a:solidFill>
                  <a:srgbClr val="00B050"/>
                </a:solidFill>
                <a:latin typeface="Consolas"/>
                <a:cs typeface="Consolas"/>
              </a:rPr>
              <a:t/>
            </a:r>
            <a:br>
              <a:rPr lang="en-US" sz="1000" spc="-5" dirty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spc="-5" dirty="0">
                <a:solidFill>
                  <a:srgbClr val="00B050"/>
                </a:solidFill>
                <a:latin typeface="Consolas"/>
                <a:cs typeface="Consolas"/>
              </a:rPr>
              <a:t>	},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dirty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dirty="0">
                <a:solidFill>
                  <a:srgbClr val="000088"/>
                </a:solidFill>
                <a:latin typeface="Consolas"/>
                <a:cs typeface="Consolas"/>
              </a:rPr>
              <a:t>	</a:t>
            </a:r>
            <a:r>
              <a:rPr lang="en-US" sz="1000" spc="-5" dirty="0">
                <a:solidFill>
                  <a:srgbClr val="FF0000"/>
                </a:solidFill>
                <a:latin typeface="Consolas"/>
                <a:cs typeface="Consolas"/>
              </a:rPr>
              <a:t>defend: function() </a:t>
            </a:r>
            <a:r>
              <a:rPr lang="en-US" sz="1000" spc="-5" dirty="0" smtClean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r>
              <a:rPr lang="en-US" sz="1000" spc="-5" dirty="0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sz="1000" spc="-5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1000" spc="-5" dirty="0">
                <a:solidFill>
                  <a:srgbClr val="FF0000"/>
                </a:solidFill>
                <a:latin typeface="Consolas"/>
                <a:cs typeface="Consolas"/>
              </a:rPr>
              <a:t>	    console.log(“Get </a:t>
            </a:r>
            <a:r>
              <a:rPr lang="en-US" sz="1000" spc="-5" dirty="0" err="1" smtClean="0">
                <a:solidFill>
                  <a:srgbClr val="FF0000"/>
                </a:solidFill>
                <a:latin typeface="Consolas"/>
                <a:cs typeface="Consolas"/>
              </a:rPr>
              <a:t>daun</a:t>
            </a:r>
            <a:r>
              <a:rPr lang="en-US" sz="1000" spc="-5" dirty="0" smtClean="0">
                <a:solidFill>
                  <a:srgbClr val="FF0000"/>
                </a:solidFill>
                <a:latin typeface="Consolas"/>
                <a:cs typeface="Consolas"/>
              </a:rPr>
              <a:t>”);</a:t>
            </a:r>
            <a:r>
              <a:rPr lang="en-US" sz="1000" spc="-5" dirty="0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sz="1000" spc="-5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1000" spc="-5" dirty="0">
                <a:solidFill>
                  <a:srgbClr val="FF0000"/>
                </a:solidFill>
                <a:latin typeface="Consolas"/>
                <a:cs typeface="Consolas"/>
              </a:rPr>
              <a:t>	</a:t>
            </a:r>
            <a:r>
              <a:rPr lang="en-US" sz="1000" spc="-5" dirty="0" smtClean="0">
                <a:solidFill>
                  <a:srgbClr val="FF0000"/>
                </a:solidFill>
                <a:latin typeface="Consolas"/>
                <a:cs typeface="Consolas"/>
              </a:rPr>
              <a:t>},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dirty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dirty="0" smtClean="0">
                <a:solidFill>
                  <a:srgbClr val="000088"/>
                </a:solidFill>
                <a:latin typeface="Consolas"/>
                <a:cs typeface="Consolas"/>
              </a:rPr>
              <a:t>	</a:t>
            </a:r>
            <a:r>
              <a:rPr lang="en-US" sz="1000" spc="-5" dirty="0" err="1" smtClean="0">
                <a:solidFill>
                  <a:srgbClr val="0070C0"/>
                </a:solidFill>
                <a:latin typeface="Consolas"/>
                <a:cs typeface="Consolas"/>
              </a:rPr>
              <a:t>takeEquipment</a:t>
            </a:r>
            <a:r>
              <a:rPr lang="en-US" sz="1000" spc="-5" dirty="0" smtClean="0">
                <a:solidFill>
                  <a:srgbClr val="0070C0"/>
                </a:solidFill>
                <a:latin typeface="Consolas"/>
                <a:cs typeface="Consolas"/>
              </a:rPr>
              <a:t>: function()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dirty="0">
                <a:solidFill>
                  <a:srgbClr val="0070C0"/>
                </a:solidFill>
                <a:latin typeface="Consolas"/>
                <a:cs typeface="Consolas"/>
              </a:rPr>
              <a:t>	    console.log</a:t>
            </a:r>
            <a:r>
              <a:rPr lang="en-US" sz="1000" spc="-5" dirty="0" smtClean="0">
                <a:solidFill>
                  <a:srgbClr val="0070C0"/>
                </a:solidFill>
                <a:latin typeface="Consolas"/>
                <a:cs typeface="Consolas"/>
              </a:rPr>
              <a:t>(“I </a:t>
            </a:r>
            <a:r>
              <a:rPr lang="en-US" sz="1000" spc="-5" dirty="0">
                <a:solidFill>
                  <a:srgbClr val="0070C0"/>
                </a:solidFill>
                <a:latin typeface="Consolas"/>
                <a:cs typeface="Consolas"/>
              </a:rPr>
              <a:t>need your </a:t>
            </a:r>
            <a:r>
              <a:rPr lang="en-US" sz="1000" spc="-5" dirty="0" smtClean="0">
                <a:solidFill>
                  <a:srgbClr val="0070C0"/>
                </a:solidFill>
                <a:latin typeface="Consolas"/>
                <a:cs typeface="Consolas"/>
              </a:rPr>
              <a:t>clothes”);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dirty="0">
                <a:solidFill>
                  <a:srgbClr val="0070C0"/>
                </a:solidFill>
                <a:latin typeface="Consolas"/>
                <a:cs typeface="Consolas"/>
              </a:rPr>
              <a:t>	    console.log</a:t>
            </a:r>
            <a:r>
              <a:rPr lang="en-US" sz="1000" spc="-5" dirty="0" smtClean="0">
                <a:solidFill>
                  <a:srgbClr val="0070C0"/>
                </a:solidFill>
                <a:latin typeface="Consolas"/>
                <a:cs typeface="Consolas"/>
              </a:rPr>
              <a:t>(“Your boots”);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dirty="0">
                <a:solidFill>
                  <a:srgbClr val="0070C0"/>
                </a:solidFill>
                <a:latin typeface="Consolas"/>
                <a:cs typeface="Consolas"/>
              </a:rPr>
              <a:t>	    console.log</a:t>
            </a:r>
            <a:r>
              <a:rPr lang="en-US" sz="1000" spc="-5" dirty="0" smtClean="0">
                <a:solidFill>
                  <a:srgbClr val="0070C0"/>
                </a:solidFill>
                <a:latin typeface="Consolas"/>
                <a:cs typeface="Consolas"/>
              </a:rPr>
              <a:t>(“And your motorcycle”);</a:t>
            </a:r>
            <a:br>
              <a:rPr lang="en-US" sz="1000" spc="-5" dirty="0" smtClean="0">
                <a:solidFill>
                  <a:srgbClr val="0070C0"/>
                </a:solidFill>
                <a:latin typeface="Consolas"/>
                <a:cs typeface="Consolas"/>
              </a:rPr>
            </a:br>
            <a:r>
              <a:rPr lang="en-US" sz="1000" spc="-5" dirty="0" smtClean="0">
                <a:solidFill>
                  <a:srgbClr val="0070C0"/>
                </a:solidFill>
                <a:latin typeface="Consolas"/>
                <a:cs typeface="Consolas"/>
              </a:rPr>
              <a:t>	}</a:t>
            </a:r>
            <a:r>
              <a:rPr lang="en-US" sz="1000" spc="-5" dirty="0">
                <a:solidFill>
                  <a:srgbClr val="0070C0"/>
                </a:solidFill>
                <a:latin typeface="Consolas"/>
                <a:cs typeface="Consolas"/>
              </a:rPr>
              <a:t/>
            </a:r>
            <a:br>
              <a:rPr lang="en-US" sz="1000" spc="-5" dirty="0">
                <a:solidFill>
                  <a:srgbClr val="0070C0"/>
                </a:solidFill>
                <a:latin typeface="Consolas"/>
                <a:cs typeface="Consolas"/>
              </a:rPr>
            </a:br>
            <a:r>
              <a:rPr lang="en-US" sz="1000" spc="-5" dirty="0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dirty="0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dirty="0" err="1" smtClean="0">
                <a:solidFill>
                  <a:srgbClr val="000088"/>
                </a:solidFill>
                <a:latin typeface="Consolas"/>
                <a:cs typeface="Consolas"/>
              </a:rPr>
              <a:t>terminator.takeEquipment</a:t>
            </a:r>
            <a:r>
              <a:rPr lang="en-US" sz="1000" spc="-5" dirty="0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  <a:endParaRPr lang="en-US" sz="1000" spc="-5" dirty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dirty="0" err="1" smtClean="0">
                <a:solidFill>
                  <a:srgbClr val="000088"/>
                </a:solidFill>
                <a:latin typeface="Consolas"/>
                <a:cs typeface="Consolas"/>
              </a:rPr>
              <a:t>terminator.defend</a:t>
            </a:r>
            <a:r>
              <a:rPr lang="en-US" sz="1000" spc="-5" dirty="0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</a:p>
          <a:p>
            <a:pPr marL="85725">
              <a:spcBef>
                <a:spcPts val="250"/>
              </a:spcBef>
            </a:pPr>
            <a:r>
              <a:rPr lang="en-US" sz="1000" spc="-5" dirty="0" err="1">
                <a:solidFill>
                  <a:srgbClr val="000088"/>
                </a:solidFill>
                <a:latin typeface="Consolas"/>
                <a:cs typeface="Consolas"/>
              </a:rPr>
              <a:t>terminator.shout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804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525" y="272141"/>
            <a:ext cx="14147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Resources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8525" y="804026"/>
            <a:ext cx="844613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Calibri"/>
                <a:cs typeface="Calibri"/>
                <a:hlinkClick r:id="rId4"/>
              </a:rPr>
              <a:t>https://medium.freecodecamp.org/whats-the-difference-between-javascript-and-ecmas </a:t>
            </a:r>
            <a:r>
              <a:rPr sz="1800" b="1" spc="-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800" b="1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Calibri"/>
                <a:cs typeface="Calibri"/>
                <a:hlinkClick r:id="rId4"/>
              </a:rPr>
              <a:t>cript-cba48c73a2b5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b="1" spc="-5" dirty="0">
                <a:latin typeface="Calibri"/>
                <a:cs typeface="Calibri"/>
              </a:rPr>
              <a:t>Very gentle introduction to JavaScript: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Calibri"/>
                <a:cs typeface="Calibri"/>
                <a:hlinkClick r:id="rId5"/>
              </a:rPr>
              <a:t>http://jsforcats.com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b="1" spc="-5" dirty="0">
                <a:latin typeface="Calibri"/>
                <a:cs typeface="Calibri"/>
              </a:rPr>
              <a:t>Another (not so gentle) introduction to JS: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Calibri"/>
                <a:cs typeface="Calibri"/>
                <a:hlinkClick r:id="rId6"/>
              </a:rPr>
              <a:t>https://eloquentjavascript.net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9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777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642C84"/>
                </a:solidFill>
                <a:latin typeface="Calibri"/>
                <a:cs typeface="Calibri"/>
              </a:rPr>
              <a:t>A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brief history of</a:t>
            </a:r>
            <a:r>
              <a:rPr sz="2600" b="1" spc="-9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JavaScript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799" y="1352550"/>
            <a:ext cx="7169604" cy="194521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459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 dirty="0">
                <a:latin typeface="Calibri"/>
                <a:cs typeface="Calibri"/>
              </a:rPr>
              <a:t>Programming language developed</a:t>
            </a:r>
            <a:r>
              <a:rPr sz="2200" b="1" spc="-85" dirty="0">
                <a:latin typeface="Calibri"/>
                <a:cs typeface="Calibri"/>
              </a:rPr>
              <a:t> </a:t>
            </a:r>
            <a:r>
              <a:rPr sz="2200" b="1" spc="-5" dirty="0" smtClean="0">
                <a:latin typeface="Calibri"/>
                <a:cs typeface="Calibri"/>
              </a:rPr>
              <a:t>in</a:t>
            </a:r>
            <a:r>
              <a:rPr lang="en-US" sz="2200" b="1" spc="-5" dirty="0" smtClean="0">
                <a:latin typeface="Calibri"/>
                <a:cs typeface="Calibri"/>
              </a:rPr>
              <a:t> </a:t>
            </a:r>
            <a:r>
              <a:rPr sz="2000" b="1" spc="-5" dirty="0" smtClean="0">
                <a:solidFill>
                  <a:srgbClr val="0F9D58"/>
                </a:solidFill>
                <a:latin typeface="Calibri"/>
                <a:cs typeface="Calibri"/>
              </a:rPr>
              <a:t>1995 </a:t>
            </a:r>
            <a:r>
              <a:rPr sz="2200" b="1" spc="-5" dirty="0">
                <a:latin typeface="Calibri"/>
                <a:cs typeface="Calibri"/>
              </a:rPr>
              <a:t>by Brendan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Eich</a:t>
            </a:r>
            <a:endParaRPr sz="2200" dirty="0">
              <a:latin typeface="Calibri"/>
              <a:cs typeface="Calibri"/>
            </a:endParaRPr>
          </a:p>
          <a:p>
            <a:pPr marL="473075" marR="74930" indent="-461009">
              <a:lnSpc>
                <a:spcPct val="113599"/>
              </a:lnSpc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000" b="1" spc="-5" dirty="0">
                <a:solidFill>
                  <a:srgbClr val="0F9D58"/>
                </a:solidFill>
                <a:latin typeface="Calibri"/>
                <a:cs typeface="Calibri"/>
              </a:rPr>
              <a:t>Main goal</a:t>
            </a:r>
            <a:r>
              <a:rPr sz="2200" b="1" spc="-5" dirty="0">
                <a:latin typeface="Calibri"/>
                <a:cs typeface="Calibri"/>
              </a:rPr>
              <a:t>: language for the browser,  useful to make the page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dynamic</a:t>
            </a:r>
            <a:endParaRPr sz="2200" dirty="0">
              <a:latin typeface="Calibri"/>
              <a:cs typeface="Calibri"/>
            </a:endParaRPr>
          </a:p>
          <a:p>
            <a:pPr marL="473075" indent="-461009">
              <a:lnSpc>
                <a:spcPct val="100000"/>
              </a:lnSpc>
              <a:spcBef>
                <a:spcPts val="360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 dirty="0">
                <a:solidFill>
                  <a:srgbClr val="0277BD"/>
                </a:solidFill>
                <a:latin typeface="Calibri"/>
                <a:cs typeface="Calibri"/>
              </a:rPr>
              <a:t>It’s not</a:t>
            </a:r>
            <a:r>
              <a:rPr sz="2200" b="1" spc="-10" dirty="0">
                <a:solidFill>
                  <a:srgbClr val="0277BD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277BD"/>
                </a:solidFill>
                <a:latin typeface="Calibri"/>
                <a:cs typeface="Calibri"/>
              </a:rPr>
              <a:t>Java!</a:t>
            </a:r>
            <a:endParaRPr sz="2200" dirty="0">
              <a:latin typeface="Calibri"/>
              <a:cs typeface="Calibri"/>
            </a:endParaRPr>
          </a:p>
          <a:p>
            <a:pPr marL="473075" marR="316230" indent="-461009">
              <a:lnSpc>
                <a:spcPct val="113599"/>
              </a:lnSpc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ECMAScript </a:t>
            </a:r>
            <a:r>
              <a:rPr sz="2200" b="1" dirty="0">
                <a:latin typeface="Calibri"/>
                <a:cs typeface="Calibri"/>
              </a:rPr>
              <a:t>= </a:t>
            </a:r>
            <a:r>
              <a:rPr sz="2200" b="1" spc="-5" dirty="0">
                <a:latin typeface="Calibri"/>
                <a:cs typeface="Calibri"/>
              </a:rPr>
              <a:t>the specification</a:t>
            </a:r>
            <a:r>
              <a:rPr sz="2200" b="1" spc="-8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for  JavaScript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47512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Main</a:t>
            </a:r>
            <a:r>
              <a:rPr sz="2600" b="1" spc="-80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 smtClean="0">
                <a:solidFill>
                  <a:srgbClr val="642C84"/>
                </a:solidFill>
                <a:latin typeface="Calibri"/>
                <a:cs typeface="Calibri"/>
              </a:rPr>
              <a:t>characteristics</a:t>
            </a:r>
            <a:r>
              <a:rPr lang="en-US" sz="2600" b="1" spc="-5" dirty="0" smtClean="0">
                <a:solidFill>
                  <a:srgbClr val="642C84"/>
                </a:solidFill>
                <a:latin typeface="Calibri"/>
                <a:cs typeface="Calibri"/>
              </a:rPr>
              <a:t> of JavaScript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596" y="1004675"/>
            <a:ext cx="8050544" cy="35992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73075" marR="255270" indent="-461009">
              <a:lnSpc>
                <a:spcPct val="114199"/>
              </a:lnSpc>
              <a:spcBef>
                <a:spcPts val="185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200" b="1" spc="-5" dirty="0" smtClean="0">
                <a:solidFill>
                  <a:srgbClr val="DB4437"/>
                </a:solidFill>
                <a:latin typeface="Calibri"/>
                <a:cs typeface="Calibri"/>
              </a:rPr>
              <a:t>Client-side: </a:t>
            </a:r>
            <a:r>
              <a:rPr lang="en-US" spc="-5" dirty="0" smtClean="0">
                <a:latin typeface="Calibri"/>
                <a:cs typeface="Calibri"/>
              </a:rPr>
              <a:t>runs in the browser of a Client PC. Can make requests to servers.</a:t>
            </a:r>
            <a:endParaRPr lang="en-US" spc="-5" dirty="0">
              <a:latin typeface="Calibri"/>
              <a:cs typeface="Calibri"/>
            </a:endParaRPr>
          </a:p>
          <a:p>
            <a:pPr marL="473075" marR="255270" indent="-461009">
              <a:lnSpc>
                <a:spcPct val="114199"/>
              </a:lnSpc>
              <a:spcBef>
                <a:spcPts val="185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200" b="1" spc="-5" dirty="0" smtClean="0">
                <a:solidFill>
                  <a:srgbClr val="DB4437"/>
                </a:solidFill>
                <a:latin typeface="Calibri"/>
                <a:cs typeface="Calibri"/>
              </a:rPr>
              <a:t>Interpreted</a:t>
            </a:r>
            <a:r>
              <a:rPr sz="2200" b="1" spc="-5" dirty="0" smtClean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language: </a:t>
            </a:r>
            <a:r>
              <a:rPr lang="en-US" sz="1800" spc="-5" dirty="0" smtClean="0">
                <a:latin typeface="Calibri"/>
                <a:cs typeface="Calibri"/>
              </a:rPr>
              <a:t>does not require manual compiling. Is compiled by the browser automatically.</a:t>
            </a:r>
            <a:endParaRPr sz="1800" dirty="0">
              <a:latin typeface="Calibri"/>
              <a:cs typeface="Calibri"/>
            </a:endParaRPr>
          </a:p>
          <a:p>
            <a:pPr marL="473075" marR="5080" indent="-461009">
              <a:lnSpc>
                <a:spcPts val="262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Dynamic-typed</a:t>
            </a:r>
            <a:r>
              <a:rPr sz="2200" b="1" spc="-5" dirty="0">
                <a:latin typeface="Calibri"/>
                <a:cs typeface="Calibri"/>
              </a:rPr>
              <a:t>: </a:t>
            </a:r>
            <a:r>
              <a:rPr lang="en-US" sz="1800" spc="-5" dirty="0" smtClean="0">
                <a:latin typeface="Calibri"/>
                <a:cs typeface="Calibri"/>
              </a:rPr>
              <a:t>data types are not enforced. We can </a:t>
            </a:r>
            <a:r>
              <a:rPr lang="en-US" spc="-5" dirty="0" smtClean="0">
                <a:latin typeface="Calibri"/>
                <a:cs typeface="Calibri"/>
              </a:rPr>
              <a:t>re-assign variable data types (</a:t>
            </a:r>
            <a:r>
              <a:rPr lang="en-US" sz="1800" b="1" spc="-5" dirty="0" smtClean="0">
                <a:latin typeface="Calibri"/>
                <a:cs typeface="Calibri"/>
              </a:rPr>
              <a:t>not</a:t>
            </a:r>
            <a:r>
              <a:rPr lang="en-US" sz="1800" spc="-5" dirty="0" smtClean="0">
                <a:latin typeface="Calibri"/>
                <a:cs typeface="Calibri"/>
              </a:rPr>
              <a:t> </a:t>
            </a:r>
            <a:r>
              <a:rPr lang="en-US" sz="1800" b="1" spc="-5" dirty="0" smtClean="0">
                <a:latin typeface="Calibri"/>
                <a:cs typeface="Calibri"/>
              </a:rPr>
              <a:t>recommended</a:t>
            </a:r>
            <a:r>
              <a:rPr lang="en-US"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473075" marR="180975" indent="-461009">
              <a:lnSpc>
                <a:spcPts val="2620"/>
              </a:lnSpc>
              <a:spcBef>
                <a:spcPts val="235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Object</a:t>
            </a:r>
            <a:r>
              <a:rPr sz="2200" b="1" spc="-5" dirty="0">
                <a:latin typeface="Calibri"/>
                <a:cs typeface="Calibri"/>
              </a:rPr>
              <a:t>-based: </a:t>
            </a:r>
            <a:r>
              <a:rPr lang="en-US" dirty="0" smtClean="0">
                <a:latin typeface="Calibri"/>
                <a:cs typeface="Calibri"/>
              </a:rPr>
              <a:t>it </a:t>
            </a:r>
            <a:r>
              <a:rPr sz="1800" spc="-5" dirty="0" smtClean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 smtClean="0">
                <a:latin typeface="Calibri"/>
                <a:cs typeface="Calibri"/>
              </a:rPr>
              <a:t>object-oriented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language</a:t>
            </a:r>
            <a:r>
              <a:rPr lang="en-US" sz="1800" spc="-5" dirty="0" smtClean="0">
                <a:latin typeface="Calibri"/>
                <a:cs typeface="Calibri"/>
              </a:rPr>
              <a:t>. </a:t>
            </a:r>
            <a:r>
              <a:rPr lang="en-US" sz="1800" u="sng" spc="-5" dirty="0" smtClean="0">
                <a:latin typeface="Calibri"/>
                <a:cs typeface="Calibri"/>
              </a:rPr>
              <a:t>Almost</a:t>
            </a:r>
            <a:r>
              <a:rPr lang="en-US" sz="1800" spc="-5" dirty="0" smtClean="0">
                <a:latin typeface="Calibri"/>
                <a:cs typeface="Calibri"/>
              </a:rPr>
              <a:t> every JavaScript component belongs to an object or is an object.</a:t>
            </a:r>
            <a:endParaRPr sz="1800" dirty="0">
              <a:latin typeface="Calibri"/>
              <a:cs typeface="Calibri"/>
            </a:endParaRPr>
          </a:p>
          <a:p>
            <a:pPr marL="473075" marR="679450" indent="-461009">
              <a:lnSpc>
                <a:spcPts val="2620"/>
              </a:lnSpc>
              <a:spcBef>
                <a:spcPts val="235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200" b="1" u="sng" spc="-5" dirty="0" smtClean="0">
                <a:solidFill>
                  <a:srgbClr val="FF0000"/>
                </a:solidFill>
                <a:cs typeface="Calibri"/>
              </a:rPr>
              <a:t>Case-Sensitive</a:t>
            </a:r>
            <a:r>
              <a:rPr lang="en-US" b="1" spc="-5" dirty="0" smtClean="0">
                <a:cs typeface="Calibri"/>
              </a:rPr>
              <a:t>: </a:t>
            </a:r>
            <a:r>
              <a:rPr lang="en-US" i="1" u="sng" spc="-5" dirty="0" smtClean="0">
                <a:cs typeface="Calibri"/>
              </a:rPr>
              <a:t>hello</a:t>
            </a:r>
            <a:r>
              <a:rPr lang="en-US" spc="-5" dirty="0" smtClean="0">
                <a:cs typeface="Calibri"/>
              </a:rPr>
              <a:t> is different than </a:t>
            </a:r>
            <a:r>
              <a:rPr lang="en-US" i="1" u="sng" spc="-5" dirty="0" smtClean="0">
                <a:cs typeface="Calibri"/>
              </a:rPr>
              <a:t>Hello</a:t>
            </a:r>
            <a:r>
              <a:rPr lang="en-US" spc="-5" dirty="0" smtClean="0">
                <a:cs typeface="Calibri"/>
              </a:rPr>
              <a:t> which is different than </a:t>
            </a:r>
            <a:r>
              <a:rPr lang="en-US" i="1" u="sng" spc="-5" dirty="0" smtClean="0">
                <a:cs typeface="Calibri"/>
              </a:rPr>
              <a:t>HELLO</a:t>
            </a:r>
            <a:endParaRPr lang="en-US" u="sng" spc="-5" dirty="0" smtClean="0">
              <a:cs typeface="Calibri"/>
            </a:endParaRPr>
          </a:p>
          <a:p>
            <a:pPr marL="473075" marR="679450" indent="-461009">
              <a:lnSpc>
                <a:spcPts val="2620"/>
              </a:lnSpc>
              <a:spcBef>
                <a:spcPts val="235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5575" marR="5080" indent="-14135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Including JavaScript </a:t>
            </a:r>
            <a:r>
              <a:rPr spc="-5" dirty="0"/>
              <a:t>in</a:t>
            </a:r>
            <a:r>
              <a:rPr spc="-80" dirty="0"/>
              <a:t> </a:t>
            </a:r>
            <a:r>
              <a:rPr dirty="0"/>
              <a:t>a  </a:t>
            </a:r>
            <a:r>
              <a:rPr spc="-10" dirty="0"/>
              <a:t>Web</a:t>
            </a:r>
            <a:r>
              <a:rPr spc="-2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47478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Including JavaScript in </a:t>
            </a:r>
            <a:r>
              <a:rPr sz="2600" b="1" dirty="0">
                <a:solidFill>
                  <a:srgbClr val="642C84"/>
                </a:solidFill>
                <a:latin typeface="Calibri"/>
                <a:cs typeface="Calibri"/>
              </a:rPr>
              <a:t>a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Web</a:t>
            </a:r>
            <a:r>
              <a:rPr sz="2600" b="1" spc="-8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Page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8350" y="817365"/>
            <a:ext cx="8467725" cy="149823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900" indent="-42545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F9D58"/>
                </a:solidFill>
                <a:latin typeface="Calibri"/>
                <a:cs typeface="Calibri"/>
              </a:rPr>
              <a:t>&lt;</a:t>
            </a:r>
            <a:r>
              <a:rPr sz="2000" b="1" spc="-5" dirty="0" smtClean="0">
                <a:solidFill>
                  <a:srgbClr val="0F9D58"/>
                </a:solidFill>
                <a:latin typeface="Calibri"/>
                <a:cs typeface="Calibri"/>
              </a:rPr>
              <a:t>script&gt;</a:t>
            </a:r>
            <a:r>
              <a:rPr lang="en-US" sz="2000" b="1" spc="-5" dirty="0" smtClean="0">
                <a:solidFill>
                  <a:srgbClr val="0F9D58"/>
                </a:solidFill>
                <a:latin typeface="Calibri"/>
                <a:cs typeface="Calibri"/>
              </a:rPr>
              <a:t>&lt;/script&gt;</a:t>
            </a:r>
            <a:r>
              <a:rPr sz="2000" b="1" spc="-5" dirty="0" smtClean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tag </a:t>
            </a:r>
            <a:r>
              <a:rPr sz="2000" b="1" spc="-5" dirty="0">
                <a:solidFill>
                  <a:srgbClr val="642C84"/>
                </a:solidFill>
                <a:latin typeface="Calibri"/>
                <a:cs typeface="Calibri"/>
              </a:rPr>
              <a:t>inside </a:t>
            </a:r>
            <a:r>
              <a:rPr sz="2000" b="1" spc="-5" dirty="0">
                <a:latin typeface="Calibri"/>
                <a:cs typeface="Calibri"/>
              </a:rPr>
              <a:t>the HTML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file</a:t>
            </a:r>
            <a:endParaRPr sz="2000" dirty="0">
              <a:latin typeface="Calibri"/>
              <a:cs typeface="Calibri"/>
            </a:endParaRPr>
          </a:p>
          <a:p>
            <a:pPr marL="469900" marR="163830" indent="-425450">
              <a:lnSpc>
                <a:spcPct val="115599"/>
              </a:lnSpc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ro-RO" sz="2000" b="1" spc="-5" dirty="0">
                <a:solidFill>
                  <a:srgbClr val="0F9D58"/>
                </a:solidFill>
                <a:cs typeface="Calibri"/>
              </a:rPr>
              <a:t>&lt;script </a:t>
            </a:r>
            <a:r>
              <a:rPr sz="2000" b="1" spc="-5" dirty="0" err="1" smtClean="0">
                <a:solidFill>
                  <a:srgbClr val="0F9D58"/>
                </a:solidFill>
                <a:latin typeface="Calibri"/>
                <a:cs typeface="Calibri"/>
              </a:rPr>
              <a:t>src</a:t>
            </a:r>
            <a:r>
              <a:rPr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=‘</a:t>
            </a:r>
            <a:r>
              <a:rPr lang="en-US"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local</a:t>
            </a:r>
            <a:r>
              <a:rPr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-path/file.js’&gt;</a:t>
            </a:r>
            <a:r>
              <a:rPr lang="en-US" sz="2000" b="1" spc="-5" dirty="0">
                <a:solidFill>
                  <a:srgbClr val="0F9D58"/>
                </a:solidFill>
                <a:cs typeface="Calibri"/>
              </a:rPr>
              <a:t> &lt;/script&gt; </a:t>
            </a:r>
            <a:r>
              <a:rPr lang="en-US" sz="2000" b="1" spc="-5" dirty="0" smtClean="0">
                <a:latin typeface="Calibri"/>
                <a:cs typeface="Calibri"/>
              </a:rPr>
              <a:t>to load local files</a:t>
            </a:r>
          </a:p>
          <a:p>
            <a:pPr marL="469900" marR="163830" indent="-425450">
              <a:lnSpc>
                <a:spcPct val="115599"/>
              </a:lnSpc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ro-RO" sz="2000" b="1" spc="-5" dirty="0">
                <a:solidFill>
                  <a:srgbClr val="0F9D58"/>
                </a:solidFill>
                <a:cs typeface="Calibri"/>
              </a:rPr>
              <a:t>&lt;script </a:t>
            </a:r>
            <a:r>
              <a:rPr sz="2000" b="1" spc="-5" dirty="0" err="1" smtClean="0">
                <a:solidFill>
                  <a:srgbClr val="0F9D58"/>
                </a:solidFill>
                <a:latin typeface="Calibri"/>
                <a:cs typeface="Calibri"/>
              </a:rPr>
              <a:t>src</a:t>
            </a:r>
            <a:r>
              <a:rPr sz="2000" b="1" spc="-5" dirty="0">
                <a:solidFill>
                  <a:srgbClr val="642C84"/>
                </a:solidFill>
                <a:latin typeface="Calibri"/>
                <a:cs typeface="Calibri"/>
              </a:rPr>
              <a:t>=‘https://web-path/external-file.js</a:t>
            </a:r>
            <a:r>
              <a:rPr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’&gt;</a:t>
            </a:r>
            <a:r>
              <a:rPr lang="en-US" sz="2000" b="1" spc="-5" dirty="0">
                <a:solidFill>
                  <a:srgbClr val="0F9D58"/>
                </a:solidFill>
                <a:cs typeface="Calibri"/>
              </a:rPr>
              <a:t> &lt;/script&gt; </a:t>
            </a:r>
            <a:r>
              <a:rPr lang="en-US" sz="2000" b="1" spc="-5" dirty="0" smtClean="0">
                <a:latin typeface="Calibri"/>
                <a:cs typeface="Calibri"/>
              </a:rPr>
              <a:t>to load web files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350" y="2065171"/>
            <a:ext cx="4543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 dirty="0">
                <a:solidFill>
                  <a:srgbClr val="DB4437"/>
                </a:solidFill>
                <a:cs typeface="Calibri"/>
              </a:rPr>
              <a:t>Question</a:t>
            </a:r>
            <a:r>
              <a:rPr lang="en-US" b="1" spc="-5" dirty="0">
                <a:cs typeface="Calibri"/>
              </a:rPr>
              <a:t>: Where do we place JavaScript</a:t>
            </a:r>
            <a:r>
              <a:rPr lang="en-US" b="1" spc="-7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files</a:t>
            </a:r>
            <a:r>
              <a:rPr lang="en-US" b="1" spc="-5" dirty="0" smtClean="0">
                <a:cs typeface="Calibri"/>
              </a:rPr>
              <a:t>?</a:t>
            </a:r>
            <a:endParaRPr lang="en-US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b="1" spc="-5" dirty="0" smtClean="0">
                <a:solidFill>
                  <a:srgbClr val="00B050"/>
                </a:solidFill>
                <a:cs typeface="Calibri"/>
              </a:rPr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13223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47478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Including JavaScript in </a:t>
            </a:r>
            <a:r>
              <a:rPr sz="2600" b="1" dirty="0">
                <a:solidFill>
                  <a:srgbClr val="642C84"/>
                </a:solidFill>
                <a:latin typeface="Calibri"/>
                <a:cs typeface="Calibri"/>
              </a:rPr>
              <a:t>a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Web</a:t>
            </a:r>
            <a:r>
              <a:rPr sz="2600" b="1" spc="-8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Page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8350" y="2065171"/>
            <a:ext cx="4543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 dirty="0">
                <a:solidFill>
                  <a:srgbClr val="DB4437"/>
                </a:solidFill>
                <a:cs typeface="Calibri"/>
              </a:rPr>
              <a:t>Question</a:t>
            </a:r>
            <a:r>
              <a:rPr lang="en-US" b="1" spc="-5" dirty="0">
                <a:cs typeface="Calibri"/>
              </a:rPr>
              <a:t>: Where do we place JavaScript</a:t>
            </a:r>
            <a:r>
              <a:rPr lang="en-US" b="1" spc="-7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files</a:t>
            </a:r>
            <a:r>
              <a:rPr lang="en-US" b="1" spc="-5" dirty="0" smtClean="0">
                <a:cs typeface="Calibri"/>
              </a:rPr>
              <a:t>?</a:t>
            </a:r>
            <a:endParaRPr lang="en-US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b="1" spc="-5" dirty="0" smtClean="0">
                <a:solidFill>
                  <a:srgbClr val="00B050"/>
                </a:solidFill>
                <a:cs typeface="Calibri"/>
              </a:rPr>
              <a:t>Answer: It depends on our </a:t>
            </a:r>
            <a:r>
              <a:rPr lang="en-US" b="1" spc="-5" dirty="0" err="1" smtClean="0">
                <a:solidFill>
                  <a:srgbClr val="00B050"/>
                </a:solidFill>
                <a:cs typeface="Calibri"/>
              </a:rPr>
              <a:t>posibilities</a:t>
            </a:r>
            <a:endParaRPr lang="en-US" b="1" spc="-5" dirty="0" smtClean="0">
              <a:solidFill>
                <a:srgbClr val="00B050"/>
              </a:solidFill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138350" y="817365"/>
            <a:ext cx="8467725" cy="149823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900" indent="-42545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F9D58"/>
                </a:solidFill>
                <a:latin typeface="Calibri"/>
                <a:cs typeface="Calibri"/>
              </a:rPr>
              <a:t>&lt;</a:t>
            </a:r>
            <a:r>
              <a:rPr sz="2000" b="1" spc="-5" dirty="0" smtClean="0">
                <a:solidFill>
                  <a:srgbClr val="0F9D58"/>
                </a:solidFill>
                <a:latin typeface="Calibri"/>
                <a:cs typeface="Calibri"/>
              </a:rPr>
              <a:t>script&gt;</a:t>
            </a:r>
            <a:r>
              <a:rPr lang="en-US" sz="2000" b="1" spc="-5" dirty="0" smtClean="0">
                <a:solidFill>
                  <a:srgbClr val="0F9D58"/>
                </a:solidFill>
                <a:latin typeface="Calibri"/>
                <a:cs typeface="Calibri"/>
              </a:rPr>
              <a:t>&lt;/script&gt;</a:t>
            </a:r>
            <a:r>
              <a:rPr sz="2000" b="1" spc="-5" dirty="0" smtClean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tag </a:t>
            </a:r>
            <a:r>
              <a:rPr sz="2000" b="1" spc="-5" dirty="0">
                <a:solidFill>
                  <a:srgbClr val="642C84"/>
                </a:solidFill>
                <a:latin typeface="Calibri"/>
                <a:cs typeface="Calibri"/>
              </a:rPr>
              <a:t>inside </a:t>
            </a:r>
            <a:r>
              <a:rPr sz="2000" b="1" spc="-5" dirty="0">
                <a:latin typeface="Calibri"/>
                <a:cs typeface="Calibri"/>
              </a:rPr>
              <a:t>the HTML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file</a:t>
            </a:r>
            <a:endParaRPr sz="2000" dirty="0">
              <a:latin typeface="Calibri"/>
              <a:cs typeface="Calibri"/>
            </a:endParaRPr>
          </a:p>
          <a:p>
            <a:pPr marL="469900" marR="163830" indent="-425450">
              <a:lnSpc>
                <a:spcPct val="115599"/>
              </a:lnSpc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ro-RO" sz="2000" b="1" spc="-5" dirty="0">
                <a:solidFill>
                  <a:srgbClr val="0F9D58"/>
                </a:solidFill>
                <a:cs typeface="Calibri"/>
              </a:rPr>
              <a:t>&lt;script </a:t>
            </a:r>
            <a:r>
              <a:rPr sz="2000" b="1" spc="-5" dirty="0" err="1" smtClean="0">
                <a:solidFill>
                  <a:srgbClr val="0F9D58"/>
                </a:solidFill>
                <a:latin typeface="Calibri"/>
                <a:cs typeface="Calibri"/>
              </a:rPr>
              <a:t>src</a:t>
            </a:r>
            <a:r>
              <a:rPr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=‘</a:t>
            </a:r>
            <a:r>
              <a:rPr lang="en-US"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local</a:t>
            </a:r>
            <a:r>
              <a:rPr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-path/file.js’&gt;</a:t>
            </a:r>
            <a:r>
              <a:rPr lang="en-US" sz="2000" b="1" spc="-5" dirty="0">
                <a:solidFill>
                  <a:srgbClr val="0F9D58"/>
                </a:solidFill>
                <a:cs typeface="Calibri"/>
              </a:rPr>
              <a:t> &lt;/script&gt; </a:t>
            </a:r>
            <a:r>
              <a:rPr lang="en-US" sz="2000" b="1" spc="-5" dirty="0" smtClean="0">
                <a:latin typeface="Calibri"/>
                <a:cs typeface="Calibri"/>
              </a:rPr>
              <a:t>to load local files</a:t>
            </a:r>
          </a:p>
          <a:p>
            <a:pPr marL="469900" marR="163830" indent="-425450">
              <a:lnSpc>
                <a:spcPct val="115599"/>
              </a:lnSpc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ro-RO" sz="2000" b="1" spc="-5" dirty="0">
                <a:solidFill>
                  <a:srgbClr val="0F9D58"/>
                </a:solidFill>
                <a:cs typeface="Calibri"/>
              </a:rPr>
              <a:t>&lt;script </a:t>
            </a:r>
            <a:r>
              <a:rPr sz="2000" b="1" spc="-5" dirty="0" err="1" smtClean="0">
                <a:solidFill>
                  <a:srgbClr val="0F9D58"/>
                </a:solidFill>
                <a:latin typeface="Calibri"/>
                <a:cs typeface="Calibri"/>
              </a:rPr>
              <a:t>src</a:t>
            </a:r>
            <a:r>
              <a:rPr sz="2000" b="1" spc="-5" dirty="0">
                <a:solidFill>
                  <a:srgbClr val="642C84"/>
                </a:solidFill>
                <a:latin typeface="Calibri"/>
                <a:cs typeface="Calibri"/>
              </a:rPr>
              <a:t>=‘https://web-path/external-file.js</a:t>
            </a:r>
            <a:r>
              <a:rPr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’&gt;</a:t>
            </a:r>
            <a:r>
              <a:rPr lang="en-US" sz="2000" b="1" spc="-5" dirty="0">
                <a:solidFill>
                  <a:srgbClr val="0F9D58"/>
                </a:solidFill>
                <a:cs typeface="Calibri"/>
              </a:rPr>
              <a:t> &lt;/script&gt; </a:t>
            </a:r>
            <a:r>
              <a:rPr lang="en-US" sz="2000" b="1" spc="-5" dirty="0" smtClean="0">
                <a:latin typeface="Calibri"/>
                <a:cs typeface="Calibri"/>
              </a:rPr>
              <a:t>to load web files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96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136910"/>
            <a:ext cx="47478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Including JavaScript in </a:t>
            </a:r>
            <a:r>
              <a:rPr sz="2600" b="1" dirty="0">
                <a:solidFill>
                  <a:srgbClr val="642C84"/>
                </a:solidFill>
                <a:latin typeface="Calibri"/>
                <a:cs typeface="Calibri"/>
              </a:rPr>
              <a:t>a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Web</a:t>
            </a:r>
            <a:r>
              <a:rPr sz="2600" b="1" spc="-8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Page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153028" y="663835"/>
            <a:ext cx="8783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Ideally, we want to place JS files in the footer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Why 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 smtClean="0"/>
              <a:t>Because </a:t>
            </a:r>
            <a:r>
              <a:rPr lang="en-US" sz="1600" b="1" dirty="0" smtClean="0">
                <a:solidFill>
                  <a:srgbClr val="FF0000"/>
                </a:solidFill>
              </a:rPr>
              <a:t>JavaScript blocks the processing of the page</a:t>
            </a:r>
            <a:r>
              <a:rPr lang="en-US" sz="1600" b="1" dirty="0" smtClean="0"/>
              <a:t>, until it has finished running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 smtClean="0"/>
              <a:t>Because we want the page to be completely loaded before we run JS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478698" y="3214937"/>
            <a:ext cx="8479038" cy="1407786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10795" rIns="0" bIns="0" rtlCol="0">
            <a:noAutofit/>
          </a:bodyPr>
          <a:lstStyle/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// Alternately place these lines of code in the &lt;head&gt;, footer, body of the page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endParaRPr lang="en-US" sz="1400" spc="-5" dirty="0" smtClean="0">
              <a:solidFill>
                <a:srgbClr val="8800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&lt;script&gt;</a:t>
            </a:r>
            <a:r>
              <a:rPr lang="en-US" sz="1400" b="1" spc="-5" dirty="0" smtClean="0">
                <a:solidFill>
                  <a:srgbClr val="0070C0"/>
                </a:solidFill>
                <a:latin typeface="Consolas"/>
                <a:cs typeface="Consolas"/>
              </a:rPr>
              <a:t>alert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(</a:t>
            </a:r>
            <a:r>
              <a:rPr lang="en-US" sz="1400" spc="-5" dirty="0" smtClean="0">
                <a:solidFill>
                  <a:srgbClr val="00B050"/>
                </a:solidFill>
                <a:latin typeface="Consolas"/>
                <a:cs typeface="Consolas"/>
              </a:rPr>
              <a:t>“Hello World!”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);&lt;/script&gt;</a:t>
            </a:r>
            <a:endParaRPr lang="en-US" sz="1400" spc="-5" dirty="0">
              <a:solidFill>
                <a:srgbClr val="8800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>
                <a:solidFill>
                  <a:srgbClr val="880000"/>
                </a:solidFill>
                <a:latin typeface="Consolas"/>
                <a:cs typeface="Consolas"/>
              </a:rPr>
              <a:t>&lt;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script </a:t>
            </a:r>
            <a:r>
              <a:rPr lang="en-US" sz="1400" b="1" spc="-5" dirty="0" err="1" smtClean="0">
                <a:latin typeface="Consolas"/>
                <a:cs typeface="Consolas"/>
              </a:rPr>
              <a:t>src</a:t>
            </a:r>
            <a:r>
              <a:rPr lang="en-US" sz="1400" b="1" spc="-5" dirty="0" smtClean="0">
                <a:solidFill>
                  <a:srgbClr val="880000"/>
                </a:solidFill>
                <a:latin typeface="Consolas"/>
                <a:cs typeface="Consolas"/>
              </a:rPr>
              <a:t>=“</a:t>
            </a:r>
            <a:r>
              <a:rPr lang="en-US" sz="1400" b="1" spc="-5" dirty="0" smtClean="0">
                <a:solidFill>
                  <a:srgbClr val="0070C0"/>
                </a:solidFill>
                <a:latin typeface="Consolas"/>
                <a:cs typeface="Consolas"/>
              </a:rPr>
              <a:t>script.js</a:t>
            </a:r>
            <a:r>
              <a:rPr lang="en-US" sz="1400" b="1" spc="-5" dirty="0" smtClean="0">
                <a:solidFill>
                  <a:srgbClr val="880000"/>
                </a:solidFill>
                <a:latin typeface="Consolas"/>
                <a:cs typeface="Consolas"/>
              </a:rPr>
              <a:t>”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&gt;&lt;/</a:t>
            </a:r>
            <a:r>
              <a:rPr lang="en-US" sz="1400" spc="-5" dirty="0">
                <a:solidFill>
                  <a:srgbClr val="880000"/>
                </a:solidFill>
                <a:latin typeface="Consolas"/>
                <a:cs typeface="Consolas"/>
              </a:rPr>
              <a:t>script</a:t>
            </a:r>
            <a:r>
              <a:rPr lang="en-US" sz="1400" spc="-5" dirty="0" smtClean="0">
                <a:solidFill>
                  <a:srgbClr val="880000"/>
                </a:solidFill>
                <a:latin typeface="Consolas"/>
                <a:cs typeface="Consolas"/>
              </a:rPr>
              <a:t>&gt;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dirty="0">
                <a:solidFill>
                  <a:srgbClr val="880000"/>
                </a:solidFill>
                <a:latin typeface="Consolas"/>
                <a:cs typeface="Consolas"/>
              </a:rPr>
              <a:t>&lt;script </a:t>
            </a:r>
            <a:r>
              <a:rPr lang="en-US" sz="1400" b="1" spc="-5" dirty="0" smtClean="0">
                <a:solidFill>
                  <a:srgbClr val="FF0000"/>
                </a:solidFill>
                <a:latin typeface="Consolas"/>
                <a:cs typeface="Consolas"/>
              </a:rPr>
              <a:t>defer</a:t>
            </a:r>
            <a:r>
              <a:rPr lang="en-US" sz="1400" spc="-5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400" b="1" spc="-5" dirty="0" err="1" smtClean="0">
                <a:latin typeface="Consolas"/>
                <a:cs typeface="Consolas"/>
              </a:rPr>
              <a:t>src</a:t>
            </a:r>
            <a:r>
              <a:rPr lang="en-US" sz="1400" b="1" spc="-5" dirty="0">
                <a:solidFill>
                  <a:srgbClr val="880000"/>
                </a:solidFill>
                <a:latin typeface="Consolas"/>
                <a:cs typeface="Consolas"/>
              </a:rPr>
              <a:t>=“</a:t>
            </a:r>
            <a:r>
              <a:rPr lang="en-US" sz="1400" b="1" spc="-5" dirty="0">
                <a:solidFill>
                  <a:srgbClr val="0070C0"/>
                </a:solidFill>
                <a:latin typeface="Consolas"/>
                <a:cs typeface="Consolas"/>
              </a:rPr>
              <a:t>script.js</a:t>
            </a:r>
            <a:r>
              <a:rPr lang="en-US" sz="1400" b="1" spc="-5" dirty="0">
                <a:solidFill>
                  <a:srgbClr val="880000"/>
                </a:solidFill>
                <a:latin typeface="Consolas"/>
                <a:cs typeface="Consolas"/>
              </a:rPr>
              <a:t>”</a:t>
            </a:r>
            <a:r>
              <a:rPr lang="en-US" sz="1400" spc="-5" dirty="0">
                <a:solidFill>
                  <a:srgbClr val="880000"/>
                </a:solidFill>
                <a:latin typeface="Consolas"/>
                <a:cs typeface="Consolas"/>
              </a:rPr>
              <a:t>&gt;&lt;/script&gt;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endParaRPr lang="ro-RO" sz="1400" spc="-5" dirty="0"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endParaRPr lang="ro-RO" sz="1400" spc="-5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3028" y="1879087"/>
            <a:ext cx="8548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BUT</a:t>
            </a:r>
            <a:r>
              <a:rPr lang="en-US" b="1" dirty="0"/>
              <a:t> </a:t>
            </a:r>
            <a:r>
              <a:rPr lang="en-US" b="1" u="sng" dirty="0"/>
              <a:t>we may not always have access </a:t>
            </a:r>
            <a:r>
              <a:rPr lang="en-US" b="1" dirty="0"/>
              <a:t>to the source code of the website we’re working on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 the </a:t>
            </a:r>
            <a:r>
              <a:rPr lang="en-US" b="1" dirty="0">
                <a:solidFill>
                  <a:srgbClr val="00B050"/>
                </a:solidFill>
              </a:rPr>
              <a:t>defer</a:t>
            </a:r>
            <a:r>
              <a:rPr lang="en-US" b="1" dirty="0"/>
              <a:t> parameter when loading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external files</a:t>
            </a:r>
            <a:r>
              <a:rPr lang="en-US" b="1" dirty="0"/>
              <a:t>, to force a certain script to run after the page has been loaded</a:t>
            </a:r>
          </a:p>
        </p:txBody>
      </p:sp>
    </p:spTree>
    <p:extLst>
      <p:ext uri="{BB962C8B-B14F-4D97-AF65-F5344CB8AC3E}">
        <p14:creationId xmlns:p14="http://schemas.microsoft.com/office/powerpoint/2010/main" val="6981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C3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2896</Words>
  <Application>Microsoft Office PowerPoint</Application>
  <PresentationFormat>On-screen Show (16:9)</PresentationFormat>
  <Paragraphs>559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Times New Roman</vt:lpstr>
      <vt:lpstr>Office Theme</vt:lpstr>
      <vt:lpstr>JavaScript Basics</vt:lpstr>
      <vt:lpstr>Agenda</vt:lpstr>
      <vt:lpstr>JavaScript history &amp;  characteristics</vt:lpstr>
      <vt:lpstr>A brief history of JavaScript</vt:lpstr>
      <vt:lpstr>Main characteristics of JavaScript</vt:lpstr>
      <vt:lpstr>Including JavaScript in a  Web Page</vt:lpstr>
      <vt:lpstr>Including JavaScript in a Web Page</vt:lpstr>
      <vt:lpstr>Including JavaScript in a Web Page</vt:lpstr>
      <vt:lpstr>Including JavaScript in a Web Page</vt:lpstr>
      <vt:lpstr>Javascript Structure and Syntax</vt:lpstr>
      <vt:lpstr>JavaScript Structure</vt:lpstr>
      <vt:lpstr>JavaScript Syntax</vt:lpstr>
      <vt:lpstr>Variables and Values</vt:lpstr>
      <vt:lpstr>Variables and Values</vt:lpstr>
      <vt:lpstr>Naming Variables</vt:lpstr>
      <vt:lpstr>Comments</vt:lpstr>
      <vt:lpstr>Comments</vt:lpstr>
      <vt:lpstr>Values</vt:lpstr>
      <vt:lpstr>Primitive Data Types</vt:lpstr>
      <vt:lpstr>Characteristics of primitives</vt:lpstr>
      <vt:lpstr>Operators</vt:lpstr>
      <vt:lpstr>Operators</vt:lpstr>
      <vt:lpstr>Operators</vt:lpstr>
      <vt:lpstr>Operators</vt:lpstr>
      <vt:lpstr>Operators</vt:lpstr>
      <vt:lpstr>Control Structures</vt:lpstr>
      <vt:lpstr>IF statement</vt:lpstr>
      <vt:lpstr>IF/ELSE statement</vt:lpstr>
      <vt:lpstr>SWITCH statement</vt:lpstr>
      <vt:lpstr>FOR loop</vt:lpstr>
      <vt:lpstr>WHILE loop</vt:lpstr>
      <vt:lpstr>WHILE loop example</vt:lpstr>
      <vt:lpstr>DO… WHILE loop</vt:lpstr>
      <vt:lpstr>(Introduction to)  Arrays &amp; Objects</vt:lpstr>
      <vt:lpstr>Arrays</vt:lpstr>
      <vt:lpstr>Arrays</vt:lpstr>
      <vt:lpstr>Objects</vt:lpstr>
      <vt:lpstr>Object methods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cp:lastModifiedBy>Petor</cp:lastModifiedBy>
  <cp:revision>500</cp:revision>
  <dcterms:created xsi:type="dcterms:W3CDTF">2019-09-25T17:45:47Z</dcterms:created>
  <dcterms:modified xsi:type="dcterms:W3CDTF">2019-09-28T05:04:24Z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