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6.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9.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20.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21.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notesSlides/notesSlide22.xml" ContentType="application/vnd.openxmlformats-officedocument.presentationml.notesSl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notesSlides/notesSlide23.xml" ContentType="application/vnd.openxmlformats-officedocument.presentationml.notesSl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notesSlides/notesSlide24.xml" ContentType="application/vnd.openxmlformats-officedocument.presentationml.notesSlid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notesSlides/notesSlide25.xml" ContentType="application/vnd.openxmlformats-officedocument.presentationml.notesSlid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notesSlides/notesSlide26.xml" ContentType="application/vnd.openxmlformats-officedocument.presentationml.notesSlid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56" r:id="rId2"/>
    <p:sldId id="257" r:id="rId3"/>
    <p:sldId id="258" r:id="rId4"/>
    <p:sldId id="280" r:id="rId5"/>
    <p:sldId id="259" r:id="rId6"/>
    <p:sldId id="276" r:id="rId7"/>
    <p:sldId id="277" r:id="rId8"/>
    <p:sldId id="281" r:id="rId9"/>
    <p:sldId id="261" r:id="rId10"/>
    <p:sldId id="262" r:id="rId11"/>
    <p:sldId id="263" r:id="rId12"/>
    <p:sldId id="282" r:id="rId13"/>
    <p:sldId id="268" r:id="rId14"/>
    <p:sldId id="283" r:id="rId15"/>
    <p:sldId id="284" r:id="rId16"/>
    <p:sldId id="285" r:id="rId17"/>
    <p:sldId id="288" r:id="rId18"/>
    <p:sldId id="264" r:id="rId19"/>
    <p:sldId id="265" r:id="rId20"/>
    <p:sldId id="266" r:id="rId21"/>
    <p:sldId id="286" r:id="rId22"/>
    <p:sldId id="270" r:id="rId23"/>
    <p:sldId id="267" r:id="rId24"/>
    <p:sldId id="287" r:id="rId25"/>
    <p:sldId id="269" r:id="rId26"/>
    <p:sldId id="271" r:id="rId27"/>
    <p:sldId id="272" r:id="rId28"/>
    <p:sldId id="275" r:id="rId29"/>
    <p:sldId id="294" r:id="rId30"/>
    <p:sldId id="279" r:id="rId31"/>
    <p:sldId id="278" r:id="rId32"/>
    <p:sldId id="290" r:id="rId33"/>
    <p:sldId id="273" r:id="rId34"/>
    <p:sldId id="292" r:id="rId35"/>
    <p:sldId id="293" r:id="rId3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42"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33"/>
    <a:srgbClr val="EE8800"/>
    <a:srgbClr val="00FF00"/>
    <a:srgbClr val="008000"/>
    <a:srgbClr val="009900"/>
    <a:srgbClr val="FF9900"/>
    <a:srgbClr val="BFBB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425" autoAdjust="0"/>
  </p:normalViewPr>
  <p:slideViewPr>
    <p:cSldViewPr snapToGrid="0">
      <p:cViewPr varScale="1">
        <p:scale>
          <a:sx n="87" d="100"/>
          <a:sy n="87" d="100"/>
        </p:scale>
        <p:origin x="1476" y="90"/>
      </p:cViewPr>
      <p:guideLst>
        <p:guide pos="2842"/>
        <p:guide orient="horz" pos="2160"/>
      </p:guideLst>
    </p:cSldViewPr>
  </p:slideViewPr>
  <p:notesTextViewPr>
    <p:cViewPr>
      <p:scale>
        <a:sx n="1" d="1"/>
        <a:sy n="1" d="1"/>
      </p:scale>
      <p:origin x="0" y="0"/>
    </p:cViewPr>
  </p:notesTextViewPr>
  <p:notesViewPr>
    <p:cSldViewPr snapToGrid="0">
      <p:cViewPr varScale="1">
        <p:scale>
          <a:sx n="124" d="100"/>
          <a:sy n="124" d="100"/>
        </p:scale>
        <p:origin x="495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Rychlewski" userId="334759384_tp_dropbox" providerId="OAuth2" clId="{9DD3C552-6D6A-754A-B6A0-7EE6C669B316}"/>
    <pc:docChg chg="modSld">
      <pc:chgData name="Daniel Rychlewski" userId="334759384_tp_dropbox" providerId="OAuth2" clId="{9DD3C552-6D6A-754A-B6A0-7EE6C669B316}" dt="2019-12-08T20:04:13.920" v="2" actId="12"/>
      <pc:docMkLst>
        <pc:docMk/>
      </pc:docMkLst>
      <pc:sldChg chg="addSp modSp">
        <pc:chgData name="Daniel Rychlewski" userId="334759384_tp_dropbox" providerId="OAuth2" clId="{9DD3C552-6D6A-754A-B6A0-7EE6C669B316}" dt="2019-12-08T20:04:13.920" v="2" actId="12"/>
        <pc:sldMkLst>
          <pc:docMk/>
          <pc:sldMk cId="3188073404" sldId="256"/>
        </pc:sldMkLst>
        <pc:spChg chg="add mod">
          <ac:chgData name="Daniel Rychlewski" userId="334759384_tp_dropbox" providerId="OAuth2" clId="{9DD3C552-6D6A-754A-B6A0-7EE6C669B316}" dt="2019-12-08T20:04:13.920" v="2" actId="12"/>
          <ac:spMkLst>
            <pc:docMk/>
            <pc:sldMk cId="3188073404" sldId="256"/>
            <ac:spMk id="7" creationId="{BDB6A117-DEF5-7C46-9D81-59D205A4E8E3}"/>
          </ac:spMkLst>
        </pc:spChg>
      </pc:sldChg>
    </pc:docChg>
  </pc:docChgLst>
  <pc:docChgLst>
    <pc:chgData name="Daniel Rychlewski" userId="ed4545af-a7f3-49fd-89a5-4052d2e08268" providerId="ADAL" clId="{2122E5BC-9DC8-415A-9388-81EE19B1404A}"/>
  </pc:docChgLst>
</pc:chgInfo>
</file>

<file path=ppt/charts/_rels/chart1.xml.rels><?xml version="1.0" encoding="UTF-8" standalone="yes"?>
<Relationships xmlns="http://schemas.openxmlformats.org/package/2006/relationships"><Relationship Id="rId3" Type="http://schemas.openxmlformats.org/officeDocument/2006/relationships/oleObject" Target="file:///D:\Dropbox\Dropbox\Masterarbeit\Evaluation%20Models+Dataset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Dropbox\Dropbox\Masterarbeit\Evaluation%20Models+Datasets.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D:\Dropbox\Dropbox\Masterarbeit\Evaluation%20Band%20Selection.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D:\Dropbox\Dropbox\Masterarbeit\CD-Inhalte\Experiments\Excel%20Evaluations\Diagrams%20for%20Combination%20Comparison.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D:\Dropbox\Dropbox\Masterarbeit\Evaluation%20Band%20Selection.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D:\Dropbox\Dropbox\Masterarbeit\Evaluation%20Band%20Selection.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D:\Dropbox\Dropbox\Masterarbeit\CD-Inhalte\Experiments\Evaluations\Evaluation%20Pruning.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D:\Dropbox\Dropbox\Masterarbeit\Evaluation%20Pruning.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D:\Dropbox\Dropbox\Masterarbeit\Evaluation%20Pruning.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D:\Dropbox\Dropbox\Masterarbeit\Evaluation%20Pruning.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D:\Dropbox\Dropbox\Masterarbeit\CD-Inhalte\Experiments\Excel%20Evaluations\Evaluation%20Pruning.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D:\Dropbox\Dropbox\Masterarbeit\Evaluation%20Models+Datasets.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D:\Dropbox\Dropbox\Masterarbeit\CD-Inhalte\Experiments\Evaluations\Evaluation%20Channel%20Pruning%20Distiller.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D:\Dropbox\Dropbox\Masterarbeit\Evaluation%20Quantization%20ONNX%20Winmltools%20Model%20Size.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D:\Dropbox\Dropbox\Masterarbeit\Evaluation%20Quantization%20Distiller.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D:\Dropbox\Dropbox\Masterarbeit\Evaluation%20Quantization%20Distiller.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file:///D:\Dropbox\Dropbox\Masterarbeit\Evaluation%20Quantization%20Distiller.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file:///D:\Dropbox\Dropbox\Masterarbeit\Diagrams%20for%20Combination%20Comparison.xlsx"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file:///D:\Dropbox\Dropbox\Masterarbeit\Diagrams%20for%20Combination%20Comparison.xlsx"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oleObject" Target="file:///D:\Dropbox\Dropbox\Masterarbeit\Diagrams%20for%20Combination%20Comparison.xlsx" TargetMode="External"/><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oleObject" Target="file:///D:\Dropbox\Dropbox\Masterarbeit\Diagrams%20for%20Combination%20Comparison.xlsx" TargetMode="External"/><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file:///D:\Dropbox\Dropbox\Masterarbeit\Cao%20Keras%20Inference%20Times%20Outputs\Cao%20Keras%20Inference%20Times.xlsx"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oleObject" Target="file:///D:\Dropbox\Dropbox\Masterarbeit\Evaluation%20Models+Datasets.xlsx"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file:///D:\Dropbox\Dropbox\Masterarbeit\Cao%20Keras%20Inference%20Times%20Outputs\Cao%20Keras%20Inference%20Times.xlsx" TargetMode="External"/><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oleObject" Target="file:///D:\Dropbox\Dropbox\Masterarbeit\Cao%20Keras%20Inference%20Times%20Outputs\Cao%20Keras%20Inference%20Times.xlsx" TargetMode="External"/><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oleObject" Target="file:///D:\Dropbox\Dropbox\Masterarbeit\Cao%20Keras%20Inference%20Times%20Outputs\Cao%20Keras%20Inference%20Times.xlsx" TargetMode="External"/><Relationship Id="rId2" Type="http://schemas.microsoft.com/office/2011/relationships/chartColorStyle" Target="colors32.xml"/><Relationship Id="rId1" Type="http://schemas.microsoft.com/office/2011/relationships/chartStyle" Target="style32.xml"/></Relationships>
</file>

<file path=ppt/charts/_rels/chart4.xml.rels><?xml version="1.0" encoding="UTF-8" standalone="yes"?>
<Relationships xmlns="http://schemas.openxmlformats.org/package/2006/relationships"><Relationship Id="rId3" Type="http://schemas.openxmlformats.org/officeDocument/2006/relationships/oleObject" Target="file:///D:\Dropbox\Dropbox\Masterarbeit\Evaluation%20Models+Dataset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Dropbox\Dropbox\Masterarbeit\Evaluation%20Models+Dataset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Dropbox\Dropbox\Masterarbeit\Evaluation%20Models+Dataset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Dropbox\Dropbox\Masterarbeit\Evaluation%20Models+Dataset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Dropbox\Dropbox\Masterarbeit\Evaluation%20Models+Dataset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Dropbox\Dropbox\Masterarbeit\Evaluation%20Models+Dataset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Accuracy metrics </a:t>
            </a:r>
            <a:r>
              <a:rPr lang="en-US" dirty="0"/>
              <a:t>for the classification of the </a:t>
            </a:r>
            <a:r>
              <a:rPr lang="en-US" dirty="0" err="1"/>
              <a:t>IndianPines</a:t>
            </a:r>
            <a:r>
              <a:rPr lang="en-US" dirty="0"/>
              <a:t> dataset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IndianPines!$R$3</c:f>
              <c:strCache>
                <c:ptCount val="1"/>
                <c:pt idx="0">
                  <c:v>Overall accuracy</c:v>
                </c:pt>
              </c:strCache>
            </c:strRef>
          </c:tx>
          <c:spPr>
            <a:solidFill>
              <a:schemeClr val="accent1"/>
            </a:solidFill>
            <a:ln>
              <a:noFill/>
            </a:ln>
            <a:effectLst/>
          </c:spPr>
          <c:invertIfNegative val="0"/>
          <c:errBars>
            <c:errBarType val="both"/>
            <c:errValType val="cust"/>
            <c:noEndCap val="0"/>
            <c:plus>
              <c:numRef>
                <c:f>IndianPines!$U$4:$U$22</c:f>
                <c:numCache>
                  <c:formatCode>General</c:formatCode>
                  <c:ptCount val="19"/>
                  <c:pt idx="0">
                    <c:v>0.18809135389864196</c:v>
                  </c:pt>
                  <c:pt idx="1">
                    <c:v>1.9262521080384261</c:v>
                  </c:pt>
                  <c:pt idx="2">
                    <c:v>1.0488319839578537</c:v>
                  </c:pt>
                  <c:pt idx="3">
                    <c:v>0.69590976690686546</c:v>
                  </c:pt>
                  <c:pt idx="4">
                    <c:v>3.5467954141424372</c:v>
                  </c:pt>
                  <c:pt idx="5">
                    <c:v>25.588278845844087</c:v>
                  </c:pt>
                  <c:pt idx="6">
                    <c:v>5.5611240162090212</c:v>
                  </c:pt>
                  <c:pt idx="7">
                    <c:v>4.0082375609756085</c:v>
                  </c:pt>
                  <c:pt idx="8">
                    <c:v>28.311045433737945</c:v>
                  </c:pt>
                  <c:pt idx="9">
                    <c:v>0.77162468346917734</c:v>
                  </c:pt>
                  <c:pt idx="10">
                    <c:v>1.6313035612939615</c:v>
                  </c:pt>
                  <c:pt idx="11">
                    <c:v>1.4327208536585374</c:v>
                  </c:pt>
                  <c:pt idx="12">
                    <c:v>0.3184618625718727</c:v>
                  </c:pt>
                  <c:pt idx="13">
                    <c:v>1.9847706623903179</c:v>
                  </c:pt>
                  <c:pt idx="14">
                    <c:v>2.3531427359354424</c:v>
                  </c:pt>
                  <c:pt idx="15">
                    <c:v>21.969495189716334</c:v>
                  </c:pt>
                  <c:pt idx="16">
                    <c:v>0</c:v>
                  </c:pt>
                  <c:pt idx="17">
                    <c:v>1.6814053199727965</c:v>
                  </c:pt>
                  <c:pt idx="18">
                    <c:v>0.42666810429562929</c:v>
                  </c:pt>
                </c:numCache>
              </c:numRef>
            </c:plus>
            <c:minus>
              <c:numRef>
                <c:f>IndianPines!$U$4:$U$22</c:f>
                <c:numCache>
                  <c:formatCode>General</c:formatCode>
                  <c:ptCount val="19"/>
                  <c:pt idx="0">
                    <c:v>0.18809135389864196</c:v>
                  </c:pt>
                  <c:pt idx="1">
                    <c:v>1.9262521080384261</c:v>
                  </c:pt>
                  <c:pt idx="2">
                    <c:v>1.0488319839578537</c:v>
                  </c:pt>
                  <c:pt idx="3">
                    <c:v>0.69590976690686546</c:v>
                  </c:pt>
                  <c:pt idx="4">
                    <c:v>3.5467954141424372</c:v>
                  </c:pt>
                  <c:pt idx="5">
                    <c:v>25.588278845844087</c:v>
                  </c:pt>
                  <c:pt idx="6">
                    <c:v>5.5611240162090212</c:v>
                  </c:pt>
                  <c:pt idx="7">
                    <c:v>4.0082375609756085</c:v>
                  </c:pt>
                  <c:pt idx="8">
                    <c:v>28.311045433737945</c:v>
                  </c:pt>
                  <c:pt idx="9">
                    <c:v>0.77162468346917734</c:v>
                  </c:pt>
                  <c:pt idx="10">
                    <c:v>1.6313035612939615</c:v>
                  </c:pt>
                  <c:pt idx="11">
                    <c:v>1.4327208536585374</c:v>
                  </c:pt>
                  <c:pt idx="12">
                    <c:v>0.3184618625718727</c:v>
                  </c:pt>
                  <c:pt idx="13">
                    <c:v>1.9847706623903179</c:v>
                  </c:pt>
                  <c:pt idx="14">
                    <c:v>2.3531427359354424</c:v>
                  </c:pt>
                  <c:pt idx="15">
                    <c:v>21.969495189716334</c:v>
                  </c:pt>
                  <c:pt idx="16">
                    <c:v>0</c:v>
                  </c:pt>
                  <c:pt idx="17">
                    <c:v>1.6814053199727965</c:v>
                  </c:pt>
                  <c:pt idx="18">
                    <c:v>0.42666810429562929</c:v>
                  </c:pt>
                </c:numCache>
              </c:numRef>
            </c:minus>
            <c:spPr>
              <a:noFill/>
              <a:ln w="9525" cap="flat" cmpd="sng" algn="ctr">
                <a:solidFill>
                  <a:schemeClr val="tx1">
                    <a:lumMod val="65000"/>
                    <a:lumOff val="35000"/>
                  </a:schemeClr>
                </a:solidFill>
                <a:round/>
              </a:ln>
              <a:effectLst/>
            </c:spPr>
          </c:errBars>
          <c:cat>
            <c:strRef>
              <c:f>IndianPines!$A$4:$A$22</c:f>
              <c:strCache>
                <c:ptCount val="19"/>
                <c:pt idx="0">
                  <c:v>SVM</c:v>
                </c:pt>
                <c:pt idx="1">
                  <c:v>SVM_grid</c:v>
                </c:pt>
                <c:pt idx="2">
                  <c:v>SGD</c:v>
                </c:pt>
                <c:pt idx="3">
                  <c:v>nearest</c:v>
                </c:pt>
                <c:pt idx="4">
                  <c:v>nn</c:v>
                </c:pt>
                <c:pt idx="5">
                  <c:v>hamida</c:v>
                </c:pt>
                <c:pt idx="6">
                  <c:v>lee</c:v>
                </c:pt>
                <c:pt idx="7">
                  <c:v>chen</c:v>
                </c:pt>
                <c:pt idx="8">
                  <c:v>li</c:v>
                </c:pt>
                <c:pt idx="9">
                  <c:v>hu</c:v>
                </c:pt>
                <c:pt idx="10">
                  <c:v>he</c:v>
                </c:pt>
                <c:pt idx="11">
                  <c:v>luo</c:v>
                </c:pt>
                <c:pt idx="12">
                  <c:v>sharma</c:v>
                </c:pt>
                <c:pt idx="13">
                  <c:v>liu</c:v>
                </c:pt>
                <c:pt idx="14">
                  <c:v>boulch</c:v>
                </c:pt>
                <c:pt idx="15">
                  <c:v>mou</c:v>
                </c:pt>
                <c:pt idx="16">
                  <c:v>roy</c:v>
                </c:pt>
                <c:pt idx="17">
                  <c:v>santara</c:v>
                </c:pt>
                <c:pt idx="18">
                  <c:v>cao</c:v>
                </c:pt>
              </c:strCache>
            </c:strRef>
          </c:cat>
          <c:val>
            <c:numRef>
              <c:f>IndianPines!$R$4:$R$22</c:f>
              <c:numCache>
                <c:formatCode>General</c:formatCode>
                <c:ptCount val="19"/>
                <c:pt idx="0">
                  <c:v>42.365853658536587</c:v>
                </c:pt>
                <c:pt idx="1">
                  <c:v>87.528455284552834</c:v>
                </c:pt>
                <c:pt idx="2">
                  <c:v>77.081300813008127</c:v>
                </c:pt>
                <c:pt idx="3">
                  <c:v>77.414634146341456</c:v>
                </c:pt>
                <c:pt idx="4">
                  <c:v>86.951219512195109</c:v>
                </c:pt>
                <c:pt idx="5">
                  <c:v>70.886178861788622</c:v>
                </c:pt>
                <c:pt idx="6">
                  <c:v>80.699186991869922</c:v>
                </c:pt>
                <c:pt idx="7">
                  <c:v>36.243902439024389</c:v>
                </c:pt>
                <c:pt idx="8">
                  <c:v>78.341463414634148</c:v>
                </c:pt>
                <c:pt idx="9">
                  <c:v>47.463414634146353</c:v>
                </c:pt>
                <c:pt idx="10">
                  <c:v>94.552845528455279</c:v>
                </c:pt>
                <c:pt idx="11">
                  <c:v>41.414634146341463</c:v>
                </c:pt>
                <c:pt idx="12">
                  <c:v>42.268292682926827</c:v>
                </c:pt>
                <c:pt idx="13">
                  <c:v>86.292682926829272</c:v>
                </c:pt>
                <c:pt idx="14">
                  <c:v>56.398373983739837</c:v>
                </c:pt>
                <c:pt idx="15">
                  <c:v>33.991869918699187</c:v>
                </c:pt>
                <c:pt idx="17">
                  <c:v>76.536585365853668</c:v>
                </c:pt>
                <c:pt idx="18">
                  <c:v>94.8130081300813</c:v>
                </c:pt>
              </c:numCache>
            </c:numRef>
          </c:val>
          <c:extLst>
            <c:ext xmlns:c16="http://schemas.microsoft.com/office/drawing/2014/chart" uri="{C3380CC4-5D6E-409C-BE32-E72D297353CC}">
              <c16:uniqueId val="{00000000-B854-4A2F-ABFA-0DBCE5F8D3E8}"/>
            </c:ext>
          </c:extLst>
        </c:ser>
        <c:ser>
          <c:idx val="1"/>
          <c:order val="1"/>
          <c:tx>
            <c:strRef>
              <c:f>IndianPines!$V$3</c:f>
              <c:strCache>
                <c:ptCount val="1"/>
                <c:pt idx="0">
                  <c:v>Average accuracy</c:v>
                </c:pt>
              </c:strCache>
            </c:strRef>
          </c:tx>
          <c:spPr>
            <a:solidFill>
              <a:schemeClr val="accent2"/>
            </a:solidFill>
            <a:ln>
              <a:noFill/>
            </a:ln>
            <a:effectLst/>
          </c:spPr>
          <c:invertIfNegative val="0"/>
          <c:errBars>
            <c:errBarType val="both"/>
            <c:errValType val="cust"/>
            <c:noEndCap val="0"/>
            <c:plus>
              <c:numRef>
                <c:f>IndianPines!$Y$4:$Y$22</c:f>
                <c:numCache>
                  <c:formatCode>General</c:formatCode>
                  <c:ptCount val="19"/>
                  <c:pt idx="0">
                    <c:v>0.16317539317246244</c:v>
                  </c:pt>
                  <c:pt idx="1">
                    <c:v>2.2836218404566608</c:v>
                  </c:pt>
                  <c:pt idx="2">
                    <c:v>1.2323144989688117</c:v>
                  </c:pt>
                  <c:pt idx="3">
                    <c:v>1.869175019699739</c:v>
                  </c:pt>
                  <c:pt idx="4">
                    <c:v>3.4390184340927732</c:v>
                  </c:pt>
                  <c:pt idx="5">
                    <c:v>26.63183169223511</c:v>
                  </c:pt>
                  <c:pt idx="6">
                    <c:v>8.1024071016782955</c:v>
                  </c:pt>
                  <c:pt idx="7">
                    <c:v>3.7755659672058783</c:v>
                  </c:pt>
                  <c:pt idx="8">
                    <c:v>36.244517132871067</c:v>
                  </c:pt>
                  <c:pt idx="9">
                    <c:v>0.34730861962652781</c:v>
                  </c:pt>
                  <c:pt idx="10">
                    <c:v>1.1508791577658855</c:v>
                  </c:pt>
                  <c:pt idx="11">
                    <c:v>1.9722425972049109</c:v>
                  </c:pt>
                  <c:pt idx="12">
                    <c:v>0.2711678223775813</c:v>
                  </c:pt>
                  <c:pt idx="13">
                    <c:v>1.5434535030593821</c:v>
                  </c:pt>
                  <c:pt idx="14">
                    <c:v>3.4292820743988202</c:v>
                  </c:pt>
                  <c:pt idx="15">
                    <c:v>20.524592217077284</c:v>
                  </c:pt>
                  <c:pt idx="16">
                    <c:v>0</c:v>
                  </c:pt>
                  <c:pt idx="17">
                    <c:v>2.7363612574085607</c:v>
                  </c:pt>
                  <c:pt idx="18">
                    <c:v>0.41874222483538404</c:v>
                  </c:pt>
                </c:numCache>
              </c:numRef>
            </c:plus>
            <c:minus>
              <c:numRef>
                <c:f>IndianPines!$Y$4:$Y$22</c:f>
                <c:numCache>
                  <c:formatCode>General</c:formatCode>
                  <c:ptCount val="19"/>
                  <c:pt idx="0">
                    <c:v>0.16317539317246244</c:v>
                  </c:pt>
                  <c:pt idx="1">
                    <c:v>2.2836218404566608</c:v>
                  </c:pt>
                  <c:pt idx="2">
                    <c:v>1.2323144989688117</c:v>
                  </c:pt>
                  <c:pt idx="3">
                    <c:v>1.869175019699739</c:v>
                  </c:pt>
                  <c:pt idx="4">
                    <c:v>3.4390184340927732</c:v>
                  </c:pt>
                  <c:pt idx="5">
                    <c:v>26.63183169223511</c:v>
                  </c:pt>
                  <c:pt idx="6">
                    <c:v>8.1024071016782955</c:v>
                  </c:pt>
                  <c:pt idx="7">
                    <c:v>3.7755659672058783</c:v>
                  </c:pt>
                  <c:pt idx="8">
                    <c:v>36.244517132871067</c:v>
                  </c:pt>
                  <c:pt idx="9">
                    <c:v>0.34730861962652781</c:v>
                  </c:pt>
                  <c:pt idx="10">
                    <c:v>1.1508791577658855</c:v>
                  </c:pt>
                  <c:pt idx="11">
                    <c:v>1.9722425972049109</c:v>
                  </c:pt>
                  <c:pt idx="12">
                    <c:v>0.2711678223775813</c:v>
                  </c:pt>
                  <c:pt idx="13">
                    <c:v>1.5434535030593821</c:v>
                  </c:pt>
                  <c:pt idx="14">
                    <c:v>3.4292820743988202</c:v>
                  </c:pt>
                  <c:pt idx="15">
                    <c:v>20.524592217077284</c:v>
                  </c:pt>
                  <c:pt idx="16">
                    <c:v>0</c:v>
                  </c:pt>
                  <c:pt idx="17">
                    <c:v>2.7363612574085607</c:v>
                  </c:pt>
                  <c:pt idx="18">
                    <c:v>0.41874222483538404</c:v>
                  </c:pt>
                </c:numCache>
              </c:numRef>
            </c:minus>
            <c:spPr>
              <a:noFill/>
              <a:ln w="9525" cap="flat" cmpd="sng" algn="ctr">
                <a:solidFill>
                  <a:schemeClr val="tx1">
                    <a:lumMod val="65000"/>
                    <a:lumOff val="35000"/>
                  </a:schemeClr>
                </a:solidFill>
                <a:round/>
              </a:ln>
              <a:effectLst/>
            </c:spPr>
          </c:errBars>
          <c:val>
            <c:numRef>
              <c:f>IndianPines!$V$4:$V$22</c:f>
              <c:numCache>
                <c:formatCode>General</c:formatCode>
                <c:ptCount val="19"/>
                <c:pt idx="0">
                  <c:v>18.112592597570899</c:v>
                </c:pt>
                <c:pt idx="1">
                  <c:v>87.389475008291882</c:v>
                </c:pt>
                <c:pt idx="2">
                  <c:v>62.319550681845222</c:v>
                </c:pt>
                <c:pt idx="3">
                  <c:v>75.076522046683763</c:v>
                </c:pt>
                <c:pt idx="4">
                  <c:v>87.645860362731739</c:v>
                </c:pt>
                <c:pt idx="5">
                  <c:v>74.433397292166191</c:v>
                </c:pt>
                <c:pt idx="6">
                  <c:v>72.956521471217371</c:v>
                </c:pt>
                <c:pt idx="7">
                  <c:v>16.399977232794122</c:v>
                </c:pt>
                <c:pt idx="8">
                  <c:v>76.581909256104737</c:v>
                </c:pt>
                <c:pt idx="9">
                  <c:v>24.534278350598481</c:v>
                </c:pt>
                <c:pt idx="10">
                  <c:v>95.54547495176746</c:v>
                </c:pt>
                <c:pt idx="11">
                  <c:v>17.20570270279509</c:v>
                </c:pt>
                <c:pt idx="12">
                  <c:v>31.902413872534229</c:v>
                </c:pt>
                <c:pt idx="13">
                  <c:v>69.438234963978417</c:v>
                </c:pt>
                <c:pt idx="14">
                  <c:v>30.660363169366121</c:v>
                </c:pt>
                <c:pt idx="15">
                  <c:v>41.177203992209897</c:v>
                </c:pt>
                <c:pt idx="17">
                  <c:v>64.38505972494643</c:v>
                </c:pt>
                <c:pt idx="18">
                  <c:v>94.93712940945808</c:v>
                </c:pt>
              </c:numCache>
            </c:numRef>
          </c:val>
          <c:extLst>
            <c:ext xmlns:c16="http://schemas.microsoft.com/office/drawing/2014/chart" uri="{C3380CC4-5D6E-409C-BE32-E72D297353CC}">
              <c16:uniqueId val="{00000001-B854-4A2F-ABFA-0DBCE5F8D3E8}"/>
            </c:ext>
          </c:extLst>
        </c:ser>
        <c:ser>
          <c:idx val="2"/>
          <c:order val="2"/>
          <c:tx>
            <c:strRef>
              <c:f>IndianPines!$AA$3</c:f>
              <c:strCache>
                <c:ptCount val="1"/>
                <c:pt idx="0">
                  <c:v>Kappa coefficient * 100</c:v>
                </c:pt>
              </c:strCache>
            </c:strRef>
          </c:tx>
          <c:spPr>
            <a:solidFill>
              <a:schemeClr val="accent3"/>
            </a:solidFill>
            <a:ln w="25400">
              <a:noFill/>
            </a:ln>
            <a:effectLst/>
          </c:spPr>
          <c:invertIfNegative val="0"/>
          <c:errBars>
            <c:errBarType val="both"/>
            <c:errValType val="cust"/>
            <c:noEndCap val="0"/>
            <c:plus>
              <c:numRef>
                <c:f>IndianPines!$AE$4:$AE$22</c:f>
                <c:numCache>
                  <c:formatCode>General</c:formatCode>
                  <c:ptCount val="19"/>
                  <c:pt idx="0">
                    <c:v>0.27402930568264372</c:v>
                  </c:pt>
                  <c:pt idx="1">
                    <c:v>2.221410227522802</c:v>
                  </c:pt>
                  <c:pt idx="2">
                    <c:v>1.3049343861345264</c:v>
                  </c:pt>
                  <c:pt idx="3">
                    <c:v>0.80591389019313286</c:v>
                  </c:pt>
                  <c:pt idx="4">
                    <c:v>3.9975924071157354</c:v>
                  </c:pt>
                  <c:pt idx="5">
                    <c:v>27.507092188260497</c:v>
                  </c:pt>
                  <c:pt idx="6">
                    <c:v>6.4537179418706181</c:v>
                  </c:pt>
                  <c:pt idx="7">
                    <c:v>0.43362099738508131</c:v>
                  </c:pt>
                  <c:pt idx="8">
                    <c:v>37.718630926873743</c:v>
                  </c:pt>
                  <c:pt idx="9">
                    <c:v>1.0925198315573315</c:v>
                  </c:pt>
                  <c:pt idx="10">
                    <c:v>1.8748959056548054</c:v>
                  </c:pt>
                  <c:pt idx="11">
                    <c:v>1.7782226051898442</c:v>
                  </c:pt>
                  <c:pt idx="12">
                    <c:v>0.32222361695898871</c:v>
                  </c:pt>
                  <c:pt idx="13">
                    <c:v>2.2969383100890139</c:v>
                  </c:pt>
                  <c:pt idx="14">
                    <c:v>2.8984588047783921</c:v>
                  </c:pt>
                  <c:pt idx="15">
                    <c:v>21.981992300283277</c:v>
                  </c:pt>
                  <c:pt idx="16">
                    <c:v>0</c:v>
                  </c:pt>
                  <c:pt idx="17">
                    <c:v>2.1085120036377747</c:v>
                  </c:pt>
                  <c:pt idx="18">
                    <c:v>0.48051061000176087</c:v>
                  </c:pt>
                </c:numCache>
              </c:numRef>
            </c:plus>
            <c:minus>
              <c:numRef>
                <c:f>IndianPines!$AE$4:$AE$22</c:f>
                <c:numCache>
                  <c:formatCode>General</c:formatCode>
                  <c:ptCount val="19"/>
                  <c:pt idx="0">
                    <c:v>0.27402930568264372</c:v>
                  </c:pt>
                  <c:pt idx="1">
                    <c:v>2.221410227522802</c:v>
                  </c:pt>
                  <c:pt idx="2">
                    <c:v>1.3049343861345264</c:v>
                  </c:pt>
                  <c:pt idx="3">
                    <c:v>0.80591389019313286</c:v>
                  </c:pt>
                  <c:pt idx="4">
                    <c:v>3.9975924071157354</c:v>
                  </c:pt>
                  <c:pt idx="5">
                    <c:v>27.507092188260497</c:v>
                  </c:pt>
                  <c:pt idx="6">
                    <c:v>6.4537179418706181</c:v>
                  </c:pt>
                  <c:pt idx="7">
                    <c:v>0.43362099738508131</c:v>
                  </c:pt>
                  <c:pt idx="8">
                    <c:v>37.718630926873743</c:v>
                  </c:pt>
                  <c:pt idx="9">
                    <c:v>1.0925198315573315</c:v>
                  </c:pt>
                  <c:pt idx="10">
                    <c:v>1.8748959056548054</c:v>
                  </c:pt>
                  <c:pt idx="11">
                    <c:v>1.7782226051898442</c:v>
                  </c:pt>
                  <c:pt idx="12">
                    <c:v>0.32222361695898871</c:v>
                  </c:pt>
                  <c:pt idx="13">
                    <c:v>2.2969383100890139</c:v>
                  </c:pt>
                  <c:pt idx="14">
                    <c:v>2.8984588047783921</c:v>
                  </c:pt>
                  <c:pt idx="15">
                    <c:v>21.981992300283277</c:v>
                  </c:pt>
                  <c:pt idx="16">
                    <c:v>0</c:v>
                  </c:pt>
                  <c:pt idx="17">
                    <c:v>2.1085120036377747</c:v>
                  </c:pt>
                  <c:pt idx="18">
                    <c:v>0.48051061000176087</c:v>
                  </c:pt>
                </c:numCache>
              </c:numRef>
            </c:minus>
            <c:spPr>
              <a:noFill/>
              <a:ln w="9525" cap="flat" cmpd="sng" algn="ctr">
                <a:solidFill>
                  <a:schemeClr val="tx1">
                    <a:lumMod val="65000"/>
                    <a:lumOff val="35000"/>
                  </a:schemeClr>
                </a:solidFill>
                <a:round/>
              </a:ln>
              <a:effectLst/>
            </c:spPr>
          </c:errBars>
          <c:val>
            <c:numRef>
              <c:f>IndianPines!$AA$4:$AA$22</c:f>
              <c:numCache>
                <c:formatCode>General</c:formatCode>
                <c:ptCount val="19"/>
                <c:pt idx="0">
                  <c:v>28.562796651940708</c:v>
                </c:pt>
                <c:pt idx="1">
                  <c:v>85.716038542091454</c:v>
                </c:pt>
                <c:pt idx="2">
                  <c:v>73.416483505472485</c:v>
                </c:pt>
                <c:pt idx="3">
                  <c:v>74.141567057949558</c:v>
                </c:pt>
                <c:pt idx="4">
                  <c:v>85.123050648137706</c:v>
                </c:pt>
                <c:pt idx="5">
                  <c:v>67.65675748095245</c:v>
                </c:pt>
                <c:pt idx="6">
                  <c:v>77.934743174318911</c:v>
                </c:pt>
                <c:pt idx="7">
                  <c:v>24.978209002614921</c:v>
                </c:pt>
                <c:pt idx="8">
                  <c:v>73.108424489764772</c:v>
                </c:pt>
                <c:pt idx="9">
                  <c:v>35.787390063423494</c:v>
                </c:pt>
                <c:pt idx="10">
                  <c:v>93.800097966209734</c:v>
                </c:pt>
                <c:pt idx="11">
                  <c:v>27.013217394810159</c:v>
                </c:pt>
                <c:pt idx="12">
                  <c:v>38.078311106797344</c:v>
                </c:pt>
                <c:pt idx="13">
                  <c:v>84.334290150949613</c:v>
                </c:pt>
                <c:pt idx="14">
                  <c:v>47.982354931338023</c:v>
                </c:pt>
                <c:pt idx="15">
                  <c:v>29.225022918928062</c:v>
                </c:pt>
                <c:pt idx="16">
                  <c:v>0</c:v>
                </c:pt>
                <c:pt idx="17">
                  <c:v>73.003491469889553</c:v>
                </c:pt>
                <c:pt idx="18">
                  <c:v>94.111623795988748</c:v>
                </c:pt>
              </c:numCache>
            </c:numRef>
          </c:val>
          <c:extLst>
            <c:ext xmlns:c16="http://schemas.microsoft.com/office/drawing/2014/chart" uri="{C3380CC4-5D6E-409C-BE32-E72D297353CC}">
              <c16:uniqueId val="{00000002-B854-4A2F-ABFA-0DBCE5F8D3E8}"/>
            </c:ext>
          </c:extLst>
        </c:ser>
        <c:dLbls>
          <c:showLegendKey val="0"/>
          <c:showVal val="0"/>
          <c:showCatName val="0"/>
          <c:showSerName val="0"/>
          <c:showPercent val="0"/>
          <c:showBubbleSize val="0"/>
        </c:dLbls>
        <c:gapWidth val="150"/>
        <c:axId val="1627887600"/>
        <c:axId val="1672883376"/>
      </c:barChart>
      <c:catAx>
        <c:axId val="162788760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Model used for classification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672883376"/>
        <c:crosses val="autoZero"/>
        <c:auto val="1"/>
        <c:lblAlgn val="ctr"/>
        <c:lblOffset val="100"/>
        <c:noMultiLvlLbl val="0"/>
      </c:catAx>
      <c:valAx>
        <c:axId val="1672883376"/>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Accuracy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6278876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de-DE"/>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Accuracy metrics for the classification of the </a:t>
            </a:r>
            <a:r>
              <a:rPr lang="en-US" sz="1600" b="1" dirty="0"/>
              <a:t>USA</a:t>
            </a:r>
            <a:r>
              <a:rPr lang="en-US" dirty="0"/>
              <a:t> dataset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IndianPines!$R$3</c:f>
              <c:strCache>
                <c:ptCount val="1"/>
                <c:pt idx="0">
                  <c:v>Overall accuracy</c:v>
                </c:pt>
              </c:strCache>
            </c:strRef>
          </c:tx>
          <c:spPr>
            <a:solidFill>
              <a:schemeClr val="accent1"/>
            </a:solidFill>
            <a:ln>
              <a:noFill/>
            </a:ln>
            <a:effectLst/>
          </c:spPr>
          <c:invertIfNegative val="0"/>
          <c:errBars>
            <c:errBarType val="both"/>
            <c:errValType val="cust"/>
            <c:noEndCap val="0"/>
            <c:plus>
              <c:numRef>
                <c:f>USA!$R$4:$R$22</c:f>
                <c:numCache>
                  <c:formatCode>General</c:formatCode>
                  <c:ptCount val="19"/>
                  <c:pt idx="0">
                    <c:v>0.48433713263646894</c:v>
                  </c:pt>
                  <c:pt idx="1">
                    <c:v>0</c:v>
                  </c:pt>
                  <c:pt idx="2">
                    <c:v>0.63283476491648116</c:v>
                  </c:pt>
                  <c:pt idx="3">
                    <c:v>0.62943864374899761</c:v>
                  </c:pt>
                  <c:pt idx="4">
                    <c:v>0.81863169829343008</c:v>
                  </c:pt>
                  <c:pt idx="5">
                    <c:v>0.19435976490701989</c:v>
                  </c:pt>
                  <c:pt idx="6">
                    <c:v>0.97190467576690764</c:v>
                  </c:pt>
                  <c:pt idx="7">
                    <c:v>0.57366458915956287</c:v>
                  </c:pt>
                  <c:pt idx="8">
                    <c:v>0.70757418079834622</c:v>
                  </c:pt>
                  <c:pt idx="9">
                    <c:v>0.91567740583690238</c:v>
                  </c:pt>
                  <c:pt idx="10">
                    <c:v>0.6223231393244788</c:v>
                  </c:pt>
                  <c:pt idx="11">
                    <c:v>0.4753984284972006</c:v>
                  </c:pt>
                  <c:pt idx="12">
                    <c:v>0</c:v>
                  </c:pt>
                  <c:pt idx="13">
                    <c:v>0.73495388675839024</c:v>
                  </c:pt>
                  <c:pt idx="14">
                    <c:v>4.5164011044121821E-2</c:v>
                  </c:pt>
                  <c:pt idx="15">
                    <c:v>4.4942713190323502E-3</c:v>
                  </c:pt>
                  <c:pt idx="16">
                    <c:v>0.42089366914882476</c:v>
                  </c:pt>
                  <c:pt idx="17">
                    <c:v>3.6775557229688616E-2</c:v>
                  </c:pt>
                  <c:pt idx="18">
                    <c:v>0.52380417724718598</c:v>
                  </c:pt>
                </c:numCache>
              </c:numRef>
            </c:plus>
            <c:minus>
              <c:numRef>
                <c:f>USA!$R$4:$R$22</c:f>
                <c:numCache>
                  <c:formatCode>General</c:formatCode>
                  <c:ptCount val="19"/>
                  <c:pt idx="0">
                    <c:v>0.48433713263646894</c:v>
                  </c:pt>
                  <c:pt idx="1">
                    <c:v>0</c:v>
                  </c:pt>
                  <c:pt idx="2">
                    <c:v>0.63283476491648116</c:v>
                  </c:pt>
                  <c:pt idx="3">
                    <c:v>0.62943864374899761</c:v>
                  </c:pt>
                  <c:pt idx="4">
                    <c:v>0.81863169829343008</c:v>
                  </c:pt>
                  <c:pt idx="5">
                    <c:v>0.19435976490701989</c:v>
                  </c:pt>
                  <c:pt idx="6">
                    <c:v>0.97190467576690764</c:v>
                  </c:pt>
                  <c:pt idx="7">
                    <c:v>0.57366458915956287</c:v>
                  </c:pt>
                  <c:pt idx="8">
                    <c:v>0.70757418079834622</c:v>
                  </c:pt>
                  <c:pt idx="9">
                    <c:v>0.91567740583690238</c:v>
                  </c:pt>
                  <c:pt idx="10">
                    <c:v>0.6223231393244788</c:v>
                  </c:pt>
                  <c:pt idx="11">
                    <c:v>0.4753984284972006</c:v>
                  </c:pt>
                  <c:pt idx="12">
                    <c:v>0</c:v>
                  </c:pt>
                  <c:pt idx="13">
                    <c:v>0.73495388675839024</c:v>
                  </c:pt>
                  <c:pt idx="14">
                    <c:v>4.5164011044121821E-2</c:v>
                  </c:pt>
                  <c:pt idx="15">
                    <c:v>4.4942713190323502E-3</c:v>
                  </c:pt>
                  <c:pt idx="16">
                    <c:v>0.42089366914882476</c:v>
                  </c:pt>
                  <c:pt idx="17">
                    <c:v>3.6775557229688616E-2</c:v>
                  </c:pt>
                  <c:pt idx="18">
                    <c:v>0.52380417724718598</c:v>
                  </c:pt>
                </c:numCache>
              </c:numRef>
            </c:minus>
            <c:spPr>
              <a:noFill/>
              <a:ln w="9525" cap="flat" cmpd="sng" algn="ctr">
                <a:solidFill>
                  <a:schemeClr val="tx1">
                    <a:lumMod val="65000"/>
                    <a:lumOff val="35000"/>
                  </a:schemeClr>
                </a:solidFill>
                <a:round/>
              </a:ln>
              <a:effectLst/>
            </c:spPr>
          </c:errBars>
          <c:cat>
            <c:strRef>
              <c:f>IndianPines!$A$4:$A$22</c:f>
              <c:strCache>
                <c:ptCount val="19"/>
                <c:pt idx="0">
                  <c:v>SVM</c:v>
                </c:pt>
                <c:pt idx="1">
                  <c:v>SVM_grid</c:v>
                </c:pt>
                <c:pt idx="2">
                  <c:v>SGD</c:v>
                </c:pt>
                <c:pt idx="3">
                  <c:v>nearest</c:v>
                </c:pt>
                <c:pt idx="4">
                  <c:v>nn</c:v>
                </c:pt>
                <c:pt idx="5">
                  <c:v>hamida</c:v>
                </c:pt>
                <c:pt idx="6">
                  <c:v>lee</c:v>
                </c:pt>
                <c:pt idx="7">
                  <c:v>chen</c:v>
                </c:pt>
                <c:pt idx="8">
                  <c:v>li</c:v>
                </c:pt>
                <c:pt idx="9">
                  <c:v>hu</c:v>
                </c:pt>
                <c:pt idx="10">
                  <c:v>he</c:v>
                </c:pt>
                <c:pt idx="11">
                  <c:v>luo</c:v>
                </c:pt>
                <c:pt idx="12">
                  <c:v>sharma</c:v>
                </c:pt>
                <c:pt idx="13">
                  <c:v>liu</c:v>
                </c:pt>
                <c:pt idx="14">
                  <c:v>boulch</c:v>
                </c:pt>
                <c:pt idx="15">
                  <c:v>mou</c:v>
                </c:pt>
                <c:pt idx="16">
                  <c:v>roy</c:v>
                </c:pt>
                <c:pt idx="17">
                  <c:v>santara</c:v>
                </c:pt>
                <c:pt idx="18">
                  <c:v>cao</c:v>
                </c:pt>
              </c:strCache>
            </c:strRef>
          </c:cat>
          <c:val>
            <c:numRef>
              <c:f>USA!$O$4:$O$22</c:f>
              <c:numCache>
                <c:formatCode>General</c:formatCode>
                <c:ptCount val="19"/>
                <c:pt idx="0">
                  <c:v>86.444259944146722</c:v>
                </c:pt>
                <c:pt idx="2">
                  <c:v>85.79515435127179</c:v>
                </c:pt>
                <c:pt idx="3">
                  <c:v>89.531285380028677</c:v>
                </c:pt>
                <c:pt idx="4">
                  <c:v>87.900973658389304</c:v>
                </c:pt>
                <c:pt idx="5">
                  <c:v>84.368631594837339</c:v>
                </c:pt>
                <c:pt idx="6">
                  <c:v>90.097365838931239</c:v>
                </c:pt>
                <c:pt idx="7">
                  <c:v>68.239112385840443</c:v>
                </c:pt>
                <c:pt idx="8">
                  <c:v>84.610159257302428</c:v>
                </c:pt>
                <c:pt idx="9">
                  <c:v>85.749867914559587</c:v>
                </c:pt>
                <c:pt idx="10">
                  <c:v>83.274209374292397</c:v>
                </c:pt>
                <c:pt idx="11">
                  <c:v>84.293154200317005</c:v>
                </c:pt>
                <c:pt idx="13">
                  <c:v>80.051324628273832</c:v>
                </c:pt>
                <c:pt idx="14">
                  <c:v>87.123556494829799</c:v>
                </c:pt>
                <c:pt idx="15">
                  <c:v>85.221526152917193</c:v>
                </c:pt>
                <c:pt idx="16">
                  <c:v>78.247414899237668</c:v>
                </c:pt>
                <c:pt idx="17">
                  <c:v>85.772511132915682</c:v>
                </c:pt>
                <c:pt idx="18">
                  <c:v>87.319797720582685</c:v>
                </c:pt>
              </c:numCache>
            </c:numRef>
          </c:val>
          <c:extLst>
            <c:ext xmlns:c16="http://schemas.microsoft.com/office/drawing/2014/chart" uri="{C3380CC4-5D6E-409C-BE32-E72D297353CC}">
              <c16:uniqueId val="{00000000-AD84-45F2-8A4E-3668E28EDA30}"/>
            </c:ext>
          </c:extLst>
        </c:ser>
        <c:ser>
          <c:idx val="1"/>
          <c:order val="1"/>
          <c:tx>
            <c:strRef>
              <c:f>IndianPines!$V$3</c:f>
              <c:strCache>
                <c:ptCount val="1"/>
                <c:pt idx="0">
                  <c:v>Average accuracy</c:v>
                </c:pt>
              </c:strCache>
            </c:strRef>
          </c:tx>
          <c:spPr>
            <a:solidFill>
              <a:schemeClr val="accent2"/>
            </a:solidFill>
            <a:ln>
              <a:noFill/>
            </a:ln>
            <a:effectLst/>
          </c:spPr>
          <c:invertIfNegative val="0"/>
          <c:errBars>
            <c:errBarType val="both"/>
            <c:errValType val="cust"/>
            <c:noEndCap val="0"/>
            <c:plus>
              <c:numRef>
                <c:f>USA!$V$4:$V$22</c:f>
                <c:numCache>
                  <c:formatCode>General</c:formatCode>
                  <c:ptCount val="19"/>
                  <c:pt idx="0">
                    <c:v>0.45506113544531956</c:v>
                  </c:pt>
                  <c:pt idx="1">
                    <c:v>0</c:v>
                  </c:pt>
                  <c:pt idx="2">
                    <c:v>0.44913463203543813</c:v>
                  </c:pt>
                  <c:pt idx="3">
                    <c:v>0.81088374912238947</c:v>
                  </c:pt>
                  <c:pt idx="4">
                    <c:v>0.34929091613993535</c:v>
                  </c:pt>
                  <c:pt idx="5">
                    <c:v>0.56229132894713985</c:v>
                  </c:pt>
                  <c:pt idx="6">
                    <c:v>0.1390178557991959</c:v>
                  </c:pt>
                  <c:pt idx="7">
                    <c:v>0.14162523695965845</c:v>
                  </c:pt>
                  <c:pt idx="8">
                    <c:v>0.53873134342228468</c:v>
                  </c:pt>
                  <c:pt idx="9">
                    <c:v>0.66937575050924281</c:v>
                  </c:pt>
                  <c:pt idx="10">
                    <c:v>2.878994320756334E-2</c:v>
                  </c:pt>
                  <c:pt idx="11">
                    <c:v>0.46327454118115341</c:v>
                  </c:pt>
                  <c:pt idx="12">
                    <c:v>0</c:v>
                  </c:pt>
                  <c:pt idx="13">
                    <c:v>0.86749170844684187</c:v>
                  </c:pt>
                  <c:pt idx="14">
                    <c:v>0.97569885682847257</c:v>
                  </c:pt>
                  <c:pt idx="15">
                    <c:v>0.66192972638960867</c:v>
                  </c:pt>
                  <c:pt idx="16">
                    <c:v>0.14316774988525083</c:v>
                  </c:pt>
                  <c:pt idx="17">
                    <c:v>0.12160978972751835</c:v>
                  </c:pt>
                  <c:pt idx="18">
                    <c:v>0.3720448840078916</c:v>
                  </c:pt>
                </c:numCache>
              </c:numRef>
            </c:plus>
            <c:minus>
              <c:numRef>
                <c:f>USA!$V$4:$V$22</c:f>
                <c:numCache>
                  <c:formatCode>General</c:formatCode>
                  <c:ptCount val="19"/>
                  <c:pt idx="0">
                    <c:v>0.45506113544531956</c:v>
                  </c:pt>
                  <c:pt idx="1">
                    <c:v>0</c:v>
                  </c:pt>
                  <c:pt idx="2">
                    <c:v>0.44913463203543813</c:v>
                  </c:pt>
                  <c:pt idx="3">
                    <c:v>0.81088374912238947</c:v>
                  </c:pt>
                  <c:pt idx="4">
                    <c:v>0.34929091613993535</c:v>
                  </c:pt>
                  <c:pt idx="5">
                    <c:v>0.56229132894713985</c:v>
                  </c:pt>
                  <c:pt idx="6">
                    <c:v>0.1390178557991959</c:v>
                  </c:pt>
                  <c:pt idx="7">
                    <c:v>0.14162523695965845</c:v>
                  </c:pt>
                  <c:pt idx="8">
                    <c:v>0.53873134342228468</c:v>
                  </c:pt>
                  <c:pt idx="9">
                    <c:v>0.66937575050924281</c:v>
                  </c:pt>
                  <c:pt idx="10">
                    <c:v>2.878994320756334E-2</c:v>
                  </c:pt>
                  <c:pt idx="11">
                    <c:v>0.46327454118115341</c:v>
                  </c:pt>
                  <c:pt idx="12">
                    <c:v>0</c:v>
                  </c:pt>
                  <c:pt idx="13">
                    <c:v>0.86749170844684187</c:v>
                  </c:pt>
                  <c:pt idx="14">
                    <c:v>0.97569885682847257</c:v>
                  </c:pt>
                  <c:pt idx="15">
                    <c:v>0.66192972638960867</c:v>
                  </c:pt>
                  <c:pt idx="16">
                    <c:v>0.14316774988525083</c:v>
                  </c:pt>
                  <c:pt idx="17">
                    <c:v>0.12160978972751835</c:v>
                  </c:pt>
                  <c:pt idx="18">
                    <c:v>0.3720448840078916</c:v>
                  </c:pt>
                </c:numCache>
              </c:numRef>
            </c:minus>
            <c:spPr>
              <a:noFill/>
              <a:ln w="9525" cap="flat" cmpd="sng" algn="ctr">
                <a:solidFill>
                  <a:schemeClr val="tx1">
                    <a:lumMod val="65000"/>
                    <a:lumOff val="35000"/>
                  </a:schemeClr>
                </a:solidFill>
                <a:round/>
              </a:ln>
              <a:effectLst/>
            </c:spPr>
          </c:errBars>
          <c:val>
            <c:numRef>
              <c:f>USA!$S$4:$S$22</c:f>
              <c:numCache>
                <c:formatCode>General</c:formatCode>
                <c:ptCount val="19"/>
                <c:pt idx="0">
                  <c:v>20</c:v>
                </c:pt>
                <c:pt idx="2">
                  <c:v>22.302964662578368</c:v>
                </c:pt>
                <c:pt idx="3">
                  <c:v>48.473793007440307</c:v>
                </c:pt>
                <c:pt idx="4">
                  <c:v>41.775375426642647</c:v>
                </c:pt>
                <c:pt idx="5">
                  <c:v>37.817346264202428</c:v>
                </c:pt>
                <c:pt idx="6">
                  <c:v>53.745411679131692</c:v>
                </c:pt>
                <c:pt idx="7">
                  <c:v>19.395098078040341</c:v>
                </c:pt>
                <c:pt idx="8">
                  <c:v>49.277829450857851</c:v>
                </c:pt>
                <c:pt idx="9">
                  <c:v>20.983902373158251</c:v>
                </c:pt>
                <c:pt idx="10">
                  <c:v>29.392685242099841</c:v>
                </c:pt>
                <c:pt idx="11">
                  <c:v>19.502313804243428</c:v>
                </c:pt>
                <c:pt idx="13">
                  <c:v>18.833063997835769</c:v>
                </c:pt>
                <c:pt idx="14">
                  <c:v>33.260512132470481</c:v>
                </c:pt>
                <c:pt idx="15">
                  <c:v>21.114802523620021</c:v>
                </c:pt>
                <c:pt idx="16">
                  <c:v>72.38169894630721</c:v>
                </c:pt>
                <c:pt idx="17">
                  <c:v>30.93914669596565</c:v>
                </c:pt>
                <c:pt idx="18">
                  <c:v>74.395921004311361</c:v>
                </c:pt>
              </c:numCache>
            </c:numRef>
          </c:val>
          <c:extLst>
            <c:ext xmlns:c16="http://schemas.microsoft.com/office/drawing/2014/chart" uri="{C3380CC4-5D6E-409C-BE32-E72D297353CC}">
              <c16:uniqueId val="{00000001-AD84-45F2-8A4E-3668E28EDA30}"/>
            </c:ext>
          </c:extLst>
        </c:ser>
        <c:ser>
          <c:idx val="2"/>
          <c:order val="2"/>
          <c:tx>
            <c:strRef>
              <c:f>IndianPines!$AA$3</c:f>
              <c:strCache>
                <c:ptCount val="1"/>
                <c:pt idx="0">
                  <c:v>Kappa coefficient * 100</c:v>
                </c:pt>
              </c:strCache>
            </c:strRef>
          </c:tx>
          <c:spPr>
            <a:solidFill>
              <a:schemeClr val="accent3"/>
            </a:solidFill>
            <a:ln w="25400">
              <a:noFill/>
            </a:ln>
            <a:effectLst/>
          </c:spPr>
          <c:invertIfNegative val="0"/>
          <c:errBars>
            <c:errBarType val="both"/>
            <c:errValType val="cust"/>
            <c:noEndCap val="0"/>
            <c:plus>
              <c:numRef>
                <c:f>USA!$AB$4:$AB$22</c:f>
                <c:numCache>
                  <c:formatCode>General</c:formatCode>
                  <c:ptCount val="19"/>
                  <c:pt idx="0">
                    <c:v>0.277695394106796</c:v>
                  </c:pt>
                  <c:pt idx="1">
                    <c:v>0</c:v>
                  </c:pt>
                  <c:pt idx="2">
                    <c:v>0.4993858982041452</c:v>
                  </c:pt>
                  <c:pt idx="3">
                    <c:v>0.97951877414332866</c:v>
                  </c:pt>
                  <c:pt idx="4">
                    <c:v>0.40883198354908501</c:v>
                  </c:pt>
                  <c:pt idx="5">
                    <c:v>0.84133679862762878</c:v>
                  </c:pt>
                  <c:pt idx="6">
                    <c:v>0.60437807342021976</c:v>
                  </c:pt>
                  <c:pt idx="7">
                    <c:v>9.6985004097691924E-2</c:v>
                  </c:pt>
                  <c:pt idx="8">
                    <c:v>0.9435127234071139</c:v>
                  </c:pt>
                  <c:pt idx="9">
                    <c:v>0.11481550930120231</c:v>
                  </c:pt>
                  <c:pt idx="10">
                    <c:v>0.12276569078792932</c:v>
                  </c:pt>
                  <c:pt idx="11">
                    <c:v>0.66319802446727649</c:v>
                  </c:pt>
                  <c:pt idx="12">
                    <c:v>0</c:v>
                  </c:pt>
                  <c:pt idx="13">
                    <c:v>0.13313840862826787</c:v>
                  </c:pt>
                  <c:pt idx="14">
                    <c:v>0.33824618125400385</c:v>
                  </c:pt>
                  <c:pt idx="15">
                    <c:v>0.39962818613185003</c:v>
                  </c:pt>
                  <c:pt idx="16">
                    <c:v>0.53416668628369912</c:v>
                  </c:pt>
                  <c:pt idx="17">
                    <c:v>0.26196842268940146</c:v>
                  </c:pt>
                  <c:pt idx="18">
                    <c:v>0.59282547245418371</c:v>
                  </c:pt>
                </c:numCache>
              </c:numRef>
            </c:plus>
            <c:minus>
              <c:numRef>
                <c:f>USA!$AB$4:$AB$22</c:f>
                <c:numCache>
                  <c:formatCode>General</c:formatCode>
                  <c:ptCount val="19"/>
                  <c:pt idx="0">
                    <c:v>0.277695394106796</c:v>
                  </c:pt>
                  <c:pt idx="1">
                    <c:v>0</c:v>
                  </c:pt>
                  <c:pt idx="2">
                    <c:v>0.4993858982041452</c:v>
                  </c:pt>
                  <c:pt idx="3">
                    <c:v>0.97951877414332866</c:v>
                  </c:pt>
                  <c:pt idx="4">
                    <c:v>0.40883198354908501</c:v>
                  </c:pt>
                  <c:pt idx="5">
                    <c:v>0.84133679862762878</c:v>
                  </c:pt>
                  <c:pt idx="6">
                    <c:v>0.60437807342021976</c:v>
                  </c:pt>
                  <c:pt idx="7">
                    <c:v>9.6985004097691924E-2</c:v>
                  </c:pt>
                  <c:pt idx="8">
                    <c:v>0.9435127234071139</c:v>
                  </c:pt>
                  <c:pt idx="9">
                    <c:v>0.11481550930120231</c:v>
                  </c:pt>
                  <c:pt idx="10">
                    <c:v>0.12276569078792932</c:v>
                  </c:pt>
                  <c:pt idx="11">
                    <c:v>0.66319802446727649</c:v>
                  </c:pt>
                  <c:pt idx="12">
                    <c:v>0</c:v>
                  </c:pt>
                  <c:pt idx="13">
                    <c:v>0.13313840862826787</c:v>
                  </c:pt>
                  <c:pt idx="14">
                    <c:v>0.33824618125400385</c:v>
                  </c:pt>
                  <c:pt idx="15">
                    <c:v>0.39962818613185003</c:v>
                  </c:pt>
                  <c:pt idx="16">
                    <c:v>0.53416668628369912</c:v>
                  </c:pt>
                  <c:pt idx="17">
                    <c:v>0.26196842268940146</c:v>
                  </c:pt>
                  <c:pt idx="18">
                    <c:v>0.59282547245418371</c:v>
                  </c:pt>
                </c:numCache>
              </c:numRef>
            </c:minus>
            <c:spPr>
              <a:noFill/>
              <a:ln w="9525" cap="flat" cmpd="sng" algn="ctr">
                <a:solidFill>
                  <a:schemeClr val="tx1">
                    <a:lumMod val="65000"/>
                    <a:lumOff val="35000"/>
                  </a:schemeClr>
                </a:solidFill>
                <a:round/>
              </a:ln>
              <a:effectLst/>
            </c:spPr>
          </c:errBars>
          <c:val>
            <c:numRef>
              <c:f>USA!$X$4:$X$22</c:f>
              <c:numCache>
                <c:formatCode>General</c:formatCode>
                <c:ptCount val="19"/>
                <c:pt idx="0">
                  <c:v>0</c:v>
                </c:pt>
                <c:pt idx="1">
                  <c:v>0</c:v>
                </c:pt>
                <c:pt idx="2">
                  <c:v>4.8161295061005642</c:v>
                </c:pt>
                <c:pt idx="3">
                  <c:v>48.28062072386335</c:v>
                </c:pt>
                <c:pt idx="4">
                  <c:v>39.262646540219784</c:v>
                </c:pt>
                <c:pt idx="5">
                  <c:v>27.693071297695184</c:v>
                </c:pt>
                <c:pt idx="6">
                  <c:v>52.901345962418922</c:v>
                </c:pt>
                <c:pt idx="7">
                  <c:v>0.90029939590230801</c:v>
                </c:pt>
                <c:pt idx="8">
                  <c:v>39.340567544837853</c:v>
                </c:pt>
                <c:pt idx="9">
                  <c:v>2.7656506408093069</c:v>
                </c:pt>
                <c:pt idx="10">
                  <c:v>18.022333438291181</c:v>
                </c:pt>
                <c:pt idx="11">
                  <c:v>-0.82475688806487313</c:v>
                </c:pt>
                <c:pt idx="12">
                  <c:v>0</c:v>
                </c:pt>
                <c:pt idx="13">
                  <c:v>-1.1985855996907651</c:v>
                </c:pt>
                <c:pt idx="14">
                  <c:v>27.739462758805423</c:v>
                </c:pt>
                <c:pt idx="15">
                  <c:v>3.2994438035607856</c:v>
                </c:pt>
                <c:pt idx="16">
                  <c:v>43.575664418197057</c:v>
                </c:pt>
                <c:pt idx="17">
                  <c:v>24.40511136749625</c:v>
                </c:pt>
                <c:pt idx="18">
                  <c:v>57.708455196706424</c:v>
                </c:pt>
              </c:numCache>
            </c:numRef>
          </c:val>
          <c:extLst>
            <c:ext xmlns:c16="http://schemas.microsoft.com/office/drawing/2014/chart" uri="{C3380CC4-5D6E-409C-BE32-E72D297353CC}">
              <c16:uniqueId val="{00000002-AD84-45F2-8A4E-3668E28EDA30}"/>
            </c:ext>
          </c:extLst>
        </c:ser>
        <c:dLbls>
          <c:showLegendKey val="0"/>
          <c:showVal val="0"/>
          <c:showCatName val="0"/>
          <c:showSerName val="0"/>
          <c:showPercent val="0"/>
          <c:showBubbleSize val="0"/>
        </c:dLbls>
        <c:gapWidth val="150"/>
        <c:axId val="1627887600"/>
        <c:axId val="1672883376"/>
      </c:barChart>
      <c:catAx>
        <c:axId val="162788760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Model used for classification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672883376"/>
        <c:crosses val="autoZero"/>
        <c:auto val="1"/>
        <c:lblAlgn val="ctr"/>
        <c:lblOffset val="100"/>
        <c:noMultiLvlLbl val="0"/>
      </c:catAx>
      <c:valAx>
        <c:axId val="1672883376"/>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Accuracy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6278876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1"/>
      </a:solidFill>
      <a:round/>
    </a:ln>
    <a:effectLst/>
  </c:spPr>
  <c:txPr>
    <a:bodyPr/>
    <a:lstStyle/>
    <a:p>
      <a:pPr>
        <a:defRPr/>
      </a:pPr>
      <a:endParaRPr lang="de-DE"/>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aseline="0" dirty="0"/>
              <a:t>Impact of feature </a:t>
            </a:r>
            <a:r>
              <a:rPr lang="en-US" sz="1600" b="1" baseline="0" dirty="0"/>
              <a:t>extraction</a:t>
            </a:r>
            <a:r>
              <a:rPr lang="en-US" sz="1400" baseline="0" dirty="0"/>
              <a:t> techniques </a:t>
            </a:r>
            <a:r>
              <a:rPr lang="en-US" sz="1400" b="0" baseline="0" dirty="0"/>
              <a:t>on the </a:t>
            </a:r>
            <a:r>
              <a:rPr lang="en-US" sz="1600" b="1" baseline="0" dirty="0"/>
              <a:t>OA</a:t>
            </a:r>
            <a:r>
              <a:rPr lang="en-US" sz="1400" b="1" baseline="0" dirty="0"/>
              <a:t> </a:t>
            </a:r>
            <a:r>
              <a:rPr lang="en-US" sz="1400" baseline="0" dirty="0"/>
              <a:t>of the </a:t>
            </a:r>
            <a:r>
              <a:rPr lang="en-US" sz="1600" b="1" baseline="0" dirty="0" err="1"/>
              <a:t>santara</a:t>
            </a:r>
            <a:r>
              <a:rPr lang="en-US" sz="1400" baseline="0" dirty="0"/>
              <a:t> model on the </a:t>
            </a:r>
            <a:r>
              <a:rPr lang="en-US" sz="1400" baseline="0" dirty="0" err="1"/>
              <a:t>IndianPines</a:t>
            </a:r>
            <a:r>
              <a:rPr lang="en-US" sz="1400" baseline="0" dirty="0"/>
              <a:t> dataset</a:t>
            </a:r>
            <a:endParaRPr lang="en-US" sz="14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scatterChart>
        <c:scatterStyle val="lineMarker"/>
        <c:varyColors val="0"/>
        <c:ser>
          <c:idx val="0"/>
          <c:order val="0"/>
          <c:tx>
            <c:v>PCA</c:v>
          </c:tx>
          <c:spPr>
            <a:ln w="25400" cap="rnd">
              <a:noFill/>
              <a:round/>
            </a:ln>
            <a:effectLst/>
          </c:spPr>
          <c:marker>
            <c:symbol val="circle"/>
            <c:size val="5"/>
            <c:spPr>
              <a:solidFill>
                <a:schemeClr val="accent1"/>
              </a:solidFill>
              <a:ln w="9525">
                <a:solidFill>
                  <a:schemeClr val="accent1"/>
                </a:solidFill>
              </a:ln>
              <a:effectLst/>
            </c:spPr>
          </c:marker>
          <c:xVal>
            <c:numRef>
              <c:f>santara!$A$58:$A$76</c:f>
              <c:numCache>
                <c:formatCode>General</c:formatCode>
                <c:ptCount val="19"/>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numCache>
            </c:numRef>
          </c:xVal>
          <c:yVal>
            <c:numRef>
              <c:f>(santara!$E$30,santara!$E$40:$E$57)</c:f>
              <c:numCache>
                <c:formatCode>General</c:formatCode>
                <c:ptCount val="19"/>
                <c:pt idx="0">
                  <c:v>95.805000000000007</c:v>
                </c:pt>
                <c:pt idx="1">
                  <c:v>98.78</c:v>
                </c:pt>
                <c:pt idx="2">
                  <c:v>98.878</c:v>
                </c:pt>
                <c:pt idx="3">
                  <c:v>98.438999999999993</c:v>
                </c:pt>
                <c:pt idx="4">
                  <c:v>98</c:v>
                </c:pt>
                <c:pt idx="5">
                  <c:v>96.244</c:v>
                </c:pt>
                <c:pt idx="6">
                  <c:v>96.244</c:v>
                </c:pt>
                <c:pt idx="7">
                  <c:v>98.78</c:v>
                </c:pt>
                <c:pt idx="8">
                  <c:v>99.171000000000006</c:v>
                </c:pt>
                <c:pt idx="9">
                  <c:v>98.828999999999994</c:v>
                </c:pt>
                <c:pt idx="10">
                  <c:v>98.975999999999999</c:v>
                </c:pt>
                <c:pt idx="11">
                  <c:v>96.78</c:v>
                </c:pt>
                <c:pt idx="12">
                  <c:v>97.072999999999993</c:v>
                </c:pt>
                <c:pt idx="13">
                  <c:v>96.438999999999993</c:v>
                </c:pt>
                <c:pt idx="14">
                  <c:v>97.268000000000001</c:v>
                </c:pt>
                <c:pt idx="15">
                  <c:v>97.853999999999999</c:v>
                </c:pt>
                <c:pt idx="16">
                  <c:v>98.293000000000006</c:v>
                </c:pt>
                <c:pt idx="17">
                  <c:v>98.340999999999994</c:v>
                </c:pt>
                <c:pt idx="18">
                  <c:v>98.731999999999999</c:v>
                </c:pt>
              </c:numCache>
            </c:numRef>
          </c:yVal>
          <c:smooth val="0"/>
          <c:extLst>
            <c:ext xmlns:c16="http://schemas.microsoft.com/office/drawing/2014/chart" uri="{C3380CC4-5D6E-409C-BE32-E72D297353CC}">
              <c16:uniqueId val="{00000000-F087-41AF-BC8A-9FE74CC5B74D}"/>
            </c:ext>
          </c:extLst>
        </c:ser>
        <c:ser>
          <c:idx val="1"/>
          <c:order val="1"/>
          <c:tx>
            <c:strRef>
              <c:f>santara!$B$79</c:f>
              <c:strCache>
                <c:ptCount val="1"/>
                <c:pt idx="0">
                  <c:v>LLE</c:v>
                </c:pt>
              </c:strCache>
            </c:strRef>
          </c:tx>
          <c:spPr>
            <a:ln w="19050" cap="rnd">
              <a:noFill/>
              <a:round/>
            </a:ln>
            <a:effectLst/>
          </c:spPr>
          <c:marker>
            <c:symbol val="diamond"/>
            <c:size val="5"/>
            <c:spPr>
              <a:solidFill>
                <a:schemeClr val="accent2"/>
              </a:solidFill>
              <a:ln w="9525">
                <a:solidFill>
                  <a:schemeClr val="accent2"/>
                </a:solidFill>
              </a:ln>
              <a:effectLst/>
            </c:spPr>
          </c:marker>
          <c:xVal>
            <c:numRef>
              <c:f>santara!$A$77:$A$86</c:f>
              <c:numCache>
                <c:formatCode>General</c:formatCode>
                <c:ptCount val="10"/>
                <c:pt idx="0">
                  <c:v>10</c:v>
                </c:pt>
                <c:pt idx="1">
                  <c:v>20</c:v>
                </c:pt>
                <c:pt idx="2">
                  <c:v>30</c:v>
                </c:pt>
                <c:pt idx="3">
                  <c:v>40</c:v>
                </c:pt>
                <c:pt idx="4">
                  <c:v>50</c:v>
                </c:pt>
                <c:pt idx="5">
                  <c:v>60</c:v>
                </c:pt>
                <c:pt idx="6">
                  <c:v>70</c:v>
                </c:pt>
                <c:pt idx="7">
                  <c:v>80</c:v>
                </c:pt>
                <c:pt idx="8">
                  <c:v>90</c:v>
                </c:pt>
                <c:pt idx="9">
                  <c:v>100</c:v>
                </c:pt>
              </c:numCache>
            </c:numRef>
          </c:xVal>
          <c:yVal>
            <c:numRef>
              <c:f>santara!$E$77:$E$86</c:f>
              <c:numCache>
                <c:formatCode>General</c:formatCode>
                <c:ptCount val="10"/>
                <c:pt idx="0">
                  <c:v>76.293000000000006</c:v>
                </c:pt>
                <c:pt idx="1">
                  <c:v>81.659000000000006</c:v>
                </c:pt>
                <c:pt idx="2">
                  <c:v>89.171000000000006</c:v>
                </c:pt>
                <c:pt idx="3">
                  <c:v>91.072999999999993</c:v>
                </c:pt>
                <c:pt idx="4">
                  <c:v>91.659000000000006</c:v>
                </c:pt>
                <c:pt idx="5">
                  <c:v>95.659000000000006</c:v>
                </c:pt>
                <c:pt idx="6">
                  <c:v>95.366</c:v>
                </c:pt>
                <c:pt idx="7">
                  <c:v>94.731999999999999</c:v>
                </c:pt>
                <c:pt idx="8">
                  <c:v>96.097999999999999</c:v>
                </c:pt>
                <c:pt idx="9">
                  <c:v>96.584999999999994</c:v>
                </c:pt>
              </c:numCache>
            </c:numRef>
          </c:yVal>
          <c:smooth val="0"/>
          <c:extLst>
            <c:ext xmlns:c16="http://schemas.microsoft.com/office/drawing/2014/chart" uri="{C3380CC4-5D6E-409C-BE32-E72D297353CC}">
              <c16:uniqueId val="{00000001-F087-41AF-BC8A-9FE74CC5B74D}"/>
            </c:ext>
          </c:extLst>
        </c:ser>
        <c:ser>
          <c:idx val="2"/>
          <c:order val="2"/>
          <c:tx>
            <c:strRef>
              <c:f>santara!$B$115</c:f>
              <c:strCache>
                <c:ptCount val="1"/>
                <c:pt idx="0">
                  <c:v>NMF</c:v>
                </c:pt>
              </c:strCache>
            </c:strRef>
          </c:tx>
          <c:spPr>
            <a:ln w="25400" cap="rnd">
              <a:noFill/>
              <a:round/>
            </a:ln>
            <a:effectLst/>
          </c:spPr>
          <c:marker>
            <c:symbol val="triangle"/>
            <c:size val="5"/>
            <c:spPr>
              <a:solidFill>
                <a:schemeClr val="accent3"/>
              </a:solidFill>
              <a:ln w="9525">
                <a:solidFill>
                  <a:schemeClr val="accent3"/>
                </a:solidFill>
              </a:ln>
              <a:effectLst/>
            </c:spPr>
          </c:marker>
          <c:xVal>
            <c:numRef>
              <c:f>santara!$A$115:$A$133</c:f>
              <c:numCache>
                <c:formatCode>General</c:formatCode>
                <c:ptCount val="19"/>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numCache>
            </c:numRef>
          </c:xVal>
          <c:yVal>
            <c:numRef>
              <c:f>santara!$E$115:$E$133</c:f>
              <c:numCache>
                <c:formatCode>General</c:formatCode>
                <c:ptCount val="19"/>
                <c:pt idx="0">
                  <c:v>87.561000000000007</c:v>
                </c:pt>
                <c:pt idx="1">
                  <c:v>94.438999999999993</c:v>
                </c:pt>
                <c:pt idx="2">
                  <c:v>97.462999999999994</c:v>
                </c:pt>
                <c:pt idx="3">
                  <c:v>96.78</c:v>
                </c:pt>
                <c:pt idx="4">
                  <c:v>97.756</c:v>
                </c:pt>
                <c:pt idx="5">
                  <c:v>96.340999999999994</c:v>
                </c:pt>
                <c:pt idx="6">
                  <c:v>96.340999999999994</c:v>
                </c:pt>
                <c:pt idx="7">
                  <c:v>96.975999999999999</c:v>
                </c:pt>
                <c:pt idx="8">
                  <c:v>96.584999999999994</c:v>
                </c:pt>
                <c:pt idx="9">
                  <c:v>97.805000000000007</c:v>
                </c:pt>
                <c:pt idx="10">
                  <c:v>97.462999999999994</c:v>
                </c:pt>
                <c:pt idx="11">
                  <c:v>90.194999999999993</c:v>
                </c:pt>
                <c:pt idx="12">
                  <c:v>93.171000000000006</c:v>
                </c:pt>
                <c:pt idx="13">
                  <c:v>92.975999999999999</c:v>
                </c:pt>
                <c:pt idx="14">
                  <c:v>95.072999999999993</c:v>
                </c:pt>
                <c:pt idx="15">
                  <c:v>95.024000000000001</c:v>
                </c:pt>
                <c:pt idx="16">
                  <c:v>95.61</c:v>
                </c:pt>
                <c:pt idx="17">
                  <c:v>96.39</c:v>
                </c:pt>
                <c:pt idx="18">
                  <c:v>96.438999999999993</c:v>
                </c:pt>
              </c:numCache>
            </c:numRef>
          </c:yVal>
          <c:smooth val="0"/>
          <c:extLst>
            <c:ext xmlns:c16="http://schemas.microsoft.com/office/drawing/2014/chart" uri="{C3380CC4-5D6E-409C-BE32-E72D297353CC}">
              <c16:uniqueId val="{00000002-F087-41AF-BC8A-9FE74CC5B74D}"/>
            </c:ext>
          </c:extLst>
        </c:ser>
        <c:dLbls>
          <c:showLegendKey val="0"/>
          <c:showVal val="0"/>
          <c:showCatName val="0"/>
          <c:showSerName val="0"/>
          <c:showPercent val="0"/>
          <c:showBubbleSize val="0"/>
        </c:dLbls>
        <c:axId val="402567712"/>
        <c:axId val="402048800"/>
        <c:extLst>
          <c:ext xmlns:c15="http://schemas.microsoft.com/office/drawing/2012/chart" uri="{02D57815-91ED-43cb-92C2-25804820EDAC}">
            <c15:filteredScatterSeries>
              <c15:ser>
                <c:idx val="3"/>
                <c:order val="3"/>
                <c:tx>
                  <c:v>Reference OA</c:v>
                </c:tx>
                <c:spPr>
                  <a:ln w="25400" cap="rnd">
                    <a:solidFill>
                      <a:srgbClr val="C00000"/>
                    </a:solidFill>
                    <a:round/>
                  </a:ln>
                  <a:effectLst/>
                </c:spPr>
                <c:marker>
                  <c:symbol val="none"/>
                </c:marker>
                <c:xVal>
                  <c:numRef>
                    <c:extLst>
                      <c:ext uri="{02D57815-91ED-43cb-92C2-25804820EDAC}">
                        <c15:formulaRef>
                          <c15:sqref>santara!$A$77:$A$95</c15:sqref>
                        </c15:formulaRef>
                      </c:ext>
                    </c:extLst>
                    <c:numCache>
                      <c:formatCode>General</c:formatCode>
                      <c:ptCount val="19"/>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numCache>
                  </c:numRef>
                </c:xVal>
                <c:yVal>
                  <c:numRef>
                    <c:extLst>
                      <c:ext uri="{02D57815-91ED-43cb-92C2-25804820EDAC}">
                        <c15:formulaRef>
                          <c15:sqref>santara!$L$173:$L$190</c15:sqref>
                        </c15:formulaRef>
                      </c:ext>
                    </c:extLst>
                    <c:numCache>
                      <c:formatCode>General</c:formatCode>
                      <c:ptCount val="18"/>
                      <c:pt idx="0">
                        <c:v>76.536585365853668</c:v>
                      </c:pt>
                      <c:pt idx="1">
                        <c:v>76.536585365853668</c:v>
                      </c:pt>
                      <c:pt idx="2">
                        <c:v>76.536585365853668</c:v>
                      </c:pt>
                      <c:pt idx="3">
                        <c:v>76.536585365853668</c:v>
                      </c:pt>
                      <c:pt idx="4">
                        <c:v>76.536585365853668</c:v>
                      </c:pt>
                      <c:pt idx="5">
                        <c:v>76.536585365853668</c:v>
                      </c:pt>
                      <c:pt idx="6">
                        <c:v>76.536585365853668</c:v>
                      </c:pt>
                      <c:pt idx="7">
                        <c:v>76.536585365853668</c:v>
                      </c:pt>
                      <c:pt idx="8">
                        <c:v>76.536585365853668</c:v>
                      </c:pt>
                      <c:pt idx="9">
                        <c:v>76.536585365853668</c:v>
                      </c:pt>
                      <c:pt idx="10">
                        <c:v>76.536585365853668</c:v>
                      </c:pt>
                      <c:pt idx="11">
                        <c:v>76.536585365853668</c:v>
                      </c:pt>
                      <c:pt idx="12">
                        <c:v>76.536585365853668</c:v>
                      </c:pt>
                      <c:pt idx="13">
                        <c:v>76.536585365853668</c:v>
                      </c:pt>
                      <c:pt idx="14">
                        <c:v>76.536585365853668</c:v>
                      </c:pt>
                      <c:pt idx="15">
                        <c:v>76.536585365853668</c:v>
                      </c:pt>
                      <c:pt idx="16">
                        <c:v>76.536585365853668</c:v>
                      </c:pt>
                      <c:pt idx="17">
                        <c:v>76.536585365853668</c:v>
                      </c:pt>
                    </c:numCache>
                  </c:numRef>
                </c:yVal>
                <c:smooth val="0"/>
                <c:extLst>
                  <c:ext xmlns:c16="http://schemas.microsoft.com/office/drawing/2014/chart" uri="{C3380CC4-5D6E-409C-BE32-E72D297353CC}">
                    <c16:uniqueId val="{00000003-F087-41AF-BC8A-9FE74CC5B74D}"/>
                  </c:ext>
                </c:extLst>
              </c15:ser>
            </c15:filteredScatterSeries>
          </c:ext>
        </c:extLst>
      </c:scatterChart>
      <c:valAx>
        <c:axId val="40256771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components remaining after feature extraction</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402048800"/>
        <c:crosses val="autoZero"/>
        <c:crossBetween val="midCat"/>
        <c:majorUnit val="10"/>
      </c:valAx>
      <c:valAx>
        <c:axId val="402048800"/>
        <c:scaling>
          <c:orientation val="minMax"/>
          <c:max val="100"/>
          <c:min val="7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Overall accuracy</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402567712"/>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de-DE"/>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Fractions of reference</a:t>
            </a:r>
            <a:r>
              <a:rPr lang="en-US" baseline="0" dirty="0"/>
              <a:t> </a:t>
            </a:r>
            <a:r>
              <a:rPr lang="en-US" sz="1600" b="1" baseline="0" dirty="0"/>
              <a:t>model sizes </a:t>
            </a:r>
            <a:r>
              <a:rPr lang="en-US" baseline="0" dirty="0"/>
              <a:t>used for model files for reduced number of bands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scatterChart>
        <c:scatterStyle val="lineMarker"/>
        <c:varyColors val="0"/>
        <c:ser>
          <c:idx val="0"/>
          <c:order val="0"/>
          <c:tx>
            <c:strRef>
              <c:f>model_sizes_for_band_selection!$A$2</c:f>
              <c:strCache>
                <c:ptCount val="1"/>
                <c:pt idx="0">
                  <c:v>he</c:v>
                </c:pt>
              </c:strCache>
            </c:strRef>
          </c:tx>
          <c:spPr>
            <a:ln w="25400" cap="rnd">
              <a:noFill/>
              <a:round/>
            </a:ln>
            <a:effectLst/>
          </c:spPr>
          <c:marker>
            <c:symbol val="square"/>
            <c:size val="5"/>
            <c:spPr>
              <a:solidFill>
                <a:schemeClr val="accent1"/>
              </a:solidFill>
              <a:ln w="9525">
                <a:solidFill>
                  <a:schemeClr val="accent1"/>
                </a:solidFill>
              </a:ln>
              <a:effectLst/>
            </c:spPr>
          </c:marker>
          <c:xVal>
            <c:numRef>
              <c:f>model_sizes_for_band_selection!$A$10:$A$27</c:f>
              <c:numCache>
                <c:formatCode>General</c:formatCode>
                <c:ptCount val="18"/>
                <c:pt idx="0">
                  <c:v>20</c:v>
                </c:pt>
                <c:pt idx="1">
                  <c:v>30</c:v>
                </c:pt>
                <c:pt idx="2">
                  <c:v>40</c:v>
                </c:pt>
                <c:pt idx="3">
                  <c:v>50</c:v>
                </c:pt>
                <c:pt idx="4">
                  <c:v>60</c:v>
                </c:pt>
                <c:pt idx="5">
                  <c:v>70</c:v>
                </c:pt>
                <c:pt idx="6">
                  <c:v>80</c:v>
                </c:pt>
                <c:pt idx="7">
                  <c:v>90</c:v>
                </c:pt>
                <c:pt idx="8">
                  <c:v>100</c:v>
                </c:pt>
                <c:pt idx="9">
                  <c:v>110</c:v>
                </c:pt>
                <c:pt idx="10">
                  <c:v>120</c:v>
                </c:pt>
                <c:pt idx="11">
                  <c:v>130</c:v>
                </c:pt>
                <c:pt idx="12">
                  <c:v>140</c:v>
                </c:pt>
                <c:pt idx="13">
                  <c:v>150</c:v>
                </c:pt>
                <c:pt idx="14">
                  <c:v>160</c:v>
                </c:pt>
                <c:pt idx="15">
                  <c:v>170</c:v>
                </c:pt>
                <c:pt idx="16">
                  <c:v>180</c:v>
                </c:pt>
                <c:pt idx="17">
                  <c:v>190</c:v>
                </c:pt>
              </c:numCache>
            </c:numRef>
          </c:xVal>
          <c:yVal>
            <c:numRef>
              <c:f>model_sizes_for_band_selection!$C$10:$C$27</c:f>
              <c:numCache>
                <c:formatCode>0.00</c:formatCode>
                <c:ptCount val="18"/>
                <c:pt idx="0">
                  <c:v>8.6235645909991998</c:v>
                </c:pt>
                <c:pt idx="1">
                  <c:v>13.192377612956166</c:v>
                </c:pt>
                <c:pt idx="2">
                  <c:v>17.761190634913135</c:v>
                </c:pt>
                <c:pt idx="3">
                  <c:v>23.852941330855757</c:v>
                </c:pt>
                <c:pt idx="4">
                  <c:v>28.421754352812723</c:v>
                </c:pt>
                <c:pt idx="5">
                  <c:v>32.99074234463113</c:v>
                </c:pt>
                <c:pt idx="6">
                  <c:v>39.082493040573759</c:v>
                </c:pt>
                <c:pt idx="7">
                  <c:v>43.651306062530729</c:v>
                </c:pt>
                <c:pt idx="8">
                  <c:v>48.220119084487699</c:v>
                </c:pt>
                <c:pt idx="9">
                  <c:v>54.311869780430314</c:v>
                </c:pt>
                <c:pt idx="10">
                  <c:v>58.880682802387284</c:v>
                </c:pt>
                <c:pt idx="11">
                  <c:v>63.449495824344247</c:v>
                </c:pt>
                <c:pt idx="12">
                  <c:v>69.541246520286876</c:v>
                </c:pt>
                <c:pt idx="13">
                  <c:v>74.110059542243846</c:v>
                </c:pt>
                <c:pt idx="14">
                  <c:v>78.678872564200802</c:v>
                </c:pt>
                <c:pt idx="15">
                  <c:v>84.770623260143438</c:v>
                </c:pt>
                <c:pt idx="16">
                  <c:v>89.339436282100408</c:v>
                </c:pt>
                <c:pt idx="17">
                  <c:v>93.908249304057364</c:v>
                </c:pt>
              </c:numCache>
            </c:numRef>
          </c:yVal>
          <c:smooth val="0"/>
          <c:extLst>
            <c:ext xmlns:c16="http://schemas.microsoft.com/office/drawing/2014/chart" uri="{C3380CC4-5D6E-409C-BE32-E72D297353CC}">
              <c16:uniqueId val="{00000000-BECA-43AD-B780-6342D15EA5C9}"/>
            </c:ext>
          </c:extLst>
        </c:ser>
        <c:ser>
          <c:idx val="1"/>
          <c:order val="1"/>
          <c:tx>
            <c:strRef>
              <c:f>model_sizes_for_band_selection!$A$3</c:f>
              <c:strCache>
                <c:ptCount val="1"/>
                <c:pt idx="0">
                  <c:v>hu</c:v>
                </c:pt>
              </c:strCache>
            </c:strRef>
          </c:tx>
          <c:spPr>
            <a:ln w="25400" cap="rnd">
              <a:noFill/>
              <a:round/>
            </a:ln>
            <a:effectLst/>
          </c:spPr>
          <c:marker>
            <c:symbol val="diamond"/>
            <c:size val="5"/>
            <c:spPr>
              <a:solidFill>
                <a:schemeClr val="accent2"/>
              </a:solidFill>
              <a:ln w="9525">
                <a:solidFill>
                  <a:schemeClr val="accent2"/>
                </a:solidFill>
              </a:ln>
              <a:effectLst/>
            </c:spPr>
          </c:marker>
          <c:xVal>
            <c:numRef>
              <c:f>model_sizes_for_band_selection!$E$9:$E$27</c:f>
              <c:numCache>
                <c:formatCode>General</c:formatCode>
                <c:ptCount val="19"/>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numCache>
            </c:numRef>
          </c:xVal>
          <c:yVal>
            <c:numRef>
              <c:f>model_sizes_for_band_selection!$G$9:$G$27</c:f>
              <c:numCache>
                <c:formatCode>0.00</c:formatCode>
                <c:ptCount val="19"/>
                <c:pt idx="0">
                  <c:v>26.010253365898038</c:v>
                </c:pt>
                <c:pt idx="1">
                  <c:v>49.266487496249354</c:v>
                </c:pt>
                <c:pt idx="2">
                  <c:v>72.522076354989721</c:v>
                </c:pt>
                <c:pt idx="3">
                  <c:v>95.778310485341038</c:v>
                </c:pt>
                <c:pt idx="4">
                  <c:v>59.668265864809143</c:v>
                </c:pt>
                <c:pt idx="5">
                  <c:v>72.599508948304063</c:v>
                </c:pt>
                <c:pt idx="6">
                  <c:v>82.949665587987639</c:v>
                </c:pt>
                <c:pt idx="7">
                  <c:v>95.881553943093493</c:v>
                </c:pt>
                <c:pt idx="8">
                  <c:v>106.23171058277704</c:v>
                </c:pt>
                <c:pt idx="9">
                  <c:v>77.890736158117349</c:v>
                </c:pt>
                <c:pt idx="10">
                  <c:v>85.660128989795027</c:v>
                </c:pt>
                <c:pt idx="11">
                  <c:v>93.429844457278193</c:v>
                </c:pt>
                <c:pt idx="12">
                  <c:v>101.19891465315038</c:v>
                </c:pt>
                <c:pt idx="13">
                  <c:v>83.15647513929801</c:v>
                </c:pt>
                <c:pt idx="14">
                  <c:v>88.34510416296979</c:v>
                </c:pt>
                <c:pt idx="15">
                  <c:v>93.533087915030649</c:v>
                </c:pt>
                <c:pt idx="16">
                  <c:v>101.30215811090282</c:v>
                </c:pt>
                <c:pt idx="17">
                  <c:v>106.49014186296365</c:v>
                </c:pt>
                <c:pt idx="18">
                  <c:v>88.474158485160373</c:v>
                </c:pt>
              </c:numCache>
            </c:numRef>
          </c:yVal>
          <c:smooth val="0"/>
          <c:extLst>
            <c:ext xmlns:c16="http://schemas.microsoft.com/office/drawing/2014/chart" uri="{C3380CC4-5D6E-409C-BE32-E72D297353CC}">
              <c16:uniqueId val="{00000001-BECA-43AD-B780-6342D15EA5C9}"/>
            </c:ext>
          </c:extLst>
        </c:ser>
        <c:ser>
          <c:idx val="2"/>
          <c:order val="2"/>
          <c:tx>
            <c:strRef>
              <c:f>model_sizes_for_band_selection!$A$4</c:f>
              <c:strCache>
                <c:ptCount val="1"/>
                <c:pt idx="0">
                  <c:v>luo</c:v>
                </c:pt>
              </c:strCache>
            </c:strRef>
          </c:tx>
          <c:spPr>
            <a:ln w="25400" cap="rnd">
              <a:noFill/>
              <a:round/>
            </a:ln>
            <a:effectLst/>
          </c:spPr>
          <c:marker>
            <c:symbol val="circle"/>
            <c:size val="5"/>
            <c:spPr>
              <a:solidFill>
                <a:schemeClr val="accent3"/>
              </a:solidFill>
              <a:ln w="9525">
                <a:solidFill>
                  <a:schemeClr val="accent3"/>
                </a:solidFill>
              </a:ln>
              <a:effectLst/>
            </c:spPr>
          </c:marker>
          <c:xVal>
            <c:numRef>
              <c:f>model_sizes_for_band_selection!$I$13:$I$27</c:f>
              <c:numCache>
                <c:formatCode>General</c:formatCode>
                <c:ptCount val="15"/>
                <c:pt idx="0">
                  <c:v>50</c:v>
                </c:pt>
                <c:pt idx="1">
                  <c:v>60</c:v>
                </c:pt>
                <c:pt idx="2">
                  <c:v>70</c:v>
                </c:pt>
                <c:pt idx="3">
                  <c:v>80</c:v>
                </c:pt>
                <c:pt idx="4">
                  <c:v>90</c:v>
                </c:pt>
                <c:pt idx="5">
                  <c:v>100</c:v>
                </c:pt>
                <c:pt idx="6">
                  <c:v>110</c:v>
                </c:pt>
                <c:pt idx="7">
                  <c:v>120</c:v>
                </c:pt>
                <c:pt idx="8">
                  <c:v>130</c:v>
                </c:pt>
                <c:pt idx="9">
                  <c:v>140</c:v>
                </c:pt>
                <c:pt idx="10">
                  <c:v>150</c:v>
                </c:pt>
                <c:pt idx="11">
                  <c:v>160</c:v>
                </c:pt>
                <c:pt idx="12">
                  <c:v>170</c:v>
                </c:pt>
                <c:pt idx="13">
                  <c:v>180</c:v>
                </c:pt>
                <c:pt idx="14">
                  <c:v>190</c:v>
                </c:pt>
              </c:numCache>
            </c:numRef>
          </c:xVal>
          <c:yVal>
            <c:numRef>
              <c:f>model_sizes_for_band_selection!$K$13:$K$27</c:f>
              <c:numCache>
                <c:formatCode>0.00</c:formatCode>
                <c:ptCount val="15"/>
                <c:pt idx="0">
                  <c:v>5.8507570272471385</c:v>
                </c:pt>
                <c:pt idx="1">
                  <c:v>17.473738634181021</c:v>
                </c:pt>
                <c:pt idx="2">
                  <c:v>23.285229437647963</c:v>
                </c:pt>
                <c:pt idx="3">
                  <c:v>29.096720241114902</c:v>
                </c:pt>
                <c:pt idx="4">
                  <c:v>34.908211044581847</c:v>
                </c:pt>
                <c:pt idx="5">
                  <c:v>40.719701848048786</c:v>
                </c:pt>
                <c:pt idx="6">
                  <c:v>46.531192651515724</c:v>
                </c:pt>
                <c:pt idx="7">
                  <c:v>52.342683454982669</c:v>
                </c:pt>
                <c:pt idx="8">
                  <c:v>58.154174258449608</c:v>
                </c:pt>
                <c:pt idx="9">
                  <c:v>63.965665061916546</c:v>
                </c:pt>
                <c:pt idx="10">
                  <c:v>75.588647676535814</c:v>
                </c:pt>
                <c:pt idx="11">
                  <c:v>81.400138480002738</c:v>
                </c:pt>
                <c:pt idx="12">
                  <c:v>87.211629283469691</c:v>
                </c:pt>
                <c:pt idx="13">
                  <c:v>93.023120086936643</c:v>
                </c:pt>
                <c:pt idx="14">
                  <c:v>98.834610890403567</c:v>
                </c:pt>
              </c:numCache>
            </c:numRef>
          </c:yVal>
          <c:smooth val="0"/>
          <c:extLst>
            <c:ext xmlns:c16="http://schemas.microsoft.com/office/drawing/2014/chart" uri="{C3380CC4-5D6E-409C-BE32-E72D297353CC}">
              <c16:uniqueId val="{00000002-BECA-43AD-B780-6342D15EA5C9}"/>
            </c:ext>
          </c:extLst>
        </c:ser>
        <c:ser>
          <c:idx val="3"/>
          <c:order val="3"/>
          <c:tx>
            <c:strRef>
              <c:f>model_sizes_for_band_selection!$A$5</c:f>
              <c:strCache>
                <c:ptCount val="1"/>
                <c:pt idx="0">
                  <c:v>santara</c:v>
                </c:pt>
              </c:strCache>
            </c:strRef>
          </c:tx>
          <c:spPr>
            <a:ln w="25400" cap="rnd">
              <a:noFill/>
              <a:round/>
            </a:ln>
            <a:effectLst/>
          </c:spPr>
          <c:marker>
            <c:symbol val="triangle"/>
            <c:size val="5"/>
            <c:spPr>
              <a:solidFill>
                <a:schemeClr val="accent4"/>
              </a:solidFill>
              <a:ln w="9525">
                <a:solidFill>
                  <a:schemeClr val="accent4"/>
                </a:solidFill>
              </a:ln>
              <a:effectLst/>
            </c:spPr>
          </c:marker>
          <c:xVal>
            <c:numRef>
              <c:f>model_sizes_for_band_selection!$M$9:$M$27</c:f>
              <c:numCache>
                <c:formatCode>General</c:formatCode>
                <c:ptCount val="19"/>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numCache>
            </c:numRef>
          </c:xVal>
          <c:yVal>
            <c:numRef>
              <c:f>model_sizes_for_band_selection!$O$9:$O$27</c:f>
              <c:numCache>
                <c:formatCode>0.00</c:formatCode>
                <c:ptCount val="19"/>
                <c:pt idx="0">
                  <c:v>63.480933071536299</c:v>
                </c:pt>
                <c:pt idx="1">
                  <c:v>64.756959935625119</c:v>
                </c:pt>
                <c:pt idx="2">
                  <c:v>66.032967640439097</c:v>
                </c:pt>
                <c:pt idx="3">
                  <c:v>67.30897534525306</c:v>
                </c:pt>
                <c:pt idx="4">
                  <c:v>68.584983050067038</c:v>
                </c:pt>
                <c:pt idx="5">
                  <c:v>69.860990754881016</c:v>
                </c:pt>
                <c:pt idx="6">
                  <c:v>71.136998459694993</c:v>
                </c:pt>
                <c:pt idx="7">
                  <c:v>72.413006164508957</c:v>
                </c:pt>
                <c:pt idx="8">
                  <c:v>73.689013869322935</c:v>
                </c:pt>
                <c:pt idx="9">
                  <c:v>74.965021574136912</c:v>
                </c:pt>
                <c:pt idx="10">
                  <c:v>76.241029278950876</c:v>
                </c:pt>
                <c:pt idx="11">
                  <c:v>77.517036983764854</c:v>
                </c:pt>
                <c:pt idx="12">
                  <c:v>78.793044688578831</c:v>
                </c:pt>
                <c:pt idx="13">
                  <c:v>80.069052393392795</c:v>
                </c:pt>
                <c:pt idx="14">
                  <c:v>81.345060098206773</c:v>
                </c:pt>
                <c:pt idx="15">
                  <c:v>82.621067803020765</c:v>
                </c:pt>
                <c:pt idx="16">
                  <c:v>83.897075507834728</c:v>
                </c:pt>
                <c:pt idx="17">
                  <c:v>85.173083212648706</c:v>
                </c:pt>
                <c:pt idx="18">
                  <c:v>86.449090917462669</c:v>
                </c:pt>
              </c:numCache>
            </c:numRef>
          </c:yVal>
          <c:smooth val="0"/>
          <c:extLst>
            <c:ext xmlns:c16="http://schemas.microsoft.com/office/drawing/2014/chart" uri="{C3380CC4-5D6E-409C-BE32-E72D297353CC}">
              <c16:uniqueId val="{00000003-BECA-43AD-B780-6342D15EA5C9}"/>
            </c:ext>
          </c:extLst>
        </c:ser>
        <c:ser>
          <c:idx val="4"/>
          <c:order val="4"/>
          <c:tx>
            <c:strRef>
              <c:f>model_sizes_for_band_selection!$A$6</c:f>
              <c:strCache>
                <c:ptCount val="1"/>
                <c:pt idx="0">
                  <c:v>cao</c:v>
                </c:pt>
              </c:strCache>
            </c:strRef>
          </c:tx>
          <c:spPr>
            <a:ln w="25400" cap="rnd">
              <a:noFill/>
              <a:round/>
            </a:ln>
            <a:effectLst/>
          </c:spPr>
          <c:marker>
            <c:symbol val="x"/>
            <c:size val="5"/>
            <c:spPr>
              <a:noFill/>
              <a:ln w="9525">
                <a:solidFill>
                  <a:schemeClr val="accent5"/>
                </a:solidFill>
              </a:ln>
              <a:effectLst/>
            </c:spPr>
          </c:marker>
          <c:xVal>
            <c:numRef>
              <c:f>model_sizes_for_band_selection!$Q$9:$Q$27</c:f>
              <c:numCache>
                <c:formatCode>General</c:formatCode>
                <c:ptCount val="19"/>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numCache>
            </c:numRef>
          </c:xVal>
          <c:yVal>
            <c:numRef>
              <c:f>model_sizes_for_band_selection!$S$9:$S$27</c:f>
              <c:numCache>
                <c:formatCode>0.00</c:formatCode>
                <c:ptCount val="19"/>
                <c:pt idx="0">
                  <c:v>55.277445901631111</c:v>
                </c:pt>
                <c:pt idx="1">
                  <c:v>57.646710582777025</c:v>
                </c:pt>
                <c:pt idx="2">
                  <c:v>60.016041076830767</c:v>
                </c:pt>
                <c:pt idx="3">
                  <c:v>62.385305757976688</c:v>
                </c:pt>
                <c:pt idx="4">
                  <c:v>64.754570439122617</c:v>
                </c:pt>
                <c:pt idx="5">
                  <c:v>67.123835120268538</c:v>
                </c:pt>
                <c:pt idx="6">
                  <c:v>69.493099801414459</c:v>
                </c:pt>
                <c:pt idx="7">
                  <c:v>71.86236448256038</c:v>
                </c:pt>
                <c:pt idx="8">
                  <c:v>74.231629163706302</c:v>
                </c:pt>
                <c:pt idx="9">
                  <c:v>76.600893844852223</c:v>
                </c:pt>
                <c:pt idx="10">
                  <c:v>78.970158525998144</c:v>
                </c:pt>
                <c:pt idx="11">
                  <c:v>81.339423207144065</c:v>
                </c:pt>
                <c:pt idx="12">
                  <c:v>83.708687888289987</c:v>
                </c:pt>
                <c:pt idx="13">
                  <c:v>86.077952569435908</c:v>
                </c:pt>
                <c:pt idx="14">
                  <c:v>88.447217250581829</c:v>
                </c:pt>
                <c:pt idx="15">
                  <c:v>90.816481931727736</c:v>
                </c:pt>
                <c:pt idx="16">
                  <c:v>93.185746612873658</c:v>
                </c:pt>
                <c:pt idx="17">
                  <c:v>95.555011294019579</c:v>
                </c:pt>
                <c:pt idx="18">
                  <c:v>97.9242759751655</c:v>
                </c:pt>
              </c:numCache>
            </c:numRef>
          </c:yVal>
          <c:smooth val="0"/>
          <c:extLst>
            <c:ext xmlns:c16="http://schemas.microsoft.com/office/drawing/2014/chart" uri="{C3380CC4-5D6E-409C-BE32-E72D297353CC}">
              <c16:uniqueId val="{00000004-BECA-43AD-B780-6342D15EA5C9}"/>
            </c:ext>
          </c:extLst>
        </c:ser>
        <c:dLbls>
          <c:showLegendKey val="0"/>
          <c:showVal val="0"/>
          <c:showCatName val="0"/>
          <c:showSerName val="0"/>
          <c:showPercent val="0"/>
          <c:showBubbleSize val="0"/>
        </c:dLbls>
        <c:axId val="2020625551"/>
        <c:axId val="2033444255"/>
      </c:scatterChart>
      <c:valAx>
        <c:axId val="2020625551"/>
        <c:scaling>
          <c:orientation val="minMax"/>
          <c:max val="19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bands used to generate model</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2033444255"/>
        <c:crosses val="autoZero"/>
        <c:crossBetween val="midCat"/>
        <c:majorUnit val="10"/>
      </c:valAx>
      <c:valAx>
        <c:axId val="2033444255"/>
        <c:scaling>
          <c:orientation val="minMax"/>
          <c:max val="11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Fraction of original model size [%]</a:t>
                </a:r>
              </a:p>
            </c:rich>
          </c:tx>
          <c:layout>
            <c:manualLayout>
              <c:xMode val="edge"/>
              <c:yMode val="edge"/>
              <c:x val="2.3863759626857578E-2"/>
              <c:y val="0.1879766081871344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2020625551"/>
        <c:crosses val="autoZero"/>
        <c:crossBetween val="midCat"/>
        <c:majorUnit val="10"/>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de-DE"/>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aseline="0" dirty="0"/>
              <a:t>Impact of feature </a:t>
            </a:r>
            <a:r>
              <a:rPr lang="en-US" sz="1400" b="1" baseline="0" dirty="0"/>
              <a:t>selection</a:t>
            </a:r>
            <a:r>
              <a:rPr lang="en-US" sz="1200" baseline="0" dirty="0"/>
              <a:t> techniques on the </a:t>
            </a:r>
            <a:r>
              <a:rPr lang="en-US" sz="1400" b="1" baseline="0" dirty="0"/>
              <a:t>OA</a:t>
            </a:r>
            <a:r>
              <a:rPr lang="en-US" sz="1200" baseline="0" dirty="0"/>
              <a:t> of the </a:t>
            </a:r>
            <a:r>
              <a:rPr lang="en-US" sz="1400" b="1" baseline="0" dirty="0" err="1"/>
              <a:t>santara</a:t>
            </a:r>
            <a:r>
              <a:rPr lang="en-US" sz="1200" baseline="0" dirty="0"/>
              <a:t> model on the </a:t>
            </a:r>
            <a:r>
              <a:rPr lang="en-US" sz="1200" baseline="0" dirty="0" err="1"/>
              <a:t>IndianPines</a:t>
            </a:r>
            <a:r>
              <a:rPr lang="en-US" sz="1200" baseline="0" dirty="0"/>
              <a:t> dataset</a:t>
            </a:r>
            <a:endParaRPr lang="en-US" sz="12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scatterChart>
        <c:scatterStyle val="lineMarker"/>
        <c:varyColors val="0"/>
        <c:ser>
          <c:idx val="0"/>
          <c:order val="0"/>
          <c:tx>
            <c:v>LinearRegression</c:v>
          </c:tx>
          <c:spPr>
            <a:ln w="25400" cap="rnd">
              <a:noFill/>
              <a:round/>
            </a:ln>
            <a:effectLst/>
          </c:spPr>
          <c:marker>
            <c:symbol val="triangle"/>
            <c:size val="5"/>
            <c:spPr>
              <a:solidFill>
                <a:schemeClr val="accent1"/>
              </a:solidFill>
              <a:ln w="9525">
                <a:solidFill>
                  <a:schemeClr val="accent1"/>
                </a:solidFill>
              </a:ln>
              <a:effectLst/>
            </c:spPr>
          </c:marker>
          <c:xVal>
            <c:numRef>
              <c:f>santara!$A$134:$A$152</c:f>
              <c:numCache>
                <c:formatCode>General</c:formatCode>
                <c:ptCount val="19"/>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numCache>
            </c:numRef>
          </c:xVal>
          <c:yVal>
            <c:numRef>
              <c:f>santara!$E$172:$E$177</c:f>
              <c:numCache>
                <c:formatCode>General</c:formatCode>
                <c:ptCount val="6"/>
                <c:pt idx="0">
                  <c:v>47.805</c:v>
                </c:pt>
                <c:pt idx="1">
                  <c:v>36.78</c:v>
                </c:pt>
                <c:pt idx="2">
                  <c:v>36.683</c:v>
                </c:pt>
                <c:pt idx="3">
                  <c:v>45.463000000000001</c:v>
                </c:pt>
                <c:pt idx="4">
                  <c:v>32.341000000000001</c:v>
                </c:pt>
                <c:pt idx="5">
                  <c:v>34.341000000000001</c:v>
                </c:pt>
              </c:numCache>
            </c:numRef>
          </c:yVal>
          <c:smooth val="0"/>
          <c:extLst>
            <c:ext xmlns:c16="http://schemas.microsoft.com/office/drawing/2014/chart" uri="{C3380CC4-5D6E-409C-BE32-E72D297353CC}">
              <c16:uniqueId val="{00000000-0C98-4A91-AC7D-175BDEBE0CA7}"/>
            </c:ext>
          </c:extLst>
        </c:ser>
        <c:ser>
          <c:idx val="1"/>
          <c:order val="1"/>
          <c:tx>
            <c:strRef>
              <c:f>santara!$B$166</c:f>
              <c:strCache>
                <c:ptCount val="1"/>
                <c:pt idx="0">
                  <c:v>LogisticRegression</c:v>
                </c:pt>
              </c:strCache>
            </c:strRef>
          </c:tx>
          <c:spPr>
            <a:ln w="25400" cap="rnd">
              <a:noFill/>
              <a:round/>
            </a:ln>
            <a:effectLst/>
          </c:spPr>
          <c:marker>
            <c:symbol val="square"/>
            <c:size val="5"/>
            <c:spPr>
              <a:solidFill>
                <a:schemeClr val="accent2"/>
              </a:solidFill>
              <a:ln w="9525">
                <a:solidFill>
                  <a:schemeClr val="accent2"/>
                </a:solidFill>
              </a:ln>
              <a:effectLst/>
            </c:spPr>
          </c:marker>
          <c:xVal>
            <c:numRef>
              <c:f>santara!$A$153:$A$161</c:f>
              <c:numCache>
                <c:formatCode>General</c:formatCode>
                <c:ptCount val="9"/>
                <c:pt idx="0">
                  <c:v>10</c:v>
                </c:pt>
                <c:pt idx="1">
                  <c:v>20</c:v>
                </c:pt>
                <c:pt idx="2">
                  <c:v>30</c:v>
                </c:pt>
                <c:pt idx="3">
                  <c:v>40</c:v>
                </c:pt>
                <c:pt idx="4">
                  <c:v>50</c:v>
                </c:pt>
                <c:pt idx="5">
                  <c:v>60</c:v>
                </c:pt>
                <c:pt idx="6">
                  <c:v>70</c:v>
                </c:pt>
                <c:pt idx="7">
                  <c:v>80</c:v>
                </c:pt>
                <c:pt idx="8">
                  <c:v>90</c:v>
                </c:pt>
              </c:numCache>
            </c:numRef>
          </c:xVal>
          <c:yVal>
            <c:numRef>
              <c:f>santara!$E$153:$E$161</c:f>
              <c:numCache>
                <c:formatCode>General</c:formatCode>
                <c:ptCount val="9"/>
                <c:pt idx="0">
                  <c:v>13.317</c:v>
                </c:pt>
                <c:pt idx="1">
                  <c:v>32.048999999999999</c:v>
                </c:pt>
                <c:pt idx="2">
                  <c:v>36.683</c:v>
                </c:pt>
                <c:pt idx="3">
                  <c:v>27.366</c:v>
                </c:pt>
                <c:pt idx="4">
                  <c:v>26</c:v>
                </c:pt>
                <c:pt idx="5">
                  <c:v>48.536999999999999</c:v>
                </c:pt>
                <c:pt idx="6">
                  <c:v>37.951000000000001</c:v>
                </c:pt>
                <c:pt idx="7">
                  <c:v>60.683</c:v>
                </c:pt>
                <c:pt idx="8">
                  <c:v>46.829000000000001</c:v>
                </c:pt>
              </c:numCache>
            </c:numRef>
          </c:yVal>
          <c:smooth val="0"/>
          <c:extLst>
            <c:ext xmlns:c16="http://schemas.microsoft.com/office/drawing/2014/chart" uri="{C3380CC4-5D6E-409C-BE32-E72D297353CC}">
              <c16:uniqueId val="{00000001-0C98-4A91-AC7D-175BDEBE0CA7}"/>
            </c:ext>
          </c:extLst>
        </c:ser>
        <c:ser>
          <c:idx val="2"/>
          <c:order val="2"/>
          <c:tx>
            <c:strRef>
              <c:f>santara!$B$136</c:f>
              <c:strCache>
                <c:ptCount val="1"/>
                <c:pt idx="0">
                  <c:v>RandomForest</c:v>
                </c:pt>
              </c:strCache>
            </c:strRef>
          </c:tx>
          <c:spPr>
            <a:ln w="25400" cap="rnd">
              <a:noFill/>
              <a:round/>
            </a:ln>
            <a:effectLst/>
          </c:spPr>
          <c:marker>
            <c:symbol val="diamond"/>
            <c:size val="5"/>
            <c:spPr>
              <a:solidFill>
                <a:schemeClr val="accent3"/>
              </a:solidFill>
              <a:ln w="9525">
                <a:solidFill>
                  <a:schemeClr val="accent3"/>
                </a:solidFill>
              </a:ln>
              <a:effectLst/>
            </c:spPr>
          </c:marker>
          <c:xVal>
            <c:numRef>
              <c:f>santara!$A$134:$A$139</c:f>
              <c:numCache>
                <c:formatCode>General</c:formatCode>
                <c:ptCount val="6"/>
                <c:pt idx="0">
                  <c:v>10</c:v>
                </c:pt>
                <c:pt idx="1">
                  <c:v>20</c:v>
                </c:pt>
                <c:pt idx="2">
                  <c:v>30</c:v>
                </c:pt>
                <c:pt idx="3">
                  <c:v>40</c:v>
                </c:pt>
                <c:pt idx="4">
                  <c:v>50</c:v>
                </c:pt>
                <c:pt idx="5">
                  <c:v>60</c:v>
                </c:pt>
              </c:numCache>
            </c:numRef>
          </c:xVal>
          <c:yVal>
            <c:numRef>
              <c:f>santara!$E$134:$E$139</c:f>
              <c:numCache>
                <c:formatCode>General</c:formatCode>
                <c:ptCount val="6"/>
                <c:pt idx="0">
                  <c:v>23.756</c:v>
                </c:pt>
                <c:pt idx="1">
                  <c:v>24.878</c:v>
                </c:pt>
                <c:pt idx="2">
                  <c:v>24.292999999999999</c:v>
                </c:pt>
                <c:pt idx="3">
                  <c:v>24.341000000000001</c:v>
                </c:pt>
                <c:pt idx="4">
                  <c:v>28.683</c:v>
                </c:pt>
                <c:pt idx="5">
                  <c:v>38.341000000000001</c:v>
                </c:pt>
              </c:numCache>
            </c:numRef>
          </c:yVal>
          <c:smooth val="0"/>
          <c:extLst>
            <c:ext xmlns:c16="http://schemas.microsoft.com/office/drawing/2014/chart" uri="{C3380CC4-5D6E-409C-BE32-E72D297353CC}">
              <c16:uniqueId val="{00000002-0C98-4A91-AC7D-175BDEBE0CA7}"/>
            </c:ext>
          </c:extLst>
        </c:ser>
        <c:dLbls>
          <c:showLegendKey val="0"/>
          <c:showVal val="0"/>
          <c:showCatName val="0"/>
          <c:showSerName val="0"/>
          <c:showPercent val="0"/>
          <c:showBubbleSize val="0"/>
        </c:dLbls>
        <c:axId val="402567712"/>
        <c:axId val="402048800"/>
      </c:scatterChart>
      <c:valAx>
        <c:axId val="40256771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components remaining after feature extraction</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402048800"/>
        <c:crosses val="autoZero"/>
        <c:crossBetween val="midCat"/>
      </c:valAx>
      <c:valAx>
        <c:axId val="4020488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Overall accuracy</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402567712"/>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de-DE"/>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aseline="0" dirty="0"/>
              <a:t>Impact of feature </a:t>
            </a:r>
            <a:r>
              <a:rPr lang="en-US" sz="1400" b="1" baseline="0" dirty="0"/>
              <a:t>selection</a:t>
            </a:r>
            <a:r>
              <a:rPr lang="en-US" sz="1200" baseline="0" dirty="0"/>
              <a:t> techniques on the </a:t>
            </a:r>
            <a:r>
              <a:rPr lang="en-US" sz="1400" b="1" baseline="0" dirty="0"/>
              <a:t>OA</a:t>
            </a:r>
            <a:r>
              <a:rPr lang="en-US" sz="1200" baseline="0" dirty="0"/>
              <a:t> of the </a:t>
            </a:r>
            <a:r>
              <a:rPr lang="en-US" sz="1400" b="1" baseline="0" dirty="0" err="1"/>
              <a:t>cao</a:t>
            </a:r>
            <a:r>
              <a:rPr lang="en-US" sz="1200" baseline="0" dirty="0"/>
              <a:t> model on the </a:t>
            </a:r>
            <a:r>
              <a:rPr lang="en-US" sz="1200" baseline="0" dirty="0" err="1"/>
              <a:t>IndianPines</a:t>
            </a:r>
            <a:r>
              <a:rPr lang="en-US" sz="1200" baseline="0" dirty="0"/>
              <a:t> dataset</a:t>
            </a:r>
            <a:endParaRPr lang="en-US" sz="12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scatterChart>
        <c:scatterStyle val="lineMarker"/>
        <c:varyColors val="0"/>
        <c:ser>
          <c:idx val="0"/>
          <c:order val="0"/>
          <c:tx>
            <c:v>LinearRegression</c:v>
          </c:tx>
          <c:spPr>
            <a:ln w="25400" cap="rnd">
              <a:noFill/>
              <a:round/>
            </a:ln>
            <a:effectLst/>
          </c:spPr>
          <c:marker>
            <c:symbol val="triangle"/>
            <c:size val="5"/>
            <c:spPr>
              <a:solidFill>
                <a:schemeClr val="accent1"/>
              </a:solidFill>
              <a:ln w="9525">
                <a:solidFill>
                  <a:schemeClr val="accent1"/>
                </a:solidFill>
              </a:ln>
              <a:effectLst/>
            </c:spPr>
          </c:marker>
          <c:xVal>
            <c:numRef>
              <c:f>santara!$A$134:$A$143</c:f>
              <c:numCache>
                <c:formatCode>General</c:formatCode>
                <c:ptCount val="10"/>
                <c:pt idx="0">
                  <c:v>10</c:v>
                </c:pt>
                <c:pt idx="1">
                  <c:v>20</c:v>
                </c:pt>
                <c:pt idx="2">
                  <c:v>30</c:v>
                </c:pt>
                <c:pt idx="3">
                  <c:v>40</c:v>
                </c:pt>
                <c:pt idx="4">
                  <c:v>50</c:v>
                </c:pt>
                <c:pt idx="5">
                  <c:v>60</c:v>
                </c:pt>
                <c:pt idx="6">
                  <c:v>70</c:v>
                </c:pt>
                <c:pt idx="7">
                  <c:v>80</c:v>
                </c:pt>
                <c:pt idx="8">
                  <c:v>90</c:v>
                </c:pt>
                <c:pt idx="9">
                  <c:v>100</c:v>
                </c:pt>
              </c:numCache>
            </c:numRef>
          </c:xVal>
          <c:yVal>
            <c:numRef>
              <c:f>cao!$E$172:$E$180</c:f>
              <c:numCache>
                <c:formatCode>General</c:formatCode>
                <c:ptCount val="9"/>
                <c:pt idx="0">
                  <c:v>15.122</c:v>
                </c:pt>
                <c:pt idx="1">
                  <c:v>6.585</c:v>
                </c:pt>
                <c:pt idx="2">
                  <c:v>6.9269999999999996</c:v>
                </c:pt>
                <c:pt idx="3">
                  <c:v>45.463000000000001</c:v>
                </c:pt>
                <c:pt idx="4">
                  <c:v>19.414999999999999</c:v>
                </c:pt>
                <c:pt idx="5">
                  <c:v>43.756</c:v>
                </c:pt>
                <c:pt idx="6">
                  <c:v>4.4390000000000001</c:v>
                </c:pt>
                <c:pt idx="7">
                  <c:v>23.170999999999999</c:v>
                </c:pt>
                <c:pt idx="8">
                  <c:v>23.317</c:v>
                </c:pt>
              </c:numCache>
            </c:numRef>
          </c:yVal>
          <c:smooth val="0"/>
          <c:extLst>
            <c:ext xmlns:c16="http://schemas.microsoft.com/office/drawing/2014/chart" uri="{C3380CC4-5D6E-409C-BE32-E72D297353CC}">
              <c16:uniqueId val="{00000000-A4DA-41E6-BDE3-915C1B8B44E4}"/>
            </c:ext>
          </c:extLst>
        </c:ser>
        <c:ser>
          <c:idx val="1"/>
          <c:order val="1"/>
          <c:tx>
            <c:strRef>
              <c:f>santara!$B$166</c:f>
              <c:strCache>
                <c:ptCount val="1"/>
                <c:pt idx="0">
                  <c:v>LogisticRegression</c:v>
                </c:pt>
              </c:strCache>
            </c:strRef>
          </c:tx>
          <c:spPr>
            <a:ln w="25400" cap="rnd">
              <a:noFill/>
              <a:round/>
            </a:ln>
            <a:effectLst/>
          </c:spPr>
          <c:marker>
            <c:symbol val="square"/>
            <c:size val="5"/>
            <c:spPr>
              <a:solidFill>
                <a:schemeClr val="accent2"/>
              </a:solidFill>
              <a:ln w="9525">
                <a:solidFill>
                  <a:schemeClr val="accent2"/>
                </a:solidFill>
              </a:ln>
              <a:effectLst/>
            </c:spPr>
          </c:marker>
          <c:xVal>
            <c:numRef>
              <c:f>santara!$A$153:$A$161</c:f>
              <c:numCache>
                <c:formatCode>General</c:formatCode>
                <c:ptCount val="9"/>
                <c:pt idx="0">
                  <c:v>10</c:v>
                </c:pt>
                <c:pt idx="1">
                  <c:v>20</c:v>
                </c:pt>
                <c:pt idx="2">
                  <c:v>30</c:v>
                </c:pt>
                <c:pt idx="3">
                  <c:v>40</c:v>
                </c:pt>
                <c:pt idx="4">
                  <c:v>50</c:v>
                </c:pt>
                <c:pt idx="5">
                  <c:v>60</c:v>
                </c:pt>
                <c:pt idx="6">
                  <c:v>70</c:v>
                </c:pt>
                <c:pt idx="7">
                  <c:v>80</c:v>
                </c:pt>
                <c:pt idx="8">
                  <c:v>90</c:v>
                </c:pt>
              </c:numCache>
            </c:numRef>
          </c:xVal>
          <c:yVal>
            <c:numRef>
              <c:f>cao!$E$153:$E$161</c:f>
              <c:numCache>
                <c:formatCode>General</c:formatCode>
                <c:ptCount val="9"/>
                <c:pt idx="0">
                  <c:v>94.975999999999999</c:v>
                </c:pt>
                <c:pt idx="1">
                  <c:v>19.414999999999999</c:v>
                </c:pt>
                <c:pt idx="2">
                  <c:v>94.975999999999999</c:v>
                </c:pt>
                <c:pt idx="3">
                  <c:v>54.927</c:v>
                </c:pt>
                <c:pt idx="4">
                  <c:v>68.097999999999999</c:v>
                </c:pt>
                <c:pt idx="5">
                  <c:v>60.39</c:v>
                </c:pt>
                <c:pt idx="6">
                  <c:v>61.561</c:v>
                </c:pt>
                <c:pt idx="7">
                  <c:v>46.634</c:v>
                </c:pt>
                <c:pt idx="8">
                  <c:v>46.975999999999999</c:v>
                </c:pt>
              </c:numCache>
            </c:numRef>
          </c:yVal>
          <c:smooth val="0"/>
          <c:extLst>
            <c:ext xmlns:c16="http://schemas.microsoft.com/office/drawing/2014/chart" uri="{C3380CC4-5D6E-409C-BE32-E72D297353CC}">
              <c16:uniqueId val="{00000001-A4DA-41E6-BDE3-915C1B8B44E4}"/>
            </c:ext>
          </c:extLst>
        </c:ser>
        <c:ser>
          <c:idx val="2"/>
          <c:order val="2"/>
          <c:tx>
            <c:strRef>
              <c:f>santara!$B$136</c:f>
              <c:strCache>
                <c:ptCount val="1"/>
                <c:pt idx="0">
                  <c:v>RandomForest</c:v>
                </c:pt>
              </c:strCache>
            </c:strRef>
          </c:tx>
          <c:spPr>
            <a:ln w="25400" cap="rnd">
              <a:noFill/>
              <a:round/>
            </a:ln>
            <a:effectLst/>
          </c:spPr>
          <c:marker>
            <c:symbol val="diamond"/>
            <c:size val="5"/>
            <c:spPr>
              <a:solidFill>
                <a:schemeClr val="accent3"/>
              </a:solidFill>
              <a:ln w="9525">
                <a:solidFill>
                  <a:schemeClr val="accent3"/>
                </a:solidFill>
              </a:ln>
              <a:effectLst/>
            </c:spPr>
          </c:marker>
          <c:xVal>
            <c:numRef>
              <c:f>santara!$A$134:$A$143</c:f>
              <c:numCache>
                <c:formatCode>General</c:formatCode>
                <c:ptCount val="10"/>
                <c:pt idx="0">
                  <c:v>10</c:v>
                </c:pt>
                <c:pt idx="1">
                  <c:v>20</c:v>
                </c:pt>
                <c:pt idx="2">
                  <c:v>30</c:v>
                </c:pt>
                <c:pt idx="3">
                  <c:v>40</c:v>
                </c:pt>
                <c:pt idx="4">
                  <c:v>50</c:v>
                </c:pt>
                <c:pt idx="5">
                  <c:v>60</c:v>
                </c:pt>
                <c:pt idx="6">
                  <c:v>70</c:v>
                </c:pt>
                <c:pt idx="7">
                  <c:v>80</c:v>
                </c:pt>
                <c:pt idx="8">
                  <c:v>90</c:v>
                </c:pt>
                <c:pt idx="9">
                  <c:v>100</c:v>
                </c:pt>
              </c:numCache>
            </c:numRef>
          </c:xVal>
          <c:yVal>
            <c:numRef>
              <c:f>cao!$E$134:$E$142</c:f>
              <c:numCache>
                <c:formatCode>General</c:formatCode>
                <c:ptCount val="9"/>
                <c:pt idx="0">
                  <c:v>3.5609999999999999</c:v>
                </c:pt>
                <c:pt idx="1">
                  <c:v>16.146000000000001</c:v>
                </c:pt>
                <c:pt idx="2">
                  <c:v>25.756</c:v>
                </c:pt>
                <c:pt idx="3">
                  <c:v>0.92700000000000005</c:v>
                </c:pt>
                <c:pt idx="4">
                  <c:v>23.122</c:v>
                </c:pt>
                <c:pt idx="5">
                  <c:v>18.634</c:v>
                </c:pt>
                <c:pt idx="6">
                  <c:v>22.78</c:v>
                </c:pt>
                <c:pt idx="7">
                  <c:v>23.170999999999999</c:v>
                </c:pt>
                <c:pt idx="8">
                  <c:v>22.975999999999999</c:v>
                </c:pt>
              </c:numCache>
            </c:numRef>
          </c:yVal>
          <c:smooth val="0"/>
          <c:extLst>
            <c:ext xmlns:c16="http://schemas.microsoft.com/office/drawing/2014/chart" uri="{C3380CC4-5D6E-409C-BE32-E72D297353CC}">
              <c16:uniqueId val="{00000002-A4DA-41E6-BDE3-915C1B8B44E4}"/>
            </c:ext>
          </c:extLst>
        </c:ser>
        <c:dLbls>
          <c:showLegendKey val="0"/>
          <c:showVal val="0"/>
          <c:showCatName val="0"/>
          <c:showSerName val="0"/>
          <c:showPercent val="0"/>
          <c:showBubbleSize val="0"/>
        </c:dLbls>
        <c:axId val="402567712"/>
        <c:axId val="402048800"/>
      </c:scatterChart>
      <c:valAx>
        <c:axId val="40256771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components remaining after feature extraction</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402048800"/>
        <c:crosses val="autoZero"/>
        <c:crossBetween val="midCat"/>
      </c:valAx>
      <c:valAx>
        <c:axId val="4020488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Overall accuracy</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402567712"/>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de-DE"/>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OA</a:t>
            </a:r>
            <a:r>
              <a:rPr lang="en-US" baseline="0" dirty="0"/>
              <a:t> of the </a:t>
            </a:r>
            <a:r>
              <a:rPr lang="en-US" b="1" baseline="0" dirty="0" err="1"/>
              <a:t>luo</a:t>
            </a:r>
            <a:r>
              <a:rPr lang="en-US" baseline="0" dirty="0"/>
              <a:t> model on </a:t>
            </a:r>
            <a:r>
              <a:rPr lang="en-US" baseline="0" dirty="0" err="1"/>
              <a:t>IndianPines</a:t>
            </a:r>
            <a:r>
              <a:rPr lang="en-US" baseline="0" dirty="0"/>
              <a:t> </a:t>
            </a:r>
            <a:r>
              <a:rPr lang="en-US" sz="1400" b="1" baseline="0" dirty="0"/>
              <a:t>at high pruning percentages</a:t>
            </a:r>
            <a:endParaRPr lang="en-US" sz="14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scatterChart>
        <c:scatterStyle val="lineMarker"/>
        <c:varyColors val="0"/>
        <c:ser>
          <c:idx val="2"/>
          <c:order val="0"/>
          <c:tx>
            <c:strRef>
              <c:f>luo!$H$1</c:f>
              <c:strCache>
                <c:ptCount val="1"/>
                <c:pt idx="0">
                  <c:v>Top-1-OA</c:v>
                </c:pt>
              </c:strCache>
            </c:strRef>
          </c:tx>
          <c:spPr>
            <a:ln w="25400" cap="rnd">
              <a:noFill/>
              <a:round/>
            </a:ln>
            <a:effectLst/>
          </c:spPr>
          <c:marker>
            <c:symbol val="circle"/>
            <c:size val="5"/>
            <c:spPr>
              <a:solidFill>
                <a:schemeClr val="accent1"/>
              </a:solidFill>
              <a:ln w="9525">
                <a:solidFill>
                  <a:srgbClr val="0070C0"/>
                </a:solidFill>
              </a:ln>
              <a:effectLst/>
            </c:spPr>
          </c:marker>
          <c:errBars>
            <c:errDir val="y"/>
            <c:errBarType val="both"/>
            <c:errValType val="cust"/>
            <c:noEndCap val="0"/>
            <c:plus>
              <c:numRef>
                <c:f>luo!$I$3:$I$26</c:f>
                <c:numCache>
                  <c:formatCode>General</c:formatCode>
                  <c:ptCount val="24"/>
                  <c:pt idx="0">
                    <c:v>0.37807873150815158</c:v>
                  </c:pt>
                  <c:pt idx="1">
                    <c:v>0.129849866374384</c:v>
                  </c:pt>
                  <c:pt idx="2">
                    <c:v>0.20266939287740221</c:v>
                  </c:pt>
                  <c:pt idx="3">
                    <c:v>0.18144435789612456</c:v>
                  </c:pt>
                  <c:pt idx="4">
                    <c:v>3.4107779243712888E-2</c:v>
                  </c:pt>
                  <c:pt idx="5">
                    <c:v>0.32785657062538415</c:v>
                  </c:pt>
                  <c:pt idx="6">
                    <c:v>2.9506131398446211E-2</c:v>
                  </c:pt>
                  <c:pt idx="7">
                    <c:v>0.49340258509024409</c:v>
                  </c:pt>
                  <c:pt idx="8">
                    <c:v>2.1286329917284685E-2</c:v>
                  </c:pt>
                  <c:pt idx="9">
                    <c:v>6.9299797518734385E-2</c:v>
                  </c:pt>
                  <c:pt idx="10">
                    <c:v>0.44416339345646211</c:v>
                  </c:pt>
                  <c:pt idx="11">
                    <c:v>0.33203278577456136</c:v>
                  </c:pt>
                  <c:pt idx="12">
                    <c:v>0.20506717508582528</c:v>
                  </c:pt>
                  <c:pt idx="13">
                    <c:v>0.21132687427231278</c:v>
                  </c:pt>
                  <c:pt idx="14">
                    <c:v>0.42999218501126635</c:v>
                  </c:pt>
                  <c:pt idx="15">
                    <c:v>0.38522858727212811</c:v>
                  </c:pt>
                  <c:pt idx="16">
                    <c:v>2.3055543546540713E-4</c:v>
                  </c:pt>
                  <c:pt idx="17">
                    <c:v>9.9306264744396189E-2</c:v>
                  </c:pt>
                  <c:pt idx="18">
                    <c:v>0.33726307705136194</c:v>
                  </c:pt>
                  <c:pt idx="19">
                    <c:v>4.0884413586886825E-2</c:v>
                  </c:pt>
                  <c:pt idx="20">
                    <c:v>0.32047347268564957</c:v>
                  </c:pt>
                  <c:pt idx="21">
                    <c:v>0.27515704085312886</c:v>
                  </c:pt>
                  <c:pt idx="22">
                    <c:v>0.29106126465298432</c:v>
                  </c:pt>
                  <c:pt idx="23">
                    <c:v>0.27948514712511352</c:v>
                  </c:pt>
                </c:numCache>
              </c:numRef>
            </c:plus>
            <c:minus>
              <c:numRef>
                <c:f>luo!$I$3:$I$26</c:f>
                <c:numCache>
                  <c:formatCode>General</c:formatCode>
                  <c:ptCount val="24"/>
                  <c:pt idx="0">
                    <c:v>0.37807873150815158</c:v>
                  </c:pt>
                  <c:pt idx="1">
                    <c:v>0.129849866374384</c:v>
                  </c:pt>
                  <c:pt idx="2">
                    <c:v>0.20266939287740221</c:v>
                  </c:pt>
                  <c:pt idx="3">
                    <c:v>0.18144435789612456</c:v>
                  </c:pt>
                  <c:pt idx="4">
                    <c:v>3.4107779243712888E-2</c:v>
                  </c:pt>
                  <c:pt idx="5">
                    <c:v>0.32785657062538415</c:v>
                  </c:pt>
                  <c:pt idx="6">
                    <c:v>2.9506131398446211E-2</c:v>
                  </c:pt>
                  <c:pt idx="7">
                    <c:v>0.49340258509024409</c:v>
                  </c:pt>
                  <c:pt idx="8">
                    <c:v>2.1286329917284685E-2</c:v>
                  </c:pt>
                  <c:pt idx="9">
                    <c:v>6.9299797518734385E-2</c:v>
                  </c:pt>
                  <c:pt idx="10">
                    <c:v>0.44416339345646211</c:v>
                  </c:pt>
                  <c:pt idx="11">
                    <c:v>0.33203278577456136</c:v>
                  </c:pt>
                  <c:pt idx="12">
                    <c:v>0.20506717508582528</c:v>
                  </c:pt>
                  <c:pt idx="13">
                    <c:v>0.21132687427231278</c:v>
                  </c:pt>
                  <c:pt idx="14">
                    <c:v>0.42999218501126635</c:v>
                  </c:pt>
                  <c:pt idx="15">
                    <c:v>0.38522858727212811</c:v>
                  </c:pt>
                  <c:pt idx="16">
                    <c:v>2.3055543546540713E-4</c:v>
                  </c:pt>
                  <c:pt idx="17">
                    <c:v>9.9306264744396189E-2</c:v>
                  </c:pt>
                  <c:pt idx="18">
                    <c:v>0.33726307705136194</c:v>
                  </c:pt>
                  <c:pt idx="19">
                    <c:v>4.0884413586886825E-2</c:v>
                  </c:pt>
                  <c:pt idx="20">
                    <c:v>0.32047347268564957</c:v>
                  </c:pt>
                  <c:pt idx="21">
                    <c:v>0.27515704085312886</c:v>
                  </c:pt>
                  <c:pt idx="22">
                    <c:v>0.29106126465298432</c:v>
                  </c:pt>
                  <c:pt idx="23">
                    <c:v>0.27948514712511352</c:v>
                  </c:pt>
                </c:numCache>
              </c:numRef>
            </c:minus>
            <c:spPr>
              <a:noFill/>
              <a:ln w="9525" cap="flat" cmpd="sng" algn="ctr">
                <a:solidFill>
                  <a:schemeClr val="tx1">
                    <a:lumMod val="65000"/>
                    <a:lumOff val="35000"/>
                  </a:schemeClr>
                </a:solidFill>
                <a:round/>
              </a:ln>
              <a:effectLst/>
            </c:spPr>
          </c:errBars>
          <c:errBars>
            <c:errDir val="x"/>
            <c:errBarType val="both"/>
            <c:errValType val="fixedVal"/>
            <c:noEndCap val="0"/>
            <c:val val="1"/>
            <c:spPr>
              <a:noFill/>
              <a:ln w="9525" cap="flat" cmpd="sng" algn="ctr">
                <a:noFill/>
                <a:round/>
              </a:ln>
              <a:effectLst/>
            </c:spPr>
          </c:errBars>
          <c:xVal>
            <c:numRef>
              <c:f>luo!$B$3:$B$26</c:f>
              <c:numCache>
                <c:formatCode>General</c:formatCode>
                <c:ptCount val="24"/>
                <c:pt idx="0">
                  <c:v>96.994</c:v>
                </c:pt>
                <c:pt idx="1">
                  <c:v>97.015000000000001</c:v>
                </c:pt>
                <c:pt idx="2">
                  <c:v>97.165999999999997</c:v>
                </c:pt>
                <c:pt idx="3">
                  <c:v>97.546999999999997</c:v>
                </c:pt>
                <c:pt idx="4">
                  <c:v>97.994</c:v>
                </c:pt>
                <c:pt idx="5">
                  <c:v>98.248000000000005</c:v>
                </c:pt>
                <c:pt idx="6">
                  <c:v>98.43</c:v>
                </c:pt>
                <c:pt idx="7">
                  <c:v>98.572000000000003</c:v>
                </c:pt>
                <c:pt idx="8">
                  <c:v>98.685000000000002</c:v>
                </c:pt>
                <c:pt idx="9">
                  <c:v>98.778999999999996</c:v>
                </c:pt>
                <c:pt idx="10">
                  <c:v>98.856999999999999</c:v>
                </c:pt>
                <c:pt idx="11">
                  <c:v>98.923000000000002</c:v>
                </c:pt>
                <c:pt idx="12">
                  <c:v>98.98</c:v>
                </c:pt>
                <c:pt idx="13">
                  <c:v>99.031000000000006</c:v>
                </c:pt>
                <c:pt idx="14">
                  <c:v>99.075999999999993</c:v>
                </c:pt>
                <c:pt idx="15">
                  <c:v>99.116</c:v>
                </c:pt>
                <c:pt idx="16">
                  <c:v>99.152000000000001</c:v>
                </c:pt>
                <c:pt idx="17">
                  <c:v>99.185000000000002</c:v>
                </c:pt>
                <c:pt idx="18">
                  <c:v>99.215999999999994</c:v>
                </c:pt>
                <c:pt idx="19">
                  <c:v>99.244</c:v>
                </c:pt>
                <c:pt idx="20">
                  <c:v>99.269000000000005</c:v>
                </c:pt>
                <c:pt idx="21">
                  <c:v>99.293000000000006</c:v>
                </c:pt>
                <c:pt idx="22">
                  <c:v>99.316000000000003</c:v>
                </c:pt>
                <c:pt idx="23">
                  <c:v>99.337000000000003</c:v>
                </c:pt>
              </c:numCache>
            </c:numRef>
          </c:xVal>
          <c:yVal>
            <c:numRef>
              <c:f>luo!$H$3:$H$26</c:f>
              <c:numCache>
                <c:formatCode>General</c:formatCode>
                <c:ptCount val="24"/>
                <c:pt idx="0">
                  <c:v>41.191000000000003</c:v>
                </c:pt>
                <c:pt idx="1">
                  <c:v>41.728000000000002</c:v>
                </c:pt>
                <c:pt idx="2">
                  <c:v>41.133000000000003</c:v>
                </c:pt>
                <c:pt idx="3">
                  <c:v>42.462000000000003</c:v>
                </c:pt>
                <c:pt idx="4">
                  <c:v>42.469000000000001</c:v>
                </c:pt>
                <c:pt idx="5">
                  <c:v>40.786000000000001</c:v>
                </c:pt>
                <c:pt idx="6">
                  <c:v>42.68</c:v>
                </c:pt>
                <c:pt idx="7">
                  <c:v>42.997999999999998</c:v>
                </c:pt>
                <c:pt idx="8">
                  <c:v>42.118000000000002</c:v>
                </c:pt>
                <c:pt idx="9">
                  <c:v>43.103000000000002</c:v>
                </c:pt>
                <c:pt idx="10">
                  <c:v>42.079000000000001</c:v>
                </c:pt>
                <c:pt idx="11">
                  <c:v>42.432000000000002</c:v>
                </c:pt>
                <c:pt idx="12">
                  <c:v>42.326999999999998</c:v>
                </c:pt>
                <c:pt idx="13">
                  <c:v>42.573999999999998</c:v>
                </c:pt>
                <c:pt idx="14">
                  <c:v>41.728000000000002</c:v>
                </c:pt>
                <c:pt idx="15">
                  <c:v>42.643000000000001</c:v>
                </c:pt>
                <c:pt idx="16">
                  <c:v>41.396999999999998</c:v>
                </c:pt>
                <c:pt idx="17">
                  <c:v>42.079000000000001</c:v>
                </c:pt>
                <c:pt idx="18">
                  <c:v>41.337000000000003</c:v>
                </c:pt>
                <c:pt idx="19">
                  <c:v>41.191000000000003</c:v>
                </c:pt>
                <c:pt idx="20">
                  <c:v>40.795999999999999</c:v>
                </c:pt>
                <c:pt idx="21">
                  <c:v>40.942999999999998</c:v>
                </c:pt>
                <c:pt idx="22">
                  <c:v>40</c:v>
                </c:pt>
                <c:pt idx="23">
                  <c:v>39.706000000000003</c:v>
                </c:pt>
              </c:numCache>
            </c:numRef>
          </c:yVal>
          <c:smooth val="0"/>
          <c:extLst>
            <c:ext xmlns:c16="http://schemas.microsoft.com/office/drawing/2014/chart" uri="{C3380CC4-5D6E-409C-BE32-E72D297353CC}">
              <c16:uniqueId val="{00000000-462F-4698-B32A-698591DC9354}"/>
            </c:ext>
          </c:extLst>
        </c:ser>
        <c:ser>
          <c:idx val="1"/>
          <c:order val="1"/>
          <c:tx>
            <c:strRef>
              <c:f>luo!$U$1</c:f>
              <c:strCache>
                <c:ptCount val="1"/>
                <c:pt idx="0">
                  <c:v>Reference OA</c:v>
                </c:pt>
              </c:strCache>
            </c:strRef>
          </c:tx>
          <c:spPr>
            <a:ln w="25400" cap="rnd">
              <a:solidFill>
                <a:schemeClr val="accent2"/>
              </a:solidFill>
              <a:round/>
            </a:ln>
            <a:effectLst/>
          </c:spPr>
          <c:marker>
            <c:symbol val="none"/>
          </c:marker>
          <c:xVal>
            <c:numRef>
              <c:f>luo!$Q$3:$Q$24</c:f>
              <c:numCache>
                <c:formatCode>General</c:formatCode>
                <c:ptCount val="22"/>
                <c:pt idx="0">
                  <c:v>0</c:v>
                </c:pt>
                <c:pt idx="1">
                  <c:v>31.201000000000001</c:v>
                </c:pt>
                <c:pt idx="2">
                  <c:v>34.319000000000003</c:v>
                </c:pt>
                <c:pt idx="3">
                  <c:v>37.436</c:v>
                </c:pt>
                <c:pt idx="4">
                  <c:v>40.549999999999997</c:v>
                </c:pt>
                <c:pt idx="5">
                  <c:v>43.667999999999999</c:v>
                </c:pt>
                <c:pt idx="6">
                  <c:v>46.777999999999999</c:v>
                </c:pt>
                <c:pt idx="7">
                  <c:v>49.890999999999998</c:v>
                </c:pt>
                <c:pt idx="8">
                  <c:v>53.003999999999998</c:v>
                </c:pt>
                <c:pt idx="9">
                  <c:v>56.115000000000002</c:v>
                </c:pt>
                <c:pt idx="10">
                  <c:v>59.22</c:v>
                </c:pt>
                <c:pt idx="11">
                  <c:v>62.32</c:v>
                </c:pt>
                <c:pt idx="12">
                  <c:v>65.418000000000006</c:v>
                </c:pt>
                <c:pt idx="13">
                  <c:v>68.507000000000005</c:v>
                </c:pt>
                <c:pt idx="14">
                  <c:v>71.585999999999999</c:v>
                </c:pt>
                <c:pt idx="15">
                  <c:v>74.656999999999996</c:v>
                </c:pt>
                <c:pt idx="16">
                  <c:v>77.715999999999994</c:v>
                </c:pt>
                <c:pt idx="17">
                  <c:v>80.751000000000005</c:v>
                </c:pt>
                <c:pt idx="18">
                  <c:v>83.756</c:v>
                </c:pt>
                <c:pt idx="19">
                  <c:v>86.71</c:v>
                </c:pt>
                <c:pt idx="20">
                  <c:v>89.584000000000003</c:v>
                </c:pt>
                <c:pt idx="21">
                  <c:v>100</c:v>
                </c:pt>
              </c:numCache>
            </c:numRef>
          </c:xVal>
          <c:yVal>
            <c:numRef>
              <c:f>luo!$U$3:$U$24</c:f>
              <c:numCache>
                <c:formatCode>General</c:formatCode>
                <c:ptCount val="22"/>
                <c:pt idx="0">
                  <c:v>41.414634146341463</c:v>
                </c:pt>
                <c:pt idx="1">
                  <c:v>41.414634146341463</c:v>
                </c:pt>
                <c:pt idx="2">
                  <c:v>41.414634146341463</c:v>
                </c:pt>
                <c:pt idx="3">
                  <c:v>41.414634146341463</c:v>
                </c:pt>
                <c:pt idx="4">
                  <c:v>41.414634146341463</c:v>
                </c:pt>
                <c:pt idx="5">
                  <c:v>41.414634146341463</c:v>
                </c:pt>
                <c:pt idx="6">
                  <c:v>41.414634146341463</c:v>
                </c:pt>
                <c:pt idx="7">
                  <c:v>41.414634146341463</c:v>
                </c:pt>
                <c:pt idx="8">
                  <c:v>41.414634146341463</c:v>
                </c:pt>
                <c:pt idx="9">
                  <c:v>41.414634146341463</c:v>
                </c:pt>
                <c:pt idx="10">
                  <c:v>41.414634146341463</c:v>
                </c:pt>
                <c:pt idx="11">
                  <c:v>41.414634146341463</c:v>
                </c:pt>
                <c:pt idx="12">
                  <c:v>41.414634146341463</c:v>
                </c:pt>
                <c:pt idx="13">
                  <c:v>41.414634146341463</c:v>
                </c:pt>
                <c:pt idx="14">
                  <c:v>41.414634146341463</c:v>
                </c:pt>
                <c:pt idx="15">
                  <c:v>41.414634146341463</c:v>
                </c:pt>
                <c:pt idx="16">
                  <c:v>41.414634146341463</c:v>
                </c:pt>
                <c:pt idx="17">
                  <c:v>41.414634146341463</c:v>
                </c:pt>
                <c:pt idx="18">
                  <c:v>41.414634146341463</c:v>
                </c:pt>
                <c:pt idx="19">
                  <c:v>41.414634146341463</c:v>
                </c:pt>
                <c:pt idx="20">
                  <c:v>41.414634146341463</c:v>
                </c:pt>
                <c:pt idx="21">
                  <c:v>41.414634146341463</c:v>
                </c:pt>
              </c:numCache>
            </c:numRef>
          </c:yVal>
          <c:smooth val="0"/>
          <c:extLst>
            <c:ext xmlns:c16="http://schemas.microsoft.com/office/drawing/2014/chart" uri="{C3380CC4-5D6E-409C-BE32-E72D297353CC}">
              <c16:uniqueId val="{00000001-462F-4698-B32A-698591DC9354}"/>
            </c:ext>
          </c:extLst>
        </c:ser>
        <c:dLbls>
          <c:showLegendKey val="0"/>
          <c:showVal val="0"/>
          <c:showCatName val="0"/>
          <c:showSerName val="0"/>
          <c:showPercent val="0"/>
          <c:showBubbleSize val="0"/>
        </c:dLbls>
        <c:axId val="746248752"/>
        <c:axId val="783336400"/>
      </c:scatterChart>
      <c:valAx>
        <c:axId val="746248752"/>
        <c:scaling>
          <c:orientation val="minMax"/>
          <c:max val="99.4"/>
          <c:min val="96.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Pruning percentage [%]</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783336400"/>
        <c:crosses val="autoZero"/>
        <c:crossBetween val="midCat"/>
      </c:valAx>
      <c:valAx>
        <c:axId val="783336400"/>
        <c:scaling>
          <c:orientation val="minMax"/>
          <c:max val="50"/>
          <c:min val="3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Top-1-OA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746248752"/>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de-DE"/>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dirty="0"/>
              <a:t>OA</a:t>
            </a:r>
            <a:r>
              <a:rPr lang="en-US" sz="1200" baseline="0" dirty="0"/>
              <a:t> of the </a:t>
            </a:r>
            <a:r>
              <a:rPr lang="en-US" sz="1200" b="1" baseline="0" dirty="0" err="1"/>
              <a:t>cao</a:t>
            </a:r>
            <a:r>
              <a:rPr lang="en-US" sz="1200" baseline="0" dirty="0"/>
              <a:t> model on </a:t>
            </a:r>
            <a:r>
              <a:rPr lang="en-US" sz="1200" baseline="0" dirty="0" err="1"/>
              <a:t>IndianPines</a:t>
            </a:r>
            <a:r>
              <a:rPr lang="en-US" sz="1200" baseline="0" dirty="0"/>
              <a:t> with regard to the </a:t>
            </a:r>
            <a:r>
              <a:rPr lang="en-US" sz="1200" b="1" baseline="0" dirty="0"/>
              <a:t>pruning</a:t>
            </a:r>
            <a:r>
              <a:rPr lang="en-US" sz="1200" baseline="0" dirty="0"/>
              <a:t> percentage</a:t>
            </a:r>
            <a:endParaRPr lang="en-US" sz="12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scatterChart>
        <c:scatterStyle val="lineMarker"/>
        <c:varyColors val="0"/>
        <c:ser>
          <c:idx val="0"/>
          <c:order val="0"/>
          <c:tx>
            <c:strRef>
              <c:f>cao!$H$31</c:f>
              <c:strCache>
                <c:ptCount val="1"/>
                <c:pt idx="0">
                  <c:v>Top-1-OA</c:v>
                </c:pt>
              </c:strCache>
            </c:strRef>
          </c:tx>
          <c:spPr>
            <a:ln w="25400" cap="rnd">
              <a:noFill/>
              <a:round/>
            </a:ln>
            <a:effectLst/>
          </c:spPr>
          <c:marker>
            <c:symbol val="circle"/>
            <c:size val="5"/>
            <c:spPr>
              <a:solidFill>
                <a:schemeClr val="accent1"/>
              </a:solidFill>
              <a:ln w="9525">
                <a:noFill/>
              </a:ln>
              <a:effectLst/>
            </c:spPr>
          </c:marker>
          <c:errBars>
            <c:errDir val="y"/>
            <c:errBarType val="both"/>
            <c:errValType val="cust"/>
            <c:noEndCap val="0"/>
            <c:plus>
              <c:numRef>
                <c:f>cao!$I$33:$I$52</c:f>
                <c:numCache>
                  <c:formatCode>General</c:formatCode>
                  <c:ptCount val="20"/>
                  <c:pt idx="0">
                    <c:v>0.14266300000000001</c:v>
                  </c:pt>
                  <c:pt idx="1">
                    <c:v>0.13214424999999999</c:v>
                  </c:pt>
                  <c:pt idx="2">
                    <c:v>0.26395943999999999</c:v>
                  </c:pt>
                  <c:pt idx="3">
                    <c:v>0.11566234</c:v>
                  </c:pt>
                  <c:pt idx="4">
                    <c:v>0.26148482340000001</c:v>
                  </c:pt>
                  <c:pt idx="5">
                    <c:v>1.4769154468000001</c:v>
                  </c:pt>
                  <c:pt idx="6">
                    <c:v>1.6595494777504001</c:v>
                  </c:pt>
                  <c:pt idx="7">
                    <c:v>1.9175533469079999</c:v>
                  </c:pt>
                  <c:pt idx="8">
                    <c:v>3.0773345440000002</c:v>
                  </c:pt>
                  <c:pt idx="9">
                    <c:v>5.6928854299999996</c:v>
                  </c:pt>
                  <c:pt idx="10">
                    <c:v>4.6838844999999996</c:v>
                  </c:pt>
                  <c:pt idx="11">
                    <c:v>6.6888272740000003</c:v>
                  </c:pt>
                  <c:pt idx="12">
                    <c:v>3.6274717582</c:v>
                  </c:pt>
                  <c:pt idx="13">
                    <c:v>3.6998182329999998</c:v>
                  </c:pt>
                  <c:pt idx="14">
                    <c:v>3.8622941100000001</c:v>
                  </c:pt>
                  <c:pt idx="15">
                    <c:v>4.7828839439999999</c:v>
                  </c:pt>
                  <c:pt idx="16">
                    <c:v>5.6822910101000002</c:v>
                  </c:pt>
                  <c:pt idx="17">
                    <c:v>4.2968671104</c:v>
                  </c:pt>
                  <c:pt idx="18">
                    <c:v>4.5593868219999996</c:v>
                  </c:pt>
                  <c:pt idx="19">
                    <c:v>3.8929299698330002</c:v>
                  </c:pt>
                </c:numCache>
              </c:numRef>
            </c:plus>
            <c:minus>
              <c:numRef>
                <c:f>cao!$I$33:$I$52</c:f>
                <c:numCache>
                  <c:formatCode>General</c:formatCode>
                  <c:ptCount val="20"/>
                  <c:pt idx="0">
                    <c:v>0.14266300000000001</c:v>
                  </c:pt>
                  <c:pt idx="1">
                    <c:v>0.13214424999999999</c:v>
                  </c:pt>
                  <c:pt idx="2">
                    <c:v>0.26395943999999999</c:v>
                  </c:pt>
                  <c:pt idx="3">
                    <c:v>0.11566234</c:v>
                  </c:pt>
                  <c:pt idx="4">
                    <c:v>0.26148482340000001</c:v>
                  </c:pt>
                  <c:pt idx="5">
                    <c:v>1.4769154468000001</c:v>
                  </c:pt>
                  <c:pt idx="6">
                    <c:v>1.6595494777504001</c:v>
                  </c:pt>
                  <c:pt idx="7">
                    <c:v>1.9175533469079999</c:v>
                  </c:pt>
                  <c:pt idx="8">
                    <c:v>3.0773345440000002</c:v>
                  </c:pt>
                  <c:pt idx="9">
                    <c:v>5.6928854299999996</c:v>
                  </c:pt>
                  <c:pt idx="10">
                    <c:v>4.6838844999999996</c:v>
                  </c:pt>
                  <c:pt idx="11">
                    <c:v>6.6888272740000003</c:v>
                  </c:pt>
                  <c:pt idx="12">
                    <c:v>3.6274717582</c:v>
                  </c:pt>
                  <c:pt idx="13">
                    <c:v>3.6998182329999998</c:v>
                  </c:pt>
                  <c:pt idx="14">
                    <c:v>3.8622941100000001</c:v>
                  </c:pt>
                  <c:pt idx="15">
                    <c:v>4.7828839439999999</c:v>
                  </c:pt>
                  <c:pt idx="16">
                    <c:v>5.6822910101000002</c:v>
                  </c:pt>
                  <c:pt idx="17">
                    <c:v>4.2968671104</c:v>
                  </c:pt>
                  <c:pt idx="18">
                    <c:v>4.5593868219999996</c:v>
                  </c:pt>
                  <c:pt idx="19">
                    <c:v>3.8929299698330002</c:v>
                  </c:pt>
                </c:numCache>
              </c:numRef>
            </c:minus>
            <c:spPr>
              <a:noFill/>
              <a:ln w="9525" cap="flat" cmpd="sng" algn="ctr">
                <a:solidFill>
                  <a:schemeClr val="tx1">
                    <a:lumMod val="65000"/>
                    <a:lumOff val="35000"/>
                  </a:schemeClr>
                </a:solidFill>
                <a:round/>
              </a:ln>
              <a:effectLst/>
            </c:spPr>
          </c:errBars>
          <c:errBars>
            <c:errDir val="x"/>
            <c:errBarType val="both"/>
            <c:errValType val="fixedVal"/>
            <c:noEndCap val="0"/>
            <c:val val="1"/>
            <c:spPr>
              <a:noFill/>
              <a:ln w="9525" cap="flat" cmpd="sng" algn="ctr">
                <a:noFill/>
                <a:round/>
              </a:ln>
              <a:effectLst/>
            </c:spPr>
          </c:errBars>
          <c:xVal>
            <c:numRef>
              <c:f>cao!$B$33:$B$52</c:f>
              <c:numCache>
                <c:formatCode>General</c:formatCode>
                <c:ptCount val="20"/>
                <c:pt idx="0">
                  <c:v>7.835</c:v>
                </c:pt>
                <c:pt idx="1">
                  <c:v>15.708</c:v>
                </c:pt>
                <c:pt idx="2">
                  <c:v>23.532</c:v>
                </c:pt>
                <c:pt idx="3">
                  <c:v>31.331</c:v>
                </c:pt>
                <c:pt idx="4">
                  <c:v>39.143000000000001</c:v>
                </c:pt>
                <c:pt idx="5">
                  <c:v>46.893999999999998</c:v>
                </c:pt>
                <c:pt idx="6">
                  <c:v>54.619</c:v>
                </c:pt>
                <c:pt idx="7">
                  <c:v>62.298999999999999</c:v>
                </c:pt>
                <c:pt idx="8">
                  <c:v>69.921999999999997</c:v>
                </c:pt>
                <c:pt idx="9">
                  <c:v>77.364000000000004</c:v>
                </c:pt>
                <c:pt idx="10">
                  <c:v>83.546999999999997</c:v>
                </c:pt>
                <c:pt idx="11">
                  <c:v>88.954999999999998</c:v>
                </c:pt>
                <c:pt idx="12">
                  <c:v>91.721999999999994</c:v>
                </c:pt>
                <c:pt idx="13">
                  <c:v>93.557000000000002</c:v>
                </c:pt>
                <c:pt idx="14">
                  <c:v>94.296999999999997</c:v>
                </c:pt>
                <c:pt idx="15">
                  <c:v>94.808999999999997</c:v>
                </c:pt>
                <c:pt idx="16">
                  <c:v>95.278999999999996</c:v>
                </c:pt>
                <c:pt idx="17">
                  <c:v>95.706000000000003</c:v>
                </c:pt>
                <c:pt idx="18">
                  <c:v>96.087999999999994</c:v>
                </c:pt>
                <c:pt idx="19">
                  <c:v>96.438999999999993</c:v>
                </c:pt>
              </c:numCache>
            </c:numRef>
          </c:xVal>
          <c:yVal>
            <c:numRef>
              <c:f>cao!$H$33:$H$52</c:f>
              <c:numCache>
                <c:formatCode>General</c:formatCode>
                <c:ptCount val="20"/>
                <c:pt idx="0">
                  <c:v>99.227000000000004</c:v>
                </c:pt>
                <c:pt idx="1">
                  <c:v>99.891000000000005</c:v>
                </c:pt>
                <c:pt idx="2">
                  <c:v>97.674000000000007</c:v>
                </c:pt>
                <c:pt idx="3">
                  <c:v>99.882000000000005</c:v>
                </c:pt>
                <c:pt idx="4">
                  <c:v>96.683999999999997</c:v>
                </c:pt>
                <c:pt idx="5">
                  <c:v>88.747</c:v>
                </c:pt>
                <c:pt idx="6">
                  <c:v>71.716999999999999</c:v>
                </c:pt>
                <c:pt idx="7">
                  <c:v>56.061</c:v>
                </c:pt>
                <c:pt idx="8">
                  <c:v>43.377000000000002</c:v>
                </c:pt>
                <c:pt idx="9">
                  <c:v>29.155999999999999</c:v>
                </c:pt>
                <c:pt idx="10">
                  <c:v>27.847999999999999</c:v>
                </c:pt>
                <c:pt idx="11">
                  <c:v>15.244999999999999</c:v>
                </c:pt>
                <c:pt idx="12">
                  <c:v>16.405999999999999</c:v>
                </c:pt>
                <c:pt idx="13">
                  <c:v>13.776</c:v>
                </c:pt>
                <c:pt idx="14">
                  <c:v>13.021000000000001</c:v>
                </c:pt>
                <c:pt idx="15">
                  <c:v>10.997</c:v>
                </c:pt>
                <c:pt idx="16">
                  <c:v>8.6080000000000005</c:v>
                </c:pt>
                <c:pt idx="17">
                  <c:v>9.1140000000000008</c:v>
                </c:pt>
                <c:pt idx="18">
                  <c:v>2.3199999999999998</c:v>
                </c:pt>
                <c:pt idx="19">
                  <c:v>0.76500000000000001</c:v>
                </c:pt>
              </c:numCache>
            </c:numRef>
          </c:yVal>
          <c:smooth val="0"/>
          <c:extLst>
            <c:ext xmlns:c16="http://schemas.microsoft.com/office/drawing/2014/chart" uri="{C3380CC4-5D6E-409C-BE32-E72D297353CC}">
              <c16:uniqueId val="{00000000-3840-4E32-90D6-40303F5BB0BA}"/>
            </c:ext>
          </c:extLst>
        </c:ser>
        <c:ser>
          <c:idx val="1"/>
          <c:order val="1"/>
          <c:tx>
            <c:v>Reference OA</c:v>
          </c:tx>
          <c:spPr>
            <a:ln w="25400" cap="rnd">
              <a:solidFill>
                <a:schemeClr val="accent2"/>
              </a:solidFill>
              <a:round/>
            </a:ln>
            <a:effectLst/>
          </c:spPr>
          <c:marker>
            <c:symbol val="none"/>
          </c:marker>
          <c:xVal>
            <c:numRef>
              <c:f>cao!$B$32:$B$53</c:f>
              <c:numCache>
                <c:formatCode>General</c:formatCode>
                <c:ptCount val="22"/>
                <c:pt idx="0">
                  <c:v>0</c:v>
                </c:pt>
                <c:pt idx="1">
                  <c:v>7.835</c:v>
                </c:pt>
                <c:pt idx="2">
                  <c:v>15.708</c:v>
                </c:pt>
                <c:pt idx="3">
                  <c:v>23.532</c:v>
                </c:pt>
                <c:pt idx="4">
                  <c:v>31.331</c:v>
                </c:pt>
                <c:pt idx="5">
                  <c:v>39.143000000000001</c:v>
                </c:pt>
                <c:pt idx="6">
                  <c:v>46.893999999999998</c:v>
                </c:pt>
                <c:pt idx="7">
                  <c:v>54.619</c:v>
                </c:pt>
                <c:pt idx="8">
                  <c:v>62.298999999999999</c:v>
                </c:pt>
                <c:pt idx="9">
                  <c:v>69.921999999999997</c:v>
                </c:pt>
                <c:pt idx="10">
                  <c:v>77.364000000000004</c:v>
                </c:pt>
                <c:pt idx="11">
                  <c:v>83.546999999999997</c:v>
                </c:pt>
                <c:pt idx="12">
                  <c:v>88.954999999999998</c:v>
                </c:pt>
                <c:pt idx="13">
                  <c:v>91.721999999999994</c:v>
                </c:pt>
                <c:pt idx="14">
                  <c:v>93.557000000000002</c:v>
                </c:pt>
                <c:pt idx="15">
                  <c:v>94.296999999999997</c:v>
                </c:pt>
                <c:pt idx="16">
                  <c:v>94.808999999999997</c:v>
                </c:pt>
                <c:pt idx="17">
                  <c:v>95.278999999999996</c:v>
                </c:pt>
                <c:pt idx="18">
                  <c:v>95.706000000000003</c:v>
                </c:pt>
                <c:pt idx="19">
                  <c:v>96.087999999999994</c:v>
                </c:pt>
                <c:pt idx="20">
                  <c:v>96.438999999999993</c:v>
                </c:pt>
                <c:pt idx="21">
                  <c:v>100</c:v>
                </c:pt>
              </c:numCache>
            </c:numRef>
          </c:xVal>
          <c:yVal>
            <c:numRef>
              <c:f>cao!$F$32:$F$53</c:f>
              <c:numCache>
                <c:formatCode>General</c:formatCode>
                <c:ptCount val="22"/>
                <c:pt idx="0">
                  <c:v>94.8130081300813</c:v>
                </c:pt>
                <c:pt idx="1">
                  <c:v>94.8130081300813</c:v>
                </c:pt>
                <c:pt idx="2">
                  <c:v>94.8130081300813</c:v>
                </c:pt>
                <c:pt idx="3">
                  <c:v>94.8130081300813</c:v>
                </c:pt>
                <c:pt idx="4">
                  <c:v>94.8130081300813</c:v>
                </c:pt>
                <c:pt idx="5">
                  <c:v>94.8130081300813</c:v>
                </c:pt>
                <c:pt idx="6">
                  <c:v>94.8130081300813</c:v>
                </c:pt>
                <c:pt idx="7">
                  <c:v>94.8130081300813</c:v>
                </c:pt>
                <c:pt idx="8">
                  <c:v>94.8130081300813</c:v>
                </c:pt>
                <c:pt idx="9">
                  <c:v>94.8130081300813</c:v>
                </c:pt>
                <c:pt idx="10">
                  <c:v>94.8130081300813</c:v>
                </c:pt>
                <c:pt idx="11">
                  <c:v>94.8130081300813</c:v>
                </c:pt>
                <c:pt idx="12">
                  <c:v>94.8130081300813</c:v>
                </c:pt>
                <c:pt idx="13">
                  <c:v>94.8130081300813</c:v>
                </c:pt>
                <c:pt idx="14">
                  <c:v>94.8130081300813</c:v>
                </c:pt>
                <c:pt idx="15">
                  <c:v>94.8130081300813</c:v>
                </c:pt>
                <c:pt idx="16">
                  <c:v>94.8130081300813</c:v>
                </c:pt>
                <c:pt idx="17">
                  <c:v>94.8130081300813</c:v>
                </c:pt>
                <c:pt idx="18">
                  <c:v>94.8130081300813</c:v>
                </c:pt>
                <c:pt idx="19">
                  <c:v>94.8130081300813</c:v>
                </c:pt>
                <c:pt idx="20">
                  <c:v>94.8130081300813</c:v>
                </c:pt>
                <c:pt idx="21">
                  <c:v>94.8130081300813</c:v>
                </c:pt>
              </c:numCache>
            </c:numRef>
          </c:yVal>
          <c:smooth val="0"/>
          <c:extLst>
            <c:ext xmlns:c16="http://schemas.microsoft.com/office/drawing/2014/chart" uri="{C3380CC4-5D6E-409C-BE32-E72D297353CC}">
              <c16:uniqueId val="{00000001-3840-4E32-90D6-40303F5BB0BA}"/>
            </c:ext>
          </c:extLst>
        </c:ser>
        <c:dLbls>
          <c:showLegendKey val="0"/>
          <c:showVal val="0"/>
          <c:showCatName val="0"/>
          <c:showSerName val="0"/>
          <c:showPercent val="0"/>
          <c:showBubbleSize val="0"/>
        </c:dLbls>
        <c:axId val="746248752"/>
        <c:axId val="783336400"/>
      </c:scatterChart>
      <c:valAx>
        <c:axId val="746248752"/>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Pruning percentage [%]</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783336400"/>
        <c:crosses val="autoZero"/>
        <c:crossBetween val="midCat"/>
        <c:majorUnit val="10"/>
      </c:valAx>
      <c:valAx>
        <c:axId val="783336400"/>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Top-1-OA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746248752"/>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1"/>
      </a:solidFill>
      <a:round/>
    </a:ln>
    <a:effectLst/>
  </c:spPr>
  <c:txPr>
    <a:bodyPr/>
    <a:lstStyle/>
    <a:p>
      <a:pPr>
        <a:defRPr/>
      </a:pPr>
      <a:endParaRPr lang="de-DE"/>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dirty="0"/>
              <a:t>OA</a:t>
            </a:r>
            <a:r>
              <a:rPr lang="en-US" sz="1200" baseline="0" dirty="0"/>
              <a:t> of the </a:t>
            </a:r>
            <a:r>
              <a:rPr lang="en-US" sz="1200" b="1" baseline="0" dirty="0"/>
              <a:t>hu</a:t>
            </a:r>
            <a:r>
              <a:rPr lang="en-US" sz="1200" baseline="0" dirty="0"/>
              <a:t> model on </a:t>
            </a:r>
            <a:r>
              <a:rPr lang="en-US" sz="1200" baseline="0" dirty="0" err="1"/>
              <a:t>IndianPines</a:t>
            </a:r>
            <a:r>
              <a:rPr lang="en-US" sz="1200" baseline="0" dirty="0"/>
              <a:t> with regard to the </a:t>
            </a:r>
            <a:r>
              <a:rPr lang="en-US" sz="1200" b="1" baseline="0" dirty="0"/>
              <a:t>pruning</a:t>
            </a:r>
            <a:r>
              <a:rPr lang="en-US" sz="1200" baseline="0" dirty="0"/>
              <a:t> percentage</a:t>
            </a:r>
            <a:endParaRPr lang="en-US" sz="12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scatterChart>
        <c:scatterStyle val="lineMarker"/>
        <c:varyColors val="0"/>
        <c:ser>
          <c:idx val="0"/>
          <c:order val="0"/>
          <c:tx>
            <c:strRef>
              <c:f>hu!$H$1</c:f>
              <c:strCache>
                <c:ptCount val="1"/>
                <c:pt idx="0">
                  <c:v>Top-1-OA</c:v>
                </c:pt>
              </c:strCache>
            </c:strRef>
          </c:tx>
          <c:spPr>
            <a:ln w="25400" cap="rnd">
              <a:noFill/>
              <a:round/>
            </a:ln>
            <a:effectLst/>
          </c:spPr>
          <c:marker>
            <c:symbol val="circle"/>
            <c:size val="5"/>
            <c:spPr>
              <a:solidFill>
                <a:schemeClr val="accent1"/>
              </a:solidFill>
              <a:ln w="9525">
                <a:noFill/>
              </a:ln>
              <a:effectLst/>
            </c:spPr>
          </c:marker>
          <c:errBars>
            <c:errDir val="x"/>
            <c:errBarType val="both"/>
            <c:errValType val="stdErr"/>
            <c:noEndCap val="0"/>
            <c:spPr>
              <a:noFill/>
              <a:ln w="9525" cap="flat" cmpd="sng" algn="ctr">
                <a:noFill/>
                <a:round/>
              </a:ln>
              <a:effectLst/>
            </c:spPr>
          </c:errBars>
          <c:errBars>
            <c:errDir val="y"/>
            <c:errBarType val="both"/>
            <c:errValType val="cust"/>
            <c:noEndCap val="0"/>
            <c:plus>
              <c:numRef>
                <c:f>hu!$I$3:$I$22</c:f>
                <c:numCache>
                  <c:formatCode>General</c:formatCode>
                  <c:ptCount val="20"/>
                  <c:pt idx="0">
                    <c:v>0.61647331677782757</c:v>
                  </c:pt>
                  <c:pt idx="1">
                    <c:v>1.9815043425395478</c:v>
                  </c:pt>
                  <c:pt idx="2">
                    <c:v>0.7239227077739967</c:v>
                  </c:pt>
                  <c:pt idx="3">
                    <c:v>1.49312445668468</c:v>
                  </c:pt>
                  <c:pt idx="4">
                    <c:v>1.07455659176191</c:v>
                  </c:pt>
                  <c:pt idx="5">
                    <c:v>1.4263653393768574</c:v>
                  </c:pt>
                  <c:pt idx="6">
                    <c:v>1.3213825938186208</c:v>
                  </c:pt>
                  <c:pt idx="7">
                    <c:v>1.6078429995739341</c:v>
                  </c:pt>
                  <c:pt idx="8">
                    <c:v>2.0557903074412098</c:v>
                  </c:pt>
                  <c:pt idx="9">
                    <c:v>2.5238105654031702</c:v>
                  </c:pt>
                  <c:pt idx="10">
                    <c:v>2.2968389276760299</c:v>
                  </c:pt>
                  <c:pt idx="11">
                    <c:v>1.7942904691836414</c:v>
                  </c:pt>
                  <c:pt idx="12">
                    <c:v>2.38991587615316</c:v>
                  </c:pt>
                  <c:pt idx="13">
                    <c:v>3.2722407805395801</c:v>
                  </c:pt>
                  <c:pt idx="14">
                    <c:v>2.3137961104403999</c:v>
                  </c:pt>
                  <c:pt idx="15">
                    <c:v>3.6646007004062202</c:v>
                  </c:pt>
                  <c:pt idx="16">
                    <c:v>3.2855353413696902</c:v>
                  </c:pt>
                  <c:pt idx="17">
                    <c:v>2.6581239720755363</c:v>
                  </c:pt>
                  <c:pt idx="18">
                    <c:v>2.8998892248221</c:v>
                  </c:pt>
                  <c:pt idx="19">
                    <c:v>3.1763961523475501</c:v>
                  </c:pt>
                </c:numCache>
              </c:numRef>
            </c:plus>
            <c:minus>
              <c:numRef>
                <c:f>hu!$I$3:$I$22</c:f>
                <c:numCache>
                  <c:formatCode>General</c:formatCode>
                  <c:ptCount val="20"/>
                  <c:pt idx="0">
                    <c:v>0.61647331677782757</c:v>
                  </c:pt>
                  <c:pt idx="1">
                    <c:v>1.9815043425395478</c:v>
                  </c:pt>
                  <c:pt idx="2">
                    <c:v>0.7239227077739967</c:v>
                  </c:pt>
                  <c:pt idx="3">
                    <c:v>1.49312445668468</c:v>
                  </c:pt>
                  <c:pt idx="4">
                    <c:v>1.07455659176191</c:v>
                  </c:pt>
                  <c:pt idx="5">
                    <c:v>1.4263653393768574</c:v>
                  </c:pt>
                  <c:pt idx="6">
                    <c:v>1.3213825938186208</c:v>
                  </c:pt>
                  <c:pt idx="7">
                    <c:v>1.6078429995739341</c:v>
                  </c:pt>
                  <c:pt idx="8">
                    <c:v>2.0557903074412098</c:v>
                  </c:pt>
                  <c:pt idx="9">
                    <c:v>2.5238105654031702</c:v>
                  </c:pt>
                  <c:pt idx="10">
                    <c:v>2.2968389276760299</c:v>
                  </c:pt>
                  <c:pt idx="11">
                    <c:v>1.7942904691836414</c:v>
                  </c:pt>
                  <c:pt idx="12">
                    <c:v>2.38991587615316</c:v>
                  </c:pt>
                  <c:pt idx="13">
                    <c:v>3.2722407805395801</c:v>
                  </c:pt>
                  <c:pt idx="14">
                    <c:v>2.3137961104403999</c:v>
                  </c:pt>
                  <c:pt idx="15">
                    <c:v>3.6646007004062202</c:v>
                  </c:pt>
                  <c:pt idx="16">
                    <c:v>3.2855353413696902</c:v>
                  </c:pt>
                  <c:pt idx="17">
                    <c:v>2.6581239720755363</c:v>
                  </c:pt>
                  <c:pt idx="18">
                    <c:v>2.8998892248221</c:v>
                  </c:pt>
                  <c:pt idx="19">
                    <c:v>3.1763961523475501</c:v>
                  </c:pt>
                </c:numCache>
              </c:numRef>
            </c:minus>
            <c:spPr>
              <a:noFill/>
              <a:ln w="9525" cap="flat" cmpd="sng" algn="ctr">
                <a:solidFill>
                  <a:schemeClr val="tx1">
                    <a:lumMod val="65000"/>
                    <a:lumOff val="35000"/>
                  </a:schemeClr>
                </a:solidFill>
                <a:round/>
              </a:ln>
              <a:effectLst/>
            </c:spPr>
          </c:errBars>
          <c:xVal>
            <c:numRef>
              <c:f>hu!$B$3:$B$22</c:f>
              <c:numCache>
                <c:formatCode>General</c:formatCode>
                <c:ptCount val="20"/>
                <c:pt idx="0">
                  <c:v>6.49</c:v>
                </c:pt>
                <c:pt idx="1">
                  <c:v>12.914</c:v>
                </c:pt>
                <c:pt idx="2">
                  <c:v>19.588000000000001</c:v>
                </c:pt>
                <c:pt idx="3">
                  <c:v>25.890999999999998</c:v>
                </c:pt>
                <c:pt idx="4">
                  <c:v>31.978999999999999</c:v>
                </c:pt>
                <c:pt idx="5">
                  <c:v>38.220999999999997</c:v>
                </c:pt>
                <c:pt idx="6">
                  <c:v>44.563000000000002</c:v>
                </c:pt>
                <c:pt idx="7">
                  <c:v>50.801000000000002</c:v>
                </c:pt>
                <c:pt idx="8">
                  <c:v>57.029000000000003</c:v>
                </c:pt>
                <c:pt idx="9">
                  <c:v>62.953000000000003</c:v>
                </c:pt>
                <c:pt idx="10">
                  <c:v>68.802999999999997</c:v>
                </c:pt>
                <c:pt idx="11">
                  <c:v>74.483000000000004</c:v>
                </c:pt>
                <c:pt idx="12">
                  <c:v>79.897000000000006</c:v>
                </c:pt>
                <c:pt idx="13">
                  <c:v>84.956999999999994</c:v>
                </c:pt>
                <c:pt idx="14">
                  <c:v>89.186999999999998</c:v>
                </c:pt>
                <c:pt idx="15">
                  <c:v>92.370999999999995</c:v>
                </c:pt>
                <c:pt idx="16">
                  <c:v>94.356999999999999</c:v>
                </c:pt>
                <c:pt idx="17">
                  <c:v>95.762</c:v>
                </c:pt>
                <c:pt idx="18">
                  <c:v>96.703000000000003</c:v>
                </c:pt>
                <c:pt idx="19">
                  <c:v>97.429000000000002</c:v>
                </c:pt>
              </c:numCache>
            </c:numRef>
          </c:xVal>
          <c:yVal>
            <c:numRef>
              <c:f>hu!$H$3:$H$22</c:f>
              <c:numCache>
                <c:formatCode>General</c:formatCode>
                <c:ptCount val="20"/>
                <c:pt idx="0">
                  <c:v>47.290999999999997</c:v>
                </c:pt>
                <c:pt idx="1">
                  <c:v>47.536999999999999</c:v>
                </c:pt>
                <c:pt idx="2">
                  <c:v>47.921999999999997</c:v>
                </c:pt>
                <c:pt idx="3">
                  <c:v>46.21</c:v>
                </c:pt>
                <c:pt idx="4">
                  <c:v>46.21</c:v>
                </c:pt>
                <c:pt idx="5">
                  <c:v>46.798000000000002</c:v>
                </c:pt>
                <c:pt idx="6">
                  <c:v>43.243000000000002</c:v>
                </c:pt>
                <c:pt idx="7">
                  <c:v>40.786000000000001</c:v>
                </c:pt>
                <c:pt idx="8">
                  <c:v>38.78</c:v>
                </c:pt>
                <c:pt idx="9">
                  <c:v>42.927</c:v>
                </c:pt>
                <c:pt idx="10">
                  <c:v>39.756</c:v>
                </c:pt>
                <c:pt idx="11">
                  <c:v>37.930999999999997</c:v>
                </c:pt>
                <c:pt idx="12">
                  <c:v>35.872</c:v>
                </c:pt>
                <c:pt idx="13">
                  <c:v>40.097999999999999</c:v>
                </c:pt>
                <c:pt idx="14">
                  <c:v>37.591999999999999</c:v>
                </c:pt>
                <c:pt idx="15">
                  <c:v>35.872</c:v>
                </c:pt>
                <c:pt idx="16">
                  <c:v>23.716000000000001</c:v>
                </c:pt>
                <c:pt idx="17">
                  <c:v>24.02</c:v>
                </c:pt>
                <c:pt idx="18">
                  <c:v>23.891999999999999</c:v>
                </c:pt>
                <c:pt idx="19">
                  <c:v>23.645</c:v>
                </c:pt>
              </c:numCache>
            </c:numRef>
          </c:yVal>
          <c:smooth val="0"/>
          <c:extLst>
            <c:ext xmlns:c16="http://schemas.microsoft.com/office/drawing/2014/chart" uri="{C3380CC4-5D6E-409C-BE32-E72D297353CC}">
              <c16:uniqueId val="{00000000-9E01-4780-AFD6-F8DA152F96CF}"/>
            </c:ext>
          </c:extLst>
        </c:ser>
        <c:ser>
          <c:idx val="1"/>
          <c:order val="1"/>
          <c:tx>
            <c:strRef>
              <c:f>hu!$F$1</c:f>
              <c:strCache>
                <c:ptCount val="1"/>
                <c:pt idx="0">
                  <c:v>Reference OA</c:v>
                </c:pt>
              </c:strCache>
            </c:strRef>
          </c:tx>
          <c:spPr>
            <a:ln w="25400" cap="rnd">
              <a:solidFill>
                <a:schemeClr val="accent2"/>
              </a:solidFill>
              <a:round/>
            </a:ln>
            <a:effectLst/>
          </c:spPr>
          <c:marker>
            <c:symbol val="none"/>
          </c:marker>
          <c:xVal>
            <c:numRef>
              <c:f>hu!$B$2:$B$23</c:f>
              <c:numCache>
                <c:formatCode>General</c:formatCode>
                <c:ptCount val="22"/>
                <c:pt idx="0">
                  <c:v>0</c:v>
                </c:pt>
                <c:pt idx="1">
                  <c:v>6.49</c:v>
                </c:pt>
                <c:pt idx="2">
                  <c:v>12.914</c:v>
                </c:pt>
                <c:pt idx="3">
                  <c:v>19.588000000000001</c:v>
                </c:pt>
                <c:pt idx="4">
                  <c:v>25.890999999999998</c:v>
                </c:pt>
                <c:pt idx="5">
                  <c:v>31.978999999999999</c:v>
                </c:pt>
                <c:pt idx="6">
                  <c:v>38.220999999999997</c:v>
                </c:pt>
                <c:pt idx="7">
                  <c:v>44.563000000000002</c:v>
                </c:pt>
                <c:pt idx="8">
                  <c:v>50.801000000000002</c:v>
                </c:pt>
                <c:pt idx="9">
                  <c:v>57.029000000000003</c:v>
                </c:pt>
                <c:pt idx="10">
                  <c:v>62.953000000000003</c:v>
                </c:pt>
                <c:pt idx="11">
                  <c:v>68.802999999999997</c:v>
                </c:pt>
                <c:pt idx="12">
                  <c:v>74.483000000000004</c:v>
                </c:pt>
                <c:pt idx="13">
                  <c:v>79.897000000000006</c:v>
                </c:pt>
                <c:pt idx="14">
                  <c:v>84.956999999999994</c:v>
                </c:pt>
                <c:pt idx="15">
                  <c:v>89.186999999999998</c:v>
                </c:pt>
                <c:pt idx="16">
                  <c:v>92.370999999999995</c:v>
                </c:pt>
                <c:pt idx="17">
                  <c:v>94.356999999999999</c:v>
                </c:pt>
                <c:pt idx="18">
                  <c:v>95.762</c:v>
                </c:pt>
                <c:pt idx="19">
                  <c:v>96.703000000000003</c:v>
                </c:pt>
                <c:pt idx="20">
                  <c:v>97.429000000000002</c:v>
                </c:pt>
                <c:pt idx="21">
                  <c:v>100</c:v>
                </c:pt>
              </c:numCache>
            </c:numRef>
          </c:xVal>
          <c:yVal>
            <c:numRef>
              <c:f>hu!$F$2:$F$23</c:f>
              <c:numCache>
                <c:formatCode>General</c:formatCode>
                <c:ptCount val="22"/>
                <c:pt idx="0">
                  <c:v>47.463414634146353</c:v>
                </c:pt>
                <c:pt idx="1">
                  <c:v>47.463414634146353</c:v>
                </c:pt>
                <c:pt idx="2">
                  <c:v>47.463414634146353</c:v>
                </c:pt>
                <c:pt idx="3">
                  <c:v>47.463414634146353</c:v>
                </c:pt>
                <c:pt idx="4">
                  <c:v>47.463414634146353</c:v>
                </c:pt>
                <c:pt idx="5">
                  <c:v>47.463414634146353</c:v>
                </c:pt>
                <c:pt idx="6">
                  <c:v>47.463414634146353</c:v>
                </c:pt>
                <c:pt idx="7">
                  <c:v>47.463414634146353</c:v>
                </c:pt>
                <c:pt idx="8">
                  <c:v>47.463414634146353</c:v>
                </c:pt>
                <c:pt idx="9">
                  <c:v>47.463414634146353</c:v>
                </c:pt>
                <c:pt idx="10">
                  <c:v>47.463414634146353</c:v>
                </c:pt>
                <c:pt idx="11">
                  <c:v>47.463414634146353</c:v>
                </c:pt>
                <c:pt idx="12">
                  <c:v>47.463414634146353</c:v>
                </c:pt>
                <c:pt idx="13">
                  <c:v>47.463414634146353</c:v>
                </c:pt>
                <c:pt idx="14">
                  <c:v>47.463414634146353</c:v>
                </c:pt>
                <c:pt idx="15">
                  <c:v>47.463414634146353</c:v>
                </c:pt>
                <c:pt idx="16">
                  <c:v>47.463414634146353</c:v>
                </c:pt>
                <c:pt idx="17">
                  <c:v>47.463414634146353</c:v>
                </c:pt>
                <c:pt idx="18">
                  <c:v>47.463414634146353</c:v>
                </c:pt>
                <c:pt idx="19">
                  <c:v>47.463414634146353</c:v>
                </c:pt>
                <c:pt idx="20">
                  <c:v>47.463414634146353</c:v>
                </c:pt>
                <c:pt idx="21">
                  <c:v>47.463414634146353</c:v>
                </c:pt>
              </c:numCache>
            </c:numRef>
          </c:yVal>
          <c:smooth val="0"/>
          <c:extLst>
            <c:ext xmlns:c16="http://schemas.microsoft.com/office/drawing/2014/chart" uri="{C3380CC4-5D6E-409C-BE32-E72D297353CC}">
              <c16:uniqueId val="{00000001-9E01-4780-AFD6-F8DA152F96CF}"/>
            </c:ext>
          </c:extLst>
        </c:ser>
        <c:dLbls>
          <c:showLegendKey val="0"/>
          <c:showVal val="0"/>
          <c:showCatName val="0"/>
          <c:showSerName val="0"/>
          <c:showPercent val="0"/>
          <c:showBubbleSize val="0"/>
        </c:dLbls>
        <c:axId val="746248752"/>
        <c:axId val="783336400"/>
      </c:scatterChart>
      <c:valAx>
        <c:axId val="746248752"/>
        <c:scaling>
          <c:orientation val="minMax"/>
          <c:max val="10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Pruning percentage [%]</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783336400"/>
        <c:crosses val="autoZero"/>
        <c:crossBetween val="midCat"/>
        <c:majorUnit val="10"/>
      </c:valAx>
      <c:valAx>
        <c:axId val="7833364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Top-1-OA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746248752"/>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1"/>
      </a:solidFill>
      <a:round/>
    </a:ln>
    <a:effectLst/>
  </c:spPr>
  <c:txPr>
    <a:bodyPr/>
    <a:lstStyle/>
    <a:p>
      <a:pPr>
        <a:defRPr/>
      </a:pPr>
      <a:endParaRPr lang="de-DE"/>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dirty="0"/>
              <a:t>OA</a:t>
            </a:r>
            <a:r>
              <a:rPr lang="en-US" sz="1200" baseline="0" dirty="0"/>
              <a:t> of the </a:t>
            </a:r>
            <a:r>
              <a:rPr lang="en-US" sz="1200" b="1" baseline="0" dirty="0" err="1"/>
              <a:t>santara</a:t>
            </a:r>
            <a:r>
              <a:rPr lang="en-US" sz="1200" baseline="0" dirty="0"/>
              <a:t> model on </a:t>
            </a:r>
            <a:r>
              <a:rPr lang="en-US" sz="1200" baseline="0" dirty="0" err="1"/>
              <a:t>IndianPines</a:t>
            </a:r>
            <a:r>
              <a:rPr lang="en-US" sz="1200" baseline="0" dirty="0"/>
              <a:t> with regard to the </a:t>
            </a:r>
            <a:r>
              <a:rPr lang="en-US" sz="1200" b="1" baseline="0" dirty="0"/>
              <a:t>pruning</a:t>
            </a:r>
            <a:r>
              <a:rPr lang="en-US" sz="1200" baseline="0" dirty="0"/>
              <a:t> percentage</a:t>
            </a:r>
            <a:endParaRPr lang="en-US" sz="12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scatterChart>
        <c:scatterStyle val="lineMarker"/>
        <c:varyColors val="0"/>
        <c:ser>
          <c:idx val="0"/>
          <c:order val="0"/>
          <c:tx>
            <c:strRef>
              <c:f>santara!$H$1</c:f>
              <c:strCache>
                <c:ptCount val="1"/>
                <c:pt idx="0">
                  <c:v>Top-1-OA</c:v>
                </c:pt>
              </c:strCache>
            </c:strRef>
          </c:tx>
          <c:spPr>
            <a:ln w="25400" cap="rnd">
              <a:noFill/>
              <a:round/>
            </a:ln>
            <a:effectLst/>
          </c:spPr>
          <c:marker>
            <c:symbol val="circle"/>
            <c:size val="5"/>
            <c:spPr>
              <a:solidFill>
                <a:schemeClr val="accent1"/>
              </a:solidFill>
              <a:ln w="9525">
                <a:noFill/>
              </a:ln>
              <a:effectLst/>
            </c:spPr>
          </c:marker>
          <c:errBars>
            <c:errDir val="x"/>
            <c:errBarType val="both"/>
            <c:errValType val="stdErr"/>
            <c:noEndCap val="0"/>
            <c:spPr>
              <a:noFill/>
              <a:ln w="9525" cap="flat" cmpd="sng" algn="ctr">
                <a:noFill/>
                <a:round/>
              </a:ln>
              <a:effectLst/>
            </c:spPr>
          </c:errBars>
          <c:errBars>
            <c:errDir val="y"/>
            <c:errBarType val="both"/>
            <c:errValType val="cust"/>
            <c:noEndCap val="0"/>
            <c:plus>
              <c:numRef>
                <c:f>santara!$I$3:$I$22</c:f>
                <c:numCache>
                  <c:formatCode>General</c:formatCode>
                  <c:ptCount val="20"/>
                  <c:pt idx="0">
                    <c:v>2.7605818525019901</c:v>
                  </c:pt>
                  <c:pt idx="1">
                    <c:v>2.1107416305335698</c:v>
                  </c:pt>
                  <c:pt idx="2">
                    <c:v>1.674909864374891</c:v>
                  </c:pt>
                  <c:pt idx="3">
                    <c:v>1.9982035971980101</c:v>
                  </c:pt>
                  <c:pt idx="4">
                    <c:v>2.7345118305879601</c:v>
                  </c:pt>
                  <c:pt idx="5">
                    <c:v>2.3562818375071801</c:v>
                  </c:pt>
                  <c:pt idx="6">
                    <c:v>2.4748981051954502</c:v>
                  </c:pt>
                  <c:pt idx="7">
                    <c:v>2.7920440487916198</c:v>
                  </c:pt>
                  <c:pt idx="8">
                    <c:v>3.9452459214963098</c:v>
                  </c:pt>
                  <c:pt idx="9">
                    <c:v>2.3422251124791398</c:v>
                  </c:pt>
                  <c:pt idx="10">
                    <c:v>3.3114747570449601</c:v>
                  </c:pt>
                  <c:pt idx="11">
                    <c:v>3.1317624446207302</c:v>
                  </c:pt>
                  <c:pt idx="12">
                    <c:v>4.5155835090997201</c:v>
                  </c:pt>
                  <c:pt idx="13">
                    <c:v>5.5367142998047401</c:v>
                  </c:pt>
                  <c:pt idx="14">
                    <c:v>7.7290262823417502</c:v>
                  </c:pt>
                  <c:pt idx="15">
                    <c:v>5.9598024413771</c:v>
                  </c:pt>
                  <c:pt idx="16">
                    <c:v>2.1069225434069265</c:v>
                  </c:pt>
                  <c:pt idx="17">
                    <c:v>3.9727611726031857</c:v>
                  </c:pt>
                  <c:pt idx="18">
                    <c:v>2.7015803178315467</c:v>
                  </c:pt>
                  <c:pt idx="19">
                    <c:v>9.2400013994526695</c:v>
                  </c:pt>
                </c:numCache>
              </c:numRef>
            </c:plus>
            <c:minus>
              <c:numRef>
                <c:f>santara!$I$3:$I$22</c:f>
                <c:numCache>
                  <c:formatCode>General</c:formatCode>
                  <c:ptCount val="20"/>
                  <c:pt idx="0">
                    <c:v>2.7605818525019901</c:v>
                  </c:pt>
                  <c:pt idx="1">
                    <c:v>2.1107416305335698</c:v>
                  </c:pt>
                  <c:pt idx="2">
                    <c:v>1.674909864374891</c:v>
                  </c:pt>
                  <c:pt idx="3">
                    <c:v>1.9982035971980101</c:v>
                  </c:pt>
                  <c:pt idx="4">
                    <c:v>2.7345118305879601</c:v>
                  </c:pt>
                  <c:pt idx="5">
                    <c:v>2.3562818375071801</c:v>
                  </c:pt>
                  <c:pt idx="6">
                    <c:v>2.4748981051954502</c:v>
                  </c:pt>
                  <c:pt idx="7">
                    <c:v>2.7920440487916198</c:v>
                  </c:pt>
                  <c:pt idx="8">
                    <c:v>3.9452459214963098</c:v>
                  </c:pt>
                  <c:pt idx="9">
                    <c:v>2.3422251124791398</c:v>
                  </c:pt>
                  <c:pt idx="10">
                    <c:v>3.3114747570449601</c:v>
                  </c:pt>
                  <c:pt idx="11">
                    <c:v>3.1317624446207302</c:v>
                  </c:pt>
                  <c:pt idx="12">
                    <c:v>4.5155835090997201</c:v>
                  </c:pt>
                  <c:pt idx="13">
                    <c:v>5.5367142998047401</c:v>
                  </c:pt>
                  <c:pt idx="14">
                    <c:v>7.7290262823417502</c:v>
                  </c:pt>
                  <c:pt idx="15">
                    <c:v>5.9598024413771</c:v>
                  </c:pt>
                  <c:pt idx="16">
                    <c:v>2.1069225434069265</c:v>
                  </c:pt>
                  <c:pt idx="17">
                    <c:v>3.9727611726031857</c:v>
                  </c:pt>
                  <c:pt idx="18">
                    <c:v>2.7015803178315467</c:v>
                  </c:pt>
                  <c:pt idx="19">
                    <c:v>9.2400013994526695</c:v>
                  </c:pt>
                </c:numCache>
              </c:numRef>
            </c:minus>
            <c:spPr>
              <a:noFill/>
              <a:ln w="9525" cap="flat" cmpd="sng" algn="ctr">
                <a:solidFill>
                  <a:schemeClr val="tx1">
                    <a:lumMod val="65000"/>
                    <a:lumOff val="35000"/>
                  </a:schemeClr>
                </a:solidFill>
                <a:round/>
              </a:ln>
              <a:effectLst/>
            </c:spPr>
          </c:errBars>
          <c:xVal>
            <c:numRef>
              <c:f>santara!$B$3:$B$22</c:f>
              <c:numCache>
                <c:formatCode>General</c:formatCode>
                <c:ptCount val="20"/>
                <c:pt idx="0">
                  <c:v>10.929</c:v>
                </c:pt>
                <c:pt idx="1">
                  <c:v>21.792999999999999</c:v>
                </c:pt>
                <c:pt idx="2">
                  <c:v>32.543999999999997</c:v>
                </c:pt>
                <c:pt idx="3">
                  <c:v>43.09</c:v>
                </c:pt>
                <c:pt idx="4">
                  <c:v>53.466000000000001</c:v>
                </c:pt>
                <c:pt idx="5">
                  <c:v>62.927999999999997</c:v>
                </c:pt>
                <c:pt idx="6">
                  <c:v>67.736000000000004</c:v>
                </c:pt>
                <c:pt idx="7">
                  <c:v>72.147999999999996</c:v>
                </c:pt>
                <c:pt idx="8">
                  <c:v>76.206000000000003</c:v>
                </c:pt>
                <c:pt idx="9">
                  <c:v>79.484999999999999</c:v>
                </c:pt>
                <c:pt idx="10">
                  <c:v>82.356999999999999</c:v>
                </c:pt>
                <c:pt idx="11">
                  <c:v>84.951999999999998</c:v>
                </c:pt>
                <c:pt idx="12">
                  <c:v>87.355999999999995</c:v>
                </c:pt>
                <c:pt idx="13">
                  <c:v>89.626999999999995</c:v>
                </c:pt>
                <c:pt idx="14">
                  <c:v>91.367999999999995</c:v>
                </c:pt>
                <c:pt idx="15">
                  <c:v>92.75</c:v>
                </c:pt>
                <c:pt idx="16">
                  <c:v>93.986000000000004</c:v>
                </c:pt>
                <c:pt idx="17">
                  <c:v>95.010999999999996</c:v>
                </c:pt>
                <c:pt idx="18">
                  <c:v>95.781999999999996</c:v>
                </c:pt>
                <c:pt idx="19">
                  <c:v>96.341999999999999</c:v>
                </c:pt>
              </c:numCache>
            </c:numRef>
          </c:xVal>
          <c:yVal>
            <c:numRef>
              <c:f>santara!$H$3:$H$22</c:f>
              <c:numCache>
                <c:formatCode>General</c:formatCode>
                <c:ptCount val="20"/>
                <c:pt idx="0">
                  <c:v>81.203000000000003</c:v>
                </c:pt>
                <c:pt idx="1">
                  <c:v>82.337999999999994</c:v>
                </c:pt>
                <c:pt idx="2">
                  <c:v>79.602000000000004</c:v>
                </c:pt>
                <c:pt idx="3">
                  <c:v>76.238</c:v>
                </c:pt>
                <c:pt idx="4">
                  <c:v>68.888999999999996</c:v>
                </c:pt>
                <c:pt idx="5">
                  <c:v>64.525000000000006</c:v>
                </c:pt>
                <c:pt idx="6">
                  <c:v>58.518999999999998</c:v>
                </c:pt>
                <c:pt idx="7">
                  <c:v>55.112000000000002</c:v>
                </c:pt>
                <c:pt idx="8">
                  <c:v>50.124000000000002</c:v>
                </c:pt>
                <c:pt idx="9">
                  <c:v>50</c:v>
                </c:pt>
                <c:pt idx="10">
                  <c:v>46.762</c:v>
                </c:pt>
                <c:pt idx="11">
                  <c:v>44.664999999999999</c:v>
                </c:pt>
                <c:pt idx="12">
                  <c:v>38.366</c:v>
                </c:pt>
                <c:pt idx="13">
                  <c:v>34.08</c:v>
                </c:pt>
                <c:pt idx="14">
                  <c:v>6.2030000000000003</c:v>
                </c:pt>
                <c:pt idx="15">
                  <c:v>5.97</c:v>
                </c:pt>
                <c:pt idx="16">
                  <c:v>5.9409999999999998</c:v>
                </c:pt>
                <c:pt idx="17">
                  <c:v>6</c:v>
                </c:pt>
                <c:pt idx="18">
                  <c:v>2.4750000000000001</c:v>
                </c:pt>
                <c:pt idx="19">
                  <c:v>14.144</c:v>
                </c:pt>
              </c:numCache>
            </c:numRef>
          </c:yVal>
          <c:smooth val="0"/>
          <c:extLst>
            <c:ext xmlns:c16="http://schemas.microsoft.com/office/drawing/2014/chart" uri="{C3380CC4-5D6E-409C-BE32-E72D297353CC}">
              <c16:uniqueId val="{00000000-E475-417E-99B6-74534737956E}"/>
            </c:ext>
          </c:extLst>
        </c:ser>
        <c:ser>
          <c:idx val="1"/>
          <c:order val="1"/>
          <c:tx>
            <c:strRef>
              <c:f>santara!$F$1</c:f>
              <c:strCache>
                <c:ptCount val="1"/>
                <c:pt idx="0">
                  <c:v>Reference OA</c:v>
                </c:pt>
              </c:strCache>
            </c:strRef>
          </c:tx>
          <c:spPr>
            <a:ln w="25400" cap="rnd">
              <a:solidFill>
                <a:schemeClr val="accent2"/>
              </a:solidFill>
              <a:round/>
            </a:ln>
            <a:effectLst/>
          </c:spPr>
          <c:marker>
            <c:symbol val="none"/>
          </c:marker>
          <c:xVal>
            <c:numRef>
              <c:f>santara!$B$2:$B$23</c:f>
              <c:numCache>
                <c:formatCode>General</c:formatCode>
                <c:ptCount val="22"/>
                <c:pt idx="0">
                  <c:v>0</c:v>
                </c:pt>
                <c:pt idx="1">
                  <c:v>10.929</c:v>
                </c:pt>
                <c:pt idx="2">
                  <c:v>21.792999999999999</c:v>
                </c:pt>
                <c:pt idx="3">
                  <c:v>32.543999999999997</c:v>
                </c:pt>
                <c:pt idx="4">
                  <c:v>43.09</c:v>
                </c:pt>
                <c:pt idx="5">
                  <c:v>53.466000000000001</c:v>
                </c:pt>
                <c:pt idx="6">
                  <c:v>62.927999999999997</c:v>
                </c:pt>
                <c:pt idx="7">
                  <c:v>67.736000000000004</c:v>
                </c:pt>
                <c:pt idx="8">
                  <c:v>72.147999999999996</c:v>
                </c:pt>
                <c:pt idx="9">
                  <c:v>76.206000000000003</c:v>
                </c:pt>
                <c:pt idx="10">
                  <c:v>79.484999999999999</c:v>
                </c:pt>
                <c:pt idx="11">
                  <c:v>82.356999999999999</c:v>
                </c:pt>
                <c:pt idx="12">
                  <c:v>84.951999999999998</c:v>
                </c:pt>
                <c:pt idx="13">
                  <c:v>87.355999999999995</c:v>
                </c:pt>
                <c:pt idx="14">
                  <c:v>89.626999999999995</c:v>
                </c:pt>
                <c:pt idx="15">
                  <c:v>91.367999999999995</c:v>
                </c:pt>
                <c:pt idx="16">
                  <c:v>92.75</c:v>
                </c:pt>
                <c:pt idx="17">
                  <c:v>93.986000000000004</c:v>
                </c:pt>
                <c:pt idx="18">
                  <c:v>95.010999999999996</c:v>
                </c:pt>
                <c:pt idx="19">
                  <c:v>95.781999999999996</c:v>
                </c:pt>
                <c:pt idx="20">
                  <c:v>96.341999999999999</c:v>
                </c:pt>
                <c:pt idx="21">
                  <c:v>100</c:v>
                </c:pt>
              </c:numCache>
            </c:numRef>
          </c:xVal>
          <c:yVal>
            <c:numRef>
              <c:f>santara!$F$2:$F$23</c:f>
              <c:numCache>
                <c:formatCode>General</c:formatCode>
                <c:ptCount val="22"/>
                <c:pt idx="0">
                  <c:v>76.536585365853668</c:v>
                </c:pt>
                <c:pt idx="1">
                  <c:v>76.536585365853668</c:v>
                </c:pt>
                <c:pt idx="2">
                  <c:v>76.536585365853668</c:v>
                </c:pt>
                <c:pt idx="3">
                  <c:v>76.536585365853668</c:v>
                </c:pt>
                <c:pt idx="4">
                  <c:v>76.536585365853668</c:v>
                </c:pt>
                <c:pt idx="5">
                  <c:v>76.536585365853668</c:v>
                </c:pt>
                <c:pt idx="6">
                  <c:v>76.536585365853668</c:v>
                </c:pt>
                <c:pt idx="7">
                  <c:v>76.536585365853668</c:v>
                </c:pt>
                <c:pt idx="8">
                  <c:v>76.536585365853668</c:v>
                </c:pt>
                <c:pt idx="9">
                  <c:v>76.536585365853668</c:v>
                </c:pt>
                <c:pt idx="10">
                  <c:v>76.536585365853668</c:v>
                </c:pt>
                <c:pt idx="11">
                  <c:v>76.536585365853668</c:v>
                </c:pt>
                <c:pt idx="12">
                  <c:v>76.536585365853668</c:v>
                </c:pt>
                <c:pt idx="13">
                  <c:v>76.536585365853668</c:v>
                </c:pt>
                <c:pt idx="14">
                  <c:v>76.536585365853668</c:v>
                </c:pt>
                <c:pt idx="15">
                  <c:v>76.536585365853668</c:v>
                </c:pt>
                <c:pt idx="16">
                  <c:v>76.536585365853668</c:v>
                </c:pt>
                <c:pt idx="17">
                  <c:v>76.536585365853668</c:v>
                </c:pt>
                <c:pt idx="18">
                  <c:v>76.536585365853668</c:v>
                </c:pt>
                <c:pt idx="19">
                  <c:v>76.536585365853668</c:v>
                </c:pt>
                <c:pt idx="20">
                  <c:v>76.536585365853668</c:v>
                </c:pt>
                <c:pt idx="21">
                  <c:v>76.536585365853668</c:v>
                </c:pt>
              </c:numCache>
            </c:numRef>
          </c:yVal>
          <c:smooth val="0"/>
          <c:extLst>
            <c:ext xmlns:c16="http://schemas.microsoft.com/office/drawing/2014/chart" uri="{C3380CC4-5D6E-409C-BE32-E72D297353CC}">
              <c16:uniqueId val="{00000001-E475-417E-99B6-74534737956E}"/>
            </c:ext>
          </c:extLst>
        </c:ser>
        <c:dLbls>
          <c:showLegendKey val="0"/>
          <c:showVal val="0"/>
          <c:showCatName val="0"/>
          <c:showSerName val="0"/>
          <c:showPercent val="0"/>
          <c:showBubbleSize val="0"/>
        </c:dLbls>
        <c:axId val="746248752"/>
        <c:axId val="783336400"/>
      </c:scatterChart>
      <c:valAx>
        <c:axId val="746248752"/>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Pruning percentage [%]</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783336400"/>
        <c:crosses val="autoZero"/>
        <c:crossBetween val="midCat"/>
      </c:valAx>
      <c:valAx>
        <c:axId val="783336400"/>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Top-1-OA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746248752"/>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1"/>
      </a:solidFill>
      <a:round/>
    </a:ln>
    <a:effectLst/>
  </c:spPr>
  <c:txPr>
    <a:bodyPr/>
    <a:lstStyle/>
    <a:p>
      <a:pPr>
        <a:defRPr/>
      </a:pPr>
      <a:endParaRPr lang="de-DE"/>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dirty="0"/>
              <a:t>OA</a:t>
            </a:r>
            <a:r>
              <a:rPr lang="en-US" sz="1200" baseline="0" dirty="0"/>
              <a:t> of the </a:t>
            </a:r>
            <a:r>
              <a:rPr lang="en-US" sz="1200" b="1" baseline="0" dirty="0"/>
              <a:t>he</a:t>
            </a:r>
            <a:r>
              <a:rPr lang="en-US" sz="1200" baseline="0" dirty="0"/>
              <a:t> model on </a:t>
            </a:r>
            <a:r>
              <a:rPr lang="en-US" sz="1200" baseline="0" dirty="0" err="1"/>
              <a:t>IndianPines</a:t>
            </a:r>
            <a:r>
              <a:rPr lang="en-US" sz="1200" baseline="0" dirty="0"/>
              <a:t> with regard to the </a:t>
            </a:r>
            <a:r>
              <a:rPr lang="en-US" sz="1200" b="1" baseline="0" dirty="0"/>
              <a:t>pruning</a:t>
            </a:r>
            <a:r>
              <a:rPr lang="en-US" sz="1200" baseline="0" dirty="0"/>
              <a:t> percentage</a:t>
            </a:r>
            <a:endParaRPr lang="en-US" sz="12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scatterChart>
        <c:scatterStyle val="lineMarker"/>
        <c:varyColors val="0"/>
        <c:ser>
          <c:idx val="0"/>
          <c:order val="0"/>
          <c:tx>
            <c:strRef>
              <c:f>he!$J$1</c:f>
              <c:strCache>
                <c:ptCount val="1"/>
                <c:pt idx="0">
                  <c:v>Top-1-OA</c:v>
                </c:pt>
              </c:strCache>
            </c:strRef>
          </c:tx>
          <c:spPr>
            <a:ln w="25400" cap="rnd">
              <a:noFill/>
              <a:round/>
            </a:ln>
            <a:effectLst/>
          </c:spPr>
          <c:marker>
            <c:symbol val="circle"/>
            <c:size val="5"/>
            <c:spPr>
              <a:solidFill>
                <a:schemeClr val="accent1"/>
              </a:solidFill>
              <a:ln w="9525">
                <a:noFill/>
              </a:ln>
              <a:effectLst/>
            </c:spPr>
          </c:marker>
          <c:errBars>
            <c:errDir val="y"/>
            <c:errBarType val="both"/>
            <c:errValType val="cust"/>
            <c:noEndCap val="0"/>
            <c:plus>
              <c:numRef>
                <c:f>he!$K$3:$K$39</c:f>
                <c:numCache>
                  <c:formatCode>General</c:formatCode>
                  <c:ptCount val="37"/>
                  <c:pt idx="0">
                    <c:v>0.19749727</c:v>
                  </c:pt>
                  <c:pt idx="1">
                    <c:v>0.21877632999999999</c:v>
                  </c:pt>
                  <c:pt idx="2">
                    <c:v>0.81377500000000003</c:v>
                  </c:pt>
                  <c:pt idx="3">
                    <c:v>0.65227299999999999</c:v>
                  </c:pt>
                  <c:pt idx="4">
                    <c:v>0.53442000000000001</c:v>
                  </c:pt>
                  <c:pt idx="5">
                    <c:v>0.25061957792801426</c:v>
                  </c:pt>
                  <c:pt idx="6">
                    <c:v>0.27585759172817004</c:v>
                  </c:pt>
                  <c:pt idx="7">
                    <c:v>0.63880456882433323</c:v>
                  </c:pt>
                  <c:pt idx="8">
                    <c:v>0.42984699725679421</c:v>
                  </c:pt>
                  <c:pt idx="9">
                    <c:v>0.1730865512497981</c:v>
                  </c:pt>
                  <c:pt idx="10">
                    <c:v>0.37346536985714918</c:v>
                  </c:pt>
                  <c:pt idx="11">
                    <c:v>0.36598189529813308</c:v>
                  </c:pt>
                  <c:pt idx="12">
                    <c:v>3.4064689724369601E-2</c:v>
                  </c:pt>
                  <c:pt idx="13">
                    <c:v>0.76771409690486692</c:v>
                  </c:pt>
                  <c:pt idx="14">
                    <c:v>0.1295486246060561</c:v>
                  </c:pt>
                  <c:pt idx="15">
                    <c:v>2.4291979508693329E-2</c:v>
                  </c:pt>
                  <c:pt idx="16">
                    <c:v>0.74323186062305835</c:v>
                  </c:pt>
                  <c:pt idx="17">
                    <c:v>0.97394061019820144</c:v>
                  </c:pt>
                  <c:pt idx="18">
                    <c:v>0.68888983462279396</c:v>
                  </c:pt>
                  <c:pt idx="19">
                    <c:v>0.31568671241959867</c:v>
                  </c:pt>
                  <c:pt idx="20">
                    <c:v>0.51794827340000005</c:v>
                  </c:pt>
                  <c:pt idx="21">
                    <c:v>2.7283484743000002</c:v>
                  </c:pt>
                  <c:pt idx="22">
                    <c:v>3.257578123</c:v>
                  </c:pt>
                  <c:pt idx="23">
                    <c:v>3.6728372999999999</c:v>
                  </c:pt>
                  <c:pt idx="24">
                    <c:v>1.5678384860000001</c:v>
                  </c:pt>
                  <c:pt idx="25">
                    <c:v>2.690379584</c:v>
                  </c:pt>
                  <c:pt idx="26">
                    <c:v>2.6787283400000002</c:v>
                  </c:pt>
                  <c:pt idx="27">
                    <c:v>1.589374689</c:v>
                  </c:pt>
                  <c:pt idx="28">
                    <c:v>2.6897923000000001</c:v>
                  </c:pt>
                  <c:pt idx="29">
                    <c:v>1.673948572</c:v>
                  </c:pt>
                  <c:pt idx="30">
                    <c:v>8.6738745000000002</c:v>
                  </c:pt>
                  <c:pt idx="31">
                    <c:v>9.67287374</c:v>
                  </c:pt>
                  <c:pt idx="32">
                    <c:v>7.5782669299999998</c:v>
                  </c:pt>
                  <c:pt idx="33">
                    <c:v>2.6738845000000002</c:v>
                  </c:pt>
                  <c:pt idx="34">
                    <c:v>6.9487672375400003</c:v>
                  </c:pt>
                  <c:pt idx="35">
                    <c:v>4.4827836575999997</c:v>
                  </c:pt>
                  <c:pt idx="36">
                    <c:v>8.4766929340000008</c:v>
                  </c:pt>
                </c:numCache>
              </c:numRef>
            </c:plus>
            <c:minus>
              <c:numRef>
                <c:f>he!$K$3:$K$39</c:f>
                <c:numCache>
                  <c:formatCode>General</c:formatCode>
                  <c:ptCount val="37"/>
                  <c:pt idx="0">
                    <c:v>0.19749727</c:v>
                  </c:pt>
                  <c:pt idx="1">
                    <c:v>0.21877632999999999</c:v>
                  </c:pt>
                  <c:pt idx="2">
                    <c:v>0.81377500000000003</c:v>
                  </c:pt>
                  <c:pt idx="3">
                    <c:v>0.65227299999999999</c:v>
                  </c:pt>
                  <c:pt idx="4">
                    <c:v>0.53442000000000001</c:v>
                  </c:pt>
                  <c:pt idx="5">
                    <c:v>0.25061957792801426</c:v>
                  </c:pt>
                  <c:pt idx="6">
                    <c:v>0.27585759172817004</c:v>
                  </c:pt>
                  <c:pt idx="7">
                    <c:v>0.63880456882433323</c:v>
                  </c:pt>
                  <c:pt idx="8">
                    <c:v>0.42984699725679421</c:v>
                  </c:pt>
                  <c:pt idx="9">
                    <c:v>0.1730865512497981</c:v>
                  </c:pt>
                  <c:pt idx="10">
                    <c:v>0.37346536985714918</c:v>
                  </c:pt>
                  <c:pt idx="11">
                    <c:v>0.36598189529813308</c:v>
                  </c:pt>
                  <c:pt idx="12">
                    <c:v>3.4064689724369601E-2</c:v>
                  </c:pt>
                  <c:pt idx="13">
                    <c:v>0.76771409690486692</c:v>
                  </c:pt>
                  <c:pt idx="14">
                    <c:v>0.1295486246060561</c:v>
                  </c:pt>
                  <c:pt idx="15">
                    <c:v>2.4291979508693329E-2</c:v>
                  </c:pt>
                  <c:pt idx="16">
                    <c:v>0.74323186062305835</c:v>
                  </c:pt>
                  <c:pt idx="17">
                    <c:v>0.97394061019820144</c:v>
                  </c:pt>
                  <c:pt idx="18">
                    <c:v>0.68888983462279396</c:v>
                  </c:pt>
                  <c:pt idx="19">
                    <c:v>0.31568671241959867</c:v>
                  </c:pt>
                  <c:pt idx="20">
                    <c:v>0.51794827340000005</c:v>
                  </c:pt>
                  <c:pt idx="21">
                    <c:v>2.7283484743000002</c:v>
                  </c:pt>
                  <c:pt idx="22">
                    <c:v>3.257578123</c:v>
                  </c:pt>
                  <c:pt idx="23">
                    <c:v>3.6728372999999999</c:v>
                  </c:pt>
                  <c:pt idx="24">
                    <c:v>1.5678384860000001</c:v>
                  </c:pt>
                  <c:pt idx="25">
                    <c:v>2.690379584</c:v>
                  </c:pt>
                  <c:pt idx="26">
                    <c:v>2.6787283400000002</c:v>
                  </c:pt>
                  <c:pt idx="27">
                    <c:v>1.589374689</c:v>
                  </c:pt>
                  <c:pt idx="28">
                    <c:v>2.6897923000000001</c:v>
                  </c:pt>
                  <c:pt idx="29">
                    <c:v>1.673948572</c:v>
                  </c:pt>
                  <c:pt idx="30">
                    <c:v>8.6738745000000002</c:v>
                  </c:pt>
                  <c:pt idx="31">
                    <c:v>9.67287374</c:v>
                  </c:pt>
                  <c:pt idx="32">
                    <c:v>7.5782669299999998</c:v>
                  </c:pt>
                  <c:pt idx="33">
                    <c:v>2.6738845000000002</c:v>
                  </c:pt>
                  <c:pt idx="34">
                    <c:v>6.9487672375400003</c:v>
                  </c:pt>
                  <c:pt idx="35">
                    <c:v>4.4827836575999997</c:v>
                  </c:pt>
                  <c:pt idx="36">
                    <c:v>8.4766929340000008</c:v>
                  </c:pt>
                </c:numCache>
              </c:numRef>
            </c:minus>
            <c:spPr>
              <a:noFill/>
              <a:ln w="9525" cap="flat" cmpd="sng" algn="ctr">
                <a:solidFill>
                  <a:schemeClr val="tx1">
                    <a:lumMod val="65000"/>
                    <a:lumOff val="35000"/>
                  </a:schemeClr>
                </a:solidFill>
                <a:round/>
              </a:ln>
              <a:effectLst/>
            </c:spPr>
          </c:errBars>
          <c:errBars>
            <c:errDir val="x"/>
            <c:errBarType val="both"/>
            <c:errValType val="fixedVal"/>
            <c:noEndCap val="0"/>
            <c:val val="1"/>
            <c:spPr>
              <a:noFill/>
              <a:ln w="9525" cap="flat" cmpd="sng" algn="ctr">
                <a:noFill/>
                <a:round/>
              </a:ln>
              <a:effectLst/>
            </c:spPr>
          </c:errBars>
          <c:xVal>
            <c:numRef>
              <c:f>he!$B$3:$B$39</c:f>
              <c:numCache>
                <c:formatCode>General</c:formatCode>
                <c:ptCount val="37"/>
                <c:pt idx="0">
                  <c:v>18.157</c:v>
                </c:pt>
                <c:pt idx="1">
                  <c:v>20.32</c:v>
                </c:pt>
                <c:pt idx="2">
                  <c:v>21.704000000000001</c:v>
                </c:pt>
                <c:pt idx="3">
                  <c:v>26.302</c:v>
                </c:pt>
                <c:pt idx="4">
                  <c:v>27.042999999999999</c:v>
                </c:pt>
                <c:pt idx="5">
                  <c:v>27.699000000000002</c:v>
                </c:pt>
                <c:pt idx="6">
                  <c:v>28.31</c:v>
                </c:pt>
                <c:pt idx="7">
                  <c:v>28.888000000000002</c:v>
                </c:pt>
                <c:pt idx="8">
                  <c:v>29.42</c:v>
                </c:pt>
                <c:pt idx="9">
                  <c:v>33.500999999999998</c:v>
                </c:pt>
                <c:pt idx="10">
                  <c:v>36.414000000000001</c:v>
                </c:pt>
                <c:pt idx="11">
                  <c:v>38.700000000000003</c:v>
                </c:pt>
                <c:pt idx="12">
                  <c:v>40.658000000000001</c:v>
                </c:pt>
                <c:pt idx="13">
                  <c:v>42.331000000000003</c:v>
                </c:pt>
                <c:pt idx="14">
                  <c:v>43.872</c:v>
                </c:pt>
                <c:pt idx="15">
                  <c:v>45.255000000000003</c:v>
                </c:pt>
                <c:pt idx="16">
                  <c:v>46.533999999999999</c:v>
                </c:pt>
                <c:pt idx="17">
                  <c:v>47.689</c:v>
                </c:pt>
                <c:pt idx="18">
                  <c:v>56.276000000000003</c:v>
                </c:pt>
                <c:pt idx="19">
                  <c:v>62.274999999999999</c:v>
                </c:pt>
                <c:pt idx="20">
                  <c:v>66.957999999999998</c:v>
                </c:pt>
                <c:pt idx="21">
                  <c:v>70.736999999999995</c:v>
                </c:pt>
                <c:pt idx="22">
                  <c:v>73.957999999999998</c:v>
                </c:pt>
                <c:pt idx="23">
                  <c:v>76.688999999999993</c:v>
                </c:pt>
                <c:pt idx="24">
                  <c:v>79.055000000000007</c:v>
                </c:pt>
                <c:pt idx="25">
                  <c:v>81.113</c:v>
                </c:pt>
                <c:pt idx="26">
                  <c:v>82.977999999999994</c:v>
                </c:pt>
                <c:pt idx="27">
                  <c:v>84.629000000000005</c:v>
                </c:pt>
                <c:pt idx="28">
                  <c:v>86.106999999999999</c:v>
                </c:pt>
                <c:pt idx="29">
                  <c:v>87.408000000000001</c:v>
                </c:pt>
                <c:pt idx="30">
                  <c:v>88.614000000000004</c:v>
                </c:pt>
                <c:pt idx="31">
                  <c:v>89.677000000000007</c:v>
                </c:pt>
                <c:pt idx="32">
                  <c:v>90.665999999999997</c:v>
                </c:pt>
                <c:pt idx="33">
                  <c:v>91.54</c:v>
                </c:pt>
                <c:pt idx="34">
                  <c:v>92.325000000000003</c:v>
                </c:pt>
                <c:pt idx="35">
                  <c:v>93.058999999999997</c:v>
                </c:pt>
                <c:pt idx="36">
                  <c:v>93.73</c:v>
                </c:pt>
              </c:numCache>
            </c:numRef>
          </c:xVal>
          <c:yVal>
            <c:numRef>
              <c:f>he!$J$3:$J$39</c:f>
              <c:numCache>
                <c:formatCode>General</c:formatCode>
                <c:ptCount val="37"/>
                <c:pt idx="0">
                  <c:v>99.245999999999995</c:v>
                </c:pt>
                <c:pt idx="1">
                  <c:v>99.495000000000005</c:v>
                </c:pt>
                <c:pt idx="2">
                  <c:v>98.977000000000004</c:v>
                </c:pt>
                <c:pt idx="3">
                  <c:v>99.501000000000005</c:v>
                </c:pt>
                <c:pt idx="4">
                  <c:v>98.721000000000004</c:v>
                </c:pt>
                <c:pt idx="5">
                  <c:v>99.745999999999995</c:v>
                </c:pt>
                <c:pt idx="6">
                  <c:v>98.489000000000004</c:v>
                </c:pt>
                <c:pt idx="7">
                  <c:v>99.495999999999995</c:v>
                </c:pt>
                <c:pt idx="8">
                  <c:v>99.748000000000005</c:v>
                </c:pt>
                <c:pt idx="9">
                  <c:v>99.248000000000005</c:v>
                </c:pt>
                <c:pt idx="10">
                  <c:v>99.747</c:v>
                </c:pt>
                <c:pt idx="11">
                  <c:v>98.984999999999999</c:v>
                </c:pt>
                <c:pt idx="12">
                  <c:v>99.004999999999995</c:v>
                </c:pt>
                <c:pt idx="13">
                  <c:v>99.01</c:v>
                </c:pt>
                <c:pt idx="14">
                  <c:v>98.99</c:v>
                </c:pt>
                <c:pt idx="15">
                  <c:v>99.242000000000004</c:v>
                </c:pt>
                <c:pt idx="16">
                  <c:v>98.98</c:v>
                </c:pt>
                <c:pt idx="17">
                  <c:v>99.244</c:v>
                </c:pt>
                <c:pt idx="18">
                  <c:v>99.49</c:v>
                </c:pt>
                <c:pt idx="19">
                  <c:v>98.477000000000004</c:v>
                </c:pt>
                <c:pt idx="20">
                  <c:v>86.834999999999994</c:v>
                </c:pt>
                <c:pt idx="21">
                  <c:v>79.230999999999995</c:v>
                </c:pt>
                <c:pt idx="22">
                  <c:v>51.637</c:v>
                </c:pt>
                <c:pt idx="23">
                  <c:v>44.81</c:v>
                </c:pt>
                <c:pt idx="24">
                  <c:v>42.966999999999999</c:v>
                </c:pt>
                <c:pt idx="25">
                  <c:v>37.783000000000001</c:v>
                </c:pt>
                <c:pt idx="26">
                  <c:v>34.936999999999998</c:v>
                </c:pt>
                <c:pt idx="27">
                  <c:v>31.378</c:v>
                </c:pt>
                <c:pt idx="28">
                  <c:v>33.081000000000003</c:v>
                </c:pt>
                <c:pt idx="29">
                  <c:v>10.459</c:v>
                </c:pt>
                <c:pt idx="30">
                  <c:v>19.202000000000002</c:v>
                </c:pt>
                <c:pt idx="31">
                  <c:v>6.3129999999999997</c:v>
                </c:pt>
                <c:pt idx="32">
                  <c:v>10.204000000000001</c:v>
                </c:pt>
                <c:pt idx="33">
                  <c:v>6.6159999999999997</c:v>
                </c:pt>
                <c:pt idx="34">
                  <c:v>3.97</c:v>
                </c:pt>
                <c:pt idx="35">
                  <c:v>7.0709999999999997</c:v>
                </c:pt>
                <c:pt idx="36">
                  <c:v>13.670999999999999</c:v>
                </c:pt>
              </c:numCache>
            </c:numRef>
          </c:yVal>
          <c:smooth val="0"/>
          <c:extLst>
            <c:ext xmlns:c16="http://schemas.microsoft.com/office/drawing/2014/chart" uri="{C3380CC4-5D6E-409C-BE32-E72D297353CC}">
              <c16:uniqueId val="{00000000-C625-4211-95C4-31E79EA772C9}"/>
            </c:ext>
          </c:extLst>
        </c:ser>
        <c:ser>
          <c:idx val="1"/>
          <c:order val="1"/>
          <c:tx>
            <c:strRef>
              <c:f>he!$H$1</c:f>
              <c:strCache>
                <c:ptCount val="1"/>
                <c:pt idx="0">
                  <c:v>Reference OA</c:v>
                </c:pt>
              </c:strCache>
            </c:strRef>
          </c:tx>
          <c:spPr>
            <a:ln w="25400" cap="rnd">
              <a:solidFill>
                <a:schemeClr val="accent2"/>
              </a:solidFill>
              <a:round/>
            </a:ln>
            <a:effectLst/>
          </c:spPr>
          <c:marker>
            <c:symbol val="none"/>
          </c:marker>
          <c:xVal>
            <c:numRef>
              <c:f>he!$B$2:$B$40</c:f>
              <c:numCache>
                <c:formatCode>General</c:formatCode>
                <c:ptCount val="39"/>
                <c:pt idx="0">
                  <c:v>0</c:v>
                </c:pt>
                <c:pt idx="1">
                  <c:v>18.157</c:v>
                </c:pt>
                <c:pt idx="2">
                  <c:v>20.32</c:v>
                </c:pt>
                <c:pt idx="3">
                  <c:v>21.704000000000001</c:v>
                </c:pt>
                <c:pt idx="4">
                  <c:v>26.302</c:v>
                </c:pt>
                <c:pt idx="5">
                  <c:v>27.042999999999999</c:v>
                </c:pt>
                <c:pt idx="6">
                  <c:v>27.699000000000002</c:v>
                </c:pt>
                <c:pt idx="7">
                  <c:v>28.31</c:v>
                </c:pt>
                <c:pt idx="8">
                  <c:v>28.888000000000002</c:v>
                </c:pt>
                <c:pt idx="9">
                  <c:v>29.42</c:v>
                </c:pt>
                <c:pt idx="10">
                  <c:v>33.500999999999998</c:v>
                </c:pt>
                <c:pt idx="11">
                  <c:v>36.414000000000001</c:v>
                </c:pt>
                <c:pt idx="12">
                  <c:v>38.700000000000003</c:v>
                </c:pt>
                <c:pt idx="13">
                  <c:v>40.658000000000001</c:v>
                </c:pt>
                <c:pt idx="14">
                  <c:v>42.331000000000003</c:v>
                </c:pt>
                <c:pt idx="15">
                  <c:v>43.872</c:v>
                </c:pt>
                <c:pt idx="16">
                  <c:v>45.255000000000003</c:v>
                </c:pt>
                <c:pt idx="17">
                  <c:v>46.533999999999999</c:v>
                </c:pt>
                <c:pt idx="18">
                  <c:v>47.689</c:v>
                </c:pt>
                <c:pt idx="19">
                  <c:v>56.276000000000003</c:v>
                </c:pt>
                <c:pt idx="20">
                  <c:v>62.274999999999999</c:v>
                </c:pt>
                <c:pt idx="21">
                  <c:v>66.957999999999998</c:v>
                </c:pt>
                <c:pt idx="22">
                  <c:v>70.736999999999995</c:v>
                </c:pt>
                <c:pt idx="23">
                  <c:v>73.957999999999998</c:v>
                </c:pt>
                <c:pt idx="24">
                  <c:v>76.688999999999993</c:v>
                </c:pt>
                <c:pt idx="25">
                  <c:v>79.055000000000007</c:v>
                </c:pt>
                <c:pt idx="26">
                  <c:v>81.113</c:v>
                </c:pt>
                <c:pt idx="27">
                  <c:v>82.977999999999994</c:v>
                </c:pt>
                <c:pt idx="28">
                  <c:v>84.629000000000005</c:v>
                </c:pt>
                <c:pt idx="29">
                  <c:v>86.106999999999999</c:v>
                </c:pt>
                <c:pt idx="30">
                  <c:v>87.408000000000001</c:v>
                </c:pt>
                <c:pt idx="31">
                  <c:v>88.614000000000004</c:v>
                </c:pt>
                <c:pt idx="32">
                  <c:v>89.677000000000007</c:v>
                </c:pt>
                <c:pt idx="33">
                  <c:v>90.665999999999997</c:v>
                </c:pt>
                <c:pt idx="34">
                  <c:v>91.54</c:v>
                </c:pt>
                <c:pt idx="35">
                  <c:v>92.325000000000003</c:v>
                </c:pt>
                <c:pt idx="36">
                  <c:v>93.058999999999997</c:v>
                </c:pt>
                <c:pt idx="37">
                  <c:v>93.73</c:v>
                </c:pt>
                <c:pt idx="38">
                  <c:v>100</c:v>
                </c:pt>
              </c:numCache>
            </c:numRef>
          </c:xVal>
          <c:yVal>
            <c:numRef>
              <c:f>he!$H$2:$H$40</c:f>
              <c:numCache>
                <c:formatCode>General</c:formatCode>
                <c:ptCount val="39"/>
                <c:pt idx="0">
                  <c:v>94.552845528455279</c:v>
                </c:pt>
                <c:pt idx="1">
                  <c:v>94.552845528455279</c:v>
                </c:pt>
                <c:pt idx="2">
                  <c:v>94.552845528455279</c:v>
                </c:pt>
                <c:pt idx="3">
                  <c:v>94.552845528455279</c:v>
                </c:pt>
                <c:pt idx="4">
                  <c:v>94.552845528455279</c:v>
                </c:pt>
                <c:pt idx="5">
                  <c:v>94.552845528455279</c:v>
                </c:pt>
                <c:pt idx="6">
                  <c:v>94.552845528455279</c:v>
                </c:pt>
                <c:pt idx="7">
                  <c:v>94.552845528455279</c:v>
                </c:pt>
                <c:pt idx="8">
                  <c:v>94.552845528455279</c:v>
                </c:pt>
                <c:pt idx="9">
                  <c:v>94.552845528455279</c:v>
                </c:pt>
                <c:pt idx="10">
                  <c:v>94.552845528455279</c:v>
                </c:pt>
                <c:pt idx="11">
                  <c:v>94.552845528455279</c:v>
                </c:pt>
                <c:pt idx="12">
                  <c:v>94.552845528455279</c:v>
                </c:pt>
                <c:pt idx="13">
                  <c:v>94.552845528455279</c:v>
                </c:pt>
                <c:pt idx="14">
                  <c:v>94.552845528455279</c:v>
                </c:pt>
                <c:pt idx="15">
                  <c:v>94.552845528455279</c:v>
                </c:pt>
                <c:pt idx="16">
                  <c:v>94.552845528455279</c:v>
                </c:pt>
                <c:pt idx="17">
                  <c:v>94.552845528455279</c:v>
                </c:pt>
                <c:pt idx="18">
                  <c:v>94.552845528455279</c:v>
                </c:pt>
                <c:pt idx="19">
                  <c:v>94.552845528455279</c:v>
                </c:pt>
                <c:pt idx="20">
                  <c:v>94.552845528455279</c:v>
                </c:pt>
                <c:pt idx="21">
                  <c:v>94.552845528455279</c:v>
                </c:pt>
                <c:pt idx="22">
                  <c:v>94.552845528455279</c:v>
                </c:pt>
                <c:pt idx="23">
                  <c:v>94.552845528455279</c:v>
                </c:pt>
                <c:pt idx="24">
                  <c:v>94.552845528455279</c:v>
                </c:pt>
                <c:pt idx="25">
                  <c:v>94.552845528455279</c:v>
                </c:pt>
                <c:pt idx="26">
                  <c:v>94.552845528455279</c:v>
                </c:pt>
                <c:pt idx="27">
                  <c:v>94.552845528455279</c:v>
                </c:pt>
                <c:pt idx="28">
                  <c:v>94.552845528455279</c:v>
                </c:pt>
                <c:pt idx="29">
                  <c:v>94.552845528455279</c:v>
                </c:pt>
                <c:pt idx="30">
                  <c:v>94.552845528455279</c:v>
                </c:pt>
                <c:pt idx="31">
                  <c:v>94.552845528455279</c:v>
                </c:pt>
                <c:pt idx="32">
                  <c:v>94.552845528455279</c:v>
                </c:pt>
                <c:pt idx="33">
                  <c:v>94.552845528455279</c:v>
                </c:pt>
                <c:pt idx="34">
                  <c:v>94.552845528455279</c:v>
                </c:pt>
                <c:pt idx="35">
                  <c:v>94.552845528455279</c:v>
                </c:pt>
                <c:pt idx="36">
                  <c:v>94.552845528455279</c:v>
                </c:pt>
                <c:pt idx="37">
                  <c:v>94.552845528455279</c:v>
                </c:pt>
                <c:pt idx="38">
                  <c:v>94.552845528455279</c:v>
                </c:pt>
              </c:numCache>
            </c:numRef>
          </c:yVal>
          <c:smooth val="0"/>
          <c:extLst>
            <c:ext xmlns:c16="http://schemas.microsoft.com/office/drawing/2014/chart" uri="{C3380CC4-5D6E-409C-BE32-E72D297353CC}">
              <c16:uniqueId val="{00000001-C625-4211-95C4-31E79EA772C9}"/>
            </c:ext>
          </c:extLst>
        </c:ser>
        <c:dLbls>
          <c:showLegendKey val="0"/>
          <c:showVal val="0"/>
          <c:showCatName val="0"/>
          <c:showSerName val="0"/>
          <c:showPercent val="0"/>
          <c:showBubbleSize val="0"/>
        </c:dLbls>
        <c:axId val="746248752"/>
        <c:axId val="783336400"/>
      </c:scatterChart>
      <c:valAx>
        <c:axId val="746248752"/>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Pruning Percentage [%]</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783336400"/>
        <c:crosses val="autoZero"/>
        <c:crossBetween val="midCat"/>
      </c:valAx>
      <c:valAx>
        <c:axId val="783336400"/>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Top-1-OA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746248752"/>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a:solidFill>
        <a:schemeClr val="tx1"/>
      </a:solid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Model sizes </a:t>
            </a:r>
            <a:r>
              <a:rPr lang="en-US" dirty="0"/>
              <a:t>for</a:t>
            </a:r>
            <a:r>
              <a:rPr lang="en-US" baseline="0" dirty="0"/>
              <a:t> the models on the </a:t>
            </a:r>
            <a:r>
              <a:rPr lang="en-US" baseline="0" dirty="0" err="1"/>
              <a:t>IndianPines</a:t>
            </a:r>
            <a:r>
              <a:rPr lang="en-US" baseline="0" dirty="0"/>
              <a:t> dataset</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lineChart>
        <c:grouping val="standard"/>
        <c:varyColors val="0"/>
        <c:ser>
          <c:idx val="0"/>
          <c:order val="0"/>
          <c:tx>
            <c:v>Model Size</c:v>
          </c:tx>
          <c:spPr>
            <a:ln w="19050" cap="rnd">
              <a:noFill/>
              <a:round/>
            </a:ln>
            <a:effectLst/>
          </c:spPr>
          <c:marker>
            <c:symbol val="circle"/>
            <c:size val="5"/>
            <c:spPr>
              <a:solidFill>
                <a:schemeClr val="accent1"/>
              </a:solidFill>
              <a:ln w="9525">
                <a:noFill/>
              </a:ln>
              <a:effectLst/>
            </c:spPr>
          </c:marker>
          <c:cat>
            <c:strRef>
              <c:f>IndianPines!$A$8:$A$22</c:f>
              <c:strCache>
                <c:ptCount val="15"/>
                <c:pt idx="0">
                  <c:v>nn</c:v>
                </c:pt>
                <c:pt idx="1">
                  <c:v>hamida</c:v>
                </c:pt>
                <c:pt idx="2">
                  <c:v>lee</c:v>
                </c:pt>
                <c:pt idx="3">
                  <c:v>chen</c:v>
                </c:pt>
                <c:pt idx="4">
                  <c:v>li</c:v>
                </c:pt>
                <c:pt idx="5">
                  <c:v>hu</c:v>
                </c:pt>
                <c:pt idx="6">
                  <c:v>he</c:v>
                </c:pt>
                <c:pt idx="7">
                  <c:v>luo</c:v>
                </c:pt>
                <c:pt idx="8">
                  <c:v>sharma</c:v>
                </c:pt>
                <c:pt idx="9">
                  <c:v>liu</c:v>
                </c:pt>
                <c:pt idx="10">
                  <c:v>boulch</c:v>
                </c:pt>
                <c:pt idx="11">
                  <c:v>mou</c:v>
                </c:pt>
                <c:pt idx="12">
                  <c:v>roy</c:v>
                </c:pt>
                <c:pt idx="13">
                  <c:v>santara</c:v>
                </c:pt>
                <c:pt idx="14">
                  <c:v>cao</c:v>
                </c:pt>
              </c:strCache>
            </c:strRef>
          </c:cat>
          <c:val>
            <c:numRef>
              <c:f>IndianPines!$AM$8:$AM$22</c:f>
              <c:numCache>
                <c:formatCode>General</c:formatCode>
                <c:ptCount val="15"/>
                <c:pt idx="0">
                  <c:v>65.790019989013672</c:v>
                </c:pt>
                <c:pt idx="1">
                  <c:v>0.66303634643554688</c:v>
                </c:pt>
                <c:pt idx="2">
                  <c:v>1.8534355163574221</c:v>
                </c:pt>
                <c:pt idx="3">
                  <c:v>44.349102020263672</c:v>
                </c:pt>
                <c:pt idx="4">
                  <c:v>0.74595260620117188</c:v>
                </c:pt>
                <c:pt idx="5">
                  <c:v>0.30994796752929688</c:v>
                </c:pt>
                <c:pt idx="6">
                  <c:v>3.1243095397949219</c:v>
                </c:pt>
                <c:pt idx="7">
                  <c:v>396.94929885864258</c:v>
                </c:pt>
                <c:pt idx="8">
                  <c:v>14.89362716674805</c:v>
                </c:pt>
                <c:pt idx="9">
                  <c:v>18.5710563659668</c:v>
                </c:pt>
                <c:pt idx="10">
                  <c:v>0.2101936340332031</c:v>
                </c:pt>
                <c:pt idx="11">
                  <c:v>0.99900436401367188</c:v>
                </c:pt>
                <c:pt idx="13">
                  <c:v>10.438808441162109</c:v>
                </c:pt>
                <c:pt idx="14">
                  <c:v>4.5583763122558594</c:v>
                </c:pt>
              </c:numCache>
            </c:numRef>
          </c:val>
          <c:smooth val="0"/>
          <c:extLst>
            <c:ext xmlns:c16="http://schemas.microsoft.com/office/drawing/2014/chart" uri="{C3380CC4-5D6E-409C-BE32-E72D297353CC}">
              <c16:uniqueId val="{00000000-AE81-4A39-B43A-B1CC1AA7D13E}"/>
            </c:ext>
          </c:extLst>
        </c:ser>
        <c:dLbls>
          <c:showLegendKey val="0"/>
          <c:showVal val="0"/>
          <c:showCatName val="0"/>
          <c:showSerName val="0"/>
          <c:showPercent val="0"/>
          <c:showBubbleSize val="0"/>
        </c:dLbls>
        <c:marker val="1"/>
        <c:smooth val="0"/>
        <c:axId val="110084079"/>
        <c:axId val="111625279"/>
      </c:lineChart>
      <c:catAx>
        <c:axId val="11008407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Model used for classification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11625279"/>
        <c:crossesAt val="0.1"/>
        <c:auto val="1"/>
        <c:lblAlgn val="ctr"/>
        <c:lblOffset val="100"/>
        <c:tickMarkSkip val="1"/>
        <c:noMultiLvlLbl val="0"/>
      </c:catAx>
      <c:valAx>
        <c:axId val="111625279"/>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Model</a:t>
                </a:r>
                <a:r>
                  <a:rPr lang="en-US" baseline="0"/>
                  <a:t> size [MB]</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10084079"/>
        <c:crossesAt val="1"/>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de-DE"/>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OA of</a:t>
            </a:r>
            <a:r>
              <a:rPr lang="en-US" baseline="0" dirty="0"/>
              <a:t> the </a:t>
            </a:r>
            <a:r>
              <a:rPr lang="en-US" sz="1600" b="1" baseline="0" dirty="0" err="1"/>
              <a:t>luo</a:t>
            </a:r>
            <a:r>
              <a:rPr lang="en-US" baseline="0" dirty="0"/>
              <a:t> model on </a:t>
            </a:r>
            <a:r>
              <a:rPr lang="en-US" baseline="0" dirty="0" err="1"/>
              <a:t>IndianPines</a:t>
            </a:r>
            <a:r>
              <a:rPr lang="en-US" baseline="0" dirty="0"/>
              <a:t> during Intel Distiller's </a:t>
            </a:r>
            <a:r>
              <a:rPr lang="en-US" sz="1600" b="1" baseline="0" dirty="0"/>
              <a:t>channel pruning</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scatterChart>
        <c:scatterStyle val="lineMarker"/>
        <c:varyColors val="0"/>
        <c:ser>
          <c:idx val="0"/>
          <c:order val="0"/>
          <c:tx>
            <c:strRef>
              <c:f>luoresults!$B$1</c:f>
              <c:strCache>
                <c:ptCount val="1"/>
                <c:pt idx="0">
                  <c:v>Top-1-OA</c:v>
                </c:pt>
              </c:strCache>
            </c:strRef>
          </c:tx>
          <c:spPr>
            <a:ln w="25400" cap="rnd">
              <a:noFill/>
              <a:round/>
            </a:ln>
            <a:effectLst/>
          </c:spPr>
          <c:marker>
            <c:symbol val="circle"/>
            <c:size val="5"/>
            <c:spPr>
              <a:solidFill>
                <a:schemeClr val="accent1"/>
              </a:solidFill>
              <a:ln w="9525">
                <a:solidFill>
                  <a:schemeClr val="accent1"/>
                </a:solidFill>
              </a:ln>
              <a:effectLst/>
            </c:spPr>
          </c:marker>
          <c:xVal>
            <c:numRef>
              <c:f>luoresults!$G$2:$G$102</c:f>
              <c:numCache>
                <c:formatCode>0.00</c:formatCode>
                <c:ptCount val="101"/>
                <c:pt idx="0">
                  <c:v>0.91836734693877564</c:v>
                </c:pt>
                <c:pt idx="1">
                  <c:v>1.8367346938775513</c:v>
                </c:pt>
                <c:pt idx="2">
                  <c:v>2.7551020408163267</c:v>
                </c:pt>
                <c:pt idx="3">
                  <c:v>3.6734693877551026</c:v>
                </c:pt>
                <c:pt idx="4">
                  <c:v>4.5918367346938771</c:v>
                </c:pt>
                <c:pt idx="5">
                  <c:v>5.5102040816326534</c:v>
                </c:pt>
                <c:pt idx="6">
                  <c:v>6.4285714285714279</c:v>
                </c:pt>
                <c:pt idx="7">
                  <c:v>7.3469387755102051</c:v>
                </c:pt>
                <c:pt idx="8">
                  <c:v>8.2653061224489797</c:v>
                </c:pt>
                <c:pt idx="9">
                  <c:v>9.1836734693877542</c:v>
                </c:pt>
                <c:pt idx="10">
                  <c:v>10.102040816326529</c:v>
                </c:pt>
                <c:pt idx="11">
                  <c:v>11.020408163265307</c:v>
                </c:pt>
                <c:pt idx="12">
                  <c:v>11.938775510204081</c:v>
                </c:pt>
                <c:pt idx="13">
                  <c:v>12.857142857142856</c:v>
                </c:pt>
                <c:pt idx="14">
                  <c:v>13.77551020408163</c:v>
                </c:pt>
                <c:pt idx="15">
                  <c:v>14.69387755102041</c:v>
                </c:pt>
                <c:pt idx="16">
                  <c:v>15.612244897959183</c:v>
                </c:pt>
                <c:pt idx="17">
                  <c:v>16.530612244897959</c:v>
                </c:pt>
                <c:pt idx="18">
                  <c:v>17.448979591836736</c:v>
                </c:pt>
                <c:pt idx="19">
                  <c:v>18.367346938775508</c:v>
                </c:pt>
                <c:pt idx="20">
                  <c:v>19.285714285714285</c:v>
                </c:pt>
                <c:pt idx="21">
                  <c:v>20.204081632653057</c:v>
                </c:pt>
                <c:pt idx="22">
                  <c:v>21.122448979591834</c:v>
                </c:pt>
                <c:pt idx="23">
                  <c:v>22.040816326530614</c:v>
                </c:pt>
                <c:pt idx="24">
                  <c:v>22.95918367346939</c:v>
                </c:pt>
                <c:pt idx="25">
                  <c:v>23.877551020408163</c:v>
                </c:pt>
                <c:pt idx="26">
                  <c:v>24.795918367346939</c:v>
                </c:pt>
                <c:pt idx="27">
                  <c:v>25.714285714285712</c:v>
                </c:pt>
                <c:pt idx="28">
                  <c:v>26.632653061224488</c:v>
                </c:pt>
                <c:pt idx="29">
                  <c:v>27.551020408163261</c:v>
                </c:pt>
                <c:pt idx="30">
                  <c:v>28.469387755102044</c:v>
                </c:pt>
                <c:pt idx="31">
                  <c:v>29.387755102040821</c:v>
                </c:pt>
                <c:pt idx="32">
                  <c:v>30.30612244897959</c:v>
                </c:pt>
                <c:pt idx="33">
                  <c:v>31.224489795918366</c:v>
                </c:pt>
                <c:pt idx="34">
                  <c:v>32.142857142857139</c:v>
                </c:pt>
                <c:pt idx="35">
                  <c:v>33.061224489795919</c:v>
                </c:pt>
                <c:pt idx="36">
                  <c:v>33.979591836734699</c:v>
                </c:pt>
                <c:pt idx="37">
                  <c:v>34.897959183673471</c:v>
                </c:pt>
                <c:pt idx="38">
                  <c:v>35.816326530612244</c:v>
                </c:pt>
                <c:pt idx="39">
                  <c:v>36.734693877551017</c:v>
                </c:pt>
                <c:pt idx="40">
                  <c:v>37.65306122448979</c:v>
                </c:pt>
                <c:pt idx="41">
                  <c:v>38.571428571428569</c:v>
                </c:pt>
                <c:pt idx="42">
                  <c:v>39.489795918367349</c:v>
                </c:pt>
                <c:pt idx="43">
                  <c:v>40.408163265306115</c:v>
                </c:pt>
                <c:pt idx="44">
                  <c:v>41.326530612244902</c:v>
                </c:pt>
                <c:pt idx="45">
                  <c:v>42.244897959183668</c:v>
                </c:pt>
                <c:pt idx="46">
                  <c:v>43.163265306122447</c:v>
                </c:pt>
                <c:pt idx="47">
                  <c:v>44.081632653061227</c:v>
                </c:pt>
                <c:pt idx="48">
                  <c:v>44.999999999999993</c:v>
                </c:pt>
                <c:pt idx="49">
                  <c:v>45.91836734693878</c:v>
                </c:pt>
                <c:pt idx="50">
                  <c:v>46.836734693877546</c:v>
                </c:pt>
                <c:pt idx="51">
                  <c:v>47.755102040816325</c:v>
                </c:pt>
                <c:pt idx="52">
                  <c:v>48.673469387755098</c:v>
                </c:pt>
                <c:pt idx="53">
                  <c:v>49.591836734693878</c:v>
                </c:pt>
                <c:pt idx="54">
                  <c:v>50.510204081632658</c:v>
                </c:pt>
                <c:pt idx="55">
                  <c:v>51.428571428571423</c:v>
                </c:pt>
                <c:pt idx="56">
                  <c:v>52.34693877551021</c:v>
                </c:pt>
                <c:pt idx="57">
                  <c:v>53.265306122448976</c:v>
                </c:pt>
                <c:pt idx="58">
                  <c:v>54.183673469387763</c:v>
                </c:pt>
                <c:pt idx="59">
                  <c:v>55.102040816326522</c:v>
                </c:pt>
                <c:pt idx="60">
                  <c:v>56.020408163265309</c:v>
                </c:pt>
                <c:pt idx="61">
                  <c:v>56.938775510204088</c:v>
                </c:pt>
                <c:pt idx="62">
                  <c:v>57.857142857142861</c:v>
                </c:pt>
                <c:pt idx="63">
                  <c:v>58.775510204081641</c:v>
                </c:pt>
                <c:pt idx="64">
                  <c:v>59.6938775510204</c:v>
                </c:pt>
                <c:pt idx="65">
                  <c:v>60.612244897959179</c:v>
                </c:pt>
                <c:pt idx="66">
                  <c:v>61.530612244897966</c:v>
                </c:pt>
                <c:pt idx="67">
                  <c:v>62.448979591836732</c:v>
                </c:pt>
                <c:pt idx="68">
                  <c:v>63.367346938775512</c:v>
                </c:pt>
                <c:pt idx="69">
                  <c:v>64.285714285714278</c:v>
                </c:pt>
                <c:pt idx="70">
                  <c:v>65.204081632653072</c:v>
                </c:pt>
                <c:pt idx="71">
                  <c:v>66.122448979591837</c:v>
                </c:pt>
                <c:pt idx="72">
                  <c:v>67.040816326530617</c:v>
                </c:pt>
                <c:pt idx="73">
                  <c:v>67.959183673469397</c:v>
                </c:pt>
                <c:pt idx="74">
                  <c:v>68.877551020408163</c:v>
                </c:pt>
                <c:pt idx="75">
                  <c:v>69.795918367346943</c:v>
                </c:pt>
                <c:pt idx="76">
                  <c:v>70.714285714285708</c:v>
                </c:pt>
                <c:pt idx="77">
                  <c:v>71.632653061224488</c:v>
                </c:pt>
                <c:pt idx="78">
                  <c:v>72.551020408163254</c:v>
                </c:pt>
                <c:pt idx="79">
                  <c:v>73.469387755102034</c:v>
                </c:pt>
                <c:pt idx="80">
                  <c:v>74.387755102040813</c:v>
                </c:pt>
                <c:pt idx="81">
                  <c:v>75.306122448979579</c:v>
                </c:pt>
                <c:pt idx="82">
                  <c:v>76.224489795918373</c:v>
                </c:pt>
                <c:pt idx="83">
                  <c:v>77.142857142857139</c:v>
                </c:pt>
                <c:pt idx="84">
                  <c:v>78.061224489795919</c:v>
                </c:pt>
                <c:pt idx="85">
                  <c:v>78.979591836734699</c:v>
                </c:pt>
                <c:pt idx="86">
                  <c:v>79.897959183673464</c:v>
                </c:pt>
                <c:pt idx="87">
                  <c:v>80.81632653061223</c:v>
                </c:pt>
                <c:pt idx="88">
                  <c:v>81.734693877551024</c:v>
                </c:pt>
                <c:pt idx="89">
                  <c:v>82.653061224489804</c:v>
                </c:pt>
                <c:pt idx="90">
                  <c:v>83.571428571428584</c:v>
                </c:pt>
                <c:pt idx="91">
                  <c:v>84.489795918367335</c:v>
                </c:pt>
                <c:pt idx="92">
                  <c:v>85.408163265306129</c:v>
                </c:pt>
                <c:pt idx="93">
                  <c:v>86.326530612244895</c:v>
                </c:pt>
                <c:pt idx="94">
                  <c:v>87.244897959183689</c:v>
                </c:pt>
                <c:pt idx="95">
                  <c:v>88.163265306122454</c:v>
                </c:pt>
                <c:pt idx="96">
                  <c:v>89.08163265306122</c:v>
                </c:pt>
                <c:pt idx="97">
                  <c:v>89.999999999999986</c:v>
                </c:pt>
                <c:pt idx="98">
                  <c:v>90.918367346938794</c:v>
                </c:pt>
                <c:pt idx="99">
                  <c:v>91.83673469387756</c:v>
                </c:pt>
                <c:pt idx="100">
                  <c:v>92.755102040816325</c:v>
                </c:pt>
              </c:numCache>
            </c:numRef>
          </c:xVal>
          <c:yVal>
            <c:numRef>
              <c:f>luoresults!$C$2:$C$102</c:f>
              <c:numCache>
                <c:formatCode>0.00</c:formatCode>
                <c:ptCount val="101"/>
                <c:pt idx="0">
                  <c:v>48.79</c:v>
                </c:pt>
                <c:pt idx="1">
                  <c:v>48.484616000000003</c:v>
                </c:pt>
                <c:pt idx="2">
                  <c:v>46.609047999999994</c:v>
                </c:pt>
                <c:pt idx="3">
                  <c:v>48.033999999999999</c:v>
                </c:pt>
                <c:pt idx="4">
                  <c:v>48.390821000000003</c:v>
                </c:pt>
                <c:pt idx="5">
                  <c:v>48.453495000000004</c:v>
                </c:pt>
                <c:pt idx="6">
                  <c:v>47.890822999999997</c:v>
                </c:pt>
                <c:pt idx="7">
                  <c:v>46.953569000000002</c:v>
                </c:pt>
                <c:pt idx="8">
                  <c:v>48.097329999999999</c:v>
                </c:pt>
                <c:pt idx="9">
                  <c:v>47.344700000000003</c:v>
                </c:pt>
                <c:pt idx="10">
                  <c:v>48.203676999999999</c:v>
                </c:pt>
                <c:pt idx="11">
                  <c:v>47.953505</c:v>
                </c:pt>
                <c:pt idx="12">
                  <c:v>47.82</c:v>
                </c:pt>
                <c:pt idx="13">
                  <c:v>48.296118999999997</c:v>
                </c:pt>
                <c:pt idx="14">
                  <c:v>47.841340000000002</c:v>
                </c:pt>
                <c:pt idx="15">
                  <c:v>48.609724</c:v>
                </c:pt>
                <c:pt idx="16">
                  <c:v>47.468429999999998</c:v>
                </c:pt>
                <c:pt idx="17">
                  <c:v>48.890223999999996</c:v>
                </c:pt>
                <c:pt idx="18">
                  <c:v>48.539630000000002</c:v>
                </c:pt>
                <c:pt idx="19">
                  <c:v>48.515642</c:v>
                </c:pt>
                <c:pt idx="20">
                  <c:v>48.640073999999998</c:v>
                </c:pt>
                <c:pt idx="21">
                  <c:v>48.848979999999997</c:v>
                </c:pt>
                <c:pt idx="22">
                  <c:v>48.546210000000002</c:v>
                </c:pt>
                <c:pt idx="23">
                  <c:v>47.953870999999999</c:v>
                </c:pt>
                <c:pt idx="24">
                  <c:v>48.216209999999997</c:v>
                </c:pt>
                <c:pt idx="25">
                  <c:v>48.484006000000001</c:v>
                </c:pt>
                <c:pt idx="26">
                  <c:v>47.960450000000002</c:v>
                </c:pt>
                <c:pt idx="27">
                  <c:v>47.234607000000004</c:v>
                </c:pt>
                <c:pt idx="28">
                  <c:v>48.484500000000004</c:v>
                </c:pt>
                <c:pt idx="29">
                  <c:v>48.135199999999998</c:v>
                </c:pt>
                <c:pt idx="30">
                  <c:v>48.462939999999996</c:v>
                </c:pt>
                <c:pt idx="31">
                  <c:v>48.52563</c:v>
                </c:pt>
                <c:pt idx="32">
                  <c:v>48.657630000000005</c:v>
                </c:pt>
                <c:pt idx="33">
                  <c:v>48.921946999999996</c:v>
                </c:pt>
                <c:pt idx="34">
                  <c:v>48.591889999999999</c:v>
                </c:pt>
                <c:pt idx="35">
                  <c:v>48.265919000000004</c:v>
                </c:pt>
                <c:pt idx="36">
                  <c:v>48.887</c:v>
                </c:pt>
                <c:pt idx="37">
                  <c:v>48.359647000000002</c:v>
                </c:pt>
                <c:pt idx="38">
                  <c:v>48.640554999999999</c:v>
                </c:pt>
                <c:pt idx="39">
                  <c:v>48.796579999999999</c:v>
                </c:pt>
                <c:pt idx="40">
                  <c:v>48.484983999999997</c:v>
                </c:pt>
                <c:pt idx="41">
                  <c:v>45.359451999999997</c:v>
                </c:pt>
                <c:pt idx="42">
                  <c:v>46.984817</c:v>
                </c:pt>
                <c:pt idx="43">
                  <c:v>48.640130999999997</c:v>
                </c:pt>
                <c:pt idx="44">
                  <c:v>48.59075</c:v>
                </c:pt>
                <c:pt idx="45">
                  <c:v>48.152000000000001</c:v>
                </c:pt>
                <c:pt idx="46">
                  <c:v>47.203838999999995</c:v>
                </c:pt>
                <c:pt idx="47">
                  <c:v>47.640388000000002</c:v>
                </c:pt>
                <c:pt idx="48">
                  <c:v>47.678694999999998</c:v>
                </c:pt>
                <c:pt idx="49">
                  <c:v>47.854999999999997</c:v>
                </c:pt>
                <c:pt idx="50">
                  <c:v>47.400930000000002</c:v>
                </c:pt>
                <c:pt idx="51">
                  <c:v>46.609076999999999</c:v>
                </c:pt>
                <c:pt idx="52">
                  <c:v>46.609203000000001</c:v>
                </c:pt>
                <c:pt idx="53">
                  <c:v>46.655279999999998</c:v>
                </c:pt>
                <c:pt idx="54">
                  <c:v>46.640954000000001</c:v>
                </c:pt>
                <c:pt idx="55">
                  <c:v>44.11</c:v>
                </c:pt>
                <c:pt idx="56">
                  <c:v>45.515895</c:v>
                </c:pt>
                <c:pt idx="57">
                  <c:v>45.6907</c:v>
                </c:pt>
                <c:pt idx="58">
                  <c:v>45.590479999999999</c:v>
                </c:pt>
                <c:pt idx="59">
                  <c:v>43.285820000000001</c:v>
                </c:pt>
                <c:pt idx="60">
                  <c:v>43.765135000000001</c:v>
                </c:pt>
                <c:pt idx="61">
                  <c:v>43.492599999999996</c:v>
                </c:pt>
                <c:pt idx="62">
                  <c:v>43.984473999999999</c:v>
                </c:pt>
                <c:pt idx="63">
                  <c:v>43.171579000000001</c:v>
                </c:pt>
                <c:pt idx="64">
                  <c:v>42.671073999999997</c:v>
                </c:pt>
                <c:pt idx="65">
                  <c:v>42.8</c:v>
                </c:pt>
                <c:pt idx="66">
                  <c:v>42.890221000000004</c:v>
                </c:pt>
                <c:pt idx="67">
                  <c:v>41.390628</c:v>
                </c:pt>
                <c:pt idx="68">
                  <c:v>41.462299999999999</c:v>
                </c:pt>
                <c:pt idx="69">
                  <c:v>40.76784</c:v>
                </c:pt>
                <c:pt idx="70">
                  <c:v>40.826522400000002</c:v>
                </c:pt>
                <c:pt idx="71">
                  <c:v>38.453785000000003</c:v>
                </c:pt>
                <c:pt idx="72">
                  <c:v>38.211359999999999</c:v>
                </c:pt>
                <c:pt idx="73">
                  <c:v>38.578130000000002</c:v>
                </c:pt>
                <c:pt idx="74">
                  <c:v>36.152290000000001</c:v>
                </c:pt>
                <c:pt idx="75">
                  <c:v>36.640239000000001</c:v>
                </c:pt>
                <c:pt idx="76">
                  <c:v>36.5944</c:v>
                </c:pt>
                <c:pt idx="77">
                  <c:v>34.578482999999999</c:v>
                </c:pt>
                <c:pt idx="78">
                  <c:v>34.390274999999995</c:v>
                </c:pt>
                <c:pt idx="79">
                  <c:v>33.442599999999999</c:v>
                </c:pt>
                <c:pt idx="80">
                  <c:v>33.734938</c:v>
                </c:pt>
                <c:pt idx="81">
                  <c:v>32.578035</c:v>
                </c:pt>
                <c:pt idx="82">
                  <c:v>32.46781</c:v>
                </c:pt>
                <c:pt idx="83">
                  <c:v>31.890509999999999</c:v>
                </c:pt>
                <c:pt idx="84">
                  <c:v>29.012</c:v>
                </c:pt>
                <c:pt idx="85">
                  <c:v>29.969849999999997</c:v>
                </c:pt>
                <c:pt idx="86">
                  <c:v>27.465339999999998</c:v>
                </c:pt>
                <c:pt idx="87">
                  <c:v>27.838000000000001</c:v>
                </c:pt>
                <c:pt idx="88">
                  <c:v>25.3367</c:v>
                </c:pt>
                <c:pt idx="89">
                  <c:v>22.390229000000001</c:v>
                </c:pt>
                <c:pt idx="90">
                  <c:v>21.5</c:v>
                </c:pt>
                <c:pt idx="91">
                  <c:v>19.484217000000001</c:v>
                </c:pt>
                <c:pt idx="92">
                  <c:v>18.140882999999999</c:v>
                </c:pt>
                <c:pt idx="93">
                  <c:v>16.980999999999998</c:v>
                </c:pt>
                <c:pt idx="94">
                  <c:v>12.4</c:v>
                </c:pt>
                <c:pt idx="95">
                  <c:v>13.595039999999999</c:v>
                </c:pt>
                <c:pt idx="96">
                  <c:v>11.20327</c:v>
                </c:pt>
                <c:pt idx="97">
                  <c:v>10.809000000000001</c:v>
                </c:pt>
                <c:pt idx="98">
                  <c:v>9.0350000000000001</c:v>
                </c:pt>
                <c:pt idx="99">
                  <c:v>6.5960000000000001</c:v>
                </c:pt>
                <c:pt idx="100">
                  <c:v>3.488</c:v>
                </c:pt>
              </c:numCache>
            </c:numRef>
          </c:yVal>
          <c:smooth val="0"/>
          <c:extLst>
            <c:ext xmlns:c16="http://schemas.microsoft.com/office/drawing/2014/chart" uri="{C3380CC4-5D6E-409C-BE32-E72D297353CC}">
              <c16:uniqueId val="{00000000-59AD-48FE-8C54-E9C9FD32438F}"/>
            </c:ext>
          </c:extLst>
        </c:ser>
        <c:ser>
          <c:idx val="1"/>
          <c:order val="1"/>
          <c:tx>
            <c:strRef>
              <c:f>luoresults!$D$1</c:f>
              <c:strCache>
                <c:ptCount val="1"/>
                <c:pt idx="0">
                  <c:v>Reference OA</c:v>
                </c:pt>
              </c:strCache>
            </c:strRef>
          </c:tx>
          <c:spPr>
            <a:ln w="25400" cap="rnd">
              <a:solidFill>
                <a:srgbClr val="C00000"/>
              </a:solidFill>
              <a:round/>
            </a:ln>
            <a:effectLst/>
          </c:spPr>
          <c:marker>
            <c:symbol val="none"/>
          </c:marker>
          <c:xVal>
            <c:numRef>
              <c:f>luoresults!$G$2:$G$105</c:f>
              <c:numCache>
                <c:formatCode>0.00</c:formatCode>
                <c:ptCount val="104"/>
                <c:pt idx="0">
                  <c:v>0.91836734693877564</c:v>
                </c:pt>
                <c:pt idx="1">
                  <c:v>1.8367346938775513</c:v>
                </c:pt>
                <c:pt idx="2">
                  <c:v>2.7551020408163267</c:v>
                </c:pt>
                <c:pt idx="3">
                  <c:v>3.6734693877551026</c:v>
                </c:pt>
                <c:pt idx="4">
                  <c:v>4.5918367346938771</c:v>
                </c:pt>
                <c:pt idx="5">
                  <c:v>5.5102040816326534</c:v>
                </c:pt>
                <c:pt idx="6">
                  <c:v>6.4285714285714279</c:v>
                </c:pt>
                <c:pt idx="7">
                  <c:v>7.3469387755102051</c:v>
                </c:pt>
                <c:pt idx="8">
                  <c:v>8.2653061224489797</c:v>
                </c:pt>
                <c:pt idx="9">
                  <c:v>9.1836734693877542</c:v>
                </c:pt>
                <c:pt idx="10">
                  <c:v>10.102040816326529</c:v>
                </c:pt>
                <c:pt idx="11">
                  <c:v>11.020408163265307</c:v>
                </c:pt>
                <c:pt idx="12">
                  <c:v>11.938775510204081</c:v>
                </c:pt>
                <c:pt idx="13">
                  <c:v>12.857142857142856</c:v>
                </c:pt>
                <c:pt idx="14">
                  <c:v>13.77551020408163</c:v>
                </c:pt>
                <c:pt idx="15">
                  <c:v>14.69387755102041</c:v>
                </c:pt>
                <c:pt idx="16">
                  <c:v>15.612244897959183</c:v>
                </c:pt>
                <c:pt idx="17">
                  <c:v>16.530612244897959</c:v>
                </c:pt>
                <c:pt idx="18">
                  <c:v>17.448979591836736</c:v>
                </c:pt>
                <c:pt idx="19">
                  <c:v>18.367346938775508</c:v>
                </c:pt>
                <c:pt idx="20">
                  <c:v>19.285714285714285</c:v>
                </c:pt>
                <c:pt idx="21">
                  <c:v>20.204081632653057</c:v>
                </c:pt>
                <c:pt idx="22">
                  <c:v>21.122448979591834</c:v>
                </c:pt>
                <c:pt idx="23">
                  <c:v>22.040816326530614</c:v>
                </c:pt>
                <c:pt idx="24">
                  <c:v>22.95918367346939</c:v>
                </c:pt>
                <c:pt idx="25">
                  <c:v>23.877551020408163</c:v>
                </c:pt>
                <c:pt idx="26">
                  <c:v>24.795918367346939</c:v>
                </c:pt>
                <c:pt idx="27">
                  <c:v>25.714285714285712</c:v>
                </c:pt>
                <c:pt idx="28">
                  <c:v>26.632653061224488</c:v>
                </c:pt>
                <c:pt idx="29">
                  <c:v>27.551020408163261</c:v>
                </c:pt>
                <c:pt idx="30">
                  <c:v>28.469387755102044</c:v>
                </c:pt>
                <c:pt idx="31">
                  <c:v>29.387755102040821</c:v>
                </c:pt>
                <c:pt idx="32">
                  <c:v>30.30612244897959</c:v>
                </c:pt>
                <c:pt idx="33">
                  <c:v>31.224489795918366</c:v>
                </c:pt>
                <c:pt idx="34">
                  <c:v>32.142857142857139</c:v>
                </c:pt>
                <c:pt idx="35">
                  <c:v>33.061224489795919</c:v>
                </c:pt>
                <c:pt idx="36">
                  <c:v>33.979591836734699</c:v>
                </c:pt>
                <c:pt idx="37">
                  <c:v>34.897959183673471</c:v>
                </c:pt>
                <c:pt idx="38">
                  <c:v>35.816326530612244</c:v>
                </c:pt>
                <c:pt idx="39">
                  <c:v>36.734693877551017</c:v>
                </c:pt>
                <c:pt idx="40">
                  <c:v>37.65306122448979</c:v>
                </c:pt>
                <c:pt idx="41">
                  <c:v>38.571428571428569</c:v>
                </c:pt>
                <c:pt idx="42">
                  <c:v>39.489795918367349</c:v>
                </c:pt>
                <c:pt idx="43">
                  <c:v>40.408163265306115</c:v>
                </c:pt>
                <c:pt idx="44">
                  <c:v>41.326530612244902</c:v>
                </c:pt>
                <c:pt idx="45">
                  <c:v>42.244897959183668</c:v>
                </c:pt>
                <c:pt idx="46">
                  <c:v>43.163265306122447</c:v>
                </c:pt>
                <c:pt idx="47">
                  <c:v>44.081632653061227</c:v>
                </c:pt>
                <c:pt idx="48">
                  <c:v>44.999999999999993</c:v>
                </c:pt>
                <c:pt idx="49">
                  <c:v>45.91836734693878</c:v>
                </c:pt>
                <c:pt idx="50">
                  <c:v>46.836734693877546</c:v>
                </c:pt>
                <c:pt idx="51">
                  <c:v>47.755102040816325</c:v>
                </c:pt>
                <c:pt idx="52">
                  <c:v>48.673469387755098</c:v>
                </c:pt>
                <c:pt idx="53">
                  <c:v>49.591836734693878</c:v>
                </c:pt>
                <c:pt idx="54">
                  <c:v>50.510204081632658</c:v>
                </c:pt>
                <c:pt idx="55">
                  <c:v>51.428571428571423</c:v>
                </c:pt>
                <c:pt idx="56">
                  <c:v>52.34693877551021</c:v>
                </c:pt>
                <c:pt idx="57">
                  <c:v>53.265306122448976</c:v>
                </c:pt>
                <c:pt idx="58">
                  <c:v>54.183673469387763</c:v>
                </c:pt>
                <c:pt idx="59">
                  <c:v>55.102040816326522</c:v>
                </c:pt>
                <c:pt idx="60">
                  <c:v>56.020408163265309</c:v>
                </c:pt>
                <c:pt idx="61">
                  <c:v>56.938775510204088</c:v>
                </c:pt>
                <c:pt idx="62">
                  <c:v>57.857142857142861</c:v>
                </c:pt>
                <c:pt idx="63">
                  <c:v>58.775510204081641</c:v>
                </c:pt>
                <c:pt idx="64">
                  <c:v>59.6938775510204</c:v>
                </c:pt>
                <c:pt idx="65">
                  <c:v>60.612244897959179</c:v>
                </c:pt>
                <c:pt idx="66">
                  <c:v>61.530612244897966</c:v>
                </c:pt>
                <c:pt idx="67">
                  <c:v>62.448979591836732</c:v>
                </c:pt>
                <c:pt idx="68">
                  <c:v>63.367346938775512</c:v>
                </c:pt>
                <c:pt idx="69">
                  <c:v>64.285714285714278</c:v>
                </c:pt>
                <c:pt idx="70">
                  <c:v>65.204081632653072</c:v>
                </c:pt>
                <c:pt idx="71">
                  <c:v>66.122448979591837</c:v>
                </c:pt>
                <c:pt idx="72">
                  <c:v>67.040816326530617</c:v>
                </c:pt>
                <c:pt idx="73">
                  <c:v>67.959183673469397</c:v>
                </c:pt>
                <c:pt idx="74">
                  <c:v>68.877551020408163</c:v>
                </c:pt>
                <c:pt idx="75">
                  <c:v>69.795918367346943</c:v>
                </c:pt>
                <c:pt idx="76">
                  <c:v>70.714285714285708</c:v>
                </c:pt>
                <c:pt idx="77">
                  <c:v>71.632653061224488</c:v>
                </c:pt>
                <c:pt idx="78">
                  <c:v>72.551020408163254</c:v>
                </c:pt>
                <c:pt idx="79">
                  <c:v>73.469387755102034</c:v>
                </c:pt>
                <c:pt idx="80">
                  <c:v>74.387755102040813</c:v>
                </c:pt>
                <c:pt idx="81">
                  <c:v>75.306122448979579</c:v>
                </c:pt>
                <c:pt idx="82">
                  <c:v>76.224489795918373</c:v>
                </c:pt>
                <c:pt idx="83">
                  <c:v>77.142857142857139</c:v>
                </c:pt>
                <c:pt idx="84">
                  <c:v>78.061224489795919</c:v>
                </c:pt>
                <c:pt idx="85">
                  <c:v>78.979591836734699</c:v>
                </c:pt>
                <c:pt idx="86">
                  <c:v>79.897959183673464</c:v>
                </c:pt>
                <c:pt idx="87">
                  <c:v>80.81632653061223</c:v>
                </c:pt>
                <c:pt idx="88">
                  <c:v>81.734693877551024</c:v>
                </c:pt>
                <c:pt idx="89">
                  <c:v>82.653061224489804</c:v>
                </c:pt>
                <c:pt idx="90">
                  <c:v>83.571428571428584</c:v>
                </c:pt>
                <c:pt idx="91">
                  <c:v>84.489795918367335</c:v>
                </c:pt>
                <c:pt idx="92">
                  <c:v>85.408163265306129</c:v>
                </c:pt>
                <c:pt idx="93">
                  <c:v>86.326530612244895</c:v>
                </c:pt>
                <c:pt idx="94">
                  <c:v>87.244897959183689</c:v>
                </c:pt>
                <c:pt idx="95">
                  <c:v>88.163265306122454</c:v>
                </c:pt>
                <c:pt idx="96">
                  <c:v>89.08163265306122</c:v>
                </c:pt>
                <c:pt idx="97">
                  <c:v>89.999999999999986</c:v>
                </c:pt>
                <c:pt idx="98">
                  <c:v>90.918367346938794</c:v>
                </c:pt>
                <c:pt idx="99">
                  <c:v>91.83673469387756</c:v>
                </c:pt>
                <c:pt idx="100">
                  <c:v>92.755102040816325</c:v>
                </c:pt>
                <c:pt idx="101">
                  <c:v>100</c:v>
                </c:pt>
              </c:numCache>
            </c:numRef>
          </c:xVal>
          <c:yVal>
            <c:numRef>
              <c:f>luoresults!$E$2:$E$105</c:f>
              <c:numCache>
                <c:formatCode>0.00</c:formatCode>
                <c:ptCount val="104"/>
                <c:pt idx="0">
                  <c:v>41.414634146341498</c:v>
                </c:pt>
                <c:pt idx="1">
                  <c:v>41.414634146341498</c:v>
                </c:pt>
                <c:pt idx="2">
                  <c:v>41.414634146341498</c:v>
                </c:pt>
                <c:pt idx="3">
                  <c:v>41.414634146341498</c:v>
                </c:pt>
                <c:pt idx="4">
                  <c:v>41.414634146341498</c:v>
                </c:pt>
                <c:pt idx="5">
                  <c:v>41.414634146341498</c:v>
                </c:pt>
                <c:pt idx="6">
                  <c:v>41.414634146341498</c:v>
                </c:pt>
                <c:pt idx="7">
                  <c:v>41.414634146341498</c:v>
                </c:pt>
                <c:pt idx="8">
                  <c:v>41.414634146341498</c:v>
                </c:pt>
                <c:pt idx="9">
                  <c:v>41.414634146341498</c:v>
                </c:pt>
                <c:pt idx="10">
                  <c:v>41.414634146341498</c:v>
                </c:pt>
                <c:pt idx="11">
                  <c:v>41.414634146341498</c:v>
                </c:pt>
                <c:pt idx="12">
                  <c:v>41.414634146341498</c:v>
                </c:pt>
                <c:pt idx="13">
                  <c:v>41.414634146341498</c:v>
                </c:pt>
                <c:pt idx="14">
                  <c:v>41.414634146341498</c:v>
                </c:pt>
                <c:pt idx="15">
                  <c:v>41.414634146341498</c:v>
                </c:pt>
                <c:pt idx="16">
                  <c:v>41.414634146341498</c:v>
                </c:pt>
                <c:pt idx="17">
                  <c:v>41.414634146341498</c:v>
                </c:pt>
                <c:pt idx="18">
                  <c:v>41.414634146341498</c:v>
                </c:pt>
                <c:pt idx="19">
                  <c:v>41.414634146341498</c:v>
                </c:pt>
                <c:pt idx="20">
                  <c:v>41.414634146341498</c:v>
                </c:pt>
                <c:pt idx="21">
                  <c:v>41.414634146341498</c:v>
                </c:pt>
                <c:pt idx="22">
                  <c:v>41.414634146341498</c:v>
                </c:pt>
                <c:pt idx="23">
                  <c:v>41.414634146341498</c:v>
                </c:pt>
                <c:pt idx="24">
                  <c:v>41.414634146341498</c:v>
                </c:pt>
                <c:pt idx="25">
                  <c:v>41.414634146341498</c:v>
                </c:pt>
                <c:pt idx="26">
                  <c:v>41.414634146341498</c:v>
                </c:pt>
                <c:pt idx="27">
                  <c:v>41.414634146341498</c:v>
                </c:pt>
                <c:pt idx="28">
                  <c:v>41.414634146341498</c:v>
                </c:pt>
                <c:pt idx="29">
                  <c:v>41.414634146341498</c:v>
                </c:pt>
                <c:pt idx="30">
                  <c:v>41.414634146341498</c:v>
                </c:pt>
                <c:pt idx="31">
                  <c:v>41.414634146341498</c:v>
                </c:pt>
                <c:pt idx="32">
                  <c:v>41.414634146341498</c:v>
                </c:pt>
                <c:pt idx="33">
                  <c:v>41.414634146341498</c:v>
                </c:pt>
                <c:pt idx="34">
                  <c:v>41.414634146341498</c:v>
                </c:pt>
                <c:pt idx="35">
                  <c:v>41.414634146341498</c:v>
                </c:pt>
                <c:pt idx="36">
                  <c:v>41.414634146341498</c:v>
                </c:pt>
                <c:pt idx="37">
                  <c:v>41.414634146341498</c:v>
                </c:pt>
                <c:pt idx="38">
                  <c:v>41.414634146341498</c:v>
                </c:pt>
                <c:pt idx="39">
                  <c:v>41.414634146341498</c:v>
                </c:pt>
                <c:pt idx="40">
                  <c:v>41.414634146341498</c:v>
                </c:pt>
                <c:pt idx="41">
                  <c:v>41.414634146341498</c:v>
                </c:pt>
                <c:pt idx="42">
                  <c:v>41.414634146341498</c:v>
                </c:pt>
                <c:pt idx="43">
                  <c:v>41.414634146341498</c:v>
                </c:pt>
                <c:pt idx="44">
                  <c:v>41.414634146341498</c:v>
                </c:pt>
                <c:pt idx="45">
                  <c:v>41.414634146341498</c:v>
                </c:pt>
                <c:pt idx="46">
                  <c:v>41.414634146341498</c:v>
                </c:pt>
                <c:pt idx="47">
                  <c:v>41.414634146341498</c:v>
                </c:pt>
                <c:pt idx="48">
                  <c:v>41.414634146341498</c:v>
                </c:pt>
                <c:pt idx="49">
                  <c:v>41.414634146341498</c:v>
                </c:pt>
                <c:pt idx="50">
                  <c:v>41.414634146341498</c:v>
                </c:pt>
                <c:pt idx="51">
                  <c:v>41.414634146341498</c:v>
                </c:pt>
                <c:pt idx="52">
                  <c:v>41.414634146341498</c:v>
                </c:pt>
                <c:pt idx="53">
                  <c:v>41.414634146341498</c:v>
                </c:pt>
                <c:pt idx="54">
                  <c:v>41.414634146341498</c:v>
                </c:pt>
                <c:pt idx="55">
                  <c:v>41.414634146341498</c:v>
                </c:pt>
                <c:pt idx="56">
                  <c:v>41.414634146341498</c:v>
                </c:pt>
                <c:pt idx="57">
                  <c:v>41.414634146341498</c:v>
                </c:pt>
                <c:pt idx="58">
                  <c:v>41.414634146341498</c:v>
                </c:pt>
                <c:pt idx="59">
                  <c:v>41.414634146341498</c:v>
                </c:pt>
                <c:pt idx="60">
                  <c:v>41.414634146341498</c:v>
                </c:pt>
                <c:pt idx="61">
                  <c:v>41.414634146341498</c:v>
                </c:pt>
                <c:pt idx="62">
                  <c:v>41.414634146341498</c:v>
                </c:pt>
                <c:pt idx="63">
                  <c:v>41.414634146341498</c:v>
                </c:pt>
                <c:pt idx="64">
                  <c:v>41.414634146341498</c:v>
                </c:pt>
                <c:pt idx="65">
                  <c:v>41.414634146341498</c:v>
                </c:pt>
                <c:pt idx="66">
                  <c:v>41.414634146341498</c:v>
                </c:pt>
                <c:pt idx="67">
                  <c:v>41.414634146341498</c:v>
                </c:pt>
                <c:pt idx="68">
                  <c:v>41.414634146341498</c:v>
                </c:pt>
                <c:pt idx="69">
                  <c:v>41.414634146341498</c:v>
                </c:pt>
                <c:pt idx="70">
                  <c:v>41.414634146341498</c:v>
                </c:pt>
                <c:pt idx="71">
                  <c:v>41.414634146341498</c:v>
                </c:pt>
                <c:pt idx="72">
                  <c:v>41.414634146341498</c:v>
                </c:pt>
                <c:pt idx="73">
                  <c:v>41.414634146341498</c:v>
                </c:pt>
                <c:pt idx="74">
                  <c:v>41.414634146341498</c:v>
                </c:pt>
                <c:pt idx="75">
                  <c:v>41.414634146341498</c:v>
                </c:pt>
                <c:pt idx="76">
                  <c:v>41.414634146341498</c:v>
                </c:pt>
                <c:pt idx="77">
                  <c:v>41.414634146341498</c:v>
                </c:pt>
                <c:pt idx="78">
                  <c:v>41.414634146341498</c:v>
                </c:pt>
                <c:pt idx="79">
                  <c:v>41.414634146341498</c:v>
                </c:pt>
                <c:pt idx="80">
                  <c:v>41.414634146341498</c:v>
                </c:pt>
                <c:pt idx="81">
                  <c:v>41.414634146341498</c:v>
                </c:pt>
                <c:pt idx="82">
                  <c:v>41.414634146341498</c:v>
                </c:pt>
                <c:pt idx="83">
                  <c:v>41.414634146341498</c:v>
                </c:pt>
                <c:pt idx="84">
                  <c:v>41.414634146341498</c:v>
                </c:pt>
                <c:pt idx="85">
                  <c:v>41.414634146341498</c:v>
                </c:pt>
                <c:pt idx="86">
                  <c:v>41.414634146341498</c:v>
                </c:pt>
                <c:pt idx="87">
                  <c:v>41.414634146341498</c:v>
                </c:pt>
                <c:pt idx="88">
                  <c:v>41.414634146341498</c:v>
                </c:pt>
                <c:pt idx="89">
                  <c:v>41.414634146341498</c:v>
                </c:pt>
                <c:pt idx="90">
                  <c:v>41.414634146341498</c:v>
                </c:pt>
                <c:pt idx="91">
                  <c:v>41.414634146341498</c:v>
                </c:pt>
                <c:pt idx="92">
                  <c:v>41.414634146341498</c:v>
                </c:pt>
                <c:pt idx="93">
                  <c:v>41.414634146341498</c:v>
                </c:pt>
                <c:pt idx="94">
                  <c:v>41.414634146341498</c:v>
                </c:pt>
                <c:pt idx="95">
                  <c:v>41.414634146341498</c:v>
                </c:pt>
                <c:pt idx="96">
                  <c:v>41.414634146341498</c:v>
                </c:pt>
                <c:pt idx="97">
                  <c:v>41.414634146341498</c:v>
                </c:pt>
                <c:pt idx="98">
                  <c:v>41.414634146341498</c:v>
                </c:pt>
                <c:pt idx="99">
                  <c:v>41.414634146341498</c:v>
                </c:pt>
                <c:pt idx="100">
                  <c:v>41.414634146341498</c:v>
                </c:pt>
                <c:pt idx="101">
                  <c:v>41.414634146341498</c:v>
                </c:pt>
              </c:numCache>
            </c:numRef>
          </c:yVal>
          <c:smooth val="0"/>
          <c:extLst>
            <c:ext xmlns:c16="http://schemas.microsoft.com/office/drawing/2014/chart" uri="{C3380CC4-5D6E-409C-BE32-E72D297353CC}">
              <c16:uniqueId val="{00000001-59AD-48FE-8C54-E9C9FD32438F}"/>
            </c:ext>
          </c:extLst>
        </c:ser>
        <c:dLbls>
          <c:showLegendKey val="0"/>
          <c:showVal val="0"/>
          <c:showCatName val="0"/>
          <c:showSerName val="0"/>
          <c:showPercent val="0"/>
          <c:showBubbleSize val="0"/>
        </c:dLbls>
        <c:axId val="1745326495"/>
        <c:axId val="1654614927"/>
      </c:scatterChart>
      <c:valAx>
        <c:axId val="1745326495"/>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Combined percentage</a:t>
                </a:r>
                <a:r>
                  <a:rPr lang="en-US" baseline="0"/>
                  <a:t> of pruned convolutional layers [%]</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654614927"/>
        <c:crosses val="autoZero"/>
        <c:crossBetween val="midCat"/>
      </c:valAx>
      <c:valAx>
        <c:axId val="1654614927"/>
        <c:scaling>
          <c:orientation val="minMax"/>
          <c:max val="5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Top-1-OA</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745326495"/>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de-DE"/>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dirty="0"/>
              <a:t>Model</a:t>
            </a:r>
            <a:r>
              <a:rPr lang="en-US" sz="1400" b="1" baseline="0" dirty="0"/>
              <a:t> size fractions </a:t>
            </a:r>
            <a:r>
              <a:rPr lang="en-US" sz="1200" baseline="0" dirty="0"/>
              <a:t>of the original models </a:t>
            </a:r>
            <a:r>
              <a:rPr lang="en-US" sz="1400" b="1" baseline="0" dirty="0"/>
              <a:t>kept</a:t>
            </a:r>
            <a:r>
              <a:rPr lang="en-US" sz="1200" baseline="0" dirty="0"/>
              <a:t> after using post-training quantization of ONNX files with </a:t>
            </a:r>
            <a:r>
              <a:rPr lang="en-US" sz="1200" baseline="0" dirty="0" err="1"/>
              <a:t>WinMLTools</a:t>
            </a:r>
            <a:endParaRPr lang="en-US" sz="12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1"/>
          <c:order val="1"/>
          <c:tx>
            <c:strRef>
              <c:f>Tabelle1!$B$3</c:f>
              <c:strCache>
                <c:ptCount val="1"/>
                <c:pt idx="0">
                  <c:v>16 bits</c:v>
                </c:pt>
              </c:strCache>
            </c:strRef>
          </c:tx>
          <c:spPr>
            <a:solidFill>
              <a:schemeClr val="accent2"/>
            </a:solidFill>
            <a:ln>
              <a:noFill/>
            </a:ln>
            <a:effectLst/>
          </c:spPr>
          <c:invertIfNegative val="0"/>
          <c:cat>
            <c:strRef>
              <c:f>(Tabelle1!$A$2,Tabelle1!$A$5,Tabelle1!$A$8,Tabelle1!$A$11,Tabelle1!$A$14)</c:f>
              <c:strCache>
                <c:ptCount val="5"/>
                <c:pt idx="0">
                  <c:v>cao</c:v>
                </c:pt>
                <c:pt idx="1">
                  <c:v>he</c:v>
                </c:pt>
                <c:pt idx="2">
                  <c:v>hu</c:v>
                </c:pt>
                <c:pt idx="3">
                  <c:v>luo_cnn</c:v>
                </c:pt>
                <c:pt idx="4">
                  <c:v>santara</c:v>
                </c:pt>
              </c:strCache>
            </c:strRef>
          </c:cat>
          <c:val>
            <c:numRef>
              <c:f>(Tabelle1!$D$3,Tabelle1!$D$6,Tabelle1!$D$9,Tabelle1!$D$12,Tabelle1!$D$15)</c:f>
              <c:numCache>
                <c:formatCode>0.00%</c:formatCode>
                <c:ptCount val="5"/>
                <c:pt idx="0">
                  <c:v>0.50026718650098989</c:v>
                </c:pt>
                <c:pt idx="1">
                  <c:v>0.50208153965687408</c:v>
                </c:pt>
                <c:pt idx="2">
                  <c:v>0.50189734027703581</c:v>
                </c:pt>
                <c:pt idx="3">
                  <c:v>0.50000273717273114</c:v>
                </c:pt>
                <c:pt idx="4">
                  <c:v>0.5009118899870606</c:v>
                </c:pt>
              </c:numCache>
            </c:numRef>
          </c:val>
          <c:extLst>
            <c:ext xmlns:c16="http://schemas.microsoft.com/office/drawing/2014/chart" uri="{C3380CC4-5D6E-409C-BE32-E72D297353CC}">
              <c16:uniqueId val="{00000000-6261-4C63-8C76-ECFF503BF8B2}"/>
            </c:ext>
          </c:extLst>
        </c:ser>
        <c:ser>
          <c:idx val="2"/>
          <c:order val="2"/>
          <c:tx>
            <c:strRef>
              <c:f>Tabelle1!$B$4</c:f>
              <c:strCache>
                <c:ptCount val="1"/>
                <c:pt idx="0">
                  <c:v>8 bits</c:v>
                </c:pt>
              </c:strCache>
            </c:strRef>
          </c:tx>
          <c:spPr>
            <a:solidFill>
              <a:schemeClr val="accent3"/>
            </a:solidFill>
            <a:ln>
              <a:noFill/>
            </a:ln>
            <a:effectLst/>
          </c:spPr>
          <c:invertIfNegative val="0"/>
          <c:cat>
            <c:strRef>
              <c:f>(Tabelle1!$A$2,Tabelle1!$A$5,Tabelle1!$A$8,Tabelle1!$A$11,Tabelle1!$A$14)</c:f>
              <c:strCache>
                <c:ptCount val="5"/>
                <c:pt idx="0">
                  <c:v>cao</c:v>
                </c:pt>
                <c:pt idx="1">
                  <c:v>he</c:v>
                </c:pt>
                <c:pt idx="2">
                  <c:v>hu</c:v>
                </c:pt>
                <c:pt idx="3">
                  <c:v>luo_cnn</c:v>
                </c:pt>
                <c:pt idx="4">
                  <c:v>santara</c:v>
                </c:pt>
              </c:strCache>
            </c:strRef>
          </c:cat>
          <c:val>
            <c:numRef>
              <c:f>(Tabelle1!$D$4,Tabelle1!$D$7,Tabelle1!$D$10,Tabelle1!$D$13,Tabelle1!$D$16)</c:f>
              <c:numCache>
                <c:formatCode>0.00%</c:formatCode>
                <c:ptCount val="5"/>
                <c:pt idx="0">
                  <c:v>0.3894100526432871</c:v>
                </c:pt>
                <c:pt idx="1">
                  <c:v>0.26839437083079593</c:v>
                </c:pt>
                <c:pt idx="2">
                  <c:v>0.36265565600410832</c:v>
                </c:pt>
                <c:pt idx="3">
                  <c:v>0.25004139341822768</c:v>
                </c:pt>
                <c:pt idx="4">
                  <c:v>0.38307049916143221</c:v>
                </c:pt>
              </c:numCache>
            </c:numRef>
          </c:val>
          <c:extLst>
            <c:ext xmlns:c16="http://schemas.microsoft.com/office/drawing/2014/chart" uri="{C3380CC4-5D6E-409C-BE32-E72D297353CC}">
              <c16:uniqueId val="{00000001-6261-4C63-8C76-ECFF503BF8B2}"/>
            </c:ext>
          </c:extLst>
        </c:ser>
        <c:dLbls>
          <c:showLegendKey val="0"/>
          <c:showVal val="0"/>
          <c:showCatName val="0"/>
          <c:showSerName val="0"/>
          <c:showPercent val="0"/>
          <c:showBubbleSize val="0"/>
        </c:dLbls>
        <c:gapWidth val="219"/>
        <c:overlap val="-27"/>
        <c:axId val="265125136"/>
        <c:axId val="265536832"/>
        <c:extLst>
          <c:ext xmlns:c15="http://schemas.microsoft.com/office/drawing/2012/chart" uri="{02D57815-91ED-43cb-92C2-25804820EDAC}">
            <c15:filteredBarSeries>
              <c15:ser>
                <c:idx val="0"/>
                <c:order val="0"/>
                <c:tx>
                  <c:strRef>
                    <c:extLst>
                      <c:ext uri="{02D57815-91ED-43cb-92C2-25804820EDAC}">
                        <c15:formulaRef>
                          <c15:sqref>Tabelle1!$B$2</c15:sqref>
                        </c15:formulaRef>
                      </c:ext>
                    </c:extLst>
                    <c:strCache>
                      <c:ptCount val="1"/>
                      <c:pt idx="0">
                        <c:v>32 bits</c:v>
                      </c:pt>
                    </c:strCache>
                  </c:strRef>
                </c:tx>
                <c:spPr>
                  <a:solidFill>
                    <a:schemeClr val="accent1"/>
                  </a:solidFill>
                  <a:ln>
                    <a:noFill/>
                  </a:ln>
                  <a:effectLst/>
                </c:spPr>
                <c:invertIfNegative val="0"/>
                <c:cat>
                  <c:strRef>
                    <c:extLst>
                      <c:ext uri="{02D57815-91ED-43cb-92C2-25804820EDAC}">
                        <c15:formulaRef>
                          <c15:sqref>(Tabelle1!$A$2,Tabelle1!$A$5,Tabelle1!$A$8,Tabelle1!$A$11,Tabelle1!$A$14)</c15:sqref>
                        </c15:formulaRef>
                      </c:ext>
                    </c:extLst>
                    <c:strCache>
                      <c:ptCount val="5"/>
                      <c:pt idx="0">
                        <c:v>cao</c:v>
                      </c:pt>
                      <c:pt idx="1">
                        <c:v>he</c:v>
                      </c:pt>
                      <c:pt idx="2">
                        <c:v>hu</c:v>
                      </c:pt>
                      <c:pt idx="3">
                        <c:v>luo_cnn</c:v>
                      </c:pt>
                      <c:pt idx="4">
                        <c:v>santara</c:v>
                      </c:pt>
                    </c:strCache>
                  </c:strRef>
                </c:cat>
                <c:val>
                  <c:numRef>
                    <c:extLst>
                      <c:ext uri="{02D57815-91ED-43cb-92C2-25804820EDAC}">
                        <c15:formulaRef>
                          <c15:sqref>(Tabelle1!$D$2,Tabelle1!$D$5,Tabelle1!$D$8,Tabelle1!$D$11,Tabelle1!$D$14)</c15:sqref>
                        </c15:formulaRef>
                      </c:ext>
                    </c:extLst>
                    <c:numCache>
                      <c:formatCode>0.00%</c:formatCode>
                      <c:ptCount val="5"/>
                      <c:pt idx="0">
                        <c:v>1</c:v>
                      </c:pt>
                      <c:pt idx="1">
                        <c:v>1</c:v>
                      </c:pt>
                      <c:pt idx="2">
                        <c:v>1</c:v>
                      </c:pt>
                      <c:pt idx="3">
                        <c:v>1</c:v>
                      </c:pt>
                      <c:pt idx="4">
                        <c:v>1</c:v>
                      </c:pt>
                    </c:numCache>
                  </c:numRef>
                </c:val>
                <c:extLst>
                  <c:ext xmlns:c16="http://schemas.microsoft.com/office/drawing/2014/chart" uri="{C3380CC4-5D6E-409C-BE32-E72D297353CC}">
                    <c16:uniqueId val="{00000002-6261-4C63-8C76-ECFF503BF8B2}"/>
                  </c:ext>
                </c:extLst>
              </c15:ser>
            </c15:filteredBarSeries>
          </c:ext>
        </c:extLst>
      </c:barChart>
      <c:catAx>
        <c:axId val="2651251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Name</a:t>
                </a:r>
                <a:r>
                  <a:rPr lang="en-US" baseline="0"/>
                  <a:t> of quantized model</a:t>
                </a:r>
                <a:endParaRPr lang="en-US"/>
              </a:p>
            </c:rich>
          </c:tx>
          <c:layout>
            <c:manualLayout>
              <c:xMode val="edge"/>
              <c:yMode val="edge"/>
              <c:x val="0.38834383202099737"/>
              <c:y val="0.90645815106445027"/>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265536832"/>
        <c:crosses val="autoZero"/>
        <c:auto val="1"/>
        <c:lblAlgn val="ctr"/>
        <c:lblOffset val="100"/>
        <c:noMultiLvlLbl val="0"/>
      </c:catAx>
      <c:valAx>
        <c:axId val="2655368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Model size fraction</a:t>
                </a:r>
                <a:r>
                  <a:rPr lang="en-US" baseline="0"/>
                  <a:t> remaining</a:t>
                </a:r>
                <a:endParaRPr lang="en-US"/>
              </a:p>
            </c:rich>
          </c:tx>
          <c:layout>
            <c:manualLayout>
              <c:xMode val="edge"/>
              <c:yMode val="edge"/>
              <c:x val="2.8659611992945325E-2"/>
              <c:y val="0.1236071765816808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26512513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de-DE"/>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de-DE"/>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dirty="0"/>
              <a:t>OA of</a:t>
            </a:r>
            <a:r>
              <a:rPr lang="en-US" sz="1200" baseline="0" dirty="0"/>
              <a:t> models after post-training quantization with </a:t>
            </a:r>
            <a:r>
              <a:rPr lang="en-US" sz="1200" b="1" baseline="0" dirty="0"/>
              <a:t>4/8/16 bits </a:t>
            </a:r>
            <a:r>
              <a:rPr lang="en-US" sz="1200" baseline="0" dirty="0"/>
              <a:t>on </a:t>
            </a:r>
            <a:r>
              <a:rPr lang="en-US" sz="1200" baseline="0" dirty="0" err="1"/>
              <a:t>IndianPines</a:t>
            </a:r>
            <a:endParaRPr lang="en-US" sz="12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'acc quantize bits'!$D$2</c:f>
              <c:strCache>
                <c:ptCount val="1"/>
                <c:pt idx="0">
                  <c:v>cao</c:v>
                </c:pt>
              </c:strCache>
            </c:strRef>
          </c:tx>
          <c:spPr>
            <a:solidFill>
              <a:schemeClr val="accent1"/>
            </a:solidFill>
            <a:ln w="25400">
              <a:noFill/>
            </a:ln>
            <a:effectLst/>
          </c:spPr>
          <c:invertIfNegative val="0"/>
          <c:errBars>
            <c:errBarType val="both"/>
            <c:errValType val="cust"/>
            <c:noEndCap val="0"/>
            <c:plus>
              <c:numRef>
                <c:f>('acc quantize bits'!$F$2,'acc quantize bits'!$F$15,'acc quantize bits'!$F$28)</c:f>
                <c:numCache>
                  <c:formatCode>General</c:formatCode>
                  <c:ptCount val="3"/>
                  <c:pt idx="0">
                    <c:v>1.1966508911259199</c:v>
                  </c:pt>
                  <c:pt idx="1">
                    <c:v>0.86611792011920996</c:v>
                  </c:pt>
                  <c:pt idx="2">
                    <c:v>0.79952833238120002</c:v>
                  </c:pt>
                </c:numCache>
              </c:numRef>
            </c:plus>
            <c:minus>
              <c:numRef>
                <c:f>('acc quantize bits'!$F$2,'acc quantize bits'!$F$15,'acc quantize bits'!$F$28)</c:f>
                <c:numCache>
                  <c:formatCode>General</c:formatCode>
                  <c:ptCount val="3"/>
                  <c:pt idx="0">
                    <c:v>1.1966508911259199</c:v>
                  </c:pt>
                  <c:pt idx="1">
                    <c:v>0.86611792011920996</c:v>
                  </c:pt>
                  <c:pt idx="2">
                    <c:v>0.79952833238120002</c:v>
                  </c:pt>
                </c:numCache>
              </c:numRef>
            </c:minus>
            <c:spPr>
              <a:noFill/>
              <a:ln w="9525" cap="flat" cmpd="sng" algn="ctr">
                <a:solidFill>
                  <a:schemeClr val="tx1">
                    <a:lumMod val="65000"/>
                    <a:lumOff val="35000"/>
                  </a:schemeClr>
                </a:solidFill>
                <a:round/>
              </a:ln>
              <a:effectLst/>
            </c:spPr>
          </c:errBars>
          <c:cat>
            <c:numRef>
              <c:f>'acc quantize bits'!$C$2:$C$4</c:f>
              <c:numCache>
                <c:formatCode>General</c:formatCode>
                <c:ptCount val="3"/>
                <c:pt idx="0">
                  <c:v>4</c:v>
                </c:pt>
                <c:pt idx="1">
                  <c:v>8</c:v>
                </c:pt>
                <c:pt idx="2">
                  <c:v>16</c:v>
                </c:pt>
              </c:numCache>
            </c:numRef>
          </c:cat>
          <c:val>
            <c:numRef>
              <c:f>('acc quantize bits'!$E$2,'acc quantize bits'!$E$15,'acc quantize bits'!$E$28)</c:f>
              <c:numCache>
                <c:formatCode>General</c:formatCode>
                <c:ptCount val="3"/>
                <c:pt idx="0">
                  <c:v>15.641</c:v>
                </c:pt>
                <c:pt idx="1">
                  <c:v>11.538</c:v>
                </c:pt>
                <c:pt idx="2">
                  <c:v>15.897</c:v>
                </c:pt>
              </c:numCache>
            </c:numRef>
          </c:val>
          <c:extLst>
            <c:ext xmlns:c16="http://schemas.microsoft.com/office/drawing/2014/chart" uri="{C3380CC4-5D6E-409C-BE32-E72D297353CC}">
              <c16:uniqueId val="{00000000-AE68-4614-B376-9DABE88CA0BB}"/>
            </c:ext>
          </c:extLst>
        </c:ser>
        <c:ser>
          <c:idx val="1"/>
          <c:order val="1"/>
          <c:tx>
            <c:strRef>
              <c:f>'acc quantize bits'!$D$56</c:f>
              <c:strCache>
                <c:ptCount val="1"/>
                <c:pt idx="0">
                  <c:v>he</c:v>
                </c:pt>
              </c:strCache>
            </c:strRef>
          </c:tx>
          <c:spPr>
            <a:solidFill>
              <a:schemeClr val="accent2"/>
            </a:solidFill>
            <a:ln w="25400">
              <a:noFill/>
            </a:ln>
            <a:effectLst/>
          </c:spPr>
          <c:invertIfNegative val="0"/>
          <c:errBars>
            <c:errBarType val="both"/>
            <c:errValType val="cust"/>
            <c:noEndCap val="0"/>
            <c:plus>
              <c:numRef>
                <c:f>('acc quantize bits'!$F$56,'acc quantize bits'!$F$69,'acc quantize bits'!$F$82)</c:f>
                <c:numCache>
                  <c:formatCode>General</c:formatCode>
                  <c:ptCount val="3"/>
                  <c:pt idx="0">
                    <c:v>0.34770837024754508</c:v>
                  </c:pt>
                  <c:pt idx="1">
                    <c:v>1.43205094495178</c:v>
                  </c:pt>
                  <c:pt idx="2">
                    <c:v>0.43204340581637657</c:v>
                  </c:pt>
                </c:numCache>
              </c:numRef>
            </c:plus>
            <c:minus>
              <c:numRef>
                <c:f>('acc quantize bits'!$F$56,'acc quantize bits'!$F$69,'acc quantize bits'!$F$82)</c:f>
                <c:numCache>
                  <c:formatCode>General</c:formatCode>
                  <c:ptCount val="3"/>
                  <c:pt idx="0">
                    <c:v>0.34770837024754508</c:v>
                  </c:pt>
                  <c:pt idx="1">
                    <c:v>1.43205094495178</c:v>
                  </c:pt>
                  <c:pt idx="2">
                    <c:v>0.43204340581637657</c:v>
                  </c:pt>
                </c:numCache>
              </c:numRef>
            </c:minus>
            <c:spPr>
              <a:noFill/>
              <a:ln w="9525" cap="flat" cmpd="sng" algn="ctr">
                <a:solidFill>
                  <a:schemeClr val="tx1">
                    <a:lumMod val="65000"/>
                    <a:lumOff val="35000"/>
                  </a:schemeClr>
                </a:solidFill>
                <a:round/>
              </a:ln>
              <a:effectLst/>
            </c:spPr>
          </c:errBars>
          <c:cat>
            <c:numRef>
              <c:f>'acc quantize bits'!$C$56:$C$58</c:f>
              <c:numCache>
                <c:formatCode>General</c:formatCode>
                <c:ptCount val="3"/>
                <c:pt idx="0">
                  <c:v>4</c:v>
                </c:pt>
                <c:pt idx="1">
                  <c:v>8</c:v>
                </c:pt>
                <c:pt idx="2">
                  <c:v>16</c:v>
                </c:pt>
              </c:numCache>
            </c:numRef>
          </c:cat>
          <c:val>
            <c:numRef>
              <c:f>('acc quantize bits'!$E$56,'acc quantize bits'!$E$69,'acc quantize bits'!$E$82)</c:f>
              <c:numCache>
                <c:formatCode>General</c:formatCode>
                <c:ptCount val="3"/>
                <c:pt idx="0">
                  <c:v>4.5570000000000004</c:v>
                </c:pt>
                <c:pt idx="1">
                  <c:v>5.0629999999999997</c:v>
                </c:pt>
                <c:pt idx="2">
                  <c:v>6.835</c:v>
                </c:pt>
              </c:numCache>
            </c:numRef>
          </c:val>
          <c:extLst>
            <c:ext xmlns:c16="http://schemas.microsoft.com/office/drawing/2014/chart" uri="{C3380CC4-5D6E-409C-BE32-E72D297353CC}">
              <c16:uniqueId val="{00000001-AE68-4614-B376-9DABE88CA0BB}"/>
            </c:ext>
          </c:extLst>
        </c:ser>
        <c:ser>
          <c:idx val="2"/>
          <c:order val="2"/>
          <c:tx>
            <c:strRef>
              <c:f>'acc quantize bits'!$D$110</c:f>
              <c:strCache>
                <c:ptCount val="1"/>
                <c:pt idx="0">
                  <c:v>hu</c:v>
                </c:pt>
              </c:strCache>
            </c:strRef>
          </c:tx>
          <c:spPr>
            <a:solidFill>
              <a:schemeClr val="accent3"/>
            </a:solidFill>
            <a:ln w="25400">
              <a:noFill/>
            </a:ln>
            <a:effectLst/>
          </c:spPr>
          <c:invertIfNegative val="0"/>
          <c:errBars>
            <c:errBarType val="both"/>
            <c:errValType val="cust"/>
            <c:noEndCap val="0"/>
            <c:plus>
              <c:numRef>
                <c:f>('acc quantize bits'!$F$110,'acc quantize bits'!$F$123,'acc quantize bits'!$F$136)</c:f>
                <c:numCache>
                  <c:formatCode>General</c:formatCode>
                  <c:ptCount val="3"/>
                  <c:pt idx="0">
                    <c:v>1.4020839693342799</c:v>
                  </c:pt>
                  <c:pt idx="1">
                    <c:v>0.72787520260918004</c:v>
                  </c:pt>
                  <c:pt idx="2">
                    <c:v>1.31348563486519</c:v>
                  </c:pt>
                </c:numCache>
              </c:numRef>
            </c:plus>
            <c:minus>
              <c:numRef>
                <c:f>('acc quantize bits'!$F$110,'acc quantize bits'!$F$123,'acc quantize bits'!$F$136)</c:f>
                <c:numCache>
                  <c:formatCode>General</c:formatCode>
                  <c:ptCount val="3"/>
                  <c:pt idx="0">
                    <c:v>1.4020839693342799</c:v>
                  </c:pt>
                  <c:pt idx="1">
                    <c:v>0.72787520260918004</c:v>
                  </c:pt>
                  <c:pt idx="2">
                    <c:v>1.31348563486519</c:v>
                  </c:pt>
                </c:numCache>
              </c:numRef>
            </c:minus>
            <c:spPr>
              <a:noFill/>
              <a:ln w="9525" cap="flat" cmpd="sng" algn="ctr">
                <a:solidFill>
                  <a:schemeClr val="tx1">
                    <a:lumMod val="65000"/>
                    <a:lumOff val="35000"/>
                  </a:schemeClr>
                </a:solidFill>
                <a:round/>
              </a:ln>
              <a:effectLst/>
            </c:spPr>
          </c:errBars>
          <c:cat>
            <c:numRef>
              <c:f>'acc quantize bits'!$C$110:$C$112</c:f>
              <c:numCache>
                <c:formatCode>General</c:formatCode>
                <c:ptCount val="3"/>
                <c:pt idx="0">
                  <c:v>4</c:v>
                </c:pt>
                <c:pt idx="1">
                  <c:v>8</c:v>
                </c:pt>
                <c:pt idx="2">
                  <c:v>16</c:v>
                </c:pt>
              </c:numCache>
            </c:numRef>
          </c:cat>
          <c:val>
            <c:numRef>
              <c:f>('acc quantize bits'!$E$110,'acc quantize bits'!$E$123,'acc quantize bits'!$E$136)</c:f>
              <c:numCache>
                <c:formatCode>General</c:formatCode>
                <c:ptCount val="3"/>
                <c:pt idx="0">
                  <c:v>5.8819999999999997</c:v>
                </c:pt>
                <c:pt idx="1">
                  <c:v>5.8819999999999997</c:v>
                </c:pt>
                <c:pt idx="2">
                  <c:v>5.8819999999999997</c:v>
                </c:pt>
              </c:numCache>
            </c:numRef>
          </c:val>
          <c:extLst>
            <c:ext xmlns:c16="http://schemas.microsoft.com/office/drawing/2014/chart" uri="{C3380CC4-5D6E-409C-BE32-E72D297353CC}">
              <c16:uniqueId val="{00000002-AE68-4614-B376-9DABE88CA0BB}"/>
            </c:ext>
          </c:extLst>
        </c:ser>
        <c:ser>
          <c:idx val="3"/>
          <c:order val="3"/>
          <c:tx>
            <c:v>luo</c:v>
          </c:tx>
          <c:spPr>
            <a:solidFill>
              <a:schemeClr val="accent4"/>
            </a:solidFill>
            <a:ln w="25400">
              <a:noFill/>
            </a:ln>
            <a:effectLst/>
          </c:spPr>
          <c:invertIfNegative val="0"/>
          <c:errBars>
            <c:errBarType val="both"/>
            <c:errValType val="cust"/>
            <c:noEndCap val="0"/>
            <c:plus>
              <c:numRef>
                <c:f>('acc quantize bits'!$F$164,'acc quantize bits'!$F$177,'acc quantize bits'!$F$190)</c:f>
                <c:numCache>
                  <c:formatCode>General</c:formatCode>
                  <c:ptCount val="3"/>
                  <c:pt idx="0">
                    <c:v>0.36799384817653347</c:v>
                  </c:pt>
                  <c:pt idx="1">
                    <c:v>0.40830352418706417</c:v>
                  </c:pt>
                  <c:pt idx="2">
                    <c:v>1.1285557349225499</c:v>
                  </c:pt>
                </c:numCache>
              </c:numRef>
            </c:plus>
            <c:minus>
              <c:numRef>
                <c:f>('acc quantize bits'!$F$164,'acc quantize bits'!$F$177,'acc quantize bits'!$F$190)</c:f>
                <c:numCache>
                  <c:formatCode>General</c:formatCode>
                  <c:ptCount val="3"/>
                  <c:pt idx="0">
                    <c:v>0.36799384817653347</c:v>
                  </c:pt>
                  <c:pt idx="1">
                    <c:v>0.40830352418706417</c:v>
                  </c:pt>
                  <c:pt idx="2">
                    <c:v>1.1285557349225499</c:v>
                  </c:pt>
                </c:numCache>
              </c:numRef>
            </c:minus>
            <c:spPr>
              <a:noFill/>
              <a:ln w="9525" cap="flat" cmpd="sng" algn="ctr">
                <a:solidFill>
                  <a:schemeClr val="tx1">
                    <a:lumMod val="65000"/>
                    <a:lumOff val="35000"/>
                  </a:schemeClr>
                </a:solidFill>
                <a:round/>
              </a:ln>
              <a:effectLst/>
            </c:spPr>
          </c:errBars>
          <c:cat>
            <c:numRef>
              <c:f>'acc quantize bits'!$C$164:$C$166</c:f>
              <c:numCache>
                <c:formatCode>General</c:formatCode>
                <c:ptCount val="3"/>
                <c:pt idx="0">
                  <c:v>4</c:v>
                </c:pt>
                <c:pt idx="1">
                  <c:v>8</c:v>
                </c:pt>
                <c:pt idx="2">
                  <c:v>16</c:v>
                </c:pt>
              </c:numCache>
            </c:numRef>
          </c:cat>
          <c:val>
            <c:numRef>
              <c:f>('acc quantize bits'!$E$164,'acc quantize bits'!$E$177,'acc quantize bits'!$E$190)</c:f>
              <c:numCache>
                <c:formatCode>General</c:formatCode>
                <c:ptCount val="3"/>
                <c:pt idx="0">
                  <c:v>8.4369999999999994</c:v>
                </c:pt>
                <c:pt idx="1">
                  <c:v>6.9480000000000004</c:v>
                </c:pt>
                <c:pt idx="2">
                  <c:v>8.6850000000000005</c:v>
                </c:pt>
              </c:numCache>
            </c:numRef>
          </c:val>
          <c:extLst>
            <c:ext xmlns:c16="http://schemas.microsoft.com/office/drawing/2014/chart" uri="{C3380CC4-5D6E-409C-BE32-E72D297353CC}">
              <c16:uniqueId val="{00000003-AE68-4614-B376-9DABE88CA0BB}"/>
            </c:ext>
          </c:extLst>
        </c:ser>
        <c:ser>
          <c:idx val="4"/>
          <c:order val="4"/>
          <c:tx>
            <c:strRef>
              <c:f>'acc quantize bits'!$D$218</c:f>
              <c:strCache>
                <c:ptCount val="1"/>
                <c:pt idx="0">
                  <c:v>santara</c:v>
                </c:pt>
              </c:strCache>
            </c:strRef>
          </c:tx>
          <c:spPr>
            <a:solidFill>
              <a:schemeClr val="accent5"/>
            </a:solidFill>
            <a:ln w="25400">
              <a:noFill/>
            </a:ln>
            <a:effectLst/>
          </c:spPr>
          <c:invertIfNegative val="0"/>
          <c:errBars>
            <c:errBarType val="both"/>
            <c:errValType val="cust"/>
            <c:noEndCap val="0"/>
            <c:plus>
              <c:numRef>
                <c:f>('acc quantize bits'!$F$218,'acc quantize bits'!$F$231,'acc quantize bits'!$F$244)</c:f>
                <c:numCache>
                  <c:formatCode>General</c:formatCode>
                  <c:ptCount val="3"/>
                  <c:pt idx="0">
                    <c:v>0.82920034007369003</c:v>
                  </c:pt>
                  <c:pt idx="1">
                    <c:v>0.56521998274656005</c:v>
                  </c:pt>
                  <c:pt idx="2">
                    <c:v>0.39050522031982998</c:v>
                  </c:pt>
                </c:numCache>
              </c:numRef>
            </c:plus>
            <c:minus>
              <c:numRef>
                <c:f>('acc quantize bits'!$F$218,'acc quantize bits'!$F$231,'acc quantize bits'!$F$244)</c:f>
                <c:numCache>
                  <c:formatCode>General</c:formatCode>
                  <c:ptCount val="3"/>
                  <c:pt idx="0">
                    <c:v>0.82920034007369003</c:v>
                  </c:pt>
                  <c:pt idx="1">
                    <c:v>0.56521998274656005</c:v>
                  </c:pt>
                  <c:pt idx="2">
                    <c:v>0.39050522031982998</c:v>
                  </c:pt>
                </c:numCache>
              </c:numRef>
            </c:minus>
            <c:spPr>
              <a:noFill/>
              <a:ln w="9525" cap="flat" cmpd="sng" algn="ctr">
                <a:solidFill>
                  <a:schemeClr val="tx1">
                    <a:lumMod val="65000"/>
                    <a:lumOff val="35000"/>
                  </a:schemeClr>
                </a:solidFill>
                <a:round/>
              </a:ln>
              <a:effectLst/>
            </c:spPr>
          </c:errBars>
          <c:cat>
            <c:numRef>
              <c:f>'acc quantize bits'!$C$218:$C$220</c:f>
              <c:numCache>
                <c:formatCode>General</c:formatCode>
                <c:ptCount val="3"/>
                <c:pt idx="0">
                  <c:v>4</c:v>
                </c:pt>
                <c:pt idx="1">
                  <c:v>8</c:v>
                </c:pt>
                <c:pt idx="2">
                  <c:v>16</c:v>
                </c:pt>
              </c:numCache>
            </c:numRef>
          </c:cat>
          <c:val>
            <c:numRef>
              <c:f>('acc quantize bits'!$E$218,'acc quantize bits'!$E$231,'acc quantize bits'!$E$244)</c:f>
              <c:numCache>
                <c:formatCode>General</c:formatCode>
                <c:ptCount val="3"/>
                <c:pt idx="0">
                  <c:v>9.6769999999999996</c:v>
                </c:pt>
                <c:pt idx="1">
                  <c:v>9.6769999999999996</c:v>
                </c:pt>
                <c:pt idx="2">
                  <c:v>9.6769999999999996</c:v>
                </c:pt>
              </c:numCache>
            </c:numRef>
          </c:val>
          <c:extLst>
            <c:ext xmlns:c16="http://schemas.microsoft.com/office/drawing/2014/chart" uri="{C3380CC4-5D6E-409C-BE32-E72D297353CC}">
              <c16:uniqueId val="{00000004-AE68-4614-B376-9DABE88CA0BB}"/>
            </c:ext>
          </c:extLst>
        </c:ser>
        <c:dLbls>
          <c:showLegendKey val="0"/>
          <c:showVal val="0"/>
          <c:showCatName val="0"/>
          <c:showSerName val="0"/>
          <c:showPercent val="0"/>
          <c:showBubbleSize val="0"/>
        </c:dLbls>
        <c:gapWidth val="150"/>
        <c:axId val="1381988848"/>
        <c:axId val="1339821167"/>
      </c:barChart>
      <c:catAx>
        <c:axId val="138198884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quantization bits for activations, weights and accumulators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339821167"/>
        <c:crosses val="autoZero"/>
        <c:auto val="1"/>
        <c:lblAlgn val="ctr"/>
        <c:lblOffset val="100"/>
        <c:noMultiLvlLbl val="0"/>
      </c:catAx>
      <c:valAx>
        <c:axId val="133982116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Top-1-OA</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3819888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de-DE"/>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dirty="0"/>
              <a:t>OA</a:t>
            </a:r>
            <a:r>
              <a:rPr lang="en-US" sz="1200" baseline="0" dirty="0"/>
              <a:t> of models after post-training quantization </a:t>
            </a:r>
            <a:r>
              <a:rPr lang="en-US" sz="1200" b="1" baseline="0" dirty="0"/>
              <a:t>with 8 bits for activations and 16 bits for weights</a:t>
            </a:r>
            <a:r>
              <a:rPr lang="en-US" sz="1200" baseline="0" dirty="0"/>
              <a:t> on </a:t>
            </a:r>
            <a:r>
              <a:rPr lang="en-US" sz="1200" baseline="0" dirty="0" err="1"/>
              <a:t>IndianPines</a:t>
            </a:r>
            <a:endParaRPr lang="en-US" sz="12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'acc quantize bits'!$D$14</c:f>
              <c:strCache>
                <c:ptCount val="1"/>
                <c:pt idx="0">
                  <c:v>cao</c:v>
                </c:pt>
              </c:strCache>
            </c:strRef>
          </c:tx>
          <c:spPr>
            <a:solidFill>
              <a:schemeClr val="accent1"/>
            </a:solidFill>
            <a:ln>
              <a:noFill/>
            </a:ln>
            <a:effectLst/>
          </c:spPr>
          <c:invertIfNegative val="0"/>
          <c:errBars>
            <c:errBarType val="both"/>
            <c:errValType val="cust"/>
            <c:noEndCap val="0"/>
            <c:plus>
              <c:numRef>
                <c:f>('acc quantize bits'!$F$17:$F$19,'acc quantize bits'!$F$52,'acc quantize bits'!$J$55)</c:f>
                <c:numCache>
                  <c:formatCode>General</c:formatCode>
                  <c:ptCount val="5"/>
                  <c:pt idx="0">
                    <c:v>1.8749255673486309</c:v>
                  </c:pt>
                  <c:pt idx="1">
                    <c:v>2.1790285421310753</c:v>
                  </c:pt>
                  <c:pt idx="2">
                    <c:v>1.7809171081384907</c:v>
                  </c:pt>
                  <c:pt idx="3">
                    <c:v>2.891123267582421</c:v>
                  </c:pt>
                  <c:pt idx="4">
                    <c:v>0.42666810429562929</c:v>
                  </c:pt>
                </c:numCache>
              </c:numRef>
            </c:plus>
            <c:minus>
              <c:numRef>
                <c:f>('acc quantize bits'!$F$17:$F$19,'acc quantize bits'!$F$52,'acc quantize bits'!$J$55)</c:f>
                <c:numCache>
                  <c:formatCode>General</c:formatCode>
                  <c:ptCount val="5"/>
                  <c:pt idx="0">
                    <c:v>1.8749255673486309</c:v>
                  </c:pt>
                  <c:pt idx="1">
                    <c:v>2.1790285421310753</c:v>
                  </c:pt>
                  <c:pt idx="2">
                    <c:v>1.7809171081384907</c:v>
                  </c:pt>
                  <c:pt idx="3">
                    <c:v>2.891123267582421</c:v>
                  </c:pt>
                  <c:pt idx="4">
                    <c:v>0.42666810429562929</c:v>
                  </c:pt>
                </c:numCache>
              </c:numRef>
            </c:minus>
            <c:spPr>
              <a:noFill/>
              <a:ln w="9525" cap="flat" cmpd="sng" algn="ctr">
                <a:solidFill>
                  <a:schemeClr val="tx1">
                    <a:lumMod val="65000"/>
                    <a:lumOff val="35000"/>
                  </a:schemeClr>
                </a:solidFill>
                <a:round/>
              </a:ln>
              <a:effectLst/>
            </c:spPr>
          </c:errBars>
          <c:cat>
            <c:strRef>
              <c:f>('acc quantize bits'!$C$17:$C$19,'acc quantize bits'!$C$52,'acc quantize bits'!$H$50)</c:f>
              <c:strCache>
                <c:ptCount val="5"/>
                <c:pt idx="0">
                  <c:v>4</c:v>
                </c:pt>
                <c:pt idx="1">
                  <c:v>8</c:v>
                </c:pt>
                <c:pt idx="2">
                  <c:v>16</c:v>
                </c:pt>
                <c:pt idx="3">
                  <c:v>32</c:v>
                </c:pt>
                <c:pt idx="4">
                  <c:v>Reference OA</c:v>
                </c:pt>
              </c:strCache>
            </c:strRef>
          </c:cat>
          <c:val>
            <c:numRef>
              <c:f>('acc quantize bits'!$E$17:$E$19,'acc quantize bits'!$E$52,'acc quantize bits'!$I$55)</c:f>
              <c:numCache>
                <c:formatCode>General</c:formatCode>
                <c:ptCount val="5"/>
                <c:pt idx="0">
                  <c:v>13.333</c:v>
                </c:pt>
                <c:pt idx="1">
                  <c:v>13.077</c:v>
                </c:pt>
                <c:pt idx="2">
                  <c:v>14.359</c:v>
                </c:pt>
                <c:pt idx="3">
                  <c:v>94.358999999999995</c:v>
                </c:pt>
                <c:pt idx="4">
                  <c:v>94.8130081300813</c:v>
                </c:pt>
              </c:numCache>
            </c:numRef>
          </c:val>
          <c:extLst>
            <c:ext xmlns:c16="http://schemas.microsoft.com/office/drawing/2014/chart" uri="{C3380CC4-5D6E-409C-BE32-E72D297353CC}">
              <c16:uniqueId val="{00000000-E6B5-4300-8DF6-9E4C29872661}"/>
            </c:ext>
          </c:extLst>
        </c:ser>
        <c:ser>
          <c:idx val="1"/>
          <c:order val="1"/>
          <c:tx>
            <c:strRef>
              <c:f>'acc quantize bits'!$D$56</c:f>
              <c:strCache>
                <c:ptCount val="1"/>
                <c:pt idx="0">
                  <c:v>he</c:v>
                </c:pt>
              </c:strCache>
            </c:strRef>
          </c:tx>
          <c:spPr>
            <a:solidFill>
              <a:schemeClr val="accent2"/>
            </a:solidFill>
            <a:ln>
              <a:noFill/>
            </a:ln>
            <a:effectLst/>
          </c:spPr>
          <c:invertIfNegative val="0"/>
          <c:errBars>
            <c:errBarType val="both"/>
            <c:errValType val="cust"/>
            <c:noEndCap val="0"/>
            <c:plus>
              <c:numRef>
                <c:f>('acc quantize bits'!$F$71:$F$73,'acc quantize bits'!$F$106,'acc quantize bits'!$J$52)</c:f>
                <c:numCache>
                  <c:formatCode>General</c:formatCode>
                  <c:ptCount val="5"/>
                  <c:pt idx="0">
                    <c:v>2.0955314856368465</c:v>
                  </c:pt>
                  <c:pt idx="1">
                    <c:v>1.6640977277021634</c:v>
                  </c:pt>
                  <c:pt idx="2">
                    <c:v>2.9096536640836694</c:v>
                  </c:pt>
                  <c:pt idx="3">
                    <c:v>2.4066119433133695</c:v>
                  </c:pt>
                  <c:pt idx="4">
                    <c:v>1.6313035612939615</c:v>
                  </c:pt>
                </c:numCache>
              </c:numRef>
            </c:plus>
            <c:minus>
              <c:numRef>
                <c:f>('acc quantize bits'!$F$71:$F$73,'acc quantize bits'!$F$106,'acc quantize bits'!$J$52)</c:f>
                <c:numCache>
                  <c:formatCode>General</c:formatCode>
                  <c:ptCount val="5"/>
                  <c:pt idx="0">
                    <c:v>2.0955314856368465</c:v>
                  </c:pt>
                  <c:pt idx="1">
                    <c:v>1.6640977277021634</c:v>
                  </c:pt>
                  <c:pt idx="2">
                    <c:v>2.9096536640836694</c:v>
                  </c:pt>
                  <c:pt idx="3">
                    <c:v>2.4066119433133695</c:v>
                  </c:pt>
                  <c:pt idx="4">
                    <c:v>1.6313035612939615</c:v>
                  </c:pt>
                </c:numCache>
              </c:numRef>
            </c:minus>
            <c:spPr>
              <a:noFill/>
              <a:ln w="9525" cap="flat" cmpd="sng" algn="ctr">
                <a:solidFill>
                  <a:schemeClr val="tx1">
                    <a:lumMod val="65000"/>
                    <a:lumOff val="35000"/>
                  </a:schemeClr>
                </a:solidFill>
                <a:round/>
              </a:ln>
              <a:effectLst/>
            </c:spPr>
          </c:errBars>
          <c:cat>
            <c:strRef>
              <c:f>('acc quantize bits'!$C$17:$C$19,'acc quantize bits'!$C$52,'acc quantize bits'!$H$50)</c:f>
              <c:strCache>
                <c:ptCount val="5"/>
                <c:pt idx="0">
                  <c:v>4</c:v>
                </c:pt>
                <c:pt idx="1">
                  <c:v>8</c:v>
                </c:pt>
                <c:pt idx="2">
                  <c:v>16</c:v>
                </c:pt>
                <c:pt idx="3">
                  <c:v>32</c:v>
                </c:pt>
                <c:pt idx="4">
                  <c:v>Reference OA</c:v>
                </c:pt>
              </c:strCache>
            </c:strRef>
          </c:cat>
          <c:val>
            <c:numRef>
              <c:f>('acc quantize bits'!$E$71:$E$73,'acc quantize bits'!$E$106,'acc quantize bits'!$I$52)</c:f>
              <c:numCache>
                <c:formatCode>General</c:formatCode>
                <c:ptCount val="5"/>
                <c:pt idx="0">
                  <c:v>5.8230000000000004</c:v>
                </c:pt>
                <c:pt idx="1">
                  <c:v>6.0759999999999996</c:v>
                </c:pt>
                <c:pt idx="2">
                  <c:v>5.8230000000000004</c:v>
                </c:pt>
                <c:pt idx="3">
                  <c:v>96.456000000000003</c:v>
                </c:pt>
                <c:pt idx="4">
                  <c:v>94.552845528455279</c:v>
                </c:pt>
              </c:numCache>
            </c:numRef>
          </c:val>
          <c:extLst>
            <c:ext xmlns:c16="http://schemas.microsoft.com/office/drawing/2014/chart" uri="{C3380CC4-5D6E-409C-BE32-E72D297353CC}">
              <c16:uniqueId val="{00000001-E6B5-4300-8DF6-9E4C29872661}"/>
            </c:ext>
          </c:extLst>
        </c:ser>
        <c:ser>
          <c:idx val="2"/>
          <c:order val="2"/>
          <c:tx>
            <c:strRef>
              <c:f>'acc quantize bits'!$D$120</c:f>
              <c:strCache>
                <c:ptCount val="1"/>
                <c:pt idx="0">
                  <c:v>hu</c:v>
                </c:pt>
              </c:strCache>
            </c:strRef>
          </c:tx>
          <c:spPr>
            <a:solidFill>
              <a:schemeClr val="accent3"/>
            </a:solidFill>
            <a:ln>
              <a:noFill/>
            </a:ln>
            <a:effectLst/>
          </c:spPr>
          <c:invertIfNegative val="0"/>
          <c:errBars>
            <c:errBarType val="both"/>
            <c:errValType val="cust"/>
            <c:noEndCap val="0"/>
            <c:plus>
              <c:numRef>
                <c:f>('acc quantize bits'!$F$125:$F$127,'acc quantize bits'!$F$160,'acc quantize bits'!$J$51)</c:f>
                <c:numCache>
                  <c:formatCode>General</c:formatCode>
                  <c:ptCount val="5"/>
                  <c:pt idx="0">
                    <c:v>1.9083926405537686</c:v>
                  </c:pt>
                  <c:pt idx="1">
                    <c:v>0.92075893277036625</c:v>
                  </c:pt>
                  <c:pt idx="2">
                    <c:v>1.3836221414720264</c:v>
                  </c:pt>
                  <c:pt idx="3">
                    <c:v>2.5400574824873603</c:v>
                  </c:pt>
                  <c:pt idx="4">
                    <c:v>0.77162468346917734</c:v>
                  </c:pt>
                </c:numCache>
              </c:numRef>
            </c:plus>
            <c:minus>
              <c:numRef>
                <c:f>('acc quantize bits'!$F$125:$F$127,'acc quantize bits'!$F$160,'acc quantize bits'!$J$51)</c:f>
                <c:numCache>
                  <c:formatCode>General</c:formatCode>
                  <c:ptCount val="5"/>
                  <c:pt idx="0">
                    <c:v>1.9083926405537686</c:v>
                  </c:pt>
                  <c:pt idx="1">
                    <c:v>0.92075893277036625</c:v>
                  </c:pt>
                  <c:pt idx="2">
                    <c:v>1.3836221414720264</c:v>
                  </c:pt>
                  <c:pt idx="3">
                    <c:v>2.5400574824873603</c:v>
                  </c:pt>
                  <c:pt idx="4">
                    <c:v>0.77162468346917734</c:v>
                  </c:pt>
                </c:numCache>
              </c:numRef>
            </c:minus>
            <c:spPr>
              <a:noFill/>
              <a:ln w="9525" cap="flat" cmpd="sng" algn="ctr">
                <a:solidFill>
                  <a:schemeClr val="tx1">
                    <a:lumMod val="65000"/>
                    <a:lumOff val="35000"/>
                  </a:schemeClr>
                </a:solidFill>
                <a:round/>
              </a:ln>
              <a:effectLst/>
            </c:spPr>
          </c:errBars>
          <c:cat>
            <c:strRef>
              <c:f>('acc quantize bits'!$C$17:$C$19,'acc quantize bits'!$C$52,'acc quantize bits'!$H$50)</c:f>
              <c:strCache>
                <c:ptCount val="5"/>
                <c:pt idx="0">
                  <c:v>4</c:v>
                </c:pt>
                <c:pt idx="1">
                  <c:v>8</c:v>
                </c:pt>
                <c:pt idx="2">
                  <c:v>16</c:v>
                </c:pt>
                <c:pt idx="3">
                  <c:v>32</c:v>
                </c:pt>
                <c:pt idx="4">
                  <c:v>Reference OA</c:v>
                </c:pt>
              </c:strCache>
            </c:strRef>
          </c:cat>
          <c:val>
            <c:numRef>
              <c:f>('acc quantize bits'!$E$125:$E$127,'acc quantize bits'!$E$160,'acc quantize bits'!$I$51)</c:f>
              <c:numCache>
                <c:formatCode>General</c:formatCode>
                <c:ptCount val="5"/>
                <c:pt idx="0">
                  <c:v>5.8819999999999997</c:v>
                </c:pt>
                <c:pt idx="1">
                  <c:v>5.8819999999999997</c:v>
                </c:pt>
                <c:pt idx="2">
                  <c:v>5.8819999999999997</c:v>
                </c:pt>
                <c:pt idx="3">
                  <c:v>45.588000000000001</c:v>
                </c:pt>
                <c:pt idx="4">
                  <c:v>47.463414634146353</c:v>
                </c:pt>
              </c:numCache>
            </c:numRef>
          </c:val>
          <c:extLst>
            <c:ext xmlns:c16="http://schemas.microsoft.com/office/drawing/2014/chart" uri="{C3380CC4-5D6E-409C-BE32-E72D297353CC}">
              <c16:uniqueId val="{00000002-E6B5-4300-8DF6-9E4C29872661}"/>
            </c:ext>
          </c:extLst>
        </c:ser>
        <c:ser>
          <c:idx val="3"/>
          <c:order val="3"/>
          <c:tx>
            <c:v>luo</c:v>
          </c:tx>
          <c:spPr>
            <a:solidFill>
              <a:schemeClr val="accent4"/>
            </a:solidFill>
            <a:ln>
              <a:noFill/>
            </a:ln>
            <a:effectLst/>
          </c:spPr>
          <c:invertIfNegative val="0"/>
          <c:errBars>
            <c:errBarType val="both"/>
            <c:errValType val="cust"/>
            <c:noEndCap val="0"/>
            <c:plus>
              <c:numRef>
                <c:f>('acc quantize bits'!$F$179:$F$181,'acc quantize bits'!$F$214,'acc quantize bits'!$J$53)</c:f>
                <c:numCache>
                  <c:formatCode>General</c:formatCode>
                  <c:ptCount val="5"/>
                  <c:pt idx="0">
                    <c:v>2.8382927119513082</c:v>
                  </c:pt>
                  <c:pt idx="1">
                    <c:v>2.2246113383575334</c:v>
                  </c:pt>
                  <c:pt idx="2">
                    <c:v>0.49781655340730269</c:v>
                  </c:pt>
                  <c:pt idx="3">
                    <c:v>0.83549889039321379</c:v>
                  </c:pt>
                  <c:pt idx="4">
                    <c:v>1.4327208536585374</c:v>
                  </c:pt>
                </c:numCache>
              </c:numRef>
            </c:plus>
            <c:minus>
              <c:numRef>
                <c:f>('acc quantize bits'!$F$179:$F$181,'acc quantize bits'!$F$214,'acc quantize bits'!$J$53)</c:f>
                <c:numCache>
                  <c:formatCode>General</c:formatCode>
                  <c:ptCount val="5"/>
                  <c:pt idx="0">
                    <c:v>2.8382927119513082</c:v>
                  </c:pt>
                  <c:pt idx="1">
                    <c:v>2.2246113383575334</c:v>
                  </c:pt>
                  <c:pt idx="2">
                    <c:v>0.49781655340730269</c:v>
                  </c:pt>
                  <c:pt idx="3">
                    <c:v>0.83549889039321379</c:v>
                  </c:pt>
                  <c:pt idx="4">
                    <c:v>1.4327208536585374</c:v>
                  </c:pt>
                </c:numCache>
              </c:numRef>
            </c:minus>
            <c:spPr>
              <a:noFill/>
              <a:ln w="9525" cap="flat" cmpd="sng" algn="ctr">
                <a:solidFill>
                  <a:schemeClr val="tx1">
                    <a:lumMod val="65000"/>
                    <a:lumOff val="35000"/>
                  </a:schemeClr>
                </a:solidFill>
                <a:round/>
              </a:ln>
              <a:effectLst/>
            </c:spPr>
          </c:errBars>
          <c:cat>
            <c:strRef>
              <c:f>('acc quantize bits'!$C$17:$C$19,'acc quantize bits'!$C$52,'acc quantize bits'!$H$50)</c:f>
              <c:strCache>
                <c:ptCount val="5"/>
                <c:pt idx="0">
                  <c:v>4</c:v>
                </c:pt>
                <c:pt idx="1">
                  <c:v>8</c:v>
                </c:pt>
                <c:pt idx="2">
                  <c:v>16</c:v>
                </c:pt>
                <c:pt idx="3">
                  <c:v>32</c:v>
                </c:pt>
                <c:pt idx="4">
                  <c:v>Reference OA</c:v>
                </c:pt>
              </c:strCache>
            </c:strRef>
          </c:cat>
          <c:val>
            <c:numRef>
              <c:f>('acc quantize bits'!$E$179:$E$181,'acc quantize bits'!$E$214,'acc quantize bits'!$I$53)</c:f>
              <c:numCache>
                <c:formatCode>General</c:formatCode>
                <c:ptCount val="5"/>
                <c:pt idx="0">
                  <c:v>10.173999999999999</c:v>
                </c:pt>
                <c:pt idx="1">
                  <c:v>9.9260000000000002</c:v>
                </c:pt>
                <c:pt idx="2">
                  <c:v>8.6850000000000005</c:v>
                </c:pt>
                <c:pt idx="3">
                  <c:v>48.387</c:v>
                </c:pt>
                <c:pt idx="4">
                  <c:v>41.414634146341463</c:v>
                </c:pt>
              </c:numCache>
            </c:numRef>
          </c:val>
          <c:extLst>
            <c:ext xmlns:c16="http://schemas.microsoft.com/office/drawing/2014/chart" uri="{C3380CC4-5D6E-409C-BE32-E72D297353CC}">
              <c16:uniqueId val="{00000003-E6B5-4300-8DF6-9E4C29872661}"/>
            </c:ext>
          </c:extLst>
        </c:ser>
        <c:ser>
          <c:idx val="4"/>
          <c:order val="4"/>
          <c:tx>
            <c:strRef>
              <c:f>'acc quantize bits'!$D$223</c:f>
              <c:strCache>
                <c:ptCount val="1"/>
                <c:pt idx="0">
                  <c:v>santara</c:v>
                </c:pt>
              </c:strCache>
            </c:strRef>
          </c:tx>
          <c:spPr>
            <a:solidFill>
              <a:schemeClr val="accent5"/>
            </a:solidFill>
            <a:ln>
              <a:noFill/>
            </a:ln>
            <a:effectLst/>
          </c:spPr>
          <c:invertIfNegative val="0"/>
          <c:errBars>
            <c:errBarType val="both"/>
            <c:errValType val="cust"/>
            <c:noEndCap val="0"/>
            <c:plus>
              <c:numRef>
                <c:f>('acc quantize bits'!$F$233:$F$235,'acc quantize bits'!$F$268,'acc quantize bits'!$J$54)</c:f>
                <c:numCache>
                  <c:formatCode>General</c:formatCode>
                  <c:ptCount val="5"/>
                  <c:pt idx="0">
                    <c:v>2.9875572240254131</c:v>
                  </c:pt>
                  <c:pt idx="1">
                    <c:v>2.6371613272529562</c:v>
                  </c:pt>
                  <c:pt idx="2">
                    <c:v>2.0221020104358849</c:v>
                  </c:pt>
                  <c:pt idx="3">
                    <c:v>1.3166424285481997</c:v>
                  </c:pt>
                  <c:pt idx="4">
                    <c:v>1.6814053199727965</c:v>
                  </c:pt>
                </c:numCache>
              </c:numRef>
            </c:plus>
            <c:minus>
              <c:numRef>
                <c:f>('acc quantize bits'!$F$233:$F$235,'acc quantize bits'!$F$268,'acc quantize bits'!$J$54)</c:f>
                <c:numCache>
                  <c:formatCode>General</c:formatCode>
                  <c:ptCount val="5"/>
                  <c:pt idx="0">
                    <c:v>2.9875572240254131</c:v>
                  </c:pt>
                  <c:pt idx="1">
                    <c:v>2.6371613272529562</c:v>
                  </c:pt>
                  <c:pt idx="2">
                    <c:v>2.0221020104358849</c:v>
                  </c:pt>
                  <c:pt idx="3">
                    <c:v>1.3166424285481997</c:v>
                  </c:pt>
                  <c:pt idx="4">
                    <c:v>1.6814053199727965</c:v>
                  </c:pt>
                </c:numCache>
              </c:numRef>
            </c:minus>
            <c:spPr>
              <a:noFill/>
              <a:ln w="9525" cap="flat" cmpd="sng" algn="ctr">
                <a:solidFill>
                  <a:schemeClr val="tx1">
                    <a:lumMod val="65000"/>
                    <a:lumOff val="35000"/>
                  </a:schemeClr>
                </a:solidFill>
                <a:round/>
              </a:ln>
              <a:effectLst/>
            </c:spPr>
          </c:errBars>
          <c:cat>
            <c:strRef>
              <c:f>('acc quantize bits'!$C$17:$C$19,'acc quantize bits'!$C$52,'acc quantize bits'!$H$50)</c:f>
              <c:strCache>
                <c:ptCount val="5"/>
                <c:pt idx="0">
                  <c:v>4</c:v>
                </c:pt>
                <c:pt idx="1">
                  <c:v>8</c:v>
                </c:pt>
                <c:pt idx="2">
                  <c:v>16</c:v>
                </c:pt>
                <c:pt idx="3">
                  <c:v>32</c:v>
                </c:pt>
                <c:pt idx="4">
                  <c:v>Reference OA</c:v>
                </c:pt>
              </c:strCache>
            </c:strRef>
          </c:cat>
          <c:val>
            <c:numRef>
              <c:f>('acc quantize bits'!$E$233:$E$235,'acc quantize bits'!$E$268,'acc quantize bits'!$I$54)</c:f>
              <c:numCache>
                <c:formatCode>General</c:formatCode>
                <c:ptCount val="5"/>
                <c:pt idx="0">
                  <c:v>9.6769999999999996</c:v>
                </c:pt>
                <c:pt idx="1">
                  <c:v>9.6769999999999996</c:v>
                </c:pt>
                <c:pt idx="2">
                  <c:v>9.6769999999999996</c:v>
                </c:pt>
                <c:pt idx="3">
                  <c:v>77.418999999999997</c:v>
                </c:pt>
                <c:pt idx="4">
                  <c:v>76.536585365853668</c:v>
                </c:pt>
              </c:numCache>
            </c:numRef>
          </c:val>
          <c:extLst>
            <c:ext xmlns:c16="http://schemas.microsoft.com/office/drawing/2014/chart" uri="{C3380CC4-5D6E-409C-BE32-E72D297353CC}">
              <c16:uniqueId val="{00000004-E6B5-4300-8DF6-9E4C29872661}"/>
            </c:ext>
          </c:extLst>
        </c:ser>
        <c:dLbls>
          <c:showLegendKey val="0"/>
          <c:showVal val="0"/>
          <c:showCatName val="0"/>
          <c:showSerName val="0"/>
          <c:showPercent val="0"/>
          <c:showBubbleSize val="0"/>
        </c:dLbls>
        <c:gapWidth val="219"/>
        <c:overlap val="-27"/>
        <c:axId val="876956608"/>
        <c:axId val="1461441391"/>
      </c:barChart>
      <c:catAx>
        <c:axId val="8769566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a:t>
                </a:r>
                <a:r>
                  <a:rPr lang="en-US" baseline="0"/>
                  <a:t> accumulator quantization bits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461441391"/>
        <c:crosses val="autoZero"/>
        <c:auto val="1"/>
        <c:lblAlgn val="ctr"/>
        <c:lblOffset val="100"/>
        <c:noMultiLvlLbl val="0"/>
      </c:catAx>
      <c:valAx>
        <c:axId val="1461441391"/>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Top-1-OA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8769566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de-DE"/>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dirty="0"/>
              <a:t>OA of models after post-training quantization with </a:t>
            </a:r>
            <a:r>
              <a:rPr lang="en-US" sz="1200" b="1" dirty="0"/>
              <a:t>16 bits for accumulators</a:t>
            </a:r>
            <a:r>
              <a:rPr lang="en-US" sz="1200" dirty="0"/>
              <a:t> on </a:t>
            </a:r>
            <a:r>
              <a:rPr lang="en-US" sz="1200" dirty="0" err="1"/>
              <a:t>IndianPines</a:t>
            </a:r>
            <a:endParaRPr lang="en-US" sz="12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'16bitaccum,varyOthers'!$D$159</c:f>
              <c:strCache>
                <c:ptCount val="1"/>
                <c:pt idx="0">
                  <c:v>cao</c:v>
                </c:pt>
              </c:strCache>
            </c:strRef>
          </c:tx>
          <c:spPr>
            <a:solidFill>
              <a:schemeClr val="accent1"/>
            </a:solidFill>
            <a:ln>
              <a:noFill/>
            </a:ln>
            <a:effectLst/>
          </c:spPr>
          <c:invertIfNegative val="0"/>
          <c:errBars>
            <c:errBarType val="both"/>
            <c:errValType val="cust"/>
            <c:noEndCap val="0"/>
            <c:plus>
              <c:numRef>
                <c:f>('16bitaccum,varyOthers'!$F$158:$F$159,'16bitaccum,varyOthers'!$F$161:$F$162,'16bitaccum,varyOthers'!$C$6)</c:f>
                <c:numCache>
                  <c:formatCode>General</c:formatCode>
                  <c:ptCount val="5"/>
                  <c:pt idx="0">
                    <c:v>1.3431041882733847</c:v>
                  </c:pt>
                  <c:pt idx="1">
                    <c:v>1.1461770936771249</c:v>
                  </c:pt>
                  <c:pt idx="2">
                    <c:v>1.1007898470279005</c:v>
                  </c:pt>
                  <c:pt idx="3">
                    <c:v>0.24312161112667274</c:v>
                  </c:pt>
                  <c:pt idx="4">
                    <c:v>0.42666810429562929</c:v>
                  </c:pt>
                </c:numCache>
              </c:numRef>
            </c:plus>
            <c:minus>
              <c:numRef>
                <c:f>('16bitaccum,varyOthers'!$F$158:$F$159,'16bitaccum,varyOthers'!$F$161:$F$162,'16bitaccum,varyOthers'!$C$6)</c:f>
                <c:numCache>
                  <c:formatCode>General</c:formatCode>
                  <c:ptCount val="5"/>
                  <c:pt idx="0">
                    <c:v>1.3431041882733847</c:v>
                  </c:pt>
                  <c:pt idx="1">
                    <c:v>1.1461770936771249</c:v>
                  </c:pt>
                  <c:pt idx="2">
                    <c:v>1.1007898470279005</c:v>
                  </c:pt>
                  <c:pt idx="3">
                    <c:v>0.24312161112667274</c:v>
                  </c:pt>
                  <c:pt idx="4">
                    <c:v>0.42666810429562929</c:v>
                  </c:pt>
                </c:numCache>
              </c:numRef>
            </c:minus>
            <c:spPr>
              <a:noFill/>
              <a:ln w="9525" cap="flat" cmpd="sng" algn="ctr">
                <a:solidFill>
                  <a:schemeClr val="tx1">
                    <a:lumMod val="65000"/>
                    <a:lumOff val="35000"/>
                  </a:schemeClr>
                </a:solidFill>
                <a:round/>
              </a:ln>
              <a:effectLst/>
            </c:spPr>
          </c:errBars>
          <c:cat>
            <c:strRef>
              <c:f>'16bitaccum,varyOthers'!$H$142:$H$146</c:f>
              <c:strCache>
                <c:ptCount val="5"/>
                <c:pt idx="0">
                  <c:v>(4,4)</c:v>
                </c:pt>
                <c:pt idx="1">
                  <c:v>(4,8)</c:v>
                </c:pt>
                <c:pt idx="2">
                  <c:v>(8,4)</c:v>
                </c:pt>
                <c:pt idx="3">
                  <c:v>(8,8)</c:v>
                </c:pt>
                <c:pt idx="4">
                  <c:v>Reference OA</c:v>
                </c:pt>
              </c:strCache>
            </c:strRef>
          </c:cat>
          <c:val>
            <c:numRef>
              <c:f>('16bitaccum,varyOthers'!$E$158:$E$159,'16bitaccum,varyOthers'!$E$161:$E$162,'16bitaccum,varyOthers'!$B$6)</c:f>
              <c:numCache>
                <c:formatCode>General</c:formatCode>
                <c:ptCount val="5"/>
                <c:pt idx="0">
                  <c:v>48.973999999999997</c:v>
                </c:pt>
                <c:pt idx="1">
                  <c:v>53.332999999999998</c:v>
                </c:pt>
                <c:pt idx="2">
                  <c:v>86.667000000000002</c:v>
                </c:pt>
                <c:pt idx="3">
                  <c:v>7.1790000000000003</c:v>
                </c:pt>
                <c:pt idx="4">
                  <c:v>94.8130081300813</c:v>
                </c:pt>
              </c:numCache>
            </c:numRef>
          </c:val>
          <c:extLst>
            <c:ext xmlns:c16="http://schemas.microsoft.com/office/drawing/2014/chart" uri="{C3380CC4-5D6E-409C-BE32-E72D297353CC}">
              <c16:uniqueId val="{00000000-A6A9-40FC-86CD-380439ECFE72}"/>
            </c:ext>
          </c:extLst>
        </c:ser>
        <c:ser>
          <c:idx val="1"/>
          <c:order val="1"/>
          <c:tx>
            <c:strRef>
              <c:f>'16bitaccum,varyOthers'!$D$102</c:f>
              <c:strCache>
                <c:ptCount val="1"/>
                <c:pt idx="0">
                  <c:v>he</c:v>
                </c:pt>
              </c:strCache>
            </c:strRef>
          </c:tx>
          <c:spPr>
            <a:solidFill>
              <a:schemeClr val="accent2"/>
            </a:solidFill>
            <a:ln>
              <a:noFill/>
            </a:ln>
            <a:effectLst/>
          </c:spPr>
          <c:invertIfNegative val="0"/>
          <c:errBars>
            <c:errBarType val="both"/>
            <c:errValType val="cust"/>
            <c:noEndCap val="0"/>
            <c:plus>
              <c:numRef>
                <c:f>('16bitaccum,varyOthers'!$F$173:$F$174,'16bitaccum,varyOthers'!$F$176:$F$177,'16bitaccum,varyOthers'!$C$3)</c:f>
                <c:numCache>
                  <c:formatCode>General</c:formatCode>
                  <c:ptCount val="5"/>
                  <c:pt idx="0">
                    <c:v>2.6194613877026747</c:v>
                  </c:pt>
                  <c:pt idx="1">
                    <c:v>2.3847011160852505</c:v>
                  </c:pt>
                  <c:pt idx="2">
                    <c:v>1.6979116586926735</c:v>
                  </c:pt>
                  <c:pt idx="3">
                    <c:v>2.1580421633312818</c:v>
                  </c:pt>
                  <c:pt idx="4">
                    <c:v>1.6313035612939615</c:v>
                  </c:pt>
                </c:numCache>
              </c:numRef>
            </c:plus>
            <c:minus>
              <c:numRef>
                <c:f>('16bitaccum,varyOthers'!$F$173:$F$174,'16bitaccum,varyOthers'!$F$176:$F$177,'16bitaccum,varyOthers'!$C$3)</c:f>
                <c:numCache>
                  <c:formatCode>General</c:formatCode>
                  <c:ptCount val="5"/>
                  <c:pt idx="0">
                    <c:v>2.6194613877026747</c:v>
                  </c:pt>
                  <c:pt idx="1">
                    <c:v>2.3847011160852505</c:v>
                  </c:pt>
                  <c:pt idx="2">
                    <c:v>1.6979116586926735</c:v>
                  </c:pt>
                  <c:pt idx="3">
                    <c:v>2.1580421633312818</c:v>
                  </c:pt>
                  <c:pt idx="4">
                    <c:v>1.6313035612939615</c:v>
                  </c:pt>
                </c:numCache>
              </c:numRef>
            </c:minus>
            <c:spPr>
              <a:noFill/>
              <a:ln w="9525" cap="flat" cmpd="sng" algn="ctr">
                <a:solidFill>
                  <a:schemeClr val="tx1">
                    <a:lumMod val="65000"/>
                    <a:lumOff val="35000"/>
                  </a:schemeClr>
                </a:solidFill>
                <a:round/>
              </a:ln>
              <a:effectLst/>
            </c:spPr>
          </c:errBars>
          <c:val>
            <c:numRef>
              <c:f>('16bitaccum,varyOthers'!$E$173:$E$174,'16bitaccum,varyOthers'!$E$176:$E$177,'16bitaccum,varyOthers'!$B$3)</c:f>
              <c:numCache>
                <c:formatCode>General</c:formatCode>
                <c:ptCount val="5"/>
                <c:pt idx="0">
                  <c:v>35.948999999999998</c:v>
                </c:pt>
                <c:pt idx="1">
                  <c:v>26.582000000000001</c:v>
                </c:pt>
                <c:pt idx="2">
                  <c:v>65.569999999999993</c:v>
                </c:pt>
                <c:pt idx="3">
                  <c:v>9.3670000000000009</c:v>
                </c:pt>
                <c:pt idx="4">
                  <c:v>94.552845528455279</c:v>
                </c:pt>
              </c:numCache>
            </c:numRef>
          </c:val>
          <c:extLst>
            <c:ext xmlns:c16="http://schemas.microsoft.com/office/drawing/2014/chart" uri="{C3380CC4-5D6E-409C-BE32-E72D297353CC}">
              <c16:uniqueId val="{00000001-A6A9-40FC-86CD-380439ECFE72}"/>
            </c:ext>
          </c:extLst>
        </c:ser>
        <c:ser>
          <c:idx val="2"/>
          <c:order val="2"/>
          <c:tx>
            <c:strRef>
              <c:f>'16bitaccum,varyOthers'!$D$193</c:f>
              <c:strCache>
                <c:ptCount val="1"/>
                <c:pt idx="0">
                  <c:v>hu</c:v>
                </c:pt>
              </c:strCache>
            </c:strRef>
          </c:tx>
          <c:spPr>
            <a:solidFill>
              <a:schemeClr val="accent3"/>
            </a:solidFill>
            <a:ln>
              <a:noFill/>
            </a:ln>
            <a:effectLst/>
          </c:spPr>
          <c:invertIfNegative val="0"/>
          <c:errBars>
            <c:errBarType val="both"/>
            <c:errValType val="cust"/>
            <c:noEndCap val="0"/>
            <c:plus>
              <c:numRef>
                <c:f>('16bitaccum,varyOthers'!$F$188:$F$189,'16bitaccum,varyOthers'!$F$191:$F$192,'16bitaccum,varyOthers'!$C$2)</c:f>
                <c:numCache>
                  <c:formatCode>General</c:formatCode>
                  <c:ptCount val="5"/>
                  <c:pt idx="0">
                    <c:v>1.4360857657115309</c:v>
                  </c:pt>
                  <c:pt idx="1">
                    <c:v>1.4158406465203961</c:v>
                  </c:pt>
                  <c:pt idx="2">
                    <c:v>2.4985497505573546</c:v>
                  </c:pt>
                  <c:pt idx="3">
                    <c:v>1.3158906827961894</c:v>
                  </c:pt>
                  <c:pt idx="4">
                    <c:v>0.77162468346917734</c:v>
                  </c:pt>
                </c:numCache>
              </c:numRef>
            </c:plus>
            <c:minus>
              <c:numRef>
                <c:f>('16bitaccum,varyOthers'!$F$188:$F$189,'16bitaccum,varyOthers'!$F$191:$F$192,'16bitaccum,varyOthers'!$C$2)</c:f>
                <c:numCache>
                  <c:formatCode>General</c:formatCode>
                  <c:ptCount val="5"/>
                  <c:pt idx="0">
                    <c:v>1.4360857657115309</c:v>
                  </c:pt>
                  <c:pt idx="1">
                    <c:v>1.4158406465203961</c:v>
                  </c:pt>
                  <c:pt idx="2">
                    <c:v>2.4985497505573546</c:v>
                  </c:pt>
                  <c:pt idx="3">
                    <c:v>1.3158906827961894</c:v>
                  </c:pt>
                  <c:pt idx="4">
                    <c:v>0.77162468346917734</c:v>
                  </c:pt>
                </c:numCache>
              </c:numRef>
            </c:minus>
            <c:spPr>
              <a:noFill/>
              <a:ln w="9525" cap="flat" cmpd="sng" algn="ctr">
                <a:solidFill>
                  <a:schemeClr val="tx1">
                    <a:lumMod val="65000"/>
                    <a:lumOff val="35000"/>
                  </a:schemeClr>
                </a:solidFill>
                <a:round/>
              </a:ln>
              <a:effectLst/>
            </c:spPr>
          </c:errBars>
          <c:val>
            <c:numRef>
              <c:f>('16bitaccum,varyOthers'!$E$188:$E$189,'16bitaccum,varyOthers'!$E$191:$E$192,'16bitaccum,varyOthers'!$B$2)</c:f>
              <c:numCache>
                <c:formatCode>General</c:formatCode>
                <c:ptCount val="5"/>
                <c:pt idx="0">
                  <c:v>37.255000000000003</c:v>
                </c:pt>
                <c:pt idx="1">
                  <c:v>40.686</c:v>
                </c:pt>
                <c:pt idx="2">
                  <c:v>43.627000000000002</c:v>
                </c:pt>
                <c:pt idx="3">
                  <c:v>9.0690000000000008</c:v>
                </c:pt>
                <c:pt idx="4">
                  <c:v>47.463414634146353</c:v>
                </c:pt>
              </c:numCache>
            </c:numRef>
          </c:val>
          <c:extLst>
            <c:ext xmlns:c16="http://schemas.microsoft.com/office/drawing/2014/chart" uri="{C3380CC4-5D6E-409C-BE32-E72D297353CC}">
              <c16:uniqueId val="{00000002-A6A9-40FC-86CD-380439ECFE72}"/>
            </c:ext>
          </c:extLst>
        </c:ser>
        <c:ser>
          <c:idx val="3"/>
          <c:order val="3"/>
          <c:tx>
            <c:v>luo</c:v>
          </c:tx>
          <c:spPr>
            <a:solidFill>
              <a:schemeClr val="accent4"/>
            </a:solidFill>
            <a:ln>
              <a:noFill/>
            </a:ln>
            <a:effectLst/>
          </c:spPr>
          <c:invertIfNegative val="0"/>
          <c:errBars>
            <c:errBarType val="both"/>
            <c:errValType val="cust"/>
            <c:noEndCap val="0"/>
            <c:plus>
              <c:numRef>
                <c:f>('16bitaccum,varyOthers'!$F$203:$F$204,'16bitaccum,varyOthers'!$F$206:$F$207,'16bitaccum,varyOthers'!$C$4)</c:f>
                <c:numCache>
                  <c:formatCode>General</c:formatCode>
                  <c:ptCount val="5"/>
                  <c:pt idx="0">
                    <c:v>1.005848059633792</c:v>
                  </c:pt>
                  <c:pt idx="1">
                    <c:v>0.26610102014398329</c:v>
                  </c:pt>
                  <c:pt idx="2">
                    <c:v>1.4744058222794458</c:v>
                  </c:pt>
                  <c:pt idx="3">
                    <c:v>1.5792382384955457</c:v>
                  </c:pt>
                  <c:pt idx="4">
                    <c:v>1.4327208536585374</c:v>
                  </c:pt>
                </c:numCache>
              </c:numRef>
            </c:plus>
            <c:minus>
              <c:numRef>
                <c:f>('16bitaccum,varyOthers'!$F$203:$F$204,'16bitaccum,varyOthers'!$F$206:$F$207,'16bitaccum,varyOthers'!$C$4)</c:f>
                <c:numCache>
                  <c:formatCode>General</c:formatCode>
                  <c:ptCount val="5"/>
                  <c:pt idx="0">
                    <c:v>1.005848059633792</c:v>
                  </c:pt>
                  <c:pt idx="1">
                    <c:v>0.26610102014398329</c:v>
                  </c:pt>
                  <c:pt idx="2">
                    <c:v>1.4744058222794458</c:v>
                  </c:pt>
                  <c:pt idx="3">
                    <c:v>1.5792382384955457</c:v>
                  </c:pt>
                  <c:pt idx="4">
                    <c:v>1.4327208536585374</c:v>
                  </c:pt>
                </c:numCache>
              </c:numRef>
            </c:minus>
            <c:spPr>
              <a:noFill/>
              <a:ln w="9525" cap="flat" cmpd="sng" algn="ctr">
                <a:solidFill>
                  <a:schemeClr val="tx1">
                    <a:lumMod val="65000"/>
                    <a:lumOff val="35000"/>
                  </a:schemeClr>
                </a:solidFill>
                <a:round/>
              </a:ln>
              <a:effectLst/>
            </c:spPr>
          </c:errBars>
          <c:val>
            <c:numRef>
              <c:f>('16bitaccum,varyOthers'!$E$203:$E$204,'16bitaccum,varyOthers'!$E$206:$E$207,'16bitaccum,varyOthers'!$B$4)</c:f>
              <c:numCache>
                <c:formatCode>General</c:formatCode>
                <c:ptCount val="5"/>
                <c:pt idx="0">
                  <c:v>31.513999999999999</c:v>
                </c:pt>
                <c:pt idx="1">
                  <c:v>36.725000000000001</c:v>
                </c:pt>
                <c:pt idx="2">
                  <c:v>48.139000000000003</c:v>
                </c:pt>
                <c:pt idx="3">
                  <c:v>21.34</c:v>
                </c:pt>
                <c:pt idx="4">
                  <c:v>41.414634146341463</c:v>
                </c:pt>
              </c:numCache>
            </c:numRef>
          </c:val>
          <c:extLst>
            <c:ext xmlns:c16="http://schemas.microsoft.com/office/drawing/2014/chart" uri="{C3380CC4-5D6E-409C-BE32-E72D297353CC}">
              <c16:uniqueId val="{00000003-A6A9-40FC-86CD-380439ECFE72}"/>
            </c:ext>
          </c:extLst>
        </c:ser>
        <c:ser>
          <c:idx val="4"/>
          <c:order val="4"/>
          <c:tx>
            <c:strRef>
              <c:f>'16bitaccum,varyOthers'!$D$146</c:f>
              <c:strCache>
                <c:ptCount val="1"/>
                <c:pt idx="0">
                  <c:v>santara</c:v>
                </c:pt>
              </c:strCache>
            </c:strRef>
          </c:tx>
          <c:spPr>
            <a:solidFill>
              <a:schemeClr val="accent5"/>
            </a:solidFill>
            <a:ln>
              <a:noFill/>
            </a:ln>
            <a:effectLst/>
          </c:spPr>
          <c:invertIfNegative val="0"/>
          <c:errBars>
            <c:errBarType val="both"/>
            <c:errValType val="cust"/>
            <c:noEndCap val="0"/>
            <c:plus>
              <c:numRef>
                <c:f>('16bitaccum,varyOthers'!$F$218:$F$219,'16bitaccum,varyOthers'!$F$221:$F$222,'16bitaccum,varyOthers'!$C$5)</c:f>
                <c:numCache>
                  <c:formatCode>General</c:formatCode>
                  <c:ptCount val="5"/>
                  <c:pt idx="0">
                    <c:v>1.5824615725272952</c:v>
                  </c:pt>
                  <c:pt idx="1">
                    <c:v>0.99884405189781911</c:v>
                  </c:pt>
                  <c:pt idx="2">
                    <c:v>1.2712975770149526</c:v>
                  </c:pt>
                  <c:pt idx="3">
                    <c:v>2.5599960934519013</c:v>
                  </c:pt>
                  <c:pt idx="4">
                    <c:v>1.6814053199727965</c:v>
                  </c:pt>
                </c:numCache>
              </c:numRef>
            </c:plus>
            <c:minus>
              <c:numRef>
                <c:f>('16bitaccum,varyOthers'!$F$218:$F$219,'16bitaccum,varyOthers'!$F$221:$F$222,'16bitaccum,varyOthers'!$C$5)</c:f>
                <c:numCache>
                  <c:formatCode>General</c:formatCode>
                  <c:ptCount val="5"/>
                  <c:pt idx="0">
                    <c:v>1.5824615725272952</c:v>
                  </c:pt>
                  <c:pt idx="1">
                    <c:v>0.99884405189781911</c:v>
                  </c:pt>
                  <c:pt idx="2">
                    <c:v>1.2712975770149526</c:v>
                  </c:pt>
                  <c:pt idx="3">
                    <c:v>2.5599960934519013</c:v>
                  </c:pt>
                  <c:pt idx="4">
                    <c:v>1.6814053199727965</c:v>
                  </c:pt>
                </c:numCache>
              </c:numRef>
            </c:minus>
            <c:spPr>
              <a:noFill/>
              <a:ln w="9525" cap="flat" cmpd="sng" algn="ctr">
                <a:solidFill>
                  <a:schemeClr val="tx1">
                    <a:lumMod val="65000"/>
                    <a:lumOff val="35000"/>
                  </a:schemeClr>
                </a:solidFill>
                <a:round/>
              </a:ln>
              <a:effectLst/>
            </c:spPr>
          </c:errBars>
          <c:val>
            <c:numRef>
              <c:f>('16bitaccum,varyOthers'!$E$143:$E$144,'16bitaccum,varyOthers'!$E$146:$E$147,'16bitaccum,varyOthers'!$B$5)</c:f>
              <c:numCache>
                <c:formatCode>General</c:formatCode>
                <c:ptCount val="5"/>
                <c:pt idx="0">
                  <c:v>10.917999999999999</c:v>
                </c:pt>
                <c:pt idx="1">
                  <c:v>9.6769999999999996</c:v>
                </c:pt>
                <c:pt idx="2">
                  <c:v>9.6769999999999996</c:v>
                </c:pt>
                <c:pt idx="3">
                  <c:v>9.6769999999999996</c:v>
                </c:pt>
                <c:pt idx="4">
                  <c:v>76.536585365853668</c:v>
                </c:pt>
              </c:numCache>
            </c:numRef>
          </c:val>
          <c:extLst>
            <c:ext xmlns:c16="http://schemas.microsoft.com/office/drawing/2014/chart" uri="{C3380CC4-5D6E-409C-BE32-E72D297353CC}">
              <c16:uniqueId val="{00000004-A6A9-40FC-86CD-380439ECFE72}"/>
            </c:ext>
          </c:extLst>
        </c:ser>
        <c:dLbls>
          <c:showLegendKey val="0"/>
          <c:showVal val="0"/>
          <c:showCatName val="0"/>
          <c:showSerName val="0"/>
          <c:showPercent val="0"/>
          <c:showBubbleSize val="0"/>
        </c:dLbls>
        <c:gapWidth val="219"/>
        <c:overlap val="-27"/>
        <c:axId val="1454746224"/>
        <c:axId val="1461429743"/>
      </c:barChart>
      <c:catAx>
        <c:axId val="14547462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Tuple of quantization bits used for activations (left) and weights (right)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461429743"/>
        <c:crosses val="autoZero"/>
        <c:auto val="1"/>
        <c:lblAlgn val="ctr"/>
        <c:lblOffset val="100"/>
        <c:noMultiLvlLbl val="0"/>
      </c:catAx>
      <c:valAx>
        <c:axId val="1461429743"/>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Top-1-OA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4547462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de-DE"/>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dirty="0"/>
              <a:t>OAs for</a:t>
            </a:r>
            <a:r>
              <a:rPr lang="en-US" sz="1200" baseline="0" dirty="0"/>
              <a:t> band selection with </a:t>
            </a:r>
            <a:r>
              <a:rPr lang="en-US" sz="1200" b="1" baseline="0" dirty="0"/>
              <a:t>PCA plus pruning </a:t>
            </a:r>
            <a:r>
              <a:rPr lang="en-US" sz="1200" baseline="0" dirty="0"/>
              <a:t>compared with pruning reference OAs for the </a:t>
            </a:r>
            <a:r>
              <a:rPr lang="en-US" sz="1200" b="1" baseline="0" dirty="0"/>
              <a:t>he</a:t>
            </a:r>
            <a:r>
              <a:rPr lang="en-US" sz="1200" baseline="0" dirty="0"/>
              <a:t> model</a:t>
            </a:r>
            <a:endParaRPr lang="en-US" sz="12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scatterChart>
        <c:scatterStyle val="lineMarker"/>
        <c:varyColors val="0"/>
        <c:ser>
          <c:idx val="0"/>
          <c:order val="0"/>
          <c:tx>
            <c:strRef>
              <c:f>hepca!$E$2</c:f>
              <c:strCache>
                <c:ptCount val="1"/>
                <c:pt idx="0">
                  <c:v>PCA-40</c:v>
                </c:pt>
              </c:strCache>
            </c:strRef>
          </c:tx>
          <c:spPr>
            <a:ln w="25400" cap="rnd">
              <a:noFill/>
              <a:round/>
            </a:ln>
            <a:effectLst/>
          </c:spPr>
          <c:marker>
            <c:symbol val="circle"/>
            <c:size val="5"/>
            <c:spPr>
              <a:solidFill>
                <a:schemeClr val="accent1"/>
              </a:solidFill>
              <a:ln w="9525">
                <a:solidFill>
                  <a:schemeClr val="accent1"/>
                </a:solidFill>
              </a:ln>
              <a:effectLst/>
            </c:spPr>
          </c:marker>
          <c:xVal>
            <c:numRef>
              <c:f>hepca!$B$4:$B$40</c:f>
              <c:numCache>
                <c:formatCode>General</c:formatCode>
                <c:ptCount val="37"/>
                <c:pt idx="0">
                  <c:v>18.157</c:v>
                </c:pt>
                <c:pt idx="1">
                  <c:v>20.32</c:v>
                </c:pt>
                <c:pt idx="2">
                  <c:v>21.704000000000001</c:v>
                </c:pt>
                <c:pt idx="3">
                  <c:v>26.302</c:v>
                </c:pt>
                <c:pt idx="4">
                  <c:v>27.042999999999999</c:v>
                </c:pt>
                <c:pt idx="5">
                  <c:v>27.699000000000002</c:v>
                </c:pt>
                <c:pt idx="6">
                  <c:v>28.31</c:v>
                </c:pt>
                <c:pt idx="7">
                  <c:v>28.888000000000002</c:v>
                </c:pt>
                <c:pt idx="8">
                  <c:v>29.42</c:v>
                </c:pt>
                <c:pt idx="9">
                  <c:v>33.500999999999998</c:v>
                </c:pt>
                <c:pt idx="10">
                  <c:v>36.414000000000001</c:v>
                </c:pt>
                <c:pt idx="11">
                  <c:v>38.700000000000003</c:v>
                </c:pt>
                <c:pt idx="12">
                  <c:v>40.658000000000001</c:v>
                </c:pt>
                <c:pt idx="13">
                  <c:v>42.331000000000003</c:v>
                </c:pt>
                <c:pt idx="14">
                  <c:v>43.872</c:v>
                </c:pt>
                <c:pt idx="15">
                  <c:v>45.255000000000003</c:v>
                </c:pt>
                <c:pt idx="16">
                  <c:v>46.533999999999999</c:v>
                </c:pt>
                <c:pt idx="17">
                  <c:v>47.689</c:v>
                </c:pt>
                <c:pt idx="18">
                  <c:v>56.276000000000003</c:v>
                </c:pt>
                <c:pt idx="19">
                  <c:v>62.274999999999999</c:v>
                </c:pt>
                <c:pt idx="20">
                  <c:v>66.957999999999998</c:v>
                </c:pt>
                <c:pt idx="21">
                  <c:v>70.736999999999995</c:v>
                </c:pt>
                <c:pt idx="22">
                  <c:v>73.957999999999998</c:v>
                </c:pt>
                <c:pt idx="23">
                  <c:v>76.688999999999993</c:v>
                </c:pt>
                <c:pt idx="24">
                  <c:v>79.055000000000007</c:v>
                </c:pt>
                <c:pt idx="25">
                  <c:v>81.113</c:v>
                </c:pt>
                <c:pt idx="26">
                  <c:v>82.977999999999994</c:v>
                </c:pt>
                <c:pt idx="27">
                  <c:v>84.629000000000005</c:v>
                </c:pt>
                <c:pt idx="28">
                  <c:v>86.106999999999999</c:v>
                </c:pt>
                <c:pt idx="29">
                  <c:v>87.408000000000001</c:v>
                </c:pt>
                <c:pt idx="30">
                  <c:v>88.614000000000004</c:v>
                </c:pt>
                <c:pt idx="31">
                  <c:v>89.677000000000007</c:v>
                </c:pt>
                <c:pt idx="32">
                  <c:v>90.665999999999997</c:v>
                </c:pt>
                <c:pt idx="33">
                  <c:v>91.54</c:v>
                </c:pt>
                <c:pt idx="34">
                  <c:v>92.325000000000003</c:v>
                </c:pt>
                <c:pt idx="35">
                  <c:v>93.058999999999997</c:v>
                </c:pt>
                <c:pt idx="36">
                  <c:v>93.73</c:v>
                </c:pt>
              </c:numCache>
            </c:numRef>
          </c:xVal>
          <c:yVal>
            <c:numRef>
              <c:f>hepca!$E$4:$E$39</c:f>
              <c:numCache>
                <c:formatCode>0</c:formatCode>
                <c:ptCount val="36"/>
                <c:pt idx="0">
                  <c:v>100</c:v>
                </c:pt>
                <c:pt idx="1">
                  <c:v>100</c:v>
                </c:pt>
                <c:pt idx="2">
                  <c:v>99.745999999999995</c:v>
                </c:pt>
                <c:pt idx="3">
                  <c:v>100</c:v>
                </c:pt>
                <c:pt idx="4">
                  <c:v>99.492000000000004</c:v>
                </c:pt>
                <c:pt idx="5">
                  <c:v>100</c:v>
                </c:pt>
                <c:pt idx="6">
                  <c:v>100</c:v>
                </c:pt>
                <c:pt idx="7">
                  <c:v>100</c:v>
                </c:pt>
                <c:pt idx="8">
                  <c:v>100</c:v>
                </c:pt>
                <c:pt idx="9">
                  <c:v>100</c:v>
                </c:pt>
                <c:pt idx="10">
                  <c:v>100</c:v>
                </c:pt>
                <c:pt idx="11">
                  <c:v>100</c:v>
                </c:pt>
                <c:pt idx="12">
                  <c:v>100</c:v>
                </c:pt>
                <c:pt idx="13">
                  <c:v>99.747</c:v>
                </c:pt>
                <c:pt idx="14">
                  <c:v>100</c:v>
                </c:pt>
                <c:pt idx="15">
                  <c:v>100</c:v>
                </c:pt>
                <c:pt idx="16">
                  <c:v>99.747</c:v>
                </c:pt>
                <c:pt idx="17">
                  <c:v>99.747</c:v>
                </c:pt>
                <c:pt idx="18">
                  <c:v>99.742000000000004</c:v>
                </c:pt>
                <c:pt idx="19">
                  <c:v>100</c:v>
                </c:pt>
                <c:pt idx="20">
                  <c:v>100</c:v>
                </c:pt>
                <c:pt idx="21">
                  <c:v>99.495000000000005</c:v>
                </c:pt>
                <c:pt idx="22">
                  <c:v>99.748999999999995</c:v>
                </c:pt>
                <c:pt idx="23">
                  <c:v>99.239000000000004</c:v>
                </c:pt>
                <c:pt idx="24">
                  <c:v>97.207999999999998</c:v>
                </c:pt>
                <c:pt idx="25">
                  <c:v>90.513000000000005</c:v>
                </c:pt>
                <c:pt idx="26">
                  <c:v>90.451999999999998</c:v>
                </c:pt>
                <c:pt idx="27">
                  <c:v>85.713999999999999</c:v>
                </c:pt>
                <c:pt idx="28">
                  <c:v>79.591999999999999</c:v>
                </c:pt>
                <c:pt idx="29">
                  <c:v>70.706999999999994</c:v>
                </c:pt>
                <c:pt idx="30">
                  <c:v>57.143000000000001</c:v>
                </c:pt>
                <c:pt idx="31">
                  <c:v>54.198</c:v>
                </c:pt>
                <c:pt idx="32">
                  <c:v>44.584000000000003</c:v>
                </c:pt>
                <c:pt idx="33">
                  <c:v>38.131</c:v>
                </c:pt>
                <c:pt idx="34">
                  <c:v>38.734000000000002</c:v>
                </c:pt>
                <c:pt idx="35">
                  <c:v>39.130000000000003</c:v>
                </c:pt>
              </c:numCache>
            </c:numRef>
          </c:yVal>
          <c:smooth val="0"/>
          <c:extLst>
            <c:ext xmlns:c16="http://schemas.microsoft.com/office/drawing/2014/chart" uri="{C3380CC4-5D6E-409C-BE32-E72D297353CC}">
              <c16:uniqueId val="{00000000-BB3E-473A-9CAF-B9B6BFA72480}"/>
            </c:ext>
          </c:extLst>
        </c:ser>
        <c:ser>
          <c:idx val="1"/>
          <c:order val="1"/>
          <c:tx>
            <c:strRef>
              <c:f>hepca!$F$2</c:f>
              <c:strCache>
                <c:ptCount val="1"/>
                <c:pt idx="0">
                  <c:v>PCA-70</c:v>
                </c:pt>
              </c:strCache>
            </c:strRef>
          </c:tx>
          <c:spPr>
            <a:ln w="25400" cap="rnd">
              <a:noFill/>
              <a:round/>
            </a:ln>
            <a:effectLst/>
          </c:spPr>
          <c:marker>
            <c:symbol val="triangle"/>
            <c:size val="5"/>
            <c:spPr>
              <a:solidFill>
                <a:schemeClr val="accent2"/>
              </a:solidFill>
              <a:ln w="9525">
                <a:solidFill>
                  <a:schemeClr val="accent2"/>
                </a:solidFill>
              </a:ln>
              <a:effectLst/>
            </c:spPr>
          </c:marker>
          <c:xVal>
            <c:numRef>
              <c:f>hepca!$B$4:$B$39</c:f>
              <c:numCache>
                <c:formatCode>General</c:formatCode>
                <c:ptCount val="36"/>
                <c:pt idx="0">
                  <c:v>18.157</c:v>
                </c:pt>
                <c:pt idx="1">
                  <c:v>20.32</c:v>
                </c:pt>
                <c:pt idx="2">
                  <c:v>21.704000000000001</c:v>
                </c:pt>
                <c:pt idx="3">
                  <c:v>26.302</c:v>
                </c:pt>
                <c:pt idx="4">
                  <c:v>27.042999999999999</c:v>
                </c:pt>
                <c:pt idx="5">
                  <c:v>27.699000000000002</c:v>
                </c:pt>
                <c:pt idx="6">
                  <c:v>28.31</c:v>
                </c:pt>
                <c:pt idx="7">
                  <c:v>28.888000000000002</c:v>
                </c:pt>
                <c:pt idx="8">
                  <c:v>29.42</c:v>
                </c:pt>
                <c:pt idx="9">
                  <c:v>33.500999999999998</c:v>
                </c:pt>
                <c:pt idx="10">
                  <c:v>36.414000000000001</c:v>
                </c:pt>
                <c:pt idx="11">
                  <c:v>38.700000000000003</c:v>
                </c:pt>
                <c:pt idx="12">
                  <c:v>40.658000000000001</c:v>
                </c:pt>
                <c:pt idx="13">
                  <c:v>42.331000000000003</c:v>
                </c:pt>
                <c:pt idx="14">
                  <c:v>43.872</c:v>
                </c:pt>
                <c:pt idx="15">
                  <c:v>45.255000000000003</c:v>
                </c:pt>
                <c:pt idx="16">
                  <c:v>46.533999999999999</c:v>
                </c:pt>
                <c:pt idx="17">
                  <c:v>47.689</c:v>
                </c:pt>
                <c:pt idx="18">
                  <c:v>56.276000000000003</c:v>
                </c:pt>
                <c:pt idx="19">
                  <c:v>62.274999999999999</c:v>
                </c:pt>
                <c:pt idx="20">
                  <c:v>66.957999999999998</c:v>
                </c:pt>
                <c:pt idx="21">
                  <c:v>70.736999999999995</c:v>
                </c:pt>
                <c:pt idx="22">
                  <c:v>73.957999999999998</c:v>
                </c:pt>
                <c:pt idx="23">
                  <c:v>76.688999999999993</c:v>
                </c:pt>
                <c:pt idx="24">
                  <c:v>79.055000000000007</c:v>
                </c:pt>
                <c:pt idx="25">
                  <c:v>81.113</c:v>
                </c:pt>
                <c:pt idx="26">
                  <c:v>82.977999999999994</c:v>
                </c:pt>
                <c:pt idx="27">
                  <c:v>84.629000000000005</c:v>
                </c:pt>
                <c:pt idx="28">
                  <c:v>86.106999999999999</c:v>
                </c:pt>
                <c:pt idx="29">
                  <c:v>87.408000000000001</c:v>
                </c:pt>
                <c:pt idx="30">
                  <c:v>88.614000000000004</c:v>
                </c:pt>
                <c:pt idx="31">
                  <c:v>89.677000000000007</c:v>
                </c:pt>
                <c:pt idx="32">
                  <c:v>90.665999999999997</c:v>
                </c:pt>
                <c:pt idx="33">
                  <c:v>91.54</c:v>
                </c:pt>
                <c:pt idx="34">
                  <c:v>92.325000000000003</c:v>
                </c:pt>
                <c:pt idx="35">
                  <c:v>93.058999999999997</c:v>
                </c:pt>
              </c:numCache>
            </c:numRef>
          </c:xVal>
          <c:yVal>
            <c:numRef>
              <c:f>hepca!$F$4:$F$39</c:f>
              <c:numCache>
                <c:formatCode>0</c:formatCode>
                <c:ptCount val="36"/>
                <c:pt idx="0">
                  <c:v>99.748999999999995</c:v>
                </c:pt>
                <c:pt idx="1">
                  <c:v>100</c:v>
                </c:pt>
                <c:pt idx="2">
                  <c:v>100</c:v>
                </c:pt>
                <c:pt idx="3">
                  <c:v>100</c:v>
                </c:pt>
                <c:pt idx="4">
                  <c:v>100</c:v>
                </c:pt>
                <c:pt idx="5">
                  <c:v>100</c:v>
                </c:pt>
                <c:pt idx="6">
                  <c:v>100</c:v>
                </c:pt>
                <c:pt idx="7">
                  <c:v>99.742999999999995</c:v>
                </c:pt>
                <c:pt idx="8">
                  <c:v>99.745999999999995</c:v>
                </c:pt>
                <c:pt idx="9">
                  <c:v>100</c:v>
                </c:pt>
                <c:pt idx="10">
                  <c:v>100</c:v>
                </c:pt>
                <c:pt idx="11">
                  <c:v>100</c:v>
                </c:pt>
                <c:pt idx="12">
                  <c:v>100</c:v>
                </c:pt>
                <c:pt idx="13">
                  <c:v>100</c:v>
                </c:pt>
                <c:pt idx="14">
                  <c:v>100</c:v>
                </c:pt>
                <c:pt idx="15">
                  <c:v>99.745999999999995</c:v>
                </c:pt>
                <c:pt idx="16">
                  <c:v>99.744</c:v>
                </c:pt>
                <c:pt idx="17">
                  <c:v>100</c:v>
                </c:pt>
                <c:pt idx="18">
                  <c:v>100</c:v>
                </c:pt>
                <c:pt idx="19">
                  <c:v>99.747</c:v>
                </c:pt>
                <c:pt idx="20">
                  <c:v>100</c:v>
                </c:pt>
                <c:pt idx="21">
                  <c:v>100</c:v>
                </c:pt>
                <c:pt idx="22">
                  <c:v>99.745999999999995</c:v>
                </c:pt>
                <c:pt idx="23">
                  <c:v>99.751000000000005</c:v>
                </c:pt>
                <c:pt idx="24">
                  <c:v>99.5</c:v>
                </c:pt>
                <c:pt idx="25">
                  <c:v>98.718000000000004</c:v>
                </c:pt>
                <c:pt idx="26">
                  <c:v>96.977000000000004</c:v>
                </c:pt>
                <c:pt idx="27">
                  <c:v>93.861999999999995</c:v>
                </c:pt>
                <c:pt idx="28">
                  <c:v>84.847999999999999</c:v>
                </c:pt>
                <c:pt idx="29">
                  <c:v>78.061000000000007</c:v>
                </c:pt>
                <c:pt idx="30">
                  <c:v>72.703999999999994</c:v>
                </c:pt>
                <c:pt idx="31">
                  <c:v>67.171999999999997</c:v>
                </c:pt>
                <c:pt idx="32">
                  <c:v>54.134999999999998</c:v>
                </c:pt>
                <c:pt idx="33">
                  <c:v>49.241999999999997</c:v>
                </c:pt>
                <c:pt idx="34">
                  <c:v>44.192</c:v>
                </c:pt>
                <c:pt idx="35">
                  <c:v>41.116999999999997</c:v>
                </c:pt>
              </c:numCache>
            </c:numRef>
          </c:yVal>
          <c:smooth val="0"/>
          <c:extLst>
            <c:ext xmlns:c16="http://schemas.microsoft.com/office/drawing/2014/chart" uri="{C3380CC4-5D6E-409C-BE32-E72D297353CC}">
              <c16:uniqueId val="{00000001-BB3E-473A-9CAF-B9B6BFA72480}"/>
            </c:ext>
          </c:extLst>
        </c:ser>
        <c:ser>
          <c:idx val="2"/>
          <c:order val="2"/>
          <c:tx>
            <c:strRef>
              <c:f>hepca!$G$2</c:f>
              <c:strCache>
                <c:ptCount val="1"/>
                <c:pt idx="0">
                  <c:v>PCA-100</c:v>
                </c:pt>
              </c:strCache>
            </c:strRef>
          </c:tx>
          <c:spPr>
            <a:ln w="25400" cap="rnd">
              <a:noFill/>
              <a:round/>
            </a:ln>
            <a:effectLst/>
          </c:spPr>
          <c:marker>
            <c:symbol val="x"/>
            <c:size val="5"/>
            <c:spPr>
              <a:noFill/>
              <a:ln w="9525">
                <a:solidFill>
                  <a:schemeClr val="accent3"/>
                </a:solidFill>
              </a:ln>
              <a:effectLst/>
            </c:spPr>
          </c:marker>
          <c:xVal>
            <c:numRef>
              <c:f>hepca!$B$4:$B$39</c:f>
              <c:numCache>
                <c:formatCode>General</c:formatCode>
                <c:ptCount val="36"/>
                <c:pt idx="0">
                  <c:v>18.157</c:v>
                </c:pt>
                <c:pt idx="1">
                  <c:v>20.32</c:v>
                </c:pt>
                <c:pt idx="2">
                  <c:v>21.704000000000001</c:v>
                </c:pt>
                <c:pt idx="3">
                  <c:v>26.302</c:v>
                </c:pt>
                <c:pt idx="4">
                  <c:v>27.042999999999999</c:v>
                </c:pt>
                <c:pt idx="5">
                  <c:v>27.699000000000002</c:v>
                </c:pt>
                <c:pt idx="6">
                  <c:v>28.31</c:v>
                </c:pt>
                <c:pt idx="7">
                  <c:v>28.888000000000002</c:v>
                </c:pt>
                <c:pt idx="8">
                  <c:v>29.42</c:v>
                </c:pt>
                <c:pt idx="9">
                  <c:v>33.500999999999998</c:v>
                </c:pt>
                <c:pt idx="10">
                  <c:v>36.414000000000001</c:v>
                </c:pt>
                <c:pt idx="11">
                  <c:v>38.700000000000003</c:v>
                </c:pt>
                <c:pt idx="12">
                  <c:v>40.658000000000001</c:v>
                </c:pt>
                <c:pt idx="13">
                  <c:v>42.331000000000003</c:v>
                </c:pt>
                <c:pt idx="14">
                  <c:v>43.872</c:v>
                </c:pt>
                <c:pt idx="15">
                  <c:v>45.255000000000003</c:v>
                </c:pt>
                <c:pt idx="16">
                  <c:v>46.533999999999999</c:v>
                </c:pt>
                <c:pt idx="17">
                  <c:v>47.689</c:v>
                </c:pt>
                <c:pt idx="18">
                  <c:v>56.276000000000003</c:v>
                </c:pt>
                <c:pt idx="19">
                  <c:v>62.274999999999999</c:v>
                </c:pt>
                <c:pt idx="20">
                  <c:v>66.957999999999998</c:v>
                </c:pt>
                <c:pt idx="21">
                  <c:v>70.736999999999995</c:v>
                </c:pt>
                <c:pt idx="22">
                  <c:v>73.957999999999998</c:v>
                </c:pt>
                <c:pt idx="23">
                  <c:v>76.688999999999993</c:v>
                </c:pt>
                <c:pt idx="24">
                  <c:v>79.055000000000007</c:v>
                </c:pt>
                <c:pt idx="25">
                  <c:v>81.113</c:v>
                </c:pt>
                <c:pt idx="26">
                  <c:v>82.977999999999994</c:v>
                </c:pt>
                <c:pt idx="27">
                  <c:v>84.629000000000005</c:v>
                </c:pt>
                <c:pt idx="28">
                  <c:v>86.106999999999999</c:v>
                </c:pt>
                <c:pt idx="29">
                  <c:v>87.408000000000001</c:v>
                </c:pt>
                <c:pt idx="30">
                  <c:v>88.614000000000004</c:v>
                </c:pt>
                <c:pt idx="31">
                  <c:v>89.677000000000007</c:v>
                </c:pt>
                <c:pt idx="32">
                  <c:v>90.665999999999997</c:v>
                </c:pt>
                <c:pt idx="33">
                  <c:v>91.54</c:v>
                </c:pt>
                <c:pt idx="34">
                  <c:v>92.325000000000003</c:v>
                </c:pt>
                <c:pt idx="35">
                  <c:v>93.058999999999997</c:v>
                </c:pt>
              </c:numCache>
            </c:numRef>
          </c:xVal>
          <c:yVal>
            <c:numRef>
              <c:f>hepca!$G$4:$G$39</c:f>
              <c:numCache>
                <c:formatCode>0</c:formatCode>
                <c:ptCount val="36"/>
                <c:pt idx="0">
                  <c:v>100</c:v>
                </c:pt>
                <c:pt idx="1">
                  <c:v>100</c:v>
                </c:pt>
                <c:pt idx="2">
                  <c:v>100</c:v>
                </c:pt>
                <c:pt idx="3">
                  <c:v>100</c:v>
                </c:pt>
                <c:pt idx="4">
                  <c:v>100</c:v>
                </c:pt>
                <c:pt idx="5">
                  <c:v>100</c:v>
                </c:pt>
                <c:pt idx="6">
                  <c:v>100</c:v>
                </c:pt>
                <c:pt idx="7">
                  <c:v>100</c:v>
                </c:pt>
                <c:pt idx="8">
                  <c:v>100</c:v>
                </c:pt>
                <c:pt idx="9">
                  <c:v>99.747</c:v>
                </c:pt>
                <c:pt idx="10">
                  <c:v>100</c:v>
                </c:pt>
                <c:pt idx="11">
                  <c:v>100</c:v>
                </c:pt>
                <c:pt idx="12">
                  <c:v>100</c:v>
                </c:pt>
                <c:pt idx="13">
                  <c:v>100</c:v>
                </c:pt>
                <c:pt idx="14">
                  <c:v>100</c:v>
                </c:pt>
                <c:pt idx="15">
                  <c:v>100</c:v>
                </c:pt>
                <c:pt idx="16">
                  <c:v>100</c:v>
                </c:pt>
                <c:pt idx="17">
                  <c:v>100</c:v>
                </c:pt>
                <c:pt idx="18">
                  <c:v>100</c:v>
                </c:pt>
                <c:pt idx="19">
                  <c:v>100</c:v>
                </c:pt>
                <c:pt idx="20">
                  <c:v>100</c:v>
                </c:pt>
                <c:pt idx="21">
                  <c:v>100</c:v>
                </c:pt>
                <c:pt idx="22">
                  <c:v>100</c:v>
                </c:pt>
                <c:pt idx="23">
                  <c:v>100</c:v>
                </c:pt>
                <c:pt idx="24">
                  <c:v>99.497</c:v>
                </c:pt>
                <c:pt idx="25">
                  <c:v>98.971999999999994</c:v>
                </c:pt>
                <c:pt idx="26">
                  <c:v>98.5</c:v>
                </c:pt>
                <c:pt idx="27">
                  <c:v>97.165000000000006</c:v>
                </c:pt>
                <c:pt idx="28">
                  <c:v>92.06</c:v>
                </c:pt>
                <c:pt idx="29">
                  <c:v>90.102000000000004</c:v>
                </c:pt>
                <c:pt idx="30">
                  <c:v>91.478999999999999</c:v>
                </c:pt>
                <c:pt idx="31">
                  <c:v>87.594999999999999</c:v>
                </c:pt>
                <c:pt idx="32">
                  <c:v>84.183999999999997</c:v>
                </c:pt>
                <c:pt idx="33">
                  <c:v>76.632999999999996</c:v>
                </c:pt>
                <c:pt idx="34">
                  <c:v>79.135000000000005</c:v>
                </c:pt>
                <c:pt idx="35">
                  <c:v>67.668999999999997</c:v>
                </c:pt>
              </c:numCache>
            </c:numRef>
          </c:yVal>
          <c:smooth val="0"/>
          <c:extLst>
            <c:ext xmlns:c16="http://schemas.microsoft.com/office/drawing/2014/chart" uri="{C3380CC4-5D6E-409C-BE32-E72D297353CC}">
              <c16:uniqueId val="{00000002-BB3E-473A-9CAF-B9B6BFA72480}"/>
            </c:ext>
          </c:extLst>
        </c:ser>
        <c:ser>
          <c:idx val="3"/>
          <c:order val="3"/>
          <c:tx>
            <c:strRef>
              <c:f>hepca!$H$2</c:f>
              <c:strCache>
                <c:ptCount val="1"/>
                <c:pt idx="0">
                  <c:v>PCA-140</c:v>
                </c:pt>
              </c:strCache>
            </c:strRef>
          </c:tx>
          <c:spPr>
            <a:ln w="25400" cap="rnd">
              <a:noFill/>
              <a:round/>
            </a:ln>
            <a:effectLst/>
          </c:spPr>
          <c:marker>
            <c:symbol val="diamond"/>
            <c:size val="5"/>
            <c:spPr>
              <a:solidFill>
                <a:schemeClr val="accent4"/>
              </a:solidFill>
              <a:ln w="9525">
                <a:solidFill>
                  <a:schemeClr val="accent4"/>
                </a:solidFill>
              </a:ln>
              <a:effectLst/>
            </c:spPr>
          </c:marker>
          <c:xVal>
            <c:numRef>
              <c:f>hepca!$B$4:$B$39</c:f>
              <c:numCache>
                <c:formatCode>General</c:formatCode>
                <c:ptCount val="36"/>
                <c:pt idx="0">
                  <c:v>18.157</c:v>
                </c:pt>
                <c:pt idx="1">
                  <c:v>20.32</c:v>
                </c:pt>
                <c:pt idx="2">
                  <c:v>21.704000000000001</c:v>
                </c:pt>
                <c:pt idx="3">
                  <c:v>26.302</c:v>
                </c:pt>
                <c:pt idx="4">
                  <c:v>27.042999999999999</c:v>
                </c:pt>
                <c:pt idx="5">
                  <c:v>27.699000000000002</c:v>
                </c:pt>
                <c:pt idx="6">
                  <c:v>28.31</c:v>
                </c:pt>
                <c:pt idx="7">
                  <c:v>28.888000000000002</c:v>
                </c:pt>
                <c:pt idx="8">
                  <c:v>29.42</c:v>
                </c:pt>
                <c:pt idx="9">
                  <c:v>33.500999999999998</c:v>
                </c:pt>
                <c:pt idx="10">
                  <c:v>36.414000000000001</c:v>
                </c:pt>
                <c:pt idx="11">
                  <c:v>38.700000000000003</c:v>
                </c:pt>
                <c:pt idx="12">
                  <c:v>40.658000000000001</c:v>
                </c:pt>
                <c:pt idx="13">
                  <c:v>42.331000000000003</c:v>
                </c:pt>
                <c:pt idx="14">
                  <c:v>43.872</c:v>
                </c:pt>
                <c:pt idx="15">
                  <c:v>45.255000000000003</c:v>
                </c:pt>
                <c:pt idx="16">
                  <c:v>46.533999999999999</c:v>
                </c:pt>
                <c:pt idx="17">
                  <c:v>47.689</c:v>
                </c:pt>
                <c:pt idx="18">
                  <c:v>56.276000000000003</c:v>
                </c:pt>
                <c:pt idx="19">
                  <c:v>62.274999999999999</c:v>
                </c:pt>
                <c:pt idx="20">
                  <c:v>66.957999999999998</c:v>
                </c:pt>
                <c:pt idx="21">
                  <c:v>70.736999999999995</c:v>
                </c:pt>
                <c:pt idx="22">
                  <c:v>73.957999999999998</c:v>
                </c:pt>
                <c:pt idx="23">
                  <c:v>76.688999999999993</c:v>
                </c:pt>
                <c:pt idx="24">
                  <c:v>79.055000000000007</c:v>
                </c:pt>
                <c:pt idx="25">
                  <c:v>81.113</c:v>
                </c:pt>
                <c:pt idx="26">
                  <c:v>82.977999999999994</c:v>
                </c:pt>
                <c:pt idx="27">
                  <c:v>84.629000000000005</c:v>
                </c:pt>
                <c:pt idx="28">
                  <c:v>86.106999999999999</c:v>
                </c:pt>
                <c:pt idx="29">
                  <c:v>87.408000000000001</c:v>
                </c:pt>
                <c:pt idx="30">
                  <c:v>88.614000000000004</c:v>
                </c:pt>
                <c:pt idx="31">
                  <c:v>89.677000000000007</c:v>
                </c:pt>
                <c:pt idx="32">
                  <c:v>90.665999999999997</c:v>
                </c:pt>
                <c:pt idx="33">
                  <c:v>91.54</c:v>
                </c:pt>
                <c:pt idx="34">
                  <c:v>92.325000000000003</c:v>
                </c:pt>
                <c:pt idx="35">
                  <c:v>93.058999999999997</c:v>
                </c:pt>
              </c:numCache>
            </c:numRef>
          </c:xVal>
          <c:yVal>
            <c:numRef>
              <c:f>hepca!$H$4:$H$39</c:f>
              <c:numCache>
                <c:formatCode>0</c:formatCode>
                <c:ptCount val="36"/>
                <c:pt idx="0">
                  <c:v>98.995000000000005</c:v>
                </c:pt>
                <c:pt idx="1">
                  <c:v>99.488</c:v>
                </c:pt>
                <c:pt idx="2">
                  <c:v>99.239000000000004</c:v>
                </c:pt>
                <c:pt idx="3">
                  <c:v>98.984999999999999</c:v>
                </c:pt>
                <c:pt idx="4">
                  <c:v>100</c:v>
                </c:pt>
                <c:pt idx="5">
                  <c:v>99.751000000000005</c:v>
                </c:pt>
                <c:pt idx="6">
                  <c:v>99.244</c:v>
                </c:pt>
                <c:pt idx="7">
                  <c:v>99.244</c:v>
                </c:pt>
                <c:pt idx="8">
                  <c:v>99.747</c:v>
                </c:pt>
                <c:pt idx="9">
                  <c:v>99.494</c:v>
                </c:pt>
                <c:pt idx="10">
                  <c:v>99.495999999999995</c:v>
                </c:pt>
                <c:pt idx="11">
                  <c:v>99.495999999999995</c:v>
                </c:pt>
                <c:pt idx="12">
                  <c:v>97.697999999999993</c:v>
                </c:pt>
                <c:pt idx="13">
                  <c:v>100</c:v>
                </c:pt>
                <c:pt idx="14">
                  <c:v>99.242000000000004</c:v>
                </c:pt>
                <c:pt idx="15">
                  <c:v>99.497</c:v>
                </c:pt>
                <c:pt idx="16">
                  <c:v>98.977000000000004</c:v>
                </c:pt>
                <c:pt idx="17">
                  <c:v>99.745999999999995</c:v>
                </c:pt>
                <c:pt idx="18">
                  <c:v>98.710999999999999</c:v>
                </c:pt>
                <c:pt idx="19">
                  <c:v>98.986999999999995</c:v>
                </c:pt>
                <c:pt idx="20">
                  <c:v>99.486999999999995</c:v>
                </c:pt>
                <c:pt idx="21">
                  <c:v>100</c:v>
                </c:pt>
                <c:pt idx="22">
                  <c:v>98.721000000000004</c:v>
                </c:pt>
                <c:pt idx="23">
                  <c:v>99.241</c:v>
                </c:pt>
                <c:pt idx="24">
                  <c:v>100</c:v>
                </c:pt>
                <c:pt idx="25">
                  <c:v>95.728999999999999</c:v>
                </c:pt>
                <c:pt idx="26">
                  <c:v>97.506</c:v>
                </c:pt>
                <c:pt idx="27">
                  <c:v>96.75</c:v>
                </c:pt>
                <c:pt idx="28">
                  <c:v>94.415999999999997</c:v>
                </c:pt>
                <c:pt idx="29">
                  <c:v>97.221999999999994</c:v>
                </c:pt>
                <c:pt idx="30">
                  <c:v>91.183999999999997</c:v>
                </c:pt>
                <c:pt idx="31">
                  <c:v>88.775999999999996</c:v>
                </c:pt>
                <c:pt idx="32">
                  <c:v>85.075000000000003</c:v>
                </c:pt>
                <c:pt idx="33">
                  <c:v>79.948999999999998</c:v>
                </c:pt>
                <c:pt idx="34">
                  <c:v>81.98</c:v>
                </c:pt>
                <c:pt idx="35">
                  <c:v>75.94</c:v>
                </c:pt>
              </c:numCache>
            </c:numRef>
          </c:yVal>
          <c:smooth val="0"/>
          <c:extLst>
            <c:ext xmlns:c16="http://schemas.microsoft.com/office/drawing/2014/chart" uri="{C3380CC4-5D6E-409C-BE32-E72D297353CC}">
              <c16:uniqueId val="{00000003-BB3E-473A-9CAF-B9B6BFA72480}"/>
            </c:ext>
          </c:extLst>
        </c:ser>
        <c:ser>
          <c:idx val="4"/>
          <c:order val="4"/>
          <c:tx>
            <c:strRef>
              <c:f>hepca!$I$2</c:f>
              <c:strCache>
                <c:ptCount val="1"/>
                <c:pt idx="0">
                  <c:v>PCA-170</c:v>
                </c:pt>
              </c:strCache>
            </c:strRef>
          </c:tx>
          <c:spPr>
            <a:ln w="25400" cap="rnd">
              <a:noFill/>
              <a:round/>
            </a:ln>
            <a:effectLst/>
          </c:spPr>
          <c:marker>
            <c:symbol val="square"/>
            <c:size val="5"/>
            <c:spPr>
              <a:solidFill>
                <a:schemeClr val="accent5"/>
              </a:solidFill>
              <a:ln w="9525">
                <a:solidFill>
                  <a:schemeClr val="accent5"/>
                </a:solidFill>
              </a:ln>
              <a:effectLst/>
            </c:spPr>
          </c:marker>
          <c:xVal>
            <c:numRef>
              <c:f>hepca!$B$4:$B$39</c:f>
              <c:numCache>
                <c:formatCode>General</c:formatCode>
                <c:ptCount val="36"/>
                <c:pt idx="0">
                  <c:v>18.157</c:v>
                </c:pt>
                <c:pt idx="1">
                  <c:v>20.32</c:v>
                </c:pt>
                <c:pt idx="2">
                  <c:v>21.704000000000001</c:v>
                </c:pt>
                <c:pt idx="3">
                  <c:v>26.302</c:v>
                </c:pt>
                <c:pt idx="4">
                  <c:v>27.042999999999999</c:v>
                </c:pt>
                <c:pt idx="5">
                  <c:v>27.699000000000002</c:v>
                </c:pt>
                <c:pt idx="6">
                  <c:v>28.31</c:v>
                </c:pt>
                <c:pt idx="7">
                  <c:v>28.888000000000002</c:v>
                </c:pt>
                <c:pt idx="8">
                  <c:v>29.42</c:v>
                </c:pt>
                <c:pt idx="9">
                  <c:v>33.500999999999998</c:v>
                </c:pt>
                <c:pt idx="10">
                  <c:v>36.414000000000001</c:v>
                </c:pt>
                <c:pt idx="11">
                  <c:v>38.700000000000003</c:v>
                </c:pt>
                <c:pt idx="12">
                  <c:v>40.658000000000001</c:v>
                </c:pt>
                <c:pt idx="13">
                  <c:v>42.331000000000003</c:v>
                </c:pt>
                <c:pt idx="14">
                  <c:v>43.872</c:v>
                </c:pt>
                <c:pt idx="15">
                  <c:v>45.255000000000003</c:v>
                </c:pt>
                <c:pt idx="16">
                  <c:v>46.533999999999999</c:v>
                </c:pt>
                <c:pt idx="17">
                  <c:v>47.689</c:v>
                </c:pt>
                <c:pt idx="18">
                  <c:v>56.276000000000003</c:v>
                </c:pt>
                <c:pt idx="19">
                  <c:v>62.274999999999999</c:v>
                </c:pt>
                <c:pt idx="20">
                  <c:v>66.957999999999998</c:v>
                </c:pt>
                <c:pt idx="21">
                  <c:v>70.736999999999995</c:v>
                </c:pt>
                <c:pt idx="22">
                  <c:v>73.957999999999998</c:v>
                </c:pt>
                <c:pt idx="23">
                  <c:v>76.688999999999993</c:v>
                </c:pt>
                <c:pt idx="24">
                  <c:v>79.055000000000007</c:v>
                </c:pt>
                <c:pt idx="25">
                  <c:v>81.113</c:v>
                </c:pt>
                <c:pt idx="26">
                  <c:v>82.977999999999994</c:v>
                </c:pt>
                <c:pt idx="27">
                  <c:v>84.629000000000005</c:v>
                </c:pt>
                <c:pt idx="28">
                  <c:v>86.106999999999999</c:v>
                </c:pt>
                <c:pt idx="29">
                  <c:v>87.408000000000001</c:v>
                </c:pt>
                <c:pt idx="30">
                  <c:v>88.614000000000004</c:v>
                </c:pt>
                <c:pt idx="31">
                  <c:v>89.677000000000007</c:v>
                </c:pt>
                <c:pt idx="32">
                  <c:v>90.665999999999997</c:v>
                </c:pt>
                <c:pt idx="33">
                  <c:v>91.54</c:v>
                </c:pt>
                <c:pt idx="34">
                  <c:v>92.325000000000003</c:v>
                </c:pt>
                <c:pt idx="35">
                  <c:v>93.058999999999997</c:v>
                </c:pt>
              </c:numCache>
            </c:numRef>
          </c:xVal>
          <c:yVal>
            <c:numRef>
              <c:f>hepca!$I$4:$I$39</c:f>
              <c:numCache>
                <c:formatCode>0</c:formatCode>
                <c:ptCount val="36"/>
                <c:pt idx="0">
                  <c:v>100</c:v>
                </c:pt>
                <c:pt idx="1">
                  <c:v>100</c:v>
                </c:pt>
                <c:pt idx="2">
                  <c:v>100</c:v>
                </c:pt>
                <c:pt idx="3">
                  <c:v>100</c:v>
                </c:pt>
                <c:pt idx="4">
                  <c:v>100</c:v>
                </c:pt>
                <c:pt idx="5">
                  <c:v>100</c:v>
                </c:pt>
                <c:pt idx="6">
                  <c:v>100</c:v>
                </c:pt>
                <c:pt idx="7">
                  <c:v>100</c:v>
                </c:pt>
                <c:pt idx="8">
                  <c:v>100</c:v>
                </c:pt>
                <c:pt idx="9">
                  <c:v>100</c:v>
                </c:pt>
                <c:pt idx="10">
                  <c:v>100</c:v>
                </c:pt>
                <c:pt idx="11">
                  <c:v>99.745000000000005</c:v>
                </c:pt>
                <c:pt idx="12">
                  <c:v>100</c:v>
                </c:pt>
                <c:pt idx="13">
                  <c:v>100</c:v>
                </c:pt>
                <c:pt idx="14">
                  <c:v>100</c:v>
                </c:pt>
                <c:pt idx="15">
                  <c:v>100</c:v>
                </c:pt>
                <c:pt idx="16">
                  <c:v>100</c:v>
                </c:pt>
                <c:pt idx="17">
                  <c:v>100</c:v>
                </c:pt>
                <c:pt idx="18">
                  <c:v>100</c:v>
                </c:pt>
                <c:pt idx="19">
                  <c:v>100</c:v>
                </c:pt>
                <c:pt idx="20">
                  <c:v>100</c:v>
                </c:pt>
                <c:pt idx="21">
                  <c:v>100</c:v>
                </c:pt>
                <c:pt idx="22">
                  <c:v>100</c:v>
                </c:pt>
                <c:pt idx="23">
                  <c:v>100</c:v>
                </c:pt>
                <c:pt idx="24">
                  <c:v>100</c:v>
                </c:pt>
                <c:pt idx="25">
                  <c:v>100</c:v>
                </c:pt>
                <c:pt idx="26">
                  <c:v>99.744</c:v>
                </c:pt>
                <c:pt idx="27">
                  <c:v>99.747</c:v>
                </c:pt>
                <c:pt idx="28">
                  <c:v>99.494</c:v>
                </c:pt>
                <c:pt idx="29">
                  <c:v>98.213999999999999</c:v>
                </c:pt>
                <c:pt idx="30">
                  <c:v>96.97</c:v>
                </c:pt>
                <c:pt idx="31">
                  <c:v>95.695999999999998</c:v>
                </c:pt>
                <c:pt idx="32">
                  <c:v>91.878</c:v>
                </c:pt>
                <c:pt idx="33">
                  <c:v>91.227999999999994</c:v>
                </c:pt>
                <c:pt idx="34">
                  <c:v>86.075999999999993</c:v>
                </c:pt>
                <c:pt idx="35">
                  <c:v>86.869</c:v>
                </c:pt>
              </c:numCache>
            </c:numRef>
          </c:yVal>
          <c:smooth val="0"/>
          <c:extLst>
            <c:ext xmlns:c16="http://schemas.microsoft.com/office/drawing/2014/chart" uri="{C3380CC4-5D6E-409C-BE32-E72D297353CC}">
              <c16:uniqueId val="{00000004-BB3E-473A-9CAF-B9B6BFA72480}"/>
            </c:ext>
          </c:extLst>
        </c:ser>
        <c:ser>
          <c:idx val="5"/>
          <c:order val="5"/>
          <c:tx>
            <c:strRef>
              <c:f>hepca!$D$2</c:f>
              <c:strCache>
                <c:ptCount val="1"/>
                <c:pt idx="0">
                  <c:v>Reference OA</c:v>
                </c:pt>
              </c:strCache>
            </c:strRef>
          </c:tx>
          <c:spPr>
            <a:ln w="25400" cap="rnd">
              <a:noFill/>
              <a:round/>
            </a:ln>
            <a:effectLst/>
          </c:spPr>
          <c:marker>
            <c:symbol val="star"/>
            <c:size val="5"/>
            <c:spPr>
              <a:noFill/>
              <a:ln w="9525">
                <a:solidFill>
                  <a:schemeClr val="accent6"/>
                </a:solidFill>
              </a:ln>
              <a:effectLst/>
            </c:spPr>
          </c:marker>
          <c:xVal>
            <c:numRef>
              <c:f>hepca!$B$4:$B$39</c:f>
              <c:numCache>
                <c:formatCode>General</c:formatCode>
                <c:ptCount val="36"/>
                <c:pt idx="0">
                  <c:v>18.157</c:v>
                </c:pt>
                <c:pt idx="1">
                  <c:v>20.32</c:v>
                </c:pt>
                <c:pt idx="2">
                  <c:v>21.704000000000001</c:v>
                </c:pt>
                <c:pt idx="3">
                  <c:v>26.302</c:v>
                </c:pt>
                <c:pt idx="4">
                  <c:v>27.042999999999999</c:v>
                </c:pt>
                <c:pt idx="5">
                  <c:v>27.699000000000002</c:v>
                </c:pt>
                <c:pt idx="6">
                  <c:v>28.31</c:v>
                </c:pt>
                <c:pt idx="7">
                  <c:v>28.888000000000002</c:v>
                </c:pt>
                <c:pt idx="8">
                  <c:v>29.42</c:v>
                </c:pt>
                <c:pt idx="9">
                  <c:v>33.500999999999998</c:v>
                </c:pt>
                <c:pt idx="10">
                  <c:v>36.414000000000001</c:v>
                </c:pt>
                <c:pt idx="11">
                  <c:v>38.700000000000003</c:v>
                </c:pt>
                <c:pt idx="12">
                  <c:v>40.658000000000001</c:v>
                </c:pt>
                <c:pt idx="13">
                  <c:v>42.331000000000003</c:v>
                </c:pt>
                <c:pt idx="14">
                  <c:v>43.872</c:v>
                </c:pt>
                <c:pt idx="15">
                  <c:v>45.255000000000003</c:v>
                </c:pt>
                <c:pt idx="16">
                  <c:v>46.533999999999999</c:v>
                </c:pt>
                <c:pt idx="17">
                  <c:v>47.689</c:v>
                </c:pt>
                <c:pt idx="18">
                  <c:v>56.276000000000003</c:v>
                </c:pt>
                <c:pt idx="19">
                  <c:v>62.274999999999999</c:v>
                </c:pt>
                <c:pt idx="20">
                  <c:v>66.957999999999998</c:v>
                </c:pt>
                <c:pt idx="21">
                  <c:v>70.736999999999995</c:v>
                </c:pt>
                <c:pt idx="22">
                  <c:v>73.957999999999998</c:v>
                </c:pt>
                <c:pt idx="23">
                  <c:v>76.688999999999993</c:v>
                </c:pt>
                <c:pt idx="24">
                  <c:v>79.055000000000007</c:v>
                </c:pt>
                <c:pt idx="25">
                  <c:v>81.113</c:v>
                </c:pt>
                <c:pt idx="26">
                  <c:v>82.977999999999994</c:v>
                </c:pt>
                <c:pt idx="27">
                  <c:v>84.629000000000005</c:v>
                </c:pt>
                <c:pt idx="28">
                  <c:v>86.106999999999999</c:v>
                </c:pt>
                <c:pt idx="29">
                  <c:v>87.408000000000001</c:v>
                </c:pt>
                <c:pt idx="30">
                  <c:v>88.614000000000004</c:v>
                </c:pt>
                <c:pt idx="31">
                  <c:v>89.677000000000007</c:v>
                </c:pt>
                <c:pt idx="32">
                  <c:v>90.665999999999997</c:v>
                </c:pt>
                <c:pt idx="33">
                  <c:v>91.54</c:v>
                </c:pt>
                <c:pt idx="34">
                  <c:v>92.325000000000003</c:v>
                </c:pt>
                <c:pt idx="35">
                  <c:v>93.058999999999997</c:v>
                </c:pt>
              </c:numCache>
            </c:numRef>
          </c:xVal>
          <c:yVal>
            <c:numRef>
              <c:f>hepca!$D$4:$D$39</c:f>
              <c:numCache>
                <c:formatCode>0</c:formatCode>
                <c:ptCount val="36"/>
                <c:pt idx="0">
                  <c:v>99.245999999999995</c:v>
                </c:pt>
                <c:pt idx="1">
                  <c:v>99.495000000000005</c:v>
                </c:pt>
                <c:pt idx="2">
                  <c:v>98.977000000000004</c:v>
                </c:pt>
                <c:pt idx="3">
                  <c:v>99.501000000000005</c:v>
                </c:pt>
                <c:pt idx="4">
                  <c:v>98.721000000000004</c:v>
                </c:pt>
                <c:pt idx="5">
                  <c:v>99.745999999999995</c:v>
                </c:pt>
                <c:pt idx="6">
                  <c:v>98.489000000000004</c:v>
                </c:pt>
                <c:pt idx="7">
                  <c:v>99.495999999999995</c:v>
                </c:pt>
                <c:pt idx="8">
                  <c:v>99.748000000000005</c:v>
                </c:pt>
                <c:pt idx="9">
                  <c:v>99.248000000000005</c:v>
                </c:pt>
                <c:pt idx="10">
                  <c:v>99.747</c:v>
                </c:pt>
                <c:pt idx="11">
                  <c:v>98.984999999999999</c:v>
                </c:pt>
                <c:pt idx="12">
                  <c:v>99.004999999999995</c:v>
                </c:pt>
                <c:pt idx="13">
                  <c:v>99.01</c:v>
                </c:pt>
                <c:pt idx="14">
                  <c:v>98.99</c:v>
                </c:pt>
                <c:pt idx="15">
                  <c:v>99.242000000000004</c:v>
                </c:pt>
                <c:pt idx="16">
                  <c:v>98.98</c:v>
                </c:pt>
                <c:pt idx="17">
                  <c:v>99.244</c:v>
                </c:pt>
                <c:pt idx="18">
                  <c:v>99.49</c:v>
                </c:pt>
                <c:pt idx="19">
                  <c:v>98.477000000000004</c:v>
                </c:pt>
                <c:pt idx="20">
                  <c:v>86.834999999999994</c:v>
                </c:pt>
                <c:pt idx="21">
                  <c:v>79.230999999999995</c:v>
                </c:pt>
                <c:pt idx="22">
                  <c:v>51.637</c:v>
                </c:pt>
                <c:pt idx="23">
                  <c:v>44.81</c:v>
                </c:pt>
                <c:pt idx="24">
                  <c:v>42.966999999999999</c:v>
                </c:pt>
                <c:pt idx="25">
                  <c:v>37.783000000000001</c:v>
                </c:pt>
                <c:pt idx="26">
                  <c:v>34.936999999999998</c:v>
                </c:pt>
                <c:pt idx="27">
                  <c:v>31.378</c:v>
                </c:pt>
                <c:pt idx="28">
                  <c:v>33.081000000000003</c:v>
                </c:pt>
                <c:pt idx="29">
                  <c:v>10.459</c:v>
                </c:pt>
                <c:pt idx="30">
                  <c:v>19.202000000000002</c:v>
                </c:pt>
                <c:pt idx="31">
                  <c:v>6.3129999999999997</c:v>
                </c:pt>
                <c:pt idx="32">
                  <c:v>10.204000000000001</c:v>
                </c:pt>
                <c:pt idx="33">
                  <c:v>6.6159999999999997</c:v>
                </c:pt>
                <c:pt idx="34">
                  <c:v>3.97</c:v>
                </c:pt>
                <c:pt idx="35">
                  <c:v>7.0709999999999997</c:v>
                </c:pt>
              </c:numCache>
            </c:numRef>
          </c:yVal>
          <c:smooth val="0"/>
          <c:extLst>
            <c:ext xmlns:c16="http://schemas.microsoft.com/office/drawing/2014/chart" uri="{C3380CC4-5D6E-409C-BE32-E72D297353CC}">
              <c16:uniqueId val="{00000005-BB3E-473A-9CAF-B9B6BFA72480}"/>
            </c:ext>
          </c:extLst>
        </c:ser>
        <c:dLbls>
          <c:showLegendKey val="0"/>
          <c:showVal val="0"/>
          <c:showCatName val="0"/>
          <c:showSerName val="0"/>
          <c:showPercent val="0"/>
          <c:showBubbleSize val="0"/>
        </c:dLbls>
        <c:axId val="2028244399"/>
        <c:axId val="2092461375"/>
      </c:scatterChart>
      <c:valAx>
        <c:axId val="2028244399"/>
        <c:scaling>
          <c:orientation val="minMax"/>
          <c:max val="95"/>
          <c:min val="4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Pruning percentage [%]</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2092461375"/>
        <c:crosses val="autoZero"/>
        <c:crossBetween val="midCat"/>
        <c:majorUnit val="5"/>
      </c:valAx>
      <c:valAx>
        <c:axId val="2092461375"/>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Overall accuracy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2028244399"/>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de-DE"/>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dirty="0"/>
              <a:t>OAs for band selection with </a:t>
            </a:r>
            <a:r>
              <a:rPr lang="en-US" sz="1200" b="1" dirty="0"/>
              <a:t>PCA</a:t>
            </a:r>
            <a:r>
              <a:rPr lang="en-US" sz="1200" b="1" baseline="0" dirty="0"/>
              <a:t> plus </a:t>
            </a:r>
            <a:r>
              <a:rPr lang="en-US" sz="1200" b="1" dirty="0"/>
              <a:t>pruning </a:t>
            </a:r>
            <a:r>
              <a:rPr lang="en-US" sz="1200" dirty="0"/>
              <a:t>compared with pruning reference OAs for the</a:t>
            </a:r>
            <a:r>
              <a:rPr lang="en-US" sz="1200" baseline="0" dirty="0"/>
              <a:t> </a:t>
            </a:r>
            <a:r>
              <a:rPr lang="en-US" sz="1200" b="1" baseline="0" dirty="0"/>
              <a:t>hu</a:t>
            </a:r>
            <a:r>
              <a:rPr lang="en-US" sz="1200" baseline="0" dirty="0"/>
              <a:t> model</a:t>
            </a:r>
            <a:endParaRPr lang="en-US" sz="12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scatterChart>
        <c:scatterStyle val="lineMarker"/>
        <c:varyColors val="0"/>
        <c:ser>
          <c:idx val="0"/>
          <c:order val="0"/>
          <c:tx>
            <c:strRef>
              <c:f>hupca_goodaccuracy!$D$1</c:f>
              <c:strCache>
                <c:ptCount val="1"/>
                <c:pt idx="0">
                  <c:v>PCA-40</c:v>
                </c:pt>
              </c:strCache>
            </c:strRef>
          </c:tx>
          <c:spPr>
            <a:ln w="25400" cap="rnd">
              <a:noFill/>
              <a:round/>
            </a:ln>
            <a:effectLst/>
          </c:spPr>
          <c:marker>
            <c:symbol val="diamond"/>
            <c:size val="5"/>
            <c:spPr>
              <a:solidFill>
                <a:schemeClr val="accent1"/>
              </a:solidFill>
              <a:ln w="9525">
                <a:solidFill>
                  <a:schemeClr val="accent1"/>
                </a:solidFill>
              </a:ln>
              <a:effectLst/>
            </c:spPr>
          </c:marker>
          <c:xVal>
            <c:numRef>
              <c:f>hupca_goodaccuracy!$B$3:$B$21</c:f>
              <c:numCache>
                <c:formatCode>General</c:formatCode>
                <c:ptCount val="19"/>
                <c:pt idx="0">
                  <c:v>6.49</c:v>
                </c:pt>
                <c:pt idx="1">
                  <c:v>12.914</c:v>
                </c:pt>
                <c:pt idx="2">
                  <c:v>19.588000000000001</c:v>
                </c:pt>
                <c:pt idx="3">
                  <c:v>25.890999999999998</c:v>
                </c:pt>
                <c:pt idx="4">
                  <c:v>31.978999999999999</c:v>
                </c:pt>
                <c:pt idx="5">
                  <c:v>38.220999999999997</c:v>
                </c:pt>
                <c:pt idx="6">
                  <c:v>44.563000000000002</c:v>
                </c:pt>
                <c:pt idx="7">
                  <c:v>50.801000000000002</c:v>
                </c:pt>
                <c:pt idx="8">
                  <c:v>57.029000000000003</c:v>
                </c:pt>
                <c:pt idx="9">
                  <c:v>62.953000000000003</c:v>
                </c:pt>
                <c:pt idx="10">
                  <c:v>68.802999999999997</c:v>
                </c:pt>
                <c:pt idx="11">
                  <c:v>74.483000000000004</c:v>
                </c:pt>
                <c:pt idx="12">
                  <c:v>79.897000000000006</c:v>
                </c:pt>
                <c:pt idx="13">
                  <c:v>84.956999999999994</c:v>
                </c:pt>
                <c:pt idx="14">
                  <c:v>89.186999999999998</c:v>
                </c:pt>
                <c:pt idx="15">
                  <c:v>92.370999999999995</c:v>
                </c:pt>
                <c:pt idx="16">
                  <c:v>94.356999999999999</c:v>
                </c:pt>
                <c:pt idx="17">
                  <c:v>95.762</c:v>
                </c:pt>
                <c:pt idx="18">
                  <c:v>96.703000000000003</c:v>
                </c:pt>
              </c:numCache>
            </c:numRef>
          </c:xVal>
          <c:yVal>
            <c:numRef>
              <c:f>hupca_goodaccuracy!$D$3:$D$21</c:f>
              <c:numCache>
                <c:formatCode>#,##0</c:formatCode>
                <c:ptCount val="19"/>
                <c:pt idx="0">
                  <c:v>75.122</c:v>
                </c:pt>
                <c:pt idx="1">
                  <c:v>79.656999999999996</c:v>
                </c:pt>
                <c:pt idx="2">
                  <c:v>78.78</c:v>
                </c:pt>
                <c:pt idx="3">
                  <c:v>78.272000000000006</c:v>
                </c:pt>
                <c:pt idx="4">
                  <c:v>75.489999999999995</c:v>
                </c:pt>
                <c:pt idx="5">
                  <c:v>76.224999999999994</c:v>
                </c:pt>
                <c:pt idx="6">
                  <c:v>72.84</c:v>
                </c:pt>
                <c:pt idx="7">
                  <c:v>73.284000000000006</c:v>
                </c:pt>
                <c:pt idx="8">
                  <c:v>71.253</c:v>
                </c:pt>
                <c:pt idx="9">
                  <c:v>66.337000000000003</c:v>
                </c:pt>
                <c:pt idx="10">
                  <c:v>63.636000000000003</c:v>
                </c:pt>
                <c:pt idx="11">
                  <c:v>61.424999999999997</c:v>
                </c:pt>
                <c:pt idx="12">
                  <c:v>51.716000000000001</c:v>
                </c:pt>
                <c:pt idx="13">
                  <c:v>44.225999999999999</c:v>
                </c:pt>
                <c:pt idx="14">
                  <c:v>46.569000000000003</c:v>
                </c:pt>
                <c:pt idx="15">
                  <c:v>42.542999999999999</c:v>
                </c:pt>
                <c:pt idx="16">
                  <c:v>40.930999999999997</c:v>
                </c:pt>
                <c:pt idx="17">
                  <c:v>38.765000000000001</c:v>
                </c:pt>
                <c:pt idx="18">
                  <c:v>38.875</c:v>
                </c:pt>
              </c:numCache>
            </c:numRef>
          </c:yVal>
          <c:smooth val="0"/>
          <c:extLst>
            <c:ext xmlns:c16="http://schemas.microsoft.com/office/drawing/2014/chart" uri="{C3380CC4-5D6E-409C-BE32-E72D297353CC}">
              <c16:uniqueId val="{00000000-A22F-40F7-B166-03BAC45879ED}"/>
            </c:ext>
          </c:extLst>
        </c:ser>
        <c:ser>
          <c:idx val="1"/>
          <c:order val="1"/>
          <c:tx>
            <c:strRef>
              <c:f>hupca_goodaccuracy!$E$1</c:f>
              <c:strCache>
                <c:ptCount val="1"/>
                <c:pt idx="0">
                  <c:v>PCA-70</c:v>
                </c:pt>
              </c:strCache>
            </c:strRef>
          </c:tx>
          <c:spPr>
            <a:ln w="25400" cap="rnd">
              <a:noFill/>
              <a:round/>
            </a:ln>
            <a:effectLst/>
          </c:spPr>
          <c:marker>
            <c:symbol val="circle"/>
            <c:size val="5"/>
            <c:spPr>
              <a:solidFill>
                <a:schemeClr val="accent2"/>
              </a:solidFill>
              <a:ln w="9525">
                <a:solidFill>
                  <a:schemeClr val="accent2"/>
                </a:solidFill>
              </a:ln>
              <a:effectLst/>
            </c:spPr>
          </c:marker>
          <c:xVal>
            <c:numRef>
              <c:f>hupca_goodaccuracy!$B$3:$B$21</c:f>
              <c:numCache>
                <c:formatCode>General</c:formatCode>
                <c:ptCount val="19"/>
                <c:pt idx="0">
                  <c:v>6.49</c:v>
                </c:pt>
                <c:pt idx="1">
                  <c:v>12.914</c:v>
                </c:pt>
                <c:pt idx="2">
                  <c:v>19.588000000000001</c:v>
                </c:pt>
                <c:pt idx="3">
                  <c:v>25.890999999999998</c:v>
                </c:pt>
                <c:pt idx="4">
                  <c:v>31.978999999999999</c:v>
                </c:pt>
                <c:pt idx="5">
                  <c:v>38.220999999999997</c:v>
                </c:pt>
                <c:pt idx="6">
                  <c:v>44.563000000000002</c:v>
                </c:pt>
                <c:pt idx="7">
                  <c:v>50.801000000000002</c:v>
                </c:pt>
                <c:pt idx="8">
                  <c:v>57.029000000000003</c:v>
                </c:pt>
                <c:pt idx="9">
                  <c:v>62.953000000000003</c:v>
                </c:pt>
                <c:pt idx="10">
                  <c:v>68.802999999999997</c:v>
                </c:pt>
                <c:pt idx="11">
                  <c:v>74.483000000000004</c:v>
                </c:pt>
                <c:pt idx="12">
                  <c:v>79.897000000000006</c:v>
                </c:pt>
                <c:pt idx="13">
                  <c:v>84.956999999999994</c:v>
                </c:pt>
                <c:pt idx="14">
                  <c:v>89.186999999999998</c:v>
                </c:pt>
                <c:pt idx="15">
                  <c:v>92.370999999999995</c:v>
                </c:pt>
                <c:pt idx="16">
                  <c:v>94.356999999999999</c:v>
                </c:pt>
                <c:pt idx="17">
                  <c:v>95.762</c:v>
                </c:pt>
                <c:pt idx="18">
                  <c:v>96.703000000000003</c:v>
                </c:pt>
              </c:numCache>
            </c:numRef>
          </c:xVal>
          <c:yVal>
            <c:numRef>
              <c:f>hupca_goodaccuracy!$E$3:$E$21</c:f>
              <c:numCache>
                <c:formatCode>#,##0</c:formatCode>
                <c:ptCount val="19"/>
                <c:pt idx="0">
                  <c:v>82.962999999999994</c:v>
                </c:pt>
                <c:pt idx="1">
                  <c:v>82.885000000000005</c:v>
                </c:pt>
                <c:pt idx="2">
                  <c:v>78.570999999999998</c:v>
                </c:pt>
                <c:pt idx="3">
                  <c:v>81.081000000000003</c:v>
                </c:pt>
                <c:pt idx="4">
                  <c:v>79.606999999999999</c:v>
                </c:pt>
                <c:pt idx="5">
                  <c:v>80.099999999999994</c:v>
                </c:pt>
                <c:pt idx="6">
                  <c:v>79.024000000000001</c:v>
                </c:pt>
                <c:pt idx="7">
                  <c:v>78.483999999999995</c:v>
                </c:pt>
                <c:pt idx="8">
                  <c:v>73.593999999999994</c:v>
                </c:pt>
                <c:pt idx="9">
                  <c:v>76.097999999999999</c:v>
                </c:pt>
                <c:pt idx="10">
                  <c:v>69.756</c:v>
                </c:pt>
                <c:pt idx="11">
                  <c:v>67.891999999999996</c:v>
                </c:pt>
                <c:pt idx="12">
                  <c:v>68.305000000000007</c:v>
                </c:pt>
                <c:pt idx="13">
                  <c:v>59.213999999999999</c:v>
                </c:pt>
                <c:pt idx="14">
                  <c:v>57.984999999999999</c:v>
                </c:pt>
                <c:pt idx="15">
                  <c:v>57.494</c:v>
                </c:pt>
                <c:pt idx="16">
                  <c:v>52.826000000000001</c:v>
                </c:pt>
                <c:pt idx="17">
                  <c:v>47.42</c:v>
                </c:pt>
                <c:pt idx="18">
                  <c:v>47.665999999999997</c:v>
                </c:pt>
              </c:numCache>
            </c:numRef>
          </c:yVal>
          <c:smooth val="0"/>
          <c:extLst>
            <c:ext xmlns:c16="http://schemas.microsoft.com/office/drawing/2014/chart" uri="{C3380CC4-5D6E-409C-BE32-E72D297353CC}">
              <c16:uniqueId val="{00000001-A22F-40F7-B166-03BAC45879ED}"/>
            </c:ext>
          </c:extLst>
        </c:ser>
        <c:ser>
          <c:idx val="2"/>
          <c:order val="2"/>
          <c:tx>
            <c:strRef>
              <c:f>hupca_goodaccuracy!$F$1</c:f>
              <c:strCache>
                <c:ptCount val="1"/>
                <c:pt idx="0">
                  <c:v>PCA-100</c:v>
                </c:pt>
              </c:strCache>
            </c:strRef>
          </c:tx>
          <c:spPr>
            <a:ln w="25400" cap="rnd">
              <a:noFill/>
              <a:round/>
            </a:ln>
            <a:effectLst/>
          </c:spPr>
          <c:marker>
            <c:symbol val="dash"/>
            <c:size val="5"/>
            <c:spPr>
              <a:solidFill>
                <a:schemeClr val="accent3"/>
              </a:solidFill>
              <a:ln w="9525">
                <a:solidFill>
                  <a:schemeClr val="accent3"/>
                </a:solidFill>
              </a:ln>
              <a:effectLst/>
            </c:spPr>
          </c:marker>
          <c:xVal>
            <c:numRef>
              <c:f>hupca_goodaccuracy!$B$3:$B$21</c:f>
              <c:numCache>
                <c:formatCode>General</c:formatCode>
                <c:ptCount val="19"/>
                <c:pt idx="0">
                  <c:v>6.49</c:v>
                </c:pt>
                <c:pt idx="1">
                  <c:v>12.914</c:v>
                </c:pt>
                <c:pt idx="2">
                  <c:v>19.588000000000001</c:v>
                </c:pt>
                <c:pt idx="3">
                  <c:v>25.890999999999998</c:v>
                </c:pt>
                <c:pt idx="4">
                  <c:v>31.978999999999999</c:v>
                </c:pt>
                <c:pt idx="5">
                  <c:v>38.220999999999997</c:v>
                </c:pt>
                <c:pt idx="6">
                  <c:v>44.563000000000002</c:v>
                </c:pt>
                <c:pt idx="7">
                  <c:v>50.801000000000002</c:v>
                </c:pt>
                <c:pt idx="8">
                  <c:v>57.029000000000003</c:v>
                </c:pt>
                <c:pt idx="9">
                  <c:v>62.953000000000003</c:v>
                </c:pt>
                <c:pt idx="10">
                  <c:v>68.802999999999997</c:v>
                </c:pt>
                <c:pt idx="11">
                  <c:v>74.483000000000004</c:v>
                </c:pt>
                <c:pt idx="12">
                  <c:v>79.897000000000006</c:v>
                </c:pt>
                <c:pt idx="13">
                  <c:v>84.956999999999994</c:v>
                </c:pt>
                <c:pt idx="14">
                  <c:v>89.186999999999998</c:v>
                </c:pt>
                <c:pt idx="15">
                  <c:v>92.370999999999995</c:v>
                </c:pt>
                <c:pt idx="16">
                  <c:v>94.356999999999999</c:v>
                </c:pt>
                <c:pt idx="17">
                  <c:v>95.762</c:v>
                </c:pt>
                <c:pt idx="18">
                  <c:v>96.703000000000003</c:v>
                </c:pt>
              </c:numCache>
            </c:numRef>
          </c:xVal>
          <c:yVal>
            <c:numRef>
              <c:f>hupca_goodaccuracy!$F$3:$F$21</c:f>
              <c:numCache>
                <c:formatCode>#,##0</c:formatCode>
                <c:ptCount val="19"/>
                <c:pt idx="0">
                  <c:v>79.852999999999994</c:v>
                </c:pt>
                <c:pt idx="1">
                  <c:v>81.418000000000006</c:v>
                </c:pt>
                <c:pt idx="2">
                  <c:v>80.244</c:v>
                </c:pt>
                <c:pt idx="3">
                  <c:v>78.218000000000004</c:v>
                </c:pt>
                <c:pt idx="4">
                  <c:v>74.082999999999998</c:v>
                </c:pt>
                <c:pt idx="5">
                  <c:v>79.012</c:v>
                </c:pt>
                <c:pt idx="6">
                  <c:v>77.206000000000003</c:v>
                </c:pt>
                <c:pt idx="7">
                  <c:v>79.900999999999996</c:v>
                </c:pt>
                <c:pt idx="8">
                  <c:v>74.510000000000005</c:v>
                </c:pt>
                <c:pt idx="9">
                  <c:v>72.304000000000002</c:v>
                </c:pt>
                <c:pt idx="10">
                  <c:v>72.304000000000002</c:v>
                </c:pt>
                <c:pt idx="11">
                  <c:v>74.631</c:v>
                </c:pt>
                <c:pt idx="12">
                  <c:v>70.025000000000006</c:v>
                </c:pt>
                <c:pt idx="13">
                  <c:v>65.185000000000002</c:v>
                </c:pt>
                <c:pt idx="14">
                  <c:v>57.494</c:v>
                </c:pt>
                <c:pt idx="15">
                  <c:v>59.36</c:v>
                </c:pt>
                <c:pt idx="16">
                  <c:v>54.545000000000002</c:v>
                </c:pt>
                <c:pt idx="17">
                  <c:v>46.454999999999998</c:v>
                </c:pt>
                <c:pt idx="18">
                  <c:v>42.402000000000001</c:v>
                </c:pt>
              </c:numCache>
            </c:numRef>
          </c:yVal>
          <c:smooth val="0"/>
          <c:extLst>
            <c:ext xmlns:c16="http://schemas.microsoft.com/office/drawing/2014/chart" uri="{C3380CC4-5D6E-409C-BE32-E72D297353CC}">
              <c16:uniqueId val="{00000002-A22F-40F7-B166-03BAC45879ED}"/>
            </c:ext>
          </c:extLst>
        </c:ser>
        <c:ser>
          <c:idx val="3"/>
          <c:order val="3"/>
          <c:tx>
            <c:strRef>
              <c:f>hupca_goodaccuracy!$G$1</c:f>
              <c:strCache>
                <c:ptCount val="1"/>
                <c:pt idx="0">
                  <c:v>PCA-140</c:v>
                </c:pt>
              </c:strCache>
            </c:strRef>
          </c:tx>
          <c:spPr>
            <a:ln w="25400" cap="rnd">
              <a:noFill/>
              <a:round/>
            </a:ln>
            <a:effectLst/>
          </c:spPr>
          <c:marker>
            <c:symbol val="triangle"/>
            <c:size val="5"/>
            <c:spPr>
              <a:solidFill>
                <a:schemeClr val="accent4"/>
              </a:solidFill>
              <a:ln w="9525">
                <a:solidFill>
                  <a:schemeClr val="accent4"/>
                </a:solidFill>
              </a:ln>
              <a:effectLst/>
            </c:spPr>
          </c:marker>
          <c:xVal>
            <c:numRef>
              <c:f>hupca_goodaccuracy!$B$3:$B$21</c:f>
              <c:numCache>
                <c:formatCode>General</c:formatCode>
                <c:ptCount val="19"/>
                <c:pt idx="0">
                  <c:v>6.49</c:v>
                </c:pt>
                <c:pt idx="1">
                  <c:v>12.914</c:v>
                </c:pt>
                <c:pt idx="2">
                  <c:v>19.588000000000001</c:v>
                </c:pt>
                <c:pt idx="3">
                  <c:v>25.890999999999998</c:v>
                </c:pt>
                <c:pt idx="4">
                  <c:v>31.978999999999999</c:v>
                </c:pt>
                <c:pt idx="5">
                  <c:v>38.220999999999997</c:v>
                </c:pt>
                <c:pt idx="6">
                  <c:v>44.563000000000002</c:v>
                </c:pt>
                <c:pt idx="7">
                  <c:v>50.801000000000002</c:v>
                </c:pt>
                <c:pt idx="8">
                  <c:v>57.029000000000003</c:v>
                </c:pt>
                <c:pt idx="9">
                  <c:v>62.953000000000003</c:v>
                </c:pt>
                <c:pt idx="10">
                  <c:v>68.802999999999997</c:v>
                </c:pt>
                <c:pt idx="11">
                  <c:v>74.483000000000004</c:v>
                </c:pt>
                <c:pt idx="12">
                  <c:v>79.897000000000006</c:v>
                </c:pt>
                <c:pt idx="13">
                  <c:v>84.956999999999994</c:v>
                </c:pt>
                <c:pt idx="14">
                  <c:v>89.186999999999998</c:v>
                </c:pt>
                <c:pt idx="15">
                  <c:v>92.370999999999995</c:v>
                </c:pt>
                <c:pt idx="16">
                  <c:v>94.356999999999999</c:v>
                </c:pt>
                <c:pt idx="17">
                  <c:v>95.762</c:v>
                </c:pt>
                <c:pt idx="18">
                  <c:v>96.703000000000003</c:v>
                </c:pt>
              </c:numCache>
            </c:numRef>
          </c:xVal>
          <c:yVal>
            <c:numRef>
              <c:f>hupca_goodaccuracy!$G$3:$G$21</c:f>
              <c:numCache>
                <c:formatCode>#,##0</c:formatCode>
                <c:ptCount val="19"/>
                <c:pt idx="0">
                  <c:v>78.078999999999994</c:v>
                </c:pt>
                <c:pt idx="1">
                  <c:v>82.108000000000004</c:v>
                </c:pt>
                <c:pt idx="2">
                  <c:v>81.418000000000006</c:v>
                </c:pt>
                <c:pt idx="3">
                  <c:v>78.728999999999999</c:v>
                </c:pt>
                <c:pt idx="4">
                  <c:v>79.167000000000002</c:v>
                </c:pt>
                <c:pt idx="5">
                  <c:v>74.938999999999993</c:v>
                </c:pt>
                <c:pt idx="6">
                  <c:v>77.316999999999993</c:v>
                </c:pt>
                <c:pt idx="7">
                  <c:v>74.754999999999995</c:v>
                </c:pt>
                <c:pt idx="8">
                  <c:v>72.727000000000004</c:v>
                </c:pt>
                <c:pt idx="9">
                  <c:v>67.322000000000003</c:v>
                </c:pt>
                <c:pt idx="10">
                  <c:v>70.27</c:v>
                </c:pt>
                <c:pt idx="11">
                  <c:v>63.902000000000001</c:v>
                </c:pt>
                <c:pt idx="12">
                  <c:v>64.619</c:v>
                </c:pt>
                <c:pt idx="13">
                  <c:v>55.637</c:v>
                </c:pt>
                <c:pt idx="14">
                  <c:v>62.069000000000003</c:v>
                </c:pt>
                <c:pt idx="15">
                  <c:v>55.392000000000003</c:v>
                </c:pt>
                <c:pt idx="16">
                  <c:v>51.834000000000003</c:v>
                </c:pt>
                <c:pt idx="17">
                  <c:v>53.070999999999998</c:v>
                </c:pt>
                <c:pt idx="18">
                  <c:v>42.752000000000002</c:v>
                </c:pt>
              </c:numCache>
            </c:numRef>
          </c:yVal>
          <c:smooth val="0"/>
          <c:extLst>
            <c:ext xmlns:c16="http://schemas.microsoft.com/office/drawing/2014/chart" uri="{C3380CC4-5D6E-409C-BE32-E72D297353CC}">
              <c16:uniqueId val="{00000003-A22F-40F7-B166-03BAC45879ED}"/>
            </c:ext>
          </c:extLst>
        </c:ser>
        <c:ser>
          <c:idx val="4"/>
          <c:order val="4"/>
          <c:tx>
            <c:strRef>
              <c:f>hupca_goodaccuracy!$H$1</c:f>
              <c:strCache>
                <c:ptCount val="1"/>
                <c:pt idx="0">
                  <c:v>PCA-170</c:v>
                </c:pt>
              </c:strCache>
            </c:strRef>
          </c:tx>
          <c:spPr>
            <a:ln w="25400" cap="rnd">
              <a:noFill/>
              <a:round/>
            </a:ln>
            <a:effectLst/>
          </c:spPr>
          <c:marker>
            <c:symbol val="square"/>
            <c:size val="5"/>
            <c:spPr>
              <a:solidFill>
                <a:schemeClr val="accent5"/>
              </a:solidFill>
              <a:ln w="9525">
                <a:solidFill>
                  <a:schemeClr val="accent5"/>
                </a:solidFill>
              </a:ln>
              <a:effectLst/>
            </c:spPr>
          </c:marker>
          <c:xVal>
            <c:numRef>
              <c:f>hupca_goodaccuracy!$B$3:$B$21</c:f>
              <c:numCache>
                <c:formatCode>General</c:formatCode>
                <c:ptCount val="19"/>
                <c:pt idx="0">
                  <c:v>6.49</c:v>
                </c:pt>
                <c:pt idx="1">
                  <c:v>12.914</c:v>
                </c:pt>
                <c:pt idx="2">
                  <c:v>19.588000000000001</c:v>
                </c:pt>
                <c:pt idx="3">
                  <c:v>25.890999999999998</c:v>
                </c:pt>
                <c:pt idx="4">
                  <c:v>31.978999999999999</c:v>
                </c:pt>
                <c:pt idx="5">
                  <c:v>38.220999999999997</c:v>
                </c:pt>
                <c:pt idx="6">
                  <c:v>44.563000000000002</c:v>
                </c:pt>
                <c:pt idx="7">
                  <c:v>50.801000000000002</c:v>
                </c:pt>
                <c:pt idx="8">
                  <c:v>57.029000000000003</c:v>
                </c:pt>
                <c:pt idx="9">
                  <c:v>62.953000000000003</c:v>
                </c:pt>
                <c:pt idx="10">
                  <c:v>68.802999999999997</c:v>
                </c:pt>
                <c:pt idx="11">
                  <c:v>74.483000000000004</c:v>
                </c:pt>
                <c:pt idx="12">
                  <c:v>79.897000000000006</c:v>
                </c:pt>
                <c:pt idx="13">
                  <c:v>84.956999999999994</c:v>
                </c:pt>
                <c:pt idx="14">
                  <c:v>89.186999999999998</c:v>
                </c:pt>
                <c:pt idx="15">
                  <c:v>92.370999999999995</c:v>
                </c:pt>
                <c:pt idx="16">
                  <c:v>94.356999999999999</c:v>
                </c:pt>
                <c:pt idx="17">
                  <c:v>95.762</c:v>
                </c:pt>
                <c:pt idx="18">
                  <c:v>96.703000000000003</c:v>
                </c:pt>
              </c:numCache>
            </c:numRef>
          </c:xVal>
          <c:yVal>
            <c:numRef>
              <c:f>hupca_goodaccuracy!$H$3:$H$21</c:f>
              <c:numCache>
                <c:formatCode>#,##0</c:formatCode>
                <c:ptCount val="19"/>
                <c:pt idx="0">
                  <c:v>80.637</c:v>
                </c:pt>
                <c:pt idx="1">
                  <c:v>82.555000000000007</c:v>
                </c:pt>
                <c:pt idx="2">
                  <c:v>81.326999999999998</c:v>
                </c:pt>
                <c:pt idx="3">
                  <c:v>81.126999999999995</c:v>
                </c:pt>
                <c:pt idx="4">
                  <c:v>84.028999999999996</c:v>
                </c:pt>
                <c:pt idx="5">
                  <c:v>79.462000000000003</c:v>
                </c:pt>
                <c:pt idx="6">
                  <c:v>81.817999999999998</c:v>
                </c:pt>
                <c:pt idx="7">
                  <c:v>76.658000000000001</c:v>
                </c:pt>
                <c:pt idx="8">
                  <c:v>77.396000000000001</c:v>
                </c:pt>
                <c:pt idx="9">
                  <c:v>71.569000000000003</c:v>
                </c:pt>
                <c:pt idx="10">
                  <c:v>66.338999999999999</c:v>
                </c:pt>
                <c:pt idx="11">
                  <c:v>63.636000000000003</c:v>
                </c:pt>
                <c:pt idx="12">
                  <c:v>65.355999999999995</c:v>
                </c:pt>
                <c:pt idx="13">
                  <c:v>59.213999999999999</c:v>
                </c:pt>
                <c:pt idx="14">
                  <c:v>56.295999999999999</c:v>
                </c:pt>
                <c:pt idx="15">
                  <c:v>53.332999999999998</c:v>
                </c:pt>
                <c:pt idx="16">
                  <c:v>51.344999999999999</c:v>
                </c:pt>
                <c:pt idx="17">
                  <c:v>45.32</c:v>
                </c:pt>
                <c:pt idx="18">
                  <c:v>45.588000000000001</c:v>
                </c:pt>
              </c:numCache>
            </c:numRef>
          </c:yVal>
          <c:smooth val="0"/>
          <c:extLst>
            <c:ext xmlns:c16="http://schemas.microsoft.com/office/drawing/2014/chart" uri="{C3380CC4-5D6E-409C-BE32-E72D297353CC}">
              <c16:uniqueId val="{00000004-A22F-40F7-B166-03BAC45879ED}"/>
            </c:ext>
          </c:extLst>
        </c:ser>
        <c:ser>
          <c:idx val="5"/>
          <c:order val="5"/>
          <c:tx>
            <c:strRef>
              <c:f>hupca_goodaccuracy!$I$1</c:f>
              <c:strCache>
                <c:ptCount val="1"/>
                <c:pt idx="0">
                  <c:v>Reference-OA</c:v>
                </c:pt>
              </c:strCache>
            </c:strRef>
          </c:tx>
          <c:spPr>
            <a:ln w="25400" cap="rnd">
              <a:noFill/>
              <a:round/>
            </a:ln>
            <a:effectLst/>
          </c:spPr>
          <c:marker>
            <c:symbol val="circle"/>
            <c:size val="5"/>
            <c:spPr>
              <a:solidFill>
                <a:schemeClr val="accent6"/>
              </a:solidFill>
              <a:ln w="9525">
                <a:solidFill>
                  <a:schemeClr val="accent6"/>
                </a:solidFill>
              </a:ln>
              <a:effectLst/>
            </c:spPr>
          </c:marker>
          <c:xVal>
            <c:numRef>
              <c:f>hupca_goodaccuracy!$B$3:$B$21</c:f>
              <c:numCache>
                <c:formatCode>General</c:formatCode>
                <c:ptCount val="19"/>
                <c:pt idx="0">
                  <c:v>6.49</c:v>
                </c:pt>
                <c:pt idx="1">
                  <c:v>12.914</c:v>
                </c:pt>
                <c:pt idx="2">
                  <c:v>19.588000000000001</c:v>
                </c:pt>
                <c:pt idx="3">
                  <c:v>25.890999999999998</c:v>
                </c:pt>
                <c:pt idx="4">
                  <c:v>31.978999999999999</c:v>
                </c:pt>
                <c:pt idx="5">
                  <c:v>38.220999999999997</c:v>
                </c:pt>
                <c:pt idx="6">
                  <c:v>44.563000000000002</c:v>
                </c:pt>
                <c:pt idx="7">
                  <c:v>50.801000000000002</c:v>
                </c:pt>
                <c:pt idx="8">
                  <c:v>57.029000000000003</c:v>
                </c:pt>
                <c:pt idx="9">
                  <c:v>62.953000000000003</c:v>
                </c:pt>
                <c:pt idx="10">
                  <c:v>68.802999999999997</c:v>
                </c:pt>
                <c:pt idx="11">
                  <c:v>74.483000000000004</c:v>
                </c:pt>
                <c:pt idx="12">
                  <c:v>79.897000000000006</c:v>
                </c:pt>
                <c:pt idx="13">
                  <c:v>84.956999999999994</c:v>
                </c:pt>
                <c:pt idx="14">
                  <c:v>89.186999999999998</c:v>
                </c:pt>
                <c:pt idx="15">
                  <c:v>92.370999999999995</c:v>
                </c:pt>
                <c:pt idx="16">
                  <c:v>94.356999999999999</c:v>
                </c:pt>
                <c:pt idx="17">
                  <c:v>95.762</c:v>
                </c:pt>
                <c:pt idx="18">
                  <c:v>96.703000000000003</c:v>
                </c:pt>
              </c:numCache>
            </c:numRef>
          </c:xVal>
          <c:yVal>
            <c:numRef>
              <c:f>hupca_goodaccuracy!$I$3:$I$21</c:f>
              <c:numCache>
                <c:formatCode>#,##0</c:formatCode>
                <c:ptCount val="19"/>
                <c:pt idx="0">
                  <c:v>47.290999999999997</c:v>
                </c:pt>
                <c:pt idx="1">
                  <c:v>47.536999999999999</c:v>
                </c:pt>
                <c:pt idx="2">
                  <c:v>47.921999999999997</c:v>
                </c:pt>
                <c:pt idx="3">
                  <c:v>46.21</c:v>
                </c:pt>
                <c:pt idx="4">
                  <c:v>46.21</c:v>
                </c:pt>
                <c:pt idx="5">
                  <c:v>46.798000000000002</c:v>
                </c:pt>
                <c:pt idx="6">
                  <c:v>43.243000000000002</c:v>
                </c:pt>
                <c:pt idx="7">
                  <c:v>40.786000000000001</c:v>
                </c:pt>
                <c:pt idx="8">
                  <c:v>38.78</c:v>
                </c:pt>
                <c:pt idx="9">
                  <c:v>42.927</c:v>
                </c:pt>
                <c:pt idx="10">
                  <c:v>39.756</c:v>
                </c:pt>
                <c:pt idx="11">
                  <c:v>37.930999999999997</c:v>
                </c:pt>
                <c:pt idx="12">
                  <c:v>35.872</c:v>
                </c:pt>
                <c:pt idx="13">
                  <c:v>40.097999999999999</c:v>
                </c:pt>
                <c:pt idx="14">
                  <c:v>37.591999999999999</c:v>
                </c:pt>
                <c:pt idx="15">
                  <c:v>35.872</c:v>
                </c:pt>
                <c:pt idx="16">
                  <c:v>23.716000000000001</c:v>
                </c:pt>
                <c:pt idx="17">
                  <c:v>24.02</c:v>
                </c:pt>
                <c:pt idx="18">
                  <c:v>23.891999999999999</c:v>
                </c:pt>
              </c:numCache>
            </c:numRef>
          </c:yVal>
          <c:smooth val="0"/>
          <c:extLst>
            <c:ext xmlns:c16="http://schemas.microsoft.com/office/drawing/2014/chart" uri="{C3380CC4-5D6E-409C-BE32-E72D297353CC}">
              <c16:uniqueId val="{00000005-A22F-40F7-B166-03BAC45879ED}"/>
            </c:ext>
          </c:extLst>
        </c:ser>
        <c:dLbls>
          <c:showLegendKey val="0"/>
          <c:showVal val="0"/>
          <c:showCatName val="0"/>
          <c:showSerName val="0"/>
          <c:showPercent val="0"/>
          <c:showBubbleSize val="0"/>
        </c:dLbls>
        <c:axId val="2015779567"/>
        <c:axId val="1851377935"/>
      </c:scatterChart>
      <c:valAx>
        <c:axId val="2015779567"/>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Pruning percentage [%]</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851377935"/>
        <c:crosses val="autoZero"/>
        <c:crossBetween val="midCat"/>
      </c:valAx>
      <c:valAx>
        <c:axId val="18513779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Overall accuracy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2015779567"/>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de-DE"/>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dirty="0"/>
              <a:t>OAs</a:t>
            </a:r>
            <a:r>
              <a:rPr lang="en-US" sz="1200" baseline="0" dirty="0"/>
              <a:t> for the </a:t>
            </a:r>
            <a:r>
              <a:rPr lang="en-US" sz="1200" b="1" baseline="0" dirty="0"/>
              <a:t>NMF-70 - pruning - quantization pipeline</a:t>
            </a:r>
            <a:r>
              <a:rPr lang="en-US" sz="1200" baseline="0" dirty="0"/>
              <a:t> for the </a:t>
            </a:r>
            <a:r>
              <a:rPr lang="en-US" sz="1200" b="1" baseline="0" dirty="0" err="1"/>
              <a:t>santara</a:t>
            </a:r>
            <a:r>
              <a:rPr lang="en-US" sz="1200" baseline="0" dirty="0"/>
              <a:t> model on the </a:t>
            </a:r>
            <a:r>
              <a:rPr lang="en-US" sz="1200" baseline="0" dirty="0" err="1"/>
              <a:t>IndianPines</a:t>
            </a:r>
            <a:r>
              <a:rPr lang="en-US" sz="1200" baseline="0" dirty="0"/>
              <a:t> dataset</a:t>
            </a:r>
            <a:endParaRPr lang="en-US" sz="12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scatterChart>
        <c:scatterStyle val="lineMarker"/>
        <c:varyColors val="0"/>
        <c:ser>
          <c:idx val="0"/>
          <c:order val="0"/>
          <c:tx>
            <c:strRef>
              <c:f>NMFsantara!$I$1</c:f>
              <c:strCache>
                <c:ptCount val="1"/>
                <c:pt idx="0">
                  <c:v>(8,16,32)</c:v>
                </c:pt>
              </c:strCache>
            </c:strRef>
          </c:tx>
          <c:spPr>
            <a:ln w="25400" cap="rnd">
              <a:noFill/>
              <a:round/>
            </a:ln>
            <a:effectLst/>
          </c:spPr>
          <c:marker>
            <c:symbol val="circle"/>
            <c:size val="5"/>
            <c:spPr>
              <a:solidFill>
                <a:schemeClr val="accent1"/>
              </a:solidFill>
              <a:ln w="9525">
                <a:solidFill>
                  <a:schemeClr val="accent1"/>
                </a:solidFill>
              </a:ln>
              <a:effectLst/>
            </c:spPr>
          </c:marker>
          <c:xVal>
            <c:numRef>
              <c:f>NMFsantara!$B$3:$B$21</c:f>
              <c:numCache>
                <c:formatCode>General</c:formatCode>
                <c:ptCount val="19"/>
                <c:pt idx="0">
                  <c:v>10.929</c:v>
                </c:pt>
                <c:pt idx="1">
                  <c:v>21.792999999999999</c:v>
                </c:pt>
                <c:pt idx="2">
                  <c:v>32.543999999999997</c:v>
                </c:pt>
                <c:pt idx="3">
                  <c:v>43.09</c:v>
                </c:pt>
                <c:pt idx="4">
                  <c:v>53.466000000000001</c:v>
                </c:pt>
                <c:pt idx="5">
                  <c:v>62.927999999999997</c:v>
                </c:pt>
                <c:pt idx="6">
                  <c:v>67.736000000000004</c:v>
                </c:pt>
                <c:pt idx="7">
                  <c:v>72.147999999999996</c:v>
                </c:pt>
                <c:pt idx="8">
                  <c:v>76.206000000000003</c:v>
                </c:pt>
                <c:pt idx="9">
                  <c:v>79.484999999999999</c:v>
                </c:pt>
                <c:pt idx="10">
                  <c:v>82.356999999999999</c:v>
                </c:pt>
                <c:pt idx="11">
                  <c:v>84.951999999999998</c:v>
                </c:pt>
                <c:pt idx="12">
                  <c:v>87.355999999999995</c:v>
                </c:pt>
                <c:pt idx="13">
                  <c:v>89.626999999999995</c:v>
                </c:pt>
                <c:pt idx="14">
                  <c:v>91.367999999999995</c:v>
                </c:pt>
                <c:pt idx="15">
                  <c:v>92.75</c:v>
                </c:pt>
                <c:pt idx="16">
                  <c:v>93.986000000000004</c:v>
                </c:pt>
                <c:pt idx="17">
                  <c:v>95.010999999999996</c:v>
                </c:pt>
                <c:pt idx="18">
                  <c:v>95.781999999999996</c:v>
                </c:pt>
              </c:numCache>
            </c:numRef>
          </c:xVal>
          <c:yVal>
            <c:numRef>
              <c:f>NMFsantara!$I$3:$I$20</c:f>
              <c:numCache>
                <c:formatCode>#,##0</c:formatCode>
                <c:ptCount val="18"/>
                <c:pt idx="0">
                  <c:v>97.022000000000006</c:v>
                </c:pt>
                <c:pt idx="1">
                  <c:v>96.03</c:v>
                </c:pt>
                <c:pt idx="2">
                  <c:v>93.052000000000007</c:v>
                </c:pt>
                <c:pt idx="3">
                  <c:v>86.6</c:v>
                </c:pt>
                <c:pt idx="4">
                  <c:v>85.111999999999995</c:v>
                </c:pt>
                <c:pt idx="5">
                  <c:v>73.944999999999993</c:v>
                </c:pt>
                <c:pt idx="6">
                  <c:v>77.915999999999997</c:v>
                </c:pt>
                <c:pt idx="7">
                  <c:v>57.567999999999998</c:v>
                </c:pt>
                <c:pt idx="8">
                  <c:v>60.545999999999999</c:v>
                </c:pt>
                <c:pt idx="9">
                  <c:v>50.868000000000002</c:v>
                </c:pt>
                <c:pt idx="10">
                  <c:v>52.853999999999999</c:v>
                </c:pt>
                <c:pt idx="11">
                  <c:v>48.387</c:v>
                </c:pt>
                <c:pt idx="12">
                  <c:v>26.055</c:v>
                </c:pt>
                <c:pt idx="13">
                  <c:v>18.361999999999998</c:v>
                </c:pt>
                <c:pt idx="14">
                  <c:v>12.903</c:v>
                </c:pt>
                <c:pt idx="15">
                  <c:v>15.135999999999999</c:v>
                </c:pt>
                <c:pt idx="16">
                  <c:v>5.9550000000000001</c:v>
                </c:pt>
                <c:pt idx="17" formatCode="General">
                  <c:v>0.496</c:v>
                </c:pt>
              </c:numCache>
            </c:numRef>
          </c:yVal>
          <c:smooth val="0"/>
          <c:extLst>
            <c:ext xmlns:c16="http://schemas.microsoft.com/office/drawing/2014/chart" uri="{C3380CC4-5D6E-409C-BE32-E72D297353CC}">
              <c16:uniqueId val="{00000000-834D-4773-867F-0BF5338C17BE}"/>
            </c:ext>
          </c:extLst>
        </c:ser>
        <c:ser>
          <c:idx val="1"/>
          <c:order val="1"/>
          <c:tx>
            <c:strRef>
              <c:f>NMFsantara!$F$1</c:f>
              <c:strCache>
                <c:ptCount val="1"/>
                <c:pt idx="0">
                  <c:v>(8,4,16)</c:v>
                </c:pt>
              </c:strCache>
            </c:strRef>
          </c:tx>
          <c:spPr>
            <a:ln w="25400" cap="rnd">
              <a:noFill/>
              <a:round/>
            </a:ln>
            <a:effectLst/>
          </c:spPr>
          <c:marker>
            <c:symbol val="triangle"/>
            <c:size val="5"/>
            <c:spPr>
              <a:solidFill>
                <a:schemeClr val="accent2"/>
              </a:solidFill>
              <a:ln w="9525">
                <a:solidFill>
                  <a:schemeClr val="accent2"/>
                </a:solidFill>
              </a:ln>
              <a:effectLst/>
            </c:spPr>
          </c:marker>
          <c:xVal>
            <c:numRef>
              <c:f>NMFsantara!$B$3:$B$21</c:f>
              <c:numCache>
                <c:formatCode>General</c:formatCode>
                <c:ptCount val="19"/>
                <c:pt idx="0">
                  <c:v>10.929</c:v>
                </c:pt>
                <c:pt idx="1">
                  <c:v>21.792999999999999</c:v>
                </c:pt>
                <c:pt idx="2">
                  <c:v>32.543999999999997</c:v>
                </c:pt>
                <c:pt idx="3">
                  <c:v>43.09</c:v>
                </c:pt>
                <c:pt idx="4">
                  <c:v>53.466000000000001</c:v>
                </c:pt>
                <c:pt idx="5">
                  <c:v>62.927999999999997</c:v>
                </c:pt>
                <c:pt idx="6">
                  <c:v>67.736000000000004</c:v>
                </c:pt>
                <c:pt idx="7">
                  <c:v>72.147999999999996</c:v>
                </c:pt>
                <c:pt idx="8">
                  <c:v>76.206000000000003</c:v>
                </c:pt>
                <c:pt idx="9">
                  <c:v>79.484999999999999</c:v>
                </c:pt>
                <c:pt idx="10">
                  <c:v>82.356999999999999</c:v>
                </c:pt>
                <c:pt idx="11">
                  <c:v>84.951999999999998</c:v>
                </c:pt>
                <c:pt idx="12">
                  <c:v>87.355999999999995</c:v>
                </c:pt>
                <c:pt idx="13">
                  <c:v>89.626999999999995</c:v>
                </c:pt>
                <c:pt idx="14">
                  <c:v>91.367999999999995</c:v>
                </c:pt>
                <c:pt idx="15">
                  <c:v>92.75</c:v>
                </c:pt>
                <c:pt idx="16">
                  <c:v>93.986000000000004</c:v>
                </c:pt>
                <c:pt idx="17">
                  <c:v>95.010999999999996</c:v>
                </c:pt>
                <c:pt idx="18">
                  <c:v>95.781999999999996</c:v>
                </c:pt>
              </c:numCache>
            </c:numRef>
          </c:xVal>
          <c:yVal>
            <c:numRef>
              <c:f>NMFsantara!$J$3:$J$20</c:f>
              <c:numCache>
                <c:formatCode>#,##0</c:formatCode>
                <c:ptCount val="18"/>
                <c:pt idx="0">
                  <c:v>90.570999999999998</c:v>
                </c:pt>
                <c:pt idx="1">
                  <c:v>91.811000000000007</c:v>
                </c:pt>
                <c:pt idx="2">
                  <c:v>90.819000000000003</c:v>
                </c:pt>
                <c:pt idx="3">
                  <c:v>85.855999999999995</c:v>
                </c:pt>
                <c:pt idx="4">
                  <c:v>86.103999999999999</c:v>
                </c:pt>
                <c:pt idx="5">
                  <c:v>76.427000000000007</c:v>
                </c:pt>
                <c:pt idx="6">
                  <c:v>77.915999999999997</c:v>
                </c:pt>
                <c:pt idx="7">
                  <c:v>57.816000000000003</c:v>
                </c:pt>
                <c:pt idx="8">
                  <c:v>59.305</c:v>
                </c:pt>
                <c:pt idx="9">
                  <c:v>51.613</c:v>
                </c:pt>
                <c:pt idx="10">
                  <c:v>52.853999999999999</c:v>
                </c:pt>
                <c:pt idx="11">
                  <c:v>44.912999999999997</c:v>
                </c:pt>
                <c:pt idx="12">
                  <c:v>34.243000000000002</c:v>
                </c:pt>
                <c:pt idx="13">
                  <c:v>20.596</c:v>
                </c:pt>
                <c:pt idx="14">
                  <c:v>16.625</c:v>
                </c:pt>
                <c:pt idx="15">
                  <c:v>16.625</c:v>
                </c:pt>
                <c:pt idx="16">
                  <c:v>5.9550000000000001</c:v>
                </c:pt>
                <c:pt idx="17" formatCode="General">
                  <c:v>0.496</c:v>
                </c:pt>
              </c:numCache>
            </c:numRef>
          </c:yVal>
          <c:smooth val="0"/>
          <c:extLst>
            <c:ext xmlns:c16="http://schemas.microsoft.com/office/drawing/2014/chart" uri="{C3380CC4-5D6E-409C-BE32-E72D297353CC}">
              <c16:uniqueId val="{00000001-834D-4773-867F-0BF5338C17BE}"/>
            </c:ext>
          </c:extLst>
        </c:ser>
        <c:ser>
          <c:idx val="2"/>
          <c:order val="2"/>
          <c:tx>
            <c:strRef>
              <c:f>NMFsantara!$G$1</c:f>
              <c:strCache>
                <c:ptCount val="1"/>
                <c:pt idx="0">
                  <c:v>(8,8,32)</c:v>
                </c:pt>
              </c:strCache>
            </c:strRef>
          </c:tx>
          <c:spPr>
            <a:ln w="25400" cap="rnd">
              <a:noFill/>
              <a:round/>
            </a:ln>
            <a:effectLst/>
          </c:spPr>
          <c:marker>
            <c:symbol val="dash"/>
            <c:size val="5"/>
            <c:spPr>
              <a:solidFill>
                <a:schemeClr val="accent3"/>
              </a:solidFill>
              <a:ln w="9525">
                <a:solidFill>
                  <a:schemeClr val="accent3"/>
                </a:solidFill>
              </a:ln>
              <a:effectLst/>
            </c:spPr>
          </c:marker>
          <c:xVal>
            <c:numRef>
              <c:f>NMFsantara!$B$3:$B$20</c:f>
              <c:numCache>
                <c:formatCode>General</c:formatCode>
                <c:ptCount val="18"/>
                <c:pt idx="0">
                  <c:v>10.929</c:v>
                </c:pt>
                <c:pt idx="1">
                  <c:v>21.792999999999999</c:v>
                </c:pt>
                <c:pt idx="2">
                  <c:v>32.543999999999997</c:v>
                </c:pt>
                <c:pt idx="3">
                  <c:v>43.09</c:v>
                </c:pt>
                <c:pt idx="4">
                  <c:v>53.466000000000001</c:v>
                </c:pt>
                <c:pt idx="5">
                  <c:v>62.927999999999997</c:v>
                </c:pt>
                <c:pt idx="6">
                  <c:v>67.736000000000004</c:v>
                </c:pt>
                <c:pt idx="7">
                  <c:v>72.147999999999996</c:v>
                </c:pt>
                <c:pt idx="8">
                  <c:v>76.206000000000003</c:v>
                </c:pt>
                <c:pt idx="9">
                  <c:v>79.484999999999999</c:v>
                </c:pt>
                <c:pt idx="10">
                  <c:v>82.356999999999999</c:v>
                </c:pt>
                <c:pt idx="11">
                  <c:v>84.951999999999998</c:v>
                </c:pt>
                <c:pt idx="12">
                  <c:v>87.355999999999995</c:v>
                </c:pt>
                <c:pt idx="13">
                  <c:v>89.626999999999995</c:v>
                </c:pt>
                <c:pt idx="14">
                  <c:v>91.367999999999995</c:v>
                </c:pt>
                <c:pt idx="15">
                  <c:v>92.75</c:v>
                </c:pt>
                <c:pt idx="16">
                  <c:v>93.986000000000004</c:v>
                </c:pt>
                <c:pt idx="17">
                  <c:v>95.010999999999996</c:v>
                </c:pt>
              </c:numCache>
            </c:numRef>
          </c:xVal>
          <c:yVal>
            <c:numRef>
              <c:f>NMFsantara!$K$3:$K$20</c:f>
              <c:numCache>
                <c:formatCode>#,##0</c:formatCode>
                <c:ptCount val="18"/>
                <c:pt idx="0">
                  <c:v>96.278000000000006</c:v>
                </c:pt>
                <c:pt idx="1">
                  <c:v>96.278000000000006</c:v>
                </c:pt>
                <c:pt idx="2">
                  <c:v>92.804000000000002</c:v>
                </c:pt>
                <c:pt idx="3">
                  <c:v>86.849000000000004</c:v>
                </c:pt>
                <c:pt idx="4">
                  <c:v>85.608000000000004</c:v>
                </c:pt>
                <c:pt idx="5">
                  <c:v>72.953000000000003</c:v>
                </c:pt>
                <c:pt idx="6">
                  <c:v>77.171000000000006</c:v>
                </c:pt>
                <c:pt idx="7">
                  <c:v>57.816000000000003</c:v>
                </c:pt>
                <c:pt idx="8">
                  <c:v>54.503999999999998</c:v>
                </c:pt>
                <c:pt idx="9">
                  <c:v>50.868000000000002</c:v>
                </c:pt>
                <c:pt idx="10">
                  <c:v>52.604999999999997</c:v>
                </c:pt>
                <c:pt idx="11">
                  <c:v>48.883000000000003</c:v>
                </c:pt>
                <c:pt idx="12">
                  <c:v>25.558</c:v>
                </c:pt>
                <c:pt idx="13">
                  <c:v>17.866</c:v>
                </c:pt>
                <c:pt idx="14">
                  <c:v>12.903</c:v>
                </c:pt>
                <c:pt idx="15">
                  <c:v>15.385</c:v>
                </c:pt>
                <c:pt idx="16">
                  <c:v>5.9550000000000001</c:v>
                </c:pt>
                <c:pt idx="17" formatCode="General">
                  <c:v>0.496</c:v>
                </c:pt>
              </c:numCache>
            </c:numRef>
          </c:yVal>
          <c:smooth val="0"/>
          <c:extLst>
            <c:ext xmlns:c16="http://schemas.microsoft.com/office/drawing/2014/chart" uri="{C3380CC4-5D6E-409C-BE32-E72D297353CC}">
              <c16:uniqueId val="{00000002-834D-4773-867F-0BF5338C17BE}"/>
            </c:ext>
          </c:extLst>
        </c:ser>
        <c:ser>
          <c:idx val="3"/>
          <c:order val="3"/>
          <c:tx>
            <c:strRef>
              <c:f>NMFsantara!$D$1</c:f>
              <c:strCache>
                <c:ptCount val="1"/>
                <c:pt idx="0">
                  <c:v>Reference OA</c:v>
                </c:pt>
              </c:strCache>
            </c:strRef>
          </c:tx>
          <c:spPr>
            <a:ln w="25400" cap="rnd">
              <a:noFill/>
              <a:round/>
            </a:ln>
            <a:effectLst/>
          </c:spPr>
          <c:marker>
            <c:symbol val="x"/>
            <c:size val="5"/>
            <c:spPr>
              <a:noFill/>
              <a:ln w="9525">
                <a:solidFill>
                  <a:schemeClr val="accent6">
                    <a:lumMod val="75000"/>
                  </a:schemeClr>
                </a:solidFill>
              </a:ln>
              <a:effectLst/>
            </c:spPr>
          </c:marker>
          <c:xVal>
            <c:numRef>
              <c:f>NMFsantara!$B$2:$B$21</c:f>
              <c:numCache>
                <c:formatCode>General</c:formatCode>
                <c:ptCount val="20"/>
                <c:pt idx="0">
                  <c:v>0</c:v>
                </c:pt>
                <c:pt idx="1">
                  <c:v>10.929</c:v>
                </c:pt>
                <c:pt idx="2">
                  <c:v>21.792999999999999</c:v>
                </c:pt>
                <c:pt idx="3">
                  <c:v>32.543999999999997</c:v>
                </c:pt>
                <c:pt idx="4">
                  <c:v>43.09</c:v>
                </c:pt>
                <c:pt idx="5">
                  <c:v>53.466000000000001</c:v>
                </c:pt>
                <c:pt idx="6">
                  <c:v>62.927999999999997</c:v>
                </c:pt>
                <c:pt idx="7">
                  <c:v>67.736000000000004</c:v>
                </c:pt>
                <c:pt idx="8">
                  <c:v>72.147999999999996</c:v>
                </c:pt>
                <c:pt idx="9">
                  <c:v>76.206000000000003</c:v>
                </c:pt>
                <c:pt idx="10">
                  <c:v>79.484999999999999</c:v>
                </c:pt>
                <c:pt idx="11">
                  <c:v>82.356999999999999</c:v>
                </c:pt>
                <c:pt idx="12">
                  <c:v>84.951999999999998</c:v>
                </c:pt>
                <c:pt idx="13">
                  <c:v>87.355999999999995</c:v>
                </c:pt>
                <c:pt idx="14">
                  <c:v>89.626999999999995</c:v>
                </c:pt>
                <c:pt idx="15">
                  <c:v>91.367999999999995</c:v>
                </c:pt>
                <c:pt idx="16">
                  <c:v>92.75</c:v>
                </c:pt>
                <c:pt idx="17">
                  <c:v>93.986000000000004</c:v>
                </c:pt>
                <c:pt idx="18">
                  <c:v>95.010999999999996</c:v>
                </c:pt>
                <c:pt idx="19">
                  <c:v>95.781999999999996</c:v>
                </c:pt>
              </c:numCache>
            </c:numRef>
          </c:xVal>
          <c:yVal>
            <c:numRef>
              <c:f>NMFsantara!$L$2:$L$21</c:f>
              <c:numCache>
                <c:formatCode>#,##0</c:formatCode>
                <c:ptCount val="20"/>
                <c:pt idx="1">
                  <c:v>97767</c:v>
                </c:pt>
                <c:pt idx="2">
                  <c:v>96560</c:v>
                </c:pt>
                <c:pt idx="3">
                  <c:v>92822</c:v>
                </c:pt>
                <c:pt idx="4">
                  <c:v>86600</c:v>
                </c:pt>
                <c:pt idx="5">
                  <c:v>83578</c:v>
                </c:pt>
                <c:pt idx="6">
                  <c:v>72593</c:v>
                </c:pt>
                <c:pt idx="7">
                  <c:v>76601</c:v>
                </c:pt>
                <c:pt idx="8">
                  <c:v>60741</c:v>
                </c:pt>
                <c:pt idx="9">
                  <c:v>52854</c:v>
                </c:pt>
                <c:pt idx="10">
                  <c:v>49132</c:v>
                </c:pt>
                <c:pt idx="11">
                  <c:v>52956</c:v>
                </c:pt>
                <c:pt idx="12">
                  <c:v>43216</c:v>
                </c:pt>
                <c:pt idx="13">
                  <c:v>22084</c:v>
                </c:pt>
                <c:pt idx="14">
                  <c:v>16256</c:v>
                </c:pt>
                <c:pt idx="15">
                  <c:v>12407</c:v>
                </c:pt>
                <c:pt idx="16">
                  <c:v>16790</c:v>
                </c:pt>
                <c:pt idx="17">
                  <c:v>5955</c:v>
                </c:pt>
                <c:pt idx="18">
                  <c:v>5955</c:v>
                </c:pt>
                <c:pt idx="19">
                  <c:v>5911</c:v>
                </c:pt>
              </c:numCache>
            </c:numRef>
          </c:yVal>
          <c:smooth val="0"/>
          <c:extLst>
            <c:ext xmlns:c16="http://schemas.microsoft.com/office/drawing/2014/chart" uri="{C3380CC4-5D6E-409C-BE32-E72D297353CC}">
              <c16:uniqueId val="{00000003-834D-4773-867F-0BF5338C17BE}"/>
            </c:ext>
          </c:extLst>
        </c:ser>
        <c:dLbls>
          <c:showLegendKey val="0"/>
          <c:showVal val="0"/>
          <c:showCatName val="0"/>
          <c:showSerName val="0"/>
          <c:showPercent val="0"/>
          <c:showBubbleSize val="0"/>
        </c:dLbls>
        <c:axId val="417867359"/>
        <c:axId val="1957848895"/>
      </c:scatterChart>
      <c:valAx>
        <c:axId val="417867359"/>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Pruning percentage [%]</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957848895"/>
        <c:crosses val="autoZero"/>
        <c:crossBetween val="midCat"/>
        <c:majorUnit val="10"/>
      </c:valAx>
      <c:valAx>
        <c:axId val="1957848895"/>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Overall accuracy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417867359"/>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de-DE"/>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dirty="0"/>
              <a:t>OAs for pruning after</a:t>
            </a:r>
            <a:r>
              <a:rPr lang="en-US" sz="1200" baseline="0" dirty="0"/>
              <a:t> </a:t>
            </a:r>
            <a:r>
              <a:rPr lang="en-US" sz="1200" b="1" baseline="0" dirty="0" err="1"/>
              <a:t>LinearRegression</a:t>
            </a:r>
            <a:r>
              <a:rPr lang="en-US" sz="1200" baseline="0" dirty="0"/>
              <a:t> with 50 components</a:t>
            </a:r>
            <a:endParaRPr lang="en-US" sz="12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scatterChart>
        <c:scatterStyle val="lineMarker"/>
        <c:varyColors val="0"/>
        <c:ser>
          <c:idx val="0"/>
          <c:order val="0"/>
          <c:tx>
            <c:strRef>
              <c:f>'anhang-linearregression50'!$B$1</c:f>
              <c:strCache>
                <c:ptCount val="1"/>
                <c:pt idx="0">
                  <c:v>he</c:v>
                </c:pt>
              </c:strCache>
            </c:strRef>
          </c:tx>
          <c:spPr>
            <a:ln w="25400" cap="rnd">
              <a:noFill/>
              <a:round/>
            </a:ln>
            <a:effectLst/>
          </c:spPr>
          <c:marker>
            <c:symbol val="circle"/>
            <c:size val="5"/>
            <c:spPr>
              <a:solidFill>
                <a:schemeClr val="accent1"/>
              </a:solidFill>
              <a:ln w="9525">
                <a:solidFill>
                  <a:schemeClr val="accent1"/>
                </a:solidFill>
              </a:ln>
              <a:effectLst/>
            </c:spPr>
          </c:marker>
          <c:xVal>
            <c:numRef>
              <c:f>'anhang-linearregression50'!$B$2:$B$40</c:f>
              <c:numCache>
                <c:formatCode>General</c:formatCode>
                <c:ptCount val="39"/>
                <c:pt idx="0">
                  <c:v>18.157</c:v>
                </c:pt>
                <c:pt idx="1">
                  <c:v>20.32</c:v>
                </c:pt>
                <c:pt idx="2">
                  <c:v>21.704000000000001</c:v>
                </c:pt>
                <c:pt idx="3">
                  <c:v>24.079000000000001</c:v>
                </c:pt>
                <c:pt idx="4">
                  <c:v>24.82</c:v>
                </c:pt>
                <c:pt idx="5">
                  <c:v>25.561</c:v>
                </c:pt>
                <c:pt idx="6">
                  <c:v>26.302</c:v>
                </c:pt>
                <c:pt idx="7">
                  <c:v>27.042999999999999</c:v>
                </c:pt>
                <c:pt idx="8">
                  <c:v>27.699000000000002</c:v>
                </c:pt>
                <c:pt idx="9">
                  <c:v>28.31</c:v>
                </c:pt>
                <c:pt idx="10">
                  <c:v>28.888000000000002</c:v>
                </c:pt>
                <c:pt idx="11">
                  <c:v>29.42</c:v>
                </c:pt>
                <c:pt idx="12">
                  <c:v>33.500999999999998</c:v>
                </c:pt>
                <c:pt idx="13">
                  <c:v>36.414000000000001</c:v>
                </c:pt>
                <c:pt idx="14">
                  <c:v>38.700000000000003</c:v>
                </c:pt>
                <c:pt idx="15">
                  <c:v>40.658000000000001</c:v>
                </c:pt>
                <c:pt idx="16">
                  <c:v>42.331000000000003</c:v>
                </c:pt>
                <c:pt idx="17">
                  <c:v>43.872</c:v>
                </c:pt>
                <c:pt idx="18">
                  <c:v>45.255000000000003</c:v>
                </c:pt>
                <c:pt idx="19">
                  <c:v>46.533999999999999</c:v>
                </c:pt>
                <c:pt idx="20">
                  <c:v>47.689</c:v>
                </c:pt>
                <c:pt idx="21">
                  <c:v>56.276000000000003</c:v>
                </c:pt>
                <c:pt idx="22">
                  <c:v>62.274999999999999</c:v>
                </c:pt>
                <c:pt idx="23">
                  <c:v>66.957999999999998</c:v>
                </c:pt>
                <c:pt idx="24">
                  <c:v>70.736999999999995</c:v>
                </c:pt>
                <c:pt idx="25">
                  <c:v>73.957999999999998</c:v>
                </c:pt>
                <c:pt idx="26">
                  <c:v>76.688999999999993</c:v>
                </c:pt>
                <c:pt idx="27">
                  <c:v>79.055000000000007</c:v>
                </c:pt>
                <c:pt idx="28">
                  <c:v>81.113</c:v>
                </c:pt>
                <c:pt idx="29">
                  <c:v>82.977999999999994</c:v>
                </c:pt>
                <c:pt idx="30">
                  <c:v>84.629000000000005</c:v>
                </c:pt>
                <c:pt idx="31">
                  <c:v>86.106999999999999</c:v>
                </c:pt>
                <c:pt idx="32">
                  <c:v>87.408000000000001</c:v>
                </c:pt>
                <c:pt idx="33">
                  <c:v>88.614000000000004</c:v>
                </c:pt>
                <c:pt idx="34">
                  <c:v>89.677000000000007</c:v>
                </c:pt>
                <c:pt idx="35">
                  <c:v>90.665999999999997</c:v>
                </c:pt>
                <c:pt idx="36">
                  <c:v>91.54</c:v>
                </c:pt>
                <c:pt idx="37">
                  <c:v>92.325000000000003</c:v>
                </c:pt>
                <c:pt idx="38">
                  <c:v>93.058999999999997</c:v>
                </c:pt>
              </c:numCache>
            </c:numRef>
          </c:xVal>
          <c:yVal>
            <c:numRef>
              <c:f>'anhang-linearregression50'!$C$2:$C$40</c:f>
              <c:numCache>
                <c:formatCode>#,##0</c:formatCode>
                <c:ptCount val="39"/>
                <c:pt idx="0">
                  <c:v>16.113</c:v>
                </c:pt>
                <c:pt idx="1">
                  <c:v>9.8979999999999997</c:v>
                </c:pt>
                <c:pt idx="2">
                  <c:v>52.926000000000002</c:v>
                </c:pt>
                <c:pt idx="3">
                  <c:v>12.814</c:v>
                </c:pt>
                <c:pt idx="4">
                  <c:v>24.495000000000001</c:v>
                </c:pt>
                <c:pt idx="5">
                  <c:v>44.862000000000002</c:v>
                </c:pt>
                <c:pt idx="6">
                  <c:v>32.908000000000001</c:v>
                </c:pt>
                <c:pt idx="7">
                  <c:v>23.291</c:v>
                </c:pt>
                <c:pt idx="8">
                  <c:v>23.308</c:v>
                </c:pt>
                <c:pt idx="9">
                  <c:v>41.457000000000001</c:v>
                </c:pt>
                <c:pt idx="10">
                  <c:v>33.5</c:v>
                </c:pt>
                <c:pt idx="11">
                  <c:v>40.5</c:v>
                </c:pt>
                <c:pt idx="12">
                  <c:v>33.505000000000003</c:v>
                </c:pt>
                <c:pt idx="13">
                  <c:v>48.100999999999999</c:v>
                </c:pt>
                <c:pt idx="14">
                  <c:v>5.5839999999999996</c:v>
                </c:pt>
                <c:pt idx="15">
                  <c:v>25.315999999999999</c:v>
                </c:pt>
                <c:pt idx="16">
                  <c:v>29.486999999999998</c:v>
                </c:pt>
                <c:pt idx="17">
                  <c:v>22.166</c:v>
                </c:pt>
                <c:pt idx="18">
                  <c:v>23.018000000000001</c:v>
                </c:pt>
                <c:pt idx="19">
                  <c:v>37.563000000000002</c:v>
                </c:pt>
                <c:pt idx="20">
                  <c:v>23.382999999999999</c:v>
                </c:pt>
                <c:pt idx="21">
                  <c:v>36.802</c:v>
                </c:pt>
                <c:pt idx="22">
                  <c:v>26.41</c:v>
                </c:pt>
                <c:pt idx="23">
                  <c:v>51.515000000000001</c:v>
                </c:pt>
                <c:pt idx="24">
                  <c:v>33.670999999999999</c:v>
                </c:pt>
                <c:pt idx="25">
                  <c:v>25.879000000000001</c:v>
                </c:pt>
                <c:pt idx="26">
                  <c:v>29.396999999999998</c:v>
                </c:pt>
                <c:pt idx="27">
                  <c:v>25.189</c:v>
                </c:pt>
                <c:pt idx="28">
                  <c:v>9.2959999999999994</c:v>
                </c:pt>
                <c:pt idx="29">
                  <c:v>23.213999999999999</c:v>
                </c:pt>
                <c:pt idx="30">
                  <c:v>18.321000000000002</c:v>
                </c:pt>
                <c:pt idx="31">
                  <c:v>27.157</c:v>
                </c:pt>
                <c:pt idx="32">
                  <c:v>28.315999999999999</c:v>
                </c:pt>
                <c:pt idx="33">
                  <c:v>24.936</c:v>
                </c:pt>
                <c:pt idx="34">
                  <c:v>22.806999999999999</c:v>
                </c:pt>
                <c:pt idx="35">
                  <c:v>14.872</c:v>
                </c:pt>
                <c:pt idx="36">
                  <c:v>12.814</c:v>
                </c:pt>
                <c:pt idx="37">
                  <c:v>4.8470000000000004</c:v>
                </c:pt>
                <c:pt idx="38">
                  <c:v>4.7380000000000004</c:v>
                </c:pt>
              </c:numCache>
            </c:numRef>
          </c:yVal>
          <c:smooth val="0"/>
          <c:extLst>
            <c:ext xmlns:c16="http://schemas.microsoft.com/office/drawing/2014/chart" uri="{C3380CC4-5D6E-409C-BE32-E72D297353CC}">
              <c16:uniqueId val="{00000000-4199-45FA-BF77-C8FC80C96A3F}"/>
            </c:ext>
          </c:extLst>
        </c:ser>
        <c:ser>
          <c:idx val="1"/>
          <c:order val="1"/>
          <c:tx>
            <c:strRef>
              <c:f>'anhang-linearregression50'!$E$1</c:f>
              <c:strCache>
                <c:ptCount val="1"/>
                <c:pt idx="0">
                  <c:v>hu</c:v>
                </c:pt>
              </c:strCache>
            </c:strRef>
          </c:tx>
          <c:spPr>
            <a:ln w="25400" cap="rnd">
              <a:noFill/>
              <a:round/>
            </a:ln>
            <a:effectLst/>
          </c:spPr>
          <c:marker>
            <c:symbol val="triangle"/>
            <c:size val="5"/>
            <c:spPr>
              <a:solidFill>
                <a:schemeClr val="accent2"/>
              </a:solidFill>
              <a:ln w="9525">
                <a:solidFill>
                  <a:schemeClr val="accent2"/>
                </a:solidFill>
              </a:ln>
              <a:effectLst/>
            </c:spPr>
          </c:marker>
          <c:xVal>
            <c:numRef>
              <c:f>'anhang-linearregression50'!$E$2:$E$20</c:f>
              <c:numCache>
                <c:formatCode>General</c:formatCode>
                <c:ptCount val="19"/>
                <c:pt idx="0">
                  <c:v>6.49</c:v>
                </c:pt>
                <c:pt idx="1">
                  <c:v>12.914</c:v>
                </c:pt>
                <c:pt idx="2">
                  <c:v>19.588000000000001</c:v>
                </c:pt>
                <c:pt idx="3">
                  <c:v>25.890999999999998</c:v>
                </c:pt>
                <c:pt idx="4">
                  <c:v>31.978999999999999</c:v>
                </c:pt>
                <c:pt idx="5">
                  <c:v>38.220999999999997</c:v>
                </c:pt>
                <c:pt idx="6">
                  <c:v>44.563000000000002</c:v>
                </c:pt>
                <c:pt idx="7">
                  <c:v>50.801000000000002</c:v>
                </c:pt>
                <c:pt idx="8">
                  <c:v>57.029000000000003</c:v>
                </c:pt>
                <c:pt idx="9">
                  <c:v>62.953000000000003</c:v>
                </c:pt>
                <c:pt idx="10">
                  <c:v>68.802999999999997</c:v>
                </c:pt>
                <c:pt idx="11">
                  <c:v>74.483000000000004</c:v>
                </c:pt>
                <c:pt idx="12">
                  <c:v>79.897000000000006</c:v>
                </c:pt>
                <c:pt idx="13">
                  <c:v>84.956999999999994</c:v>
                </c:pt>
                <c:pt idx="14">
                  <c:v>89.186999999999998</c:v>
                </c:pt>
                <c:pt idx="15">
                  <c:v>92.370999999999995</c:v>
                </c:pt>
                <c:pt idx="16">
                  <c:v>94.356999999999999</c:v>
                </c:pt>
                <c:pt idx="17">
                  <c:v>95.762</c:v>
                </c:pt>
                <c:pt idx="18">
                  <c:v>96.703000000000003</c:v>
                </c:pt>
              </c:numCache>
            </c:numRef>
          </c:xVal>
          <c:yVal>
            <c:numRef>
              <c:f>'anhang-linearregression50'!$F$2:$F$20</c:f>
              <c:numCache>
                <c:formatCode>General</c:formatCode>
                <c:ptCount val="19"/>
                <c:pt idx="0">
                  <c:v>34.152000000000001</c:v>
                </c:pt>
                <c:pt idx="1">
                  <c:v>37.561</c:v>
                </c:pt>
                <c:pt idx="2">
                  <c:v>36.207000000000001</c:v>
                </c:pt>
                <c:pt idx="3">
                  <c:v>36.881</c:v>
                </c:pt>
                <c:pt idx="4">
                  <c:v>34.314</c:v>
                </c:pt>
                <c:pt idx="5">
                  <c:v>36.048999999999999</c:v>
                </c:pt>
                <c:pt idx="6">
                  <c:v>34.576999999999998</c:v>
                </c:pt>
                <c:pt idx="7">
                  <c:v>36.520000000000003</c:v>
                </c:pt>
                <c:pt idx="8">
                  <c:v>36.274999999999999</c:v>
                </c:pt>
                <c:pt idx="9">
                  <c:v>35.207999999999998</c:v>
                </c:pt>
                <c:pt idx="10">
                  <c:v>36.186</c:v>
                </c:pt>
                <c:pt idx="11">
                  <c:v>36.029000000000003</c:v>
                </c:pt>
                <c:pt idx="12">
                  <c:v>36.274999999999999</c:v>
                </c:pt>
                <c:pt idx="13">
                  <c:v>32.518000000000001</c:v>
                </c:pt>
                <c:pt idx="14">
                  <c:v>23.960999999999999</c:v>
                </c:pt>
                <c:pt idx="15">
                  <c:v>23.645</c:v>
                </c:pt>
                <c:pt idx="16">
                  <c:v>23.832999999999998</c:v>
                </c:pt>
                <c:pt idx="17">
                  <c:v>12.531000000000001</c:v>
                </c:pt>
                <c:pt idx="18">
                  <c:v>13.901999999999999</c:v>
                </c:pt>
              </c:numCache>
            </c:numRef>
          </c:yVal>
          <c:smooth val="0"/>
          <c:extLst>
            <c:ext xmlns:c16="http://schemas.microsoft.com/office/drawing/2014/chart" uri="{C3380CC4-5D6E-409C-BE32-E72D297353CC}">
              <c16:uniqueId val="{00000001-4199-45FA-BF77-C8FC80C96A3F}"/>
            </c:ext>
          </c:extLst>
        </c:ser>
        <c:ser>
          <c:idx val="2"/>
          <c:order val="2"/>
          <c:tx>
            <c:strRef>
              <c:f>'anhang-linearregression50'!$H$1</c:f>
              <c:strCache>
                <c:ptCount val="1"/>
                <c:pt idx="0">
                  <c:v>luo</c:v>
                </c:pt>
              </c:strCache>
            </c:strRef>
          </c:tx>
          <c:spPr>
            <a:ln w="25400" cap="rnd">
              <a:noFill/>
              <a:round/>
            </a:ln>
            <a:effectLst/>
          </c:spPr>
          <c:marker>
            <c:symbol val="x"/>
            <c:size val="5"/>
            <c:spPr>
              <a:noFill/>
              <a:ln w="9525">
                <a:solidFill>
                  <a:schemeClr val="accent3"/>
                </a:solidFill>
              </a:ln>
              <a:effectLst/>
            </c:spPr>
          </c:marker>
          <c:xVal>
            <c:numRef>
              <c:f>'anhang-linearregression50'!$H$2:$H$21</c:f>
              <c:numCache>
                <c:formatCode>General</c:formatCode>
                <c:ptCount val="20"/>
                <c:pt idx="0">
                  <c:v>31.201000000000001</c:v>
                </c:pt>
                <c:pt idx="1">
                  <c:v>34.319000000000003</c:v>
                </c:pt>
                <c:pt idx="2">
                  <c:v>37.436</c:v>
                </c:pt>
                <c:pt idx="3">
                  <c:v>40.549999999999997</c:v>
                </c:pt>
                <c:pt idx="4">
                  <c:v>43.667999999999999</c:v>
                </c:pt>
                <c:pt idx="5">
                  <c:v>46.777999999999999</c:v>
                </c:pt>
                <c:pt idx="6">
                  <c:v>49.890999999999998</c:v>
                </c:pt>
                <c:pt idx="7">
                  <c:v>53.003999999999998</c:v>
                </c:pt>
                <c:pt idx="8">
                  <c:v>56.115000000000002</c:v>
                </c:pt>
                <c:pt idx="9">
                  <c:v>59.22</c:v>
                </c:pt>
                <c:pt idx="10">
                  <c:v>62.32</c:v>
                </c:pt>
                <c:pt idx="11">
                  <c:v>65.418000000000006</c:v>
                </c:pt>
                <c:pt idx="12">
                  <c:v>68.507000000000005</c:v>
                </c:pt>
                <c:pt idx="13">
                  <c:v>71.585999999999999</c:v>
                </c:pt>
                <c:pt idx="14">
                  <c:v>74.656999999999996</c:v>
                </c:pt>
                <c:pt idx="15">
                  <c:v>77.715999999999994</c:v>
                </c:pt>
                <c:pt idx="16">
                  <c:v>80.751000000000005</c:v>
                </c:pt>
                <c:pt idx="17">
                  <c:v>83.756</c:v>
                </c:pt>
                <c:pt idx="18">
                  <c:v>86.71</c:v>
                </c:pt>
                <c:pt idx="19">
                  <c:v>89.584000000000003</c:v>
                </c:pt>
              </c:numCache>
            </c:numRef>
          </c:xVal>
          <c:yVal>
            <c:numRef>
              <c:f>'anhang-linearregression50'!$I$2:$I$21</c:f>
              <c:numCache>
                <c:formatCode>General</c:formatCode>
                <c:ptCount val="20"/>
                <c:pt idx="0">
                  <c:v>36.634</c:v>
                </c:pt>
                <c:pt idx="1">
                  <c:v>36.542999999999999</c:v>
                </c:pt>
                <c:pt idx="2">
                  <c:v>36.700000000000003</c:v>
                </c:pt>
                <c:pt idx="3">
                  <c:v>36.609000000000002</c:v>
                </c:pt>
                <c:pt idx="4">
                  <c:v>36.609000000000002</c:v>
                </c:pt>
                <c:pt idx="5">
                  <c:v>36.295999999999999</c:v>
                </c:pt>
                <c:pt idx="6">
                  <c:v>33.58</c:v>
                </c:pt>
                <c:pt idx="7">
                  <c:v>36.363999999999997</c:v>
                </c:pt>
                <c:pt idx="8">
                  <c:v>36.700000000000003</c:v>
                </c:pt>
                <c:pt idx="9">
                  <c:v>36.700000000000003</c:v>
                </c:pt>
                <c:pt idx="10">
                  <c:v>36.542999999999999</c:v>
                </c:pt>
                <c:pt idx="11">
                  <c:v>36.295999999999999</c:v>
                </c:pt>
                <c:pt idx="12">
                  <c:v>36.408999999999999</c:v>
                </c:pt>
                <c:pt idx="13">
                  <c:v>36</c:v>
                </c:pt>
                <c:pt idx="14">
                  <c:v>36.317999999999998</c:v>
                </c:pt>
                <c:pt idx="15">
                  <c:v>36.386000000000003</c:v>
                </c:pt>
                <c:pt idx="16">
                  <c:v>36.475999999999999</c:v>
                </c:pt>
                <c:pt idx="17">
                  <c:v>36.908000000000001</c:v>
                </c:pt>
                <c:pt idx="18">
                  <c:v>36.207000000000001</c:v>
                </c:pt>
                <c:pt idx="19">
                  <c:v>36.700000000000003</c:v>
                </c:pt>
              </c:numCache>
            </c:numRef>
          </c:yVal>
          <c:smooth val="0"/>
          <c:extLst>
            <c:ext xmlns:c16="http://schemas.microsoft.com/office/drawing/2014/chart" uri="{C3380CC4-5D6E-409C-BE32-E72D297353CC}">
              <c16:uniqueId val="{00000002-4199-45FA-BF77-C8FC80C96A3F}"/>
            </c:ext>
          </c:extLst>
        </c:ser>
        <c:ser>
          <c:idx val="3"/>
          <c:order val="3"/>
          <c:tx>
            <c:strRef>
              <c:f>'anhang-linearregression50'!$K$1</c:f>
              <c:strCache>
                <c:ptCount val="1"/>
                <c:pt idx="0">
                  <c:v>santara</c:v>
                </c:pt>
              </c:strCache>
            </c:strRef>
          </c:tx>
          <c:spPr>
            <a:ln w="25400" cap="rnd">
              <a:noFill/>
              <a:round/>
            </a:ln>
            <a:effectLst/>
          </c:spPr>
          <c:marker>
            <c:symbol val="diamond"/>
            <c:size val="5"/>
            <c:spPr>
              <a:solidFill>
                <a:schemeClr val="accent4"/>
              </a:solidFill>
              <a:ln w="9525">
                <a:solidFill>
                  <a:schemeClr val="accent4"/>
                </a:solidFill>
              </a:ln>
              <a:effectLst/>
            </c:spPr>
          </c:marker>
          <c:xVal>
            <c:numRef>
              <c:f>'anhang-linearregression50'!$K$2:$K$20</c:f>
              <c:numCache>
                <c:formatCode>General</c:formatCode>
                <c:ptCount val="19"/>
                <c:pt idx="0">
                  <c:v>10.929</c:v>
                </c:pt>
                <c:pt idx="1">
                  <c:v>21.792999999999999</c:v>
                </c:pt>
                <c:pt idx="2">
                  <c:v>32.543999999999997</c:v>
                </c:pt>
                <c:pt idx="3">
                  <c:v>43.09</c:v>
                </c:pt>
                <c:pt idx="4">
                  <c:v>53.466000000000001</c:v>
                </c:pt>
                <c:pt idx="5">
                  <c:v>62.927999999999997</c:v>
                </c:pt>
                <c:pt idx="6">
                  <c:v>67.736000000000004</c:v>
                </c:pt>
                <c:pt idx="7">
                  <c:v>72.147999999999996</c:v>
                </c:pt>
                <c:pt idx="8">
                  <c:v>76.206000000000003</c:v>
                </c:pt>
                <c:pt idx="9">
                  <c:v>79.484999999999999</c:v>
                </c:pt>
                <c:pt idx="10">
                  <c:v>82.356999999999999</c:v>
                </c:pt>
                <c:pt idx="11">
                  <c:v>84.951999999999998</c:v>
                </c:pt>
                <c:pt idx="12">
                  <c:v>87.355999999999995</c:v>
                </c:pt>
                <c:pt idx="13">
                  <c:v>89.626999999999995</c:v>
                </c:pt>
                <c:pt idx="14">
                  <c:v>91.367999999999995</c:v>
                </c:pt>
                <c:pt idx="15">
                  <c:v>92.75</c:v>
                </c:pt>
                <c:pt idx="16">
                  <c:v>93.986000000000004</c:v>
                </c:pt>
                <c:pt idx="17">
                  <c:v>95.010999999999996</c:v>
                </c:pt>
                <c:pt idx="18">
                  <c:v>95.781999999999996</c:v>
                </c:pt>
              </c:numCache>
            </c:numRef>
          </c:xVal>
          <c:yVal>
            <c:numRef>
              <c:f>'anhang-linearregression50'!$L$2:$L$20</c:f>
              <c:numCache>
                <c:formatCode>General</c:formatCode>
                <c:ptCount val="19"/>
                <c:pt idx="0">
                  <c:v>50.62</c:v>
                </c:pt>
                <c:pt idx="1">
                  <c:v>45.073999999999998</c:v>
                </c:pt>
                <c:pt idx="2">
                  <c:v>22.03</c:v>
                </c:pt>
                <c:pt idx="3">
                  <c:v>23.440999999999999</c:v>
                </c:pt>
                <c:pt idx="4">
                  <c:v>30.672999999999998</c:v>
                </c:pt>
                <c:pt idx="5">
                  <c:v>45.792000000000002</c:v>
                </c:pt>
                <c:pt idx="6">
                  <c:v>42.716000000000001</c:v>
                </c:pt>
                <c:pt idx="7">
                  <c:v>31.094999999999999</c:v>
                </c:pt>
                <c:pt idx="8">
                  <c:v>21.867000000000001</c:v>
                </c:pt>
                <c:pt idx="9">
                  <c:v>14.005000000000001</c:v>
                </c:pt>
                <c:pt idx="10">
                  <c:v>14.109</c:v>
                </c:pt>
                <c:pt idx="11">
                  <c:v>14.074</c:v>
                </c:pt>
                <c:pt idx="12">
                  <c:v>13.861000000000001</c:v>
                </c:pt>
                <c:pt idx="13">
                  <c:v>14.214</c:v>
                </c:pt>
                <c:pt idx="14">
                  <c:v>14.144</c:v>
                </c:pt>
                <c:pt idx="15">
                  <c:v>14.109</c:v>
                </c:pt>
                <c:pt idx="16">
                  <c:v>18.61</c:v>
                </c:pt>
                <c:pt idx="17">
                  <c:v>7.16</c:v>
                </c:pt>
                <c:pt idx="18">
                  <c:v>7.1959999999999997</c:v>
                </c:pt>
              </c:numCache>
            </c:numRef>
          </c:yVal>
          <c:smooth val="0"/>
          <c:extLst>
            <c:ext xmlns:c16="http://schemas.microsoft.com/office/drawing/2014/chart" uri="{C3380CC4-5D6E-409C-BE32-E72D297353CC}">
              <c16:uniqueId val="{00000003-4199-45FA-BF77-C8FC80C96A3F}"/>
            </c:ext>
          </c:extLst>
        </c:ser>
        <c:ser>
          <c:idx val="4"/>
          <c:order val="4"/>
          <c:tx>
            <c:strRef>
              <c:f>'anhang-linearregression50'!$N$1</c:f>
              <c:strCache>
                <c:ptCount val="1"/>
                <c:pt idx="0">
                  <c:v>cao</c:v>
                </c:pt>
              </c:strCache>
            </c:strRef>
          </c:tx>
          <c:spPr>
            <a:ln w="25400" cap="rnd">
              <a:noFill/>
              <a:round/>
            </a:ln>
            <a:effectLst/>
          </c:spPr>
          <c:marker>
            <c:symbol val="square"/>
            <c:size val="5"/>
            <c:spPr>
              <a:solidFill>
                <a:schemeClr val="accent5"/>
              </a:solidFill>
              <a:ln w="9525">
                <a:solidFill>
                  <a:schemeClr val="accent5"/>
                </a:solidFill>
              </a:ln>
              <a:effectLst/>
            </c:spPr>
          </c:marker>
          <c:xVal>
            <c:numRef>
              <c:f>'anhang-linearregression50'!$N$2:$N$20</c:f>
              <c:numCache>
                <c:formatCode>General</c:formatCode>
                <c:ptCount val="19"/>
                <c:pt idx="0">
                  <c:v>7.835</c:v>
                </c:pt>
                <c:pt idx="1">
                  <c:v>15.708</c:v>
                </c:pt>
                <c:pt idx="2">
                  <c:v>23.532</c:v>
                </c:pt>
                <c:pt idx="3">
                  <c:v>31.331</c:v>
                </c:pt>
                <c:pt idx="4">
                  <c:v>39.143000000000001</c:v>
                </c:pt>
                <c:pt idx="5">
                  <c:v>46.893999999999998</c:v>
                </c:pt>
                <c:pt idx="6">
                  <c:v>54.619</c:v>
                </c:pt>
                <c:pt idx="7">
                  <c:v>62.298999999999999</c:v>
                </c:pt>
                <c:pt idx="8">
                  <c:v>69.921999999999997</c:v>
                </c:pt>
                <c:pt idx="9">
                  <c:v>77.364000000000004</c:v>
                </c:pt>
                <c:pt idx="10">
                  <c:v>83.546999999999997</c:v>
                </c:pt>
                <c:pt idx="11">
                  <c:v>88.954999999999998</c:v>
                </c:pt>
                <c:pt idx="12">
                  <c:v>91.721999999999994</c:v>
                </c:pt>
                <c:pt idx="13">
                  <c:v>93.557000000000002</c:v>
                </c:pt>
                <c:pt idx="14">
                  <c:v>94.296999999999997</c:v>
                </c:pt>
                <c:pt idx="15">
                  <c:v>94.808999999999997</c:v>
                </c:pt>
                <c:pt idx="16">
                  <c:v>95.278999999999996</c:v>
                </c:pt>
                <c:pt idx="17">
                  <c:v>95.706000000000003</c:v>
                </c:pt>
                <c:pt idx="18">
                  <c:v>96.087999999999994</c:v>
                </c:pt>
              </c:numCache>
            </c:numRef>
          </c:xVal>
          <c:yVal>
            <c:numRef>
              <c:f>'anhang-linearregression50'!$O$2:$O$20</c:f>
              <c:numCache>
                <c:formatCode>General</c:formatCode>
                <c:ptCount val="19"/>
                <c:pt idx="0">
                  <c:v>19.338000000000001</c:v>
                </c:pt>
                <c:pt idx="1">
                  <c:v>43.366999999999997</c:v>
                </c:pt>
                <c:pt idx="2">
                  <c:v>16.41</c:v>
                </c:pt>
                <c:pt idx="3">
                  <c:v>23.437999999999999</c:v>
                </c:pt>
                <c:pt idx="4">
                  <c:v>26.02</c:v>
                </c:pt>
                <c:pt idx="5">
                  <c:v>23.036999999999999</c:v>
                </c:pt>
                <c:pt idx="6">
                  <c:v>25.581</c:v>
                </c:pt>
                <c:pt idx="7">
                  <c:v>24.416</c:v>
                </c:pt>
                <c:pt idx="8">
                  <c:v>23.98</c:v>
                </c:pt>
                <c:pt idx="9">
                  <c:v>16.751000000000001</c:v>
                </c:pt>
                <c:pt idx="10">
                  <c:v>4.9219999999999997</c:v>
                </c:pt>
                <c:pt idx="11">
                  <c:v>24.678999999999998</c:v>
                </c:pt>
                <c:pt idx="12">
                  <c:v>25.974</c:v>
                </c:pt>
                <c:pt idx="13">
                  <c:v>24.611000000000001</c:v>
                </c:pt>
                <c:pt idx="14">
                  <c:v>24.742000000000001</c:v>
                </c:pt>
                <c:pt idx="15">
                  <c:v>25.315999999999999</c:v>
                </c:pt>
                <c:pt idx="16">
                  <c:v>36.22</c:v>
                </c:pt>
                <c:pt idx="17">
                  <c:v>23.907</c:v>
                </c:pt>
                <c:pt idx="18">
                  <c:v>25.707000000000001</c:v>
                </c:pt>
              </c:numCache>
            </c:numRef>
          </c:yVal>
          <c:smooth val="0"/>
          <c:extLst>
            <c:ext xmlns:c16="http://schemas.microsoft.com/office/drawing/2014/chart" uri="{C3380CC4-5D6E-409C-BE32-E72D297353CC}">
              <c16:uniqueId val="{00000004-4199-45FA-BF77-C8FC80C96A3F}"/>
            </c:ext>
          </c:extLst>
        </c:ser>
        <c:dLbls>
          <c:showLegendKey val="0"/>
          <c:showVal val="0"/>
          <c:showCatName val="0"/>
          <c:showSerName val="0"/>
          <c:showPercent val="0"/>
          <c:showBubbleSize val="0"/>
        </c:dLbls>
        <c:axId val="417867759"/>
        <c:axId val="100769551"/>
      </c:scatterChart>
      <c:valAx>
        <c:axId val="417867759"/>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Pruning percentage</a:t>
                </a:r>
                <a:r>
                  <a:rPr lang="en-US" baseline="0"/>
                  <a:t> [%]</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00769551"/>
        <c:crosses val="autoZero"/>
        <c:crossBetween val="midCat"/>
      </c:valAx>
      <c:valAx>
        <c:axId val="10076955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Overall accuracy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417867759"/>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de-DE"/>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dirty="0"/>
              <a:t>Inference times for</a:t>
            </a:r>
            <a:r>
              <a:rPr lang="en-US" sz="1200" baseline="0" dirty="0"/>
              <a:t> all patches of one </a:t>
            </a:r>
            <a:r>
              <a:rPr lang="en-US" sz="1200" baseline="0" dirty="0" err="1"/>
              <a:t>IndianPines</a:t>
            </a:r>
            <a:r>
              <a:rPr lang="en-US" sz="1200" baseline="0" dirty="0"/>
              <a:t> band for the </a:t>
            </a:r>
            <a:r>
              <a:rPr lang="en-US" sz="1400" b="1" baseline="0" dirty="0"/>
              <a:t>pruned</a:t>
            </a:r>
            <a:r>
              <a:rPr lang="en-US" sz="1200" baseline="0" dirty="0"/>
              <a:t> </a:t>
            </a:r>
            <a:r>
              <a:rPr lang="en-US" sz="1200" baseline="0" dirty="0" err="1"/>
              <a:t>cao</a:t>
            </a:r>
            <a:r>
              <a:rPr lang="en-US" sz="1200" baseline="0" dirty="0"/>
              <a:t> model after applying band selection techniques</a:t>
            </a:r>
            <a:endParaRPr lang="en-US" sz="12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scatterChart>
        <c:scatterStyle val="lineMarker"/>
        <c:varyColors val="0"/>
        <c:ser>
          <c:idx val="0"/>
          <c:order val="0"/>
          <c:tx>
            <c:strRef>
              <c:f>'inftimes comparison'!$C$1</c:f>
              <c:strCache>
                <c:ptCount val="1"/>
                <c:pt idx="0">
                  <c:v>Reference</c:v>
                </c:pt>
              </c:strCache>
            </c:strRef>
          </c:tx>
          <c:spPr>
            <a:ln w="19050" cap="rnd">
              <a:noFill/>
              <a:round/>
            </a:ln>
            <a:effectLst/>
          </c:spPr>
          <c:marker>
            <c:symbol val="triangle"/>
            <c:size val="5"/>
            <c:spPr>
              <a:solidFill>
                <a:schemeClr val="accent1"/>
              </a:solidFill>
              <a:ln w="9525">
                <a:solidFill>
                  <a:schemeClr val="accent1"/>
                </a:solidFill>
              </a:ln>
              <a:effectLst/>
            </c:spPr>
          </c:marker>
          <c:xVal>
            <c:numRef>
              <c:f>'inftimes comparison'!$B$2:$B$100</c:f>
              <c:numCache>
                <c:formatCode>0.00</c:formatCode>
                <c:ptCount val="99"/>
                <c:pt idx="0">
                  <c:v>1.5125570526289933</c:v>
                </c:pt>
                <c:pt idx="1">
                  <c:v>2.8898782439308102</c:v>
                </c:pt>
                <c:pt idx="2">
                  <c:v>4.1964283368178812</c:v>
                </c:pt>
                <c:pt idx="3">
                  <c:v>5.6161421167740588</c:v>
                </c:pt>
                <c:pt idx="4">
                  <c:v>7.026396393476797</c:v>
                </c:pt>
                <c:pt idx="5">
                  <c:v>8.3045679766034937</c:v>
                </c:pt>
                <c:pt idx="6">
                  <c:v>9.5764332242278876</c:v>
                </c:pt>
                <c:pt idx="7">
                  <c:v>10.955155823419105</c:v>
                </c:pt>
                <c:pt idx="8">
                  <c:v>12.266260491946724</c:v>
                </c:pt>
                <c:pt idx="9">
                  <c:v>13.56790565722088</c:v>
                </c:pt>
                <c:pt idx="10">
                  <c:v>14.805086059582607</c:v>
                </c:pt>
                <c:pt idx="11">
                  <c:v>16.255981165077969</c:v>
                </c:pt>
                <c:pt idx="12">
                  <c:v>17.527671236716191</c:v>
                </c:pt>
                <c:pt idx="13">
                  <c:v>18.78990180510095</c:v>
                </c:pt>
                <c:pt idx="14">
                  <c:v>20.042672870232259</c:v>
                </c:pt>
                <c:pt idx="15">
                  <c:v>21.341777983706876</c:v>
                </c:pt>
                <c:pt idx="16">
                  <c:v>22.631423593928048</c:v>
                </c:pt>
                <c:pt idx="17">
                  <c:v>23.85423956542342</c:v>
                </c:pt>
                <c:pt idx="18">
                  <c:v>25.182336304610018</c:v>
                </c:pt>
                <c:pt idx="19">
                  <c:v>26.443603405070814</c:v>
                </c:pt>
                <c:pt idx="20">
                  <c:v>27.69541100227816</c:v>
                </c:pt>
                <c:pt idx="21">
                  <c:v>29.063535454305779</c:v>
                </c:pt>
                <c:pt idx="22">
                  <c:v>30.36404197566981</c:v>
                </c:pt>
                <c:pt idx="23">
                  <c:v>31.589835938930143</c:v>
                </c:pt>
                <c:pt idx="24">
                  <c:v>32.806170398937027</c:v>
                </c:pt>
                <c:pt idx="25">
                  <c:v>33.944639133089083</c:v>
                </c:pt>
                <c:pt idx="26">
                  <c:v>35.14126629465126</c:v>
                </c:pt>
                <c:pt idx="27">
                  <c:v>36.398416759436948</c:v>
                </c:pt>
                <c:pt idx="28">
                  <c:v>37.506142108015261</c:v>
                </c:pt>
                <c:pt idx="29">
                  <c:v>38.536001730738747</c:v>
                </c:pt>
                <c:pt idx="30">
                  <c:v>39.693214295411529</c:v>
                </c:pt>
                <c:pt idx="31">
                  <c:v>40.840967356830859</c:v>
                </c:pt>
                <c:pt idx="32">
                  <c:v>41.910066400457559</c:v>
                </c:pt>
                <c:pt idx="33">
                  <c:v>43.179654360261679</c:v>
                </c:pt>
                <c:pt idx="34">
                  <c:v>44.299817203858424</c:v>
                </c:pt>
                <c:pt idx="35">
                  <c:v>45.337384569973608</c:v>
                </c:pt>
                <c:pt idx="36">
                  <c:v>46.365492432835339</c:v>
                </c:pt>
                <c:pt idx="37">
                  <c:v>47.245751763365277</c:v>
                </c:pt>
                <c:pt idx="38">
                  <c:v>48.393329648798421</c:v>
                </c:pt>
                <c:pt idx="39">
                  <c:v>49.393059001899786</c:v>
                </c:pt>
                <c:pt idx="40">
                  <c:v>50.523294464701607</c:v>
                </c:pt>
                <c:pt idx="41">
                  <c:v>51.721936150104796</c:v>
                </c:pt>
                <c:pt idx="42">
                  <c:v>52.920577835507999</c:v>
                </c:pt>
                <c:pt idx="43">
                  <c:v>54.119219520911187</c:v>
                </c:pt>
                <c:pt idx="44">
                  <c:v>55.31786120631439</c:v>
                </c:pt>
                <c:pt idx="45">
                  <c:v>56.516502891717593</c:v>
                </c:pt>
                <c:pt idx="46">
                  <c:v>57.715144577120789</c:v>
                </c:pt>
                <c:pt idx="47">
                  <c:v>58.718640213924921</c:v>
                </c:pt>
                <c:pt idx="48">
                  <c:v>59.909398979950232</c:v>
                </c:pt>
                <c:pt idx="49">
                  <c:v>60.795614294010122</c:v>
                </c:pt>
                <c:pt idx="50">
                  <c:v>61.771519712991662</c:v>
                </c:pt>
                <c:pt idx="51">
                  <c:v>62.737965628719763</c:v>
                </c:pt>
                <c:pt idx="52">
                  <c:v>63.694952041194384</c:v>
                </c:pt>
                <c:pt idx="53">
                  <c:v>64.540964466427084</c:v>
                </c:pt>
                <c:pt idx="54">
                  <c:v>65.478243580457018</c:v>
                </c:pt>
                <c:pt idx="55">
                  <c:v>66.613821910837174</c:v>
                </c:pt>
                <c:pt idx="56">
                  <c:v>67.640791129788752</c:v>
                </c:pt>
                <c:pt idx="57">
                  <c:v>68.552056609871698</c:v>
                </c:pt>
                <c:pt idx="58">
                  <c:v>69.564048282005302</c:v>
                </c:pt>
                <c:pt idx="59">
                  <c:v>70.569733618636619</c:v>
                </c:pt>
                <c:pt idx="60">
                  <c:v>71.11891033529561</c:v>
                </c:pt>
                <c:pt idx="61">
                  <c:v>71.77433128756978</c:v>
                </c:pt>
                <c:pt idx="62">
                  <c:v>72.528901848019061</c:v>
                </c:pt>
                <c:pt idx="63">
                  <c:v>73.274012905214903</c:v>
                </c:pt>
                <c:pt idx="64">
                  <c:v>74.115120402834705</c:v>
                </c:pt>
                <c:pt idx="65">
                  <c:v>75.054589216691809</c:v>
                </c:pt>
                <c:pt idx="66">
                  <c:v>76.099513974226369</c:v>
                </c:pt>
                <c:pt idx="67">
                  <c:v>77.144438731760886</c:v>
                </c:pt>
                <c:pt idx="68">
                  <c:v>78.189363489295431</c:v>
                </c:pt>
                <c:pt idx="69">
                  <c:v>78.749401117097264</c:v>
                </c:pt>
                <c:pt idx="70">
                  <c:v>79.303132409396795</c:v>
                </c:pt>
                <c:pt idx="71">
                  <c:v>79.850557366194025</c:v>
                </c:pt>
                <c:pt idx="72">
                  <c:v>80.391675987488924</c:v>
                </c:pt>
                <c:pt idx="73">
                  <c:v>81.035885676647894</c:v>
                </c:pt>
                <c:pt idx="74">
                  <c:v>81.670635862553425</c:v>
                </c:pt>
                <c:pt idx="75">
                  <c:v>82.295926545205475</c:v>
                </c:pt>
                <c:pt idx="76">
                  <c:v>82.804725197051084</c:v>
                </c:pt>
                <c:pt idx="77">
                  <c:v>83.411885165134024</c:v>
                </c:pt>
                <c:pt idx="78">
                  <c:v>83.905706270161659</c:v>
                </c:pt>
                <c:pt idx="79">
                  <c:v>84.59782659153953</c:v>
                </c:pt>
                <c:pt idx="80">
                  <c:v>85.385943353341361</c:v>
                </c:pt>
                <c:pt idx="81">
                  <c:v>86.167753779640876</c:v>
                </c:pt>
                <c:pt idx="82">
                  <c:v>86.833072175133935</c:v>
                </c:pt>
                <c:pt idx="83">
                  <c:v>87.59990505461549</c:v>
                </c:pt>
                <c:pt idx="84">
                  <c:v>88.36043159859473</c:v>
                </c:pt>
                <c:pt idx="85">
                  <c:v>88.998948068203021</c:v>
                </c:pt>
                <c:pt idx="86">
                  <c:v>89.862565680046316</c:v>
                </c:pt>
                <c:pt idx="87">
                  <c:v>90.60417321751865</c:v>
                </c:pt>
                <c:pt idx="88">
                  <c:v>91.463849369673014</c:v>
                </c:pt>
                <c:pt idx="89">
                  <c:v>92.1952091119541</c:v>
                </c:pt>
                <c:pt idx="90">
                  <c:v>92.920262518732883</c:v>
                </c:pt>
                <c:pt idx="91">
                  <c:v>93.77205575150937</c:v>
                </c:pt>
                <c:pt idx="92">
                  <c:v>94.486861363096892</c:v>
                </c:pt>
                <c:pt idx="93">
                  <c:v>94.786762651428688</c:v>
                </c:pt>
                <c:pt idx="94">
                  <c:v>95.212615473820378</c:v>
                </c:pt>
                <c:pt idx="95">
                  <c:v>95.629008792958629</c:v>
                </c:pt>
                <c:pt idx="96">
                  <c:v>96.035942608843399</c:v>
                </c:pt>
                <c:pt idx="97">
                  <c:v>96.83255540597473</c:v>
                </c:pt>
                <c:pt idx="98">
                  <c:v>97.490603998041536</c:v>
                </c:pt>
              </c:numCache>
            </c:numRef>
          </c:xVal>
          <c:yVal>
            <c:numRef>
              <c:f>'inftimes comparison'!$C$2:$C$100</c:f>
              <c:numCache>
                <c:formatCode>General</c:formatCode>
                <c:ptCount val="99"/>
                <c:pt idx="0">
                  <c:v>0.45872379999996021</c:v>
                </c:pt>
                <c:pt idx="1">
                  <c:v>0.45889719999942696</c:v>
                </c:pt>
                <c:pt idx="2">
                  <c:v>0.45550800000020369</c:v>
                </c:pt>
                <c:pt idx="3">
                  <c:v>0.4807383999997496</c:v>
                </c:pt>
                <c:pt idx="4">
                  <c:v>0.44352000000017311</c:v>
                </c:pt>
                <c:pt idx="5">
                  <c:v>0.45902839999989375</c:v>
                </c:pt>
                <c:pt idx="6">
                  <c:v>0.48872440000012379</c:v>
                </c:pt>
                <c:pt idx="7">
                  <c:v>0.47891379999994416</c:v>
                </c:pt>
                <c:pt idx="8">
                  <c:v>0.45258740000002629</c:v>
                </c:pt>
                <c:pt idx="9">
                  <c:v>0.46119699999993474</c:v>
                </c:pt>
                <c:pt idx="10">
                  <c:v>0.46358279999994173</c:v>
                </c:pt>
                <c:pt idx="11">
                  <c:v>0.49027760000035325</c:v>
                </c:pt>
                <c:pt idx="12">
                  <c:v>0.46971279999995524</c:v>
                </c:pt>
                <c:pt idx="13">
                  <c:v>0.48799439999968186</c:v>
                </c:pt>
                <c:pt idx="14">
                  <c:v>0.45394520000008837</c:v>
                </c:pt>
                <c:pt idx="15">
                  <c:v>0.47088280000001326</c:v>
                </c:pt>
                <c:pt idx="16">
                  <c:v>0.47989520000010905</c:v>
                </c:pt>
                <c:pt idx="17">
                  <c:v>0.4613184000000265</c:v>
                </c:pt>
                <c:pt idx="18">
                  <c:v>0.48751839999987262</c:v>
                </c:pt>
                <c:pt idx="19">
                  <c:v>0.46525779999961825</c:v>
                </c:pt>
                <c:pt idx="20">
                  <c:v>0.44460680000014391</c:v>
                </c:pt>
                <c:pt idx="21">
                  <c:v>0.441297799999813</c:v>
                </c:pt>
                <c:pt idx="22">
                  <c:v>0.4550761999999941</c:v>
                </c:pt>
                <c:pt idx="23">
                  <c:v>0.45014959999965454</c:v>
                </c:pt>
                <c:pt idx="24">
                  <c:v>0.45712999999989251</c:v>
                </c:pt>
                <c:pt idx="25">
                  <c:v>0.47048339999988453</c:v>
                </c:pt>
                <c:pt idx="26">
                  <c:v>0.45973719999993534</c:v>
                </c:pt>
                <c:pt idx="27">
                  <c:v>0.45066439999965152</c:v>
                </c:pt>
                <c:pt idx="28">
                  <c:v>0.4655535999997692</c:v>
                </c:pt>
                <c:pt idx="29">
                  <c:v>0.47774140000003423</c:v>
                </c:pt>
                <c:pt idx="30">
                  <c:v>0.44611700000007082</c:v>
                </c:pt>
                <c:pt idx="31">
                  <c:v>0.45313960000046255</c:v>
                </c:pt>
                <c:pt idx="32">
                  <c:v>0.47457460000011709</c:v>
                </c:pt>
                <c:pt idx="33">
                  <c:v>0.43699280000037077</c:v>
                </c:pt>
                <c:pt idx="34">
                  <c:v>0.45051359999990692</c:v>
                </c:pt>
                <c:pt idx="35">
                  <c:v>0.44172979999989276</c:v>
                </c:pt>
                <c:pt idx="36">
                  <c:v>0.46794860000015659</c:v>
                </c:pt>
                <c:pt idx="37">
                  <c:v>0.42420780000006564</c:v>
                </c:pt>
                <c:pt idx="38">
                  <c:v>0.4822212000000019</c:v>
                </c:pt>
                <c:pt idx="39">
                  <c:v>0.40594680000053796</c:v>
                </c:pt>
                <c:pt idx="40">
                  <c:v>0.4424820000002444</c:v>
                </c:pt>
                <c:pt idx="41">
                  <c:v>0.46614800000020029</c:v>
                </c:pt>
                <c:pt idx="42">
                  <c:v>0.42298919999941492</c:v>
                </c:pt>
                <c:pt idx="43">
                  <c:v>0.44818239999999554</c:v>
                </c:pt>
                <c:pt idx="44">
                  <c:v>0.44093459999967194</c:v>
                </c:pt>
                <c:pt idx="45">
                  <c:v>0.44705720000044841</c:v>
                </c:pt>
                <c:pt idx="46">
                  <c:v>0.49145459999997232</c:v>
                </c:pt>
                <c:pt idx="47">
                  <c:v>0.44164580000019582</c:v>
                </c:pt>
                <c:pt idx="48">
                  <c:v>0.44534779999996676</c:v>
                </c:pt>
                <c:pt idx="49">
                  <c:v>0.42637220000044501</c:v>
                </c:pt>
                <c:pt idx="50">
                  <c:v>0.42985019999980345</c:v>
                </c:pt>
                <c:pt idx="51">
                  <c:v>0.41335280000000685</c:v>
                </c:pt>
                <c:pt idx="52">
                  <c:v>0.44816120000011594</c:v>
                </c:pt>
                <c:pt idx="53">
                  <c:v>0.4356048000000774</c:v>
                </c:pt>
                <c:pt idx="54">
                  <c:v>0.43670660000018291</c:v>
                </c:pt>
                <c:pt idx="55">
                  <c:v>0.47462559999980647</c:v>
                </c:pt>
                <c:pt idx="56">
                  <c:v>0.42876759999962732</c:v>
                </c:pt>
                <c:pt idx="57">
                  <c:v>0.43374860000012533</c:v>
                </c:pt>
                <c:pt idx="58">
                  <c:v>0.4628880000003382</c:v>
                </c:pt>
                <c:pt idx="59">
                  <c:v>0.44804360000030014</c:v>
                </c:pt>
                <c:pt idx="60">
                  <c:v>0.45817440000055126</c:v>
                </c:pt>
                <c:pt idx="61">
                  <c:v>0.45011999999987812</c:v>
                </c:pt>
                <c:pt idx="62">
                  <c:v>0.44074859999991423</c:v>
                </c:pt>
                <c:pt idx="63">
                  <c:v>0.46087019999995293</c:v>
                </c:pt>
                <c:pt idx="64">
                  <c:v>0.41044159999983032</c:v>
                </c:pt>
                <c:pt idx="65">
                  <c:v>0.39769799999999067</c:v>
                </c:pt>
                <c:pt idx="66">
                  <c:v>0.42966339999961722</c:v>
                </c:pt>
                <c:pt idx="67">
                  <c:v>0.40468000000005294</c:v>
                </c:pt>
                <c:pt idx="68">
                  <c:v>0.41559819999988551</c:v>
                </c:pt>
                <c:pt idx="69">
                  <c:v>0.41250200000022208</c:v>
                </c:pt>
                <c:pt idx="70">
                  <c:v>0.42787959999968639</c:v>
                </c:pt>
                <c:pt idx="71">
                  <c:v>0.44435139999950418</c:v>
                </c:pt>
                <c:pt idx="72">
                  <c:v>0.46007859999994993</c:v>
                </c:pt>
                <c:pt idx="73">
                  <c:v>0.42898660000014227</c:v>
                </c:pt>
                <c:pt idx="74">
                  <c:v>0.44533660000015357</c:v>
                </c:pt>
                <c:pt idx="75">
                  <c:v>0.44717980000068486</c:v>
                </c:pt>
                <c:pt idx="76">
                  <c:v>0.4517651999998159</c:v>
                </c:pt>
                <c:pt idx="77">
                  <c:v>0.42707620000005503</c:v>
                </c:pt>
                <c:pt idx="78">
                  <c:v>0.43179000000027284</c:v>
                </c:pt>
                <c:pt idx="79">
                  <c:v>0.43332599999989718</c:v>
                </c:pt>
                <c:pt idx="80">
                  <c:v>0.44689480000024462</c:v>
                </c:pt>
                <c:pt idx="81">
                  <c:v>0.40940419999997157</c:v>
                </c:pt>
                <c:pt idx="82">
                  <c:v>0.42728279999964724</c:v>
                </c:pt>
                <c:pt idx="83">
                  <c:v>0.45292840000010814</c:v>
                </c:pt>
                <c:pt idx="84">
                  <c:v>0.44259439999977956</c:v>
                </c:pt>
                <c:pt idx="85">
                  <c:v>0.45265879999969794</c:v>
                </c:pt>
                <c:pt idx="86">
                  <c:v>0.41806220000030392</c:v>
                </c:pt>
                <c:pt idx="87">
                  <c:v>0.4167294000002576</c:v>
                </c:pt>
                <c:pt idx="88">
                  <c:v>0.42201980000008843</c:v>
                </c:pt>
                <c:pt idx="89">
                  <c:v>0.42058079999983383</c:v>
                </c:pt>
                <c:pt idx="90">
                  <c:v>0.46011019999987052</c:v>
                </c:pt>
                <c:pt idx="91">
                  <c:v>0.43271879999988344</c:v>
                </c:pt>
                <c:pt idx="92">
                  <c:v>0.42116759999962516</c:v>
                </c:pt>
                <c:pt idx="93">
                  <c:v>0.46026879999990139</c:v>
                </c:pt>
                <c:pt idx="94">
                  <c:v>0.42275979999976643</c:v>
                </c:pt>
                <c:pt idx="95">
                  <c:v>0.44612839999999637</c:v>
                </c:pt>
                <c:pt idx="96">
                  <c:v>0.4119605999999747</c:v>
                </c:pt>
                <c:pt idx="97">
                  <c:v>0.42248240000021697</c:v>
                </c:pt>
                <c:pt idx="98">
                  <c:v>0.40499040000022413</c:v>
                </c:pt>
              </c:numCache>
            </c:numRef>
          </c:yVal>
          <c:smooth val="0"/>
          <c:extLst>
            <c:ext xmlns:c16="http://schemas.microsoft.com/office/drawing/2014/chart" uri="{C3380CC4-5D6E-409C-BE32-E72D297353CC}">
              <c16:uniqueId val="{00000000-F7E0-4B8D-82B5-52B400AE7FDD}"/>
            </c:ext>
          </c:extLst>
        </c:ser>
        <c:ser>
          <c:idx val="1"/>
          <c:order val="1"/>
          <c:tx>
            <c:strRef>
              <c:f>'inftimes comparison'!$I$1</c:f>
              <c:strCache>
                <c:ptCount val="1"/>
                <c:pt idx="0">
                  <c:v>PCA</c:v>
                </c:pt>
              </c:strCache>
            </c:strRef>
          </c:tx>
          <c:spPr>
            <a:ln w="19050" cap="rnd">
              <a:noFill/>
              <a:round/>
            </a:ln>
            <a:effectLst/>
          </c:spPr>
          <c:marker>
            <c:symbol val="circle"/>
            <c:size val="5"/>
            <c:spPr>
              <a:solidFill>
                <a:schemeClr val="accent2"/>
              </a:solidFill>
              <a:ln w="9525">
                <a:solidFill>
                  <a:schemeClr val="accent2"/>
                </a:solidFill>
              </a:ln>
              <a:effectLst/>
            </c:spPr>
          </c:marker>
          <c:xVal>
            <c:numRef>
              <c:f>'inftimes comparison'!$H$2:$H$93</c:f>
              <c:numCache>
                <c:formatCode>0.00</c:formatCode>
                <c:ptCount val="92"/>
                <c:pt idx="0">
                  <c:v>1.6639727248428104</c:v>
                </c:pt>
                <c:pt idx="1">
                  <c:v>3.3279454496856209</c:v>
                </c:pt>
                <c:pt idx="2">
                  <c:v>4.9919181745284202</c:v>
                </c:pt>
                <c:pt idx="3">
                  <c:v>6.6558908993712311</c:v>
                </c:pt>
                <c:pt idx="4">
                  <c:v>8.3198636242140402</c:v>
                </c:pt>
                <c:pt idx="5">
                  <c:v>9.9838363490568511</c:v>
                </c:pt>
                <c:pt idx="6">
                  <c:v>11.647809073899662</c:v>
                </c:pt>
                <c:pt idx="7">
                  <c:v>13.311781798742462</c:v>
                </c:pt>
                <c:pt idx="8">
                  <c:v>14.975754523585271</c:v>
                </c:pt>
                <c:pt idx="9">
                  <c:v>16.63972724842808</c:v>
                </c:pt>
                <c:pt idx="10">
                  <c:v>18.303699973270891</c:v>
                </c:pt>
                <c:pt idx="11">
                  <c:v>19.967672698113702</c:v>
                </c:pt>
                <c:pt idx="12">
                  <c:v>21.631645422956513</c:v>
                </c:pt>
                <c:pt idx="13">
                  <c:v>23.295618147799313</c:v>
                </c:pt>
                <c:pt idx="14">
                  <c:v>24.959590872642124</c:v>
                </c:pt>
                <c:pt idx="15">
                  <c:v>26.623563597484935</c:v>
                </c:pt>
                <c:pt idx="16">
                  <c:v>28.287536322327746</c:v>
                </c:pt>
                <c:pt idx="17">
                  <c:v>29.951509047170553</c:v>
                </c:pt>
                <c:pt idx="18">
                  <c:v>31.615481772013354</c:v>
                </c:pt>
                <c:pt idx="19">
                  <c:v>32.791218170283884</c:v>
                </c:pt>
                <c:pt idx="20">
                  <c:v>34.074559285266069</c:v>
                </c:pt>
                <c:pt idx="21">
                  <c:v>35.117912055513933</c:v>
                </c:pt>
                <c:pt idx="22">
                  <c:v>36.161264825761798</c:v>
                </c:pt>
                <c:pt idx="23">
                  <c:v>37.204617596009669</c:v>
                </c:pt>
                <c:pt idx="24">
                  <c:v>38.247970366257547</c:v>
                </c:pt>
                <c:pt idx="25">
                  <c:v>39.291323136505419</c:v>
                </c:pt>
                <c:pt idx="26">
                  <c:v>40.33467590675329</c:v>
                </c:pt>
                <c:pt idx="27">
                  <c:v>41.378028677001154</c:v>
                </c:pt>
                <c:pt idx="28">
                  <c:v>42.421381447249018</c:v>
                </c:pt>
                <c:pt idx="29">
                  <c:v>43.46473421749689</c:v>
                </c:pt>
                <c:pt idx="30">
                  <c:v>44.574393518938081</c:v>
                </c:pt>
                <c:pt idx="31">
                  <c:v>45.675793183275616</c:v>
                </c:pt>
                <c:pt idx="32">
                  <c:v>46.708821407143894</c:v>
                </c:pt>
                <c:pt idx="33">
                  <c:v>47.74184963101218</c:v>
                </c:pt>
                <c:pt idx="34">
                  <c:v>48.774877854880472</c:v>
                </c:pt>
                <c:pt idx="35">
                  <c:v>49.807906078748751</c:v>
                </c:pt>
                <c:pt idx="36">
                  <c:v>50.880397013223444</c:v>
                </c:pt>
                <c:pt idx="37">
                  <c:v>51.944628310594474</c:v>
                </c:pt>
                <c:pt idx="38">
                  <c:v>52.967331988083174</c:v>
                </c:pt>
                <c:pt idx="39">
                  <c:v>53.990035665571881</c:v>
                </c:pt>
                <c:pt idx="40">
                  <c:v>55.012739343060581</c:v>
                </c:pt>
                <c:pt idx="41">
                  <c:v>56.03544302054928</c:v>
                </c:pt>
                <c:pt idx="42">
                  <c:v>57.058146698037994</c:v>
                </c:pt>
                <c:pt idx="43">
                  <c:v>58.080850375526694</c:v>
                </c:pt>
                <c:pt idx="44">
                  <c:v>59.103554053015394</c:v>
                </c:pt>
                <c:pt idx="45">
                  <c:v>60.126257730504094</c:v>
                </c:pt>
                <c:pt idx="46">
                  <c:v>61.1489614079928</c:v>
                </c:pt>
                <c:pt idx="47">
                  <c:v>62.171665085481507</c:v>
                </c:pt>
                <c:pt idx="48">
                  <c:v>63.1943687629702</c:v>
                </c:pt>
                <c:pt idx="49">
                  <c:v>64.217072440458907</c:v>
                </c:pt>
                <c:pt idx="50">
                  <c:v>65.239776117947628</c:v>
                </c:pt>
                <c:pt idx="51">
                  <c:v>66.26247979543632</c:v>
                </c:pt>
                <c:pt idx="52">
                  <c:v>67.246179631046601</c:v>
                </c:pt>
                <c:pt idx="53">
                  <c:v>68.263721035345498</c:v>
                </c:pt>
                <c:pt idx="54">
                  <c:v>69.281262439644422</c:v>
                </c:pt>
                <c:pt idx="55">
                  <c:v>70.298803843943332</c:v>
                </c:pt>
                <c:pt idx="56">
                  <c:v>71.316345248242243</c:v>
                </c:pt>
                <c:pt idx="57">
                  <c:v>72.333886652541153</c:v>
                </c:pt>
                <c:pt idx="58">
                  <c:v>73.351428056840078</c:v>
                </c:pt>
                <c:pt idx="59">
                  <c:v>74.295894616207931</c:v>
                </c:pt>
                <c:pt idx="60">
                  <c:v>75.30827374731706</c:v>
                </c:pt>
                <c:pt idx="61">
                  <c:v>76.320652878426174</c:v>
                </c:pt>
                <c:pt idx="62">
                  <c:v>77.246535254310771</c:v>
                </c:pt>
                <c:pt idx="63">
                  <c:v>78.076628783229268</c:v>
                </c:pt>
                <c:pt idx="64">
                  <c:v>79.073521094769006</c:v>
                </c:pt>
                <c:pt idx="65">
                  <c:v>79.974624559342615</c:v>
                </c:pt>
                <c:pt idx="66">
                  <c:v>80.966354597692586</c:v>
                </c:pt>
                <c:pt idx="67">
                  <c:v>81.854036151972736</c:v>
                </c:pt>
                <c:pt idx="68">
                  <c:v>82.733458069149222</c:v>
                </c:pt>
                <c:pt idx="69">
                  <c:v>83.714863561119586</c:v>
                </c:pt>
                <c:pt idx="70">
                  <c:v>84.696269053089964</c:v>
                </c:pt>
                <c:pt idx="71">
                  <c:v>85.32216599805669</c:v>
                </c:pt>
                <c:pt idx="72">
                  <c:v>86.288084670457692</c:v>
                </c:pt>
                <c:pt idx="73">
                  <c:v>87.129305766029717</c:v>
                </c:pt>
                <c:pt idx="74">
                  <c:v>87.836537193031162</c:v>
                </c:pt>
                <c:pt idx="75">
                  <c:v>88.5313791643771</c:v>
                </c:pt>
                <c:pt idx="76">
                  <c:v>89.471486470829149</c:v>
                </c:pt>
                <c:pt idx="77">
                  <c:v>90.27657165407264</c:v>
                </c:pt>
                <c:pt idx="78">
                  <c:v>91.073397200212455</c:v>
                </c:pt>
                <c:pt idx="79">
                  <c:v>91.585724135003773</c:v>
                </c:pt>
                <c:pt idx="80">
                  <c:v>92.3598356791085</c:v>
                </c:pt>
                <c:pt idx="81">
                  <c:v>92.70823176082844</c:v>
                </c:pt>
                <c:pt idx="82">
                  <c:v>93.596716335382567</c:v>
                </c:pt>
                <c:pt idx="83">
                  <c:v>93.7791166547552</c:v>
                </c:pt>
                <c:pt idx="84">
                  <c:v>94.641789863360358</c:v>
                </c:pt>
                <c:pt idx="85">
                  <c:v>94.798378816784052</c:v>
                </c:pt>
                <c:pt idx="86">
                  <c:v>95.635240659440242</c:v>
                </c:pt>
                <c:pt idx="87">
                  <c:v>95.766018246914967</c:v>
                </c:pt>
                <c:pt idx="88">
                  <c:v>95.896795834389692</c:v>
                </c:pt>
                <c:pt idx="89">
                  <c:v>96.027573421864403</c:v>
                </c:pt>
                <c:pt idx="90">
                  <c:v>96.279951222254212</c:v>
                </c:pt>
                <c:pt idx="91">
                  <c:v>96.405566536539141</c:v>
                </c:pt>
              </c:numCache>
            </c:numRef>
          </c:xVal>
          <c:yVal>
            <c:numRef>
              <c:f>'inftimes comparison'!$I$2:$I$93</c:f>
              <c:numCache>
                <c:formatCode>General</c:formatCode>
                <c:ptCount val="92"/>
                <c:pt idx="0">
                  <c:v>0.41955500000185542</c:v>
                </c:pt>
                <c:pt idx="1">
                  <c:v>0.41110839999892035</c:v>
                </c:pt>
                <c:pt idx="2">
                  <c:v>0.39049620000005214</c:v>
                </c:pt>
                <c:pt idx="3">
                  <c:v>0.42604639999772098</c:v>
                </c:pt>
                <c:pt idx="4">
                  <c:v>0.40151359999945252</c:v>
                </c:pt>
                <c:pt idx="5">
                  <c:v>0.40074540000059616</c:v>
                </c:pt>
                <c:pt idx="6">
                  <c:v>0.41390740000060744</c:v>
                </c:pt>
                <c:pt idx="7">
                  <c:v>0.38515659999902696</c:v>
                </c:pt>
                <c:pt idx="8">
                  <c:v>0.40797739999907112</c:v>
                </c:pt>
                <c:pt idx="9">
                  <c:v>0.39489660000035626</c:v>
                </c:pt>
                <c:pt idx="10">
                  <c:v>0.39825399999972405</c:v>
                </c:pt>
                <c:pt idx="11">
                  <c:v>0.38249479999940361</c:v>
                </c:pt>
                <c:pt idx="12">
                  <c:v>0.38699480000068415</c:v>
                </c:pt>
                <c:pt idx="13">
                  <c:v>0.39192100000072949</c:v>
                </c:pt>
                <c:pt idx="14">
                  <c:v>0.3977787999996506</c:v>
                </c:pt>
                <c:pt idx="15">
                  <c:v>0.41899039999989307</c:v>
                </c:pt>
                <c:pt idx="16">
                  <c:v>0.40775520000097432</c:v>
                </c:pt>
                <c:pt idx="17">
                  <c:v>0.3983833999984196</c:v>
                </c:pt>
                <c:pt idx="18">
                  <c:v>0.4032141999996382</c:v>
                </c:pt>
                <c:pt idx="19">
                  <c:v>0.41353659999876963</c:v>
                </c:pt>
                <c:pt idx="20">
                  <c:v>0.41005320000040191</c:v>
                </c:pt>
                <c:pt idx="21">
                  <c:v>0.39363500000108609</c:v>
                </c:pt>
                <c:pt idx="22">
                  <c:v>0.39028399999951918</c:v>
                </c:pt>
                <c:pt idx="23">
                  <c:v>0.4055605999987163</c:v>
                </c:pt>
                <c:pt idx="24">
                  <c:v>0.38930500000060397</c:v>
                </c:pt>
                <c:pt idx="25">
                  <c:v>0.39050400000050994</c:v>
                </c:pt>
                <c:pt idx="26">
                  <c:v>0.39268479999882372</c:v>
                </c:pt>
                <c:pt idx="27">
                  <c:v>0.3990945999998074</c:v>
                </c:pt>
                <c:pt idx="28">
                  <c:v>0.39146659999969391</c:v>
                </c:pt>
                <c:pt idx="29">
                  <c:v>0.39634980000046177</c:v>
                </c:pt>
                <c:pt idx="30">
                  <c:v>0.39300339999899714</c:v>
                </c:pt>
                <c:pt idx="31">
                  <c:v>0.39268220000085396</c:v>
                </c:pt>
                <c:pt idx="32">
                  <c:v>0.42487620000174475</c:v>
                </c:pt>
                <c:pt idx="33">
                  <c:v>0.38866659999985104</c:v>
                </c:pt>
                <c:pt idx="34">
                  <c:v>0.42209639999855303</c:v>
                </c:pt>
                <c:pt idx="35">
                  <c:v>0.4017858000006525</c:v>
                </c:pt>
                <c:pt idx="36">
                  <c:v>0.36869759999972296</c:v>
                </c:pt>
                <c:pt idx="37">
                  <c:v>0.37330719999954431</c:v>
                </c:pt>
                <c:pt idx="38">
                  <c:v>0.40796719999998432</c:v>
                </c:pt>
                <c:pt idx="39">
                  <c:v>0.36504760000170772</c:v>
                </c:pt>
                <c:pt idx="40">
                  <c:v>0.39541520000129804</c:v>
                </c:pt>
                <c:pt idx="41">
                  <c:v>0.38743600000088901</c:v>
                </c:pt>
                <c:pt idx="42">
                  <c:v>0.38858860000109408</c:v>
                </c:pt>
                <c:pt idx="43">
                  <c:v>0.38948519999830744</c:v>
                </c:pt>
                <c:pt idx="44">
                  <c:v>0.40600159999885344</c:v>
                </c:pt>
                <c:pt idx="45">
                  <c:v>0.37109020000279985</c:v>
                </c:pt>
                <c:pt idx="46">
                  <c:v>0.36685839999772696</c:v>
                </c:pt>
                <c:pt idx="47">
                  <c:v>0.373860399998375</c:v>
                </c:pt>
                <c:pt idx="48">
                  <c:v>0.39044599999979246</c:v>
                </c:pt>
                <c:pt idx="49">
                  <c:v>0.38214319999970003</c:v>
                </c:pt>
                <c:pt idx="50">
                  <c:v>0.4070266000002446</c:v>
                </c:pt>
                <c:pt idx="51">
                  <c:v>0.3958738000001174</c:v>
                </c:pt>
                <c:pt idx="52">
                  <c:v>0.42309399999940006</c:v>
                </c:pt>
                <c:pt idx="53">
                  <c:v>0.3888627999993331</c:v>
                </c:pt>
                <c:pt idx="54">
                  <c:v>0.40201740000047703</c:v>
                </c:pt>
                <c:pt idx="55">
                  <c:v>0.41413380000303662</c:v>
                </c:pt>
                <c:pt idx="56">
                  <c:v>0.38986359999980758</c:v>
                </c:pt>
                <c:pt idx="57">
                  <c:v>0.42833219999883998</c:v>
                </c:pt>
                <c:pt idx="58">
                  <c:v>0.38826500000141073</c:v>
                </c:pt>
                <c:pt idx="59">
                  <c:v>0.42084319999921693</c:v>
                </c:pt>
                <c:pt idx="60">
                  <c:v>0.39921620000022784</c:v>
                </c:pt>
                <c:pt idx="61">
                  <c:v>0.39469900000112806</c:v>
                </c:pt>
                <c:pt idx="62">
                  <c:v>0.40398179999974654</c:v>
                </c:pt>
                <c:pt idx="63">
                  <c:v>0.37771920000013759</c:v>
                </c:pt>
                <c:pt idx="64">
                  <c:v>0.40727779999942848</c:v>
                </c:pt>
                <c:pt idx="65">
                  <c:v>0.38795280000049365</c:v>
                </c:pt>
                <c:pt idx="66">
                  <c:v>0.38577940000031941</c:v>
                </c:pt>
                <c:pt idx="67">
                  <c:v>0.3960382000004754</c:v>
                </c:pt>
                <c:pt idx="68">
                  <c:v>0.37813440000027165</c:v>
                </c:pt>
                <c:pt idx="69">
                  <c:v>0.40908160000035404</c:v>
                </c:pt>
                <c:pt idx="70">
                  <c:v>0.38277099999904735</c:v>
                </c:pt>
                <c:pt idx="71">
                  <c:v>0.40656279999893713</c:v>
                </c:pt>
                <c:pt idx="72">
                  <c:v>0.40155560000057411</c:v>
                </c:pt>
                <c:pt idx="73">
                  <c:v>0.39386159999994547</c:v>
                </c:pt>
                <c:pt idx="74">
                  <c:v>0.37572120000040715</c:v>
                </c:pt>
                <c:pt idx="75">
                  <c:v>0.37092220000049542</c:v>
                </c:pt>
                <c:pt idx="76">
                  <c:v>0.37556339999937327</c:v>
                </c:pt>
                <c:pt idx="77">
                  <c:v>0.4028964000011907</c:v>
                </c:pt>
                <c:pt idx="78">
                  <c:v>0.39201960000136732</c:v>
                </c:pt>
                <c:pt idx="79">
                  <c:v>0.38011200000037199</c:v>
                </c:pt>
                <c:pt idx="80">
                  <c:v>0.39555519999921657</c:v>
                </c:pt>
                <c:pt idx="81">
                  <c:v>0.38989820000206227</c:v>
                </c:pt>
                <c:pt idx="82">
                  <c:v>0.35893479999795069</c:v>
                </c:pt>
                <c:pt idx="83">
                  <c:v>0.38763920000055785</c:v>
                </c:pt>
                <c:pt idx="84">
                  <c:v>0.38655080000098657</c:v>
                </c:pt>
                <c:pt idx="85">
                  <c:v>0.40840279999974871</c:v>
                </c:pt>
                <c:pt idx="86">
                  <c:v>0.37180740000185314</c:v>
                </c:pt>
                <c:pt idx="87">
                  <c:v>0.38273319999934741</c:v>
                </c:pt>
                <c:pt idx="88">
                  <c:v>0.37327139999906633</c:v>
                </c:pt>
                <c:pt idx="89">
                  <c:v>0.41759879999989946</c:v>
                </c:pt>
                <c:pt idx="90">
                  <c:v>0.3518243999998632</c:v>
                </c:pt>
                <c:pt idx="91">
                  <c:v>0.3990321200020624</c:v>
                </c:pt>
              </c:numCache>
            </c:numRef>
          </c:yVal>
          <c:smooth val="0"/>
          <c:extLst>
            <c:ext xmlns:c16="http://schemas.microsoft.com/office/drawing/2014/chart" uri="{C3380CC4-5D6E-409C-BE32-E72D297353CC}">
              <c16:uniqueId val="{00000001-F7E0-4B8D-82B5-52B400AE7FDD}"/>
            </c:ext>
          </c:extLst>
        </c:ser>
        <c:ser>
          <c:idx val="2"/>
          <c:order val="2"/>
          <c:tx>
            <c:strRef>
              <c:f>'inftimes comparison'!$O$1</c:f>
              <c:strCache>
                <c:ptCount val="1"/>
                <c:pt idx="0">
                  <c:v>NMF</c:v>
                </c:pt>
              </c:strCache>
            </c:strRef>
          </c:tx>
          <c:spPr>
            <a:ln w="19050" cap="rnd">
              <a:noFill/>
              <a:round/>
            </a:ln>
            <a:effectLst/>
          </c:spPr>
          <c:marker>
            <c:symbol val="diamond"/>
            <c:size val="5"/>
            <c:spPr>
              <a:solidFill>
                <a:schemeClr val="accent3"/>
              </a:solidFill>
              <a:ln w="9525">
                <a:solidFill>
                  <a:schemeClr val="accent3"/>
                </a:solidFill>
              </a:ln>
              <a:effectLst/>
            </c:spPr>
          </c:marker>
          <c:xVal>
            <c:numRef>
              <c:f>'inftimes comparison'!$N$2:$N$100</c:f>
              <c:numCache>
                <c:formatCode>0.00</c:formatCode>
                <c:ptCount val="99"/>
                <c:pt idx="0">
                  <c:v>1.6118911242169021</c:v>
                </c:pt>
                <c:pt idx="1">
                  <c:v>3.1456598474949748</c:v>
                </c:pt>
                <c:pt idx="2">
                  <c:v>4.7108610786397715</c:v>
                </c:pt>
                <c:pt idx="3">
                  <c:v>6.2814540173383504</c:v>
                </c:pt>
                <c:pt idx="4">
                  <c:v>7.8605360275045832</c:v>
                </c:pt>
                <c:pt idx="5">
                  <c:v>9.4313584005671576</c:v>
                </c:pt>
                <c:pt idx="6">
                  <c:v>10.918896099501085</c:v>
                </c:pt>
                <c:pt idx="7">
                  <c:v>12.380392998122069</c:v>
                </c:pt>
                <c:pt idx="8">
                  <c:v>13.841889896743053</c:v>
                </c:pt>
                <c:pt idx="9">
                  <c:v>15.310843412193742</c:v>
                </c:pt>
                <c:pt idx="10">
                  <c:v>16.77153729054076</c:v>
                </c:pt>
                <c:pt idx="11">
                  <c:v>18.223971531784112</c:v>
                </c:pt>
                <c:pt idx="12">
                  <c:v>19.668146135923791</c:v>
                </c:pt>
                <c:pt idx="13">
                  <c:v>21.108993941785613</c:v>
                </c:pt>
                <c:pt idx="14">
                  <c:v>22.525751139428408</c:v>
                </c:pt>
                <c:pt idx="15">
                  <c:v>23.935051720241496</c:v>
                </c:pt>
                <c:pt idx="16">
                  <c:v>25.33196284539909</c:v>
                </c:pt>
                <c:pt idx="17">
                  <c:v>26.716484514901182</c:v>
                </c:pt>
                <c:pt idx="18">
                  <c:v>28.080586526008101</c:v>
                </c:pt>
                <c:pt idx="19">
                  <c:v>29.439296829561247</c:v>
                </c:pt>
                <c:pt idx="20">
                  <c:v>30.785617677458877</c:v>
                </c:pt>
                <c:pt idx="21">
                  <c:v>32.110486412323382</c:v>
                </c:pt>
                <c:pt idx="22">
                  <c:v>33.430995894272051</c:v>
                </c:pt>
                <c:pt idx="23">
                  <c:v>34.723055515085875</c:v>
                </c:pt>
                <c:pt idx="24">
                  <c:v>36.016721176447632</c:v>
                </c:pt>
                <c:pt idx="25">
                  <c:v>37.286066795226382</c:v>
                </c:pt>
                <c:pt idx="26">
                  <c:v>38.552888636001235</c:v>
                </c:pt>
                <c:pt idx="27">
                  <c:v>39.807321021120565</c:v>
                </c:pt>
                <c:pt idx="28">
                  <c:v>41.043398657120669</c:v>
                </c:pt>
                <c:pt idx="29">
                  <c:v>42.279017424392777</c:v>
                </c:pt>
                <c:pt idx="30">
                  <c:v>43.506376554561207</c:v>
                </c:pt>
                <c:pt idx="31">
                  <c:v>44.692093347665327</c:v>
                </c:pt>
                <c:pt idx="32">
                  <c:v>45.893641111884811</c:v>
                </c:pt>
                <c:pt idx="33">
                  <c:v>47.086929239000632</c:v>
                </c:pt>
                <c:pt idx="34">
                  <c:v>48.271957729012769</c:v>
                </c:pt>
                <c:pt idx="35">
                  <c:v>49.448726581921257</c:v>
                </c:pt>
                <c:pt idx="36">
                  <c:v>50.617235797726082</c:v>
                </c:pt>
                <c:pt idx="37">
                  <c:v>51.687547105742858</c:v>
                </c:pt>
                <c:pt idx="38">
                  <c:v>52.849632159355927</c:v>
                </c:pt>
                <c:pt idx="39">
                  <c:v>53.984070372108128</c:v>
                </c:pt>
                <c:pt idx="40">
                  <c:v>55.054955266034881</c:v>
                </c:pt>
                <c:pt idx="41">
                  <c:v>56.1963912268888</c:v>
                </c:pt>
                <c:pt idx="42">
                  <c:v>57.210720550091828</c:v>
                </c:pt>
                <c:pt idx="43">
                  <c:v>58.242372167776168</c:v>
                </c:pt>
                <c:pt idx="44">
                  <c:v>59.288248716027937</c:v>
                </c:pt>
                <c:pt idx="45">
                  <c:v>60.268507036178356</c:v>
                </c:pt>
                <c:pt idx="46">
                  <c:v>61.314154150066138</c:v>
                </c:pt>
                <c:pt idx="47">
                  <c:v>62.351541626850235</c:v>
                </c:pt>
                <c:pt idx="48">
                  <c:v>63.380669466530691</c:v>
                </c:pt>
                <c:pt idx="49">
                  <c:v>64.43950905634793</c:v>
                </c:pt>
                <c:pt idx="50">
                  <c:v>65.414146234580571</c:v>
                </c:pt>
                <c:pt idx="51">
                  <c:v>66.418495162950023</c:v>
                </c:pt>
                <c:pt idx="52">
                  <c:v>67.461847933197888</c:v>
                </c:pt>
                <c:pt idx="53">
                  <c:v>68.505200703445752</c:v>
                </c:pt>
                <c:pt idx="54">
                  <c:v>69.54855347369363</c:v>
                </c:pt>
                <c:pt idx="55">
                  <c:v>70.591906243941494</c:v>
                </c:pt>
                <c:pt idx="56">
                  <c:v>71.635259014189373</c:v>
                </c:pt>
                <c:pt idx="57">
                  <c:v>72.678611784437237</c:v>
                </c:pt>
                <c:pt idx="58">
                  <c:v>73.567555227719339</c:v>
                </c:pt>
                <c:pt idx="59">
                  <c:v>74.600583451587624</c:v>
                </c:pt>
                <c:pt idx="60">
                  <c:v>75.549179829507324</c:v>
                </c:pt>
                <c:pt idx="61">
                  <c:v>76.577045780185813</c:v>
                </c:pt>
                <c:pt idx="62">
                  <c:v>77.421593674035719</c:v>
                </c:pt>
                <c:pt idx="63">
                  <c:v>78.345411140644416</c:v>
                </c:pt>
                <c:pt idx="64">
                  <c:v>79.260968970149449</c:v>
                </c:pt>
                <c:pt idx="65">
                  <c:v>80.268185828068766</c:v>
                </c:pt>
                <c:pt idx="66">
                  <c:v>81.275402685988098</c:v>
                </c:pt>
                <c:pt idx="67">
                  <c:v>82.064198029388251</c:v>
                </c:pt>
                <c:pt idx="68">
                  <c:v>82.840603917132896</c:v>
                </c:pt>
                <c:pt idx="69">
                  <c:v>83.604620349222046</c:v>
                </c:pt>
                <c:pt idx="70">
                  <c:v>84.247036568396112</c:v>
                </c:pt>
                <c:pt idx="71">
                  <c:v>85.095484846433848</c:v>
                </c:pt>
                <c:pt idx="72">
                  <c:v>85.935673487367907</c:v>
                </c:pt>
                <c:pt idx="73">
                  <c:v>86.65116455147303</c:v>
                </c:pt>
                <c:pt idx="74">
                  <c:v>87.471736554285897</c:v>
                </c:pt>
                <c:pt idx="75">
                  <c:v>88.163481161717954</c:v>
                </c:pt>
                <c:pt idx="76">
                  <c:v>89.088101648600627</c:v>
                </c:pt>
                <c:pt idx="77">
                  <c:v>89.757132253997611</c:v>
                </c:pt>
                <c:pt idx="78">
                  <c:v>90.541568344481931</c:v>
                </c:pt>
                <c:pt idx="79">
                  <c:v>90.9312626117202</c:v>
                </c:pt>
                <c:pt idx="80">
                  <c:v>91.191097028939708</c:v>
                </c:pt>
                <c:pt idx="81">
                  <c:v>91.567369385884518</c:v>
                </c:pt>
                <c:pt idx="82">
                  <c:v>91.822041529914216</c:v>
                </c:pt>
                <c:pt idx="83">
                  <c:v>92.295135188463121</c:v>
                </c:pt>
                <c:pt idx="84">
                  <c:v>92.646628634096928</c:v>
                </c:pt>
                <c:pt idx="85">
                  <c:v>93.426705471665429</c:v>
                </c:pt>
                <c:pt idx="86">
                  <c:v>93.749290187436401</c:v>
                </c:pt>
                <c:pt idx="87">
                  <c:v>94.282036780622889</c:v>
                </c:pt>
                <c:pt idx="88">
                  <c:v>94.581907494358788</c:v>
                </c:pt>
                <c:pt idx="89">
                  <c:v>95.087810266958357</c:v>
                </c:pt>
                <c:pt idx="90">
                  <c:v>95.364966978659155</c:v>
                </c:pt>
                <c:pt idx="91">
                  <c:v>95.73791253732611</c:v>
                </c:pt>
                <c:pt idx="92">
                  <c:v>96.098468640337543</c:v>
                </c:pt>
                <c:pt idx="93">
                  <c:v>96.244733047381629</c:v>
                </c:pt>
                <c:pt idx="94">
                  <c:v>96.39099745442573</c:v>
                </c:pt>
                <c:pt idx="95">
                  <c:v>96.718515009022511</c:v>
                </c:pt>
                <c:pt idx="96">
                  <c:v>96.94301653418745</c:v>
                </c:pt>
                <c:pt idx="97">
                  <c:v>97.073794121662161</c:v>
                </c:pt>
                <c:pt idx="98">
                  <c:v>97.367240673206311</c:v>
                </c:pt>
              </c:numCache>
            </c:numRef>
          </c:xVal>
          <c:yVal>
            <c:numRef>
              <c:f>'inftimes comparison'!$O$2:$O$100</c:f>
              <c:numCache>
                <c:formatCode>General</c:formatCode>
                <c:ptCount val="99"/>
                <c:pt idx="0">
                  <c:v>0.38808699999935908</c:v>
                </c:pt>
                <c:pt idx="1">
                  <c:v>0.41445100000018986</c:v>
                </c:pt>
                <c:pt idx="2">
                  <c:v>0.40334960000036502</c:v>
                </c:pt>
                <c:pt idx="3">
                  <c:v>0.41384740000066705</c:v>
                </c:pt>
                <c:pt idx="4">
                  <c:v>0.40534439999973965</c:v>
                </c:pt>
                <c:pt idx="5">
                  <c:v>0.39214220000067118</c:v>
                </c:pt>
                <c:pt idx="6">
                  <c:v>0.41546760000019239</c:v>
                </c:pt>
                <c:pt idx="7">
                  <c:v>0.41805339999991631</c:v>
                </c:pt>
                <c:pt idx="8">
                  <c:v>0.42304400000066372</c:v>
                </c:pt>
                <c:pt idx="9">
                  <c:v>0.43259880000041423</c:v>
                </c:pt>
                <c:pt idx="10">
                  <c:v>0.44103500000055612</c:v>
                </c:pt>
                <c:pt idx="11">
                  <c:v>0.42703580000015773</c:v>
                </c:pt>
                <c:pt idx="12">
                  <c:v>0.40790219999980748</c:v>
                </c:pt>
                <c:pt idx="13">
                  <c:v>0.3876234000003021</c:v>
                </c:pt>
                <c:pt idx="14">
                  <c:v>0.41825459999999992</c:v>
                </c:pt>
                <c:pt idx="15">
                  <c:v>0.43586600000016879</c:v>
                </c:pt>
                <c:pt idx="16">
                  <c:v>0.43450900000025217</c:v>
                </c:pt>
                <c:pt idx="17">
                  <c:v>0.40783200000078035</c:v>
                </c:pt>
                <c:pt idx="18">
                  <c:v>0.42680179999988416</c:v>
                </c:pt>
                <c:pt idx="19">
                  <c:v>0.42060559999954322</c:v>
                </c:pt>
                <c:pt idx="20">
                  <c:v>0.41501059999973194</c:v>
                </c:pt>
                <c:pt idx="21">
                  <c:v>0.41328720000092278</c:v>
                </c:pt>
                <c:pt idx="22">
                  <c:v>0.43349720000078362</c:v>
                </c:pt>
                <c:pt idx="23">
                  <c:v>0.38929260000040788</c:v>
                </c:pt>
                <c:pt idx="24">
                  <c:v>0.41893219999947162</c:v>
                </c:pt>
                <c:pt idx="25">
                  <c:v>0.41796460000004954</c:v>
                </c:pt>
                <c:pt idx="26">
                  <c:v>0.41001399999950061</c:v>
                </c:pt>
                <c:pt idx="27">
                  <c:v>0.42890979999974616</c:v>
                </c:pt>
                <c:pt idx="28">
                  <c:v>0.3982397999992825</c:v>
                </c:pt>
                <c:pt idx="29">
                  <c:v>0.40317099999956457</c:v>
                </c:pt>
                <c:pt idx="30">
                  <c:v>0.41480579999879391</c:v>
                </c:pt>
                <c:pt idx="31">
                  <c:v>0.39742919999989668</c:v>
                </c:pt>
                <c:pt idx="32">
                  <c:v>0.3986902000011468</c:v>
                </c:pt>
                <c:pt idx="33">
                  <c:v>0.42573860000047709</c:v>
                </c:pt>
                <c:pt idx="34">
                  <c:v>0.38495100000000076</c:v>
                </c:pt>
                <c:pt idx="35">
                  <c:v>0.41491160000005023</c:v>
                </c:pt>
                <c:pt idx="36">
                  <c:v>0.3985985999996044</c:v>
                </c:pt>
                <c:pt idx="37">
                  <c:v>0.39612299999971495</c:v>
                </c:pt>
                <c:pt idx="38">
                  <c:v>0.41633199999996551</c:v>
                </c:pt>
                <c:pt idx="39">
                  <c:v>0.38233899999904664</c:v>
                </c:pt>
                <c:pt idx="40">
                  <c:v>0.43031039999987064</c:v>
                </c:pt>
                <c:pt idx="41">
                  <c:v>0.41800159999984282</c:v>
                </c:pt>
                <c:pt idx="42">
                  <c:v>0.40818739999995135</c:v>
                </c:pt>
                <c:pt idx="43">
                  <c:v>0.41962559999992655</c:v>
                </c:pt>
                <c:pt idx="44">
                  <c:v>0.40742460000037656</c:v>
                </c:pt>
                <c:pt idx="45">
                  <c:v>0.41420939999952661</c:v>
                </c:pt>
                <c:pt idx="46">
                  <c:v>0.41936059999970865</c:v>
                </c:pt>
                <c:pt idx="47">
                  <c:v>0.39918819999948013</c:v>
                </c:pt>
                <c:pt idx="48">
                  <c:v>0.40296679999846641</c:v>
                </c:pt>
                <c:pt idx="49">
                  <c:v>0.42854480000059975</c:v>
                </c:pt>
                <c:pt idx="50">
                  <c:v>0.4305682000001978</c:v>
                </c:pt>
                <c:pt idx="51">
                  <c:v>0.38718440000047771</c:v>
                </c:pt>
                <c:pt idx="52">
                  <c:v>0.40486479999926789</c:v>
                </c:pt>
                <c:pt idx="53">
                  <c:v>0.40404279999966064</c:v>
                </c:pt>
                <c:pt idx="54">
                  <c:v>0.40070620000042229</c:v>
                </c:pt>
                <c:pt idx="55">
                  <c:v>0.40624159999970261</c:v>
                </c:pt>
                <c:pt idx="56">
                  <c:v>0.4094602000004664</c:v>
                </c:pt>
                <c:pt idx="57">
                  <c:v>0.40006880000037182</c:v>
                </c:pt>
                <c:pt idx="58">
                  <c:v>0.41290100000041996</c:v>
                </c:pt>
                <c:pt idx="59">
                  <c:v>0.39470000000001149</c:v>
                </c:pt>
                <c:pt idx="60">
                  <c:v>0.39234739999992579</c:v>
                </c:pt>
                <c:pt idx="61">
                  <c:v>0.42543919999952762</c:v>
                </c:pt>
                <c:pt idx="62">
                  <c:v>0.3561538000001746</c:v>
                </c:pt>
                <c:pt idx="63">
                  <c:v>0.38936920000051012</c:v>
                </c:pt>
                <c:pt idx="64">
                  <c:v>0.41020299999981924</c:v>
                </c:pt>
                <c:pt idx="65">
                  <c:v>0.38388099999974634</c:v>
                </c:pt>
                <c:pt idx="66">
                  <c:v>0.40864480000018349</c:v>
                </c:pt>
                <c:pt idx="67">
                  <c:v>0.39519360000085707</c:v>
                </c:pt>
                <c:pt idx="68">
                  <c:v>0.39291260000027239</c:v>
                </c:pt>
                <c:pt idx="69">
                  <c:v>0.41994680000061602</c:v>
                </c:pt>
                <c:pt idx="70">
                  <c:v>0.38276920000062076</c:v>
                </c:pt>
                <c:pt idx="71">
                  <c:v>0.40246640000041201</c:v>
                </c:pt>
                <c:pt idx="72">
                  <c:v>0.40160659999964887</c:v>
                </c:pt>
                <c:pt idx="73">
                  <c:v>0.3920327999996514</c:v>
                </c:pt>
                <c:pt idx="74">
                  <c:v>0.42438680000013818</c:v>
                </c:pt>
                <c:pt idx="75">
                  <c:v>0.40974079999978114</c:v>
                </c:pt>
                <c:pt idx="76">
                  <c:v>0.40556059999944399</c:v>
                </c:pt>
                <c:pt idx="77">
                  <c:v>0.39578980000042041</c:v>
                </c:pt>
                <c:pt idx="78">
                  <c:v>0.37928740000024824</c:v>
                </c:pt>
                <c:pt idx="79">
                  <c:v>0.40704679999980692</c:v>
                </c:pt>
                <c:pt idx="80">
                  <c:v>0.40032960000134993</c:v>
                </c:pt>
                <c:pt idx="81">
                  <c:v>0.41633779999974629</c:v>
                </c:pt>
                <c:pt idx="82">
                  <c:v>0.40178700000069495</c:v>
                </c:pt>
                <c:pt idx="83">
                  <c:v>0.38800599999922242</c:v>
                </c:pt>
                <c:pt idx="84">
                  <c:v>0.37266119999985647</c:v>
                </c:pt>
                <c:pt idx="85">
                  <c:v>0.41120719999998967</c:v>
                </c:pt>
                <c:pt idx="86">
                  <c:v>0.37422639999895158</c:v>
                </c:pt>
                <c:pt idx="87">
                  <c:v>0.34263619999910572</c:v>
                </c:pt>
                <c:pt idx="88">
                  <c:v>0.40949779999973523</c:v>
                </c:pt>
                <c:pt idx="89">
                  <c:v>0.37670560000042302</c:v>
                </c:pt>
                <c:pt idx="90">
                  <c:v>0.40830160000041343</c:v>
                </c:pt>
                <c:pt idx="91">
                  <c:v>0.39114079999999357</c:v>
                </c:pt>
                <c:pt idx="92">
                  <c:v>0.39230779999925269</c:v>
                </c:pt>
                <c:pt idx="93">
                  <c:v>0.38717880000003768</c:v>
                </c:pt>
                <c:pt idx="94">
                  <c:v>0.3841748000009827</c:v>
                </c:pt>
                <c:pt idx="95">
                  <c:v>0.38636340000011821</c:v>
                </c:pt>
                <c:pt idx="96">
                  <c:v>0.38847120000064006</c:v>
                </c:pt>
                <c:pt idx="97">
                  <c:v>0.39563075999939235</c:v>
                </c:pt>
                <c:pt idx="98">
                  <c:v>0.35575960000074797</c:v>
                </c:pt>
              </c:numCache>
            </c:numRef>
          </c:yVal>
          <c:smooth val="0"/>
          <c:extLst>
            <c:ext xmlns:c16="http://schemas.microsoft.com/office/drawing/2014/chart" uri="{C3380CC4-5D6E-409C-BE32-E72D297353CC}">
              <c16:uniqueId val="{00000002-F7E0-4B8D-82B5-52B400AE7FDD}"/>
            </c:ext>
          </c:extLst>
        </c:ser>
        <c:dLbls>
          <c:showLegendKey val="0"/>
          <c:showVal val="0"/>
          <c:showCatName val="0"/>
          <c:showSerName val="0"/>
          <c:showPercent val="0"/>
          <c:showBubbleSize val="0"/>
        </c:dLbls>
        <c:axId val="968316928"/>
        <c:axId val="1202771296"/>
      </c:scatterChart>
      <c:valAx>
        <c:axId val="968316928"/>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Pruning percentage [%]</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202771296"/>
        <c:crosses val="autoZero"/>
        <c:crossBetween val="midCat"/>
      </c:valAx>
      <c:valAx>
        <c:axId val="1202771296"/>
        <c:scaling>
          <c:orientation val="minMax"/>
          <c:min val="0.34000000000000008"/>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Inference time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968316928"/>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1"/>
      </a:solidFill>
      <a:round/>
    </a:ln>
    <a:effectLst/>
  </c:spPr>
  <c:txPr>
    <a:bodyPr/>
    <a:lstStyle/>
    <a:p>
      <a:pPr>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300" b="1" dirty="0"/>
              <a:t>RAM and VRAM usages</a:t>
            </a:r>
            <a:r>
              <a:rPr lang="en-US" sz="1300" baseline="0" dirty="0"/>
              <a:t> </a:t>
            </a:r>
            <a:r>
              <a:rPr lang="en-US" sz="1200" baseline="0" dirty="0"/>
              <a:t>at inference for the </a:t>
            </a:r>
            <a:r>
              <a:rPr lang="en-US" sz="1300" b="1" baseline="0" dirty="0" err="1"/>
              <a:t>PaviaC</a:t>
            </a:r>
            <a:r>
              <a:rPr lang="en-US" sz="1200" baseline="0" dirty="0"/>
              <a:t> dataset</a:t>
            </a:r>
            <a:endParaRPr lang="en-US" sz="12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lineChart>
        <c:grouping val="standard"/>
        <c:varyColors val="0"/>
        <c:ser>
          <c:idx val="1"/>
          <c:order val="1"/>
          <c:tx>
            <c:v>VRAM usage</c:v>
          </c:tx>
          <c:spPr>
            <a:ln w="25400" cap="rnd">
              <a:noFill/>
              <a:round/>
            </a:ln>
            <a:effectLst/>
          </c:spPr>
          <c:marker>
            <c:symbol val="square"/>
            <c:size val="5"/>
            <c:spPr>
              <a:solidFill>
                <a:schemeClr val="accent2"/>
              </a:solidFill>
              <a:ln w="9525">
                <a:solidFill>
                  <a:schemeClr val="accent2"/>
                </a:solidFill>
              </a:ln>
              <a:effectLst/>
            </c:spPr>
          </c:marker>
          <c:cat>
            <c:strRef>
              <c:f>IndianPines!$A$8:$A$22</c:f>
              <c:strCache>
                <c:ptCount val="15"/>
                <c:pt idx="0">
                  <c:v>nn</c:v>
                </c:pt>
                <c:pt idx="1">
                  <c:v>hamida</c:v>
                </c:pt>
                <c:pt idx="2">
                  <c:v>lee</c:v>
                </c:pt>
                <c:pt idx="3">
                  <c:v>chen</c:v>
                </c:pt>
                <c:pt idx="4">
                  <c:v>li</c:v>
                </c:pt>
                <c:pt idx="5">
                  <c:v>hu</c:v>
                </c:pt>
                <c:pt idx="6">
                  <c:v>he</c:v>
                </c:pt>
                <c:pt idx="7">
                  <c:v>luo</c:v>
                </c:pt>
                <c:pt idx="8">
                  <c:v>sharma</c:v>
                </c:pt>
                <c:pt idx="9">
                  <c:v>liu</c:v>
                </c:pt>
                <c:pt idx="10">
                  <c:v>boulch</c:v>
                </c:pt>
                <c:pt idx="11">
                  <c:v>mou</c:v>
                </c:pt>
                <c:pt idx="12">
                  <c:v>roy</c:v>
                </c:pt>
                <c:pt idx="13">
                  <c:v>santara</c:v>
                </c:pt>
                <c:pt idx="14">
                  <c:v>cao</c:v>
                </c:pt>
              </c:strCache>
            </c:strRef>
          </c:cat>
          <c:val>
            <c:numRef>
              <c:f>PaviaC!$K$8:$K$22</c:f>
              <c:numCache>
                <c:formatCode>General</c:formatCode>
                <c:ptCount val="15"/>
                <c:pt idx="0">
                  <c:v>340.29875199999998</c:v>
                </c:pt>
                <c:pt idx="1">
                  <c:v>0.43673600000000001</c:v>
                </c:pt>
                <c:pt idx="2">
                  <c:v>6.1496320000000004</c:v>
                </c:pt>
                <c:pt idx="3">
                  <c:v>14.129151999999999</c:v>
                </c:pt>
                <c:pt idx="4">
                  <c:v>0.74598399999999998</c:v>
                </c:pt>
                <c:pt idx="5">
                  <c:v>0.74086399999999997</c:v>
                </c:pt>
                <c:pt idx="6">
                  <c:v>2.6782720000000002</c:v>
                </c:pt>
                <c:pt idx="7">
                  <c:v>484.82355200000001</c:v>
                </c:pt>
                <c:pt idx="8">
                  <c:v>0</c:v>
                </c:pt>
                <c:pt idx="9">
                  <c:v>53.145088000000001</c:v>
                </c:pt>
                <c:pt idx="10">
                  <c:v>0.108032</c:v>
                </c:pt>
                <c:pt idx="11">
                  <c:v>1.882112</c:v>
                </c:pt>
                <c:pt idx="12">
                  <c:v>7552.0849920000001</c:v>
                </c:pt>
                <c:pt idx="13">
                  <c:v>40.355328</c:v>
                </c:pt>
                <c:pt idx="14">
                  <c:v>18.624511999999999</c:v>
                </c:pt>
              </c:numCache>
            </c:numRef>
          </c:val>
          <c:smooth val="0"/>
          <c:extLst>
            <c:ext xmlns:c16="http://schemas.microsoft.com/office/drawing/2014/chart" uri="{C3380CC4-5D6E-409C-BE32-E72D297353CC}">
              <c16:uniqueId val="{00000000-BE14-4839-B829-5ED1A1F3D676}"/>
            </c:ext>
          </c:extLst>
        </c:ser>
        <c:dLbls>
          <c:showLegendKey val="0"/>
          <c:showVal val="0"/>
          <c:showCatName val="0"/>
          <c:showSerName val="0"/>
          <c:showPercent val="0"/>
          <c:showBubbleSize val="0"/>
        </c:dLbls>
        <c:marker val="1"/>
        <c:smooth val="0"/>
        <c:axId val="258448384"/>
        <c:axId val="1951013680"/>
      </c:lineChart>
      <c:lineChart>
        <c:grouping val="standard"/>
        <c:varyColors val="0"/>
        <c:ser>
          <c:idx val="0"/>
          <c:order val="0"/>
          <c:tx>
            <c:v>RAM usage</c:v>
          </c:tx>
          <c:spPr>
            <a:ln w="25400" cap="rnd">
              <a:noFill/>
              <a:round/>
            </a:ln>
            <a:effectLst/>
          </c:spPr>
          <c:marker>
            <c:symbol val="diamond"/>
            <c:size val="5"/>
            <c:spPr>
              <a:solidFill>
                <a:schemeClr val="accent1"/>
              </a:solidFill>
              <a:ln w="9525">
                <a:solidFill>
                  <a:schemeClr val="accent1"/>
                </a:solidFill>
              </a:ln>
              <a:effectLst/>
            </c:spPr>
          </c:marker>
          <c:errBars>
            <c:errDir val="y"/>
            <c:errBarType val="both"/>
            <c:errValType val="cust"/>
            <c:noEndCap val="0"/>
            <c:plus>
              <c:numRef>
                <c:f>PaviaC!$Q$8:$Q$22</c:f>
                <c:numCache>
                  <c:formatCode>General</c:formatCode>
                  <c:ptCount val="15"/>
                  <c:pt idx="0">
                    <c:v>1.74E-4</c:v>
                  </c:pt>
                  <c:pt idx="1">
                    <c:v>2.5295999999999999E-2</c:v>
                  </c:pt>
                  <c:pt idx="2">
                    <c:v>6.8320000000000006E-2</c:v>
                  </c:pt>
                  <c:pt idx="3">
                    <c:v>5.4254999999999998E-2</c:v>
                  </c:pt>
                  <c:pt idx="4">
                    <c:v>6.6586999999999993E-2</c:v>
                  </c:pt>
                  <c:pt idx="5">
                    <c:v>2.5779E-2</c:v>
                  </c:pt>
                  <c:pt idx="6">
                    <c:v>1.3911E-2</c:v>
                  </c:pt>
                  <c:pt idx="7">
                    <c:v>2.4976000000000002E-2</c:v>
                  </c:pt>
                  <c:pt idx="8">
                    <c:v>0</c:v>
                  </c:pt>
                  <c:pt idx="9">
                    <c:v>3.0120000000000001E-2</c:v>
                  </c:pt>
                  <c:pt idx="10">
                    <c:v>6.6911999999999999E-2</c:v>
                  </c:pt>
                  <c:pt idx="11">
                    <c:v>5.2547999999999997E-2</c:v>
                  </c:pt>
                  <c:pt idx="12">
                    <c:v>3.4743000000000003E-2</c:v>
                  </c:pt>
                  <c:pt idx="13">
                    <c:v>5.092E-2</c:v>
                  </c:pt>
                  <c:pt idx="14">
                    <c:v>0.169986</c:v>
                  </c:pt>
                </c:numCache>
              </c:numRef>
            </c:plus>
            <c:minus>
              <c:numRef>
                <c:f>PaviaC!$Q$8:$Q$22</c:f>
                <c:numCache>
                  <c:formatCode>General</c:formatCode>
                  <c:ptCount val="15"/>
                  <c:pt idx="0">
                    <c:v>1.74E-4</c:v>
                  </c:pt>
                  <c:pt idx="1">
                    <c:v>2.5295999999999999E-2</c:v>
                  </c:pt>
                  <c:pt idx="2">
                    <c:v>6.8320000000000006E-2</c:v>
                  </c:pt>
                  <c:pt idx="3">
                    <c:v>5.4254999999999998E-2</c:v>
                  </c:pt>
                  <c:pt idx="4">
                    <c:v>6.6586999999999993E-2</c:v>
                  </c:pt>
                  <c:pt idx="5">
                    <c:v>2.5779E-2</c:v>
                  </c:pt>
                  <c:pt idx="6">
                    <c:v>1.3911E-2</c:v>
                  </c:pt>
                  <c:pt idx="7">
                    <c:v>2.4976000000000002E-2</c:v>
                  </c:pt>
                  <c:pt idx="8">
                    <c:v>0</c:v>
                  </c:pt>
                  <c:pt idx="9">
                    <c:v>3.0120000000000001E-2</c:v>
                  </c:pt>
                  <c:pt idx="10">
                    <c:v>6.6911999999999999E-2</c:v>
                  </c:pt>
                  <c:pt idx="11">
                    <c:v>5.2547999999999997E-2</c:v>
                  </c:pt>
                  <c:pt idx="12">
                    <c:v>3.4743000000000003E-2</c:v>
                  </c:pt>
                  <c:pt idx="13">
                    <c:v>5.092E-2</c:v>
                  </c:pt>
                  <c:pt idx="14">
                    <c:v>0.169986</c:v>
                  </c:pt>
                </c:numCache>
              </c:numRef>
            </c:minus>
            <c:spPr>
              <a:noFill/>
              <a:ln w="9525" cap="flat" cmpd="sng" algn="ctr">
                <a:solidFill>
                  <a:schemeClr val="tx1">
                    <a:lumMod val="65000"/>
                    <a:lumOff val="35000"/>
                  </a:schemeClr>
                </a:solidFill>
                <a:round/>
              </a:ln>
              <a:effectLst/>
            </c:spPr>
          </c:errBars>
          <c:cat>
            <c:strRef>
              <c:f>IndianPines!$A$8:$A$22</c:f>
              <c:strCache>
                <c:ptCount val="15"/>
                <c:pt idx="0">
                  <c:v>nn</c:v>
                </c:pt>
                <c:pt idx="1">
                  <c:v>hamida</c:v>
                </c:pt>
                <c:pt idx="2">
                  <c:v>lee</c:v>
                </c:pt>
                <c:pt idx="3">
                  <c:v>chen</c:v>
                </c:pt>
                <c:pt idx="4">
                  <c:v>li</c:v>
                </c:pt>
                <c:pt idx="5">
                  <c:v>hu</c:v>
                </c:pt>
                <c:pt idx="6">
                  <c:v>he</c:v>
                </c:pt>
                <c:pt idx="7">
                  <c:v>luo</c:v>
                </c:pt>
                <c:pt idx="8">
                  <c:v>sharma</c:v>
                </c:pt>
                <c:pt idx="9">
                  <c:v>liu</c:v>
                </c:pt>
                <c:pt idx="10">
                  <c:v>boulch</c:v>
                </c:pt>
                <c:pt idx="11">
                  <c:v>mou</c:v>
                </c:pt>
                <c:pt idx="12">
                  <c:v>roy</c:v>
                </c:pt>
                <c:pt idx="13">
                  <c:v>santara</c:v>
                </c:pt>
                <c:pt idx="14">
                  <c:v>cao</c:v>
                </c:pt>
              </c:strCache>
            </c:strRef>
          </c:cat>
          <c:val>
            <c:numRef>
              <c:f>PaviaC!$M$8:$M$22</c:f>
              <c:numCache>
                <c:formatCode>General</c:formatCode>
                <c:ptCount val="15"/>
                <c:pt idx="0">
                  <c:v>62.728836000000001</c:v>
                </c:pt>
                <c:pt idx="1">
                  <c:v>62.727851999999999</c:v>
                </c:pt>
                <c:pt idx="2">
                  <c:v>62.726827999999998</c:v>
                </c:pt>
                <c:pt idx="3">
                  <c:v>62.727179999999997</c:v>
                </c:pt>
                <c:pt idx="4">
                  <c:v>62.728555999999998</c:v>
                </c:pt>
                <c:pt idx="5">
                  <c:v>62.727708</c:v>
                </c:pt>
                <c:pt idx="6">
                  <c:v>62.707523999999999</c:v>
                </c:pt>
                <c:pt idx="7">
                  <c:v>62.728172000000001</c:v>
                </c:pt>
                <c:pt idx="8">
                  <c:v>0</c:v>
                </c:pt>
                <c:pt idx="9">
                  <c:v>62.733866999999996</c:v>
                </c:pt>
                <c:pt idx="10">
                  <c:v>62.734475000000003</c:v>
                </c:pt>
                <c:pt idx="11">
                  <c:v>62.733938999999999</c:v>
                </c:pt>
                <c:pt idx="12">
                  <c:v>62.785755000000002</c:v>
                </c:pt>
                <c:pt idx="13">
                  <c:v>62.762619999999998</c:v>
                </c:pt>
                <c:pt idx="14">
                  <c:v>62.727547999999999</c:v>
                </c:pt>
              </c:numCache>
            </c:numRef>
          </c:val>
          <c:smooth val="0"/>
          <c:extLst>
            <c:ext xmlns:c16="http://schemas.microsoft.com/office/drawing/2014/chart" uri="{C3380CC4-5D6E-409C-BE32-E72D297353CC}">
              <c16:uniqueId val="{00000001-BE14-4839-B829-5ED1A1F3D676}"/>
            </c:ext>
          </c:extLst>
        </c:ser>
        <c:dLbls>
          <c:showLegendKey val="0"/>
          <c:showVal val="0"/>
          <c:showCatName val="0"/>
          <c:showSerName val="0"/>
          <c:showPercent val="0"/>
          <c:showBubbleSize val="0"/>
        </c:dLbls>
        <c:marker val="1"/>
        <c:smooth val="0"/>
        <c:axId val="1988812800"/>
        <c:axId val="1887935008"/>
      </c:lineChart>
      <c:valAx>
        <c:axId val="1951013680"/>
        <c:scaling>
          <c:logBase val="10"/>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VRAM usage [MB]</a:t>
                </a:r>
              </a:p>
            </c:rich>
          </c:tx>
          <c:layout>
            <c:manualLayout>
              <c:xMode val="edge"/>
              <c:yMode val="edge"/>
              <c:x val="0.93363237521219822"/>
              <c:y val="0.24702709262791425"/>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258448384"/>
        <c:crosses val="max"/>
        <c:crossBetween val="between"/>
      </c:valAx>
      <c:catAx>
        <c:axId val="2584483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Model used for classification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out"/>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951013680"/>
        <c:crosses val="autoZero"/>
        <c:auto val="1"/>
        <c:lblAlgn val="ctr"/>
        <c:lblOffset val="100"/>
        <c:noMultiLvlLbl val="0"/>
      </c:catAx>
      <c:valAx>
        <c:axId val="1887935008"/>
        <c:scaling>
          <c:orientation val="minMax"/>
          <c:min val="62.3"/>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RAM usage [MB]</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988812800"/>
        <c:crosses val="autoZero"/>
        <c:crossBetween val="between"/>
      </c:valAx>
      <c:catAx>
        <c:axId val="1988812800"/>
        <c:scaling>
          <c:orientation val="minMax"/>
        </c:scaling>
        <c:delete val="1"/>
        <c:axPos val="b"/>
        <c:numFmt formatCode="General" sourceLinked="1"/>
        <c:majorTickMark val="out"/>
        <c:minorTickMark val="none"/>
        <c:tickLblPos val="nextTo"/>
        <c:crossAx val="1887935008"/>
        <c:crosses val="autoZero"/>
        <c:auto val="1"/>
        <c:lblAlgn val="ctr"/>
        <c:lblOffset val="100"/>
        <c:noMultiLvlLbl val="0"/>
      </c:catAx>
      <c:spPr>
        <a:noFill/>
        <a:ln>
          <a:noFill/>
        </a:ln>
        <a:effectLst/>
      </c:spPr>
    </c:plotArea>
    <c:legend>
      <c:legendPos val="r"/>
      <c:layout>
        <c:manualLayout>
          <c:xMode val="edge"/>
          <c:yMode val="edge"/>
          <c:x val="0.86097937631910226"/>
          <c:y val="0.83227461783296464"/>
          <c:w val="0.13373192393595643"/>
          <c:h val="0.15528058992625923"/>
        </c:manualLayout>
      </c:layout>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1"/>
      </a:solidFill>
      <a:round/>
    </a:ln>
    <a:effectLst/>
  </c:spPr>
  <c:txPr>
    <a:bodyPr/>
    <a:lstStyle/>
    <a:p>
      <a:pPr>
        <a:defRPr/>
      </a:pPr>
      <a:endParaRPr lang="de-DE"/>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dirty="0"/>
              <a:t>Inference times for all patches of one</a:t>
            </a:r>
            <a:r>
              <a:rPr lang="en-US" sz="1200" baseline="0" dirty="0"/>
              <a:t> </a:t>
            </a:r>
            <a:r>
              <a:rPr lang="en-US" sz="1200" baseline="0" dirty="0" err="1"/>
              <a:t>IndianPines</a:t>
            </a:r>
            <a:r>
              <a:rPr lang="en-US" sz="1200" baseline="0" dirty="0"/>
              <a:t> band for the </a:t>
            </a:r>
            <a:r>
              <a:rPr lang="en-US" sz="1400" b="1" baseline="0" dirty="0"/>
              <a:t>pruned and quantized</a:t>
            </a:r>
            <a:r>
              <a:rPr lang="en-US" sz="1400" baseline="0" dirty="0"/>
              <a:t> </a:t>
            </a:r>
            <a:r>
              <a:rPr lang="en-US" sz="1200" baseline="0" dirty="0" err="1"/>
              <a:t>cao</a:t>
            </a:r>
            <a:r>
              <a:rPr lang="en-US" sz="1200" baseline="0" dirty="0"/>
              <a:t> model after applying band selection techniques</a:t>
            </a:r>
            <a:endParaRPr lang="en-US" sz="12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scatterChart>
        <c:scatterStyle val="lineMarker"/>
        <c:varyColors val="0"/>
        <c:ser>
          <c:idx val="0"/>
          <c:order val="0"/>
          <c:tx>
            <c:strRef>
              <c:f>'inftimes comparison'!$D$1</c:f>
              <c:strCache>
                <c:ptCount val="1"/>
                <c:pt idx="0">
                  <c:v>Reference</c:v>
                </c:pt>
              </c:strCache>
            </c:strRef>
          </c:tx>
          <c:spPr>
            <a:ln w="19050" cap="rnd">
              <a:noFill/>
              <a:round/>
            </a:ln>
            <a:effectLst/>
          </c:spPr>
          <c:marker>
            <c:symbol val="triangle"/>
            <c:size val="5"/>
            <c:spPr>
              <a:solidFill>
                <a:schemeClr val="accent1"/>
              </a:solidFill>
              <a:ln w="9525">
                <a:solidFill>
                  <a:schemeClr val="accent1"/>
                </a:solidFill>
              </a:ln>
              <a:effectLst/>
            </c:spPr>
          </c:marker>
          <c:xVal>
            <c:numRef>
              <c:f>'inftimes comparison'!$B$2:$B$100</c:f>
              <c:numCache>
                <c:formatCode>0.00</c:formatCode>
                <c:ptCount val="99"/>
                <c:pt idx="0">
                  <c:v>1.5125570526289933</c:v>
                </c:pt>
                <c:pt idx="1">
                  <c:v>2.8898782439308102</c:v>
                </c:pt>
                <c:pt idx="2">
                  <c:v>4.1964283368178812</c:v>
                </c:pt>
                <c:pt idx="3">
                  <c:v>5.6161421167740588</c:v>
                </c:pt>
                <c:pt idx="4">
                  <c:v>7.026396393476797</c:v>
                </c:pt>
                <c:pt idx="5">
                  <c:v>8.3045679766034937</c:v>
                </c:pt>
                <c:pt idx="6">
                  <c:v>9.5764332242278876</c:v>
                </c:pt>
                <c:pt idx="7">
                  <c:v>10.955155823419105</c:v>
                </c:pt>
                <c:pt idx="8">
                  <c:v>12.266260491946724</c:v>
                </c:pt>
                <c:pt idx="9">
                  <c:v>13.56790565722088</c:v>
                </c:pt>
                <c:pt idx="10">
                  <c:v>14.805086059582607</c:v>
                </c:pt>
                <c:pt idx="11">
                  <c:v>16.255981165077969</c:v>
                </c:pt>
                <c:pt idx="12">
                  <c:v>17.527671236716191</c:v>
                </c:pt>
                <c:pt idx="13">
                  <c:v>18.78990180510095</c:v>
                </c:pt>
                <c:pt idx="14">
                  <c:v>20.042672870232259</c:v>
                </c:pt>
                <c:pt idx="15">
                  <c:v>21.341777983706876</c:v>
                </c:pt>
                <c:pt idx="16">
                  <c:v>22.631423593928048</c:v>
                </c:pt>
                <c:pt idx="17">
                  <c:v>23.85423956542342</c:v>
                </c:pt>
                <c:pt idx="18">
                  <c:v>25.182336304610018</c:v>
                </c:pt>
                <c:pt idx="19">
                  <c:v>26.443603405070814</c:v>
                </c:pt>
                <c:pt idx="20">
                  <c:v>27.69541100227816</c:v>
                </c:pt>
                <c:pt idx="21">
                  <c:v>29.063535454305779</c:v>
                </c:pt>
                <c:pt idx="22">
                  <c:v>30.36404197566981</c:v>
                </c:pt>
                <c:pt idx="23">
                  <c:v>31.589835938930143</c:v>
                </c:pt>
                <c:pt idx="24">
                  <c:v>32.806170398937027</c:v>
                </c:pt>
                <c:pt idx="25">
                  <c:v>33.944639133089083</c:v>
                </c:pt>
                <c:pt idx="26">
                  <c:v>35.14126629465126</c:v>
                </c:pt>
                <c:pt idx="27">
                  <c:v>36.398416759436948</c:v>
                </c:pt>
                <c:pt idx="28">
                  <c:v>37.506142108015261</c:v>
                </c:pt>
                <c:pt idx="29">
                  <c:v>38.536001730738747</c:v>
                </c:pt>
                <c:pt idx="30">
                  <c:v>39.693214295411529</c:v>
                </c:pt>
                <c:pt idx="31">
                  <c:v>40.840967356830859</c:v>
                </c:pt>
                <c:pt idx="32">
                  <c:v>41.910066400457559</c:v>
                </c:pt>
                <c:pt idx="33">
                  <c:v>43.179654360261679</c:v>
                </c:pt>
                <c:pt idx="34">
                  <c:v>44.299817203858424</c:v>
                </c:pt>
                <c:pt idx="35">
                  <c:v>45.337384569973608</c:v>
                </c:pt>
                <c:pt idx="36">
                  <c:v>46.365492432835339</c:v>
                </c:pt>
                <c:pt idx="37">
                  <c:v>47.245751763365277</c:v>
                </c:pt>
                <c:pt idx="38">
                  <c:v>48.393329648798421</c:v>
                </c:pt>
                <c:pt idx="39">
                  <c:v>49.393059001899786</c:v>
                </c:pt>
                <c:pt idx="40">
                  <c:v>50.523294464701607</c:v>
                </c:pt>
                <c:pt idx="41">
                  <c:v>51.721936150104796</c:v>
                </c:pt>
                <c:pt idx="42">
                  <c:v>52.920577835507999</c:v>
                </c:pt>
                <c:pt idx="43">
                  <c:v>54.119219520911187</c:v>
                </c:pt>
                <c:pt idx="44">
                  <c:v>55.31786120631439</c:v>
                </c:pt>
                <c:pt idx="45">
                  <c:v>56.516502891717593</c:v>
                </c:pt>
                <c:pt idx="46">
                  <c:v>57.715144577120789</c:v>
                </c:pt>
                <c:pt idx="47">
                  <c:v>58.718640213924921</c:v>
                </c:pt>
                <c:pt idx="48">
                  <c:v>59.909398979950232</c:v>
                </c:pt>
                <c:pt idx="49">
                  <c:v>60.795614294010122</c:v>
                </c:pt>
                <c:pt idx="50">
                  <c:v>61.771519712991662</c:v>
                </c:pt>
                <c:pt idx="51">
                  <c:v>62.737965628719763</c:v>
                </c:pt>
                <c:pt idx="52">
                  <c:v>63.694952041194384</c:v>
                </c:pt>
                <c:pt idx="53">
                  <c:v>64.540964466427084</c:v>
                </c:pt>
                <c:pt idx="54">
                  <c:v>65.478243580457018</c:v>
                </c:pt>
                <c:pt idx="55">
                  <c:v>66.613821910837174</c:v>
                </c:pt>
                <c:pt idx="56">
                  <c:v>67.640791129788752</c:v>
                </c:pt>
                <c:pt idx="57">
                  <c:v>68.552056609871698</c:v>
                </c:pt>
                <c:pt idx="58">
                  <c:v>69.564048282005302</c:v>
                </c:pt>
                <c:pt idx="59">
                  <c:v>70.569733618636619</c:v>
                </c:pt>
                <c:pt idx="60">
                  <c:v>71.11891033529561</c:v>
                </c:pt>
                <c:pt idx="61">
                  <c:v>71.77433128756978</c:v>
                </c:pt>
                <c:pt idx="62">
                  <c:v>72.528901848019061</c:v>
                </c:pt>
                <c:pt idx="63">
                  <c:v>73.274012905214903</c:v>
                </c:pt>
                <c:pt idx="64">
                  <c:v>74.115120402834705</c:v>
                </c:pt>
                <c:pt idx="65">
                  <c:v>75.054589216691809</c:v>
                </c:pt>
                <c:pt idx="66">
                  <c:v>76.099513974226369</c:v>
                </c:pt>
                <c:pt idx="67">
                  <c:v>77.144438731760886</c:v>
                </c:pt>
                <c:pt idx="68">
                  <c:v>78.189363489295431</c:v>
                </c:pt>
                <c:pt idx="69">
                  <c:v>78.749401117097264</c:v>
                </c:pt>
                <c:pt idx="70">
                  <c:v>79.303132409396795</c:v>
                </c:pt>
                <c:pt idx="71">
                  <c:v>79.850557366194025</c:v>
                </c:pt>
                <c:pt idx="72">
                  <c:v>80.391675987488924</c:v>
                </c:pt>
                <c:pt idx="73">
                  <c:v>81.035885676647894</c:v>
                </c:pt>
                <c:pt idx="74">
                  <c:v>81.670635862553425</c:v>
                </c:pt>
                <c:pt idx="75">
                  <c:v>82.295926545205475</c:v>
                </c:pt>
                <c:pt idx="76">
                  <c:v>82.804725197051084</c:v>
                </c:pt>
                <c:pt idx="77">
                  <c:v>83.411885165134024</c:v>
                </c:pt>
                <c:pt idx="78">
                  <c:v>83.905706270161659</c:v>
                </c:pt>
                <c:pt idx="79">
                  <c:v>84.59782659153953</c:v>
                </c:pt>
                <c:pt idx="80">
                  <c:v>85.385943353341361</c:v>
                </c:pt>
                <c:pt idx="81">
                  <c:v>86.167753779640876</c:v>
                </c:pt>
                <c:pt idx="82">
                  <c:v>86.833072175133935</c:v>
                </c:pt>
                <c:pt idx="83">
                  <c:v>87.59990505461549</c:v>
                </c:pt>
                <c:pt idx="84">
                  <c:v>88.36043159859473</c:v>
                </c:pt>
                <c:pt idx="85">
                  <c:v>88.998948068203021</c:v>
                </c:pt>
                <c:pt idx="86">
                  <c:v>89.862565680046316</c:v>
                </c:pt>
                <c:pt idx="87">
                  <c:v>90.60417321751865</c:v>
                </c:pt>
                <c:pt idx="88">
                  <c:v>91.463849369673014</c:v>
                </c:pt>
                <c:pt idx="89">
                  <c:v>92.1952091119541</c:v>
                </c:pt>
                <c:pt idx="90">
                  <c:v>92.920262518732883</c:v>
                </c:pt>
                <c:pt idx="91">
                  <c:v>93.77205575150937</c:v>
                </c:pt>
                <c:pt idx="92">
                  <c:v>94.486861363096892</c:v>
                </c:pt>
                <c:pt idx="93">
                  <c:v>94.786762651428688</c:v>
                </c:pt>
                <c:pt idx="94">
                  <c:v>95.212615473820378</c:v>
                </c:pt>
                <c:pt idx="95">
                  <c:v>95.629008792958629</c:v>
                </c:pt>
                <c:pt idx="96">
                  <c:v>96.035942608843399</c:v>
                </c:pt>
                <c:pt idx="97">
                  <c:v>96.83255540597473</c:v>
                </c:pt>
                <c:pt idx="98">
                  <c:v>97.490603998041536</c:v>
                </c:pt>
              </c:numCache>
            </c:numRef>
          </c:xVal>
          <c:yVal>
            <c:numRef>
              <c:f>'inftimes comparison'!$D$2:$D$100</c:f>
              <c:numCache>
                <c:formatCode>General</c:formatCode>
                <c:ptCount val="99"/>
                <c:pt idx="0">
                  <c:v>9.2152663999997237</c:v>
                </c:pt>
                <c:pt idx="1">
                  <c:v>9.1852789999998343</c:v>
                </c:pt>
                <c:pt idx="2">
                  <c:v>9.1095632000001103</c:v>
                </c:pt>
                <c:pt idx="3">
                  <c:v>8.996164999999495</c:v>
                </c:pt>
                <c:pt idx="4">
                  <c:v>8.9670393999998161</c:v>
                </c:pt>
                <c:pt idx="5">
                  <c:v>8.9115062000004563</c:v>
                </c:pt>
                <c:pt idx="6">
                  <c:v>8.8048089999999561</c:v>
                </c:pt>
                <c:pt idx="7">
                  <c:v>8.7482072000000386</c:v>
                </c:pt>
                <c:pt idx="8">
                  <c:v>8.6125303999999989</c:v>
                </c:pt>
                <c:pt idx="9">
                  <c:v>8.5741726000001393</c:v>
                </c:pt>
                <c:pt idx="10">
                  <c:v>8.5090516000000864</c:v>
                </c:pt>
                <c:pt idx="11">
                  <c:v>8.3507562000000917</c:v>
                </c:pt>
                <c:pt idx="12">
                  <c:v>8.3083600000001034</c:v>
                </c:pt>
                <c:pt idx="13">
                  <c:v>8.2566867999998266</c:v>
                </c:pt>
                <c:pt idx="14">
                  <c:v>8.1719261999999873</c:v>
                </c:pt>
                <c:pt idx="15">
                  <c:v>8.0652283999998087</c:v>
                </c:pt>
                <c:pt idx="16">
                  <c:v>7.98590880000026</c:v>
                </c:pt>
                <c:pt idx="17">
                  <c:v>7.8979197999997073</c:v>
                </c:pt>
                <c:pt idx="18">
                  <c:v>7.8208421999999347</c:v>
                </c:pt>
                <c:pt idx="19">
                  <c:v>7.7294375999994971</c:v>
                </c:pt>
                <c:pt idx="20">
                  <c:v>7.6391935999997997</c:v>
                </c:pt>
                <c:pt idx="21">
                  <c:v>7.5165084000001752</c:v>
                </c:pt>
                <c:pt idx="22">
                  <c:v>7.4254072000002207</c:v>
                </c:pt>
                <c:pt idx="23">
                  <c:v>7.326699599999742</c:v>
                </c:pt>
                <c:pt idx="24">
                  <c:v>7.2440266000001348</c:v>
                </c:pt>
                <c:pt idx="25">
                  <c:v>7.1368115999999358</c:v>
                </c:pt>
                <c:pt idx="26">
                  <c:v>7.076957399999964</c:v>
                </c:pt>
                <c:pt idx="27">
                  <c:v>6.9749513999998927</c:v>
                </c:pt>
                <c:pt idx="28">
                  <c:v>6.8974402000003199</c:v>
                </c:pt>
                <c:pt idx="29">
                  <c:v>6.804568599999925</c:v>
                </c:pt>
                <c:pt idx="30">
                  <c:v>6.7399007999996599</c:v>
                </c:pt>
                <c:pt idx="31">
                  <c:v>6.6305255999999462</c:v>
                </c:pt>
                <c:pt idx="32">
                  <c:v>6.5281816000001296</c:v>
                </c:pt>
                <c:pt idx="33">
                  <c:v>6.4148632000002976</c:v>
                </c:pt>
                <c:pt idx="34">
                  <c:v>6.344638999999618</c:v>
                </c:pt>
                <c:pt idx="35">
                  <c:v>6.2609482000001559</c:v>
                </c:pt>
                <c:pt idx="36">
                  <c:v>6.1673448000000324</c:v>
                </c:pt>
                <c:pt idx="37">
                  <c:v>6.1203646000004301</c:v>
                </c:pt>
                <c:pt idx="38">
                  <c:v>6.0108096000002345</c:v>
                </c:pt>
                <c:pt idx="39">
                  <c:v>5.9278918000000553</c:v>
                </c:pt>
                <c:pt idx="40">
                  <c:v>5.8251182000000608</c:v>
                </c:pt>
                <c:pt idx="41">
                  <c:v>5.6660885999997586</c:v>
                </c:pt>
                <c:pt idx="42">
                  <c:v>5.5345513999993035</c:v>
                </c:pt>
                <c:pt idx="43">
                  <c:v>5.360425399999964</c:v>
                </c:pt>
                <c:pt idx="44">
                  <c:v>5.2197981999999428</c:v>
                </c:pt>
                <c:pt idx="45">
                  <c:v>5.0866453999999726</c:v>
                </c:pt>
                <c:pt idx="46">
                  <c:v>4.9388771999999186</c:v>
                </c:pt>
                <c:pt idx="47">
                  <c:v>4.8233238000001419</c:v>
                </c:pt>
                <c:pt idx="48">
                  <c:v>4.7171766000001059</c:v>
                </c:pt>
                <c:pt idx="49">
                  <c:v>4.6579220000002914</c:v>
                </c:pt>
                <c:pt idx="50">
                  <c:v>4.5713511999997403</c:v>
                </c:pt>
                <c:pt idx="51">
                  <c:v>4.4721783999998461</c:v>
                </c:pt>
                <c:pt idx="52">
                  <c:v>4.4223787999999313</c:v>
                </c:pt>
                <c:pt idx="53">
                  <c:v>4.3259302000000357</c:v>
                </c:pt>
                <c:pt idx="54">
                  <c:v>4.2141442000004625</c:v>
                </c:pt>
                <c:pt idx="55">
                  <c:v>4.0886394000001003</c:v>
                </c:pt>
                <c:pt idx="56">
                  <c:v>3.9664678000001885</c:v>
                </c:pt>
                <c:pt idx="57">
                  <c:v>3.9031293999999419</c:v>
                </c:pt>
                <c:pt idx="58">
                  <c:v>3.7601365999998038</c:v>
                </c:pt>
                <c:pt idx="59">
                  <c:v>3.6523623999999444</c:v>
                </c:pt>
                <c:pt idx="60">
                  <c:v>3.6788141999999411</c:v>
                </c:pt>
                <c:pt idx="61">
                  <c:v>3.6265408000001096</c:v>
                </c:pt>
                <c:pt idx="62">
                  <c:v>3.5551384000000303</c:v>
                </c:pt>
                <c:pt idx="63">
                  <c:v>3.5179988000000755</c:v>
                </c:pt>
                <c:pt idx="64">
                  <c:v>3.4052116000002557</c:v>
                </c:pt>
                <c:pt idx="65">
                  <c:v>3.3036879999998718</c:v>
                </c:pt>
                <c:pt idx="66">
                  <c:v>3.1160133999998818</c:v>
                </c:pt>
                <c:pt idx="67">
                  <c:v>2.9195924000000537</c:v>
                </c:pt>
                <c:pt idx="68">
                  <c:v>2.7753419999998172</c:v>
                </c:pt>
                <c:pt idx="69">
                  <c:v>2.738975000000115</c:v>
                </c:pt>
                <c:pt idx="70">
                  <c:v>2.7056779999999874</c:v>
                </c:pt>
                <c:pt idx="71">
                  <c:v>2.675648400000044</c:v>
                </c:pt>
                <c:pt idx="72">
                  <c:v>2.6376273999997437</c:v>
                </c:pt>
                <c:pt idx="73">
                  <c:v>2.5720713999993658</c:v>
                </c:pt>
                <c:pt idx="74">
                  <c:v>2.5166034000001654</c:v>
                </c:pt>
                <c:pt idx="75">
                  <c:v>2.4460095999998872</c:v>
                </c:pt>
                <c:pt idx="76">
                  <c:v>2.4183194000001982</c:v>
                </c:pt>
                <c:pt idx="77">
                  <c:v>2.3573614000006264</c:v>
                </c:pt>
                <c:pt idx="78">
                  <c:v>2.3344235999998979</c:v>
                </c:pt>
                <c:pt idx="79">
                  <c:v>2.2364541999992049</c:v>
                </c:pt>
                <c:pt idx="80">
                  <c:v>2.1292644000001002</c:v>
                </c:pt>
                <c:pt idx="81">
                  <c:v>2.0166659999999843</c:v>
                </c:pt>
                <c:pt idx="82">
                  <c:v>1.9308325999995737</c:v>
                </c:pt>
                <c:pt idx="83">
                  <c:v>1.8153748000002417</c:v>
                </c:pt>
                <c:pt idx="84">
                  <c:v>1.7176554000005104</c:v>
                </c:pt>
                <c:pt idx="85">
                  <c:v>1.6176884000000409</c:v>
                </c:pt>
                <c:pt idx="86">
                  <c:v>1.4887060000000902</c:v>
                </c:pt>
                <c:pt idx="87">
                  <c:v>1.3674734000002888</c:v>
                </c:pt>
                <c:pt idx="88">
                  <c:v>1.2274912000001656</c:v>
                </c:pt>
                <c:pt idx="89">
                  <c:v>1.1184180000003814</c:v>
                </c:pt>
                <c:pt idx="90">
                  <c:v>1.0007372000000918</c:v>
                </c:pt>
                <c:pt idx="91">
                  <c:v>0.847673399999892</c:v>
                </c:pt>
                <c:pt idx="92">
                  <c:v>0.74374500000012433</c:v>
                </c:pt>
                <c:pt idx="93">
                  <c:v>0.72294299999957479</c:v>
                </c:pt>
                <c:pt idx="94">
                  <c:v>0.65672679999997541</c:v>
                </c:pt>
                <c:pt idx="95">
                  <c:v>0.58997400000016431</c:v>
                </c:pt>
                <c:pt idx="96">
                  <c:v>0.53044960000042729</c:v>
                </c:pt>
                <c:pt idx="97">
                  <c:v>0.41497239999989599</c:v>
                </c:pt>
                <c:pt idx="98">
                  <c:v>0.28251140000011193</c:v>
                </c:pt>
              </c:numCache>
            </c:numRef>
          </c:yVal>
          <c:smooth val="0"/>
          <c:extLst>
            <c:ext xmlns:c16="http://schemas.microsoft.com/office/drawing/2014/chart" uri="{C3380CC4-5D6E-409C-BE32-E72D297353CC}">
              <c16:uniqueId val="{00000000-32AC-44D5-A172-BE9B132A139F}"/>
            </c:ext>
          </c:extLst>
        </c:ser>
        <c:ser>
          <c:idx val="1"/>
          <c:order val="1"/>
          <c:tx>
            <c:strRef>
              <c:f>'inftimes comparison'!$J$1</c:f>
              <c:strCache>
                <c:ptCount val="1"/>
                <c:pt idx="0">
                  <c:v>PCA</c:v>
                </c:pt>
              </c:strCache>
            </c:strRef>
          </c:tx>
          <c:spPr>
            <a:ln w="19050" cap="rnd">
              <a:noFill/>
              <a:round/>
            </a:ln>
            <a:effectLst/>
          </c:spPr>
          <c:marker>
            <c:symbol val="circle"/>
            <c:size val="5"/>
            <c:spPr>
              <a:solidFill>
                <a:schemeClr val="accent2"/>
              </a:solidFill>
              <a:ln w="9525">
                <a:solidFill>
                  <a:schemeClr val="accent2"/>
                </a:solidFill>
              </a:ln>
              <a:effectLst/>
            </c:spPr>
          </c:marker>
          <c:xVal>
            <c:numRef>
              <c:f>'inftimes comparison'!$H$2:$H$93</c:f>
              <c:numCache>
                <c:formatCode>0.00</c:formatCode>
                <c:ptCount val="92"/>
                <c:pt idx="0">
                  <c:v>1.6639727248428104</c:v>
                </c:pt>
                <c:pt idx="1">
                  <c:v>3.3279454496856209</c:v>
                </c:pt>
                <c:pt idx="2">
                  <c:v>4.9919181745284202</c:v>
                </c:pt>
                <c:pt idx="3">
                  <c:v>6.6558908993712311</c:v>
                </c:pt>
                <c:pt idx="4">
                  <c:v>8.3198636242140402</c:v>
                </c:pt>
                <c:pt idx="5">
                  <c:v>9.9838363490568511</c:v>
                </c:pt>
                <c:pt idx="6">
                  <c:v>11.647809073899662</c:v>
                </c:pt>
                <c:pt idx="7">
                  <c:v>13.311781798742462</c:v>
                </c:pt>
                <c:pt idx="8">
                  <c:v>14.975754523585271</c:v>
                </c:pt>
                <c:pt idx="9">
                  <c:v>16.63972724842808</c:v>
                </c:pt>
                <c:pt idx="10">
                  <c:v>18.303699973270891</c:v>
                </c:pt>
                <c:pt idx="11">
                  <c:v>19.967672698113702</c:v>
                </c:pt>
                <c:pt idx="12">
                  <c:v>21.631645422956513</c:v>
                </c:pt>
                <c:pt idx="13">
                  <c:v>23.295618147799313</c:v>
                </c:pt>
                <c:pt idx="14">
                  <c:v>24.959590872642124</c:v>
                </c:pt>
                <c:pt idx="15">
                  <c:v>26.623563597484935</c:v>
                </c:pt>
                <c:pt idx="16">
                  <c:v>28.287536322327746</c:v>
                </c:pt>
                <c:pt idx="17">
                  <c:v>29.951509047170553</c:v>
                </c:pt>
                <c:pt idx="18">
                  <c:v>31.615481772013354</c:v>
                </c:pt>
                <c:pt idx="19">
                  <c:v>32.791218170283884</c:v>
                </c:pt>
                <c:pt idx="20">
                  <c:v>34.074559285266069</c:v>
                </c:pt>
                <c:pt idx="21">
                  <c:v>35.117912055513933</c:v>
                </c:pt>
                <c:pt idx="22">
                  <c:v>36.161264825761798</c:v>
                </c:pt>
                <c:pt idx="23">
                  <c:v>37.204617596009669</c:v>
                </c:pt>
                <c:pt idx="24">
                  <c:v>38.247970366257547</c:v>
                </c:pt>
                <c:pt idx="25">
                  <c:v>39.291323136505419</c:v>
                </c:pt>
                <c:pt idx="26">
                  <c:v>40.33467590675329</c:v>
                </c:pt>
                <c:pt idx="27">
                  <c:v>41.378028677001154</c:v>
                </c:pt>
                <c:pt idx="28">
                  <c:v>42.421381447249018</c:v>
                </c:pt>
                <c:pt idx="29">
                  <c:v>43.46473421749689</c:v>
                </c:pt>
                <c:pt idx="30">
                  <c:v>44.574393518938081</c:v>
                </c:pt>
                <c:pt idx="31">
                  <c:v>45.675793183275616</c:v>
                </c:pt>
                <c:pt idx="32">
                  <c:v>46.708821407143894</c:v>
                </c:pt>
                <c:pt idx="33">
                  <c:v>47.74184963101218</c:v>
                </c:pt>
                <c:pt idx="34">
                  <c:v>48.774877854880472</c:v>
                </c:pt>
                <c:pt idx="35">
                  <c:v>49.807906078748751</c:v>
                </c:pt>
                <c:pt idx="36">
                  <c:v>50.880397013223444</c:v>
                </c:pt>
                <c:pt idx="37">
                  <c:v>51.944628310594474</c:v>
                </c:pt>
                <c:pt idx="38">
                  <c:v>52.967331988083174</c:v>
                </c:pt>
                <c:pt idx="39">
                  <c:v>53.990035665571881</c:v>
                </c:pt>
                <c:pt idx="40">
                  <c:v>55.012739343060581</c:v>
                </c:pt>
                <c:pt idx="41">
                  <c:v>56.03544302054928</c:v>
                </c:pt>
                <c:pt idx="42">
                  <c:v>57.058146698037994</c:v>
                </c:pt>
                <c:pt idx="43">
                  <c:v>58.080850375526694</c:v>
                </c:pt>
                <c:pt idx="44">
                  <c:v>59.103554053015394</c:v>
                </c:pt>
                <c:pt idx="45">
                  <c:v>60.126257730504094</c:v>
                </c:pt>
                <c:pt idx="46">
                  <c:v>61.1489614079928</c:v>
                </c:pt>
                <c:pt idx="47">
                  <c:v>62.171665085481507</c:v>
                </c:pt>
                <c:pt idx="48">
                  <c:v>63.1943687629702</c:v>
                </c:pt>
                <c:pt idx="49">
                  <c:v>64.217072440458907</c:v>
                </c:pt>
                <c:pt idx="50">
                  <c:v>65.239776117947628</c:v>
                </c:pt>
                <c:pt idx="51">
                  <c:v>66.26247979543632</c:v>
                </c:pt>
                <c:pt idx="52">
                  <c:v>67.246179631046601</c:v>
                </c:pt>
                <c:pt idx="53">
                  <c:v>68.263721035345498</c:v>
                </c:pt>
                <c:pt idx="54">
                  <c:v>69.281262439644422</c:v>
                </c:pt>
                <c:pt idx="55">
                  <c:v>70.298803843943332</c:v>
                </c:pt>
                <c:pt idx="56">
                  <c:v>71.316345248242243</c:v>
                </c:pt>
                <c:pt idx="57">
                  <c:v>72.333886652541153</c:v>
                </c:pt>
                <c:pt idx="58">
                  <c:v>73.351428056840078</c:v>
                </c:pt>
                <c:pt idx="59">
                  <c:v>74.295894616207931</c:v>
                </c:pt>
                <c:pt idx="60">
                  <c:v>75.30827374731706</c:v>
                </c:pt>
                <c:pt idx="61">
                  <c:v>76.320652878426174</c:v>
                </c:pt>
                <c:pt idx="62">
                  <c:v>77.246535254310771</c:v>
                </c:pt>
                <c:pt idx="63">
                  <c:v>78.076628783229268</c:v>
                </c:pt>
                <c:pt idx="64">
                  <c:v>79.073521094769006</c:v>
                </c:pt>
                <c:pt idx="65">
                  <c:v>79.974624559342615</c:v>
                </c:pt>
                <c:pt idx="66">
                  <c:v>80.966354597692586</c:v>
                </c:pt>
                <c:pt idx="67">
                  <c:v>81.854036151972736</c:v>
                </c:pt>
                <c:pt idx="68">
                  <c:v>82.733458069149222</c:v>
                </c:pt>
                <c:pt idx="69">
                  <c:v>83.714863561119586</c:v>
                </c:pt>
                <c:pt idx="70">
                  <c:v>84.696269053089964</c:v>
                </c:pt>
                <c:pt idx="71">
                  <c:v>85.32216599805669</c:v>
                </c:pt>
                <c:pt idx="72">
                  <c:v>86.288084670457692</c:v>
                </c:pt>
                <c:pt idx="73">
                  <c:v>87.129305766029717</c:v>
                </c:pt>
                <c:pt idx="74">
                  <c:v>87.836537193031162</c:v>
                </c:pt>
                <c:pt idx="75">
                  <c:v>88.5313791643771</c:v>
                </c:pt>
                <c:pt idx="76">
                  <c:v>89.471486470829149</c:v>
                </c:pt>
                <c:pt idx="77">
                  <c:v>90.27657165407264</c:v>
                </c:pt>
                <c:pt idx="78">
                  <c:v>91.073397200212455</c:v>
                </c:pt>
                <c:pt idx="79">
                  <c:v>91.585724135003773</c:v>
                </c:pt>
                <c:pt idx="80">
                  <c:v>92.3598356791085</c:v>
                </c:pt>
                <c:pt idx="81">
                  <c:v>92.70823176082844</c:v>
                </c:pt>
                <c:pt idx="82">
                  <c:v>93.596716335382567</c:v>
                </c:pt>
                <c:pt idx="83">
                  <c:v>93.7791166547552</c:v>
                </c:pt>
                <c:pt idx="84">
                  <c:v>94.641789863360358</c:v>
                </c:pt>
                <c:pt idx="85">
                  <c:v>94.798378816784052</c:v>
                </c:pt>
                <c:pt idx="86">
                  <c:v>95.635240659440242</c:v>
                </c:pt>
                <c:pt idx="87">
                  <c:v>95.766018246914967</c:v>
                </c:pt>
                <c:pt idx="88">
                  <c:v>95.896795834389692</c:v>
                </c:pt>
                <c:pt idx="89">
                  <c:v>96.027573421864403</c:v>
                </c:pt>
                <c:pt idx="90">
                  <c:v>96.279951222254212</c:v>
                </c:pt>
                <c:pt idx="91">
                  <c:v>96.405566536539141</c:v>
                </c:pt>
              </c:numCache>
            </c:numRef>
          </c:xVal>
          <c:yVal>
            <c:numRef>
              <c:f>'inftimes comparison'!$J$2:$J$93</c:f>
              <c:numCache>
                <c:formatCode>General</c:formatCode>
                <c:ptCount val="92"/>
                <c:pt idx="0">
                  <c:v>5.3488932000000045</c:v>
                </c:pt>
                <c:pt idx="1">
                  <c:v>5.3015452000014021</c:v>
                </c:pt>
                <c:pt idx="2">
                  <c:v>5.3043333999994271</c:v>
                </c:pt>
                <c:pt idx="3">
                  <c:v>5.2485845999995622</c:v>
                </c:pt>
                <c:pt idx="4">
                  <c:v>5.2910615999986232</c:v>
                </c:pt>
                <c:pt idx="5">
                  <c:v>5.2186046000002211</c:v>
                </c:pt>
                <c:pt idx="6">
                  <c:v>5.215294399997207</c:v>
                </c:pt>
                <c:pt idx="7">
                  <c:v>5.1775781999996724</c:v>
                </c:pt>
                <c:pt idx="8">
                  <c:v>5.1651614000009252</c:v>
                </c:pt>
                <c:pt idx="9">
                  <c:v>5.1306151999989869</c:v>
                </c:pt>
                <c:pt idx="10">
                  <c:v>5.1222891999997673</c:v>
                </c:pt>
                <c:pt idx="11">
                  <c:v>5.0745302000002779</c:v>
                </c:pt>
                <c:pt idx="12">
                  <c:v>5.0592170000010714</c:v>
                </c:pt>
                <c:pt idx="13">
                  <c:v>5.0218393999995712</c:v>
                </c:pt>
                <c:pt idx="14">
                  <c:v>4.9885027999996678</c:v>
                </c:pt>
                <c:pt idx="15">
                  <c:v>4.9682673999995819</c:v>
                </c:pt>
                <c:pt idx="16">
                  <c:v>4.955802000001114</c:v>
                </c:pt>
                <c:pt idx="17">
                  <c:v>4.9148016000006249</c:v>
                </c:pt>
                <c:pt idx="18">
                  <c:v>4.9098726000010853</c:v>
                </c:pt>
                <c:pt idx="19">
                  <c:v>4.8339272000018969</c:v>
                </c:pt>
                <c:pt idx="20">
                  <c:v>4.7941953999986939</c:v>
                </c:pt>
                <c:pt idx="21">
                  <c:v>4.7257127999997222</c:v>
                </c:pt>
                <c:pt idx="22">
                  <c:v>4.6369968000006176</c:v>
                </c:pt>
                <c:pt idx="23">
                  <c:v>4.5624342000002551</c:v>
                </c:pt>
                <c:pt idx="24">
                  <c:v>4.5014088000010801</c:v>
                </c:pt>
                <c:pt idx="25">
                  <c:v>4.3957589999990869</c:v>
                </c:pt>
                <c:pt idx="26">
                  <c:v>4.3642242000001703</c:v>
                </c:pt>
                <c:pt idx="27">
                  <c:v>4.2592213999996584</c:v>
                </c:pt>
                <c:pt idx="28">
                  <c:v>4.1923673999997835</c:v>
                </c:pt>
                <c:pt idx="29">
                  <c:v>4.0941278000012948</c:v>
                </c:pt>
                <c:pt idx="30">
                  <c:v>4.0434261999980636</c:v>
                </c:pt>
                <c:pt idx="31">
                  <c:v>3.968110400000294</c:v>
                </c:pt>
                <c:pt idx="32">
                  <c:v>3.9049710000021136</c:v>
                </c:pt>
                <c:pt idx="33">
                  <c:v>3.8456153999984957</c:v>
                </c:pt>
                <c:pt idx="34">
                  <c:v>3.7495392000004331</c:v>
                </c:pt>
                <c:pt idx="35">
                  <c:v>3.6797787999988913</c:v>
                </c:pt>
                <c:pt idx="36">
                  <c:v>3.6044167999993064</c:v>
                </c:pt>
                <c:pt idx="37">
                  <c:v>3.5460211999983562</c:v>
                </c:pt>
                <c:pt idx="38">
                  <c:v>3.5117965999997955</c:v>
                </c:pt>
                <c:pt idx="39">
                  <c:v>3.3964436000009277</c:v>
                </c:pt>
                <c:pt idx="40">
                  <c:v>3.3273452000015795</c:v>
                </c:pt>
                <c:pt idx="41">
                  <c:v>3.2290956000018909</c:v>
                </c:pt>
                <c:pt idx="42">
                  <c:v>3.156298400000376</c:v>
                </c:pt>
                <c:pt idx="43">
                  <c:v>3.0160961999987177</c:v>
                </c:pt>
                <c:pt idx="44">
                  <c:v>2.9680105999985233</c:v>
                </c:pt>
                <c:pt idx="45">
                  <c:v>2.8415816000000609</c:v>
                </c:pt>
                <c:pt idx="46">
                  <c:v>2.7815597999986474</c:v>
                </c:pt>
                <c:pt idx="47">
                  <c:v>2.7001671999998491</c:v>
                </c:pt>
                <c:pt idx="48">
                  <c:v>2.6121385999991591</c:v>
                </c:pt>
                <c:pt idx="49">
                  <c:v>2.5320382000019865</c:v>
                </c:pt>
                <c:pt idx="50">
                  <c:v>2.4732083999988372</c:v>
                </c:pt>
                <c:pt idx="51">
                  <c:v>2.3920865999993088</c:v>
                </c:pt>
                <c:pt idx="52">
                  <c:v>2.3612424000013532</c:v>
                </c:pt>
                <c:pt idx="53">
                  <c:v>2.2443568000002392</c:v>
                </c:pt>
                <c:pt idx="54">
                  <c:v>2.172281599999403</c:v>
                </c:pt>
                <c:pt idx="55">
                  <c:v>2.1123696000009642</c:v>
                </c:pt>
                <c:pt idx="56">
                  <c:v>2.0217643999996628</c:v>
                </c:pt>
                <c:pt idx="57">
                  <c:v>1.9477813999998013</c:v>
                </c:pt>
                <c:pt idx="58">
                  <c:v>1.8936945999987056</c:v>
                </c:pt>
                <c:pt idx="59">
                  <c:v>1.8141323999996501</c:v>
                </c:pt>
                <c:pt idx="60">
                  <c:v>1.735212199999657</c:v>
                </c:pt>
                <c:pt idx="61">
                  <c:v>1.669464000000151</c:v>
                </c:pt>
                <c:pt idx="62">
                  <c:v>1.5912119999993579</c:v>
                </c:pt>
                <c:pt idx="63">
                  <c:v>1.5202076000001381</c:v>
                </c:pt>
                <c:pt idx="64">
                  <c:v>1.4674355999981319</c:v>
                </c:pt>
                <c:pt idx="65">
                  <c:v>1.3955434000003124</c:v>
                </c:pt>
                <c:pt idx="66">
                  <c:v>1.3347248000012748</c:v>
                </c:pt>
                <c:pt idx="67">
                  <c:v>1.2759304000006504</c:v>
                </c:pt>
                <c:pt idx="68">
                  <c:v>1.1972649999996041</c:v>
                </c:pt>
                <c:pt idx="69">
                  <c:v>1.1271061999999783</c:v>
                </c:pt>
                <c:pt idx="70">
                  <c:v>1.0576448000007059</c:v>
                </c:pt>
                <c:pt idx="71">
                  <c:v>1.0067972000033456</c:v>
                </c:pt>
                <c:pt idx="72">
                  <c:v>0.93442820000054549</c:v>
                </c:pt>
                <c:pt idx="73">
                  <c:v>0.85554499999925449</c:v>
                </c:pt>
                <c:pt idx="74">
                  <c:v>0.80809839999928756</c:v>
                </c:pt>
                <c:pt idx="75">
                  <c:v>0.73632260000158278</c:v>
                </c:pt>
                <c:pt idx="76">
                  <c:v>0.68405180000117771</c:v>
                </c:pt>
                <c:pt idx="77">
                  <c:v>0.63706760000131779</c:v>
                </c:pt>
                <c:pt idx="78">
                  <c:v>0.56137880000096474</c:v>
                </c:pt>
                <c:pt idx="79">
                  <c:v>0.52556700000058942</c:v>
                </c:pt>
                <c:pt idx="80">
                  <c:v>0.47056099999972306</c:v>
                </c:pt>
                <c:pt idx="81">
                  <c:v>0.43111420000131978</c:v>
                </c:pt>
                <c:pt idx="82">
                  <c:v>0.38921559999726008</c:v>
                </c:pt>
                <c:pt idx="83">
                  <c:v>0.36336139999839345</c:v>
                </c:pt>
                <c:pt idx="84">
                  <c:v>0.3171587999997425</c:v>
                </c:pt>
                <c:pt idx="85">
                  <c:v>0.28064160000067173</c:v>
                </c:pt>
                <c:pt idx="86">
                  <c:v>0.21883980000129646</c:v>
                </c:pt>
                <c:pt idx="87">
                  <c:v>0.20924420000083027</c:v>
                </c:pt>
                <c:pt idx="88">
                  <c:v>0.20923399999883235</c:v>
                </c:pt>
                <c:pt idx="89">
                  <c:v>0.1988127999989954</c:v>
                </c:pt>
                <c:pt idx="90">
                  <c:v>0.2174094000016337</c:v>
                </c:pt>
                <c:pt idx="91">
                  <c:v>0.22164719999927898</c:v>
                </c:pt>
              </c:numCache>
            </c:numRef>
          </c:yVal>
          <c:smooth val="0"/>
          <c:extLst>
            <c:ext xmlns:c16="http://schemas.microsoft.com/office/drawing/2014/chart" uri="{C3380CC4-5D6E-409C-BE32-E72D297353CC}">
              <c16:uniqueId val="{00000001-32AC-44D5-A172-BE9B132A139F}"/>
            </c:ext>
          </c:extLst>
        </c:ser>
        <c:ser>
          <c:idx val="2"/>
          <c:order val="2"/>
          <c:tx>
            <c:strRef>
              <c:f>'inftimes comparison'!$P$1</c:f>
              <c:strCache>
                <c:ptCount val="1"/>
                <c:pt idx="0">
                  <c:v>NMF</c:v>
                </c:pt>
              </c:strCache>
            </c:strRef>
          </c:tx>
          <c:spPr>
            <a:ln w="19050" cap="rnd">
              <a:noFill/>
              <a:round/>
            </a:ln>
            <a:effectLst/>
          </c:spPr>
          <c:marker>
            <c:symbol val="diamond"/>
            <c:size val="5"/>
            <c:spPr>
              <a:solidFill>
                <a:schemeClr val="accent3"/>
              </a:solidFill>
              <a:ln w="9525">
                <a:solidFill>
                  <a:schemeClr val="accent3"/>
                </a:solidFill>
              </a:ln>
              <a:effectLst/>
            </c:spPr>
          </c:marker>
          <c:xVal>
            <c:numRef>
              <c:f>'inftimes comparison'!$N$2:$N$100</c:f>
              <c:numCache>
                <c:formatCode>0.00</c:formatCode>
                <c:ptCount val="99"/>
                <c:pt idx="0">
                  <c:v>1.6118911242169021</c:v>
                </c:pt>
                <c:pt idx="1">
                  <c:v>3.1456598474949748</c:v>
                </c:pt>
                <c:pt idx="2">
                  <c:v>4.7108610786397715</c:v>
                </c:pt>
                <c:pt idx="3">
                  <c:v>6.2814540173383504</c:v>
                </c:pt>
                <c:pt idx="4">
                  <c:v>7.8605360275045832</c:v>
                </c:pt>
                <c:pt idx="5">
                  <c:v>9.4313584005671576</c:v>
                </c:pt>
                <c:pt idx="6">
                  <c:v>10.918896099501085</c:v>
                </c:pt>
                <c:pt idx="7">
                  <c:v>12.380392998122069</c:v>
                </c:pt>
                <c:pt idx="8">
                  <c:v>13.841889896743053</c:v>
                </c:pt>
                <c:pt idx="9">
                  <c:v>15.310843412193742</c:v>
                </c:pt>
                <c:pt idx="10">
                  <c:v>16.77153729054076</c:v>
                </c:pt>
                <c:pt idx="11">
                  <c:v>18.223971531784112</c:v>
                </c:pt>
                <c:pt idx="12">
                  <c:v>19.668146135923791</c:v>
                </c:pt>
                <c:pt idx="13">
                  <c:v>21.108993941785613</c:v>
                </c:pt>
                <c:pt idx="14">
                  <c:v>22.525751139428408</c:v>
                </c:pt>
                <c:pt idx="15">
                  <c:v>23.935051720241496</c:v>
                </c:pt>
                <c:pt idx="16">
                  <c:v>25.33196284539909</c:v>
                </c:pt>
                <c:pt idx="17">
                  <c:v>26.716484514901182</c:v>
                </c:pt>
                <c:pt idx="18">
                  <c:v>28.080586526008101</c:v>
                </c:pt>
                <c:pt idx="19">
                  <c:v>29.439296829561247</c:v>
                </c:pt>
                <c:pt idx="20">
                  <c:v>30.785617677458877</c:v>
                </c:pt>
                <c:pt idx="21">
                  <c:v>32.110486412323382</c:v>
                </c:pt>
                <c:pt idx="22">
                  <c:v>33.430995894272051</c:v>
                </c:pt>
                <c:pt idx="23">
                  <c:v>34.723055515085875</c:v>
                </c:pt>
                <c:pt idx="24">
                  <c:v>36.016721176447632</c:v>
                </c:pt>
                <c:pt idx="25">
                  <c:v>37.286066795226382</c:v>
                </c:pt>
                <c:pt idx="26">
                  <c:v>38.552888636001235</c:v>
                </c:pt>
                <c:pt idx="27">
                  <c:v>39.807321021120565</c:v>
                </c:pt>
                <c:pt idx="28">
                  <c:v>41.043398657120669</c:v>
                </c:pt>
                <c:pt idx="29">
                  <c:v>42.279017424392777</c:v>
                </c:pt>
                <c:pt idx="30">
                  <c:v>43.506376554561207</c:v>
                </c:pt>
                <c:pt idx="31">
                  <c:v>44.692093347665327</c:v>
                </c:pt>
                <c:pt idx="32">
                  <c:v>45.893641111884811</c:v>
                </c:pt>
                <c:pt idx="33">
                  <c:v>47.086929239000632</c:v>
                </c:pt>
                <c:pt idx="34">
                  <c:v>48.271957729012769</c:v>
                </c:pt>
                <c:pt idx="35">
                  <c:v>49.448726581921257</c:v>
                </c:pt>
                <c:pt idx="36">
                  <c:v>50.617235797726082</c:v>
                </c:pt>
                <c:pt idx="37">
                  <c:v>51.687547105742858</c:v>
                </c:pt>
                <c:pt idx="38">
                  <c:v>52.849632159355927</c:v>
                </c:pt>
                <c:pt idx="39">
                  <c:v>53.984070372108128</c:v>
                </c:pt>
                <c:pt idx="40">
                  <c:v>55.054955266034881</c:v>
                </c:pt>
                <c:pt idx="41">
                  <c:v>56.1963912268888</c:v>
                </c:pt>
                <c:pt idx="42">
                  <c:v>57.210720550091828</c:v>
                </c:pt>
                <c:pt idx="43">
                  <c:v>58.242372167776168</c:v>
                </c:pt>
                <c:pt idx="44">
                  <c:v>59.288248716027937</c:v>
                </c:pt>
                <c:pt idx="45">
                  <c:v>60.268507036178356</c:v>
                </c:pt>
                <c:pt idx="46">
                  <c:v>61.314154150066138</c:v>
                </c:pt>
                <c:pt idx="47">
                  <c:v>62.351541626850235</c:v>
                </c:pt>
                <c:pt idx="48">
                  <c:v>63.380669466530691</c:v>
                </c:pt>
                <c:pt idx="49">
                  <c:v>64.43950905634793</c:v>
                </c:pt>
                <c:pt idx="50">
                  <c:v>65.414146234580571</c:v>
                </c:pt>
                <c:pt idx="51">
                  <c:v>66.418495162950023</c:v>
                </c:pt>
                <c:pt idx="52">
                  <c:v>67.461847933197888</c:v>
                </c:pt>
                <c:pt idx="53">
                  <c:v>68.505200703445752</c:v>
                </c:pt>
                <c:pt idx="54">
                  <c:v>69.54855347369363</c:v>
                </c:pt>
                <c:pt idx="55">
                  <c:v>70.591906243941494</c:v>
                </c:pt>
                <c:pt idx="56">
                  <c:v>71.635259014189373</c:v>
                </c:pt>
                <c:pt idx="57">
                  <c:v>72.678611784437237</c:v>
                </c:pt>
                <c:pt idx="58">
                  <c:v>73.567555227719339</c:v>
                </c:pt>
                <c:pt idx="59">
                  <c:v>74.600583451587624</c:v>
                </c:pt>
                <c:pt idx="60">
                  <c:v>75.549179829507324</c:v>
                </c:pt>
                <c:pt idx="61">
                  <c:v>76.577045780185813</c:v>
                </c:pt>
                <c:pt idx="62">
                  <c:v>77.421593674035719</c:v>
                </c:pt>
                <c:pt idx="63">
                  <c:v>78.345411140644416</c:v>
                </c:pt>
                <c:pt idx="64">
                  <c:v>79.260968970149449</c:v>
                </c:pt>
                <c:pt idx="65">
                  <c:v>80.268185828068766</c:v>
                </c:pt>
                <c:pt idx="66">
                  <c:v>81.275402685988098</c:v>
                </c:pt>
                <c:pt idx="67">
                  <c:v>82.064198029388251</c:v>
                </c:pt>
                <c:pt idx="68">
                  <c:v>82.840603917132896</c:v>
                </c:pt>
                <c:pt idx="69">
                  <c:v>83.604620349222046</c:v>
                </c:pt>
                <c:pt idx="70">
                  <c:v>84.247036568396112</c:v>
                </c:pt>
                <c:pt idx="71">
                  <c:v>85.095484846433848</c:v>
                </c:pt>
                <c:pt idx="72">
                  <c:v>85.935673487367907</c:v>
                </c:pt>
                <c:pt idx="73">
                  <c:v>86.65116455147303</c:v>
                </c:pt>
                <c:pt idx="74">
                  <c:v>87.471736554285897</c:v>
                </c:pt>
                <c:pt idx="75">
                  <c:v>88.163481161717954</c:v>
                </c:pt>
                <c:pt idx="76">
                  <c:v>89.088101648600627</c:v>
                </c:pt>
                <c:pt idx="77">
                  <c:v>89.757132253997611</c:v>
                </c:pt>
                <c:pt idx="78">
                  <c:v>90.541568344481931</c:v>
                </c:pt>
                <c:pt idx="79">
                  <c:v>90.9312626117202</c:v>
                </c:pt>
                <c:pt idx="80">
                  <c:v>91.191097028939708</c:v>
                </c:pt>
                <c:pt idx="81">
                  <c:v>91.567369385884518</c:v>
                </c:pt>
                <c:pt idx="82">
                  <c:v>91.822041529914216</c:v>
                </c:pt>
                <c:pt idx="83">
                  <c:v>92.295135188463121</c:v>
                </c:pt>
                <c:pt idx="84">
                  <c:v>92.646628634096928</c:v>
                </c:pt>
                <c:pt idx="85">
                  <c:v>93.426705471665429</c:v>
                </c:pt>
                <c:pt idx="86">
                  <c:v>93.749290187436401</c:v>
                </c:pt>
                <c:pt idx="87">
                  <c:v>94.282036780622889</c:v>
                </c:pt>
                <c:pt idx="88">
                  <c:v>94.581907494358788</c:v>
                </c:pt>
                <c:pt idx="89">
                  <c:v>95.087810266958357</c:v>
                </c:pt>
                <c:pt idx="90">
                  <c:v>95.364966978659155</c:v>
                </c:pt>
                <c:pt idx="91">
                  <c:v>95.73791253732611</c:v>
                </c:pt>
                <c:pt idx="92">
                  <c:v>96.098468640337543</c:v>
                </c:pt>
                <c:pt idx="93">
                  <c:v>96.244733047381629</c:v>
                </c:pt>
                <c:pt idx="94">
                  <c:v>96.39099745442573</c:v>
                </c:pt>
                <c:pt idx="95">
                  <c:v>96.718515009022511</c:v>
                </c:pt>
                <c:pt idx="96">
                  <c:v>96.94301653418745</c:v>
                </c:pt>
                <c:pt idx="97">
                  <c:v>97.073794121662161</c:v>
                </c:pt>
                <c:pt idx="98">
                  <c:v>97.367240673206311</c:v>
                </c:pt>
              </c:numCache>
            </c:numRef>
          </c:xVal>
          <c:yVal>
            <c:numRef>
              <c:f>'inftimes comparison'!$P$2:$P$100</c:f>
              <c:numCache>
                <c:formatCode>General</c:formatCode>
                <c:ptCount val="99"/>
                <c:pt idx="0">
                  <c:v>5.3092734000001327</c:v>
                </c:pt>
                <c:pt idx="1">
                  <c:v>5.2755158000006972</c:v>
                </c:pt>
                <c:pt idx="2">
                  <c:v>5.1952189999999749</c:v>
                </c:pt>
                <c:pt idx="3">
                  <c:v>5.090763199999099</c:v>
                </c:pt>
                <c:pt idx="4">
                  <c:v>5.0305565999995165</c:v>
                </c:pt>
                <c:pt idx="5">
                  <c:v>4.9800400000003409</c:v>
                </c:pt>
                <c:pt idx="6">
                  <c:v>4.9314318000004018</c:v>
                </c:pt>
                <c:pt idx="7">
                  <c:v>4.8468031999996857</c:v>
                </c:pt>
                <c:pt idx="8">
                  <c:v>4.7885068000010262</c:v>
                </c:pt>
                <c:pt idx="9">
                  <c:v>4.7038891999996633</c:v>
                </c:pt>
                <c:pt idx="10">
                  <c:v>4.6418863999999171</c:v>
                </c:pt>
                <c:pt idx="11">
                  <c:v>4.5739423999988364</c:v>
                </c:pt>
                <c:pt idx="12">
                  <c:v>4.5520993999998485</c:v>
                </c:pt>
                <c:pt idx="13">
                  <c:v>4.4694412000000678</c:v>
                </c:pt>
                <c:pt idx="14">
                  <c:v>4.4024324000001771</c:v>
                </c:pt>
                <c:pt idx="15">
                  <c:v>4.317942599999876</c:v>
                </c:pt>
                <c:pt idx="16">
                  <c:v>4.2856965999992083</c:v>
                </c:pt>
                <c:pt idx="17">
                  <c:v>4.2117276000000849</c:v>
                </c:pt>
                <c:pt idx="18">
                  <c:v>4.1793925999998462</c:v>
                </c:pt>
                <c:pt idx="19">
                  <c:v>4.128104999999775</c:v>
                </c:pt>
                <c:pt idx="20">
                  <c:v>4.0571081999994902</c:v>
                </c:pt>
                <c:pt idx="21">
                  <c:v>4.0311776000002251</c:v>
                </c:pt>
                <c:pt idx="22">
                  <c:v>3.9869191999998277</c:v>
                </c:pt>
                <c:pt idx="23">
                  <c:v>3.906574000000544</c:v>
                </c:pt>
                <c:pt idx="24">
                  <c:v>3.8302603999996769</c:v>
                </c:pt>
                <c:pt idx="25">
                  <c:v>3.7952533999996363</c:v>
                </c:pt>
                <c:pt idx="26">
                  <c:v>3.7672495999984656</c:v>
                </c:pt>
                <c:pt idx="27">
                  <c:v>3.6951806000004561</c:v>
                </c:pt>
                <c:pt idx="28">
                  <c:v>3.6480760000013106</c:v>
                </c:pt>
                <c:pt idx="29">
                  <c:v>3.6091195999993921</c:v>
                </c:pt>
                <c:pt idx="30">
                  <c:v>3.5409000000006907</c:v>
                </c:pt>
                <c:pt idx="31">
                  <c:v>3.4956669999984991</c:v>
                </c:pt>
                <c:pt idx="32">
                  <c:v>3.4791387999997809</c:v>
                </c:pt>
                <c:pt idx="33">
                  <c:v>3.4023175999995132</c:v>
                </c:pt>
                <c:pt idx="34">
                  <c:v>3.3246766000003825</c:v>
                </c:pt>
                <c:pt idx="35">
                  <c:v>3.2884993999999983</c:v>
                </c:pt>
                <c:pt idx="36">
                  <c:v>3.2110566000017542</c:v>
                </c:pt>
                <c:pt idx="37">
                  <c:v>3.1572634000010997</c:v>
                </c:pt>
                <c:pt idx="38">
                  <c:v>3.0289839999997619</c:v>
                </c:pt>
                <c:pt idx="39">
                  <c:v>2.9718099999990932</c:v>
                </c:pt>
                <c:pt idx="40">
                  <c:v>2.9023634000004646</c:v>
                </c:pt>
                <c:pt idx="41">
                  <c:v>2.8388507999996349</c:v>
                </c:pt>
                <c:pt idx="42">
                  <c:v>2.7939634000002092</c:v>
                </c:pt>
                <c:pt idx="43">
                  <c:v>2.7149584000006115</c:v>
                </c:pt>
                <c:pt idx="44">
                  <c:v>2.6781852000007329</c:v>
                </c:pt>
                <c:pt idx="45">
                  <c:v>2.6278268000001836</c:v>
                </c:pt>
                <c:pt idx="46">
                  <c:v>2.5714026000001455</c:v>
                </c:pt>
                <c:pt idx="47">
                  <c:v>2.5087240000000719</c:v>
                </c:pt>
                <c:pt idx="48">
                  <c:v>2.4451086000000926</c:v>
                </c:pt>
                <c:pt idx="49">
                  <c:v>2.364605200000367</c:v>
                </c:pt>
                <c:pt idx="50">
                  <c:v>2.3030663999990773</c:v>
                </c:pt>
                <c:pt idx="51">
                  <c:v>2.2557479999995835</c:v>
                </c:pt>
                <c:pt idx="52">
                  <c:v>2.1690354000005745</c:v>
                </c:pt>
                <c:pt idx="53">
                  <c:v>2.0937105999997572</c:v>
                </c:pt>
                <c:pt idx="54">
                  <c:v>2.0035394000013156</c:v>
                </c:pt>
                <c:pt idx="55">
                  <c:v>1.9353064000002604</c:v>
                </c:pt>
                <c:pt idx="56">
                  <c:v>1.8606700000003886</c:v>
                </c:pt>
                <c:pt idx="57">
                  <c:v>1.7776658000002477</c:v>
                </c:pt>
                <c:pt idx="58">
                  <c:v>1.7464036000012104</c:v>
                </c:pt>
                <c:pt idx="59">
                  <c:v>1.6451102000006332</c:v>
                </c:pt>
                <c:pt idx="60">
                  <c:v>1.5763839999999589</c:v>
                </c:pt>
                <c:pt idx="61">
                  <c:v>1.5199887999995529</c:v>
                </c:pt>
                <c:pt idx="62">
                  <c:v>1.459407800000915</c:v>
                </c:pt>
                <c:pt idx="63">
                  <c:v>1.4008345999995049</c:v>
                </c:pt>
                <c:pt idx="64">
                  <c:v>1.3460656000002904</c:v>
                </c:pt>
                <c:pt idx="65">
                  <c:v>1.2909019999999125</c:v>
                </c:pt>
                <c:pt idx="66">
                  <c:v>1.2166405999996617</c:v>
                </c:pt>
                <c:pt idx="67">
                  <c:v>1.1693173999985427</c:v>
                </c:pt>
                <c:pt idx="68">
                  <c:v>1.1054344000003749</c:v>
                </c:pt>
                <c:pt idx="69">
                  <c:v>1.0561555999993264</c:v>
                </c:pt>
                <c:pt idx="70">
                  <c:v>0.99596819999933306</c:v>
                </c:pt>
                <c:pt idx="71">
                  <c:v>0.95901180000000541</c:v>
                </c:pt>
                <c:pt idx="72">
                  <c:v>0.90812180000066078</c:v>
                </c:pt>
                <c:pt idx="73">
                  <c:v>0.85916839999990591</c:v>
                </c:pt>
                <c:pt idx="74">
                  <c:v>0.80729740000024053</c:v>
                </c:pt>
                <c:pt idx="75">
                  <c:v>0.75550440000078933</c:v>
                </c:pt>
                <c:pt idx="76">
                  <c:v>0.68870119999992097</c:v>
                </c:pt>
                <c:pt idx="77">
                  <c:v>0.64971260000020126</c:v>
                </c:pt>
                <c:pt idx="78">
                  <c:v>0.62105779999910582</c:v>
                </c:pt>
                <c:pt idx="79">
                  <c:v>0.59565740000034351</c:v>
                </c:pt>
                <c:pt idx="80">
                  <c:v>0.57062559999976448</c:v>
                </c:pt>
                <c:pt idx="81">
                  <c:v>0.55536419999989151</c:v>
                </c:pt>
                <c:pt idx="82">
                  <c:v>0.52066659999981912</c:v>
                </c:pt>
                <c:pt idx="83">
                  <c:v>0.49757419999877905</c:v>
                </c:pt>
                <c:pt idx="84">
                  <c:v>0.48181820000026854</c:v>
                </c:pt>
                <c:pt idx="85">
                  <c:v>0.45073579999952901</c:v>
                </c:pt>
                <c:pt idx="86">
                  <c:v>0.42304539999968227</c:v>
                </c:pt>
                <c:pt idx="87">
                  <c:v>0.39034539999993267</c:v>
                </c:pt>
                <c:pt idx="88">
                  <c:v>0.3704230000003006</c:v>
                </c:pt>
                <c:pt idx="89">
                  <c:v>0.3469410000005152</c:v>
                </c:pt>
                <c:pt idx="90">
                  <c:v>0.32466640000056934</c:v>
                </c:pt>
                <c:pt idx="91">
                  <c:v>0.30709239999923721</c:v>
                </c:pt>
                <c:pt idx="92">
                  <c:v>0.2862173999994409</c:v>
                </c:pt>
                <c:pt idx="93">
                  <c:v>0.26734760000035729</c:v>
                </c:pt>
                <c:pt idx="94">
                  <c:v>0.24119720000089698</c:v>
                </c:pt>
                <c:pt idx="95">
                  <c:v>0.21337660000062866</c:v>
                </c:pt>
                <c:pt idx="96">
                  <c:v>0.19857659999979638</c:v>
                </c:pt>
                <c:pt idx="97">
                  <c:v>0.20003999999971689</c:v>
                </c:pt>
                <c:pt idx="98">
                  <c:v>0.19630320000142071</c:v>
                </c:pt>
              </c:numCache>
            </c:numRef>
          </c:yVal>
          <c:smooth val="0"/>
          <c:extLst>
            <c:ext xmlns:c16="http://schemas.microsoft.com/office/drawing/2014/chart" uri="{C3380CC4-5D6E-409C-BE32-E72D297353CC}">
              <c16:uniqueId val="{00000002-32AC-44D5-A172-BE9B132A139F}"/>
            </c:ext>
          </c:extLst>
        </c:ser>
        <c:dLbls>
          <c:showLegendKey val="0"/>
          <c:showVal val="0"/>
          <c:showCatName val="0"/>
          <c:showSerName val="0"/>
          <c:showPercent val="0"/>
          <c:showBubbleSize val="0"/>
        </c:dLbls>
        <c:axId val="1248428720"/>
        <c:axId val="1246368464"/>
      </c:scatterChart>
      <c:valAx>
        <c:axId val="1248428720"/>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Pruning percentage [%]</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246368464"/>
        <c:crosses val="autoZero"/>
        <c:crossBetween val="midCat"/>
      </c:valAx>
      <c:valAx>
        <c:axId val="12463684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Inference time</a:t>
                </a:r>
                <a:r>
                  <a:rPr lang="en-US" baseline="0"/>
                  <a:t> [s]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24842872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1"/>
      </a:solidFill>
      <a:round/>
    </a:ln>
    <a:effectLst/>
  </c:spPr>
  <c:txPr>
    <a:bodyPr/>
    <a:lstStyle/>
    <a:p>
      <a:pPr>
        <a:defRPr/>
      </a:pPr>
      <a:endParaRPr lang="de-DE"/>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dirty="0"/>
              <a:t>Model sizes </a:t>
            </a:r>
            <a:r>
              <a:rPr lang="en-US" sz="1200" dirty="0"/>
              <a:t>of</a:t>
            </a:r>
            <a:r>
              <a:rPr lang="en-US" sz="1200" baseline="0" dirty="0"/>
              <a:t> the </a:t>
            </a:r>
            <a:r>
              <a:rPr lang="en-US" sz="1200" b="0" i="0" u="none" strike="noStrike" baseline="0" dirty="0" err="1">
                <a:effectLst/>
              </a:rPr>
              <a:t>cao</a:t>
            </a:r>
            <a:r>
              <a:rPr lang="en-US" sz="1200" b="0" i="0" u="none" strike="noStrike" baseline="0" dirty="0">
                <a:effectLst/>
              </a:rPr>
              <a:t> model in </a:t>
            </a:r>
            <a:r>
              <a:rPr lang="en-US" sz="1200" b="0" i="0" u="none" strike="noStrike" baseline="0" dirty="0" err="1">
                <a:effectLst/>
              </a:rPr>
              <a:t>Keras</a:t>
            </a:r>
            <a:r>
              <a:rPr lang="en-US" sz="1200" b="0" i="0" u="none" strike="noStrike" baseline="0" dirty="0">
                <a:effectLst/>
              </a:rPr>
              <a:t> during pruning with optional quantization</a:t>
            </a:r>
            <a:endParaRPr lang="en-US" sz="12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scatterChart>
        <c:scatterStyle val="lineMarker"/>
        <c:varyColors val="0"/>
        <c:ser>
          <c:idx val="0"/>
          <c:order val="0"/>
          <c:tx>
            <c:strRef>
              <c:f>'model sizes'!$D$1</c:f>
              <c:strCache>
                <c:ptCount val="1"/>
                <c:pt idx="0">
                  <c:v>PCA pruned</c:v>
                </c:pt>
              </c:strCache>
            </c:strRef>
          </c:tx>
          <c:spPr>
            <a:ln w="25400" cap="rnd">
              <a:noFill/>
              <a:round/>
            </a:ln>
            <a:effectLst/>
          </c:spPr>
          <c:marker>
            <c:symbol val="triangle"/>
            <c:size val="5"/>
            <c:spPr>
              <a:solidFill>
                <a:schemeClr val="accent1"/>
              </a:solidFill>
              <a:ln w="9525">
                <a:solidFill>
                  <a:schemeClr val="accent1"/>
                </a:solidFill>
              </a:ln>
              <a:effectLst/>
            </c:spPr>
          </c:marker>
          <c:xVal>
            <c:numRef>
              <c:f>'model sizes'!$C$3:$C$19</c:f>
              <c:numCache>
                <c:formatCode>0.00</c:formatCode>
                <c:ptCount val="17"/>
                <c:pt idx="0">
                  <c:v>8.3198636242140402</c:v>
                </c:pt>
                <c:pt idx="1">
                  <c:v>16.63972724842808</c:v>
                </c:pt>
                <c:pt idx="2">
                  <c:v>24.959590872642124</c:v>
                </c:pt>
                <c:pt idx="3">
                  <c:v>32.791218170283884</c:v>
                </c:pt>
                <c:pt idx="4">
                  <c:v>38.247970366257547</c:v>
                </c:pt>
                <c:pt idx="5">
                  <c:v>43.46473421749689</c:v>
                </c:pt>
                <c:pt idx="6">
                  <c:v>48.774877854880472</c:v>
                </c:pt>
                <c:pt idx="7">
                  <c:v>53.990035665571881</c:v>
                </c:pt>
                <c:pt idx="8">
                  <c:v>59.103554053015394</c:v>
                </c:pt>
                <c:pt idx="9">
                  <c:v>64.217072440458907</c:v>
                </c:pt>
                <c:pt idx="10">
                  <c:v>69.281262439644422</c:v>
                </c:pt>
                <c:pt idx="11">
                  <c:v>74.295894616207931</c:v>
                </c:pt>
                <c:pt idx="12">
                  <c:v>79.073521094769006</c:v>
                </c:pt>
                <c:pt idx="13">
                  <c:v>83.714863561119586</c:v>
                </c:pt>
                <c:pt idx="14">
                  <c:v>87.836537193031162</c:v>
                </c:pt>
                <c:pt idx="15">
                  <c:v>91.585724135003773</c:v>
                </c:pt>
                <c:pt idx="16">
                  <c:v>94.641789863360358</c:v>
                </c:pt>
              </c:numCache>
            </c:numRef>
          </c:xVal>
          <c:yVal>
            <c:numRef>
              <c:f>'model sizes'!$E$3:$E$19</c:f>
              <c:numCache>
                <c:formatCode>#,##0</c:formatCode>
                <c:ptCount val="17"/>
                <c:pt idx="0">
                  <c:v>3.220656</c:v>
                </c:pt>
                <c:pt idx="1">
                  <c:v>2.9306559999999999</c:v>
                </c:pt>
                <c:pt idx="2">
                  <c:v>2.6406559999999999</c:v>
                </c:pt>
                <c:pt idx="3">
                  <c:v>2.371756</c:v>
                </c:pt>
                <c:pt idx="4">
                  <c:v>2.1840799999999998</c:v>
                </c:pt>
                <c:pt idx="5">
                  <c:v>1.998132</c:v>
                </c:pt>
                <c:pt idx="6">
                  <c:v>1.8123199999999999</c:v>
                </c:pt>
                <c:pt idx="7">
                  <c:v>1.6312880000000001</c:v>
                </c:pt>
                <c:pt idx="8">
                  <c:v>1.451344</c:v>
                </c:pt>
                <c:pt idx="9">
                  <c:v>1.2731440000000001</c:v>
                </c:pt>
                <c:pt idx="10">
                  <c:v>1.0949439999999999</c:v>
                </c:pt>
                <c:pt idx="11">
                  <c:v>0.92127599999999998</c:v>
                </c:pt>
                <c:pt idx="12">
                  <c:v>0.75231199999999998</c:v>
                </c:pt>
                <c:pt idx="13">
                  <c:v>0.58665999999999996</c:v>
                </c:pt>
                <c:pt idx="14">
                  <c:v>0.419576</c:v>
                </c:pt>
                <c:pt idx="15">
                  <c:v>0.26529199999999997</c:v>
                </c:pt>
                <c:pt idx="16">
                  <c:v>0.17363999999999999</c:v>
                </c:pt>
              </c:numCache>
            </c:numRef>
          </c:yVal>
          <c:smooth val="0"/>
          <c:extLst>
            <c:ext xmlns:c16="http://schemas.microsoft.com/office/drawing/2014/chart" uri="{C3380CC4-5D6E-409C-BE32-E72D297353CC}">
              <c16:uniqueId val="{00000000-AEDF-4EE7-B9D8-49E01C9B7E0A}"/>
            </c:ext>
          </c:extLst>
        </c:ser>
        <c:ser>
          <c:idx val="1"/>
          <c:order val="1"/>
          <c:tx>
            <c:strRef>
              <c:f>'model sizes'!$K$1</c:f>
              <c:strCache>
                <c:ptCount val="1"/>
                <c:pt idx="0">
                  <c:v>NMF pruned</c:v>
                </c:pt>
              </c:strCache>
            </c:strRef>
          </c:tx>
          <c:spPr>
            <a:ln w="25400" cap="rnd">
              <a:noFill/>
              <a:round/>
            </a:ln>
            <a:effectLst/>
          </c:spPr>
          <c:marker>
            <c:symbol val="diamond"/>
            <c:size val="5"/>
            <c:spPr>
              <a:solidFill>
                <a:schemeClr val="accent2"/>
              </a:solidFill>
              <a:ln w="9525">
                <a:solidFill>
                  <a:schemeClr val="accent2"/>
                </a:solidFill>
              </a:ln>
              <a:effectLst/>
            </c:spPr>
          </c:marker>
          <c:xVal>
            <c:numRef>
              <c:f>'model sizes'!$J$3:$J$21</c:f>
              <c:numCache>
                <c:formatCode>0.00</c:formatCode>
                <c:ptCount val="19"/>
                <c:pt idx="0">
                  <c:v>7.8605360275045832</c:v>
                </c:pt>
                <c:pt idx="1">
                  <c:v>15.310843412193742</c:v>
                </c:pt>
                <c:pt idx="2">
                  <c:v>22.525751139428408</c:v>
                </c:pt>
                <c:pt idx="3">
                  <c:v>29.439296829561247</c:v>
                </c:pt>
                <c:pt idx="4">
                  <c:v>36.016721176447632</c:v>
                </c:pt>
                <c:pt idx="5">
                  <c:v>42.279017424392777</c:v>
                </c:pt>
                <c:pt idx="6">
                  <c:v>48.271957729012769</c:v>
                </c:pt>
                <c:pt idx="7">
                  <c:v>53.984070372108128</c:v>
                </c:pt>
                <c:pt idx="8">
                  <c:v>59.288248716027937</c:v>
                </c:pt>
                <c:pt idx="9">
                  <c:v>64.43950905634793</c:v>
                </c:pt>
                <c:pt idx="10">
                  <c:v>69.54855347369363</c:v>
                </c:pt>
                <c:pt idx="11">
                  <c:v>74.600583451587624</c:v>
                </c:pt>
                <c:pt idx="12">
                  <c:v>79.260968970149449</c:v>
                </c:pt>
                <c:pt idx="13">
                  <c:v>83.604620349222046</c:v>
                </c:pt>
                <c:pt idx="14">
                  <c:v>87.471736554285897</c:v>
                </c:pt>
                <c:pt idx="15">
                  <c:v>90.9312626117202</c:v>
                </c:pt>
                <c:pt idx="16">
                  <c:v>92.646628634096928</c:v>
                </c:pt>
                <c:pt idx="17">
                  <c:v>95.087810266958357</c:v>
                </c:pt>
                <c:pt idx="18">
                  <c:v>96.39099745442573</c:v>
                </c:pt>
              </c:numCache>
            </c:numRef>
          </c:xVal>
          <c:yVal>
            <c:numRef>
              <c:f>'model sizes'!$L$3:$L$21</c:f>
              <c:numCache>
                <c:formatCode>#,##0</c:formatCode>
                <c:ptCount val="19"/>
                <c:pt idx="0">
                  <c:v>3.239592</c:v>
                </c:pt>
                <c:pt idx="1">
                  <c:v>2.975892</c:v>
                </c:pt>
                <c:pt idx="2">
                  <c:v>2.716056</c:v>
                </c:pt>
                <c:pt idx="3">
                  <c:v>2.4760119999999999</c:v>
                </c:pt>
                <c:pt idx="4">
                  <c:v>2.2471999999999999</c:v>
                </c:pt>
                <c:pt idx="5">
                  <c:v>2.02962</c:v>
                </c:pt>
                <c:pt idx="6">
                  <c:v>1.8242719999999999</c:v>
                </c:pt>
                <c:pt idx="7">
                  <c:v>1.631464</c:v>
                </c:pt>
                <c:pt idx="8">
                  <c:v>1.4428319999999999</c:v>
                </c:pt>
                <c:pt idx="9">
                  <c:v>1.2679640000000001</c:v>
                </c:pt>
                <c:pt idx="10">
                  <c:v>1.099888</c:v>
                </c:pt>
                <c:pt idx="11">
                  <c:v>0.92127599999999998</c:v>
                </c:pt>
                <c:pt idx="12">
                  <c:v>0.75547200000000003</c:v>
                </c:pt>
                <c:pt idx="13">
                  <c:v>0.59057599999999999</c:v>
                </c:pt>
                <c:pt idx="14">
                  <c:v>0.46779999999999999</c:v>
                </c:pt>
                <c:pt idx="15">
                  <c:v>0.36017199999999999</c:v>
                </c:pt>
                <c:pt idx="16">
                  <c:v>0.26377600000000001</c:v>
                </c:pt>
                <c:pt idx="17">
                  <c:v>0.190576</c:v>
                </c:pt>
                <c:pt idx="18">
                  <c:v>0.1424</c:v>
                </c:pt>
              </c:numCache>
            </c:numRef>
          </c:yVal>
          <c:smooth val="0"/>
          <c:extLst>
            <c:ext xmlns:c16="http://schemas.microsoft.com/office/drawing/2014/chart" uri="{C3380CC4-5D6E-409C-BE32-E72D297353CC}">
              <c16:uniqueId val="{00000001-AEDF-4EE7-B9D8-49E01C9B7E0A}"/>
            </c:ext>
          </c:extLst>
        </c:ser>
        <c:ser>
          <c:idx val="2"/>
          <c:order val="2"/>
          <c:tx>
            <c:strRef>
              <c:f>'model sizes'!$R$1</c:f>
              <c:strCache>
                <c:ptCount val="1"/>
                <c:pt idx="0">
                  <c:v>baseline pruned</c:v>
                </c:pt>
              </c:strCache>
            </c:strRef>
          </c:tx>
          <c:spPr>
            <a:ln w="25400" cap="rnd">
              <a:noFill/>
              <a:round/>
            </a:ln>
            <a:effectLst/>
          </c:spPr>
          <c:marker>
            <c:symbol val="dash"/>
            <c:size val="5"/>
            <c:spPr>
              <a:solidFill>
                <a:schemeClr val="accent3"/>
              </a:solidFill>
              <a:ln w="9525">
                <a:solidFill>
                  <a:schemeClr val="accent3"/>
                </a:solidFill>
              </a:ln>
              <a:effectLst/>
            </c:spPr>
          </c:marker>
          <c:xVal>
            <c:numRef>
              <c:f>'model sizes'!$Q$3:$Q$100</c:f>
              <c:numCache>
                <c:formatCode>0.00</c:formatCode>
                <c:ptCount val="98"/>
                <c:pt idx="0">
                  <c:v>1.5125570526289933</c:v>
                </c:pt>
                <c:pt idx="1">
                  <c:v>2.8898782439308102</c:v>
                </c:pt>
                <c:pt idx="2">
                  <c:v>4.1964283368178812</c:v>
                </c:pt>
                <c:pt idx="3">
                  <c:v>5.6161421167740588</c:v>
                </c:pt>
                <c:pt idx="4">
                  <c:v>7.026396393476797</c:v>
                </c:pt>
                <c:pt idx="5">
                  <c:v>8.3045679766034937</c:v>
                </c:pt>
                <c:pt idx="6">
                  <c:v>9.5764332242278876</c:v>
                </c:pt>
                <c:pt idx="7">
                  <c:v>10.955155823419105</c:v>
                </c:pt>
                <c:pt idx="8">
                  <c:v>12.266260491946724</c:v>
                </c:pt>
                <c:pt idx="9">
                  <c:v>13.56790565722088</c:v>
                </c:pt>
                <c:pt idx="10">
                  <c:v>14.805086059582607</c:v>
                </c:pt>
                <c:pt idx="11">
                  <c:v>16.255981165077969</c:v>
                </c:pt>
                <c:pt idx="12">
                  <c:v>17.527671236716191</c:v>
                </c:pt>
                <c:pt idx="13">
                  <c:v>18.78990180510095</c:v>
                </c:pt>
                <c:pt idx="14">
                  <c:v>20.042672870232259</c:v>
                </c:pt>
                <c:pt idx="15">
                  <c:v>21.341777983706876</c:v>
                </c:pt>
                <c:pt idx="16">
                  <c:v>22.631423593928048</c:v>
                </c:pt>
                <c:pt idx="17">
                  <c:v>23.85423956542342</c:v>
                </c:pt>
                <c:pt idx="18">
                  <c:v>25.182336304610018</c:v>
                </c:pt>
                <c:pt idx="19">
                  <c:v>26.443603405070814</c:v>
                </c:pt>
                <c:pt idx="20">
                  <c:v>27.69541100227816</c:v>
                </c:pt>
                <c:pt idx="21">
                  <c:v>29.063535454305779</c:v>
                </c:pt>
                <c:pt idx="22">
                  <c:v>30.36404197566981</c:v>
                </c:pt>
                <c:pt idx="23">
                  <c:v>31.589835938930143</c:v>
                </c:pt>
                <c:pt idx="24">
                  <c:v>32.806170398937027</c:v>
                </c:pt>
                <c:pt idx="25">
                  <c:v>33.944639133089083</c:v>
                </c:pt>
                <c:pt idx="26">
                  <c:v>35.14126629465126</c:v>
                </c:pt>
                <c:pt idx="27">
                  <c:v>36.398416759436948</c:v>
                </c:pt>
                <c:pt idx="28">
                  <c:v>37.506142108015261</c:v>
                </c:pt>
                <c:pt idx="29">
                  <c:v>38.536001730738747</c:v>
                </c:pt>
                <c:pt idx="30">
                  <c:v>39.693214295411529</c:v>
                </c:pt>
                <c:pt idx="31">
                  <c:v>40.840967356830859</c:v>
                </c:pt>
                <c:pt idx="32">
                  <c:v>41.910066400457559</c:v>
                </c:pt>
                <c:pt idx="33">
                  <c:v>43.179654360261679</c:v>
                </c:pt>
                <c:pt idx="34">
                  <c:v>44.299817203858424</c:v>
                </c:pt>
                <c:pt idx="35">
                  <c:v>45.337384569973608</c:v>
                </c:pt>
                <c:pt idx="36">
                  <c:v>46.365492432835339</c:v>
                </c:pt>
                <c:pt idx="37">
                  <c:v>47.245751763365277</c:v>
                </c:pt>
                <c:pt idx="38">
                  <c:v>48.393329648798421</c:v>
                </c:pt>
                <c:pt idx="39">
                  <c:v>49.393059001899786</c:v>
                </c:pt>
                <c:pt idx="40">
                  <c:v>50.523294464701607</c:v>
                </c:pt>
                <c:pt idx="41">
                  <c:v>51.721936150104796</c:v>
                </c:pt>
                <c:pt idx="42">
                  <c:v>52.920577835507999</c:v>
                </c:pt>
                <c:pt idx="43">
                  <c:v>54.119219520911187</c:v>
                </c:pt>
                <c:pt idx="44">
                  <c:v>55.31786120631439</c:v>
                </c:pt>
                <c:pt idx="45">
                  <c:v>56.516502891717593</c:v>
                </c:pt>
                <c:pt idx="46">
                  <c:v>57.715144577120789</c:v>
                </c:pt>
                <c:pt idx="47">
                  <c:v>58.718640213924921</c:v>
                </c:pt>
                <c:pt idx="48">
                  <c:v>59.909398979950232</c:v>
                </c:pt>
                <c:pt idx="49">
                  <c:v>60.795614294010122</c:v>
                </c:pt>
                <c:pt idx="50">
                  <c:v>61.771519712991662</c:v>
                </c:pt>
                <c:pt idx="51">
                  <c:v>62.737965628719763</c:v>
                </c:pt>
                <c:pt idx="52">
                  <c:v>63.694952041194384</c:v>
                </c:pt>
                <c:pt idx="53">
                  <c:v>64.540964466427084</c:v>
                </c:pt>
                <c:pt idx="54">
                  <c:v>65.478243580457018</c:v>
                </c:pt>
                <c:pt idx="55">
                  <c:v>66.613821910837174</c:v>
                </c:pt>
                <c:pt idx="56">
                  <c:v>67.640791129788752</c:v>
                </c:pt>
                <c:pt idx="57">
                  <c:v>68.552056609871698</c:v>
                </c:pt>
                <c:pt idx="58">
                  <c:v>69.564048282005302</c:v>
                </c:pt>
                <c:pt idx="59">
                  <c:v>70.569733618636619</c:v>
                </c:pt>
                <c:pt idx="60">
                  <c:v>71.11891033529561</c:v>
                </c:pt>
                <c:pt idx="61">
                  <c:v>71.77433128756978</c:v>
                </c:pt>
                <c:pt idx="62">
                  <c:v>72.528901848019061</c:v>
                </c:pt>
                <c:pt idx="63">
                  <c:v>73.274012905214903</c:v>
                </c:pt>
                <c:pt idx="64">
                  <c:v>74.115120402834705</c:v>
                </c:pt>
                <c:pt idx="65">
                  <c:v>75.054589216691809</c:v>
                </c:pt>
                <c:pt idx="66">
                  <c:v>76.099513974226369</c:v>
                </c:pt>
                <c:pt idx="67">
                  <c:v>77.144438731760886</c:v>
                </c:pt>
                <c:pt idx="68">
                  <c:v>78.189363489295431</c:v>
                </c:pt>
                <c:pt idx="69">
                  <c:v>78.749401117097264</c:v>
                </c:pt>
                <c:pt idx="70">
                  <c:v>79.303132409396795</c:v>
                </c:pt>
                <c:pt idx="71">
                  <c:v>79.850557366194025</c:v>
                </c:pt>
                <c:pt idx="72">
                  <c:v>80.391675987488924</c:v>
                </c:pt>
                <c:pt idx="73">
                  <c:v>81.035885676647894</c:v>
                </c:pt>
                <c:pt idx="74">
                  <c:v>81.670635862553425</c:v>
                </c:pt>
                <c:pt idx="75">
                  <c:v>82.295926545205475</c:v>
                </c:pt>
                <c:pt idx="76">
                  <c:v>82.804725197051084</c:v>
                </c:pt>
                <c:pt idx="77">
                  <c:v>83.411885165134024</c:v>
                </c:pt>
                <c:pt idx="78">
                  <c:v>83.905706270161659</c:v>
                </c:pt>
                <c:pt idx="79">
                  <c:v>84.59782659153953</c:v>
                </c:pt>
                <c:pt idx="80">
                  <c:v>85.385943353341361</c:v>
                </c:pt>
                <c:pt idx="81">
                  <c:v>86.167753779640876</c:v>
                </c:pt>
                <c:pt idx="82">
                  <c:v>86.833072175133935</c:v>
                </c:pt>
                <c:pt idx="83">
                  <c:v>87.59990505461549</c:v>
                </c:pt>
                <c:pt idx="84">
                  <c:v>88.36043159859473</c:v>
                </c:pt>
                <c:pt idx="85">
                  <c:v>88.998948068203021</c:v>
                </c:pt>
                <c:pt idx="86">
                  <c:v>89.862565680046316</c:v>
                </c:pt>
                <c:pt idx="87">
                  <c:v>90.60417321751865</c:v>
                </c:pt>
                <c:pt idx="88">
                  <c:v>91.463849369673014</c:v>
                </c:pt>
                <c:pt idx="89">
                  <c:v>92.1952091119541</c:v>
                </c:pt>
                <c:pt idx="90">
                  <c:v>92.920262518732883</c:v>
                </c:pt>
                <c:pt idx="91">
                  <c:v>93.77205575150937</c:v>
                </c:pt>
                <c:pt idx="92">
                  <c:v>94.486861363096892</c:v>
                </c:pt>
                <c:pt idx="93">
                  <c:v>94.786762651428688</c:v>
                </c:pt>
                <c:pt idx="94">
                  <c:v>95.212615473820378</c:v>
                </c:pt>
                <c:pt idx="95">
                  <c:v>95.629008792958629</c:v>
                </c:pt>
                <c:pt idx="96">
                  <c:v>96.035942608843399</c:v>
                </c:pt>
                <c:pt idx="97">
                  <c:v>96.83255540597473</c:v>
                </c:pt>
              </c:numCache>
            </c:numRef>
          </c:xVal>
          <c:yVal>
            <c:numRef>
              <c:f>'model sizes'!$S$3:$S$100</c:f>
              <c:numCache>
                <c:formatCode>#,##0</c:formatCode>
                <c:ptCount val="98"/>
                <c:pt idx="0">
                  <c:v>4.5244720000000003</c:v>
                </c:pt>
                <c:pt idx="1">
                  <c:v>4.4643199999999998</c:v>
                </c:pt>
                <c:pt idx="2">
                  <c:v>4.4044559999999997</c:v>
                </c:pt>
                <c:pt idx="3">
                  <c:v>4.3370199999999999</c:v>
                </c:pt>
                <c:pt idx="4">
                  <c:v>4.2698720000000003</c:v>
                </c:pt>
                <c:pt idx="5">
                  <c:v>4.2087560000000002</c:v>
                </c:pt>
                <c:pt idx="6">
                  <c:v>4.148072</c:v>
                </c:pt>
                <c:pt idx="7">
                  <c:v>4.0822200000000004</c:v>
                </c:pt>
                <c:pt idx="8">
                  <c:v>4.0136399999999997</c:v>
                </c:pt>
                <c:pt idx="9">
                  <c:v>3.9513799999999999</c:v>
                </c:pt>
                <c:pt idx="10">
                  <c:v>3.8956559999999998</c:v>
                </c:pt>
                <c:pt idx="11">
                  <c:v>3.83128</c:v>
                </c:pt>
                <c:pt idx="12">
                  <c:v>3.7703519999999999</c:v>
                </c:pt>
                <c:pt idx="13">
                  <c:v>3.7098559999999998</c:v>
                </c:pt>
                <c:pt idx="14">
                  <c:v>3.6497920000000001</c:v>
                </c:pt>
                <c:pt idx="15">
                  <c:v>3.5964800000000001</c:v>
                </c:pt>
                <c:pt idx="16">
                  <c:v>3.5434559999999999</c:v>
                </c:pt>
                <c:pt idx="17">
                  <c:v>3.4848319999999999</c:v>
                </c:pt>
                <c:pt idx="18">
                  <c:v>3.4325999999999999</c:v>
                </c:pt>
                <c:pt idx="19">
                  <c:v>3.3778199999999998</c:v>
                </c:pt>
                <c:pt idx="20">
                  <c:v>3.3234720000000002</c:v>
                </c:pt>
                <c:pt idx="21">
                  <c:v>3.2695560000000001</c:v>
                </c:pt>
                <c:pt idx="22">
                  <c:v>3.2132719999999999</c:v>
                </c:pt>
                <c:pt idx="23">
                  <c:v>3.1574200000000001</c:v>
                </c:pt>
                <c:pt idx="24">
                  <c:v>3.099056</c:v>
                </c:pt>
                <c:pt idx="25">
                  <c:v>3.0499200000000002</c:v>
                </c:pt>
                <c:pt idx="26">
                  <c:v>2.998272</c:v>
                </c:pt>
                <c:pt idx="27">
                  <c:v>2.9413119999999999</c:v>
                </c:pt>
                <c:pt idx="28">
                  <c:v>2.8876559999999998</c:v>
                </c:pt>
                <c:pt idx="29">
                  <c:v>2.8344320000000001</c:v>
                </c:pt>
                <c:pt idx="30">
                  <c:v>2.784656</c:v>
                </c:pt>
                <c:pt idx="31">
                  <c:v>2.7292800000000002</c:v>
                </c:pt>
                <c:pt idx="32">
                  <c:v>2.677352</c:v>
                </c:pt>
                <c:pt idx="33">
                  <c:v>2.6320320000000001</c:v>
                </c:pt>
                <c:pt idx="34">
                  <c:v>2.5840559999999999</c:v>
                </c:pt>
                <c:pt idx="35">
                  <c:v>2.5335320000000001</c:v>
                </c:pt>
                <c:pt idx="36">
                  <c:v>2.4834399999999999</c:v>
                </c:pt>
                <c:pt idx="37">
                  <c:v>2.434412</c:v>
                </c:pt>
                <c:pt idx="38">
                  <c:v>2.3820239999999999</c:v>
                </c:pt>
                <c:pt idx="39">
                  <c:v>2.3363879999999999</c:v>
                </c:pt>
                <c:pt idx="40">
                  <c:v>2.2847919999999999</c:v>
                </c:pt>
                <c:pt idx="41">
                  <c:v>2.2300719999999998</c:v>
                </c:pt>
                <c:pt idx="42">
                  <c:v>2.1753520000000002</c:v>
                </c:pt>
                <c:pt idx="43">
                  <c:v>2.1206320000000001</c:v>
                </c:pt>
                <c:pt idx="44">
                  <c:v>2.065912</c:v>
                </c:pt>
                <c:pt idx="45">
                  <c:v>2.0111919999999999</c:v>
                </c:pt>
                <c:pt idx="46">
                  <c:v>1.956472</c:v>
                </c:pt>
                <c:pt idx="47">
                  <c:v>1.9017520000000001</c:v>
                </c:pt>
                <c:pt idx="48">
                  <c:v>1.856304</c:v>
                </c:pt>
                <c:pt idx="49">
                  <c:v>1.815852</c:v>
                </c:pt>
                <c:pt idx="50">
                  <c:v>1.7667040000000001</c:v>
                </c:pt>
                <c:pt idx="51">
                  <c:v>1.7271879999999999</c:v>
                </c:pt>
                <c:pt idx="52">
                  <c:v>1.688104</c:v>
                </c:pt>
                <c:pt idx="53">
                  <c:v>1.6448879999999999</c:v>
                </c:pt>
                <c:pt idx="54">
                  <c:v>1.602104</c:v>
                </c:pt>
                <c:pt idx="55">
                  <c:v>1.5550440000000001</c:v>
                </c:pt>
                <c:pt idx="56">
                  <c:v>1.5033840000000001</c:v>
                </c:pt>
                <c:pt idx="57">
                  <c:v>1.460488</c:v>
                </c:pt>
                <c:pt idx="58">
                  <c:v>1.4142920000000001</c:v>
                </c:pt>
                <c:pt idx="59">
                  <c:v>1.3665719999999999</c:v>
                </c:pt>
                <c:pt idx="60">
                  <c:v>1.341512</c:v>
                </c:pt>
                <c:pt idx="61">
                  <c:v>1.3116000000000001</c:v>
                </c:pt>
                <c:pt idx="62">
                  <c:v>1.2771600000000001</c:v>
                </c:pt>
                <c:pt idx="63">
                  <c:v>1.243152</c:v>
                </c:pt>
                <c:pt idx="64">
                  <c:v>1.2047600000000001</c:v>
                </c:pt>
                <c:pt idx="65">
                  <c:v>1.1618759999999999</c:v>
                </c:pt>
                <c:pt idx="66">
                  <c:v>1.1141760000000001</c:v>
                </c:pt>
                <c:pt idx="67">
                  <c:v>1.066476</c:v>
                </c:pt>
                <c:pt idx="68">
                  <c:v>1.0187759999999999</c:v>
                </c:pt>
                <c:pt idx="69">
                  <c:v>0.99321999999999999</c:v>
                </c:pt>
                <c:pt idx="70">
                  <c:v>0.96795200000000003</c:v>
                </c:pt>
                <c:pt idx="71">
                  <c:v>0.94297200000000003</c:v>
                </c:pt>
                <c:pt idx="72">
                  <c:v>0.91827999999999999</c:v>
                </c:pt>
                <c:pt idx="73">
                  <c:v>0.88888</c:v>
                </c:pt>
                <c:pt idx="74">
                  <c:v>0.85991200000000001</c:v>
                </c:pt>
                <c:pt idx="75">
                  <c:v>0.831376</c:v>
                </c:pt>
                <c:pt idx="76">
                  <c:v>0.80815999999999999</c:v>
                </c:pt>
                <c:pt idx="77">
                  <c:v>0.78045200000000003</c:v>
                </c:pt>
                <c:pt idx="78">
                  <c:v>0.75792000000000004</c:v>
                </c:pt>
                <c:pt idx="79">
                  <c:v>0.72633199999999998</c:v>
                </c:pt>
                <c:pt idx="80">
                  <c:v>0.69035999999999997</c:v>
                </c:pt>
                <c:pt idx="81">
                  <c:v>0.65467600000000004</c:v>
                </c:pt>
                <c:pt idx="82">
                  <c:v>0.62431199999999998</c:v>
                </c:pt>
                <c:pt idx="83">
                  <c:v>0.58931199999999995</c:v>
                </c:pt>
                <c:pt idx="84">
                  <c:v>0.55459999999999998</c:v>
                </c:pt>
                <c:pt idx="85">
                  <c:v>0.52546000000000004</c:v>
                </c:pt>
                <c:pt idx="86">
                  <c:v>0.48604000000000003</c:v>
                </c:pt>
                <c:pt idx="87">
                  <c:v>0.45219199999999998</c:v>
                </c:pt>
                <c:pt idx="88">
                  <c:v>0.41295199999999999</c:v>
                </c:pt>
                <c:pt idx="89">
                  <c:v>0.37957200000000002</c:v>
                </c:pt>
                <c:pt idx="90">
                  <c:v>0.34648000000000001</c:v>
                </c:pt>
                <c:pt idx="91">
                  <c:v>0.30759999999999998</c:v>
                </c:pt>
                <c:pt idx="92">
                  <c:v>0.274976</c:v>
                </c:pt>
                <c:pt idx="93">
                  <c:v>0.26129999999999998</c:v>
                </c:pt>
                <c:pt idx="94">
                  <c:v>0.241872</c:v>
                </c:pt>
                <c:pt idx="95">
                  <c:v>0.22287599999999999</c:v>
                </c:pt>
                <c:pt idx="96">
                  <c:v>0.203816</c:v>
                </c:pt>
                <c:pt idx="97">
                  <c:v>0.16781599999999999</c:v>
                </c:pt>
              </c:numCache>
            </c:numRef>
          </c:yVal>
          <c:smooth val="0"/>
          <c:extLst>
            <c:ext xmlns:c16="http://schemas.microsoft.com/office/drawing/2014/chart" uri="{C3380CC4-5D6E-409C-BE32-E72D297353CC}">
              <c16:uniqueId val="{00000002-AEDF-4EE7-B9D8-49E01C9B7E0A}"/>
            </c:ext>
          </c:extLst>
        </c:ser>
        <c:ser>
          <c:idx val="3"/>
          <c:order val="3"/>
          <c:tx>
            <c:strRef>
              <c:f>'model sizes'!$F$1</c:f>
              <c:strCache>
                <c:ptCount val="1"/>
                <c:pt idx="0">
                  <c:v>PCA pruned+quantized</c:v>
                </c:pt>
              </c:strCache>
            </c:strRef>
          </c:tx>
          <c:spPr>
            <a:ln w="25400" cap="rnd">
              <a:noFill/>
              <a:round/>
            </a:ln>
            <a:effectLst/>
          </c:spPr>
          <c:marker>
            <c:symbol val="circle"/>
            <c:size val="5"/>
            <c:spPr>
              <a:solidFill>
                <a:schemeClr val="accent4"/>
              </a:solidFill>
              <a:ln w="9525">
                <a:solidFill>
                  <a:schemeClr val="accent4"/>
                </a:solidFill>
              </a:ln>
              <a:effectLst/>
            </c:spPr>
          </c:marker>
          <c:xVal>
            <c:numRef>
              <c:f>'model sizes'!$C$3:$C$19</c:f>
              <c:numCache>
                <c:formatCode>0.00</c:formatCode>
                <c:ptCount val="17"/>
                <c:pt idx="0">
                  <c:v>8.3198636242140402</c:v>
                </c:pt>
                <c:pt idx="1">
                  <c:v>16.63972724842808</c:v>
                </c:pt>
                <c:pt idx="2">
                  <c:v>24.959590872642124</c:v>
                </c:pt>
                <c:pt idx="3">
                  <c:v>32.791218170283884</c:v>
                </c:pt>
                <c:pt idx="4">
                  <c:v>38.247970366257547</c:v>
                </c:pt>
                <c:pt idx="5">
                  <c:v>43.46473421749689</c:v>
                </c:pt>
                <c:pt idx="6">
                  <c:v>48.774877854880472</c:v>
                </c:pt>
                <c:pt idx="7">
                  <c:v>53.990035665571881</c:v>
                </c:pt>
                <c:pt idx="8">
                  <c:v>59.103554053015394</c:v>
                </c:pt>
                <c:pt idx="9">
                  <c:v>64.217072440458907</c:v>
                </c:pt>
                <c:pt idx="10">
                  <c:v>69.281262439644422</c:v>
                </c:pt>
                <c:pt idx="11">
                  <c:v>74.295894616207931</c:v>
                </c:pt>
                <c:pt idx="12">
                  <c:v>79.073521094769006</c:v>
                </c:pt>
                <c:pt idx="13">
                  <c:v>83.714863561119586</c:v>
                </c:pt>
                <c:pt idx="14">
                  <c:v>87.836537193031162</c:v>
                </c:pt>
                <c:pt idx="15">
                  <c:v>91.585724135003773</c:v>
                </c:pt>
                <c:pt idx="16">
                  <c:v>94.641789863360358</c:v>
                </c:pt>
              </c:numCache>
            </c:numRef>
          </c:xVal>
          <c:yVal>
            <c:numRef>
              <c:f>'model sizes'!$G$3:$G$19</c:f>
              <c:numCache>
                <c:formatCode>#,##0</c:formatCode>
                <c:ptCount val="17"/>
                <c:pt idx="0">
                  <c:v>0.80641600000000002</c:v>
                </c:pt>
                <c:pt idx="1">
                  <c:v>0.73381600000000002</c:v>
                </c:pt>
                <c:pt idx="2">
                  <c:v>0.66121600000000003</c:v>
                </c:pt>
                <c:pt idx="3">
                  <c:v>0.59388799999999997</c:v>
                </c:pt>
                <c:pt idx="4">
                  <c:v>0.54687200000000002</c:v>
                </c:pt>
                <c:pt idx="5">
                  <c:v>0.50028799999999995</c:v>
                </c:pt>
                <c:pt idx="6">
                  <c:v>0.45372800000000002</c:v>
                </c:pt>
                <c:pt idx="7">
                  <c:v>0.40821600000000002</c:v>
                </c:pt>
                <c:pt idx="8">
                  <c:v>0.36312800000000001</c:v>
                </c:pt>
                <c:pt idx="9">
                  <c:v>0.31847999999999999</c:v>
                </c:pt>
                <c:pt idx="10">
                  <c:v>0.27383200000000002</c:v>
                </c:pt>
                <c:pt idx="11">
                  <c:v>0.23108799999999999</c:v>
                </c:pt>
                <c:pt idx="12">
                  <c:v>0.188752</c:v>
                </c:pt>
                <c:pt idx="13">
                  <c:v>0.14724000000000001</c:v>
                </c:pt>
                <c:pt idx="14">
                  <c:v>0.105368</c:v>
                </c:pt>
                <c:pt idx="15">
                  <c:v>6.6696000000000005E-2</c:v>
                </c:pt>
                <c:pt idx="16">
                  <c:v>4.8335999999999997E-2</c:v>
                </c:pt>
              </c:numCache>
            </c:numRef>
          </c:yVal>
          <c:smooth val="0"/>
          <c:extLst>
            <c:ext xmlns:c16="http://schemas.microsoft.com/office/drawing/2014/chart" uri="{C3380CC4-5D6E-409C-BE32-E72D297353CC}">
              <c16:uniqueId val="{00000003-AEDF-4EE7-B9D8-49E01C9B7E0A}"/>
            </c:ext>
          </c:extLst>
        </c:ser>
        <c:ser>
          <c:idx val="4"/>
          <c:order val="4"/>
          <c:tx>
            <c:strRef>
              <c:f>'model sizes'!$M$1</c:f>
              <c:strCache>
                <c:ptCount val="1"/>
                <c:pt idx="0">
                  <c:v>NMF pruned+quantized</c:v>
                </c:pt>
              </c:strCache>
            </c:strRef>
          </c:tx>
          <c:spPr>
            <a:ln w="25400" cap="rnd">
              <a:noFill/>
              <a:round/>
            </a:ln>
            <a:effectLst/>
          </c:spPr>
          <c:marker>
            <c:symbol val="x"/>
            <c:size val="5"/>
            <c:spPr>
              <a:noFill/>
              <a:ln w="9525">
                <a:solidFill>
                  <a:schemeClr val="accent5"/>
                </a:solidFill>
              </a:ln>
              <a:effectLst/>
            </c:spPr>
          </c:marker>
          <c:xVal>
            <c:numRef>
              <c:f>'model sizes'!$J$3:$J$21</c:f>
              <c:numCache>
                <c:formatCode>0.00</c:formatCode>
                <c:ptCount val="19"/>
                <c:pt idx="0">
                  <c:v>7.8605360275045832</c:v>
                </c:pt>
                <c:pt idx="1">
                  <c:v>15.310843412193742</c:v>
                </c:pt>
                <c:pt idx="2">
                  <c:v>22.525751139428408</c:v>
                </c:pt>
                <c:pt idx="3">
                  <c:v>29.439296829561247</c:v>
                </c:pt>
                <c:pt idx="4">
                  <c:v>36.016721176447632</c:v>
                </c:pt>
                <c:pt idx="5">
                  <c:v>42.279017424392777</c:v>
                </c:pt>
                <c:pt idx="6">
                  <c:v>48.271957729012769</c:v>
                </c:pt>
                <c:pt idx="7">
                  <c:v>53.984070372108128</c:v>
                </c:pt>
                <c:pt idx="8">
                  <c:v>59.288248716027937</c:v>
                </c:pt>
                <c:pt idx="9">
                  <c:v>64.43950905634793</c:v>
                </c:pt>
                <c:pt idx="10">
                  <c:v>69.54855347369363</c:v>
                </c:pt>
                <c:pt idx="11">
                  <c:v>74.600583451587624</c:v>
                </c:pt>
                <c:pt idx="12">
                  <c:v>79.260968970149449</c:v>
                </c:pt>
                <c:pt idx="13">
                  <c:v>83.604620349222046</c:v>
                </c:pt>
                <c:pt idx="14">
                  <c:v>87.471736554285897</c:v>
                </c:pt>
                <c:pt idx="15">
                  <c:v>90.9312626117202</c:v>
                </c:pt>
                <c:pt idx="16">
                  <c:v>92.646628634096928</c:v>
                </c:pt>
                <c:pt idx="17">
                  <c:v>95.087810266958357</c:v>
                </c:pt>
                <c:pt idx="18">
                  <c:v>96.39099745442573</c:v>
                </c:pt>
              </c:numCache>
            </c:numRef>
          </c:xVal>
          <c:yVal>
            <c:numRef>
              <c:f>'model sizes'!$N$3:$N$21</c:f>
              <c:numCache>
                <c:formatCode>#,##0</c:formatCode>
                <c:ptCount val="19"/>
                <c:pt idx="0">
                  <c:v>0.81115199999999998</c:v>
                </c:pt>
                <c:pt idx="1">
                  <c:v>0.74512800000000001</c:v>
                </c:pt>
                <c:pt idx="2">
                  <c:v>0.680064</c:v>
                </c:pt>
                <c:pt idx="3">
                  <c:v>0.61995199999999995</c:v>
                </c:pt>
                <c:pt idx="4">
                  <c:v>0.56264800000000004</c:v>
                </c:pt>
                <c:pt idx="5">
                  <c:v>0.50815999999999995</c:v>
                </c:pt>
                <c:pt idx="6">
                  <c:v>0.45672000000000001</c:v>
                </c:pt>
                <c:pt idx="7">
                  <c:v>0.40825600000000001</c:v>
                </c:pt>
                <c:pt idx="8">
                  <c:v>0.36099999999999999</c:v>
                </c:pt>
                <c:pt idx="9">
                  <c:v>0.31718400000000002</c:v>
                </c:pt>
                <c:pt idx="10">
                  <c:v>0.27506399999999998</c:v>
                </c:pt>
                <c:pt idx="11">
                  <c:v>0.23108799999999999</c:v>
                </c:pt>
                <c:pt idx="12">
                  <c:v>0.18953600000000001</c:v>
                </c:pt>
                <c:pt idx="13">
                  <c:v>0.14821599999999999</c:v>
                </c:pt>
                <c:pt idx="14">
                  <c:v>0.117424</c:v>
                </c:pt>
                <c:pt idx="15">
                  <c:v>9.0415999999999996E-2</c:v>
                </c:pt>
                <c:pt idx="16">
                  <c:v>6.6215999999999997E-2</c:v>
                </c:pt>
                <c:pt idx="17">
                  <c:v>4.7815999999999997E-2</c:v>
                </c:pt>
                <c:pt idx="18">
                  <c:v>3.7904E-2</c:v>
                </c:pt>
              </c:numCache>
            </c:numRef>
          </c:yVal>
          <c:smooth val="0"/>
          <c:extLst>
            <c:ext xmlns:c16="http://schemas.microsoft.com/office/drawing/2014/chart" uri="{C3380CC4-5D6E-409C-BE32-E72D297353CC}">
              <c16:uniqueId val="{00000004-AEDF-4EE7-B9D8-49E01C9B7E0A}"/>
            </c:ext>
          </c:extLst>
        </c:ser>
        <c:ser>
          <c:idx val="5"/>
          <c:order val="5"/>
          <c:tx>
            <c:strRef>
              <c:f>'model sizes'!$T$1</c:f>
              <c:strCache>
                <c:ptCount val="1"/>
                <c:pt idx="0">
                  <c:v>baseline pruned+quantized</c:v>
                </c:pt>
              </c:strCache>
            </c:strRef>
          </c:tx>
          <c:spPr>
            <a:ln w="25400" cap="rnd">
              <a:noFill/>
              <a:round/>
            </a:ln>
            <a:effectLst/>
          </c:spPr>
          <c:marker>
            <c:symbol val="dot"/>
            <c:size val="5"/>
            <c:spPr>
              <a:solidFill>
                <a:schemeClr val="accent6"/>
              </a:solidFill>
              <a:ln w="9525">
                <a:solidFill>
                  <a:schemeClr val="accent6"/>
                </a:solidFill>
              </a:ln>
              <a:effectLst/>
            </c:spPr>
          </c:marker>
          <c:xVal>
            <c:numRef>
              <c:f>'model sizes'!$Q$3:$Q$99</c:f>
              <c:numCache>
                <c:formatCode>0.00</c:formatCode>
                <c:ptCount val="97"/>
                <c:pt idx="0">
                  <c:v>1.5125570526289933</c:v>
                </c:pt>
                <c:pt idx="1">
                  <c:v>2.8898782439308102</c:v>
                </c:pt>
                <c:pt idx="2">
                  <c:v>4.1964283368178812</c:v>
                </c:pt>
                <c:pt idx="3">
                  <c:v>5.6161421167740588</c:v>
                </c:pt>
                <c:pt idx="4">
                  <c:v>7.026396393476797</c:v>
                </c:pt>
                <c:pt idx="5">
                  <c:v>8.3045679766034937</c:v>
                </c:pt>
                <c:pt idx="6">
                  <c:v>9.5764332242278876</c:v>
                </c:pt>
                <c:pt idx="7">
                  <c:v>10.955155823419105</c:v>
                </c:pt>
                <c:pt idx="8">
                  <c:v>12.266260491946724</c:v>
                </c:pt>
                <c:pt idx="9">
                  <c:v>13.56790565722088</c:v>
                </c:pt>
                <c:pt idx="10">
                  <c:v>14.805086059582607</c:v>
                </c:pt>
                <c:pt idx="11">
                  <c:v>16.255981165077969</c:v>
                </c:pt>
                <c:pt idx="12">
                  <c:v>17.527671236716191</c:v>
                </c:pt>
                <c:pt idx="13">
                  <c:v>18.78990180510095</c:v>
                </c:pt>
                <c:pt idx="14">
                  <c:v>20.042672870232259</c:v>
                </c:pt>
                <c:pt idx="15">
                  <c:v>21.341777983706876</c:v>
                </c:pt>
                <c:pt idx="16">
                  <c:v>22.631423593928048</c:v>
                </c:pt>
                <c:pt idx="17">
                  <c:v>23.85423956542342</c:v>
                </c:pt>
                <c:pt idx="18">
                  <c:v>25.182336304610018</c:v>
                </c:pt>
                <c:pt idx="19">
                  <c:v>26.443603405070814</c:v>
                </c:pt>
                <c:pt idx="20">
                  <c:v>27.69541100227816</c:v>
                </c:pt>
                <c:pt idx="21">
                  <c:v>29.063535454305779</c:v>
                </c:pt>
                <c:pt idx="22">
                  <c:v>30.36404197566981</c:v>
                </c:pt>
                <c:pt idx="23">
                  <c:v>31.589835938930143</c:v>
                </c:pt>
                <c:pt idx="24">
                  <c:v>32.806170398937027</c:v>
                </c:pt>
                <c:pt idx="25">
                  <c:v>33.944639133089083</c:v>
                </c:pt>
                <c:pt idx="26">
                  <c:v>35.14126629465126</c:v>
                </c:pt>
                <c:pt idx="27">
                  <c:v>36.398416759436948</c:v>
                </c:pt>
                <c:pt idx="28">
                  <c:v>37.506142108015261</c:v>
                </c:pt>
                <c:pt idx="29">
                  <c:v>38.536001730738747</c:v>
                </c:pt>
                <c:pt idx="30">
                  <c:v>39.693214295411529</c:v>
                </c:pt>
                <c:pt idx="31">
                  <c:v>40.840967356830859</c:v>
                </c:pt>
                <c:pt idx="32">
                  <c:v>41.910066400457559</c:v>
                </c:pt>
                <c:pt idx="33">
                  <c:v>43.179654360261679</c:v>
                </c:pt>
                <c:pt idx="34">
                  <c:v>44.299817203858424</c:v>
                </c:pt>
                <c:pt idx="35">
                  <c:v>45.337384569973608</c:v>
                </c:pt>
                <c:pt idx="36">
                  <c:v>46.365492432835339</c:v>
                </c:pt>
                <c:pt idx="37">
                  <c:v>47.245751763365277</c:v>
                </c:pt>
                <c:pt idx="38">
                  <c:v>48.393329648798421</c:v>
                </c:pt>
                <c:pt idx="39">
                  <c:v>49.393059001899786</c:v>
                </c:pt>
                <c:pt idx="40">
                  <c:v>50.523294464701607</c:v>
                </c:pt>
                <c:pt idx="41">
                  <c:v>51.721936150104796</c:v>
                </c:pt>
                <c:pt idx="42">
                  <c:v>52.920577835507999</c:v>
                </c:pt>
                <c:pt idx="43">
                  <c:v>54.119219520911187</c:v>
                </c:pt>
                <c:pt idx="44">
                  <c:v>55.31786120631439</c:v>
                </c:pt>
                <c:pt idx="45">
                  <c:v>56.516502891717593</c:v>
                </c:pt>
                <c:pt idx="46">
                  <c:v>57.715144577120789</c:v>
                </c:pt>
                <c:pt idx="47">
                  <c:v>58.718640213924921</c:v>
                </c:pt>
                <c:pt idx="48">
                  <c:v>59.909398979950232</c:v>
                </c:pt>
                <c:pt idx="49">
                  <c:v>60.795614294010122</c:v>
                </c:pt>
                <c:pt idx="50">
                  <c:v>61.771519712991662</c:v>
                </c:pt>
                <c:pt idx="51">
                  <c:v>62.737965628719763</c:v>
                </c:pt>
                <c:pt idx="52">
                  <c:v>63.694952041194384</c:v>
                </c:pt>
                <c:pt idx="53">
                  <c:v>64.540964466427084</c:v>
                </c:pt>
                <c:pt idx="54">
                  <c:v>65.478243580457018</c:v>
                </c:pt>
                <c:pt idx="55">
                  <c:v>66.613821910837174</c:v>
                </c:pt>
                <c:pt idx="56">
                  <c:v>67.640791129788752</c:v>
                </c:pt>
                <c:pt idx="57">
                  <c:v>68.552056609871698</c:v>
                </c:pt>
                <c:pt idx="58">
                  <c:v>69.564048282005302</c:v>
                </c:pt>
                <c:pt idx="59">
                  <c:v>70.569733618636619</c:v>
                </c:pt>
                <c:pt idx="60">
                  <c:v>71.11891033529561</c:v>
                </c:pt>
                <c:pt idx="61">
                  <c:v>71.77433128756978</c:v>
                </c:pt>
                <c:pt idx="62">
                  <c:v>72.528901848019061</c:v>
                </c:pt>
                <c:pt idx="63">
                  <c:v>73.274012905214903</c:v>
                </c:pt>
                <c:pt idx="64">
                  <c:v>74.115120402834705</c:v>
                </c:pt>
                <c:pt idx="65">
                  <c:v>75.054589216691809</c:v>
                </c:pt>
                <c:pt idx="66">
                  <c:v>76.099513974226369</c:v>
                </c:pt>
                <c:pt idx="67">
                  <c:v>77.144438731760886</c:v>
                </c:pt>
                <c:pt idx="68">
                  <c:v>78.189363489295431</c:v>
                </c:pt>
                <c:pt idx="69">
                  <c:v>78.749401117097264</c:v>
                </c:pt>
                <c:pt idx="70">
                  <c:v>79.303132409396795</c:v>
                </c:pt>
                <c:pt idx="71">
                  <c:v>79.850557366194025</c:v>
                </c:pt>
                <c:pt idx="72">
                  <c:v>80.391675987488924</c:v>
                </c:pt>
                <c:pt idx="73">
                  <c:v>81.035885676647894</c:v>
                </c:pt>
                <c:pt idx="74">
                  <c:v>81.670635862553425</c:v>
                </c:pt>
                <c:pt idx="75">
                  <c:v>82.295926545205475</c:v>
                </c:pt>
                <c:pt idx="76">
                  <c:v>82.804725197051084</c:v>
                </c:pt>
                <c:pt idx="77">
                  <c:v>83.411885165134024</c:v>
                </c:pt>
                <c:pt idx="78">
                  <c:v>83.905706270161659</c:v>
                </c:pt>
                <c:pt idx="79">
                  <c:v>84.59782659153953</c:v>
                </c:pt>
                <c:pt idx="80">
                  <c:v>85.385943353341361</c:v>
                </c:pt>
                <c:pt idx="81">
                  <c:v>86.167753779640876</c:v>
                </c:pt>
                <c:pt idx="82">
                  <c:v>86.833072175133935</c:v>
                </c:pt>
                <c:pt idx="83">
                  <c:v>87.59990505461549</c:v>
                </c:pt>
                <c:pt idx="84">
                  <c:v>88.36043159859473</c:v>
                </c:pt>
                <c:pt idx="85">
                  <c:v>88.998948068203021</c:v>
                </c:pt>
                <c:pt idx="86">
                  <c:v>89.862565680046316</c:v>
                </c:pt>
                <c:pt idx="87">
                  <c:v>90.60417321751865</c:v>
                </c:pt>
                <c:pt idx="88">
                  <c:v>91.463849369673014</c:v>
                </c:pt>
                <c:pt idx="89">
                  <c:v>92.1952091119541</c:v>
                </c:pt>
                <c:pt idx="90">
                  <c:v>92.920262518732883</c:v>
                </c:pt>
                <c:pt idx="91">
                  <c:v>93.77205575150937</c:v>
                </c:pt>
                <c:pt idx="92">
                  <c:v>94.486861363096892</c:v>
                </c:pt>
                <c:pt idx="93">
                  <c:v>94.786762651428688</c:v>
                </c:pt>
                <c:pt idx="94">
                  <c:v>95.212615473820378</c:v>
                </c:pt>
                <c:pt idx="95">
                  <c:v>95.629008792958629</c:v>
                </c:pt>
                <c:pt idx="96">
                  <c:v>96.035942608843399</c:v>
                </c:pt>
              </c:numCache>
            </c:numRef>
          </c:xVal>
          <c:yVal>
            <c:numRef>
              <c:f>'model sizes'!$U$3:$U$99</c:f>
              <c:numCache>
                <c:formatCode>General</c:formatCode>
                <c:ptCount val="97"/>
                <c:pt idx="0">
                  <c:v>1.1324479999999999</c:v>
                </c:pt>
                <c:pt idx="1">
                  <c:v>1.1173919999999999</c:v>
                </c:pt>
                <c:pt idx="2">
                  <c:v>1.1024080000000001</c:v>
                </c:pt>
                <c:pt idx="3">
                  <c:v>1.085528</c:v>
                </c:pt>
                <c:pt idx="4">
                  <c:v>1.0687199999999999</c:v>
                </c:pt>
                <c:pt idx="5">
                  <c:v>1.0534239999999999</c:v>
                </c:pt>
                <c:pt idx="6">
                  <c:v>1.038232</c:v>
                </c:pt>
                <c:pt idx="7">
                  <c:v>1.021744</c:v>
                </c:pt>
                <c:pt idx="8">
                  <c:v>1.0045839999999999</c:v>
                </c:pt>
                <c:pt idx="9">
                  <c:v>0.98899999999999999</c:v>
                </c:pt>
                <c:pt idx="10">
                  <c:v>0.97504800000000003</c:v>
                </c:pt>
                <c:pt idx="11">
                  <c:v>0.958928</c:v>
                </c:pt>
                <c:pt idx="12">
                  <c:v>0.94367999999999996</c:v>
                </c:pt>
                <c:pt idx="13">
                  <c:v>0.92853600000000003</c:v>
                </c:pt>
                <c:pt idx="14">
                  <c:v>0.91349599999999997</c:v>
                </c:pt>
                <c:pt idx="15">
                  <c:v>0.90015199999999995</c:v>
                </c:pt>
                <c:pt idx="16">
                  <c:v>0.88687199999999999</c:v>
                </c:pt>
                <c:pt idx="17">
                  <c:v>0.87219999999999998</c:v>
                </c:pt>
                <c:pt idx="18">
                  <c:v>0.85911999999999999</c:v>
                </c:pt>
                <c:pt idx="19">
                  <c:v>0.84540800000000005</c:v>
                </c:pt>
                <c:pt idx="20">
                  <c:v>0.83179999999999998</c:v>
                </c:pt>
                <c:pt idx="21">
                  <c:v>0.81830400000000003</c:v>
                </c:pt>
                <c:pt idx="22">
                  <c:v>0.80420800000000003</c:v>
                </c:pt>
                <c:pt idx="23">
                  <c:v>0.79022400000000004</c:v>
                </c:pt>
                <c:pt idx="24">
                  <c:v>0.77561599999999997</c:v>
                </c:pt>
                <c:pt idx="25">
                  <c:v>0.76331199999999999</c:v>
                </c:pt>
                <c:pt idx="26">
                  <c:v>0.75037600000000004</c:v>
                </c:pt>
                <c:pt idx="27">
                  <c:v>0.73612</c:v>
                </c:pt>
                <c:pt idx="28">
                  <c:v>0.722688</c:v>
                </c:pt>
                <c:pt idx="29">
                  <c:v>0.70935999999999999</c:v>
                </c:pt>
                <c:pt idx="30">
                  <c:v>0.69689599999999996</c:v>
                </c:pt>
                <c:pt idx="31">
                  <c:v>0.68303199999999997</c:v>
                </c:pt>
                <c:pt idx="32">
                  <c:v>0.67003199999999996</c:v>
                </c:pt>
                <c:pt idx="33">
                  <c:v>0.65868000000000004</c:v>
                </c:pt>
                <c:pt idx="34">
                  <c:v>0.64666400000000002</c:v>
                </c:pt>
                <c:pt idx="35">
                  <c:v>0.63401600000000002</c:v>
                </c:pt>
                <c:pt idx="36">
                  <c:v>0.62147200000000002</c:v>
                </c:pt>
                <c:pt idx="37">
                  <c:v>0.60904000000000003</c:v>
                </c:pt>
                <c:pt idx="38">
                  <c:v>0.59592000000000001</c:v>
                </c:pt>
                <c:pt idx="39">
                  <c:v>0.58448800000000001</c:v>
                </c:pt>
                <c:pt idx="40">
                  <c:v>0.57156799999999996</c:v>
                </c:pt>
                <c:pt idx="41">
                  <c:v>0.55787200000000003</c:v>
                </c:pt>
                <c:pt idx="42">
                  <c:v>0.54416799999999999</c:v>
                </c:pt>
                <c:pt idx="43">
                  <c:v>0.53047200000000005</c:v>
                </c:pt>
                <c:pt idx="44">
                  <c:v>0.51676800000000001</c:v>
                </c:pt>
                <c:pt idx="45">
                  <c:v>0.50307199999999996</c:v>
                </c:pt>
                <c:pt idx="46">
                  <c:v>0.48936800000000003</c:v>
                </c:pt>
                <c:pt idx="47">
                  <c:v>0.47567199999999998</c:v>
                </c:pt>
                <c:pt idx="48">
                  <c:v>0.46428799999999998</c:v>
                </c:pt>
                <c:pt idx="49">
                  <c:v>0.45416000000000001</c:v>
                </c:pt>
                <c:pt idx="50">
                  <c:v>0.44184800000000002</c:v>
                </c:pt>
                <c:pt idx="51">
                  <c:v>0.431952</c:v>
                </c:pt>
                <c:pt idx="52">
                  <c:v>0.42215999999999998</c:v>
                </c:pt>
                <c:pt idx="53">
                  <c:v>0.41133599999999998</c:v>
                </c:pt>
                <c:pt idx="54">
                  <c:v>0.40061600000000003</c:v>
                </c:pt>
                <c:pt idx="55">
                  <c:v>0.38883200000000001</c:v>
                </c:pt>
                <c:pt idx="56">
                  <c:v>0.37589600000000001</c:v>
                </c:pt>
                <c:pt idx="57">
                  <c:v>0.36548000000000003</c:v>
                </c:pt>
                <c:pt idx="58">
                  <c:v>0.353912</c:v>
                </c:pt>
                <c:pt idx="59">
                  <c:v>0.342416</c:v>
                </c:pt>
                <c:pt idx="60">
                  <c:v>0.33612799999999998</c:v>
                </c:pt>
                <c:pt idx="61">
                  <c:v>0.32863199999999998</c:v>
                </c:pt>
                <c:pt idx="62">
                  <c:v>0.32</c:v>
                </c:pt>
                <c:pt idx="63">
                  <c:v>0.31147999999999998</c:v>
                </c:pt>
                <c:pt idx="64">
                  <c:v>0.30186400000000002</c:v>
                </c:pt>
                <c:pt idx="65">
                  <c:v>0.29111999999999999</c:v>
                </c:pt>
                <c:pt idx="66">
                  <c:v>0.27917599999999998</c:v>
                </c:pt>
                <c:pt idx="67">
                  <c:v>0.26723200000000003</c:v>
                </c:pt>
                <c:pt idx="68">
                  <c:v>0.25528800000000001</c:v>
                </c:pt>
                <c:pt idx="69">
                  <c:v>0.24887999999999999</c:v>
                </c:pt>
                <c:pt idx="70">
                  <c:v>0.242536</c:v>
                </c:pt>
                <c:pt idx="71">
                  <c:v>0.23627200000000001</c:v>
                </c:pt>
                <c:pt idx="72">
                  <c:v>0.23008000000000001</c:v>
                </c:pt>
                <c:pt idx="73">
                  <c:v>0.22271199999999999</c:v>
                </c:pt>
                <c:pt idx="74">
                  <c:v>0.215448</c:v>
                </c:pt>
                <c:pt idx="75">
                  <c:v>0.20829600000000001</c:v>
                </c:pt>
                <c:pt idx="76">
                  <c:v>0.20247200000000001</c:v>
                </c:pt>
                <c:pt idx="77">
                  <c:v>0.19552800000000001</c:v>
                </c:pt>
                <c:pt idx="78">
                  <c:v>0.18987200000000001</c:v>
                </c:pt>
                <c:pt idx="79">
                  <c:v>0.181952</c:v>
                </c:pt>
                <c:pt idx="80">
                  <c:v>0.17294399999999999</c:v>
                </c:pt>
                <c:pt idx="81">
                  <c:v>0.16400000000000001</c:v>
                </c:pt>
                <c:pt idx="82">
                  <c:v>0.156392</c:v>
                </c:pt>
                <c:pt idx="83">
                  <c:v>0.147616</c:v>
                </c:pt>
                <c:pt idx="84">
                  <c:v>0.13891999999999999</c:v>
                </c:pt>
                <c:pt idx="85">
                  <c:v>0.13161600000000001</c:v>
                </c:pt>
                <c:pt idx="86">
                  <c:v>0.121744</c:v>
                </c:pt>
                <c:pt idx="87">
                  <c:v>0.113256</c:v>
                </c:pt>
                <c:pt idx="88">
                  <c:v>0.103432</c:v>
                </c:pt>
                <c:pt idx="89">
                  <c:v>9.5063999999999996E-2</c:v>
                </c:pt>
                <c:pt idx="90">
                  <c:v>8.6767999999999998E-2</c:v>
                </c:pt>
                <c:pt idx="91">
                  <c:v>7.7032000000000003E-2</c:v>
                </c:pt>
                <c:pt idx="92">
                  <c:v>6.8856000000000001E-2</c:v>
                </c:pt>
                <c:pt idx="93">
                  <c:v>6.5416000000000002E-2</c:v>
                </c:pt>
                <c:pt idx="94">
                  <c:v>6.0536E-2</c:v>
                </c:pt>
                <c:pt idx="95">
                  <c:v>6.0720000000000003E-2</c:v>
                </c:pt>
                <c:pt idx="96">
                  <c:v>5.2935999999999997E-2</c:v>
                </c:pt>
              </c:numCache>
            </c:numRef>
          </c:yVal>
          <c:smooth val="0"/>
          <c:extLst>
            <c:ext xmlns:c16="http://schemas.microsoft.com/office/drawing/2014/chart" uri="{C3380CC4-5D6E-409C-BE32-E72D297353CC}">
              <c16:uniqueId val="{00000005-AEDF-4EE7-B9D8-49E01C9B7E0A}"/>
            </c:ext>
          </c:extLst>
        </c:ser>
        <c:dLbls>
          <c:showLegendKey val="0"/>
          <c:showVal val="0"/>
          <c:showCatName val="0"/>
          <c:showSerName val="0"/>
          <c:showPercent val="0"/>
          <c:showBubbleSize val="0"/>
        </c:dLbls>
        <c:axId val="1482608687"/>
        <c:axId val="2071143007"/>
      </c:scatterChart>
      <c:valAx>
        <c:axId val="1482608687"/>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Pruning percentage [%]</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2071143007"/>
        <c:crosses val="autoZero"/>
        <c:crossBetween val="midCat"/>
      </c:valAx>
      <c:valAx>
        <c:axId val="20711430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Model size [MB]</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482608687"/>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1"/>
      </a:solidFill>
      <a:round/>
    </a:ln>
    <a:effectLst/>
  </c:spPr>
  <c:txPr>
    <a:bodyPr/>
    <a:lstStyle/>
    <a:p>
      <a:pPr>
        <a:defRPr/>
      </a:pPr>
      <a:endParaRPr lang="de-DE"/>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dirty="0"/>
              <a:t>Relative</a:t>
            </a:r>
            <a:r>
              <a:rPr lang="en-US" sz="1200" dirty="0"/>
              <a:t> inference times for the </a:t>
            </a:r>
            <a:r>
              <a:rPr lang="en-US" sz="1200" dirty="0" err="1"/>
              <a:t>cao</a:t>
            </a:r>
            <a:r>
              <a:rPr lang="en-US" sz="1200" dirty="0"/>
              <a:t> model on </a:t>
            </a:r>
            <a:r>
              <a:rPr lang="en-US" sz="1200" dirty="0" err="1"/>
              <a:t>IndianPines</a:t>
            </a:r>
            <a:r>
              <a:rPr lang="en-US" sz="1200" dirty="0"/>
              <a:t> after channel</a:t>
            </a:r>
            <a:r>
              <a:rPr lang="en-US" sz="1200" baseline="0" dirty="0"/>
              <a:t> pruning with and without added post-training quantization</a:t>
            </a:r>
            <a:endParaRPr lang="en-US" sz="12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scatterChart>
        <c:scatterStyle val="lineMarker"/>
        <c:varyColors val="0"/>
        <c:ser>
          <c:idx val="0"/>
          <c:order val="0"/>
          <c:tx>
            <c:strRef>
              <c:f>'inference times baseline'!$E$1</c:f>
              <c:strCache>
                <c:ptCount val="1"/>
                <c:pt idx="0">
                  <c:v>Fraction of inference time compared with 0% pruning baseline</c:v>
                </c:pt>
              </c:strCache>
            </c:strRef>
          </c:tx>
          <c:spPr>
            <a:ln w="19050" cap="rnd">
              <a:noFill/>
              <a:round/>
            </a:ln>
            <a:effectLst/>
          </c:spPr>
          <c:marker>
            <c:symbol val="circle"/>
            <c:size val="5"/>
            <c:spPr>
              <a:solidFill>
                <a:schemeClr val="accent1"/>
              </a:solidFill>
              <a:ln w="9525">
                <a:solidFill>
                  <a:schemeClr val="accent1"/>
                </a:solidFill>
              </a:ln>
              <a:effectLst/>
            </c:spPr>
          </c:marker>
          <c:xVal>
            <c:numRef>
              <c:f>'inference times baseline'!$A$2:$A$99</c:f>
              <c:numCache>
                <c:formatCode>General</c:formatCode>
                <c:ptCount val="9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numCache>
            </c:numRef>
          </c:xVal>
          <c:yVal>
            <c:numRef>
              <c:f>'inference times baseline'!$E$2:$E$99</c:f>
              <c:numCache>
                <c:formatCode>0.00</c:formatCode>
                <c:ptCount val="98"/>
                <c:pt idx="0">
                  <c:v>100</c:v>
                </c:pt>
                <c:pt idx="1">
                  <c:v>86.269839402778857</c:v>
                </c:pt>
                <c:pt idx="2">
                  <c:v>83.357838524514236</c:v>
                </c:pt>
                <c:pt idx="3">
                  <c:v>85.696613970703297</c:v>
                </c:pt>
                <c:pt idx="4">
                  <c:v>83.143957215897402</c:v>
                </c:pt>
                <c:pt idx="5">
                  <c:v>94.969378313102297</c:v>
                </c:pt>
                <c:pt idx="6">
                  <c:v>85.187298077225961</c:v>
                </c:pt>
                <c:pt idx="7">
                  <c:v>93.90114801919421</c:v>
                </c:pt>
                <c:pt idx="8">
                  <c:v>88.979329381135869</c:v>
                </c:pt>
                <c:pt idx="9">
                  <c:v>91.258508202378707</c:v>
                </c:pt>
                <c:pt idx="10">
                  <c:v>89.771141118535198</c:v>
                </c:pt>
                <c:pt idx="11">
                  <c:v>85.076142530031404</c:v>
                </c:pt>
                <c:pt idx="12">
                  <c:v>88.514122831784903</c:v>
                </c:pt>
                <c:pt idx="13">
                  <c:v>88.950707317837868</c:v>
                </c:pt>
                <c:pt idx="14">
                  <c:v>93.859783256481734</c:v>
                </c:pt>
                <c:pt idx="15">
                  <c:v>81.22627897493858</c:v>
                </c:pt>
                <c:pt idx="16">
                  <c:v>87.258280794196864</c:v>
                </c:pt>
                <c:pt idx="17">
                  <c:v>91.720382045737281</c:v>
                </c:pt>
                <c:pt idx="18">
                  <c:v>87.03146074465306</c:v>
                </c:pt>
                <c:pt idx="19">
                  <c:v>86.103988268874105</c:v>
                </c:pt>
                <c:pt idx="20">
                  <c:v>82.410957937325406</c:v>
                </c:pt>
                <c:pt idx="21">
                  <c:v>86.186913835828548</c:v>
                </c:pt>
                <c:pt idx="22">
                  <c:v>82.784809133966277</c:v>
                </c:pt>
                <c:pt idx="23">
                  <c:v>93.276951789464619</c:v>
                </c:pt>
                <c:pt idx="24">
                  <c:v>87.831898309342833</c:v>
                </c:pt>
                <c:pt idx="25">
                  <c:v>93.537687023626546</c:v>
                </c:pt>
                <c:pt idx="26">
                  <c:v>81.25490103823104</c:v>
                </c:pt>
                <c:pt idx="27">
                  <c:v>80.738527649703457</c:v>
                </c:pt>
                <c:pt idx="28">
                  <c:v>86.578016687060895</c:v>
                </c:pt>
                <c:pt idx="29">
                  <c:v>94.569257551519513</c:v>
                </c:pt>
                <c:pt idx="30">
                  <c:v>81.716186757003157</c:v>
                </c:pt>
                <c:pt idx="31">
                  <c:v>83.131214516477115</c:v>
                </c:pt>
                <c:pt idx="32">
                  <c:v>92.645109940088872</c:v>
                </c:pt>
                <c:pt idx="33">
                  <c:v>87.886397854522642</c:v>
                </c:pt>
                <c:pt idx="34">
                  <c:v>82.763244565737992</c:v>
                </c:pt>
                <c:pt idx="35">
                  <c:v>81.066701169966876</c:v>
                </c:pt>
                <c:pt idx="36">
                  <c:v>88.031860669354685</c:v>
                </c:pt>
                <c:pt idx="37">
                  <c:v>82.390177535201786</c:v>
                </c:pt>
                <c:pt idx="38">
                  <c:v>87.355125309750832</c:v>
                </c:pt>
                <c:pt idx="39">
                  <c:v>89.589410620748694</c:v>
                </c:pt>
                <c:pt idx="40">
                  <c:v>86.276112731709162</c:v>
                </c:pt>
                <c:pt idx="41">
                  <c:v>77.7343872525976</c:v>
                </c:pt>
                <c:pt idx="42">
                  <c:v>87.853266836042167</c:v>
                </c:pt>
                <c:pt idx="43">
                  <c:v>80.990833098087819</c:v>
                </c:pt>
                <c:pt idx="44">
                  <c:v>80.330565226937438</c:v>
                </c:pt>
                <c:pt idx="45">
                  <c:v>83.596421065839166</c:v>
                </c:pt>
                <c:pt idx="46">
                  <c:v>88.15026975312577</c:v>
                </c:pt>
                <c:pt idx="47">
                  <c:v>85.401767510440891</c:v>
                </c:pt>
                <c:pt idx="48">
                  <c:v>84.880493083645163</c:v>
                </c:pt>
                <c:pt idx="49">
                  <c:v>88.27789278880168</c:v>
                </c:pt>
                <c:pt idx="50">
                  <c:v>83.378814968155723</c:v>
                </c:pt>
                <c:pt idx="51">
                  <c:v>81.121200715168939</c:v>
                </c:pt>
                <c:pt idx="52">
                  <c:v>81.559941658034688</c:v>
                </c:pt>
                <c:pt idx="53">
                  <c:v>94.864104011784704</c:v>
                </c:pt>
                <c:pt idx="54">
                  <c:v>85.901869452021614</c:v>
                </c:pt>
                <c:pt idx="55">
                  <c:v>80.677950817115317</c:v>
                </c:pt>
                <c:pt idx="56">
                  <c:v>83.264326714985714</c:v>
                </c:pt>
                <c:pt idx="57">
                  <c:v>87.28474640068211</c:v>
                </c:pt>
                <c:pt idx="58">
                  <c:v>81.670705122199337</c:v>
                </c:pt>
                <c:pt idx="59">
                  <c:v>80.469362629763168</c:v>
                </c:pt>
                <c:pt idx="60">
                  <c:v>78.936905994162828</c:v>
                </c:pt>
                <c:pt idx="61">
                  <c:v>80.807142185000487</c:v>
                </c:pt>
                <c:pt idx="62">
                  <c:v>93.258327844181125</c:v>
                </c:pt>
                <c:pt idx="63">
                  <c:v>77.891808600762047</c:v>
                </c:pt>
                <c:pt idx="64">
                  <c:v>78.025508923812893</c:v>
                </c:pt>
                <c:pt idx="65">
                  <c:v>79.878101377001187</c:v>
                </c:pt>
                <c:pt idx="66">
                  <c:v>87.195351463261389</c:v>
                </c:pt>
                <c:pt idx="67">
                  <c:v>85.300414039732331</c:v>
                </c:pt>
                <c:pt idx="68">
                  <c:v>95.197178570327253</c:v>
                </c:pt>
                <c:pt idx="69">
                  <c:v>90.326330729915526</c:v>
                </c:pt>
                <c:pt idx="70">
                  <c:v>88.132429973969721</c:v>
                </c:pt>
                <c:pt idx="71">
                  <c:v>89.77741444749482</c:v>
                </c:pt>
                <c:pt idx="72">
                  <c:v>89.986590759388903</c:v>
                </c:pt>
                <c:pt idx="73">
                  <c:v>85.776598914715279</c:v>
                </c:pt>
                <c:pt idx="74">
                  <c:v>83.641510617585126</c:v>
                </c:pt>
                <c:pt idx="75">
                  <c:v>89.945422038221722</c:v>
                </c:pt>
                <c:pt idx="76">
                  <c:v>95.166007967113828</c:v>
                </c:pt>
                <c:pt idx="77">
                  <c:v>88.131449766302694</c:v>
                </c:pt>
                <c:pt idx="78">
                  <c:v>96.364017753535819</c:v>
                </c:pt>
                <c:pt idx="79">
                  <c:v>90.971895486350888</c:v>
                </c:pt>
                <c:pt idx="80">
                  <c:v>90.115586085745775</c:v>
                </c:pt>
                <c:pt idx="81">
                  <c:v>74.751419340673323</c:v>
                </c:pt>
                <c:pt idx="82">
                  <c:v>88.082047300919939</c:v>
                </c:pt>
                <c:pt idx="83">
                  <c:v>84.307463693119473</c:v>
                </c:pt>
                <c:pt idx="84">
                  <c:v>72.295411059884032</c:v>
                </c:pt>
                <c:pt idx="85">
                  <c:v>86.608795207149498</c:v>
                </c:pt>
                <c:pt idx="86">
                  <c:v>84.239633323927009</c:v>
                </c:pt>
                <c:pt idx="87">
                  <c:v>80.397415388485186</c:v>
                </c:pt>
                <c:pt idx="88">
                  <c:v>88.320041717635803</c:v>
                </c:pt>
                <c:pt idx="89">
                  <c:v>83.346860198848873</c:v>
                </c:pt>
                <c:pt idx="90">
                  <c:v>82.517212446268658</c:v>
                </c:pt>
                <c:pt idx="91">
                  <c:v>86.116927009806616</c:v>
                </c:pt>
                <c:pt idx="92">
                  <c:v>87.322974498937398</c:v>
                </c:pt>
                <c:pt idx="93">
                  <c:v>88.593519651201746</c:v>
                </c:pt>
                <c:pt idx="94">
                  <c:v>85.379026693038966</c:v>
                </c:pt>
                <c:pt idx="95">
                  <c:v>87.185157303711861</c:v>
                </c:pt>
                <c:pt idx="96">
                  <c:v>77.371122298508567</c:v>
                </c:pt>
                <c:pt idx="97">
                  <c:v>85.786597032713615</c:v>
                </c:pt>
              </c:numCache>
            </c:numRef>
          </c:yVal>
          <c:smooth val="0"/>
          <c:extLst>
            <c:ext xmlns:c16="http://schemas.microsoft.com/office/drawing/2014/chart" uri="{C3380CC4-5D6E-409C-BE32-E72D297353CC}">
              <c16:uniqueId val="{00000000-2C9D-41D8-8C58-43447C3C736E}"/>
            </c:ext>
          </c:extLst>
        </c:ser>
        <c:ser>
          <c:idx val="1"/>
          <c:order val="1"/>
          <c:tx>
            <c:strRef>
              <c:f>'inference times baseline'!$H$1</c:f>
              <c:strCache>
                <c:ptCount val="1"/>
                <c:pt idx="0">
                  <c:v>Fraction of inference time compared with quantized model with 0% pruning</c:v>
                </c:pt>
              </c:strCache>
            </c:strRef>
          </c:tx>
          <c:spPr>
            <a:ln w="19050" cap="rnd">
              <a:noFill/>
              <a:round/>
            </a:ln>
            <a:effectLst/>
          </c:spPr>
          <c:marker>
            <c:symbol val="dash"/>
            <c:size val="5"/>
            <c:spPr>
              <a:solidFill>
                <a:schemeClr val="accent2"/>
              </a:solidFill>
              <a:ln w="9525">
                <a:solidFill>
                  <a:schemeClr val="accent2"/>
                </a:solidFill>
              </a:ln>
              <a:effectLst/>
            </c:spPr>
          </c:marker>
          <c:xVal>
            <c:numRef>
              <c:f>'inference times baseline'!$A$2:$A$98</c:f>
              <c:numCache>
                <c:formatCode>General</c:formatCode>
                <c:ptCount val="9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numCache>
            </c:numRef>
          </c:xVal>
          <c:yVal>
            <c:numRef>
              <c:f>'inference times baseline'!$H$2:$H$98</c:f>
              <c:numCache>
                <c:formatCode>0.00</c:formatCode>
                <c:ptCount val="97"/>
                <c:pt idx="0">
                  <c:v>100</c:v>
                </c:pt>
                <c:pt idx="1">
                  <c:v>98.165566674065161</c:v>
                </c:pt>
                <c:pt idx="2">
                  <c:v>98.987209917862685</c:v>
                </c:pt>
                <c:pt idx="3">
                  <c:v>97.121986048735181</c:v>
                </c:pt>
                <c:pt idx="4">
                  <c:v>95.777469220128978</c:v>
                </c:pt>
                <c:pt idx="5">
                  <c:v>94.651036952920137</c:v>
                </c:pt>
                <c:pt idx="6">
                  <c:v>94.90393563975897</c:v>
                </c:pt>
                <c:pt idx="7">
                  <c:v>93.037793924283136</c:v>
                </c:pt>
                <c:pt idx="8">
                  <c:v>92.235414781168245</c:v>
                </c:pt>
                <c:pt idx="9">
                  <c:v>91.12541836717476</c:v>
                </c:pt>
                <c:pt idx="10">
                  <c:v>90.620741619850477</c:v>
                </c:pt>
                <c:pt idx="11">
                  <c:v>88.676305476340772</c:v>
                </c:pt>
                <c:pt idx="12">
                  <c:v>87.301478372979147</c:v>
                </c:pt>
                <c:pt idx="13">
                  <c:v>86.115823671044993</c:v>
                </c:pt>
                <c:pt idx="14">
                  <c:v>85.297979884224034</c:v>
                </c:pt>
                <c:pt idx="15">
                  <c:v>84.799461245538751</c:v>
                </c:pt>
                <c:pt idx="16">
                  <c:v>84.454436399651641</c:v>
                </c:pt>
                <c:pt idx="17">
                  <c:v>83.128148426426463</c:v>
                </c:pt>
                <c:pt idx="18">
                  <c:v>83.211907242017872</c:v>
                </c:pt>
                <c:pt idx="19">
                  <c:v>82.231113710490035</c:v>
                </c:pt>
                <c:pt idx="20">
                  <c:v>81.355285514247484</c:v>
                </c:pt>
                <c:pt idx="21">
                  <c:v>80.272312204367239</c:v>
                </c:pt>
                <c:pt idx="22">
                  <c:v>79.799343846586382</c:v>
                </c:pt>
                <c:pt idx="23">
                  <c:v>78.963762145457395</c:v>
                </c:pt>
                <c:pt idx="24">
                  <c:v>78.073493878176535</c:v>
                </c:pt>
                <c:pt idx="25">
                  <c:v>76.391647171324848</c:v>
                </c:pt>
                <c:pt idx="26">
                  <c:v>76.137222298115788</c:v>
                </c:pt>
                <c:pt idx="27">
                  <c:v>74.284805587332997</c:v>
                </c:pt>
                <c:pt idx="28">
                  <c:v>73.660499308413819</c:v>
                </c:pt>
                <c:pt idx="29">
                  <c:v>72.917780177930013</c:v>
                </c:pt>
                <c:pt idx="30">
                  <c:v>71.493816277046747</c:v>
                </c:pt>
                <c:pt idx="31">
                  <c:v>70.375591263810037</c:v>
                </c:pt>
                <c:pt idx="32">
                  <c:v>69.488983709291603</c:v>
                </c:pt>
                <c:pt idx="33">
                  <c:v>69.558259763321502</c:v>
                </c:pt>
                <c:pt idx="34">
                  <c:v>68.784739417019452</c:v>
                </c:pt>
                <c:pt idx="35">
                  <c:v>67.45308310991598</c:v>
                </c:pt>
                <c:pt idx="36">
                  <c:v>66.76797484674033</c:v>
                </c:pt>
                <c:pt idx="37">
                  <c:v>65.807918239101525</c:v>
                </c:pt>
                <c:pt idx="38">
                  <c:v>64.183650381651148</c:v>
                </c:pt>
                <c:pt idx="39">
                  <c:v>63.550272365565156</c:v>
                </c:pt>
                <c:pt idx="40">
                  <c:v>62.309600245897201</c:v>
                </c:pt>
                <c:pt idx="41">
                  <c:v>60.655993323200647</c:v>
                </c:pt>
                <c:pt idx="42">
                  <c:v>59.348201021159738</c:v>
                </c:pt>
                <c:pt idx="43">
                  <c:v>57.903756339544152</c:v>
                </c:pt>
                <c:pt idx="44">
                  <c:v>56.169667099265034</c:v>
                </c:pt>
                <c:pt idx="45">
                  <c:v>54.438768975939105</c:v>
                </c:pt>
                <c:pt idx="46">
                  <c:v>53.235749901810358</c:v>
                </c:pt>
                <c:pt idx="47">
                  <c:v>51.672871023373602</c:v>
                </c:pt>
                <c:pt idx="48">
                  <c:v>50.747575178019716</c:v>
                </c:pt>
                <c:pt idx="49">
                  <c:v>50.044825054217746</c:v>
                </c:pt>
                <c:pt idx="50">
                  <c:v>48.876246563414121</c:v>
                </c:pt>
                <c:pt idx="51">
                  <c:v>48.08904390293695</c:v>
                </c:pt>
                <c:pt idx="52">
                  <c:v>47.237730742302801</c:v>
                </c:pt>
                <c:pt idx="53">
                  <c:v>46.207330817435832</c:v>
                </c:pt>
                <c:pt idx="54">
                  <c:v>45.177976810505193</c:v>
                </c:pt>
                <c:pt idx="55">
                  <c:v>44.359631409982477</c:v>
                </c:pt>
                <c:pt idx="56">
                  <c:v>42.76648494732094</c:v>
                </c:pt>
                <c:pt idx="57">
                  <c:v>41.611471371734787</c:v>
                </c:pt>
                <c:pt idx="58">
                  <c:v>40.546822970919955</c:v>
                </c:pt>
                <c:pt idx="59">
                  <c:v>39.524651645291243</c:v>
                </c:pt>
                <c:pt idx="60">
                  <c:v>39.228998394835905</c:v>
                </c:pt>
                <c:pt idx="61">
                  <c:v>38.848060142412535</c:v>
                </c:pt>
                <c:pt idx="62">
                  <c:v>38.372893222452078</c:v>
                </c:pt>
                <c:pt idx="63">
                  <c:v>37.573054165741176</c:v>
                </c:pt>
                <c:pt idx="64">
                  <c:v>36.335626526184484</c:v>
                </c:pt>
                <c:pt idx="65">
                  <c:v>35.61208611533516</c:v>
                </c:pt>
                <c:pt idx="66">
                  <c:v>33.771516026025282</c:v>
                </c:pt>
                <c:pt idx="67">
                  <c:v>31.721452844043935</c:v>
                </c:pt>
                <c:pt idx="68">
                  <c:v>30.358258909514813</c:v>
                </c:pt>
                <c:pt idx="69">
                  <c:v>29.59771648366776</c:v>
                </c:pt>
                <c:pt idx="70">
                  <c:v>29.170256228546073</c:v>
                </c:pt>
                <c:pt idx="71">
                  <c:v>29.059090094087164</c:v>
                </c:pt>
                <c:pt idx="72">
                  <c:v>28.405231297278927</c:v>
                </c:pt>
                <c:pt idx="73">
                  <c:v>27.660697819364852</c:v>
                </c:pt>
                <c:pt idx="74">
                  <c:v>26.962686344153958</c:v>
                </c:pt>
                <c:pt idx="75">
                  <c:v>26.121992452315126</c:v>
                </c:pt>
                <c:pt idx="76">
                  <c:v>26.001573145947859</c:v>
                </c:pt>
                <c:pt idx="77">
                  <c:v>25.340328887825013</c:v>
                </c:pt>
                <c:pt idx="78">
                  <c:v>25.051260651283481</c:v>
                </c:pt>
                <c:pt idx="79">
                  <c:v>24.212765321629405</c:v>
                </c:pt>
                <c:pt idx="80">
                  <c:v>22.835195351856118</c:v>
                </c:pt>
                <c:pt idx="81">
                  <c:v>21.860090333155291</c:v>
                </c:pt>
                <c:pt idx="82">
                  <c:v>20.692600450810811</c:v>
                </c:pt>
                <c:pt idx="83">
                  <c:v>19.841479397548927</c:v>
                </c:pt>
                <c:pt idx="84">
                  <c:v>18.786969997098666</c:v>
                </c:pt>
                <c:pt idx="85">
                  <c:v>17.58965010843243</c:v>
                </c:pt>
                <c:pt idx="86">
                  <c:v>16.339009750515537</c:v>
                </c:pt>
                <c:pt idx="87">
                  <c:v>14.558035638050264</c:v>
                </c:pt>
                <c:pt idx="88">
                  <c:v>13.079684004713352</c:v>
                </c:pt>
                <c:pt idx="89">
                  <c:v>12.457618978501904</c:v>
                </c:pt>
                <c:pt idx="90">
                  <c:v>10.779123478083159</c:v>
                </c:pt>
                <c:pt idx="91">
                  <c:v>9.3813075254874629</c:v>
                </c:pt>
                <c:pt idx="92">
                  <c:v>8.0887877597676212</c:v>
                </c:pt>
                <c:pt idx="93">
                  <c:v>7.6761411178077763</c:v>
                </c:pt>
                <c:pt idx="94">
                  <c:v>7.0823265483876296</c:v>
                </c:pt>
                <c:pt idx="95">
                  <c:v>6.3763426170999224</c:v>
                </c:pt>
                <c:pt idx="96">
                  <c:v>6.1189187343106433</c:v>
                </c:pt>
              </c:numCache>
            </c:numRef>
          </c:yVal>
          <c:smooth val="0"/>
          <c:extLst>
            <c:ext xmlns:c16="http://schemas.microsoft.com/office/drawing/2014/chart" uri="{C3380CC4-5D6E-409C-BE32-E72D297353CC}">
              <c16:uniqueId val="{00000001-2C9D-41D8-8C58-43447C3C736E}"/>
            </c:ext>
          </c:extLst>
        </c:ser>
        <c:dLbls>
          <c:showLegendKey val="0"/>
          <c:showVal val="0"/>
          <c:showCatName val="0"/>
          <c:showSerName val="0"/>
          <c:showPercent val="0"/>
          <c:showBubbleSize val="0"/>
        </c:dLbls>
        <c:axId val="2023539119"/>
        <c:axId val="2024657903"/>
      </c:scatterChart>
      <c:valAx>
        <c:axId val="2023539119"/>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Pruning percentage [%]</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2024657903"/>
        <c:crosses val="autoZero"/>
        <c:crossBetween val="midCat"/>
      </c:valAx>
      <c:valAx>
        <c:axId val="2024657903"/>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Percent of reference time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2023539119"/>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1"/>
      </a:solidFill>
      <a:round/>
    </a:ln>
    <a:effectLst/>
  </c:spPr>
  <c:txPr>
    <a:bodyPr/>
    <a:lstStyle/>
    <a:p>
      <a:pPr>
        <a:defRPr/>
      </a:pPr>
      <a:endParaRPr lang="de-D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300" b="1" dirty="0"/>
              <a:t>Time</a:t>
            </a:r>
            <a:r>
              <a:rPr lang="en-US" sz="1300" b="1" baseline="0" dirty="0"/>
              <a:t> consumptions</a:t>
            </a:r>
            <a:r>
              <a:rPr lang="en-US" sz="1300" baseline="0" dirty="0"/>
              <a:t> </a:t>
            </a:r>
            <a:r>
              <a:rPr lang="en-US" sz="1200" baseline="0" dirty="0"/>
              <a:t>for training and inference for the </a:t>
            </a:r>
            <a:r>
              <a:rPr lang="en-US" sz="1300" b="1" baseline="0" dirty="0"/>
              <a:t>KSC</a:t>
            </a:r>
            <a:r>
              <a:rPr lang="en-US" sz="1200" baseline="0" dirty="0"/>
              <a:t> dataset</a:t>
            </a:r>
            <a:endParaRPr lang="en-US" sz="1200" dirty="0"/>
          </a:p>
        </c:rich>
      </c:tx>
      <c:layout>
        <c:manualLayout>
          <c:xMode val="edge"/>
          <c:yMode val="edge"/>
          <c:x val="0.10657369616192143"/>
          <c:y val="2.200001152014008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stacked"/>
        <c:varyColors val="0"/>
        <c:ser>
          <c:idx val="1"/>
          <c:order val="1"/>
          <c:tx>
            <c:v>Inference time</c:v>
          </c:tx>
          <c:spPr>
            <a:solidFill>
              <a:srgbClr val="FFC000">
                <a:alpha val="50000"/>
              </a:srgbClr>
            </a:solidFill>
            <a:ln>
              <a:noFill/>
            </a:ln>
            <a:effectLst/>
          </c:spPr>
          <c:invertIfNegative val="0"/>
          <c:errBars>
            <c:errBarType val="both"/>
            <c:errValType val="cust"/>
            <c:noEndCap val="0"/>
            <c:plus>
              <c:numRef>
                <c:f>KSC!$I$4:$I$22</c:f>
                <c:numCache>
                  <c:formatCode>General</c:formatCode>
                  <c:ptCount val="19"/>
                  <c:pt idx="0">
                    <c:v>8.0671939330756004E-2</c:v>
                  </c:pt>
                  <c:pt idx="1">
                    <c:v>1.5121659871734892</c:v>
                  </c:pt>
                  <c:pt idx="2">
                    <c:v>1.6270598573293493E-2</c:v>
                  </c:pt>
                  <c:pt idx="3">
                    <c:v>3.3414762132457199</c:v>
                  </c:pt>
                  <c:pt idx="4">
                    <c:v>9.9083433916828056E-2</c:v>
                  </c:pt>
                  <c:pt idx="5">
                    <c:v>0.80820969043143531</c:v>
                  </c:pt>
                  <c:pt idx="6">
                    <c:v>1.224189843010258</c:v>
                  </c:pt>
                  <c:pt idx="7">
                    <c:v>0.78468164369701299</c:v>
                  </c:pt>
                  <c:pt idx="8">
                    <c:v>2.0840695698256901</c:v>
                  </c:pt>
                  <c:pt idx="9">
                    <c:v>0.12430919576309529</c:v>
                  </c:pt>
                  <c:pt idx="10">
                    <c:v>1.5560309381126753</c:v>
                  </c:pt>
                  <c:pt idx="11">
                    <c:v>0.17995137269674988</c:v>
                  </c:pt>
                  <c:pt idx="12">
                    <c:v>0</c:v>
                  </c:pt>
                  <c:pt idx="13">
                    <c:v>0.4217033819456546</c:v>
                  </c:pt>
                  <c:pt idx="14">
                    <c:v>0.11498839568628982</c:v>
                  </c:pt>
                  <c:pt idx="15">
                    <c:v>1.0559190076813101</c:v>
                  </c:pt>
                  <c:pt idx="16">
                    <c:v>0.38561429703344174</c:v>
                  </c:pt>
                  <c:pt idx="17">
                    <c:v>1.1468010035690543</c:v>
                  </c:pt>
                  <c:pt idx="18">
                    <c:v>4.1296197140789701</c:v>
                  </c:pt>
                </c:numCache>
              </c:numRef>
            </c:plus>
            <c:minus>
              <c:numRef>
                <c:f>KSC!$I$4:$I$22</c:f>
                <c:numCache>
                  <c:formatCode>General</c:formatCode>
                  <c:ptCount val="19"/>
                  <c:pt idx="0">
                    <c:v>8.0671939330756004E-2</c:v>
                  </c:pt>
                  <c:pt idx="1">
                    <c:v>1.5121659871734892</c:v>
                  </c:pt>
                  <c:pt idx="2">
                    <c:v>1.6270598573293493E-2</c:v>
                  </c:pt>
                  <c:pt idx="3">
                    <c:v>3.3414762132457199</c:v>
                  </c:pt>
                  <c:pt idx="4">
                    <c:v>9.9083433916828056E-2</c:v>
                  </c:pt>
                  <c:pt idx="5">
                    <c:v>0.80820969043143531</c:v>
                  </c:pt>
                  <c:pt idx="6">
                    <c:v>1.224189843010258</c:v>
                  </c:pt>
                  <c:pt idx="7">
                    <c:v>0.78468164369701299</c:v>
                  </c:pt>
                  <c:pt idx="8">
                    <c:v>2.0840695698256901</c:v>
                  </c:pt>
                  <c:pt idx="9">
                    <c:v>0.12430919576309529</c:v>
                  </c:pt>
                  <c:pt idx="10">
                    <c:v>1.5560309381126753</c:v>
                  </c:pt>
                  <c:pt idx="11">
                    <c:v>0.17995137269674988</c:v>
                  </c:pt>
                  <c:pt idx="12">
                    <c:v>0</c:v>
                  </c:pt>
                  <c:pt idx="13">
                    <c:v>0.4217033819456546</c:v>
                  </c:pt>
                  <c:pt idx="14">
                    <c:v>0.11498839568628982</c:v>
                  </c:pt>
                  <c:pt idx="15">
                    <c:v>1.0559190076813101</c:v>
                  </c:pt>
                  <c:pt idx="16">
                    <c:v>0.38561429703344174</c:v>
                  </c:pt>
                  <c:pt idx="17">
                    <c:v>1.1468010035690543</c:v>
                  </c:pt>
                  <c:pt idx="18">
                    <c:v>4.1296197140789701</c:v>
                  </c:pt>
                </c:numCache>
              </c:numRef>
            </c:minus>
            <c:spPr>
              <a:noFill/>
              <a:ln w="9525" cap="flat" cmpd="sng" algn="ctr">
                <a:solidFill>
                  <a:schemeClr val="tx1">
                    <a:lumMod val="65000"/>
                    <a:lumOff val="35000"/>
                  </a:schemeClr>
                </a:solidFill>
                <a:round/>
              </a:ln>
              <a:effectLst/>
            </c:spPr>
          </c:errBars>
          <c:val>
            <c:numRef>
              <c:f>KSC!$F$4:$F$22</c:f>
              <c:numCache>
                <c:formatCode>General</c:formatCode>
                <c:ptCount val="19"/>
                <c:pt idx="0">
                  <c:v>277.37450726826978</c:v>
                </c:pt>
                <c:pt idx="1">
                  <c:v>173.92124827702841</c:v>
                </c:pt>
                <c:pt idx="2">
                  <c:v>1.1480584939320879</c:v>
                </c:pt>
                <c:pt idx="3">
                  <c:v>77.723992983500167</c:v>
                </c:pt>
                <c:pt idx="4">
                  <c:v>4.6477047602335606</c:v>
                </c:pt>
                <c:pt idx="5">
                  <c:v>14.852290868759161</c:v>
                </c:pt>
                <c:pt idx="6">
                  <c:v>32.263814687728882</c:v>
                </c:pt>
                <c:pt idx="7">
                  <c:v>1043.9954530398049</c:v>
                </c:pt>
                <c:pt idx="8">
                  <c:v>14.072682698567711</c:v>
                </c:pt>
                <c:pt idx="9">
                  <c:v>3.805172761281332</c:v>
                </c:pt>
                <c:pt idx="10">
                  <c:v>31.45548582077026</c:v>
                </c:pt>
                <c:pt idx="11">
                  <c:v>14.55973847707113</c:v>
                </c:pt>
                <c:pt idx="13">
                  <c:v>26.340211391448971</c:v>
                </c:pt>
                <c:pt idx="14">
                  <c:v>6.6407592296600342</c:v>
                </c:pt>
                <c:pt idx="15">
                  <c:v>11.94874048233032</c:v>
                </c:pt>
                <c:pt idx="16">
                  <c:v>479.36860736211139</c:v>
                </c:pt>
                <c:pt idx="17">
                  <c:v>11.201409578323361</c:v>
                </c:pt>
                <c:pt idx="18">
                  <c:v>32.124664624532073</c:v>
                </c:pt>
              </c:numCache>
            </c:numRef>
          </c:val>
          <c:extLst>
            <c:ext xmlns:c16="http://schemas.microsoft.com/office/drawing/2014/chart" uri="{C3380CC4-5D6E-409C-BE32-E72D297353CC}">
              <c16:uniqueId val="{00000000-6A82-4874-89A5-CFB37BB0427D}"/>
            </c:ext>
          </c:extLst>
        </c:ser>
        <c:dLbls>
          <c:showLegendKey val="0"/>
          <c:showVal val="0"/>
          <c:showCatName val="0"/>
          <c:showSerName val="0"/>
          <c:showPercent val="0"/>
          <c:showBubbleSize val="0"/>
        </c:dLbls>
        <c:gapWidth val="150"/>
        <c:overlap val="100"/>
        <c:axId val="1960722576"/>
        <c:axId val="1980946656"/>
      </c:barChart>
      <c:lineChart>
        <c:grouping val="standard"/>
        <c:varyColors val="0"/>
        <c:ser>
          <c:idx val="0"/>
          <c:order val="0"/>
          <c:tx>
            <c:v>Training time</c:v>
          </c:tx>
          <c:spPr>
            <a:ln w="19050" cap="rnd">
              <a:noFill/>
              <a:round/>
            </a:ln>
            <a:effectLst/>
          </c:spPr>
          <c:marker>
            <c:symbol val="square"/>
            <c:size val="5"/>
            <c:spPr>
              <a:solidFill>
                <a:schemeClr val="accent1"/>
              </a:solidFill>
              <a:ln w="9525">
                <a:solidFill>
                  <a:schemeClr val="accent1"/>
                </a:solidFill>
              </a:ln>
              <a:effectLst/>
            </c:spPr>
          </c:marker>
          <c:errBars>
            <c:errDir val="y"/>
            <c:errBarType val="both"/>
            <c:errValType val="cust"/>
            <c:noEndCap val="0"/>
            <c:plus>
              <c:numRef>
                <c:f>KSC!$E$4:$E$22</c:f>
                <c:numCache>
                  <c:formatCode>General</c:formatCode>
                  <c:ptCount val="19"/>
                  <c:pt idx="0">
                    <c:v>2.275651154228342E-3</c:v>
                  </c:pt>
                  <c:pt idx="1">
                    <c:v>0</c:v>
                  </c:pt>
                  <c:pt idx="2">
                    <c:v>8.6581422441655009E-2</c:v>
                  </c:pt>
                  <c:pt idx="3">
                    <c:v>1.3911100248020254</c:v>
                  </c:pt>
                  <c:pt idx="4">
                    <c:v>0.1007531884590378</c:v>
                  </c:pt>
                  <c:pt idx="5">
                    <c:v>7.8186060252650229</c:v>
                  </c:pt>
                  <c:pt idx="6">
                    <c:v>6.907805737945246</c:v>
                  </c:pt>
                  <c:pt idx="7">
                    <c:v>0.91297412340082928</c:v>
                  </c:pt>
                  <c:pt idx="8">
                    <c:v>1.9211195056221655</c:v>
                  </c:pt>
                  <c:pt idx="9">
                    <c:v>1.3651474148394698</c:v>
                  </c:pt>
                  <c:pt idx="10">
                    <c:v>0.83568515124879639</c:v>
                  </c:pt>
                  <c:pt idx="11">
                    <c:v>1.5767539825876113</c:v>
                  </c:pt>
                  <c:pt idx="13">
                    <c:v>93.913243959118063</c:v>
                  </c:pt>
                  <c:pt idx="14">
                    <c:v>195.76231476805151</c:v>
                  </c:pt>
                  <c:pt idx="15">
                    <c:v>5.6893355205130653</c:v>
                  </c:pt>
                  <c:pt idx="16">
                    <c:v>16.620068684727016</c:v>
                  </c:pt>
                  <c:pt idx="17">
                    <c:v>4.2788181312311355</c:v>
                  </c:pt>
                  <c:pt idx="18">
                    <c:v>10.490848953029669</c:v>
                  </c:pt>
                </c:numCache>
              </c:numRef>
            </c:plus>
            <c:minus>
              <c:numRef>
                <c:f>KSC!$E$4:$E$22</c:f>
                <c:numCache>
                  <c:formatCode>General</c:formatCode>
                  <c:ptCount val="19"/>
                  <c:pt idx="0">
                    <c:v>2.275651154228342E-3</c:v>
                  </c:pt>
                  <c:pt idx="1">
                    <c:v>0</c:v>
                  </c:pt>
                  <c:pt idx="2">
                    <c:v>8.6581422441655009E-2</c:v>
                  </c:pt>
                  <c:pt idx="3">
                    <c:v>1.3911100248020254</c:v>
                  </c:pt>
                  <c:pt idx="4">
                    <c:v>0.1007531884590378</c:v>
                  </c:pt>
                  <c:pt idx="5">
                    <c:v>7.8186060252650229</c:v>
                  </c:pt>
                  <c:pt idx="6">
                    <c:v>6.907805737945246</c:v>
                  </c:pt>
                  <c:pt idx="7">
                    <c:v>0.91297412340082928</c:v>
                  </c:pt>
                  <c:pt idx="8">
                    <c:v>1.9211195056221655</c:v>
                  </c:pt>
                  <c:pt idx="9">
                    <c:v>1.3651474148394698</c:v>
                  </c:pt>
                  <c:pt idx="10">
                    <c:v>0.83568515124879639</c:v>
                  </c:pt>
                  <c:pt idx="11">
                    <c:v>1.5767539825876113</c:v>
                  </c:pt>
                  <c:pt idx="13">
                    <c:v>93.913243959118063</c:v>
                  </c:pt>
                  <c:pt idx="14">
                    <c:v>195.76231476805151</c:v>
                  </c:pt>
                  <c:pt idx="15">
                    <c:v>5.6893355205130653</c:v>
                  </c:pt>
                  <c:pt idx="16">
                    <c:v>16.620068684727016</c:v>
                  </c:pt>
                  <c:pt idx="17">
                    <c:v>4.2788181312311355</c:v>
                  </c:pt>
                  <c:pt idx="18">
                    <c:v>10.490848953029669</c:v>
                  </c:pt>
                </c:numCache>
              </c:numRef>
            </c:minus>
            <c:spPr>
              <a:noFill/>
              <a:ln w="9525" cap="flat" cmpd="sng" algn="ctr">
                <a:solidFill>
                  <a:schemeClr val="tx1">
                    <a:lumMod val="65000"/>
                    <a:lumOff val="35000"/>
                  </a:schemeClr>
                </a:solidFill>
                <a:round/>
              </a:ln>
              <a:effectLst/>
            </c:spPr>
          </c:errBars>
          <c:cat>
            <c:strRef>
              <c:f>IndianPines!$A$4:$A$22</c:f>
              <c:strCache>
                <c:ptCount val="19"/>
                <c:pt idx="0">
                  <c:v>SVM</c:v>
                </c:pt>
                <c:pt idx="1">
                  <c:v>SVM_grid</c:v>
                </c:pt>
                <c:pt idx="2">
                  <c:v>SGD</c:v>
                </c:pt>
                <c:pt idx="3">
                  <c:v>nearest</c:v>
                </c:pt>
                <c:pt idx="4">
                  <c:v>nn</c:v>
                </c:pt>
                <c:pt idx="5">
                  <c:v>hamida</c:v>
                </c:pt>
                <c:pt idx="6">
                  <c:v>lee</c:v>
                </c:pt>
                <c:pt idx="7">
                  <c:v>chen</c:v>
                </c:pt>
                <c:pt idx="8">
                  <c:v>li</c:v>
                </c:pt>
                <c:pt idx="9">
                  <c:v>hu</c:v>
                </c:pt>
                <c:pt idx="10">
                  <c:v>he</c:v>
                </c:pt>
                <c:pt idx="11">
                  <c:v>luo</c:v>
                </c:pt>
                <c:pt idx="12">
                  <c:v>sharma</c:v>
                </c:pt>
                <c:pt idx="13">
                  <c:v>liu</c:v>
                </c:pt>
                <c:pt idx="14">
                  <c:v>boulch</c:v>
                </c:pt>
                <c:pt idx="15">
                  <c:v>mou</c:v>
                </c:pt>
                <c:pt idx="16">
                  <c:v>roy</c:v>
                </c:pt>
                <c:pt idx="17">
                  <c:v>santara</c:v>
                </c:pt>
                <c:pt idx="18">
                  <c:v>cao</c:v>
                </c:pt>
              </c:strCache>
            </c:strRef>
          </c:cat>
          <c:val>
            <c:numRef>
              <c:f>KSC!$B$4:$B$22</c:f>
              <c:numCache>
                <c:formatCode>General</c:formatCode>
                <c:ptCount val="19"/>
                <c:pt idx="0">
                  <c:v>5.2412524223327637</c:v>
                </c:pt>
                <c:pt idx="2">
                  <c:v>2.28763747215271</c:v>
                </c:pt>
                <c:pt idx="3">
                  <c:v>2.1530972321828208</c:v>
                </c:pt>
                <c:pt idx="4">
                  <c:v>34.882757027943931</c:v>
                </c:pt>
                <c:pt idx="5">
                  <c:v>60.605887810389198</c:v>
                </c:pt>
                <c:pt idx="6">
                  <c:v>117.9464152654012</c:v>
                </c:pt>
                <c:pt idx="7">
                  <c:v>866.20204059282935</c:v>
                </c:pt>
                <c:pt idx="8">
                  <c:v>53.42759577433268</c:v>
                </c:pt>
                <c:pt idx="9">
                  <c:v>23.967527707417801</c:v>
                </c:pt>
                <c:pt idx="10">
                  <c:v>142.31864643096921</c:v>
                </c:pt>
                <c:pt idx="11">
                  <c:v>87.198856592178345</c:v>
                </c:pt>
                <c:pt idx="12">
                  <c:v>0</c:v>
                </c:pt>
                <c:pt idx="13">
                  <c:v>5200.6560127735138</c:v>
                </c:pt>
                <c:pt idx="14">
                  <c:v>6350.1397387981406</c:v>
                </c:pt>
                <c:pt idx="15">
                  <c:v>59.670902331670128</c:v>
                </c:pt>
                <c:pt idx="16">
                  <c:v>1761.3566267490389</c:v>
                </c:pt>
                <c:pt idx="17">
                  <c:v>30.53690258661906</c:v>
                </c:pt>
                <c:pt idx="18">
                  <c:v>64.569396654764816</c:v>
                </c:pt>
              </c:numCache>
            </c:numRef>
          </c:val>
          <c:smooth val="0"/>
          <c:extLst>
            <c:ext xmlns:c16="http://schemas.microsoft.com/office/drawing/2014/chart" uri="{C3380CC4-5D6E-409C-BE32-E72D297353CC}">
              <c16:uniqueId val="{00000001-6A82-4874-89A5-CFB37BB0427D}"/>
            </c:ext>
          </c:extLst>
        </c:ser>
        <c:dLbls>
          <c:showLegendKey val="0"/>
          <c:showVal val="0"/>
          <c:showCatName val="0"/>
          <c:showSerName val="0"/>
          <c:showPercent val="0"/>
          <c:showBubbleSize val="0"/>
        </c:dLbls>
        <c:marker val="1"/>
        <c:smooth val="0"/>
        <c:axId val="1960722576"/>
        <c:axId val="1980946656"/>
      </c:lineChart>
      <c:valAx>
        <c:axId val="1980946656"/>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960722576"/>
        <c:crosses val="autoZero"/>
        <c:crossBetween val="between"/>
      </c:valAx>
      <c:catAx>
        <c:axId val="19607225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Model used for classification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out"/>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980946656"/>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1"/>
      </a:solidFill>
      <a:round/>
    </a:ln>
    <a:effectLst/>
  </c:spPr>
  <c:txPr>
    <a:bodyPr/>
    <a:lstStyle/>
    <a:p>
      <a:pPr>
        <a:defRPr/>
      </a:pPr>
      <a:endParaRPr lang="de-DE"/>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300" b="1" dirty="0"/>
              <a:t>RAM and VRAM usages</a:t>
            </a:r>
            <a:r>
              <a:rPr lang="en-US" sz="1300" baseline="0" dirty="0"/>
              <a:t> </a:t>
            </a:r>
            <a:r>
              <a:rPr lang="en-US" sz="1200" baseline="0" dirty="0"/>
              <a:t>at inference for the </a:t>
            </a:r>
            <a:r>
              <a:rPr lang="en-US" sz="1300" b="1" baseline="0" dirty="0" err="1"/>
              <a:t>IndianPines</a:t>
            </a:r>
            <a:r>
              <a:rPr lang="en-US" sz="1200" baseline="0" dirty="0"/>
              <a:t> dataset</a:t>
            </a:r>
            <a:endParaRPr lang="en-US" sz="12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lineChart>
        <c:grouping val="standard"/>
        <c:varyColors val="0"/>
        <c:ser>
          <c:idx val="1"/>
          <c:order val="1"/>
          <c:tx>
            <c:v>VRAM usage</c:v>
          </c:tx>
          <c:spPr>
            <a:ln w="25400" cap="rnd">
              <a:noFill/>
              <a:round/>
            </a:ln>
            <a:effectLst/>
          </c:spPr>
          <c:marker>
            <c:symbol val="square"/>
            <c:size val="5"/>
            <c:spPr>
              <a:solidFill>
                <a:schemeClr val="accent2"/>
              </a:solidFill>
              <a:ln w="9525">
                <a:solidFill>
                  <a:schemeClr val="accent2"/>
                </a:solidFill>
              </a:ln>
              <a:effectLst/>
            </c:spPr>
          </c:marker>
          <c:cat>
            <c:strRef>
              <c:f>IndianPines!$A$8:$A$22</c:f>
              <c:strCache>
                <c:ptCount val="15"/>
                <c:pt idx="0">
                  <c:v>nn</c:v>
                </c:pt>
                <c:pt idx="1">
                  <c:v>hamida</c:v>
                </c:pt>
                <c:pt idx="2">
                  <c:v>lee</c:v>
                </c:pt>
                <c:pt idx="3">
                  <c:v>chen</c:v>
                </c:pt>
                <c:pt idx="4">
                  <c:v>li</c:v>
                </c:pt>
                <c:pt idx="5">
                  <c:v>hu</c:v>
                </c:pt>
                <c:pt idx="6">
                  <c:v>he</c:v>
                </c:pt>
                <c:pt idx="7">
                  <c:v>luo</c:v>
                </c:pt>
                <c:pt idx="8">
                  <c:v>sharma</c:v>
                </c:pt>
                <c:pt idx="9">
                  <c:v>liu</c:v>
                </c:pt>
                <c:pt idx="10">
                  <c:v>boulch</c:v>
                </c:pt>
                <c:pt idx="11">
                  <c:v>mou</c:v>
                </c:pt>
                <c:pt idx="12">
                  <c:v>roy</c:v>
                </c:pt>
                <c:pt idx="13">
                  <c:v>santara</c:v>
                </c:pt>
                <c:pt idx="14">
                  <c:v>cao</c:v>
                </c:pt>
              </c:strCache>
            </c:strRef>
          </c:cat>
          <c:val>
            <c:numRef>
              <c:f>IndianPines!$K$8:$K$22</c:f>
              <c:numCache>
                <c:formatCode>General</c:formatCode>
                <c:ptCount val="15"/>
                <c:pt idx="0">
                  <c:v>344.59955200000002</c:v>
                </c:pt>
                <c:pt idx="1">
                  <c:v>0.56729600000000002</c:v>
                </c:pt>
                <c:pt idx="2">
                  <c:v>8.6763519999999996</c:v>
                </c:pt>
                <c:pt idx="3">
                  <c:v>14.350336</c:v>
                </c:pt>
                <c:pt idx="4">
                  <c:v>1.9502079999999999</c:v>
                </c:pt>
                <c:pt idx="5">
                  <c:v>0.87295999999999996</c:v>
                </c:pt>
                <c:pt idx="6">
                  <c:v>7.1016106666666667</c:v>
                </c:pt>
                <c:pt idx="7">
                  <c:v>1246.1757439999999</c:v>
                </c:pt>
                <c:pt idx="8">
                  <c:v>33.170005333333329</c:v>
                </c:pt>
                <c:pt idx="9">
                  <c:v>58.800640000000001</c:v>
                </c:pt>
                <c:pt idx="10">
                  <c:v>0.128</c:v>
                </c:pt>
                <c:pt idx="11">
                  <c:v>5.2295680000000004</c:v>
                </c:pt>
                <c:pt idx="13">
                  <c:v>46.704981333333343</c:v>
                </c:pt>
                <c:pt idx="14">
                  <c:v>23.497216000000002</c:v>
                </c:pt>
              </c:numCache>
            </c:numRef>
          </c:val>
          <c:smooth val="0"/>
          <c:extLst>
            <c:ext xmlns:c16="http://schemas.microsoft.com/office/drawing/2014/chart" uri="{C3380CC4-5D6E-409C-BE32-E72D297353CC}">
              <c16:uniqueId val="{00000000-3214-44C7-B50D-5AF78EDA9983}"/>
            </c:ext>
          </c:extLst>
        </c:ser>
        <c:dLbls>
          <c:showLegendKey val="0"/>
          <c:showVal val="0"/>
          <c:showCatName val="0"/>
          <c:showSerName val="0"/>
          <c:showPercent val="0"/>
          <c:showBubbleSize val="0"/>
        </c:dLbls>
        <c:marker val="1"/>
        <c:smooth val="0"/>
        <c:axId val="258448384"/>
        <c:axId val="1951013680"/>
      </c:lineChart>
      <c:lineChart>
        <c:grouping val="standard"/>
        <c:varyColors val="0"/>
        <c:ser>
          <c:idx val="0"/>
          <c:order val="0"/>
          <c:tx>
            <c:v>RAM usage</c:v>
          </c:tx>
          <c:spPr>
            <a:ln w="25400" cap="rnd">
              <a:noFill/>
              <a:round/>
            </a:ln>
            <a:effectLst/>
          </c:spPr>
          <c:marker>
            <c:symbol val="diamond"/>
            <c:size val="5"/>
            <c:spPr>
              <a:solidFill>
                <a:schemeClr val="accent1"/>
              </a:solidFill>
              <a:ln w="9525">
                <a:solidFill>
                  <a:schemeClr val="accent1"/>
                </a:solidFill>
              </a:ln>
              <a:effectLst/>
            </c:spPr>
          </c:marker>
          <c:errBars>
            <c:errDir val="y"/>
            <c:errBarType val="both"/>
            <c:errValType val="cust"/>
            <c:noEndCap val="0"/>
            <c:plus>
              <c:numRef>
                <c:f>IndianPines!$Q$8:$Q$22</c:f>
                <c:numCache>
                  <c:formatCode>General</c:formatCode>
                  <c:ptCount val="15"/>
                  <c:pt idx="0">
                    <c:v>1.5109868091852869E-2</c:v>
                  </c:pt>
                  <c:pt idx="1">
                    <c:v>1.5003003587990999E-2</c:v>
                  </c:pt>
                  <c:pt idx="2">
                    <c:v>1.4593058355816174E-2</c:v>
                  </c:pt>
                  <c:pt idx="3">
                    <c:v>8.8096400000001306E-3</c:v>
                  </c:pt>
                  <c:pt idx="4">
                    <c:v>1.4631704695634079E-2</c:v>
                  </c:pt>
                  <c:pt idx="5">
                    <c:v>1.5156520928754937E-2</c:v>
                  </c:pt>
                  <c:pt idx="6">
                    <c:v>5.5436450826898218E-3</c:v>
                  </c:pt>
                  <c:pt idx="7">
                    <c:v>1.1914209999999963E-2</c:v>
                  </c:pt>
                  <c:pt idx="8">
                    <c:v>9.0615073394048964E-3</c:v>
                  </c:pt>
                  <c:pt idx="9">
                    <c:v>1.4982444307826925E-2</c:v>
                  </c:pt>
                  <c:pt idx="10">
                    <c:v>1.5261371196429245E-2</c:v>
                  </c:pt>
                  <c:pt idx="11">
                    <c:v>1.4973835983179045E-2</c:v>
                  </c:pt>
                  <c:pt idx="12">
                    <c:v>0</c:v>
                  </c:pt>
                  <c:pt idx="13">
                    <c:v>3.0294350697563029E-2</c:v>
                  </c:pt>
                  <c:pt idx="14">
                    <c:v>1.4829142025879118E-2</c:v>
                  </c:pt>
                </c:numCache>
              </c:numRef>
            </c:plus>
            <c:minus>
              <c:numRef>
                <c:f>IndianPines!$Q$8:$Q$22</c:f>
                <c:numCache>
                  <c:formatCode>General</c:formatCode>
                  <c:ptCount val="15"/>
                  <c:pt idx="0">
                    <c:v>1.5109868091852869E-2</c:v>
                  </c:pt>
                  <c:pt idx="1">
                    <c:v>1.5003003587990999E-2</c:v>
                  </c:pt>
                  <c:pt idx="2">
                    <c:v>1.4593058355816174E-2</c:v>
                  </c:pt>
                  <c:pt idx="3">
                    <c:v>8.8096400000001306E-3</c:v>
                  </c:pt>
                  <c:pt idx="4">
                    <c:v>1.4631704695634079E-2</c:v>
                  </c:pt>
                  <c:pt idx="5">
                    <c:v>1.5156520928754937E-2</c:v>
                  </c:pt>
                  <c:pt idx="6">
                    <c:v>5.5436450826898218E-3</c:v>
                  </c:pt>
                  <c:pt idx="7">
                    <c:v>1.1914209999999963E-2</c:v>
                  </c:pt>
                  <c:pt idx="8">
                    <c:v>9.0615073394048964E-3</c:v>
                  </c:pt>
                  <c:pt idx="9">
                    <c:v>1.4982444307826925E-2</c:v>
                  </c:pt>
                  <c:pt idx="10">
                    <c:v>1.5261371196429245E-2</c:v>
                  </c:pt>
                  <c:pt idx="11">
                    <c:v>1.4973835983179045E-2</c:v>
                  </c:pt>
                  <c:pt idx="12">
                    <c:v>0</c:v>
                  </c:pt>
                  <c:pt idx="13">
                    <c:v>3.0294350697563029E-2</c:v>
                  </c:pt>
                  <c:pt idx="14">
                    <c:v>1.4829142025879118E-2</c:v>
                  </c:pt>
                </c:numCache>
              </c:numRef>
            </c:minus>
            <c:spPr>
              <a:noFill/>
              <a:ln w="9525" cap="flat" cmpd="sng" algn="ctr">
                <a:solidFill>
                  <a:schemeClr val="tx1">
                    <a:lumMod val="65000"/>
                    <a:lumOff val="35000"/>
                  </a:schemeClr>
                </a:solidFill>
                <a:round/>
              </a:ln>
              <a:effectLst/>
            </c:spPr>
          </c:errBars>
          <c:cat>
            <c:strRef>
              <c:f>IndianPines!$A$8:$A$22</c:f>
              <c:strCache>
                <c:ptCount val="15"/>
                <c:pt idx="0">
                  <c:v>nn</c:v>
                </c:pt>
                <c:pt idx="1">
                  <c:v>hamida</c:v>
                </c:pt>
                <c:pt idx="2">
                  <c:v>lee</c:v>
                </c:pt>
                <c:pt idx="3">
                  <c:v>chen</c:v>
                </c:pt>
                <c:pt idx="4">
                  <c:v>li</c:v>
                </c:pt>
                <c:pt idx="5">
                  <c:v>hu</c:v>
                </c:pt>
                <c:pt idx="6">
                  <c:v>he</c:v>
                </c:pt>
                <c:pt idx="7">
                  <c:v>luo</c:v>
                </c:pt>
                <c:pt idx="8">
                  <c:v>sharma</c:v>
                </c:pt>
                <c:pt idx="9">
                  <c:v>liu</c:v>
                </c:pt>
                <c:pt idx="10">
                  <c:v>boulch</c:v>
                </c:pt>
                <c:pt idx="11">
                  <c:v>mou</c:v>
                </c:pt>
                <c:pt idx="12">
                  <c:v>roy</c:v>
                </c:pt>
                <c:pt idx="13">
                  <c:v>santara</c:v>
                </c:pt>
                <c:pt idx="14">
                  <c:v>cao</c:v>
                </c:pt>
              </c:strCache>
            </c:strRef>
          </c:cat>
          <c:val>
            <c:numRef>
              <c:f>IndianPines!$M$8:$M$22</c:f>
              <c:numCache>
                <c:formatCode>General</c:formatCode>
                <c:ptCount val="15"/>
                <c:pt idx="0">
                  <c:v>2.8721833333333331</c:v>
                </c:pt>
                <c:pt idx="1">
                  <c:v>2.8715393333333332</c:v>
                </c:pt>
                <c:pt idx="2">
                  <c:v>2.8716526666666669</c:v>
                </c:pt>
                <c:pt idx="3">
                  <c:v>2.882803</c:v>
                </c:pt>
                <c:pt idx="4">
                  <c:v>2.8719260000000002</c:v>
                </c:pt>
                <c:pt idx="5">
                  <c:v>2.8720326666666671</c:v>
                </c:pt>
                <c:pt idx="6">
                  <c:v>2.866835333333333</c:v>
                </c:pt>
                <c:pt idx="7">
                  <c:v>2.8827069999999999</c:v>
                </c:pt>
                <c:pt idx="8">
                  <c:v>2.8688793333333331</c:v>
                </c:pt>
                <c:pt idx="9">
                  <c:v>2.871715333333333</c:v>
                </c:pt>
                <c:pt idx="10">
                  <c:v>2.8719006666666669</c:v>
                </c:pt>
                <c:pt idx="11">
                  <c:v>2.8724526666666668</c:v>
                </c:pt>
                <c:pt idx="13">
                  <c:v>2.8806073333333329</c:v>
                </c:pt>
                <c:pt idx="14">
                  <c:v>2.8721700000000001</c:v>
                </c:pt>
              </c:numCache>
            </c:numRef>
          </c:val>
          <c:smooth val="0"/>
          <c:extLst>
            <c:ext xmlns:c16="http://schemas.microsoft.com/office/drawing/2014/chart" uri="{C3380CC4-5D6E-409C-BE32-E72D297353CC}">
              <c16:uniqueId val="{00000001-3214-44C7-B50D-5AF78EDA9983}"/>
            </c:ext>
          </c:extLst>
        </c:ser>
        <c:dLbls>
          <c:showLegendKey val="0"/>
          <c:showVal val="0"/>
          <c:showCatName val="0"/>
          <c:showSerName val="0"/>
          <c:showPercent val="0"/>
          <c:showBubbleSize val="0"/>
        </c:dLbls>
        <c:marker val="1"/>
        <c:smooth val="0"/>
        <c:axId val="1988812800"/>
        <c:axId val="1887935008"/>
      </c:lineChart>
      <c:valAx>
        <c:axId val="1951013680"/>
        <c:scaling>
          <c:logBase val="10"/>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VRAM usage [MB]</a:t>
                </a:r>
              </a:p>
            </c:rich>
          </c:tx>
          <c:layout>
            <c:manualLayout>
              <c:xMode val="edge"/>
              <c:yMode val="edge"/>
              <c:x val="0.93204979400319465"/>
              <c:y val="0.30550987597981744"/>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258448384"/>
        <c:crosses val="max"/>
        <c:crossBetween val="between"/>
      </c:valAx>
      <c:catAx>
        <c:axId val="2584483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Model used for classification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out"/>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951013680"/>
        <c:crosses val="autoZero"/>
        <c:auto val="1"/>
        <c:lblAlgn val="ctr"/>
        <c:lblOffset val="100"/>
        <c:noMultiLvlLbl val="0"/>
      </c:catAx>
      <c:valAx>
        <c:axId val="188793500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RAM usage [MB]</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988812800"/>
        <c:crosses val="autoZero"/>
        <c:crossBetween val="between"/>
      </c:valAx>
      <c:catAx>
        <c:axId val="1988812800"/>
        <c:scaling>
          <c:orientation val="minMax"/>
        </c:scaling>
        <c:delete val="1"/>
        <c:axPos val="b"/>
        <c:numFmt formatCode="General" sourceLinked="1"/>
        <c:majorTickMark val="out"/>
        <c:minorTickMark val="none"/>
        <c:tickLblPos val="nextTo"/>
        <c:crossAx val="1887935008"/>
        <c:crosses val="autoZero"/>
        <c:auto val="1"/>
        <c:lblAlgn val="ctr"/>
        <c:lblOffset val="100"/>
        <c:noMultiLvlLbl val="0"/>
      </c:catAx>
      <c:spPr>
        <a:noFill/>
        <a:ln>
          <a:noFill/>
        </a:ln>
        <a:effectLst/>
      </c:spPr>
    </c:plotArea>
    <c:legend>
      <c:legendPos val="r"/>
      <c:layout>
        <c:manualLayout>
          <c:xMode val="edge"/>
          <c:yMode val="edge"/>
          <c:x val="0.85750496123541797"/>
          <c:y val="0.84384551255279039"/>
          <c:w val="0.1344995825483907"/>
          <c:h val="0.13823565930973764"/>
        </c:manualLayout>
      </c:layout>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1"/>
      </a:solidFill>
      <a:round/>
    </a:ln>
    <a:effectLst/>
  </c:spPr>
  <c:txPr>
    <a:bodyPr/>
    <a:lstStyle/>
    <a:p>
      <a:pPr>
        <a:defRPr/>
      </a:pPr>
      <a:endParaRPr lang="de-DE"/>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300" b="1" dirty="0"/>
              <a:t>Time</a:t>
            </a:r>
            <a:r>
              <a:rPr lang="en-US" sz="1300" b="1" baseline="0" dirty="0"/>
              <a:t> consumptions</a:t>
            </a:r>
            <a:r>
              <a:rPr lang="en-US" sz="1300" baseline="0" dirty="0"/>
              <a:t> </a:t>
            </a:r>
            <a:r>
              <a:rPr lang="en-US" sz="1200" baseline="0" dirty="0"/>
              <a:t>for training and inference for the </a:t>
            </a:r>
            <a:r>
              <a:rPr lang="en-US" sz="1300" b="1" baseline="0" dirty="0" err="1"/>
              <a:t>IndianPines</a:t>
            </a:r>
            <a:r>
              <a:rPr lang="en-US" sz="1200" baseline="0" dirty="0"/>
              <a:t> dataset</a:t>
            </a:r>
            <a:endParaRPr lang="en-US" sz="12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stacked"/>
        <c:varyColors val="0"/>
        <c:ser>
          <c:idx val="1"/>
          <c:order val="1"/>
          <c:tx>
            <c:v>Inference time</c:v>
          </c:tx>
          <c:spPr>
            <a:solidFill>
              <a:srgbClr val="FFC000">
                <a:alpha val="50000"/>
              </a:srgbClr>
            </a:solidFill>
            <a:ln>
              <a:noFill/>
            </a:ln>
            <a:effectLst/>
          </c:spPr>
          <c:invertIfNegative val="0"/>
          <c:errBars>
            <c:errBarType val="both"/>
            <c:errValType val="cust"/>
            <c:noEndCap val="0"/>
            <c:plus>
              <c:numRef>
                <c:f>IndianPines!$I$4:$I$22</c:f>
                <c:numCache>
                  <c:formatCode>General</c:formatCode>
                  <c:ptCount val="19"/>
                  <c:pt idx="0">
                    <c:v>0.15837569329912071</c:v>
                  </c:pt>
                  <c:pt idx="1">
                    <c:v>0.11531324937448062</c:v>
                  </c:pt>
                  <c:pt idx="2">
                    <c:v>4.1863296855844112E-3</c:v>
                  </c:pt>
                  <c:pt idx="3">
                    <c:v>0.22390958146866335</c:v>
                  </c:pt>
                  <c:pt idx="4">
                    <c:v>1.1756753186815905E-2</c:v>
                  </c:pt>
                  <c:pt idx="5">
                    <c:v>7.631648252321821E-2</c:v>
                  </c:pt>
                  <c:pt idx="6">
                    <c:v>0.43588130862886931</c:v>
                  </c:pt>
                  <c:pt idx="7">
                    <c:v>0.32350049191283858</c:v>
                  </c:pt>
                  <c:pt idx="8">
                    <c:v>3.4435151903900452E-2</c:v>
                  </c:pt>
                  <c:pt idx="9">
                    <c:v>0.12599352121571261</c:v>
                  </c:pt>
                  <c:pt idx="10">
                    <c:v>0.18683576091422616</c:v>
                  </c:pt>
                  <c:pt idx="11">
                    <c:v>0.291117864929199</c:v>
                  </c:pt>
                  <c:pt idx="12">
                    <c:v>16.202537587544654</c:v>
                  </c:pt>
                  <c:pt idx="13">
                    <c:v>1.2213538418975891</c:v>
                  </c:pt>
                  <c:pt idx="14">
                    <c:v>0.59497081544425601</c:v>
                  </c:pt>
                  <c:pt idx="15">
                    <c:v>0.12683628940635705</c:v>
                  </c:pt>
                  <c:pt idx="17">
                    <c:v>1.084745929364634</c:v>
                  </c:pt>
                  <c:pt idx="18">
                    <c:v>2.0738672798063025</c:v>
                  </c:pt>
                </c:numCache>
              </c:numRef>
            </c:plus>
            <c:minus>
              <c:numRef>
                <c:f>IndianPines!$I$4:$I$22</c:f>
                <c:numCache>
                  <c:formatCode>General</c:formatCode>
                  <c:ptCount val="19"/>
                  <c:pt idx="0">
                    <c:v>0.15837569329912071</c:v>
                  </c:pt>
                  <c:pt idx="1">
                    <c:v>0.11531324937448062</c:v>
                  </c:pt>
                  <c:pt idx="2">
                    <c:v>4.1863296855844112E-3</c:v>
                  </c:pt>
                  <c:pt idx="3">
                    <c:v>0.22390958146866335</c:v>
                  </c:pt>
                  <c:pt idx="4">
                    <c:v>1.1756753186815905E-2</c:v>
                  </c:pt>
                  <c:pt idx="5">
                    <c:v>7.631648252321821E-2</c:v>
                  </c:pt>
                  <c:pt idx="6">
                    <c:v>0.43588130862886931</c:v>
                  </c:pt>
                  <c:pt idx="7">
                    <c:v>0.32350049191283858</c:v>
                  </c:pt>
                  <c:pt idx="8">
                    <c:v>3.4435151903900452E-2</c:v>
                  </c:pt>
                  <c:pt idx="9">
                    <c:v>0.12599352121571261</c:v>
                  </c:pt>
                  <c:pt idx="10">
                    <c:v>0.18683576091422616</c:v>
                  </c:pt>
                  <c:pt idx="11">
                    <c:v>0.291117864929199</c:v>
                  </c:pt>
                  <c:pt idx="12">
                    <c:v>16.202537587544654</c:v>
                  </c:pt>
                  <c:pt idx="13">
                    <c:v>1.2213538418975891</c:v>
                  </c:pt>
                  <c:pt idx="14">
                    <c:v>0.59497081544425601</c:v>
                  </c:pt>
                  <c:pt idx="15">
                    <c:v>0.12683628940635705</c:v>
                  </c:pt>
                  <c:pt idx="17">
                    <c:v>1.084745929364634</c:v>
                  </c:pt>
                  <c:pt idx="18">
                    <c:v>2.0738672798063025</c:v>
                  </c:pt>
                </c:numCache>
              </c:numRef>
            </c:minus>
            <c:spPr>
              <a:noFill/>
              <a:ln w="9525" cap="flat" cmpd="sng" algn="ctr">
                <a:solidFill>
                  <a:schemeClr val="tx1">
                    <a:lumMod val="65000"/>
                    <a:lumOff val="35000"/>
                  </a:schemeClr>
                </a:solidFill>
                <a:round/>
              </a:ln>
              <a:effectLst/>
            </c:spPr>
          </c:errBars>
          <c:val>
            <c:numRef>
              <c:f>IndianPines!$F$4:$F$22</c:f>
              <c:numCache>
                <c:formatCode>General</c:formatCode>
                <c:ptCount val="19"/>
                <c:pt idx="0">
                  <c:v>39.101717869440712</c:v>
                </c:pt>
                <c:pt idx="1">
                  <c:v>19.08682243029277</c:v>
                </c:pt>
                <c:pt idx="2">
                  <c:v>5.8690905570983887E-2</c:v>
                </c:pt>
                <c:pt idx="3">
                  <c:v>5.2174287637074794</c:v>
                </c:pt>
                <c:pt idx="4">
                  <c:v>0.59068095684051514</c:v>
                </c:pt>
                <c:pt idx="5">
                  <c:v>0.66077526410420739</c:v>
                </c:pt>
                <c:pt idx="6">
                  <c:v>2.6786339680353799</c:v>
                </c:pt>
                <c:pt idx="7">
                  <c:v>91.652832508087158</c:v>
                </c:pt>
                <c:pt idx="8">
                  <c:v>0.55702277024586999</c:v>
                </c:pt>
                <c:pt idx="9">
                  <c:v>0.44680380821228027</c:v>
                </c:pt>
                <c:pt idx="10">
                  <c:v>1.7708782752354939</c:v>
                </c:pt>
                <c:pt idx="11">
                  <c:v>1.543393135070801</c:v>
                </c:pt>
                <c:pt idx="12">
                  <c:v>31.105355024337769</c:v>
                </c:pt>
                <c:pt idx="13">
                  <c:v>1.285630583763123</c:v>
                </c:pt>
                <c:pt idx="14">
                  <c:v>0.67460246880849206</c:v>
                </c:pt>
                <c:pt idx="15">
                  <c:v>1.0208187500635779</c:v>
                </c:pt>
                <c:pt idx="17">
                  <c:v>2.0172520478566489</c:v>
                </c:pt>
                <c:pt idx="18">
                  <c:v>3.613634467124939</c:v>
                </c:pt>
              </c:numCache>
            </c:numRef>
          </c:val>
          <c:extLst>
            <c:ext xmlns:c16="http://schemas.microsoft.com/office/drawing/2014/chart" uri="{C3380CC4-5D6E-409C-BE32-E72D297353CC}">
              <c16:uniqueId val="{00000000-9541-4C62-89D0-8E60FCDBBC1A}"/>
            </c:ext>
          </c:extLst>
        </c:ser>
        <c:dLbls>
          <c:showLegendKey val="0"/>
          <c:showVal val="0"/>
          <c:showCatName val="0"/>
          <c:showSerName val="0"/>
          <c:showPercent val="0"/>
          <c:showBubbleSize val="0"/>
        </c:dLbls>
        <c:gapWidth val="150"/>
        <c:overlap val="100"/>
        <c:axId val="1960722576"/>
        <c:axId val="1980946656"/>
      </c:barChart>
      <c:lineChart>
        <c:grouping val="standard"/>
        <c:varyColors val="0"/>
        <c:ser>
          <c:idx val="0"/>
          <c:order val="0"/>
          <c:tx>
            <c:v>Training time</c:v>
          </c:tx>
          <c:spPr>
            <a:ln w="19050" cap="rnd">
              <a:noFill/>
              <a:round/>
            </a:ln>
            <a:effectLst/>
          </c:spPr>
          <c:marker>
            <c:symbol val="square"/>
            <c:size val="3"/>
            <c:spPr>
              <a:solidFill>
                <a:schemeClr val="accent1"/>
              </a:solidFill>
              <a:ln w="9525">
                <a:solidFill>
                  <a:schemeClr val="accent1"/>
                </a:solidFill>
              </a:ln>
              <a:effectLst/>
            </c:spPr>
          </c:marker>
          <c:errBars>
            <c:errDir val="y"/>
            <c:errBarType val="both"/>
            <c:errValType val="cust"/>
            <c:noEndCap val="0"/>
            <c:plus>
              <c:numRef>
                <c:f>IndianPines!$E$4:$E$22</c:f>
                <c:numCache>
                  <c:formatCode>General</c:formatCode>
                  <c:ptCount val="19"/>
                  <c:pt idx="0">
                    <c:v>7.0295519045409094E-2</c:v>
                  </c:pt>
                  <c:pt idx="1">
                    <c:v>0</c:v>
                  </c:pt>
                  <c:pt idx="2">
                    <c:v>0.34785346610856571</c:v>
                  </c:pt>
                  <c:pt idx="3">
                    <c:v>0.70757869353448211</c:v>
                  </c:pt>
                  <c:pt idx="4">
                    <c:v>0.9113229836916048</c:v>
                  </c:pt>
                  <c:pt idx="5">
                    <c:v>3.8338567170939939</c:v>
                  </c:pt>
                  <c:pt idx="6">
                    <c:v>6.0993641914500927</c:v>
                  </c:pt>
                  <c:pt idx="7">
                    <c:v>5.0617193296970981</c:v>
                  </c:pt>
                  <c:pt idx="8">
                    <c:v>2.2502616996117979</c:v>
                  </c:pt>
                  <c:pt idx="9">
                    <c:v>0.67392925929284075</c:v>
                  </c:pt>
                  <c:pt idx="10">
                    <c:v>3.6671488849939351</c:v>
                  </c:pt>
                  <c:pt idx="11">
                    <c:v>0.71467506272887249</c:v>
                  </c:pt>
                  <c:pt idx="12">
                    <c:v>6560.4649064522018</c:v>
                  </c:pt>
                  <c:pt idx="13">
                    <c:v>56.948930707516865</c:v>
                  </c:pt>
                  <c:pt idx="14">
                    <c:v>320.33026205958879</c:v>
                  </c:pt>
                  <c:pt idx="15">
                    <c:v>12.359490318040116</c:v>
                  </c:pt>
                  <c:pt idx="17">
                    <c:v>29.414204725637404</c:v>
                  </c:pt>
                  <c:pt idx="18">
                    <c:v>119.00909719110513</c:v>
                  </c:pt>
                </c:numCache>
              </c:numRef>
            </c:plus>
            <c:minus>
              <c:numRef>
                <c:f>IndianPines!$E$4:$E$22</c:f>
                <c:numCache>
                  <c:formatCode>General</c:formatCode>
                  <c:ptCount val="19"/>
                  <c:pt idx="0">
                    <c:v>7.0295519045409094E-2</c:v>
                  </c:pt>
                  <c:pt idx="1">
                    <c:v>0</c:v>
                  </c:pt>
                  <c:pt idx="2">
                    <c:v>0.34785346610856571</c:v>
                  </c:pt>
                  <c:pt idx="3">
                    <c:v>0.70757869353448211</c:v>
                  </c:pt>
                  <c:pt idx="4">
                    <c:v>0.9113229836916048</c:v>
                  </c:pt>
                  <c:pt idx="5">
                    <c:v>3.8338567170939939</c:v>
                  </c:pt>
                  <c:pt idx="6">
                    <c:v>6.0993641914500927</c:v>
                  </c:pt>
                  <c:pt idx="7">
                    <c:v>5.0617193296970981</c:v>
                  </c:pt>
                  <c:pt idx="8">
                    <c:v>2.2502616996117979</c:v>
                  </c:pt>
                  <c:pt idx="9">
                    <c:v>0.67392925929284075</c:v>
                  </c:pt>
                  <c:pt idx="10">
                    <c:v>3.6671488849939351</c:v>
                  </c:pt>
                  <c:pt idx="11">
                    <c:v>0.71467506272887249</c:v>
                  </c:pt>
                  <c:pt idx="12">
                    <c:v>6560.4649064522018</c:v>
                  </c:pt>
                  <c:pt idx="13">
                    <c:v>56.948930707516865</c:v>
                  </c:pt>
                  <c:pt idx="14">
                    <c:v>320.33026205958879</c:v>
                  </c:pt>
                  <c:pt idx="15">
                    <c:v>12.359490318040116</c:v>
                  </c:pt>
                  <c:pt idx="17">
                    <c:v>29.414204725637404</c:v>
                  </c:pt>
                  <c:pt idx="18">
                    <c:v>119.00909719110513</c:v>
                  </c:pt>
                </c:numCache>
              </c:numRef>
            </c:minus>
            <c:spPr>
              <a:noFill/>
              <a:ln w="9525" cap="flat" cmpd="sng" algn="ctr">
                <a:solidFill>
                  <a:schemeClr val="tx1">
                    <a:lumMod val="65000"/>
                    <a:lumOff val="35000"/>
                  </a:schemeClr>
                </a:solidFill>
                <a:round/>
              </a:ln>
              <a:effectLst/>
            </c:spPr>
          </c:errBars>
          <c:cat>
            <c:strRef>
              <c:f>IndianPines!$A$4:$A$22</c:f>
              <c:strCache>
                <c:ptCount val="19"/>
                <c:pt idx="0">
                  <c:v>SVM</c:v>
                </c:pt>
                <c:pt idx="1">
                  <c:v>SVM_grid</c:v>
                </c:pt>
                <c:pt idx="2">
                  <c:v>SGD</c:v>
                </c:pt>
                <c:pt idx="3">
                  <c:v>nearest</c:v>
                </c:pt>
                <c:pt idx="4">
                  <c:v>nn</c:v>
                </c:pt>
                <c:pt idx="5">
                  <c:v>hamida</c:v>
                </c:pt>
                <c:pt idx="6">
                  <c:v>lee</c:v>
                </c:pt>
                <c:pt idx="7">
                  <c:v>chen</c:v>
                </c:pt>
                <c:pt idx="8">
                  <c:v>li</c:v>
                </c:pt>
                <c:pt idx="9">
                  <c:v>hu</c:v>
                </c:pt>
                <c:pt idx="10">
                  <c:v>he</c:v>
                </c:pt>
                <c:pt idx="11">
                  <c:v>luo</c:v>
                </c:pt>
                <c:pt idx="12">
                  <c:v>sharma</c:v>
                </c:pt>
                <c:pt idx="13">
                  <c:v>liu</c:v>
                </c:pt>
                <c:pt idx="14">
                  <c:v>boulch</c:v>
                </c:pt>
                <c:pt idx="15">
                  <c:v>mou</c:v>
                </c:pt>
                <c:pt idx="16">
                  <c:v>roy</c:v>
                </c:pt>
                <c:pt idx="17">
                  <c:v>santara</c:v>
                </c:pt>
                <c:pt idx="18">
                  <c:v>cao</c:v>
                </c:pt>
              </c:strCache>
            </c:strRef>
          </c:cat>
          <c:val>
            <c:numRef>
              <c:f>IndianPines!$B$4:$B$22</c:f>
              <c:numCache>
                <c:formatCode>General</c:formatCode>
                <c:ptCount val="19"/>
                <c:pt idx="0">
                  <c:v>16.80185604095459</c:v>
                </c:pt>
                <c:pt idx="2">
                  <c:v>4.8340367476145429</c:v>
                </c:pt>
                <c:pt idx="3">
                  <c:v>2.9745461940765381</c:v>
                </c:pt>
                <c:pt idx="4">
                  <c:v>107.80777502059939</c:v>
                </c:pt>
                <c:pt idx="5">
                  <c:v>161.86436577637991</c:v>
                </c:pt>
                <c:pt idx="6">
                  <c:v>310.96505459149682</c:v>
                </c:pt>
                <c:pt idx="7">
                  <c:v>2389.0028116703029</c:v>
                </c:pt>
                <c:pt idx="8">
                  <c:v>141.02740693092349</c:v>
                </c:pt>
                <c:pt idx="9">
                  <c:v>61.782029986381531</c:v>
                </c:pt>
                <c:pt idx="10">
                  <c:v>441.27710942427319</c:v>
                </c:pt>
                <c:pt idx="11">
                  <c:v>304.77720093727112</c:v>
                </c:pt>
                <c:pt idx="12">
                  <c:v>31001.313448111221</c:v>
                </c:pt>
                <c:pt idx="13">
                  <c:v>1153.228594779968</c:v>
                </c:pt>
                <c:pt idx="14">
                  <c:v>786.1251369317373</c:v>
                </c:pt>
                <c:pt idx="15">
                  <c:v>145.34663752714789</c:v>
                </c:pt>
                <c:pt idx="16">
                  <c:v>0</c:v>
                </c:pt>
                <c:pt idx="17">
                  <c:v>132.77838039398191</c:v>
                </c:pt>
                <c:pt idx="18">
                  <c:v>425.92795765399927</c:v>
                </c:pt>
              </c:numCache>
            </c:numRef>
          </c:val>
          <c:smooth val="0"/>
          <c:extLst>
            <c:ext xmlns:c16="http://schemas.microsoft.com/office/drawing/2014/chart" uri="{C3380CC4-5D6E-409C-BE32-E72D297353CC}">
              <c16:uniqueId val="{00000001-9541-4C62-89D0-8E60FCDBBC1A}"/>
            </c:ext>
          </c:extLst>
        </c:ser>
        <c:dLbls>
          <c:showLegendKey val="0"/>
          <c:showVal val="0"/>
          <c:showCatName val="0"/>
          <c:showSerName val="0"/>
          <c:showPercent val="0"/>
          <c:showBubbleSize val="0"/>
        </c:dLbls>
        <c:marker val="1"/>
        <c:smooth val="0"/>
        <c:axId val="1960722576"/>
        <c:axId val="1980946656"/>
      </c:lineChart>
      <c:valAx>
        <c:axId val="1980946656"/>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960722576"/>
        <c:crosses val="autoZero"/>
        <c:crossBetween val="between"/>
      </c:valAx>
      <c:catAx>
        <c:axId val="19607225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Model used for classification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980946656"/>
        <c:crossesAt val="1.0000000000000002E-2"/>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1"/>
      </a:solidFill>
      <a:round/>
    </a:ln>
    <a:effectLst/>
  </c:spPr>
  <c:txPr>
    <a:bodyPr/>
    <a:lstStyle/>
    <a:p>
      <a:pPr>
        <a:defRPr/>
      </a:pPr>
      <a:endParaRPr lang="de-DE"/>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Accuracy metrics for the classification of the </a:t>
            </a:r>
            <a:r>
              <a:rPr lang="en-US" sz="1600" b="1" dirty="0" err="1"/>
              <a:t>PaviaC</a:t>
            </a:r>
            <a:r>
              <a:rPr lang="en-US" dirty="0"/>
              <a:t> dataset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IndianPines!$R$3</c:f>
              <c:strCache>
                <c:ptCount val="1"/>
                <c:pt idx="0">
                  <c:v>Overall accuracy</c:v>
                </c:pt>
              </c:strCache>
            </c:strRef>
          </c:tx>
          <c:spPr>
            <a:solidFill>
              <a:schemeClr val="accent1"/>
            </a:solidFill>
            <a:ln>
              <a:noFill/>
            </a:ln>
            <a:effectLst/>
          </c:spPr>
          <c:invertIfNegative val="0"/>
          <c:errBars>
            <c:errBarType val="both"/>
            <c:errValType val="cust"/>
            <c:noEndCap val="0"/>
            <c:plus>
              <c:numRef>
                <c:f>PaviaC!$U$4:$U$22</c:f>
                <c:numCache>
                  <c:formatCode>General</c:formatCode>
                  <c:ptCount val="19"/>
                  <c:pt idx="0">
                    <c:v>0.83304998095806582</c:v>
                  </c:pt>
                  <c:pt idx="1">
                    <c:v>0.45528439695063128</c:v>
                  </c:pt>
                  <c:pt idx="2">
                    <c:v>0.5378056409994656</c:v>
                  </c:pt>
                  <c:pt idx="3">
                    <c:v>0.44509801528101889</c:v>
                  </c:pt>
                  <c:pt idx="4">
                    <c:v>0.32827459347745958</c:v>
                  </c:pt>
                  <c:pt idx="5">
                    <c:v>1.2585151091286662E-3</c:v>
                  </c:pt>
                  <c:pt idx="6">
                    <c:v>0.47896224455976721</c:v>
                  </c:pt>
                  <c:pt idx="7">
                    <c:v>0.40913601150360535</c:v>
                  </c:pt>
                  <c:pt idx="8">
                    <c:v>0.75050409064694179</c:v>
                  </c:pt>
                  <c:pt idx="9">
                    <c:v>6.0240931633359196E-2</c:v>
                  </c:pt>
                  <c:pt idx="10">
                    <c:v>0.6117347584610684</c:v>
                  </c:pt>
                  <c:pt idx="11">
                    <c:v>0.86347581026019782</c:v>
                  </c:pt>
                  <c:pt idx="13">
                    <c:v>0.63517073932931112</c:v>
                  </c:pt>
                  <c:pt idx="14">
                    <c:v>0.31893477723944841</c:v>
                  </c:pt>
                  <c:pt idx="15">
                    <c:v>0.16499182443070026</c:v>
                  </c:pt>
                  <c:pt idx="16">
                    <c:v>0.95815476520643017</c:v>
                  </c:pt>
                  <c:pt idx="17">
                    <c:v>0.61248857377255206</c:v>
                  </c:pt>
                  <c:pt idx="18">
                    <c:v>0.38154051509675924</c:v>
                  </c:pt>
                </c:numCache>
              </c:numRef>
            </c:plus>
            <c:minus>
              <c:numRef>
                <c:f>PaviaC!$U$4:$U$22</c:f>
                <c:numCache>
                  <c:formatCode>General</c:formatCode>
                  <c:ptCount val="19"/>
                  <c:pt idx="0">
                    <c:v>0.83304998095806582</c:v>
                  </c:pt>
                  <c:pt idx="1">
                    <c:v>0.45528439695063128</c:v>
                  </c:pt>
                  <c:pt idx="2">
                    <c:v>0.5378056409994656</c:v>
                  </c:pt>
                  <c:pt idx="3">
                    <c:v>0.44509801528101889</c:v>
                  </c:pt>
                  <c:pt idx="4">
                    <c:v>0.32827459347745958</c:v>
                  </c:pt>
                  <c:pt idx="5">
                    <c:v>1.2585151091286662E-3</c:v>
                  </c:pt>
                  <c:pt idx="6">
                    <c:v>0.47896224455976721</c:v>
                  </c:pt>
                  <c:pt idx="7">
                    <c:v>0.40913601150360535</c:v>
                  </c:pt>
                  <c:pt idx="8">
                    <c:v>0.75050409064694179</c:v>
                  </c:pt>
                  <c:pt idx="9">
                    <c:v>6.0240931633359196E-2</c:v>
                  </c:pt>
                  <c:pt idx="10">
                    <c:v>0.6117347584610684</c:v>
                  </c:pt>
                  <c:pt idx="11">
                    <c:v>0.86347581026019782</c:v>
                  </c:pt>
                  <c:pt idx="13">
                    <c:v>0.63517073932931112</c:v>
                  </c:pt>
                  <c:pt idx="14">
                    <c:v>0.31893477723944841</c:v>
                  </c:pt>
                  <c:pt idx="15">
                    <c:v>0.16499182443070026</c:v>
                  </c:pt>
                  <c:pt idx="16">
                    <c:v>0.95815476520643017</c:v>
                  </c:pt>
                  <c:pt idx="17">
                    <c:v>0.61248857377255206</c:v>
                  </c:pt>
                  <c:pt idx="18">
                    <c:v>0.38154051509675924</c:v>
                  </c:pt>
                </c:numCache>
              </c:numRef>
            </c:minus>
            <c:spPr>
              <a:noFill/>
              <a:ln w="9525" cap="flat" cmpd="sng" algn="ctr">
                <a:solidFill>
                  <a:schemeClr val="tx1">
                    <a:lumMod val="65000"/>
                    <a:lumOff val="35000"/>
                  </a:schemeClr>
                </a:solidFill>
                <a:round/>
              </a:ln>
              <a:effectLst/>
            </c:spPr>
          </c:errBars>
          <c:cat>
            <c:strRef>
              <c:f>IndianPines!$A$4:$A$22</c:f>
              <c:strCache>
                <c:ptCount val="19"/>
                <c:pt idx="0">
                  <c:v>SVM</c:v>
                </c:pt>
                <c:pt idx="1">
                  <c:v>SVM_grid</c:v>
                </c:pt>
                <c:pt idx="2">
                  <c:v>SGD</c:v>
                </c:pt>
                <c:pt idx="3">
                  <c:v>nearest</c:v>
                </c:pt>
                <c:pt idx="4">
                  <c:v>nn</c:v>
                </c:pt>
                <c:pt idx="5">
                  <c:v>hamida</c:v>
                </c:pt>
                <c:pt idx="6">
                  <c:v>lee</c:v>
                </c:pt>
                <c:pt idx="7">
                  <c:v>chen</c:v>
                </c:pt>
                <c:pt idx="8">
                  <c:v>li</c:v>
                </c:pt>
                <c:pt idx="9">
                  <c:v>hu</c:v>
                </c:pt>
                <c:pt idx="10">
                  <c:v>he</c:v>
                </c:pt>
                <c:pt idx="11">
                  <c:v>luo</c:v>
                </c:pt>
                <c:pt idx="12">
                  <c:v>sharma</c:v>
                </c:pt>
                <c:pt idx="13">
                  <c:v>liu</c:v>
                </c:pt>
                <c:pt idx="14">
                  <c:v>boulch</c:v>
                </c:pt>
                <c:pt idx="15">
                  <c:v>mou</c:v>
                </c:pt>
                <c:pt idx="16">
                  <c:v>roy</c:v>
                </c:pt>
                <c:pt idx="17">
                  <c:v>santara</c:v>
                </c:pt>
                <c:pt idx="18">
                  <c:v>cao</c:v>
                </c:pt>
              </c:strCache>
            </c:strRef>
          </c:cat>
          <c:val>
            <c:numRef>
              <c:f>PaviaC!$R$4:$R$22</c:f>
              <c:numCache>
                <c:formatCode>General</c:formatCode>
                <c:ptCount val="19"/>
                <c:pt idx="0">
                  <c:v>96.237049036482063</c:v>
                </c:pt>
                <c:pt idx="1">
                  <c:v>98.869427288987879</c:v>
                </c:pt>
                <c:pt idx="2">
                  <c:v>95.524956970740106</c:v>
                </c:pt>
                <c:pt idx="3">
                  <c:v>98.781681347237694</c:v>
                </c:pt>
                <c:pt idx="4">
                  <c:v>99.338530592960069</c:v>
                </c:pt>
                <c:pt idx="5">
                  <c:v>99.115790894671122</c:v>
                </c:pt>
                <c:pt idx="6">
                  <c:v>99.56801997907597</c:v>
                </c:pt>
                <c:pt idx="7">
                  <c:v>94.799365529344271</c:v>
                </c:pt>
                <c:pt idx="8">
                  <c:v>98.724309000708715</c:v>
                </c:pt>
                <c:pt idx="9">
                  <c:v>97.586986601869668</c:v>
                </c:pt>
                <c:pt idx="10">
                  <c:v>98.366575545881005</c:v>
                </c:pt>
                <c:pt idx="11">
                  <c:v>82.329317269076299</c:v>
                </c:pt>
                <c:pt idx="13">
                  <c:v>98.413823360669568</c:v>
                </c:pt>
                <c:pt idx="14">
                  <c:v>99.001046201613178</c:v>
                </c:pt>
                <c:pt idx="15">
                  <c:v>99.065168235969082</c:v>
                </c:pt>
                <c:pt idx="16">
                  <c:v>95.369714150720526</c:v>
                </c:pt>
                <c:pt idx="17">
                  <c:v>99.227160743815602</c:v>
                </c:pt>
                <c:pt idx="18">
                  <c:v>98.477945395025486</c:v>
                </c:pt>
              </c:numCache>
            </c:numRef>
          </c:val>
          <c:extLst>
            <c:ext xmlns:c16="http://schemas.microsoft.com/office/drawing/2014/chart" uri="{C3380CC4-5D6E-409C-BE32-E72D297353CC}">
              <c16:uniqueId val="{00000000-9BAA-46FE-AFBF-0EC063EB7EC4}"/>
            </c:ext>
          </c:extLst>
        </c:ser>
        <c:ser>
          <c:idx val="1"/>
          <c:order val="1"/>
          <c:tx>
            <c:strRef>
              <c:f>IndianPines!$V$3</c:f>
              <c:strCache>
                <c:ptCount val="1"/>
                <c:pt idx="0">
                  <c:v>Average accuracy</c:v>
                </c:pt>
              </c:strCache>
            </c:strRef>
          </c:tx>
          <c:spPr>
            <a:solidFill>
              <a:schemeClr val="accent2"/>
            </a:solidFill>
            <a:ln>
              <a:noFill/>
            </a:ln>
            <a:effectLst/>
          </c:spPr>
          <c:invertIfNegative val="0"/>
          <c:errBars>
            <c:errBarType val="both"/>
            <c:errValType val="cust"/>
            <c:noEndCap val="0"/>
            <c:plus>
              <c:numRef>
                <c:f>PaviaC!$Y$4:$Y$22</c:f>
                <c:numCache>
                  <c:formatCode>General</c:formatCode>
                  <c:ptCount val="19"/>
                  <c:pt idx="0">
                    <c:v>0.69527530608517907</c:v>
                  </c:pt>
                  <c:pt idx="1">
                    <c:v>0.34159581684862417</c:v>
                  </c:pt>
                  <c:pt idx="2">
                    <c:v>0.24936932879850815</c:v>
                  </c:pt>
                  <c:pt idx="3">
                    <c:v>0.31431893718796289</c:v>
                  </c:pt>
                  <c:pt idx="4">
                    <c:v>0.95354455668001492</c:v>
                  </c:pt>
                  <c:pt idx="5">
                    <c:v>0.747038217360668</c:v>
                  </c:pt>
                  <c:pt idx="6">
                    <c:v>0.53602027720982903</c:v>
                  </c:pt>
                  <c:pt idx="7">
                    <c:v>0.82655842827149684</c:v>
                  </c:pt>
                  <c:pt idx="8">
                    <c:v>0.39679145230947199</c:v>
                  </c:pt>
                  <c:pt idx="9">
                    <c:v>0.26049178193960643</c:v>
                  </c:pt>
                  <c:pt idx="10">
                    <c:v>0.80680679562226487</c:v>
                  </c:pt>
                  <c:pt idx="11">
                    <c:v>0.67095922751841641</c:v>
                  </c:pt>
                  <c:pt idx="13">
                    <c:v>0.89303670912202904</c:v>
                  </c:pt>
                  <c:pt idx="14">
                    <c:v>0.17908432624035697</c:v>
                  </c:pt>
                  <c:pt idx="15">
                    <c:v>0.18909149189202878</c:v>
                  </c:pt>
                  <c:pt idx="16">
                    <c:v>8.2185976292564078E-2</c:v>
                  </c:pt>
                  <c:pt idx="17">
                    <c:v>6.8519460874426841E-2</c:v>
                  </c:pt>
                  <c:pt idx="18">
                    <c:v>0.81660915272757961</c:v>
                  </c:pt>
                </c:numCache>
              </c:numRef>
            </c:plus>
            <c:minus>
              <c:numRef>
                <c:f>PaviaC!$Y$4:$Y$22</c:f>
                <c:numCache>
                  <c:formatCode>General</c:formatCode>
                  <c:ptCount val="19"/>
                  <c:pt idx="0">
                    <c:v>0.69527530608517907</c:v>
                  </c:pt>
                  <c:pt idx="1">
                    <c:v>0.34159581684862417</c:v>
                  </c:pt>
                  <c:pt idx="2">
                    <c:v>0.24936932879850815</c:v>
                  </c:pt>
                  <c:pt idx="3">
                    <c:v>0.31431893718796289</c:v>
                  </c:pt>
                  <c:pt idx="4">
                    <c:v>0.95354455668001492</c:v>
                  </c:pt>
                  <c:pt idx="5">
                    <c:v>0.747038217360668</c:v>
                  </c:pt>
                  <c:pt idx="6">
                    <c:v>0.53602027720982903</c:v>
                  </c:pt>
                  <c:pt idx="7">
                    <c:v>0.82655842827149684</c:v>
                  </c:pt>
                  <c:pt idx="8">
                    <c:v>0.39679145230947199</c:v>
                  </c:pt>
                  <c:pt idx="9">
                    <c:v>0.26049178193960643</c:v>
                  </c:pt>
                  <c:pt idx="10">
                    <c:v>0.80680679562226487</c:v>
                  </c:pt>
                  <c:pt idx="11">
                    <c:v>0.67095922751841641</c:v>
                  </c:pt>
                  <c:pt idx="13">
                    <c:v>0.89303670912202904</c:v>
                  </c:pt>
                  <c:pt idx="14">
                    <c:v>0.17908432624035697</c:v>
                  </c:pt>
                  <c:pt idx="15">
                    <c:v>0.18909149189202878</c:v>
                  </c:pt>
                  <c:pt idx="16">
                    <c:v>8.2185976292564078E-2</c:v>
                  </c:pt>
                  <c:pt idx="17">
                    <c:v>6.8519460874426841E-2</c:v>
                  </c:pt>
                  <c:pt idx="18">
                    <c:v>0.81660915272757961</c:v>
                  </c:pt>
                </c:numCache>
              </c:numRef>
            </c:minus>
            <c:spPr>
              <a:noFill/>
              <a:ln w="9525" cap="flat" cmpd="sng" algn="ctr">
                <a:solidFill>
                  <a:schemeClr val="tx1">
                    <a:lumMod val="65000"/>
                    <a:lumOff val="35000"/>
                  </a:schemeClr>
                </a:solidFill>
                <a:round/>
              </a:ln>
              <a:effectLst/>
            </c:spPr>
          </c:errBars>
          <c:val>
            <c:numRef>
              <c:f>PaviaC!$V$4:$V$22</c:f>
              <c:numCache>
                <c:formatCode>General</c:formatCode>
                <c:ptCount val="19"/>
                <c:pt idx="0">
                  <c:v>87.188654105993919</c:v>
                </c:pt>
                <c:pt idx="1">
                  <c:v>96.12735522764315</c:v>
                </c:pt>
                <c:pt idx="2">
                  <c:v>83.129229127806695</c:v>
                </c:pt>
                <c:pt idx="3">
                  <c:v>96.446749449761299</c:v>
                </c:pt>
                <c:pt idx="4">
                  <c:v>97.763697419941479</c:v>
                </c:pt>
                <c:pt idx="5">
                  <c:v>98.626599666520178</c:v>
                </c:pt>
                <c:pt idx="6">
                  <c:v>98.738727919804575</c:v>
                </c:pt>
                <c:pt idx="7">
                  <c:v>94.31235588075333</c:v>
                </c:pt>
                <c:pt idx="8">
                  <c:v>97.353223730915232</c:v>
                </c:pt>
                <c:pt idx="9">
                  <c:v>92.19810243173464</c:v>
                </c:pt>
                <c:pt idx="10">
                  <c:v>96.906409497972533</c:v>
                </c:pt>
                <c:pt idx="11">
                  <c:v>47.513116553162142</c:v>
                </c:pt>
                <c:pt idx="13">
                  <c:v>98.062008332206148</c:v>
                </c:pt>
                <c:pt idx="14">
                  <c:v>97.132404218596434</c:v>
                </c:pt>
                <c:pt idx="15">
                  <c:v>97.316313621729861</c:v>
                </c:pt>
                <c:pt idx="16">
                  <c:v>95.134974930560631</c:v>
                </c:pt>
                <c:pt idx="17">
                  <c:v>98.408351921346409</c:v>
                </c:pt>
                <c:pt idx="18">
                  <c:v>98.214017868210917</c:v>
                </c:pt>
              </c:numCache>
            </c:numRef>
          </c:val>
          <c:extLst>
            <c:ext xmlns:c16="http://schemas.microsoft.com/office/drawing/2014/chart" uri="{C3380CC4-5D6E-409C-BE32-E72D297353CC}">
              <c16:uniqueId val="{00000001-9BAA-46FE-AFBF-0EC063EB7EC4}"/>
            </c:ext>
          </c:extLst>
        </c:ser>
        <c:ser>
          <c:idx val="2"/>
          <c:order val="2"/>
          <c:tx>
            <c:strRef>
              <c:f>IndianPines!$AA$3</c:f>
              <c:strCache>
                <c:ptCount val="1"/>
                <c:pt idx="0">
                  <c:v>Kappa coefficient * 100</c:v>
                </c:pt>
              </c:strCache>
            </c:strRef>
          </c:tx>
          <c:spPr>
            <a:solidFill>
              <a:schemeClr val="accent3"/>
            </a:solidFill>
            <a:ln w="25400">
              <a:noFill/>
            </a:ln>
            <a:effectLst/>
          </c:spPr>
          <c:invertIfNegative val="0"/>
          <c:errBars>
            <c:errBarType val="both"/>
            <c:errValType val="cust"/>
            <c:noEndCap val="0"/>
            <c:plus>
              <c:numRef>
                <c:f>PaviaC!$AE$4:$AE$22</c:f>
                <c:numCache>
                  <c:formatCode>General</c:formatCode>
                  <c:ptCount val="19"/>
                  <c:pt idx="0">
                    <c:v>9.2291675440747678E-2</c:v>
                  </c:pt>
                  <c:pt idx="1">
                    <c:v>0.83565636603497584</c:v>
                  </c:pt>
                  <c:pt idx="2">
                    <c:v>0.2006335673105597</c:v>
                  </c:pt>
                  <c:pt idx="3">
                    <c:v>0.44734023819078539</c:v>
                  </c:pt>
                  <c:pt idx="4">
                    <c:v>0.46939822899736416</c:v>
                  </c:pt>
                  <c:pt idx="5">
                    <c:v>0.4725966431922024</c:v>
                  </c:pt>
                  <c:pt idx="6">
                    <c:v>7.6290171421256048E-2</c:v>
                  </c:pt>
                  <c:pt idx="7">
                    <c:v>0.80738482738570427</c:v>
                  </c:pt>
                  <c:pt idx="8">
                    <c:v>2.8563227920708201E-2</c:v>
                  </c:pt>
                  <c:pt idx="9">
                    <c:v>0.20161527499904519</c:v>
                  </c:pt>
                  <c:pt idx="10">
                    <c:v>0.28767684301819196</c:v>
                  </c:pt>
                  <c:pt idx="11">
                    <c:v>0.62913161132235329</c:v>
                  </c:pt>
                  <c:pt idx="12">
                    <c:v>0</c:v>
                  </c:pt>
                  <c:pt idx="13">
                    <c:v>0.80444372160815014</c:v>
                  </c:pt>
                  <c:pt idx="14">
                    <c:v>0.19248510385673212</c:v>
                  </c:pt>
                  <c:pt idx="15">
                    <c:v>0.64468695627861727</c:v>
                  </c:pt>
                  <c:pt idx="16">
                    <c:v>0.35158507433911135</c:v>
                  </c:pt>
                  <c:pt idx="17">
                    <c:v>0.13680599645461422</c:v>
                  </c:pt>
                  <c:pt idx="18">
                    <c:v>0.54375364228550493</c:v>
                  </c:pt>
                </c:numCache>
              </c:numRef>
            </c:plus>
            <c:minus>
              <c:numRef>
                <c:f>PaviaC!$AE$4:$AE$22</c:f>
                <c:numCache>
                  <c:formatCode>General</c:formatCode>
                  <c:ptCount val="19"/>
                  <c:pt idx="0">
                    <c:v>9.2291675440747678E-2</c:v>
                  </c:pt>
                  <c:pt idx="1">
                    <c:v>0.83565636603497584</c:v>
                  </c:pt>
                  <c:pt idx="2">
                    <c:v>0.2006335673105597</c:v>
                  </c:pt>
                  <c:pt idx="3">
                    <c:v>0.44734023819078539</c:v>
                  </c:pt>
                  <c:pt idx="4">
                    <c:v>0.46939822899736416</c:v>
                  </c:pt>
                  <c:pt idx="5">
                    <c:v>0.4725966431922024</c:v>
                  </c:pt>
                  <c:pt idx="6">
                    <c:v>7.6290171421256048E-2</c:v>
                  </c:pt>
                  <c:pt idx="7">
                    <c:v>0.80738482738570427</c:v>
                  </c:pt>
                  <c:pt idx="8">
                    <c:v>2.8563227920708201E-2</c:v>
                  </c:pt>
                  <c:pt idx="9">
                    <c:v>0.20161527499904519</c:v>
                  </c:pt>
                  <c:pt idx="10">
                    <c:v>0.28767684301819196</c:v>
                  </c:pt>
                  <c:pt idx="11">
                    <c:v>0.62913161132235329</c:v>
                  </c:pt>
                  <c:pt idx="12">
                    <c:v>0</c:v>
                  </c:pt>
                  <c:pt idx="13">
                    <c:v>0.80444372160815014</c:v>
                  </c:pt>
                  <c:pt idx="14">
                    <c:v>0.19248510385673212</c:v>
                  </c:pt>
                  <c:pt idx="15">
                    <c:v>0.64468695627861727</c:v>
                  </c:pt>
                  <c:pt idx="16">
                    <c:v>0.35158507433911135</c:v>
                  </c:pt>
                  <c:pt idx="17">
                    <c:v>0.13680599645461422</c:v>
                  </c:pt>
                  <c:pt idx="18">
                    <c:v>0.54375364228550493</c:v>
                  </c:pt>
                </c:numCache>
              </c:numRef>
            </c:minus>
            <c:spPr>
              <a:noFill/>
              <a:ln w="9525" cap="flat" cmpd="sng" algn="ctr">
                <a:solidFill>
                  <a:schemeClr val="tx1">
                    <a:lumMod val="65000"/>
                    <a:lumOff val="35000"/>
                  </a:schemeClr>
                </a:solidFill>
                <a:round/>
              </a:ln>
              <a:effectLst/>
            </c:spPr>
          </c:errBars>
          <c:val>
            <c:numRef>
              <c:f>PaviaC!$AA$4:$AA$22</c:f>
              <c:numCache>
                <c:formatCode>General</c:formatCode>
                <c:ptCount val="19"/>
                <c:pt idx="0">
                  <c:v>94.671582401310147</c:v>
                </c:pt>
                <c:pt idx="1">
                  <c:v>98.399134885146566</c:v>
                </c:pt>
                <c:pt idx="2">
                  <c:v>93.654673426290998</c:v>
                </c:pt>
                <c:pt idx="3">
                  <c:v>98.275188159130309</c:v>
                </c:pt>
                <c:pt idx="4">
                  <c:v>99.06361476448204</c:v>
                </c:pt>
                <c:pt idx="5">
                  <c:v>98.751557023473595</c:v>
                </c:pt>
                <c:pt idx="6">
                  <c:v>99.388735471035162</c:v>
                </c:pt>
                <c:pt idx="7">
                  <c:v>92.791776104865804</c:v>
                </c:pt>
                <c:pt idx="8">
                  <c:v>98.198581660000457</c:v>
                </c:pt>
                <c:pt idx="9">
                  <c:v>96.585842497032758</c:v>
                </c:pt>
                <c:pt idx="10">
                  <c:v>97.697915892926176</c:v>
                </c:pt>
                <c:pt idx="11">
                  <c:v>73.892086292594598</c:v>
                </c:pt>
                <c:pt idx="12">
                  <c:v>0</c:v>
                </c:pt>
                <c:pt idx="13">
                  <c:v>97.768020809079829</c:v>
                </c:pt>
                <c:pt idx="14">
                  <c:v>98.586228537130509</c:v>
                </c:pt>
                <c:pt idx="15">
                  <c:v>98.677056689630632</c:v>
                </c:pt>
                <c:pt idx="16">
                  <c:v>93.570142931584755</c:v>
                </c:pt>
                <c:pt idx="17">
                  <c:v>98.907779083100849</c:v>
                </c:pt>
                <c:pt idx="18">
                  <c:v>97.858088534019032</c:v>
                </c:pt>
              </c:numCache>
            </c:numRef>
          </c:val>
          <c:extLst>
            <c:ext xmlns:c16="http://schemas.microsoft.com/office/drawing/2014/chart" uri="{C3380CC4-5D6E-409C-BE32-E72D297353CC}">
              <c16:uniqueId val="{00000002-9BAA-46FE-AFBF-0EC063EB7EC4}"/>
            </c:ext>
          </c:extLst>
        </c:ser>
        <c:dLbls>
          <c:showLegendKey val="0"/>
          <c:showVal val="0"/>
          <c:showCatName val="0"/>
          <c:showSerName val="0"/>
          <c:showPercent val="0"/>
          <c:showBubbleSize val="0"/>
        </c:dLbls>
        <c:gapWidth val="150"/>
        <c:axId val="1627887600"/>
        <c:axId val="1672883376"/>
      </c:barChart>
      <c:catAx>
        <c:axId val="162788760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Model used for classification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672883376"/>
        <c:crosses val="autoZero"/>
        <c:auto val="1"/>
        <c:lblAlgn val="ctr"/>
        <c:lblOffset val="100"/>
        <c:noMultiLvlLbl val="0"/>
      </c:catAx>
      <c:valAx>
        <c:axId val="1672883376"/>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Accuracy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6278876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1"/>
      </a:solidFill>
      <a:round/>
    </a:ln>
    <a:effectLst/>
  </c:spPr>
  <c:txPr>
    <a:bodyPr/>
    <a:lstStyle/>
    <a:p>
      <a:pPr>
        <a:defRPr/>
      </a:pPr>
      <a:endParaRPr lang="de-DE"/>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Accuracy metrics for the classification of the </a:t>
            </a:r>
            <a:r>
              <a:rPr lang="en-US" sz="1600" b="1" dirty="0"/>
              <a:t>Botswana</a:t>
            </a:r>
            <a:r>
              <a:rPr lang="en-US" dirty="0"/>
              <a:t> dataset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IndianPines!$R$3</c:f>
              <c:strCache>
                <c:ptCount val="1"/>
                <c:pt idx="0">
                  <c:v>Overall accuracy</c:v>
                </c:pt>
              </c:strCache>
            </c:strRef>
          </c:tx>
          <c:spPr>
            <a:solidFill>
              <a:schemeClr val="accent1"/>
            </a:solidFill>
            <a:ln>
              <a:noFill/>
            </a:ln>
            <a:effectLst/>
          </c:spPr>
          <c:invertIfNegative val="0"/>
          <c:errBars>
            <c:errBarType val="both"/>
            <c:errValType val="cust"/>
            <c:noEndCap val="0"/>
            <c:plus>
              <c:numRef>
                <c:f>Botswana!$R$4:$R$22</c:f>
                <c:numCache>
                  <c:formatCode>General</c:formatCode>
                  <c:ptCount val="19"/>
                  <c:pt idx="0">
                    <c:v>0</c:v>
                  </c:pt>
                  <c:pt idx="1">
                    <c:v>2.0222801870694127</c:v>
                  </c:pt>
                  <c:pt idx="2">
                    <c:v>1.2285208479606808</c:v>
                  </c:pt>
                  <c:pt idx="3">
                    <c:v>1.7233226712476011</c:v>
                  </c:pt>
                  <c:pt idx="4">
                    <c:v>6.0063521056828364</c:v>
                  </c:pt>
                  <c:pt idx="5">
                    <c:v>40.483503737592471</c:v>
                  </c:pt>
                  <c:pt idx="6">
                    <c:v>9.9683478913571832</c:v>
                  </c:pt>
                  <c:pt idx="7">
                    <c:v>0</c:v>
                  </c:pt>
                  <c:pt idx="8">
                    <c:v>5.2540380467161469</c:v>
                  </c:pt>
                  <c:pt idx="9">
                    <c:v>0</c:v>
                  </c:pt>
                  <c:pt idx="10">
                    <c:v>0.79556077119026725</c:v>
                  </c:pt>
                  <c:pt idx="11">
                    <c:v>29.694286827132597</c:v>
                  </c:pt>
                  <c:pt idx="12">
                    <c:v>0</c:v>
                  </c:pt>
                  <c:pt idx="13">
                    <c:v>0</c:v>
                  </c:pt>
                  <c:pt idx="14">
                    <c:v>3.5034327461531234E-2</c:v>
                  </c:pt>
                  <c:pt idx="15">
                    <c:v>0.51204093330769496</c:v>
                  </c:pt>
                  <c:pt idx="16">
                    <c:v>1.7244762911538345</c:v>
                  </c:pt>
                  <c:pt idx="17">
                    <c:v>0.97805413153845677</c:v>
                  </c:pt>
                  <c:pt idx="18">
                    <c:v>0.54201775930769713</c:v>
                  </c:pt>
                </c:numCache>
              </c:numRef>
            </c:plus>
            <c:minus>
              <c:numRef>
                <c:f>Botswana!$R$4:$R$22</c:f>
                <c:numCache>
                  <c:formatCode>General</c:formatCode>
                  <c:ptCount val="19"/>
                  <c:pt idx="0">
                    <c:v>0</c:v>
                  </c:pt>
                  <c:pt idx="1">
                    <c:v>2.0222801870694127</c:v>
                  </c:pt>
                  <c:pt idx="2">
                    <c:v>1.2285208479606808</c:v>
                  </c:pt>
                  <c:pt idx="3">
                    <c:v>1.7233226712476011</c:v>
                  </c:pt>
                  <c:pt idx="4">
                    <c:v>6.0063521056828364</c:v>
                  </c:pt>
                  <c:pt idx="5">
                    <c:v>40.483503737592471</c:v>
                  </c:pt>
                  <c:pt idx="6">
                    <c:v>9.9683478913571832</c:v>
                  </c:pt>
                  <c:pt idx="7">
                    <c:v>0</c:v>
                  </c:pt>
                  <c:pt idx="8">
                    <c:v>5.2540380467161469</c:v>
                  </c:pt>
                  <c:pt idx="9">
                    <c:v>0</c:v>
                  </c:pt>
                  <c:pt idx="10">
                    <c:v>0.79556077119026725</c:v>
                  </c:pt>
                  <c:pt idx="11">
                    <c:v>29.694286827132597</c:v>
                  </c:pt>
                  <c:pt idx="12">
                    <c:v>0</c:v>
                  </c:pt>
                  <c:pt idx="13">
                    <c:v>0</c:v>
                  </c:pt>
                  <c:pt idx="14">
                    <c:v>3.5034327461531234E-2</c:v>
                  </c:pt>
                  <c:pt idx="15">
                    <c:v>0.51204093330769496</c:v>
                  </c:pt>
                  <c:pt idx="16">
                    <c:v>1.7244762911538345</c:v>
                  </c:pt>
                  <c:pt idx="17">
                    <c:v>0.97805413153845677</c:v>
                  </c:pt>
                  <c:pt idx="18">
                    <c:v>0.54201775930769713</c:v>
                  </c:pt>
                </c:numCache>
              </c:numRef>
            </c:minus>
            <c:spPr>
              <a:noFill/>
              <a:ln w="9525" cap="flat" cmpd="sng" algn="ctr">
                <a:solidFill>
                  <a:schemeClr val="tx1">
                    <a:lumMod val="65000"/>
                    <a:lumOff val="35000"/>
                  </a:schemeClr>
                </a:solidFill>
                <a:round/>
              </a:ln>
              <a:effectLst/>
            </c:spPr>
          </c:errBars>
          <c:cat>
            <c:strRef>
              <c:f>IndianPines!$A$4:$A$22</c:f>
              <c:strCache>
                <c:ptCount val="19"/>
                <c:pt idx="0">
                  <c:v>SVM</c:v>
                </c:pt>
                <c:pt idx="1">
                  <c:v>SVM_grid</c:v>
                </c:pt>
                <c:pt idx="2">
                  <c:v>SGD</c:v>
                </c:pt>
                <c:pt idx="3">
                  <c:v>nearest</c:v>
                </c:pt>
                <c:pt idx="4">
                  <c:v>nn</c:v>
                </c:pt>
                <c:pt idx="5">
                  <c:v>hamida</c:v>
                </c:pt>
                <c:pt idx="6">
                  <c:v>lee</c:v>
                </c:pt>
                <c:pt idx="7">
                  <c:v>chen</c:v>
                </c:pt>
                <c:pt idx="8">
                  <c:v>li</c:v>
                </c:pt>
                <c:pt idx="9">
                  <c:v>hu</c:v>
                </c:pt>
                <c:pt idx="10">
                  <c:v>he</c:v>
                </c:pt>
                <c:pt idx="11">
                  <c:v>luo</c:v>
                </c:pt>
                <c:pt idx="12">
                  <c:v>sharma</c:v>
                </c:pt>
                <c:pt idx="13">
                  <c:v>liu</c:v>
                </c:pt>
                <c:pt idx="14">
                  <c:v>boulch</c:v>
                </c:pt>
                <c:pt idx="15">
                  <c:v>mou</c:v>
                </c:pt>
                <c:pt idx="16">
                  <c:v>roy</c:v>
                </c:pt>
                <c:pt idx="17">
                  <c:v>santara</c:v>
                </c:pt>
                <c:pt idx="18">
                  <c:v>cao</c:v>
                </c:pt>
              </c:strCache>
            </c:strRef>
          </c:cat>
          <c:val>
            <c:numRef>
              <c:f>Botswana!$O$4:$O$22</c:f>
              <c:numCache>
                <c:formatCode>General</c:formatCode>
                <c:ptCount val="19"/>
                <c:pt idx="0">
                  <c:v>9.6923076923076934</c:v>
                </c:pt>
                <c:pt idx="1">
                  <c:v>95.076923076923094</c:v>
                </c:pt>
                <c:pt idx="2">
                  <c:v>89.025641025641036</c:v>
                </c:pt>
                <c:pt idx="3">
                  <c:v>91.282051282051285</c:v>
                </c:pt>
                <c:pt idx="4">
                  <c:v>88.92307692307692</c:v>
                </c:pt>
                <c:pt idx="5">
                  <c:v>76.615384615384627</c:v>
                </c:pt>
                <c:pt idx="6">
                  <c:v>91.897435897435912</c:v>
                </c:pt>
                <c:pt idx="7">
                  <c:v>9.6923076923076934</c:v>
                </c:pt>
                <c:pt idx="8">
                  <c:v>95.538461538461547</c:v>
                </c:pt>
                <c:pt idx="9">
                  <c:v>9.6923076923076934</c:v>
                </c:pt>
                <c:pt idx="10">
                  <c:v>98.71794871794873</c:v>
                </c:pt>
                <c:pt idx="11">
                  <c:v>26.30769230769231</c:v>
                </c:pt>
                <c:pt idx="14">
                  <c:v>92.461538461538467</c:v>
                </c:pt>
                <c:pt idx="15">
                  <c:v>46.307692307692307</c:v>
                </c:pt>
                <c:pt idx="16">
                  <c:v>92.15384615384616</c:v>
                </c:pt>
                <c:pt idx="17">
                  <c:v>93.538461538461547</c:v>
                </c:pt>
                <c:pt idx="18">
                  <c:v>98.307692307692307</c:v>
                </c:pt>
              </c:numCache>
            </c:numRef>
          </c:val>
          <c:extLst>
            <c:ext xmlns:c16="http://schemas.microsoft.com/office/drawing/2014/chart" uri="{C3380CC4-5D6E-409C-BE32-E72D297353CC}">
              <c16:uniqueId val="{00000000-06A5-438B-B221-547BE23A3F66}"/>
            </c:ext>
          </c:extLst>
        </c:ser>
        <c:ser>
          <c:idx val="1"/>
          <c:order val="1"/>
          <c:tx>
            <c:strRef>
              <c:f>IndianPines!$V$3</c:f>
              <c:strCache>
                <c:ptCount val="1"/>
                <c:pt idx="0">
                  <c:v>Average accuracy</c:v>
                </c:pt>
              </c:strCache>
            </c:strRef>
          </c:tx>
          <c:spPr>
            <a:solidFill>
              <a:schemeClr val="accent2"/>
            </a:solidFill>
            <a:ln>
              <a:noFill/>
            </a:ln>
            <a:effectLst/>
          </c:spPr>
          <c:invertIfNegative val="0"/>
          <c:errBars>
            <c:errBarType val="both"/>
            <c:errValType val="cust"/>
            <c:noEndCap val="0"/>
            <c:plus>
              <c:numRef>
                <c:f>Botswana!$V$4:$V$22</c:f>
                <c:numCache>
                  <c:formatCode>General</c:formatCode>
                  <c:ptCount val="19"/>
                  <c:pt idx="0">
                    <c:v>0</c:v>
                  </c:pt>
                  <c:pt idx="1">
                    <c:v>1.8185825878159818</c:v>
                  </c:pt>
                  <c:pt idx="2">
                    <c:v>1.463376330321978</c:v>
                  </c:pt>
                  <c:pt idx="3">
                    <c:v>1.0032372614485183</c:v>
                  </c:pt>
                  <c:pt idx="4">
                    <c:v>5.611052307211537</c:v>
                  </c:pt>
                  <c:pt idx="5">
                    <c:v>43.6550766873208</c:v>
                  </c:pt>
                  <c:pt idx="6">
                    <c:v>9.7134752574605869</c:v>
                  </c:pt>
                  <c:pt idx="7">
                    <c:v>0</c:v>
                  </c:pt>
                  <c:pt idx="8">
                    <c:v>5.976153692366907</c:v>
                  </c:pt>
                  <c:pt idx="9">
                    <c:v>0</c:v>
                  </c:pt>
                  <c:pt idx="10">
                    <c:v>0.81112654327843359</c:v>
                  </c:pt>
                  <c:pt idx="11">
                    <c:v>31.955874887222638</c:v>
                  </c:pt>
                  <c:pt idx="12">
                    <c:v>0</c:v>
                  </c:pt>
                  <c:pt idx="13">
                    <c:v>0</c:v>
                  </c:pt>
                  <c:pt idx="14">
                    <c:v>0.48225704773265932</c:v>
                  </c:pt>
                  <c:pt idx="15">
                    <c:v>0.21103670429810961</c:v>
                  </c:pt>
                  <c:pt idx="16">
                    <c:v>0.4597109207473693</c:v>
                  </c:pt>
                  <c:pt idx="17">
                    <c:v>1.4204353225552211</c:v>
                  </c:pt>
                  <c:pt idx="18">
                    <c:v>0.36174269666511805</c:v>
                  </c:pt>
                </c:numCache>
              </c:numRef>
            </c:plus>
            <c:minus>
              <c:numRef>
                <c:f>Botswana!$V$4:$V$22</c:f>
                <c:numCache>
                  <c:formatCode>General</c:formatCode>
                  <c:ptCount val="19"/>
                  <c:pt idx="0">
                    <c:v>0</c:v>
                  </c:pt>
                  <c:pt idx="1">
                    <c:v>1.8185825878159818</c:v>
                  </c:pt>
                  <c:pt idx="2">
                    <c:v>1.463376330321978</c:v>
                  </c:pt>
                  <c:pt idx="3">
                    <c:v>1.0032372614485183</c:v>
                  </c:pt>
                  <c:pt idx="4">
                    <c:v>5.611052307211537</c:v>
                  </c:pt>
                  <c:pt idx="5">
                    <c:v>43.6550766873208</c:v>
                  </c:pt>
                  <c:pt idx="6">
                    <c:v>9.7134752574605869</c:v>
                  </c:pt>
                  <c:pt idx="7">
                    <c:v>0</c:v>
                  </c:pt>
                  <c:pt idx="8">
                    <c:v>5.976153692366907</c:v>
                  </c:pt>
                  <c:pt idx="9">
                    <c:v>0</c:v>
                  </c:pt>
                  <c:pt idx="10">
                    <c:v>0.81112654327843359</c:v>
                  </c:pt>
                  <c:pt idx="11">
                    <c:v>31.955874887222638</c:v>
                  </c:pt>
                  <c:pt idx="12">
                    <c:v>0</c:v>
                  </c:pt>
                  <c:pt idx="13">
                    <c:v>0</c:v>
                  </c:pt>
                  <c:pt idx="14">
                    <c:v>0.48225704773265932</c:v>
                  </c:pt>
                  <c:pt idx="15">
                    <c:v>0.21103670429810961</c:v>
                  </c:pt>
                  <c:pt idx="16">
                    <c:v>0.4597109207473693</c:v>
                  </c:pt>
                  <c:pt idx="17">
                    <c:v>1.4204353225552211</c:v>
                  </c:pt>
                  <c:pt idx="18">
                    <c:v>0.36174269666511805</c:v>
                  </c:pt>
                </c:numCache>
              </c:numRef>
            </c:minus>
            <c:spPr>
              <a:noFill/>
              <a:ln w="9525" cap="flat" cmpd="sng" algn="ctr">
                <a:solidFill>
                  <a:schemeClr val="tx1">
                    <a:lumMod val="65000"/>
                    <a:lumOff val="35000"/>
                  </a:schemeClr>
                </a:solidFill>
                <a:round/>
              </a:ln>
              <a:effectLst/>
            </c:spPr>
          </c:errBars>
          <c:val>
            <c:numRef>
              <c:f>Botswana!$S$4:$S$22</c:f>
              <c:numCache>
                <c:formatCode>General</c:formatCode>
                <c:ptCount val="19"/>
                <c:pt idx="0">
                  <c:v>7.1428571428571432</c:v>
                </c:pt>
                <c:pt idx="1">
                  <c:v>95.707923010711525</c:v>
                </c:pt>
                <c:pt idx="2">
                  <c:v>88.804811332092655</c:v>
                </c:pt>
                <c:pt idx="3">
                  <c:v>92.226857399959798</c:v>
                </c:pt>
                <c:pt idx="4">
                  <c:v>90.130888103146944</c:v>
                </c:pt>
                <c:pt idx="5">
                  <c:v>75.510323284992296</c:v>
                </c:pt>
                <c:pt idx="6">
                  <c:v>92.165751385332214</c:v>
                </c:pt>
                <c:pt idx="7">
                  <c:v>7.1428571428571432</c:v>
                </c:pt>
                <c:pt idx="8">
                  <c:v>95.768394141014596</c:v>
                </c:pt>
                <c:pt idx="9">
                  <c:v>7.1428571428571432</c:v>
                </c:pt>
                <c:pt idx="10">
                  <c:v>98.944948349710259</c:v>
                </c:pt>
                <c:pt idx="11">
                  <c:v>23.33869907409289</c:v>
                </c:pt>
                <c:pt idx="14">
                  <c:v>90.037590912267348</c:v>
                </c:pt>
                <c:pt idx="15">
                  <c:v>47.717080630701894</c:v>
                </c:pt>
                <c:pt idx="16">
                  <c:v>92.779078844652631</c:v>
                </c:pt>
                <c:pt idx="17">
                  <c:v>93.697387587844773</c:v>
                </c:pt>
                <c:pt idx="18">
                  <c:v>98.399444532334883</c:v>
                </c:pt>
              </c:numCache>
            </c:numRef>
          </c:val>
          <c:extLst>
            <c:ext xmlns:c16="http://schemas.microsoft.com/office/drawing/2014/chart" uri="{C3380CC4-5D6E-409C-BE32-E72D297353CC}">
              <c16:uniqueId val="{00000001-06A5-438B-B221-547BE23A3F66}"/>
            </c:ext>
          </c:extLst>
        </c:ser>
        <c:ser>
          <c:idx val="2"/>
          <c:order val="2"/>
          <c:tx>
            <c:strRef>
              <c:f>IndianPines!$AA$3</c:f>
              <c:strCache>
                <c:ptCount val="1"/>
                <c:pt idx="0">
                  <c:v>Kappa coefficient * 100</c:v>
                </c:pt>
              </c:strCache>
            </c:strRef>
          </c:tx>
          <c:spPr>
            <a:solidFill>
              <a:schemeClr val="accent3"/>
            </a:solidFill>
            <a:ln w="25400">
              <a:noFill/>
            </a:ln>
            <a:effectLst/>
          </c:spPr>
          <c:invertIfNegative val="0"/>
          <c:errBars>
            <c:errBarType val="both"/>
            <c:errValType val="cust"/>
            <c:noEndCap val="0"/>
            <c:plus>
              <c:numRef>
                <c:f>Botswana!$AB$4:$AB$22</c:f>
                <c:numCache>
                  <c:formatCode>General</c:formatCode>
                  <c:ptCount val="19"/>
                  <c:pt idx="0">
                    <c:v>0</c:v>
                  </c:pt>
                  <c:pt idx="1">
                    <c:v>2.1902614278423771</c:v>
                  </c:pt>
                  <c:pt idx="2">
                    <c:v>1.3277931461742054</c:v>
                  </c:pt>
                  <c:pt idx="3">
                    <c:v>1.8639585129044178</c:v>
                  </c:pt>
                  <c:pt idx="4">
                    <c:v>6.5092079601446473</c:v>
                  </c:pt>
                  <c:pt idx="5">
                    <c:v>43.843742175082298</c:v>
                  </c:pt>
                  <c:pt idx="6">
                    <c:v>10.801005082305092</c:v>
                  </c:pt>
                  <c:pt idx="7">
                    <c:v>0.10662385368720179</c:v>
                  </c:pt>
                  <c:pt idx="8">
                    <c:v>5.6967961405987477</c:v>
                  </c:pt>
                  <c:pt idx="9">
                    <c:v>0</c:v>
                  </c:pt>
                  <c:pt idx="10">
                    <c:v>0.86215974170431586</c:v>
                  </c:pt>
                  <c:pt idx="11">
                    <c:v>34.319779506395562</c:v>
                  </c:pt>
                  <c:pt idx="12">
                    <c:v>0</c:v>
                  </c:pt>
                  <c:pt idx="13">
                    <c:v>0</c:v>
                  </c:pt>
                  <c:pt idx="14">
                    <c:v>0.10541285323646399</c:v>
                  </c:pt>
                  <c:pt idx="15">
                    <c:v>0.96038773727711857</c:v>
                  </c:pt>
                  <c:pt idx="16">
                    <c:v>1.9420279831975362</c:v>
                  </c:pt>
                  <c:pt idx="17">
                    <c:v>0.64514677000699905</c:v>
                  </c:pt>
                  <c:pt idx="18">
                    <c:v>0.96809345904278477</c:v>
                  </c:pt>
                </c:numCache>
              </c:numRef>
            </c:plus>
            <c:minus>
              <c:numRef>
                <c:f>Botswana!$AB$4:$AB$22</c:f>
                <c:numCache>
                  <c:formatCode>General</c:formatCode>
                  <c:ptCount val="19"/>
                  <c:pt idx="0">
                    <c:v>0</c:v>
                  </c:pt>
                  <c:pt idx="1">
                    <c:v>2.1902614278423771</c:v>
                  </c:pt>
                  <c:pt idx="2">
                    <c:v>1.3277931461742054</c:v>
                  </c:pt>
                  <c:pt idx="3">
                    <c:v>1.8639585129044178</c:v>
                  </c:pt>
                  <c:pt idx="4">
                    <c:v>6.5092079601446473</c:v>
                  </c:pt>
                  <c:pt idx="5">
                    <c:v>43.843742175082298</c:v>
                  </c:pt>
                  <c:pt idx="6">
                    <c:v>10.801005082305092</c:v>
                  </c:pt>
                  <c:pt idx="7">
                    <c:v>0.10662385368720179</c:v>
                  </c:pt>
                  <c:pt idx="8">
                    <c:v>5.6967961405987477</c:v>
                  </c:pt>
                  <c:pt idx="9">
                    <c:v>0</c:v>
                  </c:pt>
                  <c:pt idx="10">
                    <c:v>0.86215974170431586</c:v>
                  </c:pt>
                  <c:pt idx="11">
                    <c:v>34.319779506395562</c:v>
                  </c:pt>
                  <c:pt idx="12">
                    <c:v>0</c:v>
                  </c:pt>
                  <c:pt idx="13">
                    <c:v>0</c:v>
                  </c:pt>
                  <c:pt idx="14">
                    <c:v>0.10541285323646399</c:v>
                  </c:pt>
                  <c:pt idx="15">
                    <c:v>0.96038773727711857</c:v>
                  </c:pt>
                  <c:pt idx="16">
                    <c:v>1.9420279831975362</c:v>
                  </c:pt>
                  <c:pt idx="17">
                    <c:v>0.64514677000699905</c:v>
                  </c:pt>
                  <c:pt idx="18">
                    <c:v>0.96809345904278477</c:v>
                  </c:pt>
                </c:numCache>
              </c:numRef>
            </c:minus>
            <c:spPr>
              <a:noFill/>
              <a:ln w="9525" cap="flat" cmpd="sng" algn="ctr">
                <a:solidFill>
                  <a:schemeClr val="tx1">
                    <a:lumMod val="65000"/>
                    <a:lumOff val="35000"/>
                  </a:schemeClr>
                </a:solidFill>
                <a:round/>
              </a:ln>
              <a:effectLst/>
            </c:spPr>
          </c:errBars>
          <c:val>
            <c:numRef>
              <c:f>Botswana!$X$4:$X$22</c:f>
              <c:numCache>
                <c:formatCode>General</c:formatCode>
                <c:ptCount val="19"/>
                <c:pt idx="0">
                  <c:v>0</c:v>
                </c:pt>
                <c:pt idx="1">
                  <c:v>94.667058055808667</c:v>
                </c:pt>
                <c:pt idx="2">
                  <c:v>88.103370047503034</c:v>
                </c:pt>
                <c:pt idx="3">
                  <c:v>90.55509398678015</c:v>
                </c:pt>
                <c:pt idx="4">
                  <c:v>88.000100883911571</c:v>
                </c:pt>
                <c:pt idx="5">
                  <c:v>74.662791041448699</c:v>
                </c:pt>
                <c:pt idx="6">
                  <c:v>91.220809157463606</c:v>
                </c:pt>
                <c:pt idx="7">
                  <c:v>0.86751045224547418</c:v>
                </c:pt>
                <c:pt idx="8">
                  <c:v>95.164073142054747</c:v>
                </c:pt>
                <c:pt idx="9">
                  <c:v>0</c:v>
                </c:pt>
                <c:pt idx="10">
                  <c:v>98.610944697043735</c:v>
                </c:pt>
                <c:pt idx="11">
                  <c:v>19.443884395555617</c:v>
                </c:pt>
                <c:pt idx="12">
                  <c:v>0</c:v>
                </c:pt>
                <c:pt idx="13">
                  <c:v>0</c:v>
                </c:pt>
                <c:pt idx="14">
                  <c:v>91.822576876763534</c:v>
                </c:pt>
                <c:pt idx="15">
                  <c:v>41.531395462722884</c:v>
                </c:pt>
                <c:pt idx="16">
                  <c:v>91.556743016802471</c:v>
                </c:pt>
                <c:pt idx="17">
                  <c:v>92.999299929993001</c:v>
                </c:pt>
                <c:pt idx="18">
                  <c:v>98.166793580957219</c:v>
                </c:pt>
              </c:numCache>
            </c:numRef>
          </c:val>
          <c:extLst>
            <c:ext xmlns:c16="http://schemas.microsoft.com/office/drawing/2014/chart" uri="{C3380CC4-5D6E-409C-BE32-E72D297353CC}">
              <c16:uniqueId val="{00000002-06A5-438B-B221-547BE23A3F66}"/>
            </c:ext>
          </c:extLst>
        </c:ser>
        <c:dLbls>
          <c:showLegendKey val="0"/>
          <c:showVal val="0"/>
          <c:showCatName val="0"/>
          <c:showSerName val="0"/>
          <c:showPercent val="0"/>
          <c:showBubbleSize val="0"/>
        </c:dLbls>
        <c:gapWidth val="150"/>
        <c:axId val="1627887600"/>
        <c:axId val="1672883376"/>
      </c:barChart>
      <c:catAx>
        <c:axId val="162788760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Model used for classification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672883376"/>
        <c:crosses val="autoZero"/>
        <c:auto val="1"/>
        <c:lblAlgn val="ctr"/>
        <c:lblOffset val="100"/>
        <c:noMultiLvlLbl val="0"/>
      </c:catAx>
      <c:valAx>
        <c:axId val="1672883376"/>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Accuracy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6278876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1"/>
      </a:solidFill>
      <a:round/>
    </a:ln>
    <a:effectLst/>
  </c:spPr>
  <c:txPr>
    <a:bodyPr/>
    <a:lstStyle/>
    <a:p>
      <a:pPr>
        <a:defRPr/>
      </a:pPr>
      <a:endParaRPr lang="de-DE"/>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Accuracy metrics for the classification of the </a:t>
            </a:r>
            <a:r>
              <a:rPr lang="en-US" sz="1600" b="1" dirty="0"/>
              <a:t>Urban-210</a:t>
            </a:r>
            <a:r>
              <a:rPr lang="en-US" dirty="0"/>
              <a:t> dataset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IndianPines!$R$3</c:f>
              <c:strCache>
                <c:ptCount val="1"/>
                <c:pt idx="0">
                  <c:v>Overall accuracy</c:v>
                </c:pt>
              </c:strCache>
            </c:strRef>
          </c:tx>
          <c:spPr>
            <a:solidFill>
              <a:schemeClr val="accent1"/>
            </a:solidFill>
            <a:ln>
              <a:noFill/>
            </a:ln>
            <a:effectLst/>
          </c:spPr>
          <c:invertIfNegative val="0"/>
          <c:errBars>
            <c:errBarType val="both"/>
            <c:errValType val="cust"/>
            <c:noEndCap val="0"/>
            <c:plus>
              <c:numRef>
                <c:f>'Urban-210'!$R$4:$R$22</c:f>
                <c:numCache>
                  <c:formatCode>General</c:formatCode>
                  <c:ptCount val="19"/>
                  <c:pt idx="0">
                    <c:v>0.34325150266990079</c:v>
                  </c:pt>
                  <c:pt idx="2">
                    <c:v>0.95271066609517163</c:v>
                  </c:pt>
                  <c:pt idx="3">
                    <c:v>0.36866220230245972</c:v>
                  </c:pt>
                  <c:pt idx="4">
                    <c:v>0.21202839375020943</c:v>
                  </c:pt>
                  <c:pt idx="5">
                    <c:v>7.7301686726087837E-2</c:v>
                  </c:pt>
                  <c:pt idx="6">
                    <c:v>0.55075973384897026</c:v>
                  </c:pt>
                  <c:pt idx="7">
                    <c:v>0.64869749077777783</c:v>
                  </c:pt>
                  <c:pt idx="8">
                    <c:v>0.56598939698283601</c:v>
                  </c:pt>
                  <c:pt idx="9">
                    <c:v>0.41264492626915228</c:v>
                  </c:pt>
                  <c:pt idx="10">
                    <c:v>0.58140892858411775</c:v>
                  </c:pt>
                  <c:pt idx="11">
                    <c:v>0.19013016337433442</c:v>
                  </c:pt>
                  <c:pt idx="13">
                    <c:v>0.48427713565026664</c:v>
                  </c:pt>
                  <c:pt idx="14">
                    <c:v>0.33541333012207986</c:v>
                  </c:pt>
                  <c:pt idx="15">
                    <c:v>0.81849653143044065</c:v>
                  </c:pt>
                  <c:pt idx="17">
                    <c:v>0.95938899255375532</c:v>
                  </c:pt>
                  <c:pt idx="18">
                    <c:v>0.68511684264005623</c:v>
                  </c:pt>
                </c:numCache>
              </c:numRef>
            </c:plus>
            <c:minus>
              <c:numRef>
                <c:f>'Urban-210'!$R$4:$R$22</c:f>
                <c:numCache>
                  <c:formatCode>General</c:formatCode>
                  <c:ptCount val="19"/>
                  <c:pt idx="0">
                    <c:v>0.34325150266990079</c:v>
                  </c:pt>
                  <c:pt idx="2">
                    <c:v>0.95271066609517163</c:v>
                  </c:pt>
                  <c:pt idx="3">
                    <c:v>0.36866220230245972</c:v>
                  </c:pt>
                  <c:pt idx="4">
                    <c:v>0.21202839375020943</c:v>
                  </c:pt>
                  <c:pt idx="5">
                    <c:v>7.7301686726087837E-2</c:v>
                  </c:pt>
                  <c:pt idx="6">
                    <c:v>0.55075973384897026</c:v>
                  </c:pt>
                  <c:pt idx="7">
                    <c:v>0.64869749077777783</c:v>
                  </c:pt>
                  <c:pt idx="8">
                    <c:v>0.56598939698283601</c:v>
                  </c:pt>
                  <c:pt idx="9">
                    <c:v>0.41264492626915228</c:v>
                  </c:pt>
                  <c:pt idx="10">
                    <c:v>0.58140892858411775</c:v>
                  </c:pt>
                  <c:pt idx="11">
                    <c:v>0.19013016337433442</c:v>
                  </c:pt>
                  <c:pt idx="13">
                    <c:v>0.48427713565026664</c:v>
                  </c:pt>
                  <c:pt idx="14">
                    <c:v>0.33541333012207986</c:v>
                  </c:pt>
                  <c:pt idx="15">
                    <c:v>0.81849653143044065</c:v>
                  </c:pt>
                  <c:pt idx="17">
                    <c:v>0.95938899255375532</c:v>
                  </c:pt>
                  <c:pt idx="18">
                    <c:v>0.68511684264005623</c:v>
                  </c:pt>
                </c:numCache>
              </c:numRef>
            </c:minus>
            <c:spPr>
              <a:noFill/>
              <a:ln w="9525" cap="flat" cmpd="sng" algn="ctr">
                <a:solidFill>
                  <a:schemeClr val="tx1">
                    <a:lumMod val="65000"/>
                    <a:lumOff val="35000"/>
                  </a:schemeClr>
                </a:solidFill>
                <a:round/>
              </a:ln>
              <a:effectLst/>
            </c:spPr>
          </c:errBars>
          <c:cat>
            <c:strRef>
              <c:f>IndianPines!$A$4:$A$22</c:f>
              <c:strCache>
                <c:ptCount val="19"/>
                <c:pt idx="0">
                  <c:v>SVM</c:v>
                </c:pt>
                <c:pt idx="1">
                  <c:v>SVM_grid</c:v>
                </c:pt>
                <c:pt idx="2">
                  <c:v>SGD</c:v>
                </c:pt>
                <c:pt idx="3">
                  <c:v>nearest</c:v>
                </c:pt>
                <c:pt idx="4">
                  <c:v>nn</c:v>
                </c:pt>
                <c:pt idx="5">
                  <c:v>hamida</c:v>
                </c:pt>
                <c:pt idx="6">
                  <c:v>lee</c:v>
                </c:pt>
                <c:pt idx="7">
                  <c:v>chen</c:v>
                </c:pt>
                <c:pt idx="8">
                  <c:v>li</c:v>
                </c:pt>
                <c:pt idx="9">
                  <c:v>hu</c:v>
                </c:pt>
                <c:pt idx="10">
                  <c:v>he</c:v>
                </c:pt>
                <c:pt idx="11">
                  <c:v>luo</c:v>
                </c:pt>
                <c:pt idx="12">
                  <c:v>sharma</c:v>
                </c:pt>
                <c:pt idx="13">
                  <c:v>liu</c:v>
                </c:pt>
                <c:pt idx="14">
                  <c:v>boulch</c:v>
                </c:pt>
                <c:pt idx="15">
                  <c:v>mou</c:v>
                </c:pt>
                <c:pt idx="16">
                  <c:v>roy</c:v>
                </c:pt>
                <c:pt idx="17">
                  <c:v>santara</c:v>
                </c:pt>
                <c:pt idx="18">
                  <c:v>cao</c:v>
                </c:pt>
              </c:strCache>
            </c:strRef>
          </c:cat>
          <c:val>
            <c:numRef>
              <c:f>'Urban-210'!$O$4:$O$22</c:f>
              <c:numCache>
                <c:formatCode>General</c:formatCode>
                <c:ptCount val="19"/>
                <c:pt idx="0">
                  <c:v>46.511627906976749</c:v>
                </c:pt>
                <c:pt idx="2">
                  <c:v>45.996300211416489</c:v>
                </c:pt>
                <c:pt idx="3">
                  <c:v>48.16992600422833</c:v>
                </c:pt>
                <c:pt idx="4">
                  <c:v>44.562632135306558</c:v>
                </c:pt>
                <c:pt idx="5">
                  <c:v>56.051797040169127</c:v>
                </c:pt>
                <c:pt idx="6">
                  <c:v>40.406976744186053</c:v>
                </c:pt>
                <c:pt idx="7">
                  <c:v>43.340380549682877</c:v>
                </c:pt>
                <c:pt idx="8">
                  <c:v>61.357029598308671</c:v>
                </c:pt>
                <c:pt idx="9">
                  <c:v>49.610200845665958</c:v>
                </c:pt>
                <c:pt idx="10">
                  <c:v>58.61522198731501</c:v>
                </c:pt>
                <c:pt idx="11">
                  <c:v>45.315803382663852</c:v>
                </c:pt>
                <c:pt idx="13">
                  <c:v>49.293076109936578</c:v>
                </c:pt>
                <c:pt idx="14">
                  <c:v>51.433668076109939</c:v>
                </c:pt>
                <c:pt idx="15">
                  <c:v>45.434725158562372</c:v>
                </c:pt>
                <c:pt idx="17">
                  <c:v>71.756078224101486</c:v>
                </c:pt>
                <c:pt idx="18">
                  <c:v>67.283298097251588</c:v>
                </c:pt>
              </c:numCache>
            </c:numRef>
          </c:val>
          <c:extLst>
            <c:ext xmlns:c16="http://schemas.microsoft.com/office/drawing/2014/chart" uri="{C3380CC4-5D6E-409C-BE32-E72D297353CC}">
              <c16:uniqueId val="{00000000-72FF-40A0-B30E-F6093CE4224D}"/>
            </c:ext>
          </c:extLst>
        </c:ser>
        <c:ser>
          <c:idx val="1"/>
          <c:order val="1"/>
          <c:tx>
            <c:strRef>
              <c:f>IndianPines!$V$3</c:f>
              <c:strCache>
                <c:ptCount val="1"/>
                <c:pt idx="0">
                  <c:v>Average accuracy</c:v>
                </c:pt>
              </c:strCache>
            </c:strRef>
          </c:tx>
          <c:spPr>
            <a:solidFill>
              <a:schemeClr val="accent2"/>
            </a:solidFill>
            <a:ln>
              <a:noFill/>
            </a:ln>
            <a:effectLst/>
          </c:spPr>
          <c:invertIfNegative val="0"/>
          <c:errBars>
            <c:errBarType val="both"/>
            <c:errValType val="cust"/>
            <c:noEndCap val="0"/>
            <c:plus>
              <c:numRef>
                <c:f>'Urban-210'!$V$4:$V$22</c:f>
                <c:numCache>
                  <c:formatCode>General</c:formatCode>
                  <c:ptCount val="19"/>
                  <c:pt idx="0">
                    <c:v>0.3079112072426895</c:v>
                  </c:pt>
                  <c:pt idx="2">
                    <c:v>0.98817666538184312</c:v>
                  </c:pt>
                  <c:pt idx="3">
                    <c:v>0.11288385618882302</c:v>
                  </c:pt>
                  <c:pt idx="4">
                    <c:v>0.27838473596544588</c:v>
                  </c:pt>
                  <c:pt idx="5">
                    <c:v>0.20883387886972571</c:v>
                  </c:pt>
                  <c:pt idx="6">
                    <c:v>0.37998947236026126</c:v>
                  </c:pt>
                  <c:pt idx="7">
                    <c:v>0.79006191475797394</c:v>
                  </c:pt>
                  <c:pt idx="8">
                    <c:v>0.53711102857309356</c:v>
                  </c:pt>
                  <c:pt idx="9">
                    <c:v>0.83926399668778018</c:v>
                  </c:pt>
                  <c:pt idx="10">
                    <c:v>0.947594506859879</c:v>
                  </c:pt>
                  <c:pt idx="11">
                    <c:v>0.98810075238552386</c:v>
                  </c:pt>
                  <c:pt idx="13">
                    <c:v>0.57370544195599393</c:v>
                  </c:pt>
                  <c:pt idx="14">
                    <c:v>0.58279368571500001</c:v>
                  </c:pt>
                  <c:pt idx="15">
                    <c:v>0.47557311695380378</c:v>
                  </c:pt>
                  <c:pt idx="17">
                    <c:v>0.84560210087260401</c:v>
                  </c:pt>
                  <c:pt idx="18">
                    <c:v>0.97072005112492121</c:v>
                  </c:pt>
                </c:numCache>
              </c:numRef>
            </c:plus>
            <c:minus>
              <c:numRef>
                <c:f>'Urban-210'!$V$4:$V$22</c:f>
                <c:numCache>
                  <c:formatCode>General</c:formatCode>
                  <c:ptCount val="19"/>
                  <c:pt idx="0">
                    <c:v>0.3079112072426895</c:v>
                  </c:pt>
                  <c:pt idx="2">
                    <c:v>0.98817666538184312</c:v>
                  </c:pt>
                  <c:pt idx="3">
                    <c:v>0.11288385618882302</c:v>
                  </c:pt>
                  <c:pt idx="4">
                    <c:v>0.27838473596544588</c:v>
                  </c:pt>
                  <c:pt idx="5">
                    <c:v>0.20883387886972571</c:v>
                  </c:pt>
                  <c:pt idx="6">
                    <c:v>0.37998947236026126</c:v>
                  </c:pt>
                  <c:pt idx="7">
                    <c:v>0.79006191475797394</c:v>
                  </c:pt>
                  <c:pt idx="8">
                    <c:v>0.53711102857309356</c:v>
                  </c:pt>
                  <c:pt idx="9">
                    <c:v>0.83926399668778018</c:v>
                  </c:pt>
                  <c:pt idx="10">
                    <c:v>0.947594506859879</c:v>
                  </c:pt>
                  <c:pt idx="11">
                    <c:v>0.98810075238552386</c:v>
                  </c:pt>
                  <c:pt idx="13">
                    <c:v>0.57370544195599393</c:v>
                  </c:pt>
                  <c:pt idx="14">
                    <c:v>0.58279368571500001</c:v>
                  </c:pt>
                  <c:pt idx="15">
                    <c:v>0.47557311695380378</c:v>
                  </c:pt>
                  <c:pt idx="17">
                    <c:v>0.84560210087260401</c:v>
                  </c:pt>
                  <c:pt idx="18">
                    <c:v>0.97072005112492121</c:v>
                  </c:pt>
                </c:numCache>
              </c:numRef>
            </c:minus>
            <c:spPr>
              <a:noFill/>
              <a:ln w="9525" cap="flat" cmpd="sng" algn="ctr">
                <a:solidFill>
                  <a:schemeClr val="tx1">
                    <a:lumMod val="65000"/>
                    <a:lumOff val="35000"/>
                  </a:schemeClr>
                </a:solidFill>
                <a:round/>
              </a:ln>
              <a:effectLst/>
            </c:spPr>
          </c:errBars>
          <c:val>
            <c:numRef>
              <c:f>'Urban-210'!$S$4:$S$22</c:f>
              <c:numCache>
                <c:formatCode>General</c:formatCode>
                <c:ptCount val="19"/>
                <c:pt idx="0">
                  <c:v>20</c:v>
                </c:pt>
                <c:pt idx="2">
                  <c:v>19.92299429187236</c:v>
                </c:pt>
                <c:pt idx="3">
                  <c:v>25.503135591836411</c:v>
                </c:pt>
                <c:pt idx="4">
                  <c:v>27.17317195049603</c:v>
                </c:pt>
                <c:pt idx="5">
                  <c:v>37.519748931519928</c:v>
                </c:pt>
                <c:pt idx="6">
                  <c:v>25.55403835800222</c:v>
                </c:pt>
                <c:pt idx="7">
                  <c:v>22.248326749352781</c:v>
                </c:pt>
                <c:pt idx="8">
                  <c:v>51.805027612977781</c:v>
                </c:pt>
                <c:pt idx="9">
                  <c:v>23.213855848201639</c:v>
                </c:pt>
                <c:pt idx="10">
                  <c:v>39.12038610618945</c:v>
                </c:pt>
                <c:pt idx="11">
                  <c:v>19.48579545454545</c:v>
                </c:pt>
                <c:pt idx="13">
                  <c:v>28.80773861822226</c:v>
                </c:pt>
                <c:pt idx="14">
                  <c:v>24.538728405550831</c:v>
                </c:pt>
                <c:pt idx="15">
                  <c:v>23.543722961609038</c:v>
                </c:pt>
                <c:pt idx="17">
                  <c:v>62.961115545230307</c:v>
                </c:pt>
                <c:pt idx="18">
                  <c:v>55.464281255477282</c:v>
                </c:pt>
              </c:numCache>
            </c:numRef>
          </c:val>
          <c:extLst>
            <c:ext xmlns:c16="http://schemas.microsoft.com/office/drawing/2014/chart" uri="{C3380CC4-5D6E-409C-BE32-E72D297353CC}">
              <c16:uniqueId val="{00000001-72FF-40A0-B30E-F6093CE4224D}"/>
            </c:ext>
          </c:extLst>
        </c:ser>
        <c:ser>
          <c:idx val="2"/>
          <c:order val="2"/>
          <c:tx>
            <c:strRef>
              <c:f>IndianPines!$AA$3</c:f>
              <c:strCache>
                <c:ptCount val="1"/>
                <c:pt idx="0">
                  <c:v>Kappa coefficient * 100</c:v>
                </c:pt>
              </c:strCache>
            </c:strRef>
          </c:tx>
          <c:spPr>
            <a:solidFill>
              <a:schemeClr val="accent3"/>
            </a:solidFill>
            <a:ln w="25400">
              <a:noFill/>
            </a:ln>
            <a:effectLst/>
          </c:spPr>
          <c:invertIfNegative val="0"/>
          <c:errBars>
            <c:errBarType val="both"/>
            <c:errValType val="cust"/>
            <c:noEndCap val="0"/>
            <c:plus>
              <c:numRef>
                <c:f>'Urban-210'!$AB$4:$AB$22</c:f>
                <c:numCache>
                  <c:formatCode>General</c:formatCode>
                  <c:ptCount val="19"/>
                  <c:pt idx="0">
                    <c:v>0.3337252000242138</c:v>
                  </c:pt>
                  <c:pt idx="1">
                    <c:v>0</c:v>
                  </c:pt>
                  <c:pt idx="2">
                    <c:v>0.5818071195390474</c:v>
                  </c:pt>
                  <c:pt idx="3">
                    <c:v>0.24043939485504096</c:v>
                  </c:pt>
                  <c:pt idx="4">
                    <c:v>9.5613924209522749E-2</c:v>
                  </c:pt>
                  <c:pt idx="5">
                    <c:v>0.11401122640119499</c:v>
                  </c:pt>
                  <c:pt idx="6">
                    <c:v>0.6037794033113455</c:v>
                  </c:pt>
                  <c:pt idx="7">
                    <c:v>0.82745939612616504</c:v>
                  </c:pt>
                  <c:pt idx="8">
                    <c:v>0.62177645011824989</c:v>
                  </c:pt>
                  <c:pt idx="9">
                    <c:v>0.34690117452743641</c:v>
                  </c:pt>
                  <c:pt idx="10">
                    <c:v>0.70380303069295103</c:v>
                  </c:pt>
                  <c:pt idx="11">
                    <c:v>0.10459298947769943</c:v>
                  </c:pt>
                  <c:pt idx="12">
                    <c:v>0</c:v>
                  </c:pt>
                  <c:pt idx="13">
                    <c:v>0.59964181025624341</c:v>
                  </c:pt>
                  <c:pt idx="14">
                    <c:v>7.6779119797312778E-2</c:v>
                  </c:pt>
                  <c:pt idx="15">
                    <c:v>0.44958903929860766</c:v>
                  </c:pt>
                  <c:pt idx="16">
                    <c:v>0</c:v>
                  </c:pt>
                  <c:pt idx="17">
                    <c:v>0.45857067678213292</c:v>
                  </c:pt>
                  <c:pt idx="18">
                    <c:v>0.94152107980739475</c:v>
                  </c:pt>
                </c:numCache>
              </c:numRef>
            </c:plus>
            <c:minus>
              <c:numRef>
                <c:f>'Urban-210'!$AB$4:$AB$22</c:f>
                <c:numCache>
                  <c:formatCode>General</c:formatCode>
                  <c:ptCount val="19"/>
                  <c:pt idx="0">
                    <c:v>0.3337252000242138</c:v>
                  </c:pt>
                  <c:pt idx="1">
                    <c:v>0</c:v>
                  </c:pt>
                  <c:pt idx="2">
                    <c:v>0.5818071195390474</c:v>
                  </c:pt>
                  <c:pt idx="3">
                    <c:v>0.24043939485504096</c:v>
                  </c:pt>
                  <c:pt idx="4">
                    <c:v>9.5613924209522749E-2</c:v>
                  </c:pt>
                  <c:pt idx="5">
                    <c:v>0.11401122640119499</c:v>
                  </c:pt>
                  <c:pt idx="6">
                    <c:v>0.6037794033113455</c:v>
                  </c:pt>
                  <c:pt idx="7">
                    <c:v>0.82745939612616504</c:v>
                  </c:pt>
                  <c:pt idx="8">
                    <c:v>0.62177645011824989</c:v>
                  </c:pt>
                  <c:pt idx="9">
                    <c:v>0.34690117452743641</c:v>
                  </c:pt>
                  <c:pt idx="10">
                    <c:v>0.70380303069295103</c:v>
                  </c:pt>
                  <c:pt idx="11">
                    <c:v>0.10459298947769943</c:v>
                  </c:pt>
                  <c:pt idx="12">
                    <c:v>0</c:v>
                  </c:pt>
                  <c:pt idx="13">
                    <c:v>0.59964181025624341</c:v>
                  </c:pt>
                  <c:pt idx="14">
                    <c:v>7.6779119797312778E-2</c:v>
                  </c:pt>
                  <c:pt idx="15">
                    <c:v>0.44958903929860766</c:v>
                  </c:pt>
                  <c:pt idx="16">
                    <c:v>0</c:v>
                  </c:pt>
                  <c:pt idx="17">
                    <c:v>0.45857067678213292</c:v>
                  </c:pt>
                  <c:pt idx="18">
                    <c:v>0.94152107980739475</c:v>
                  </c:pt>
                </c:numCache>
              </c:numRef>
            </c:minus>
            <c:spPr>
              <a:noFill/>
              <a:ln w="9525" cap="flat" cmpd="sng" algn="ctr">
                <a:solidFill>
                  <a:schemeClr val="tx1">
                    <a:lumMod val="65000"/>
                    <a:lumOff val="35000"/>
                  </a:schemeClr>
                </a:solidFill>
                <a:round/>
              </a:ln>
              <a:effectLst/>
            </c:spPr>
          </c:errBars>
          <c:val>
            <c:numRef>
              <c:f>'Urban-210'!$X$4:$X$22</c:f>
              <c:numCache>
                <c:formatCode>General</c:formatCode>
                <c:ptCount val="19"/>
                <c:pt idx="0">
                  <c:v>0</c:v>
                </c:pt>
                <c:pt idx="1">
                  <c:v>0</c:v>
                </c:pt>
                <c:pt idx="2">
                  <c:v>-0.4235997480190542</c:v>
                </c:pt>
                <c:pt idx="3">
                  <c:v>15.660895545065889</c:v>
                </c:pt>
                <c:pt idx="4">
                  <c:v>14.161058451631488</c:v>
                </c:pt>
                <c:pt idx="5">
                  <c:v>31.995637656393672</c:v>
                </c:pt>
                <c:pt idx="6">
                  <c:v>10.520466901565751</c:v>
                </c:pt>
                <c:pt idx="7">
                  <c:v>13.884263379355568</c:v>
                </c:pt>
                <c:pt idx="8">
                  <c:v>42.387325022834737</c:v>
                </c:pt>
                <c:pt idx="9">
                  <c:v>11.486772746730981</c:v>
                </c:pt>
                <c:pt idx="10">
                  <c:v>36.122974730180914</c:v>
                </c:pt>
                <c:pt idx="11">
                  <c:v>-0.34481008661132828</c:v>
                </c:pt>
                <c:pt idx="12">
                  <c:v>0</c:v>
                </c:pt>
                <c:pt idx="13">
                  <c:v>18.67128353260253</c:v>
                </c:pt>
                <c:pt idx="14">
                  <c:v>16.038063579375461</c:v>
                </c:pt>
                <c:pt idx="15">
                  <c:v>11.207894925704499</c:v>
                </c:pt>
                <c:pt idx="16">
                  <c:v>0</c:v>
                </c:pt>
                <c:pt idx="17">
                  <c:v>59.176678710542433</c:v>
                </c:pt>
                <c:pt idx="18">
                  <c:v>52.118077700717322</c:v>
                </c:pt>
              </c:numCache>
            </c:numRef>
          </c:val>
          <c:extLst>
            <c:ext xmlns:c16="http://schemas.microsoft.com/office/drawing/2014/chart" uri="{C3380CC4-5D6E-409C-BE32-E72D297353CC}">
              <c16:uniqueId val="{00000002-72FF-40A0-B30E-F6093CE4224D}"/>
            </c:ext>
          </c:extLst>
        </c:ser>
        <c:dLbls>
          <c:showLegendKey val="0"/>
          <c:showVal val="0"/>
          <c:showCatName val="0"/>
          <c:showSerName val="0"/>
          <c:showPercent val="0"/>
          <c:showBubbleSize val="0"/>
        </c:dLbls>
        <c:gapWidth val="150"/>
        <c:axId val="1627887600"/>
        <c:axId val="1672883376"/>
      </c:barChart>
      <c:catAx>
        <c:axId val="162788760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Model used for classification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672883376"/>
        <c:crosses val="autoZero"/>
        <c:auto val="1"/>
        <c:lblAlgn val="ctr"/>
        <c:lblOffset val="100"/>
        <c:noMultiLvlLbl val="0"/>
      </c:catAx>
      <c:valAx>
        <c:axId val="1672883376"/>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Accuracy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6278876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1"/>
      </a:solidFill>
      <a:round/>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889D014-C236-4A7E-9878-8E06941E47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10F1E500-8642-4BAC-B0A4-F844379BE7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6789AF-CC32-40F1-A30E-CE9991BCA03D}" type="datetimeFigureOut">
              <a:rPr lang="de-DE" smtClean="0"/>
              <a:t>18.12.2019</a:t>
            </a:fld>
            <a:endParaRPr lang="de-DE"/>
          </a:p>
        </p:txBody>
      </p:sp>
      <p:sp>
        <p:nvSpPr>
          <p:cNvPr id="4" name="Fußzeilenplatzhalter 3">
            <a:extLst>
              <a:ext uri="{FF2B5EF4-FFF2-40B4-BE49-F238E27FC236}">
                <a16:creationId xmlns:a16="http://schemas.microsoft.com/office/drawing/2014/main" id="{3C4FA2AD-0AD4-4933-9448-40FA4917802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9AAEF87B-8FC0-4E85-B648-A5B41F719F2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137C49-E772-4A65-B75D-615CE61ABEA1}" type="slidenum">
              <a:rPr lang="de-DE" smtClean="0"/>
              <a:t>‹#›</a:t>
            </a:fld>
            <a:endParaRPr lang="de-DE"/>
          </a:p>
        </p:txBody>
      </p:sp>
    </p:spTree>
    <p:extLst>
      <p:ext uri="{BB962C8B-B14F-4D97-AF65-F5344CB8AC3E}">
        <p14:creationId xmlns:p14="http://schemas.microsoft.com/office/powerpoint/2010/main" val="39402834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6D13AA-FA4E-4453-8EB5-A6E80C192BFC}" type="datetimeFigureOut">
              <a:rPr lang="de-DE" smtClean="0"/>
              <a:t>18.12.2019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D175B6-0828-440C-916A-09BA0B2D2CFA}" type="slidenum">
              <a:rPr lang="de-DE" smtClean="0"/>
              <a:t>‹#›</a:t>
            </a:fld>
            <a:endParaRPr lang="de-DE"/>
          </a:p>
        </p:txBody>
      </p:sp>
    </p:spTree>
    <p:extLst>
      <p:ext uri="{BB962C8B-B14F-4D97-AF65-F5344CB8AC3E}">
        <p14:creationId xmlns:p14="http://schemas.microsoft.com/office/powerpoint/2010/main" val="33805871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Herzlich Willkommen zur Verteidigung meiner Masterarbeit zur hyperspektralen Klassifikation von Satellitenbildern durch komprimierte neuronale Netzwerke.</a:t>
            </a:r>
          </a:p>
          <a:p>
            <a:pPr marL="171450" indent="-171450">
              <a:buFontTx/>
              <a:buChar char="-"/>
            </a:pPr>
            <a:r>
              <a:rPr lang="de-DE" dirty="0"/>
              <a:t>Der wissenschaftliche Hintergrundgedanke der Arbeit liegt in der </a:t>
            </a:r>
            <a:r>
              <a:rPr lang="de-DE" b="1" dirty="0"/>
              <a:t>Reduktion von Dimensionen</a:t>
            </a:r>
            <a:r>
              <a:rPr lang="de-DE" dirty="0"/>
              <a:t>, die eine solche Aufgabe </a:t>
            </a:r>
            <a:r>
              <a:rPr lang="de-DE" b="1" dirty="0"/>
              <a:t>zeitaufwendig und </a:t>
            </a:r>
            <a:r>
              <a:rPr lang="de-DE" b="1" dirty="0" err="1"/>
              <a:t>resourcenintensiv</a:t>
            </a:r>
            <a:r>
              <a:rPr lang="de-DE" b="1" dirty="0"/>
              <a:t> </a:t>
            </a:r>
            <a:r>
              <a:rPr lang="de-DE" dirty="0"/>
              <a:t>machen, was zum einen auf der Bildebene, aber auch auf der Modellebene geschehen kann, wie ich bald vorstellen werde.</a:t>
            </a:r>
            <a:endParaRPr lang="en-US" dirty="0"/>
          </a:p>
        </p:txBody>
      </p:sp>
      <p:sp>
        <p:nvSpPr>
          <p:cNvPr id="4" name="Foliennummernplatzhalter 3"/>
          <p:cNvSpPr>
            <a:spLocks noGrp="1"/>
          </p:cNvSpPr>
          <p:nvPr>
            <p:ph type="sldNum" sz="quarter" idx="5"/>
          </p:nvPr>
        </p:nvSpPr>
        <p:spPr/>
        <p:txBody>
          <a:bodyPr/>
          <a:lstStyle/>
          <a:p>
            <a:fld id="{DFD175B6-0828-440C-916A-09BA0B2D2CFA}" type="slidenum">
              <a:rPr lang="de-DE" smtClean="0"/>
              <a:t>1</a:t>
            </a:fld>
            <a:endParaRPr lang="de-DE"/>
          </a:p>
        </p:txBody>
      </p:sp>
    </p:spTree>
    <p:extLst>
      <p:ext uri="{BB962C8B-B14F-4D97-AF65-F5344CB8AC3E}">
        <p14:creationId xmlns:p14="http://schemas.microsoft.com/office/powerpoint/2010/main" val="39936596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Alternativ zur Bildkompression können wir uns auch für die Kompression eines Modells entscheiden. Das </a:t>
            </a:r>
            <a:r>
              <a:rPr lang="de-DE" b="1" dirty="0" err="1"/>
              <a:t>Pruning</a:t>
            </a:r>
            <a:r>
              <a:rPr lang="de-DE" dirty="0"/>
              <a:t>-Verfahren </a:t>
            </a:r>
            <a:r>
              <a:rPr lang="de-DE" b="1" dirty="0"/>
              <a:t>entfernt</a:t>
            </a:r>
            <a:r>
              <a:rPr lang="de-DE" dirty="0"/>
              <a:t> </a:t>
            </a:r>
            <a:r>
              <a:rPr lang="de-DE" b="1" dirty="0"/>
              <a:t>Netzwerkparameter</a:t>
            </a:r>
            <a:r>
              <a:rPr lang="de-DE" dirty="0"/>
              <a:t> wie Gewichte und </a:t>
            </a:r>
            <a:r>
              <a:rPr lang="de-DE" dirty="0" err="1"/>
              <a:t>biases</a:t>
            </a:r>
            <a:r>
              <a:rPr lang="de-DE" dirty="0"/>
              <a:t> gemäß eines ausgewählten </a:t>
            </a:r>
            <a:r>
              <a:rPr lang="de-DE" b="1" dirty="0"/>
              <a:t>Kriteriums</a:t>
            </a:r>
            <a:r>
              <a:rPr lang="de-DE" dirty="0"/>
              <a:t>. Das Ergebnis hiervon sehen wir unten rechts dargestellt.</a:t>
            </a:r>
          </a:p>
          <a:p>
            <a:pPr marL="171450" indent="-171450">
              <a:buFontTx/>
              <a:buChar char="-"/>
            </a:pPr>
            <a:r>
              <a:rPr lang="de-DE" dirty="0"/>
              <a:t>Weitere Unterscheidungen betreffen </a:t>
            </a:r>
            <a:r>
              <a:rPr lang="de-DE" b="1" dirty="0"/>
              <a:t>iteratives bzw. einmaliges </a:t>
            </a:r>
            <a:r>
              <a:rPr lang="de-DE" dirty="0" err="1"/>
              <a:t>Pruning</a:t>
            </a:r>
            <a:r>
              <a:rPr lang="de-DE" dirty="0"/>
              <a:t> und die </a:t>
            </a:r>
            <a:r>
              <a:rPr lang="de-DE" b="1" dirty="0"/>
              <a:t>Granularität</a:t>
            </a:r>
            <a:r>
              <a:rPr lang="de-DE" dirty="0"/>
              <a:t> des </a:t>
            </a:r>
            <a:r>
              <a:rPr lang="de-DE" dirty="0" err="1"/>
              <a:t>Prunings</a:t>
            </a:r>
            <a:r>
              <a:rPr lang="de-DE" dirty="0"/>
              <a:t>, aber unterm Strich ist das Ziel ein </a:t>
            </a:r>
            <a:r>
              <a:rPr lang="de-DE" b="1" dirty="0"/>
              <a:t>Kompromiss</a:t>
            </a:r>
            <a:r>
              <a:rPr lang="de-DE" dirty="0"/>
              <a:t> aus geringer Komplexität des Netzwerks und einer hohen erreichten Erkennungsgenauigkeit.</a:t>
            </a:r>
          </a:p>
          <a:p>
            <a:pPr marL="171450" indent="-171450">
              <a:buFontTx/>
              <a:buChar char="-"/>
            </a:pPr>
            <a:r>
              <a:rPr lang="de-DE" dirty="0"/>
              <a:t>Oben rechts sehen wir das Prinzip des iterativen </a:t>
            </a:r>
            <a:r>
              <a:rPr lang="de-DE" dirty="0" err="1"/>
              <a:t>Pruning</a:t>
            </a:r>
            <a:r>
              <a:rPr lang="de-DE" dirty="0"/>
              <a:t>, wo also nach und nach (in diesem Fall) Neuronen aus dem Netz entfernt werden. Dieses iterative </a:t>
            </a:r>
            <a:r>
              <a:rPr lang="de-DE" dirty="0" err="1"/>
              <a:t>Pruning</a:t>
            </a:r>
            <a:r>
              <a:rPr lang="de-DE" dirty="0"/>
              <a:t> soll laut Zhu et al. besser sein als das Trainieren eines Netzwerks </a:t>
            </a:r>
            <a:r>
              <a:rPr lang="de-DE" b="1" dirty="0"/>
              <a:t>von Grund auf</a:t>
            </a:r>
            <a:r>
              <a:rPr lang="de-DE" dirty="0"/>
              <a:t>, aber </a:t>
            </a:r>
            <a:r>
              <a:rPr lang="de-DE" dirty="0" err="1"/>
              <a:t>Yu</a:t>
            </a:r>
            <a:r>
              <a:rPr lang="de-DE" dirty="0"/>
              <a:t> et al. haben herausgefunden, dass sich iteratives </a:t>
            </a:r>
            <a:r>
              <a:rPr lang="de-DE" dirty="0" err="1"/>
              <a:t>Pruning</a:t>
            </a:r>
            <a:r>
              <a:rPr lang="de-DE" dirty="0"/>
              <a:t> durch einmaliges </a:t>
            </a:r>
            <a:r>
              <a:rPr lang="de-DE" dirty="0" err="1"/>
              <a:t>Pruning</a:t>
            </a:r>
            <a:r>
              <a:rPr lang="de-DE" dirty="0"/>
              <a:t> </a:t>
            </a:r>
            <a:r>
              <a:rPr lang="de-DE" b="1" dirty="0"/>
              <a:t>approximieren</a:t>
            </a:r>
            <a:r>
              <a:rPr lang="de-DE" dirty="0"/>
              <a:t> lässt. Außerdem seien laut Han et al. lineare Layer </a:t>
            </a:r>
            <a:r>
              <a:rPr lang="de-DE" b="1" dirty="0"/>
              <a:t>weniger empfindlich </a:t>
            </a:r>
            <a:r>
              <a:rPr lang="de-DE" dirty="0"/>
              <a:t>für </a:t>
            </a:r>
            <a:r>
              <a:rPr lang="de-DE" dirty="0" err="1"/>
              <a:t>Pruning</a:t>
            </a:r>
            <a:r>
              <a:rPr lang="de-DE" dirty="0"/>
              <a:t> als </a:t>
            </a:r>
            <a:r>
              <a:rPr lang="de-DE" dirty="0" err="1"/>
              <a:t>convolutional</a:t>
            </a:r>
            <a:r>
              <a:rPr lang="de-DE" dirty="0"/>
              <a:t> Layer.</a:t>
            </a:r>
          </a:p>
        </p:txBody>
      </p:sp>
      <p:sp>
        <p:nvSpPr>
          <p:cNvPr id="4" name="Foliennummernplatzhalter 3"/>
          <p:cNvSpPr>
            <a:spLocks noGrp="1"/>
          </p:cNvSpPr>
          <p:nvPr>
            <p:ph type="sldNum" sz="quarter" idx="5"/>
          </p:nvPr>
        </p:nvSpPr>
        <p:spPr/>
        <p:txBody>
          <a:bodyPr/>
          <a:lstStyle/>
          <a:p>
            <a:fld id="{DFD175B6-0828-440C-916A-09BA0B2D2CFA}" type="slidenum">
              <a:rPr lang="de-DE" smtClean="0"/>
              <a:t>10</a:t>
            </a:fld>
            <a:endParaRPr lang="de-DE"/>
          </a:p>
        </p:txBody>
      </p:sp>
    </p:spTree>
    <p:extLst>
      <p:ext uri="{BB962C8B-B14F-4D97-AF65-F5344CB8AC3E}">
        <p14:creationId xmlns:p14="http://schemas.microsoft.com/office/powerpoint/2010/main" val="2778193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Ein weiteres </a:t>
            </a:r>
            <a:r>
              <a:rPr lang="de-DE" dirty="0" err="1"/>
              <a:t>Modellkompressionverfahren</a:t>
            </a:r>
            <a:r>
              <a:rPr lang="de-DE" dirty="0"/>
              <a:t>, das wir verwenden, lautet </a:t>
            </a:r>
            <a:r>
              <a:rPr lang="de-DE" b="1" dirty="0"/>
              <a:t>Quantisierung</a:t>
            </a:r>
            <a:r>
              <a:rPr lang="de-DE" dirty="0"/>
              <a:t>, was in diesem Kontext bedeutet, dass wir </a:t>
            </a:r>
            <a:r>
              <a:rPr lang="de-DE" b="1" dirty="0"/>
              <a:t>weniger Bits zur Repräsentation </a:t>
            </a:r>
            <a:r>
              <a:rPr lang="de-DE" dirty="0"/>
              <a:t>von Zahlen wie Gewichten verwenden wollen, wie es anhand eines </a:t>
            </a:r>
            <a:r>
              <a:rPr lang="de-DE" dirty="0" err="1"/>
              <a:t>Codebooks</a:t>
            </a:r>
            <a:r>
              <a:rPr lang="de-DE" dirty="0"/>
              <a:t> im Bild illustriert wird. Ein prominentes Beispiel dafür heißt </a:t>
            </a:r>
            <a:r>
              <a:rPr lang="de-DE" b="1" dirty="0" err="1"/>
              <a:t>SqueezeNet</a:t>
            </a:r>
            <a:r>
              <a:rPr lang="de-DE" dirty="0"/>
              <a:t>, was wie </a:t>
            </a:r>
            <a:r>
              <a:rPr lang="de-DE" dirty="0" err="1"/>
              <a:t>AlexNet</a:t>
            </a:r>
            <a:r>
              <a:rPr lang="de-DE" dirty="0"/>
              <a:t> Bilder klassifiziert, aber mit nur einem halben Megabyte Modellgröße.</a:t>
            </a:r>
          </a:p>
          <a:p>
            <a:pPr marL="171450" indent="-171450">
              <a:buFontTx/>
              <a:buChar char="-"/>
            </a:pPr>
            <a:r>
              <a:rPr lang="de-DE" dirty="0"/>
              <a:t>Zur Motivation dient das IEEE 754 Fließkommazahlenformat, das die sichtbare Anzahl an Bits für Vorzeichen, Exponent und Mantisse vorschreibt. Bei weniger Bits könnten wir Modellgröße sparen und auf unterstützen Plattformen </a:t>
            </a:r>
            <a:r>
              <a:rPr lang="de-DE" b="1" dirty="0"/>
              <a:t>schneller rechnen</a:t>
            </a:r>
            <a:r>
              <a:rPr lang="de-DE" dirty="0"/>
              <a:t>.</a:t>
            </a:r>
          </a:p>
          <a:p>
            <a:pPr marL="171450" indent="-171450">
              <a:buFontTx/>
              <a:buChar char="-"/>
            </a:pPr>
            <a:r>
              <a:rPr lang="de-DE" dirty="0"/>
              <a:t>Quantisierung kann </a:t>
            </a:r>
            <a:r>
              <a:rPr lang="de-DE" b="1" dirty="0"/>
              <a:t>während</a:t>
            </a:r>
            <a:r>
              <a:rPr lang="de-DE" dirty="0"/>
              <a:t> des </a:t>
            </a:r>
            <a:r>
              <a:rPr lang="de-DE" dirty="0" err="1"/>
              <a:t>trainings</a:t>
            </a:r>
            <a:r>
              <a:rPr lang="de-DE" dirty="0"/>
              <a:t> oder </a:t>
            </a:r>
            <a:r>
              <a:rPr lang="de-DE" b="1" dirty="0"/>
              <a:t>nach</a:t>
            </a:r>
            <a:r>
              <a:rPr lang="de-DE" dirty="0"/>
              <a:t> dem </a:t>
            </a:r>
            <a:r>
              <a:rPr lang="de-DE" dirty="0" err="1"/>
              <a:t>training</a:t>
            </a:r>
            <a:r>
              <a:rPr lang="de-DE" dirty="0"/>
              <a:t> passieren, wobei ich mich für Letzteres aus </a:t>
            </a:r>
            <a:r>
              <a:rPr lang="de-DE" dirty="0" err="1"/>
              <a:t>Frameworkgründen</a:t>
            </a:r>
            <a:r>
              <a:rPr lang="de-DE" dirty="0"/>
              <a:t> und der Einfachheit halber entschieden habe. Ebenfalls quantisiere ich </a:t>
            </a:r>
            <a:r>
              <a:rPr lang="de-DE" b="0" dirty="0"/>
              <a:t>Vektoren</a:t>
            </a:r>
            <a:r>
              <a:rPr lang="de-DE" dirty="0"/>
              <a:t> statt bloß Zahlen, da </a:t>
            </a:r>
            <a:r>
              <a:rPr lang="de-DE" b="1" dirty="0"/>
              <a:t>Vektor-Quantisierung</a:t>
            </a:r>
            <a:r>
              <a:rPr lang="de-DE" dirty="0"/>
              <a:t> </a:t>
            </a:r>
            <a:r>
              <a:rPr lang="de-DE" dirty="0" err="1"/>
              <a:t>Papern</a:t>
            </a:r>
            <a:r>
              <a:rPr lang="de-DE" dirty="0"/>
              <a:t> zufolge bessere Ergebnisse bringt. Ich lege einen Fokus auf die </a:t>
            </a:r>
            <a:r>
              <a:rPr lang="de-DE" b="1" dirty="0"/>
              <a:t>Variation der verwendeten Bits </a:t>
            </a:r>
            <a:r>
              <a:rPr lang="de-DE" dirty="0"/>
              <a:t>zur Quantisierung der drei Komponenten </a:t>
            </a:r>
            <a:r>
              <a:rPr lang="de-DE" b="1" dirty="0"/>
              <a:t>Aktivierungen, Gewichte und Akkumulatoren</a:t>
            </a:r>
            <a:r>
              <a:rPr lang="de-DE" dirty="0"/>
              <a:t>, um den Einfluss herauszufinden.</a:t>
            </a:r>
          </a:p>
        </p:txBody>
      </p:sp>
      <p:sp>
        <p:nvSpPr>
          <p:cNvPr id="4" name="Foliennummernplatzhalter 3"/>
          <p:cNvSpPr>
            <a:spLocks noGrp="1"/>
          </p:cNvSpPr>
          <p:nvPr>
            <p:ph type="sldNum" sz="quarter" idx="5"/>
          </p:nvPr>
        </p:nvSpPr>
        <p:spPr/>
        <p:txBody>
          <a:bodyPr/>
          <a:lstStyle/>
          <a:p>
            <a:fld id="{DFD175B6-0828-440C-916A-09BA0B2D2CFA}" type="slidenum">
              <a:rPr lang="de-DE" smtClean="0"/>
              <a:t>11</a:t>
            </a:fld>
            <a:endParaRPr lang="de-DE"/>
          </a:p>
        </p:txBody>
      </p:sp>
    </p:spTree>
    <p:extLst>
      <p:ext uri="{BB962C8B-B14F-4D97-AF65-F5344CB8AC3E}">
        <p14:creationId xmlns:p14="http://schemas.microsoft.com/office/powerpoint/2010/main" val="1224340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Für Aktivierungen kennen wir die Werte nicht im Voraus, also können wir sie auf verschiedene Arten </a:t>
            </a:r>
            <a:r>
              <a:rPr lang="de-DE" b="1" dirty="0"/>
              <a:t>berechnen</a:t>
            </a:r>
            <a:r>
              <a:rPr lang="de-DE" dirty="0"/>
              <a:t>, z.B. mittels Kalibrierungsbeispielen </a:t>
            </a:r>
            <a:r>
              <a:rPr lang="de-DE" b="1" dirty="0"/>
              <a:t>offline</a:t>
            </a:r>
            <a:r>
              <a:rPr lang="de-DE" dirty="0"/>
              <a:t> oder zur Laufzeit </a:t>
            </a:r>
            <a:r>
              <a:rPr lang="de-DE" b="1" dirty="0"/>
              <a:t>online</a:t>
            </a:r>
            <a:r>
              <a:rPr lang="de-DE" dirty="0"/>
              <a:t>, wobei wir Letzteres gewählt haben, da das der Standard der Implementierung war.</a:t>
            </a:r>
          </a:p>
          <a:p>
            <a:pPr marL="171450" indent="-171450">
              <a:buFontTx/>
              <a:buChar char="-"/>
            </a:pPr>
            <a:r>
              <a:rPr lang="de-DE" dirty="0"/>
              <a:t>Um die </a:t>
            </a:r>
            <a:r>
              <a:rPr lang="de-DE" b="1" dirty="0"/>
              <a:t>Genauigkeitseinbußen zu minimieren</a:t>
            </a:r>
            <a:r>
              <a:rPr lang="de-DE" dirty="0"/>
              <a:t>, gibt es verschiedene wählbare Strategien. Rechts sehen wir den Unterschied zwischen Quantisierung nach und während des Trainings, einmal mit, einmal ohne Aktivierungen. Während des Trainings wird ein </a:t>
            </a:r>
            <a:r>
              <a:rPr lang="de-DE" b="1" dirty="0" err="1"/>
              <a:t>Estimator</a:t>
            </a:r>
            <a:r>
              <a:rPr lang="de-DE" dirty="0"/>
              <a:t> verwendet und Aktivierungen werden zunächst auf Basis von </a:t>
            </a:r>
            <a:r>
              <a:rPr lang="de-DE" b="1" dirty="0"/>
              <a:t>Kalibrierungsdaten</a:t>
            </a:r>
            <a:r>
              <a:rPr lang="de-DE" dirty="0"/>
              <a:t> kalibriert (d.h. das ist das offline-Beispiel).</a:t>
            </a:r>
          </a:p>
          <a:p>
            <a:pPr marL="171450" indent="-171450">
              <a:buFontTx/>
              <a:buChar char="-"/>
            </a:pPr>
            <a:r>
              <a:rPr lang="de-DE" dirty="0"/>
              <a:t>Unten links sehen wir die </a:t>
            </a:r>
            <a:r>
              <a:rPr lang="de-DE" b="1" dirty="0"/>
              <a:t>Sättigung</a:t>
            </a:r>
            <a:r>
              <a:rPr lang="de-DE" dirty="0"/>
              <a:t> als eine Methode, wo Werte außerhalb eines Grenzwerts auf das Minimum bzw. Maximum des neuen Zahlenbereichs zugeordnet werden.</a:t>
            </a:r>
          </a:p>
          <a:p>
            <a:pPr marL="171450" indent="-171450">
              <a:buFontTx/>
              <a:buChar char="-"/>
            </a:pPr>
            <a:r>
              <a:rPr lang="de-DE" dirty="0"/>
              <a:t>Als nennenswerte Errungenschaft bzgl. Quantisierung kann das </a:t>
            </a:r>
            <a:r>
              <a:rPr lang="de-DE" b="1" dirty="0" err="1"/>
              <a:t>SqueezeNet</a:t>
            </a:r>
            <a:r>
              <a:rPr lang="de-DE" b="0" dirty="0"/>
              <a:t>-Netz</a:t>
            </a:r>
            <a:r>
              <a:rPr lang="de-DE" dirty="0"/>
              <a:t> genannt werden, was über wesentlich weniger Parameter verfügt und kleiner ist als die </a:t>
            </a:r>
            <a:r>
              <a:rPr lang="de-DE" dirty="0" err="1"/>
              <a:t>AlexNet</a:t>
            </a:r>
            <a:r>
              <a:rPr lang="de-DE" dirty="0"/>
              <a:t>-Vorlage und ein oft verwendetes Preset zur Bilderkennung im RGB-Fall darstellt.</a:t>
            </a:r>
          </a:p>
        </p:txBody>
      </p:sp>
      <p:sp>
        <p:nvSpPr>
          <p:cNvPr id="4" name="Foliennummernplatzhalter 3"/>
          <p:cNvSpPr>
            <a:spLocks noGrp="1"/>
          </p:cNvSpPr>
          <p:nvPr>
            <p:ph type="sldNum" sz="quarter" idx="5"/>
          </p:nvPr>
        </p:nvSpPr>
        <p:spPr/>
        <p:txBody>
          <a:bodyPr/>
          <a:lstStyle/>
          <a:p>
            <a:fld id="{DFD175B6-0828-440C-916A-09BA0B2D2CFA}" type="slidenum">
              <a:rPr lang="de-DE" smtClean="0"/>
              <a:t>12</a:t>
            </a:fld>
            <a:endParaRPr lang="de-DE"/>
          </a:p>
        </p:txBody>
      </p:sp>
    </p:spTree>
    <p:extLst>
      <p:ext uri="{BB962C8B-B14F-4D97-AF65-F5344CB8AC3E}">
        <p14:creationId xmlns:p14="http://schemas.microsoft.com/office/powerpoint/2010/main" val="13017603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Jetzt nach dem Theorieteil will ich die Tools und Abläufe vorstellen, mit denen ich Experimente realisiert habe.</a:t>
            </a:r>
          </a:p>
          <a:p>
            <a:pPr marL="171450" indent="-171450">
              <a:buFontTx/>
              <a:buChar char="-"/>
            </a:pPr>
            <a:r>
              <a:rPr lang="en-US" dirty="0" err="1"/>
              <a:t>Zur</a:t>
            </a:r>
            <a:r>
              <a:rPr lang="en-US" dirty="0"/>
              <a:t> </a:t>
            </a:r>
            <a:r>
              <a:rPr lang="en-US" dirty="0" err="1"/>
              <a:t>Referenzmessung</a:t>
            </a:r>
            <a:r>
              <a:rPr lang="en-US" dirty="0"/>
              <a:t> </a:t>
            </a:r>
            <a:r>
              <a:rPr lang="en-US" dirty="0" err="1"/>
              <a:t>relevanter</a:t>
            </a:r>
            <a:r>
              <a:rPr lang="en-US" dirty="0"/>
              <a:t> Parameter </a:t>
            </a:r>
            <a:r>
              <a:rPr lang="en-US" dirty="0" err="1"/>
              <a:t>nutze</a:t>
            </a:r>
            <a:r>
              <a:rPr lang="en-US" dirty="0"/>
              <a:t> ich das </a:t>
            </a:r>
            <a:r>
              <a:rPr lang="en-US" dirty="0" err="1"/>
              <a:t>hyperspektrale</a:t>
            </a:r>
            <a:r>
              <a:rPr lang="en-US" dirty="0"/>
              <a:t> </a:t>
            </a:r>
            <a:r>
              <a:rPr lang="en-US" dirty="0" err="1"/>
              <a:t>PyTorch</a:t>
            </a:r>
            <a:r>
              <a:rPr lang="en-US" dirty="0"/>
              <a:t>-Toolkit </a:t>
            </a:r>
            <a:r>
              <a:rPr lang="en-US" b="1" dirty="0" err="1"/>
              <a:t>DeepHyperX</a:t>
            </a:r>
            <a:r>
              <a:rPr lang="en-US" dirty="0"/>
              <a:t> </a:t>
            </a:r>
            <a:r>
              <a:rPr lang="en-US" dirty="0" err="1"/>
              <a:t>mit</a:t>
            </a:r>
            <a:r>
              <a:rPr lang="en-US" dirty="0"/>
              <a:t> </a:t>
            </a:r>
            <a:r>
              <a:rPr lang="en-US" dirty="0" err="1"/>
              <a:t>entsprechenden</a:t>
            </a:r>
            <a:r>
              <a:rPr lang="en-US" dirty="0"/>
              <a:t> </a:t>
            </a:r>
            <a:r>
              <a:rPr lang="en-US" dirty="0" err="1"/>
              <a:t>Modellen</a:t>
            </a:r>
            <a:r>
              <a:rPr lang="en-US" dirty="0"/>
              <a:t> und </a:t>
            </a:r>
            <a:r>
              <a:rPr lang="en-US" dirty="0" err="1"/>
              <a:t>Datensets</a:t>
            </a:r>
            <a:r>
              <a:rPr lang="en-US" dirty="0"/>
              <a:t>, </a:t>
            </a:r>
            <a:r>
              <a:rPr lang="en-US" dirty="0" err="1"/>
              <a:t>zu</a:t>
            </a:r>
            <a:r>
              <a:rPr lang="en-US" dirty="0"/>
              <a:t> </a:t>
            </a:r>
            <a:r>
              <a:rPr lang="en-US" dirty="0" err="1"/>
              <a:t>denen</a:t>
            </a:r>
            <a:r>
              <a:rPr lang="en-US" dirty="0"/>
              <a:t> ich </a:t>
            </a:r>
            <a:r>
              <a:rPr lang="en-US" dirty="0" err="1"/>
              <a:t>einige</a:t>
            </a:r>
            <a:r>
              <a:rPr lang="en-US" dirty="0"/>
              <a:t> </a:t>
            </a:r>
            <a:r>
              <a:rPr lang="en-US" dirty="0" err="1"/>
              <a:t>hinzugefügt</a:t>
            </a:r>
            <a:r>
              <a:rPr lang="en-US" dirty="0"/>
              <a:t> </a:t>
            </a:r>
            <a:r>
              <a:rPr lang="en-US" dirty="0" err="1"/>
              <a:t>habe</a:t>
            </a:r>
            <a:r>
              <a:rPr lang="en-US" dirty="0"/>
              <a:t>. Die </a:t>
            </a:r>
            <a:r>
              <a:rPr lang="en-US" dirty="0" err="1"/>
              <a:t>erzeugten</a:t>
            </a:r>
            <a:r>
              <a:rPr lang="en-US" dirty="0"/>
              <a:t> </a:t>
            </a:r>
            <a:r>
              <a:rPr lang="en-US" dirty="0" err="1"/>
              <a:t>Modelldateien</a:t>
            </a:r>
            <a:r>
              <a:rPr lang="en-US" dirty="0"/>
              <a:t> </a:t>
            </a:r>
            <a:r>
              <a:rPr lang="en-US" dirty="0" err="1"/>
              <a:t>haben</a:t>
            </a:r>
            <a:r>
              <a:rPr lang="en-US" dirty="0"/>
              <a:t> das </a:t>
            </a:r>
            <a:r>
              <a:rPr lang="en-US" dirty="0" err="1"/>
              <a:t>pth</a:t>
            </a:r>
            <a:r>
              <a:rPr lang="en-US" dirty="0"/>
              <a:t>-Format.</a:t>
            </a:r>
          </a:p>
          <a:p>
            <a:pPr marL="171450" indent="-171450">
              <a:buFontTx/>
              <a:buChar char="-"/>
            </a:pPr>
            <a:r>
              <a:rPr lang="en-US" dirty="0"/>
              <a:t>In </a:t>
            </a:r>
            <a:r>
              <a:rPr lang="en-US" dirty="0" err="1"/>
              <a:t>DeepHyperX</a:t>
            </a:r>
            <a:r>
              <a:rPr lang="en-US" dirty="0"/>
              <a:t> </a:t>
            </a:r>
            <a:r>
              <a:rPr lang="en-US" dirty="0" err="1"/>
              <a:t>habe</a:t>
            </a:r>
            <a:r>
              <a:rPr lang="en-US" dirty="0"/>
              <a:t> ich </a:t>
            </a:r>
            <a:r>
              <a:rPr lang="en-US" b="1" dirty="0" err="1"/>
              <a:t>Bildkompressionsmethoden</a:t>
            </a:r>
            <a:r>
              <a:rPr lang="en-US" dirty="0"/>
              <a:t> </a:t>
            </a:r>
            <a:r>
              <a:rPr lang="en-US" dirty="0" err="1"/>
              <a:t>integriert</a:t>
            </a:r>
            <a:r>
              <a:rPr lang="en-US" dirty="0"/>
              <a:t>, die </a:t>
            </a:r>
            <a:r>
              <a:rPr lang="en-US" dirty="0" err="1"/>
              <a:t>uns</a:t>
            </a:r>
            <a:r>
              <a:rPr lang="en-US" dirty="0"/>
              <a:t> die </a:t>
            </a:r>
            <a:r>
              <a:rPr lang="en-US" dirty="0" err="1"/>
              <a:t>Auswahl</a:t>
            </a:r>
            <a:r>
              <a:rPr lang="en-US" dirty="0"/>
              <a:t> </a:t>
            </a:r>
            <a:r>
              <a:rPr lang="en-US" dirty="0" err="1"/>
              <a:t>relevanter</a:t>
            </a:r>
            <a:r>
              <a:rPr lang="en-US" dirty="0"/>
              <a:t> </a:t>
            </a:r>
            <a:r>
              <a:rPr lang="en-US" dirty="0" err="1"/>
              <a:t>Bildkanäle</a:t>
            </a:r>
            <a:r>
              <a:rPr lang="en-US" dirty="0"/>
              <a:t> </a:t>
            </a:r>
            <a:r>
              <a:rPr lang="en-US" dirty="0" err="1"/>
              <a:t>ermöglichen</a:t>
            </a:r>
            <a:r>
              <a:rPr lang="en-US" dirty="0"/>
              <a:t>.</a:t>
            </a:r>
          </a:p>
          <a:p>
            <a:pPr marL="171450" indent="-171450">
              <a:buFontTx/>
              <a:buChar char="-"/>
            </a:pPr>
            <a:r>
              <a:rPr lang="en-US" dirty="0" err="1"/>
              <a:t>Für</a:t>
            </a:r>
            <a:r>
              <a:rPr lang="en-US" dirty="0"/>
              <a:t> </a:t>
            </a:r>
            <a:r>
              <a:rPr lang="en-US" dirty="0" err="1"/>
              <a:t>ein</a:t>
            </a:r>
            <a:r>
              <a:rPr lang="en-US" dirty="0"/>
              <a:t> </a:t>
            </a:r>
            <a:r>
              <a:rPr lang="en-US" dirty="0" err="1"/>
              <a:t>feingranulares</a:t>
            </a:r>
            <a:r>
              <a:rPr lang="en-US" dirty="0"/>
              <a:t> Pruning, </a:t>
            </a:r>
            <a:r>
              <a:rPr lang="en-US" dirty="0" err="1"/>
              <a:t>d.h.</a:t>
            </a:r>
            <a:r>
              <a:rPr lang="en-US" dirty="0"/>
              <a:t> auf dem Level von </a:t>
            </a:r>
            <a:r>
              <a:rPr lang="en-US" dirty="0" err="1"/>
              <a:t>Gewichten</a:t>
            </a:r>
            <a:r>
              <a:rPr lang="en-US" dirty="0"/>
              <a:t> </a:t>
            </a:r>
            <a:r>
              <a:rPr lang="en-US" dirty="0" err="1"/>
              <a:t>mit</a:t>
            </a:r>
            <a:r>
              <a:rPr lang="en-US" dirty="0"/>
              <a:t> </a:t>
            </a:r>
            <a:r>
              <a:rPr lang="en-US" dirty="0" err="1"/>
              <a:t>einer</a:t>
            </a:r>
            <a:r>
              <a:rPr lang="en-US" dirty="0"/>
              <a:t> Threshold, </a:t>
            </a:r>
            <a:r>
              <a:rPr lang="en-US" dirty="0" err="1"/>
              <a:t>sorgt</a:t>
            </a:r>
            <a:r>
              <a:rPr lang="en-US" dirty="0"/>
              <a:t> </a:t>
            </a:r>
            <a:r>
              <a:rPr lang="en-US" dirty="0" err="1"/>
              <a:t>eine</a:t>
            </a:r>
            <a:r>
              <a:rPr lang="en-US" dirty="0"/>
              <a:t> </a:t>
            </a:r>
            <a:r>
              <a:rPr lang="en-US" dirty="0" err="1"/>
              <a:t>Datei</a:t>
            </a:r>
            <a:r>
              <a:rPr lang="en-US" dirty="0"/>
              <a:t> </a:t>
            </a:r>
            <a:r>
              <a:rPr lang="en-US" dirty="0" err="1"/>
              <a:t>namens</a:t>
            </a:r>
            <a:r>
              <a:rPr lang="en-US" dirty="0"/>
              <a:t> </a:t>
            </a:r>
            <a:r>
              <a:rPr lang="en-US" b="1" dirty="0"/>
              <a:t>iterative pruning</a:t>
            </a:r>
            <a:r>
              <a:rPr lang="en-US" dirty="0"/>
              <a:t>, </a:t>
            </a:r>
            <a:r>
              <a:rPr lang="en-US" dirty="0" err="1"/>
              <a:t>bei</a:t>
            </a:r>
            <a:r>
              <a:rPr lang="en-US" dirty="0"/>
              <a:t> der </a:t>
            </a:r>
            <a:r>
              <a:rPr lang="en-US" dirty="0" err="1"/>
              <a:t>der</a:t>
            </a:r>
            <a:r>
              <a:rPr lang="en-US" dirty="0"/>
              <a:t> Pruning-</a:t>
            </a:r>
            <a:r>
              <a:rPr lang="en-US" dirty="0" err="1"/>
              <a:t>Anteil</a:t>
            </a:r>
            <a:r>
              <a:rPr lang="en-US" dirty="0"/>
              <a:t> pro Layer </a:t>
            </a:r>
            <a:r>
              <a:rPr lang="en-US" dirty="0" err="1"/>
              <a:t>eingestellt</a:t>
            </a:r>
            <a:r>
              <a:rPr lang="en-US" dirty="0"/>
              <a:t> </a:t>
            </a:r>
            <a:r>
              <a:rPr lang="en-US" dirty="0" err="1"/>
              <a:t>werden</a:t>
            </a:r>
            <a:r>
              <a:rPr lang="en-US" dirty="0"/>
              <a:t> </a:t>
            </a:r>
            <a:r>
              <a:rPr lang="en-US" dirty="0" err="1"/>
              <a:t>kann</a:t>
            </a:r>
            <a:r>
              <a:rPr lang="en-US" dirty="0"/>
              <a:t>. </a:t>
            </a:r>
            <a:r>
              <a:rPr lang="en-US" dirty="0" err="1"/>
              <a:t>Diese</a:t>
            </a:r>
            <a:r>
              <a:rPr lang="en-US" dirty="0"/>
              <a:t> </a:t>
            </a:r>
            <a:r>
              <a:rPr lang="en-US" dirty="0" err="1"/>
              <a:t>greift</a:t>
            </a:r>
            <a:r>
              <a:rPr lang="en-US" dirty="0"/>
              <a:t> auf </a:t>
            </a:r>
            <a:r>
              <a:rPr lang="en-US" dirty="0" err="1"/>
              <a:t>DeepHyperX</a:t>
            </a:r>
            <a:r>
              <a:rPr lang="en-US" dirty="0"/>
              <a:t> </a:t>
            </a:r>
            <a:r>
              <a:rPr lang="en-US" dirty="0" err="1"/>
              <a:t>zu</a:t>
            </a:r>
            <a:r>
              <a:rPr lang="en-US" dirty="0"/>
              <a:t>.</a:t>
            </a:r>
          </a:p>
          <a:p>
            <a:pPr marL="171450" indent="-171450">
              <a:buFontTx/>
              <a:buChar char="-"/>
            </a:pPr>
            <a:r>
              <a:rPr lang="en-US" dirty="0" err="1"/>
              <a:t>Für</a:t>
            </a:r>
            <a:r>
              <a:rPr lang="en-US" dirty="0"/>
              <a:t> die </a:t>
            </a:r>
            <a:r>
              <a:rPr lang="en-US" dirty="0" err="1"/>
              <a:t>Quantisierung</a:t>
            </a:r>
            <a:r>
              <a:rPr lang="en-US" dirty="0"/>
              <a:t> </a:t>
            </a:r>
            <a:r>
              <a:rPr lang="en-US" dirty="0" err="1"/>
              <a:t>nach</a:t>
            </a:r>
            <a:r>
              <a:rPr lang="en-US" dirty="0"/>
              <a:t> dem Training </a:t>
            </a:r>
            <a:r>
              <a:rPr lang="en-US" dirty="0" err="1"/>
              <a:t>verwende</a:t>
            </a:r>
            <a:r>
              <a:rPr lang="en-US" dirty="0"/>
              <a:t> ich </a:t>
            </a:r>
            <a:r>
              <a:rPr lang="en-US" b="1" dirty="0"/>
              <a:t>Intel Distiller</a:t>
            </a:r>
            <a:r>
              <a:rPr lang="en-US" dirty="0"/>
              <a:t>, um die Bits </a:t>
            </a:r>
            <a:r>
              <a:rPr lang="en-US" dirty="0" err="1"/>
              <a:t>für</a:t>
            </a:r>
            <a:r>
              <a:rPr lang="en-US" dirty="0"/>
              <a:t> die </a:t>
            </a:r>
            <a:r>
              <a:rPr lang="en-US" dirty="0" err="1"/>
              <a:t>verwendeten</a:t>
            </a:r>
            <a:r>
              <a:rPr lang="en-US" dirty="0"/>
              <a:t> </a:t>
            </a:r>
            <a:r>
              <a:rPr lang="en-US" b="1" dirty="0" err="1"/>
              <a:t>Komponenten</a:t>
            </a:r>
            <a:r>
              <a:rPr lang="en-US" b="1" dirty="0"/>
              <a:t> </a:t>
            </a:r>
            <a:r>
              <a:rPr lang="en-US" b="1" dirty="0" err="1"/>
              <a:t>zu</a:t>
            </a:r>
            <a:r>
              <a:rPr lang="en-US" b="1" dirty="0"/>
              <a:t> </a:t>
            </a:r>
            <a:r>
              <a:rPr lang="en-US" b="1" dirty="0" err="1"/>
              <a:t>variieren</a:t>
            </a:r>
            <a:r>
              <a:rPr lang="en-US" dirty="0"/>
              <a:t>. Um die </a:t>
            </a:r>
            <a:r>
              <a:rPr lang="en-US" dirty="0" err="1"/>
              <a:t>Modellgrößenersparnisse</a:t>
            </a:r>
            <a:r>
              <a:rPr lang="en-US" dirty="0"/>
              <a:t> </a:t>
            </a:r>
            <a:r>
              <a:rPr lang="en-US" dirty="0" err="1"/>
              <a:t>direkt</a:t>
            </a:r>
            <a:r>
              <a:rPr lang="en-US" dirty="0"/>
              <a:t> </a:t>
            </a:r>
            <a:r>
              <a:rPr lang="en-US" dirty="0" err="1"/>
              <a:t>zu</a:t>
            </a:r>
            <a:r>
              <a:rPr lang="en-US" dirty="0"/>
              <a:t> </a:t>
            </a:r>
            <a:r>
              <a:rPr lang="en-US" dirty="0" err="1"/>
              <a:t>erhalten</a:t>
            </a:r>
            <a:r>
              <a:rPr lang="en-US" dirty="0"/>
              <a:t>, </a:t>
            </a:r>
            <a:r>
              <a:rPr lang="en-US" dirty="0" err="1"/>
              <a:t>konvertiere</a:t>
            </a:r>
            <a:r>
              <a:rPr lang="en-US" dirty="0"/>
              <a:t> ich </a:t>
            </a:r>
            <a:r>
              <a:rPr lang="en-US" dirty="0" err="1"/>
              <a:t>pth</a:t>
            </a:r>
            <a:r>
              <a:rPr lang="en-US" dirty="0"/>
              <a:t> </a:t>
            </a:r>
            <a:r>
              <a:rPr lang="en-US" dirty="0" err="1"/>
              <a:t>zu</a:t>
            </a:r>
            <a:r>
              <a:rPr lang="en-US" dirty="0"/>
              <a:t> </a:t>
            </a:r>
            <a:r>
              <a:rPr lang="en-US" dirty="0" err="1"/>
              <a:t>onnx</a:t>
            </a:r>
            <a:r>
              <a:rPr lang="en-US" dirty="0"/>
              <a:t> und </a:t>
            </a:r>
            <a:r>
              <a:rPr lang="en-US" dirty="0" err="1"/>
              <a:t>nutze</a:t>
            </a:r>
            <a:r>
              <a:rPr lang="en-US" dirty="0"/>
              <a:t> </a:t>
            </a:r>
            <a:r>
              <a:rPr lang="en-US" b="1" dirty="0" err="1"/>
              <a:t>WinMLRunner</a:t>
            </a:r>
            <a:r>
              <a:rPr lang="en-US" dirty="0"/>
              <a:t>. </a:t>
            </a:r>
            <a:r>
              <a:rPr lang="en-US" dirty="0" err="1"/>
              <a:t>Außerdem</a:t>
            </a:r>
            <a:r>
              <a:rPr lang="en-US" dirty="0"/>
              <a:t> </a:t>
            </a:r>
            <a:r>
              <a:rPr lang="en-US" dirty="0" err="1"/>
              <a:t>konvertiere</a:t>
            </a:r>
            <a:r>
              <a:rPr lang="en-US" dirty="0"/>
              <a:t> ich die ONNX-</a:t>
            </a:r>
            <a:r>
              <a:rPr lang="en-US" dirty="0" err="1"/>
              <a:t>Dateien</a:t>
            </a:r>
            <a:r>
              <a:rPr lang="en-US" dirty="0"/>
              <a:t> in das </a:t>
            </a:r>
            <a:r>
              <a:rPr lang="en-US" dirty="0" err="1"/>
              <a:t>Tensorflow-Graphformat</a:t>
            </a:r>
            <a:r>
              <a:rPr lang="en-US" dirty="0"/>
              <a:t> pb, um </a:t>
            </a:r>
            <a:r>
              <a:rPr lang="en-US" dirty="0" err="1"/>
              <a:t>Visualisierungen</a:t>
            </a:r>
            <a:r>
              <a:rPr lang="en-US" dirty="0"/>
              <a:t> in </a:t>
            </a:r>
            <a:r>
              <a:rPr lang="en-US" b="1" dirty="0" err="1"/>
              <a:t>TensorBoard</a:t>
            </a:r>
            <a:r>
              <a:rPr lang="en-US" dirty="0"/>
              <a:t> </a:t>
            </a:r>
            <a:r>
              <a:rPr lang="en-US" dirty="0" err="1"/>
              <a:t>zu</a:t>
            </a:r>
            <a:r>
              <a:rPr lang="en-US" dirty="0"/>
              <a:t> </a:t>
            </a:r>
            <a:r>
              <a:rPr lang="en-US" dirty="0" err="1"/>
              <a:t>erhalten</a:t>
            </a:r>
            <a:r>
              <a:rPr lang="en-US" dirty="0"/>
              <a:t>. Der </a:t>
            </a:r>
            <a:r>
              <a:rPr lang="en-US" dirty="0" err="1"/>
              <a:t>nächste</a:t>
            </a:r>
            <a:r>
              <a:rPr lang="en-US" dirty="0"/>
              <a:t> </a:t>
            </a:r>
            <a:r>
              <a:rPr lang="en-US" dirty="0" err="1"/>
              <a:t>Schritt</a:t>
            </a:r>
            <a:r>
              <a:rPr lang="en-US" dirty="0"/>
              <a:t> </a:t>
            </a:r>
            <a:r>
              <a:rPr lang="en-US" dirty="0" err="1"/>
              <a:t>wäre</a:t>
            </a:r>
            <a:r>
              <a:rPr lang="en-US" dirty="0"/>
              <a:t> </a:t>
            </a:r>
            <a:r>
              <a:rPr lang="en-US" dirty="0" err="1"/>
              <a:t>eine</a:t>
            </a:r>
            <a:r>
              <a:rPr lang="en-US" dirty="0"/>
              <a:t> </a:t>
            </a:r>
            <a:r>
              <a:rPr lang="en-US" dirty="0" err="1"/>
              <a:t>Konvertierung</a:t>
            </a:r>
            <a:r>
              <a:rPr lang="en-US" dirty="0"/>
              <a:t> in das </a:t>
            </a:r>
            <a:r>
              <a:rPr lang="en-US" dirty="0" err="1"/>
              <a:t>tflite</a:t>
            </a:r>
            <a:r>
              <a:rPr lang="en-US" dirty="0"/>
              <a:t> Format </a:t>
            </a:r>
            <a:r>
              <a:rPr lang="en-US" dirty="0" err="1"/>
              <a:t>für</a:t>
            </a:r>
            <a:r>
              <a:rPr lang="en-US" dirty="0"/>
              <a:t> mobile inference, </a:t>
            </a:r>
            <a:r>
              <a:rPr lang="en-US" dirty="0" err="1"/>
              <a:t>doch</a:t>
            </a:r>
            <a:r>
              <a:rPr lang="en-US" dirty="0"/>
              <a:t> </a:t>
            </a:r>
            <a:r>
              <a:rPr lang="en-US" dirty="0" err="1"/>
              <a:t>diese</a:t>
            </a:r>
            <a:r>
              <a:rPr lang="en-US" dirty="0"/>
              <a:t> </a:t>
            </a:r>
            <a:r>
              <a:rPr lang="en-US" dirty="0" err="1"/>
              <a:t>funktioniert</a:t>
            </a:r>
            <a:r>
              <a:rPr lang="en-US" dirty="0"/>
              <a:t> </a:t>
            </a:r>
            <a:r>
              <a:rPr lang="en-US" dirty="0" err="1"/>
              <a:t>nicht</a:t>
            </a:r>
            <a:r>
              <a:rPr lang="en-US" dirty="0"/>
              <a:t>, </a:t>
            </a:r>
            <a:r>
              <a:rPr lang="en-US" dirty="0" err="1"/>
              <a:t>u.a.</a:t>
            </a:r>
            <a:r>
              <a:rPr lang="en-US" dirty="0"/>
              <a:t> </a:t>
            </a:r>
            <a:r>
              <a:rPr lang="en-US" dirty="0" err="1"/>
              <a:t>weil</a:t>
            </a:r>
            <a:r>
              <a:rPr lang="en-US" dirty="0"/>
              <a:t> </a:t>
            </a:r>
            <a:r>
              <a:rPr lang="en-US" dirty="0" err="1"/>
              <a:t>fünfdimensionale</a:t>
            </a:r>
            <a:r>
              <a:rPr lang="en-US" dirty="0"/>
              <a:t> </a:t>
            </a:r>
            <a:r>
              <a:rPr lang="en-US" dirty="0" err="1"/>
              <a:t>Tensoren</a:t>
            </a:r>
            <a:r>
              <a:rPr lang="en-US" dirty="0"/>
              <a:t> </a:t>
            </a:r>
            <a:r>
              <a:rPr lang="en-US" dirty="0" err="1"/>
              <a:t>durch</a:t>
            </a:r>
            <a:r>
              <a:rPr lang="en-US" dirty="0"/>
              <a:t> den Converter </a:t>
            </a:r>
            <a:r>
              <a:rPr lang="en-US" dirty="0" err="1"/>
              <a:t>derzeit</a:t>
            </a:r>
            <a:r>
              <a:rPr lang="en-US" dirty="0"/>
              <a:t> </a:t>
            </a:r>
            <a:r>
              <a:rPr lang="en-US" dirty="0" err="1"/>
              <a:t>nicht</a:t>
            </a:r>
            <a:r>
              <a:rPr lang="en-US" dirty="0"/>
              <a:t> </a:t>
            </a:r>
            <a:r>
              <a:rPr lang="en-US" dirty="0" err="1"/>
              <a:t>unterstützt</a:t>
            </a:r>
            <a:r>
              <a:rPr lang="en-US" dirty="0"/>
              <a:t> </a:t>
            </a:r>
            <a:r>
              <a:rPr lang="en-US" dirty="0" err="1"/>
              <a:t>werden</a:t>
            </a:r>
            <a:r>
              <a:rPr lang="en-US" dirty="0"/>
              <a:t>.</a:t>
            </a:r>
          </a:p>
          <a:p>
            <a:pPr marL="171450" indent="-171450">
              <a:buFontTx/>
              <a:buChar char="-"/>
            </a:pPr>
            <a:r>
              <a:rPr lang="en-US" dirty="0" err="1"/>
              <a:t>Als</a:t>
            </a:r>
            <a:r>
              <a:rPr lang="en-US" dirty="0"/>
              <a:t> </a:t>
            </a:r>
            <a:r>
              <a:rPr lang="en-US" dirty="0" err="1"/>
              <a:t>Kontrast</a:t>
            </a:r>
            <a:r>
              <a:rPr lang="en-US" dirty="0"/>
              <a:t> </a:t>
            </a:r>
            <a:r>
              <a:rPr lang="en-US" dirty="0" err="1"/>
              <a:t>zu</a:t>
            </a:r>
            <a:r>
              <a:rPr lang="en-US" dirty="0"/>
              <a:t> </a:t>
            </a:r>
            <a:r>
              <a:rPr lang="en-US" dirty="0" err="1"/>
              <a:t>feingranularem</a:t>
            </a:r>
            <a:r>
              <a:rPr lang="en-US" dirty="0"/>
              <a:t> Pruning </a:t>
            </a:r>
            <a:r>
              <a:rPr lang="en-US" dirty="0" err="1"/>
              <a:t>nutze</a:t>
            </a:r>
            <a:r>
              <a:rPr lang="en-US" dirty="0"/>
              <a:t> ich Intel Distillers </a:t>
            </a:r>
            <a:r>
              <a:rPr lang="en-US" b="1" dirty="0" err="1"/>
              <a:t>grobgranulares</a:t>
            </a:r>
            <a:r>
              <a:rPr lang="en-US" b="1" dirty="0"/>
              <a:t> Pruning</a:t>
            </a:r>
            <a:r>
              <a:rPr lang="en-US" dirty="0"/>
              <a:t>, wo ich </a:t>
            </a:r>
            <a:r>
              <a:rPr lang="en-US" dirty="0" err="1"/>
              <a:t>gesehen</a:t>
            </a:r>
            <a:r>
              <a:rPr lang="en-US" dirty="0"/>
              <a:t> </a:t>
            </a:r>
            <a:r>
              <a:rPr lang="en-US" dirty="0" err="1"/>
              <a:t>habe</a:t>
            </a:r>
            <a:r>
              <a:rPr lang="en-US" dirty="0"/>
              <a:t>, </a:t>
            </a:r>
            <a:r>
              <a:rPr lang="en-US" dirty="0" err="1"/>
              <a:t>dass</a:t>
            </a:r>
            <a:r>
              <a:rPr lang="en-US" dirty="0"/>
              <a:t> </a:t>
            </a:r>
            <a:r>
              <a:rPr lang="en-US" dirty="0" err="1"/>
              <a:t>sich</a:t>
            </a:r>
            <a:r>
              <a:rPr lang="en-US" dirty="0"/>
              <a:t> </a:t>
            </a:r>
            <a:r>
              <a:rPr lang="en-US" dirty="0" err="1"/>
              <a:t>feingranulares</a:t>
            </a:r>
            <a:r>
              <a:rPr lang="en-US" dirty="0"/>
              <a:t> Pruning </a:t>
            </a:r>
            <a:r>
              <a:rPr lang="en-US" dirty="0" err="1"/>
              <a:t>bezogen</a:t>
            </a:r>
            <a:r>
              <a:rPr lang="en-US" dirty="0"/>
              <a:t> auf die OA </a:t>
            </a:r>
            <a:r>
              <a:rPr lang="en-US" dirty="0" err="1"/>
              <a:t>besser</a:t>
            </a:r>
            <a:r>
              <a:rPr lang="en-US" dirty="0"/>
              <a:t> </a:t>
            </a:r>
            <a:r>
              <a:rPr lang="en-US" dirty="0" err="1"/>
              <a:t>eignet</a:t>
            </a:r>
            <a:r>
              <a:rPr lang="en-US" dirty="0"/>
              <a:t>, </a:t>
            </a:r>
            <a:r>
              <a:rPr lang="en-US" dirty="0" err="1"/>
              <a:t>sodass</a:t>
            </a:r>
            <a:r>
              <a:rPr lang="en-US" dirty="0"/>
              <a:t> ich dieses </a:t>
            </a:r>
            <a:r>
              <a:rPr lang="en-US" dirty="0" err="1"/>
              <a:t>für</a:t>
            </a:r>
            <a:r>
              <a:rPr lang="en-US" dirty="0"/>
              <a:t> die </a:t>
            </a:r>
            <a:r>
              <a:rPr lang="en-US" dirty="0" err="1"/>
              <a:t>Kombinationen</a:t>
            </a:r>
            <a:r>
              <a:rPr lang="en-US" dirty="0"/>
              <a:t> von </a:t>
            </a:r>
            <a:r>
              <a:rPr lang="en-US" dirty="0" err="1"/>
              <a:t>Kompressionen</a:t>
            </a:r>
            <a:r>
              <a:rPr lang="en-US" dirty="0"/>
              <a:t> </a:t>
            </a:r>
            <a:r>
              <a:rPr lang="en-US" dirty="0" err="1"/>
              <a:t>wähle</a:t>
            </a:r>
            <a:r>
              <a:rPr lang="en-US" dirty="0"/>
              <a:t>. </a:t>
            </a:r>
            <a:r>
              <a:rPr lang="en-US" dirty="0" err="1"/>
              <a:t>Dabei</a:t>
            </a:r>
            <a:r>
              <a:rPr lang="en-US" dirty="0"/>
              <a:t> </a:t>
            </a:r>
            <a:r>
              <a:rPr lang="en-US" dirty="0" err="1"/>
              <a:t>handelt</a:t>
            </a:r>
            <a:r>
              <a:rPr lang="en-US" dirty="0"/>
              <a:t> es </a:t>
            </a:r>
            <a:r>
              <a:rPr lang="en-US" dirty="0" err="1"/>
              <a:t>sich</a:t>
            </a:r>
            <a:r>
              <a:rPr lang="en-US" dirty="0"/>
              <a:t> um </a:t>
            </a:r>
            <a:r>
              <a:rPr lang="en-US" b="1" dirty="0" err="1"/>
              <a:t>Bildkompression</a:t>
            </a:r>
            <a:r>
              <a:rPr lang="en-US" b="1" dirty="0"/>
              <a:t> + Pruning und optional </a:t>
            </a:r>
            <a:r>
              <a:rPr lang="en-US" b="1" dirty="0" err="1"/>
              <a:t>eine</a:t>
            </a:r>
            <a:r>
              <a:rPr lang="en-US" b="1" dirty="0"/>
              <a:t> </a:t>
            </a:r>
            <a:r>
              <a:rPr lang="en-US" b="1" dirty="0" err="1"/>
              <a:t>Quantisierung</a:t>
            </a:r>
            <a:r>
              <a:rPr lang="en-US" b="1" dirty="0"/>
              <a:t> </a:t>
            </a:r>
            <a:r>
              <a:rPr lang="en-US" b="1" dirty="0" err="1"/>
              <a:t>obendrauf</a:t>
            </a:r>
            <a:r>
              <a:rPr lang="en-US" dirty="0"/>
              <a:t>.</a:t>
            </a:r>
          </a:p>
          <a:p>
            <a:pPr marL="171450" indent="-171450">
              <a:buFontTx/>
              <a:buChar char="-"/>
            </a:pPr>
            <a:r>
              <a:rPr lang="en-US" dirty="0" err="1"/>
              <a:t>Zuletzt</a:t>
            </a:r>
            <a:r>
              <a:rPr lang="en-US" dirty="0"/>
              <a:t> will ich </a:t>
            </a:r>
            <a:r>
              <a:rPr lang="en-US" dirty="0" err="1"/>
              <a:t>schauen</a:t>
            </a:r>
            <a:r>
              <a:rPr lang="en-US" dirty="0"/>
              <a:t>, </a:t>
            </a:r>
            <a:r>
              <a:rPr lang="en-US" dirty="0" err="1"/>
              <a:t>ob</a:t>
            </a:r>
            <a:r>
              <a:rPr lang="en-US" dirty="0"/>
              <a:t> man </a:t>
            </a:r>
            <a:r>
              <a:rPr lang="en-US" dirty="0" err="1"/>
              <a:t>sich</a:t>
            </a:r>
            <a:r>
              <a:rPr lang="en-US" dirty="0"/>
              <a:t> die </a:t>
            </a:r>
            <a:r>
              <a:rPr lang="en-US" dirty="0" err="1"/>
              <a:t>Ergebnisse</a:t>
            </a:r>
            <a:r>
              <a:rPr lang="en-US" dirty="0"/>
              <a:t> </a:t>
            </a:r>
            <a:r>
              <a:rPr lang="en-US" dirty="0" err="1"/>
              <a:t>durch</a:t>
            </a:r>
            <a:r>
              <a:rPr lang="en-US" dirty="0"/>
              <a:t> Pruning </a:t>
            </a:r>
            <a:r>
              <a:rPr lang="en-US" dirty="0" err="1"/>
              <a:t>herleiten</a:t>
            </a:r>
            <a:r>
              <a:rPr lang="en-US" dirty="0"/>
              <a:t> </a:t>
            </a:r>
            <a:r>
              <a:rPr lang="en-US" dirty="0" err="1"/>
              <a:t>kann</a:t>
            </a:r>
            <a:r>
              <a:rPr lang="en-US" dirty="0"/>
              <a:t> </a:t>
            </a:r>
            <a:r>
              <a:rPr lang="en-US" dirty="0" err="1"/>
              <a:t>über</a:t>
            </a:r>
            <a:r>
              <a:rPr lang="en-US" dirty="0"/>
              <a:t> </a:t>
            </a:r>
            <a:r>
              <a:rPr lang="en-US" dirty="0" err="1"/>
              <a:t>eine</a:t>
            </a:r>
            <a:r>
              <a:rPr lang="en-US" dirty="0"/>
              <a:t> </a:t>
            </a:r>
            <a:r>
              <a:rPr lang="en-US" b="1" dirty="0" err="1"/>
              <a:t>Visualisierung</a:t>
            </a:r>
            <a:r>
              <a:rPr lang="en-US" dirty="0"/>
              <a:t> des </a:t>
            </a:r>
            <a:r>
              <a:rPr lang="en-US" dirty="0" err="1"/>
              <a:t>neuronalen</a:t>
            </a:r>
            <a:r>
              <a:rPr lang="en-US" dirty="0"/>
              <a:t> </a:t>
            </a:r>
            <a:r>
              <a:rPr lang="en-US" dirty="0" err="1"/>
              <a:t>Netzes</a:t>
            </a:r>
            <a:r>
              <a:rPr lang="en-US" dirty="0"/>
              <a:t>, </a:t>
            </a:r>
            <a:r>
              <a:rPr lang="en-US" dirty="0" err="1"/>
              <a:t>wozu</a:t>
            </a:r>
            <a:r>
              <a:rPr lang="en-US" dirty="0"/>
              <a:t> ich </a:t>
            </a:r>
            <a:r>
              <a:rPr lang="en-US" dirty="0" err="1"/>
              <a:t>neben</a:t>
            </a:r>
            <a:r>
              <a:rPr lang="en-US" dirty="0"/>
              <a:t> </a:t>
            </a:r>
            <a:r>
              <a:rPr lang="en-US" dirty="0" err="1"/>
              <a:t>TensorBoard</a:t>
            </a:r>
            <a:r>
              <a:rPr lang="en-US" dirty="0"/>
              <a:t> </a:t>
            </a:r>
            <a:r>
              <a:rPr lang="en-US" dirty="0" err="1"/>
              <a:t>auch</a:t>
            </a:r>
            <a:r>
              <a:rPr lang="en-US" dirty="0"/>
              <a:t> </a:t>
            </a:r>
            <a:r>
              <a:rPr lang="en-US" dirty="0" err="1"/>
              <a:t>eine</a:t>
            </a:r>
            <a:r>
              <a:rPr lang="en-US" dirty="0"/>
              <a:t> Mini-</a:t>
            </a:r>
            <a:r>
              <a:rPr lang="en-US" dirty="0" err="1"/>
              <a:t>Keras</a:t>
            </a:r>
            <a:r>
              <a:rPr lang="en-US" dirty="0"/>
              <a:t>-Implementation </a:t>
            </a:r>
            <a:r>
              <a:rPr lang="en-US" dirty="0" err="1"/>
              <a:t>eines</a:t>
            </a:r>
            <a:r>
              <a:rPr lang="en-US" dirty="0"/>
              <a:t> </a:t>
            </a:r>
            <a:r>
              <a:rPr lang="en-US" dirty="0" err="1"/>
              <a:t>dort</a:t>
            </a:r>
            <a:r>
              <a:rPr lang="en-US" dirty="0"/>
              <a:t> </a:t>
            </a:r>
            <a:r>
              <a:rPr lang="en-US" dirty="0" err="1"/>
              <a:t>implementierbaren</a:t>
            </a:r>
            <a:r>
              <a:rPr lang="en-US" dirty="0"/>
              <a:t> Models </a:t>
            </a:r>
            <a:r>
              <a:rPr lang="en-US" dirty="0" err="1"/>
              <a:t>als</a:t>
            </a:r>
            <a:r>
              <a:rPr lang="en-US" dirty="0"/>
              <a:t> </a:t>
            </a:r>
            <a:r>
              <a:rPr lang="en-US" dirty="0" err="1"/>
              <a:t>Grundlage</a:t>
            </a:r>
            <a:r>
              <a:rPr lang="en-US" dirty="0"/>
              <a:t> </a:t>
            </a:r>
            <a:r>
              <a:rPr lang="en-US" dirty="0" err="1"/>
              <a:t>verwende</a:t>
            </a:r>
            <a:r>
              <a:rPr lang="en-US" dirty="0"/>
              <a:t> und </a:t>
            </a:r>
            <a:r>
              <a:rPr lang="en-US" dirty="0" err="1"/>
              <a:t>passende</a:t>
            </a:r>
            <a:r>
              <a:rPr lang="en-US" dirty="0"/>
              <a:t> </a:t>
            </a:r>
            <a:r>
              <a:rPr lang="en-US" dirty="0" err="1"/>
              <a:t>Visualisierungsmethoden</a:t>
            </a:r>
            <a:r>
              <a:rPr lang="en-US" dirty="0"/>
              <a:t> </a:t>
            </a:r>
            <a:r>
              <a:rPr lang="en-US" dirty="0" err="1"/>
              <a:t>aus</a:t>
            </a:r>
            <a:r>
              <a:rPr lang="en-US" dirty="0"/>
              <a:t> </a:t>
            </a:r>
            <a:r>
              <a:rPr lang="en-US" dirty="0" err="1"/>
              <a:t>Bibliotheken</a:t>
            </a:r>
            <a:r>
              <a:rPr lang="en-US" dirty="0"/>
              <a:t> </a:t>
            </a:r>
            <a:r>
              <a:rPr lang="en-US" dirty="0" err="1"/>
              <a:t>wie</a:t>
            </a:r>
            <a:r>
              <a:rPr lang="en-US" dirty="0"/>
              <a:t> </a:t>
            </a:r>
            <a:r>
              <a:rPr lang="en-US" b="1" dirty="0" err="1"/>
              <a:t>Keras</a:t>
            </a:r>
            <a:r>
              <a:rPr lang="en-US" b="1" dirty="0"/>
              <a:t>-vis </a:t>
            </a:r>
            <a:r>
              <a:rPr lang="en-US" dirty="0"/>
              <a:t>und </a:t>
            </a:r>
            <a:r>
              <a:rPr lang="en-US" b="1" dirty="0"/>
              <a:t>deep-viz-</a:t>
            </a:r>
            <a:r>
              <a:rPr lang="en-US" b="1" dirty="0" err="1"/>
              <a:t>keras</a:t>
            </a:r>
            <a:r>
              <a:rPr lang="en-US" dirty="0"/>
              <a:t> </a:t>
            </a:r>
            <a:r>
              <a:rPr lang="en-US" dirty="0" err="1"/>
              <a:t>ausprobiert</a:t>
            </a:r>
            <a:r>
              <a:rPr lang="en-US" dirty="0"/>
              <a:t> </a:t>
            </a:r>
            <a:r>
              <a:rPr lang="en-US" dirty="0" err="1"/>
              <a:t>habe</a:t>
            </a:r>
            <a:r>
              <a:rPr lang="en-US" dirty="0"/>
              <a:t>.</a:t>
            </a:r>
          </a:p>
        </p:txBody>
      </p:sp>
      <p:sp>
        <p:nvSpPr>
          <p:cNvPr id="4" name="Foliennummernplatzhalter 3"/>
          <p:cNvSpPr>
            <a:spLocks noGrp="1"/>
          </p:cNvSpPr>
          <p:nvPr>
            <p:ph type="sldNum" sz="quarter" idx="5"/>
          </p:nvPr>
        </p:nvSpPr>
        <p:spPr/>
        <p:txBody>
          <a:bodyPr/>
          <a:lstStyle/>
          <a:p>
            <a:fld id="{DFD175B6-0828-440C-916A-09BA0B2D2CFA}" type="slidenum">
              <a:rPr lang="de-DE" smtClean="0"/>
              <a:t>13</a:t>
            </a:fld>
            <a:endParaRPr lang="de-DE"/>
          </a:p>
        </p:txBody>
      </p:sp>
    </p:spTree>
    <p:extLst>
      <p:ext uri="{BB962C8B-B14F-4D97-AF65-F5344CB8AC3E}">
        <p14:creationId xmlns:p14="http://schemas.microsoft.com/office/powerpoint/2010/main" val="2564572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Das Ergebnis der </a:t>
            </a:r>
            <a:r>
              <a:rPr lang="de-DE" b="1" dirty="0"/>
              <a:t>Referenzausführung</a:t>
            </a:r>
            <a:r>
              <a:rPr lang="de-DE" dirty="0"/>
              <a:t> ist, dass die Datensets </a:t>
            </a:r>
            <a:r>
              <a:rPr lang="de-DE" dirty="0" err="1"/>
              <a:t>IndianPines</a:t>
            </a:r>
            <a:r>
              <a:rPr lang="de-DE" dirty="0"/>
              <a:t>, </a:t>
            </a:r>
            <a:r>
              <a:rPr lang="de-DE" dirty="0" err="1"/>
              <a:t>PaviaU</a:t>
            </a:r>
            <a:r>
              <a:rPr lang="de-DE" dirty="0"/>
              <a:t> und </a:t>
            </a:r>
            <a:r>
              <a:rPr lang="de-DE" dirty="0" err="1"/>
              <a:t>SalinasA</a:t>
            </a:r>
            <a:r>
              <a:rPr lang="de-DE" dirty="0"/>
              <a:t> sowie die Modelle he, hu, </a:t>
            </a:r>
            <a:r>
              <a:rPr lang="de-DE" dirty="0" err="1"/>
              <a:t>luo</a:t>
            </a:r>
            <a:r>
              <a:rPr lang="de-DE" dirty="0"/>
              <a:t>, </a:t>
            </a:r>
            <a:r>
              <a:rPr lang="de-DE" dirty="0" err="1"/>
              <a:t>santara</a:t>
            </a:r>
            <a:r>
              <a:rPr lang="de-DE" dirty="0"/>
              <a:t> und </a:t>
            </a:r>
            <a:r>
              <a:rPr lang="de-DE" dirty="0" err="1"/>
              <a:t>cao</a:t>
            </a:r>
            <a:r>
              <a:rPr lang="de-DE" dirty="0"/>
              <a:t> am besten für weitere Untersuchungen gemäß der unten angegebenen Kriterien geeignet sind (zu den Modellen später mehr).</a:t>
            </a:r>
          </a:p>
          <a:p>
            <a:pPr marL="171450" indent="-171450">
              <a:buFontTx/>
              <a:buChar char="-"/>
            </a:pPr>
            <a:r>
              <a:rPr lang="de-DE" dirty="0"/>
              <a:t>Darunter fallen, dass das Model </a:t>
            </a:r>
            <a:r>
              <a:rPr lang="de-DE" b="1" dirty="0"/>
              <a:t>nicht ewig zum Trainieren </a:t>
            </a:r>
            <a:r>
              <a:rPr lang="de-DE" dirty="0"/>
              <a:t>brauchen darf und </a:t>
            </a:r>
            <a:r>
              <a:rPr lang="de-DE" b="1" dirty="0"/>
              <a:t>nicht zu hohe VRAM-Anforderungen </a:t>
            </a:r>
            <a:r>
              <a:rPr lang="de-DE" dirty="0"/>
              <a:t>hat, außerdem muss es sich halbwegs </a:t>
            </a:r>
            <a:r>
              <a:rPr lang="de-DE" b="0" dirty="0"/>
              <a:t>konsistent</a:t>
            </a:r>
            <a:r>
              <a:rPr lang="de-DE" dirty="0"/>
              <a:t> verhalten, damit das </a:t>
            </a:r>
            <a:r>
              <a:rPr lang="de-DE" b="1" dirty="0"/>
              <a:t>Konfidenzintervall nicht zu groß</a:t>
            </a:r>
            <a:r>
              <a:rPr lang="de-DE" dirty="0"/>
              <a:t> wird.</a:t>
            </a:r>
          </a:p>
          <a:p>
            <a:pPr marL="171450" indent="-171450">
              <a:buFontTx/>
              <a:buChar char="-"/>
            </a:pPr>
            <a:r>
              <a:rPr lang="de-DE" dirty="0"/>
              <a:t>Ein Datenset darf über einen nicht zu großen Unterschied zwischen </a:t>
            </a:r>
            <a:r>
              <a:rPr lang="de-DE" b="1" dirty="0"/>
              <a:t>OA und AA </a:t>
            </a:r>
            <a:r>
              <a:rPr lang="de-DE" dirty="0"/>
              <a:t>verfügen, da das bedeutet, dass bestimmte Klassen schwer zu klassifizieren sind.</a:t>
            </a:r>
          </a:p>
          <a:p>
            <a:pPr marL="171450" indent="-171450">
              <a:buFontTx/>
              <a:buChar char="-"/>
            </a:pPr>
            <a:r>
              <a:rPr lang="de-DE" b="1" dirty="0"/>
              <a:t>Zu extreme Genauigkeiten </a:t>
            </a:r>
            <a:r>
              <a:rPr lang="de-DE" dirty="0"/>
              <a:t>haben nicht das Potential der Verbesserung bzw. Verschlechterung durch Kompressionen.</a:t>
            </a:r>
          </a:p>
          <a:p>
            <a:pPr marL="171450" indent="-171450">
              <a:buFontTx/>
              <a:buChar char="-"/>
            </a:pPr>
            <a:r>
              <a:rPr lang="de-DE" dirty="0"/>
              <a:t>Besser funktionierende </a:t>
            </a:r>
            <a:r>
              <a:rPr lang="de-DE" b="1" dirty="0" err="1"/>
              <a:t>machine</a:t>
            </a:r>
            <a:r>
              <a:rPr lang="de-DE" b="1" dirty="0"/>
              <a:t> </a:t>
            </a:r>
            <a:r>
              <a:rPr lang="de-DE" b="1" dirty="0" err="1"/>
              <a:t>learning</a:t>
            </a:r>
            <a:r>
              <a:rPr lang="de-DE" b="1" dirty="0"/>
              <a:t> </a:t>
            </a:r>
            <a:r>
              <a:rPr lang="de-DE" dirty="0"/>
              <a:t>Algorithmen stellen die Notwendigkeit neuronaler Netze in Frage, usw.</a:t>
            </a:r>
          </a:p>
          <a:p>
            <a:pPr marL="171450" indent="-171450">
              <a:buFontTx/>
              <a:buChar char="-"/>
            </a:pPr>
            <a:r>
              <a:rPr lang="de-DE"/>
              <a:t>In </a:t>
            </a:r>
            <a:r>
              <a:rPr lang="de-DE" dirty="0"/>
              <a:t>den Bildern sehen wir die Modellgenauigkeiten für </a:t>
            </a:r>
            <a:r>
              <a:rPr lang="de-DE" dirty="0" err="1"/>
              <a:t>IndianPines</a:t>
            </a:r>
            <a:r>
              <a:rPr lang="de-DE" dirty="0"/>
              <a:t> </a:t>
            </a:r>
            <a:r>
              <a:rPr lang="de-DE" b="1" dirty="0"/>
              <a:t>breit gestreut </a:t>
            </a:r>
            <a:r>
              <a:rPr lang="de-DE" dirty="0"/>
              <a:t>und nicht zu extrem, also so, wie wir das haben wollen, sowie Modelle unterschiedlicher Modellgrößen.</a:t>
            </a:r>
          </a:p>
        </p:txBody>
      </p:sp>
      <p:sp>
        <p:nvSpPr>
          <p:cNvPr id="4" name="Foliennummernplatzhalter 3"/>
          <p:cNvSpPr>
            <a:spLocks noGrp="1"/>
          </p:cNvSpPr>
          <p:nvPr>
            <p:ph type="sldNum" sz="quarter" idx="5"/>
          </p:nvPr>
        </p:nvSpPr>
        <p:spPr/>
        <p:txBody>
          <a:bodyPr/>
          <a:lstStyle/>
          <a:p>
            <a:fld id="{DFD175B6-0828-440C-916A-09BA0B2D2CFA}" type="slidenum">
              <a:rPr lang="de-DE" smtClean="0"/>
              <a:t>14</a:t>
            </a:fld>
            <a:endParaRPr lang="de-DE"/>
          </a:p>
        </p:txBody>
      </p:sp>
    </p:spTree>
    <p:extLst>
      <p:ext uri="{BB962C8B-B14F-4D97-AF65-F5344CB8AC3E}">
        <p14:creationId xmlns:p14="http://schemas.microsoft.com/office/powerpoint/2010/main" val="31846940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Hier sehen wir auf der oberen Seite den </a:t>
            </a:r>
            <a:r>
              <a:rPr lang="de-DE" b="1" dirty="0"/>
              <a:t>RAM- und VRAM-Verbrauch </a:t>
            </a:r>
            <a:r>
              <a:rPr lang="de-DE" dirty="0"/>
              <a:t>und unten den </a:t>
            </a:r>
            <a:r>
              <a:rPr lang="de-DE" b="1" dirty="0"/>
              <a:t>Zeitverbrauch</a:t>
            </a:r>
            <a:r>
              <a:rPr lang="de-DE" dirty="0"/>
              <a:t>. Links beziehen sich die Daten auf das </a:t>
            </a:r>
            <a:r>
              <a:rPr lang="de-DE" b="1" dirty="0" err="1"/>
              <a:t>IndianPines</a:t>
            </a:r>
            <a:r>
              <a:rPr lang="de-DE" dirty="0"/>
              <a:t> Datenset, rechts auf </a:t>
            </a:r>
            <a:r>
              <a:rPr lang="de-DE" b="1" dirty="0"/>
              <a:t>andere</a:t>
            </a:r>
            <a:r>
              <a:rPr lang="de-DE" dirty="0"/>
              <a:t> (</a:t>
            </a:r>
            <a:r>
              <a:rPr lang="de-DE" dirty="0" err="1"/>
              <a:t>PaviaC</a:t>
            </a:r>
            <a:r>
              <a:rPr lang="de-DE" dirty="0"/>
              <a:t> und KSC).</a:t>
            </a:r>
          </a:p>
          <a:p>
            <a:pPr marL="171450" indent="-171450">
              <a:buFontTx/>
              <a:buChar char="-"/>
            </a:pPr>
            <a:r>
              <a:rPr lang="en-US" dirty="0"/>
              <a:t>Bei den VRAM usages </a:t>
            </a:r>
            <a:r>
              <a:rPr lang="en-US" dirty="0" err="1"/>
              <a:t>würden</a:t>
            </a:r>
            <a:r>
              <a:rPr lang="en-US" dirty="0"/>
              <a:t> </a:t>
            </a:r>
            <a:r>
              <a:rPr lang="en-US" dirty="0" err="1"/>
              <a:t>wir</a:t>
            </a:r>
            <a:r>
              <a:rPr lang="en-US" dirty="0"/>
              <a:t> </a:t>
            </a:r>
            <a:r>
              <a:rPr lang="en-US" dirty="0" err="1"/>
              <a:t>eine</a:t>
            </a:r>
            <a:r>
              <a:rPr lang="en-US" dirty="0"/>
              <a:t> </a:t>
            </a:r>
            <a:r>
              <a:rPr lang="en-US" dirty="0" err="1"/>
              <a:t>starke</a:t>
            </a:r>
            <a:r>
              <a:rPr lang="en-US" dirty="0"/>
              <a:t> </a:t>
            </a:r>
            <a:r>
              <a:rPr lang="en-US" b="1" dirty="0" err="1"/>
              <a:t>Korrelation</a:t>
            </a:r>
            <a:r>
              <a:rPr lang="en-US" b="1" dirty="0"/>
              <a:t> </a:t>
            </a:r>
            <a:r>
              <a:rPr lang="en-US" b="1" dirty="0" err="1"/>
              <a:t>mit</a:t>
            </a:r>
            <a:r>
              <a:rPr lang="en-US" b="1" dirty="0"/>
              <a:t> den </a:t>
            </a:r>
            <a:r>
              <a:rPr lang="en-US" b="1" dirty="0" err="1"/>
              <a:t>Modellgrößen</a:t>
            </a:r>
            <a:r>
              <a:rPr lang="en-US" b="1" dirty="0"/>
              <a:t> </a:t>
            </a:r>
            <a:r>
              <a:rPr lang="en-US" dirty="0"/>
              <a:t>auf der </a:t>
            </a:r>
            <a:r>
              <a:rPr lang="en-US" dirty="0" err="1"/>
              <a:t>vorherigen</a:t>
            </a:r>
            <a:r>
              <a:rPr lang="en-US" dirty="0"/>
              <a:t> </a:t>
            </a:r>
            <a:r>
              <a:rPr lang="en-US" dirty="0" err="1"/>
              <a:t>Folie</a:t>
            </a:r>
            <a:r>
              <a:rPr lang="en-US" dirty="0"/>
              <a:t> </a:t>
            </a:r>
            <a:r>
              <a:rPr lang="en-US" dirty="0" err="1"/>
              <a:t>sehen</a:t>
            </a:r>
            <a:r>
              <a:rPr lang="en-US" dirty="0"/>
              <a:t> und </a:t>
            </a:r>
            <a:r>
              <a:rPr lang="en-US" dirty="0" err="1"/>
              <a:t>erkennen</a:t>
            </a:r>
            <a:r>
              <a:rPr lang="en-US" dirty="0"/>
              <a:t> </a:t>
            </a:r>
            <a:r>
              <a:rPr lang="en-US" b="1" dirty="0" err="1"/>
              <a:t>kaum</a:t>
            </a:r>
            <a:r>
              <a:rPr lang="en-US" b="1" dirty="0"/>
              <a:t> Variation </a:t>
            </a:r>
            <a:r>
              <a:rPr lang="en-US" b="1" dirty="0" err="1"/>
              <a:t>zwischen</a:t>
            </a:r>
            <a:r>
              <a:rPr lang="en-US" b="1" dirty="0"/>
              <a:t> den </a:t>
            </a:r>
            <a:r>
              <a:rPr lang="en-US" b="1" dirty="0" err="1"/>
              <a:t>beiden</a:t>
            </a:r>
            <a:r>
              <a:rPr lang="en-US" b="1" dirty="0"/>
              <a:t> </a:t>
            </a:r>
            <a:r>
              <a:rPr lang="en-US" b="1" dirty="0" err="1"/>
              <a:t>Datensets</a:t>
            </a:r>
            <a:r>
              <a:rPr lang="en-US" dirty="0"/>
              <a:t>.</a:t>
            </a:r>
          </a:p>
          <a:p>
            <a:pPr marL="171450" indent="-171450">
              <a:buFontTx/>
              <a:buChar char="-"/>
            </a:pPr>
            <a:r>
              <a:rPr lang="en-US" dirty="0"/>
              <a:t>Die RAM usages </a:t>
            </a:r>
            <a:r>
              <a:rPr lang="en-US" dirty="0" err="1"/>
              <a:t>unterscheiden</a:t>
            </a:r>
            <a:r>
              <a:rPr lang="en-US" dirty="0"/>
              <a:t> </a:t>
            </a:r>
            <a:r>
              <a:rPr lang="en-US" dirty="0" err="1"/>
              <a:t>sich</a:t>
            </a:r>
            <a:r>
              <a:rPr lang="en-US" dirty="0"/>
              <a:t> </a:t>
            </a:r>
            <a:r>
              <a:rPr lang="en-US" dirty="0" err="1"/>
              <a:t>hingegen</a:t>
            </a:r>
            <a:r>
              <a:rPr lang="en-US" dirty="0"/>
              <a:t> </a:t>
            </a:r>
            <a:r>
              <a:rPr lang="en-US" b="1" dirty="0" err="1"/>
              <a:t>deutlich</a:t>
            </a:r>
            <a:r>
              <a:rPr lang="en-US" b="1" dirty="0"/>
              <a:t> </a:t>
            </a:r>
            <a:r>
              <a:rPr lang="en-US" b="1" dirty="0" err="1"/>
              <a:t>zwischen</a:t>
            </a:r>
            <a:r>
              <a:rPr lang="en-US" b="1" dirty="0"/>
              <a:t> den </a:t>
            </a:r>
            <a:r>
              <a:rPr lang="en-US" b="1" dirty="0" err="1"/>
              <a:t>Datensets</a:t>
            </a:r>
            <a:r>
              <a:rPr lang="en-US" dirty="0"/>
              <a:t>, </a:t>
            </a:r>
            <a:r>
              <a:rPr lang="en-US" dirty="0" err="1"/>
              <a:t>aber</a:t>
            </a:r>
            <a:r>
              <a:rPr lang="en-US" dirty="0"/>
              <a:t> </a:t>
            </a:r>
            <a:r>
              <a:rPr lang="en-US" b="1" dirty="0" err="1"/>
              <a:t>nicht</a:t>
            </a:r>
            <a:r>
              <a:rPr lang="en-US" b="1" dirty="0"/>
              <a:t> </a:t>
            </a:r>
            <a:r>
              <a:rPr lang="en-US" b="1" dirty="0" err="1"/>
              <a:t>wesentlich</a:t>
            </a:r>
            <a:r>
              <a:rPr lang="en-US" b="1" dirty="0"/>
              <a:t> </a:t>
            </a:r>
            <a:r>
              <a:rPr lang="en-US" b="1" dirty="0" err="1"/>
              <a:t>zwischen</a:t>
            </a:r>
            <a:r>
              <a:rPr lang="en-US" b="1" dirty="0"/>
              <a:t> </a:t>
            </a:r>
            <a:r>
              <a:rPr lang="en-US" b="1" dirty="0" err="1"/>
              <a:t>verschiedenen</a:t>
            </a:r>
            <a:r>
              <a:rPr lang="en-US" b="1" dirty="0"/>
              <a:t> </a:t>
            </a:r>
            <a:r>
              <a:rPr lang="en-US" b="1" dirty="0" err="1"/>
              <a:t>Modellen</a:t>
            </a:r>
            <a:r>
              <a:rPr lang="en-US" dirty="0"/>
              <a:t>.</a:t>
            </a:r>
          </a:p>
          <a:p>
            <a:pPr marL="171450" indent="-171450">
              <a:buFontTx/>
              <a:buChar char="-"/>
            </a:pPr>
            <a:r>
              <a:rPr lang="en-US" dirty="0" err="1"/>
              <a:t>Unten</a:t>
            </a:r>
            <a:r>
              <a:rPr lang="en-US" dirty="0"/>
              <a:t> </a:t>
            </a:r>
            <a:r>
              <a:rPr lang="en-US" dirty="0" err="1"/>
              <a:t>erkennen</a:t>
            </a:r>
            <a:r>
              <a:rPr lang="en-US" dirty="0"/>
              <a:t> </a:t>
            </a:r>
            <a:r>
              <a:rPr lang="en-US" dirty="0" err="1"/>
              <a:t>wir</a:t>
            </a:r>
            <a:r>
              <a:rPr lang="en-US" dirty="0"/>
              <a:t> </a:t>
            </a:r>
            <a:r>
              <a:rPr lang="en-US" dirty="0" err="1"/>
              <a:t>einen</a:t>
            </a:r>
            <a:r>
              <a:rPr lang="en-US" dirty="0"/>
              <a:t> </a:t>
            </a:r>
            <a:r>
              <a:rPr lang="en-US" dirty="0" err="1"/>
              <a:t>Zusammenhang</a:t>
            </a:r>
            <a:r>
              <a:rPr lang="en-US" dirty="0"/>
              <a:t> </a:t>
            </a:r>
            <a:r>
              <a:rPr lang="en-US" dirty="0" err="1"/>
              <a:t>zwischen</a:t>
            </a:r>
            <a:r>
              <a:rPr lang="en-US" dirty="0"/>
              <a:t> Training und Inference Time, der </a:t>
            </a:r>
            <a:r>
              <a:rPr lang="en-US" dirty="0" err="1"/>
              <a:t>im</a:t>
            </a:r>
            <a:r>
              <a:rPr lang="en-US" dirty="0"/>
              <a:t> </a:t>
            </a:r>
            <a:r>
              <a:rPr lang="en-US" dirty="0" err="1"/>
              <a:t>Allgemeinen</a:t>
            </a:r>
            <a:r>
              <a:rPr lang="en-US" dirty="0"/>
              <a:t> gilt </a:t>
            </a:r>
            <a:r>
              <a:rPr lang="en-US" dirty="0" err="1"/>
              <a:t>für</a:t>
            </a:r>
            <a:r>
              <a:rPr lang="en-US" dirty="0"/>
              <a:t> die </a:t>
            </a:r>
            <a:r>
              <a:rPr lang="en-US" dirty="0" err="1"/>
              <a:t>neuronalen</a:t>
            </a:r>
            <a:r>
              <a:rPr lang="en-US" dirty="0"/>
              <a:t> </a:t>
            </a:r>
            <a:r>
              <a:rPr lang="en-US" dirty="0" err="1"/>
              <a:t>Netzwerke</a:t>
            </a:r>
            <a:r>
              <a:rPr lang="en-US" dirty="0"/>
              <a:t>, </a:t>
            </a:r>
            <a:r>
              <a:rPr lang="en-US" dirty="0" err="1"/>
              <a:t>nämlich</a:t>
            </a:r>
            <a:r>
              <a:rPr lang="en-US" dirty="0"/>
              <a:t> </a:t>
            </a:r>
            <a:r>
              <a:rPr lang="en-US" b="1" dirty="0"/>
              <a:t>je </a:t>
            </a:r>
            <a:r>
              <a:rPr lang="en-US" b="1" dirty="0" err="1"/>
              <a:t>größer</a:t>
            </a:r>
            <a:r>
              <a:rPr lang="en-US" b="1" dirty="0"/>
              <a:t> die </a:t>
            </a:r>
            <a:r>
              <a:rPr lang="en-US" b="1" dirty="0" err="1"/>
              <a:t>Trainingzeit</a:t>
            </a:r>
            <a:r>
              <a:rPr lang="en-US" b="1" dirty="0"/>
              <a:t>, </a:t>
            </a:r>
            <a:r>
              <a:rPr lang="en-US" b="1" dirty="0" err="1"/>
              <a:t>desto</a:t>
            </a:r>
            <a:r>
              <a:rPr lang="en-US" b="1" dirty="0"/>
              <a:t> </a:t>
            </a:r>
            <a:r>
              <a:rPr lang="en-US" b="1" dirty="0" err="1"/>
              <a:t>größer</a:t>
            </a:r>
            <a:r>
              <a:rPr lang="en-US" b="1" dirty="0"/>
              <a:t> die </a:t>
            </a:r>
            <a:r>
              <a:rPr lang="en-US" b="1" dirty="0" err="1"/>
              <a:t>Inferenzzeit</a:t>
            </a:r>
            <a:r>
              <a:rPr lang="en-US" dirty="0"/>
              <a:t>.</a:t>
            </a:r>
          </a:p>
        </p:txBody>
      </p:sp>
      <p:sp>
        <p:nvSpPr>
          <p:cNvPr id="4" name="Foliennummernplatzhalter 3"/>
          <p:cNvSpPr>
            <a:spLocks noGrp="1"/>
          </p:cNvSpPr>
          <p:nvPr>
            <p:ph type="sldNum" sz="quarter" idx="5"/>
          </p:nvPr>
        </p:nvSpPr>
        <p:spPr/>
        <p:txBody>
          <a:bodyPr/>
          <a:lstStyle/>
          <a:p>
            <a:fld id="{DFD175B6-0828-440C-916A-09BA0B2D2CFA}" type="slidenum">
              <a:rPr lang="de-DE" smtClean="0"/>
              <a:t>15</a:t>
            </a:fld>
            <a:endParaRPr lang="de-DE"/>
          </a:p>
        </p:txBody>
      </p:sp>
    </p:spTree>
    <p:extLst>
      <p:ext uri="{BB962C8B-B14F-4D97-AF65-F5344CB8AC3E}">
        <p14:creationId xmlns:p14="http://schemas.microsoft.com/office/powerpoint/2010/main" val="42718208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Im </a:t>
            </a:r>
            <a:r>
              <a:rPr lang="de-DE" b="1" dirty="0"/>
              <a:t>Negativfall</a:t>
            </a:r>
            <a:r>
              <a:rPr lang="de-DE" dirty="0"/>
              <a:t> sehen Genauigkeitsdiagramme so aus:</a:t>
            </a:r>
          </a:p>
          <a:p>
            <a:pPr marL="171450" indent="-171450">
              <a:buFontTx/>
              <a:buChar char="-"/>
            </a:pPr>
            <a:r>
              <a:rPr lang="de-DE" dirty="0"/>
              <a:t>Im USA-Datenset sehen wir eine große </a:t>
            </a:r>
            <a:r>
              <a:rPr lang="de-DE" b="1" dirty="0"/>
              <a:t>Diskrepanz</a:t>
            </a:r>
            <a:r>
              <a:rPr lang="de-DE" dirty="0"/>
              <a:t> zwischen Overall </a:t>
            </a:r>
            <a:r>
              <a:rPr lang="de-DE" dirty="0" err="1"/>
              <a:t>Accuracy</a:t>
            </a:r>
            <a:r>
              <a:rPr lang="de-DE" dirty="0"/>
              <a:t> und Average </a:t>
            </a:r>
            <a:r>
              <a:rPr lang="de-DE" dirty="0" err="1"/>
              <a:t>Accuracy</a:t>
            </a:r>
            <a:endParaRPr lang="de-DE" dirty="0"/>
          </a:p>
          <a:p>
            <a:pPr marL="171450" indent="-171450">
              <a:buFontTx/>
              <a:buChar char="-"/>
            </a:pPr>
            <a:r>
              <a:rPr lang="en-US" dirty="0" err="1"/>
              <a:t>Für</a:t>
            </a:r>
            <a:r>
              <a:rPr lang="en-US" dirty="0"/>
              <a:t> das </a:t>
            </a:r>
            <a:r>
              <a:rPr lang="en-US" dirty="0" err="1"/>
              <a:t>PaviaC-Datenset</a:t>
            </a:r>
            <a:r>
              <a:rPr lang="en-US" dirty="0"/>
              <a:t> </a:t>
            </a:r>
            <a:r>
              <a:rPr lang="en-US" dirty="0" err="1"/>
              <a:t>sind</a:t>
            </a:r>
            <a:r>
              <a:rPr lang="en-US" dirty="0"/>
              <a:t> </a:t>
            </a:r>
            <a:r>
              <a:rPr lang="en-US" dirty="0" err="1"/>
              <a:t>alle</a:t>
            </a:r>
            <a:r>
              <a:rPr lang="en-US" dirty="0"/>
              <a:t> </a:t>
            </a:r>
            <a:r>
              <a:rPr lang="en-US" dirty="0" err="1"/>
              <a:t>Genauigkeiten</a:t>
            </a:r>
            <a:r>
              <a:rPr lang="en-US" dirty="0"/>
              <a:t> </a:t>
            </a:r>
            <a:r>
              <a:rPr lang="en-US" b="1" dirty="0" err="1"/>
              <a:t>sehr</a:t>
            </a:r>
            <a:r>
              <a:rPr lang="en-US" b="1" dirty="0"/>
              <a:t> </a:t>
            </a:r>
            <a:r>
              <a:rPr lang="en-US" b="1" dirty="0" err="1"/>
              <a:t>hoch</a:t>
            </a:r>
            <a:r>
              <a:rPr lang="en-US" dirty="0"/>
              <a:t>, was </a:t>
            </a:r>
            <a:r>
              <a:rPr lang="en-US" dirty="0" err="1"/>
              <a:t>Optimierungen</a:t>
            </a:r>
            <a:r>
              <a:rPr lang="en-US" dirty="0"/>
              <a:t> </a:t>
            </a:r>
            <a:r>
              <a:rPr lang="en-US" dirty="0" err="1"/>
              <a:t>durch</a:t>
            </a:r>
            <a:r>
              <a:rPr lang="en-US" dirty="0"/>
              <a:t> Pruning </a:t>
            </a:r>
            <a:r>
              <a:rPr lang="en-US" dirty="0" err="1"/>
              <a:t>schwer</a:t>
            </a:r>
            <a:r>
              <a:rPr lang="en-US" dirty="0"/>
              <a:t> </a:t>
            </a:r>
            <a:r>
              <a:rPr lang="en-US" dirty="0" err="1"/>
              <a:t>nachzuvollziehen</a:t>
            </a:r>
            <a:r>
              <a:rPr lang="en-US" dirty="0"/>
              <a:t> </a:t>
            </a:r>
            <a:r>
              <a:rPr lang="en-US" dirty="0" err="1"/>
              <a:t>macht</a:t>
            </a:r>
            <a:endParaRPr lang="en-US" dirty="0"/>
          </a:p>
          <a:p>
            <a:pPr marL="171450" indent="-171450">
              <a:buFontTx/>
              <a:buChar char="-"/>
            </a:pPr>
            <a:r>
              <a:rPr lang="en-US" dirty="0" err="1"/>
              <a:t>Beim</a:t>
            </a:r>
            <a:r>
              <a:rPr lang="en-US" dirty="0"/>
              <a:t> Botswana-</a:t>
            </a:r>
            <a:r>
              <a:rPr lang="en-US" dirty="0" err="1"/>
              <a:t>Datenset</a:t>
            </a:r>
            <a:r>
              <a:rPr lang="en-US" dirty="0"/>
              <a:t> </a:t>
            </a:r>
            <a:r>
              <a:rPr lang="en-US" dirty="0" err="1"/>
              <a:t>sind</a:t>
            </a:r>
            <a:r>
              <a:rPr lang="en-US" dirty="0"/>
              <a:t> die </a:t>
            </a:r>
            <a:r>
              <a:rPr lang="en-US" b="1" dirty="0" err="1"/>
              <a:t>Konfidenzintervalle</a:t>
            </a:r>
            <a:r>
              <a:rPr lang="en-US" dirty="0"/>
              <a:t> </a:t>
            </a:r>
            <a:r>
              <a:rPr lang="en-US" dirty="0" err="1"/>
              <a:t>zu</a:t>
            </a:r>
            <a:r>
              <a:rPr lang="en-US" dirty="0"/>
              <a:t> </a:t>
            </a:r>
            <a:r>
              <a:rPr lang="en-US" dirty="0" err="1"/>
              <a:t>groß</a:t>
            </a:r>
            <a:r>
              <a:rPr lang="en-US" dirty="0"/>
              <a:t> und die </a:t>
            </a:r>
            <a:r>
              <a:rPr lang="en-US" dirty="0" err="1"/>
              <a:t>Genauigkeiten</a:t>
            </a:r>
            <a:r>
              <a:rPr lang="en-US" dirty="0"/>
              <a:t> </a:t>
            </a:r>
            <a:r>
              <a:rPr lang="en-US" dirty="0" err="1"/>
              <a:t>extrem</a:t>
            </a:r>
            <a:r>
              <a:rPr lang="en-US" dirty="0"/>
              <a:t> </a:t>
            </a:r>
            <a:r>
              <a:rPr lang="en-US" dirty="0" err="1"/>
              <a:t>abhängig</a:t>
            </a:r>
            <a:r>
              <a:rPr lang="en-US" dirty="0"/>
              <a:t> </a:t>
            </a:r>
            <a:r>
              <a:rPr lang="en-US" dirty="0" err="1"/>
              <a:t>vom</a:t>
            </a:r>
            <a:r>
              <a:rPr lang="en-US" dirty="0"/>
              <a:t> </a:t>
            </a:r>
            <a:r>
              <a:rPr lang="en-US" dirty="0" err="1"/>
              <a:t>verwendeten</a:t>
            </a:r>
            <a:r>
              <a:rPr lang="en-US" dirty="0"/>
              <a:t> Modell (</a:t>
            </a:r>
            <a:r>
              <a:rPr lang="en-US" dirty="0" err="1"/>
              <a:t>d.h.</a:t>
            </a:r>
            <a:r>
              <a:rPr lang="en-US" dirty="0"/>
              <a:t> das </a:t>
            </a:r>
            <a:r>
              <a:rPr lang="en-US" dirty="0" err="1"/>
              <a:t>Datenset</a:t>
            </a:r>
            <a:r>
              <a:rPr lang="en-US" dirty="0"/>
              <a:t> </a:t>
            </a:r>
            <a:r>
              <a:rPr lang="en-US" dirty="0" err="1"/>
              <a:t>scheint</a:t>
            </a:r>
            <a:r>
              <a:rPr lang="en-US" dirty="0"/>
              <a:t> </a:t>
            </a:r>
            <a:r>
              <a:rPr lang="en-US" dirty="0" err="1"/>
              <a:t>zu</a:t>
            </a:r>
            <a:r>
              <a:rPr lang="en-US" dirty="0"/>
              <a:t> </a:t>
            </a:r>
            <a:r>
              <a:rPr lang="en-US" dirty="0" err="1"/>
              <a:t>spezifisch</a:t>
            </a:r>
            <a:r>
              <a:rPr lang="en-US" dirty="0"/>
              <a:t> </a:t>
            </a:r>
            <a:r>
              <a:rPr lang="en-US" dirty="0" err="1"/>
              <a:t>zu</a:t>
            </a:r>
            <a:r>
              <a:rPr lang="en-US" dirty="0"/>
              <a:t> sein)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err="1"/>
              <a:t>Für</a:t>
            </a:r>
            <a:r>
              <a:rPr lang="en-US" dirty="0"/>
              <a:t> das Urban-210-Datenset </a:t>
            </a:r>
            <a:r>
              <a:rPr lang="en-US" dirty="0" err="1"/>
              <a:t>sehen</a:t>
            </a:r>
            <a:r>
              <a:rPr lang="en-US" dirty="0"/>
              <a:t> </a:t>
            </a:r>
            <a:r>
              <a:rPr lang="en-US" dirty="0" err="1"/>
              <a:t>wir</a:t>
            </a:r>
            <a:r>
              <a:rPr lang="en-US" dirty="0"/>
              <a:t> </a:t>
            </a:r>
            <a:r>
              <a:rPr lang="en-US" dirty="0" err="1"/>
              <a:t>ebenfalls</a:t>
            </a:r>
            <a:r>
              <a:rPr lang="en-US" dirty="0"/>
              <a:t> </a:t>
            </a:r>
            <a:r>
              <a:rPr lang="en-US" b="1" dirty="0" err="1"/>
              <a:t>Unterschiede</a:t>
            </a:r>
            <a:r>
              <a:rPr lang="en-US" dirty="0"/>
              <a:t> </a:t>
            </a:r>
            <a:r>
              <a:rPr lang="en-US" dirty="0" err="1"/>
              <a:t>zwischen</a:t>
            </a:r>
            <a:r>
              <a:rPr lang="en-US" dirty="0"/>
              <a:t> </a:t>
            </a:r>
            <a:r>
              <a:rPr lang="de-DE" dirty="0"/>
              <a:t>Overall </a:t>
            </a:r>
            <a:r>
              <a:rPr lang="de-DE" dirty="0" err="1"/>
              <a:t>Accuracy</a:t>
            </a:r>
            <a:r>
              <a:rPr lang="de-DE" dirty="0"/>
              <a:t> und Average </a:t>
            </a:r>
            <a:r>
              <a:rPr lang="de-DE" dirty="0" err="1"/>
              <a:t>Accuracy</a:t>
            </a:r>
            <a:r>
              <a:rPr lang="de-DE" dirty="0"/>
              <a:t>, zudem sind USA und Urban-210 recht </a:t>
            </a:r>
            <a:r>
              <a:rPr lang="de-DE" b="1" dirty="0"/>
              <a:t>unbekannte</a:t>
            </a:r>
            <a:r>
              <a:rPr lang="de-DE" dirty="0"/>
              <a:t> Datensets</a:t>
            </a:r>
          </a:p>
        </p:txBody>
      </p:sp>
      <p:sp>
        <p:nvSpPr>
          <p:cNvPr id="4" name="Foliennummernplatzhalter 3"/>
          <p:cNvSpPr>
            <a:spLocks noGrp="1"/>
          </p:cNvSpPr>
          <p:nvPr>
            <p:ph type="sldNum" sz="quarter" idx="5"/>
          </p:nvPr>
        </p:nvSpPr>
        <p:spPr/>
        <p:txBody>
          <a:bodyPr/>
          <a:lstStyle/>
          <a:p>
            <a:fld id="{DFD175B6-0828-440C-916A-09BA0B2D2CFA}" type="slidenum">
              <a:rPr lang="de-DE" smtClean="0"/>
              <a:t>16</a:t>
            </a:fld>
            <a:endParaRPr lang="de-DE"/>
          </a:p>
        </p:txBody>
      </p:sp>
    </p:spTree>
    <p:extLst>
      <p:ext uri="{BB962C8B-B14F-4D97-AF65-F5344CB8AC3E}">
        <p14:creationId xmlns:p14="http://schemas.microsoft.com/office/powerpoint/2010/main" val="876833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Um zu demonstrieren, dass ich verschiedene </a:t>
            </a:r>
            <a:r>
              <a:rPr lang="de-DE" b="1" dirty="0"/>
              <a:t>CNN-Architekturen und Ideen </a:t>
            </a:r>
            <a:r>
              <a:rPr lang="de-DE" dirty="0"/>
              <a:t>abdecke, ist hier eine </a:t>
            </a:r>
            <a:r>
              <a:rPr lang="de-DE" dirty="0" err="1"/>
              <a:t>TensorBoard</a:t>
            </a:r>
            <a:r>
              <a:rPr lang="de-DE" dirty="0"/>
              <a:t>-Übersicht der fünf verwendeten Modelle</a:t>
            </a:r>
          </a:p>
          <a:p>
            <a:pPr marL="171450" indent="-171450">
              <a:buFontTx/>
              <a:buChar char="-"/>
            </a:pPr>
            <a:r>
              <a:rPr lang="en-US" dirty="0"/>
              <a:t>Ganz links </a:t>
            </a:r>
            <a:r>
              <a:rPr lang="en-US" dirty="0" err="1"/>
              <a:t>sehen</a:t>
            </a:r>
            <a:r>
              <a:rPr lang="en-US" dirty="0"/>
              <a:t> </a:t>
            </a:r>
            <a:r>
              <a:rPr lang="en-US" dirty="0" err="1"/>
              <a:t>wir</a:t>
            </a:r>
            <a:r>
              <a:rPr lang="en-US" dirty="0"/>
              <a:t> </a:t>
            </a:r>
            <a:r>
              <a:rPr lang="en-US" dirty="0" err="1"/>
              <a:t>zunächst</a:t>
            </a:r>
            <a:r>
              <a:rPr lang="en-US" dirty="0"/>
              <a:t> das </a:t>
            </a:r>
            <a:r>
              <a:rPr lang="en-US" b="1" dirty="0"/>
              <a:t>3D-he-Modell</a:t>
            </a:r>
            <a:r>
              <a:rPr lang="en-US" dirty="0"/>
              <a:t>, das </a:t>
            </a:r>
            <a:r>
              <a:rPr lang="en-US" dirty="0" err="1"/>
              <a:t>Tensoren</a:t>
            </a:r>
            <a:r>
              <a:rPr lang="en-US" dirty="0"/>
              <a:t> </a:t>
            </a:r>
            <a:r>
              <a:rPr lang="en-US" b="1" dirty="0" err="1"/>
              <a:t>zweimal</a:t>
            </a:r>
            <a:r>
              <a:rPr lang="en-US" b="1" dirty="0"/>
              <a:t> </a:t>
            </a:r>
            <a:r>
              <a:rPr lang="en-US" b="1" dirty="0" err="1"/>
              <a:t>aufteilt</a:t>
            </a:r>
            <a:r>
              <a:rPr lang="en-US" b="1" dirty="0"/>
              <a:t> und </a:t>
            </a:r>
            <a:r>
              <a:rPr lang="en-US" b="1" dirty="0" err="1"/>
              <a:t>summiert</a:t>
            </a:r>
            <a:r>
              <a:rPr lang="en-US" dirty="0"/>
              <a:t>.</a:t>
            </a:r>
          </a:p>
          <a:p>
            <a:pPr marL="171450" indent="-171450">
              <a:buFontTx/>
              <a:buChar char="-"/>
            </a:pPr>
            <a:r>
              <a:rPr lang="en-US" b="1" dirty="0"/>
              <a:t>hu</a:t>
            </a:r>
            <a:r>
              <a:rPr lang="en-US" dirty="0"/>
              <a:t> </a:t>
            </a:r>
            <a:r>
              <a:rPr lang="en-US" dirty="0" err="1"/>
              <a:t>ist</a:t>
            </a:r>
            <a:r>
              <a:rPr lang="en-US" dirty="0"/>
              <a:t> </a:t>
            </a:r>
            <a:r>
              <a:rPr lang="en-US" dirty="0" err="1"/>
              <a:t>ein</a:t>
            </a:r>
            <a:r>
              <a:rPr lang="en-US" dirty="0"/>
              <a:t> </a:t>
            </a:r>
            <a:r>
              <a:rPr lang="en-US" dirty="0" err="1"/>
              <a:t>einfaches</a:t>
            </a:r>
            <a:r>
              <a:rPr lang="en-US" dirty="0"/>
              <a:t> </a:t>
            </a:r>
            <a:r>
              <a:rPr lang="en-US" b="1" dirty="0"/>
              <a:t>1D</a:t>
            </a:r>
            <a:r>
              <a:rPr lang="en-US" dirty="0"/>
              <a:t> model, </a:t>
            </a:r>
            <a:r>
              <a:rPr lang="en-US" dirty="0" err="1"/>
              <a:t>genauso</a:t>
            </a:r>
            <a:r>
              <a:rPr lang="en-US" dirty="0"/>
              <a:t> </a:t>
            </a:r>
            <a:r>
              <a:rPr lang="en-US" dirty="0" err="1"/>
              <a:t>wie</a:t>
            </a:r>
            <a:r>
              <a:rPr lang="en-US" dirty="0"/>
              <a:t> </a:t>
            </a:r>
            <a:r>
              <a:rPr lang="en-US" b="1" dirty="0" err="1"/>
              <a:t>cao</a:t>
            </a:r>
            <a:r>
              <a:rPr lang="en-US" dirty="0"/>
              <a:t> </a:t>
            </a:r>
            <a:r>
              <a:rPr lang="en-US" dirty="0" err="1"/>
              <a:t>ganz</a:t>
            </a:r>
            <a:r>
              <a:rPr lang="en-US" dirty="0"/>
              <a:t> </a:t>
            </a:r>
            <a:r>
              <a:rPr lang="en-US" dirty="0" err="1"/>
              <a:t>rechts</a:t>
            </a:r>
            <a:r>
              <a:rPr lang="en-US" dirty="0"/>
              <a:t> </a:t>
            </a:r>
            <a:r>
              <a:rPr lang="en-US" dirty="0" err="1"/>
              <a:t>ein</a:t>
            </a:r>
            <a:r>
              <a:rPr lang="en-US" dirty="0"/>
              <a:t> </a:t>
            </a:r>
            <a:r>
              <a:rPr lang="en-US" dirty="0" err="1"/>
              <a:t>einfaches</a:t>
            </a:r>
            <a:r>
              <a:rPr lang="en-US" dirty="0"/>
              <a:t> </a:t>
            </a:r>
            <a:r>
              <a:rPr lang="en-US" b="1" dirty="0"/>
              <a:t>2D</a:t>
            </a:r>
            <a:r>
              <a:rPr lang="en-US" dirty="0"/>
              <a:t> model </a:t>
            </a:r>
            <a:r>
              <a:rPr lang="en-US" dirty="0" err="1"/>
              <a:t>ist</a:t>
            </a:r>
            <a:endParaRPr lang="en-US" dirty="0"/>
          </a:p>
          <a:p>
            <a:pPr marL="171450" indent="-171450">
              <a:buFontTx/>
              <a:buChar char="-"/>
            </a:pPr>
            <a:r>
              <a:rPr lang="en-US" dirty="0"/>
              <a:t>In der Mitte </a:t>
            </a:r>
            <a:r>
              <a:rPr lang="en-US" dirty="0" err="1"/>
              <a:t>sehen</a:t>
            </a:r>
            <a:r>
              <a:rPr lang="en-US" dirty="0"/>
              <a:t> </a:t>
            </a:r>
            <a:r>
              <a:rPr lang="en-US" dirty="0" err="1"/>
              <a:t>wir</a:t>
            </a:r>
            <a:r>
              <a:rPr lang="en-US" dirty="0"/>
              <a:t> </a:t>
            </a:r>
            <a:r>
              <a:rPr lang="en-US" dirty="0" err="1"/>
              <a:t>unser</a:t>
            </a:r>
            <a:r>
              <a:rPr lang="en-US" dirty="0"/>
              <a:t> von der </a:t>
            </a:r>
            <a:r>
              <a:rPr lang="en-US" dirty="0" err="1"/>
              <a:t>Dateigröße</a:t>
            </a:r>
            <a:r>
              <a:rPr lang="en-US" dirty="0"/>
              <a:t> her </a:t>
            </a:r>
            <a:r>
              <a:rPr lang="en-US" dirty="0" err="1"/>
              <a:t>größtes</a:t>
            </a:r>
            <a:r>
              <a:rPr lang="en-US" dirty="0"/>
              <a:t> Modell </a:t>
            </a:r>
            <a:r>
              <a:rPr lang="en-US" b="1" dirty="0" err="1"/>
              <a:t>luo</a:t>
            </a:r>
            <a:r>
              <a:rPr lang="en-US" dirty="0"/>
              <a:t> (</a:t>
            </a:r>
            <a:r>
              <a:rPr lang="en-US" b="1" dirty="0"/>
              <a:t>3D</a:t>
            </a:r>
            <a:r>
              <a:rPr lang="en-US" dirty="0"/>
              <a:t>-Modell), was </a:t>
            </a:r>
            <a:r>
              <a:rPr lang="en-US" dirty="0" err="1"/>
              <a:t>Tensoren</a:t>
            </a:r>
            <a:r>
              <a:rPr lang="en-US" dirty="0"/>
              <a:t> </a:t>
            </a:r>
            <a:r>
              <a:rPr lang="en-US" dirty="0" err="1"/>
              <a:t>besonders</a:t>
            </a:r>
            <a:r>
              <a:rPr lang="en-US" dirty="0"/>
              <a:t> </a:t>
            </a:r>
            <a:r>
              <a:rPr lang="en-US" dirty="0" err="1"/>
              <a:t>ausführlich</a:t>
            </a:r>
            <a:r>
              <a:rPr lang="en-US" dirty="0"/>
              <a:t> </a:t>
            </a:r>
            <a:r>
              <a:rPr lang="en-US" dirty="0" err="1"/>
              <a:t>anordnet</a:t>
            </a:r>
            <a:r>
              <a:rPr lang="en-US" dirty="0"/>
              <a:t> </a:t>
            </a:r>
            <a:r>
              <a:rPr lang="en-US" dirty="0" err="1"/>
              <a:t>vor</a:t>
            </a:r>
            <a:r>
              <a:rPr lang="en-US" dirty="0"/>
              <a:t> der </a:t>
            </a:r>
            <a:r>
              <a:rPr lang="en-US" dirty="0" err="1"/>
              <a:t>Zusammenführung</a:t>
            </a:r>
            <a:endParaRPr lang="en-US" dirty="0"/>
          </a:p>
          <a:p>
            <a:pPr marL="171450" indent="-171450">
              <a:buFontTx/>
              <a:buChar char="-"/>
            </a:pPr>
            <a:r>
              <a:rPr lang="en-US" dirty="0"/>
              <a:t>Von der </a:t>
            </a:r>
            <a:r>
              <a:rPr lang="en-US" dirty="0" err="1"/>
              <a:t>Struktur</a:t>
            </a:r>
            <a:r>
              <a:rPr lang="en-US" dirty="0"/>
              <a:t> her </a:t>
            </a:r>
            <a:r>
              <a:rPr lang="en-US" dirty="0" err="1"/>
              <a:t>ist</a:t>
            </a:r>
            <a:r>
              <a:rPr lang="en-US" dirty="0"/>
              <a:t> das </a:t>
            </a:r>
            <a:r>
              <a:rPr lang="en-US" b="1" dirty="0"/>
              <a:t>2D</a:t>
            </a:r>
            <a:r>
              <a:rPr lang="en-US" dirty="0"/>
              <a:t>-Modell </a:t>
            </a:r>
            <a:r>
              <a:rPr lang="en-US" b="1" dirty="0" err="1"/>
              <a:t>santara</a:t>
            </a:r>
            <a:r>
              <a:rPr lang="en-US" dirty="0"/>
              <a:t> am </a:t>
            </a:r>
            <a:r>
              <a:rPr lang="en-US" dirty="0" err="1"/>
              <a:t>ausführlichsten</a:t>
            </a:r>
            <a:r>
              <a:rPr lang="en-US" dirty="0"/>
              <a:t>, da es </a:t>
            </a:r>
            <a:r>
              <a:rPr lang="en-US" dirty="0" err="1"/>
              <a:t>für</a:t>
            </a:r>
            <a:r>
              <a:rPr lang="en-US" dirty="0"/>
              <a:t> die </a:t>
            </a:r>
            <a:r>
              <a:rPr lang="en-US" dirty="0" err="1"/>
              <a:t>aufgeteilten</a:t>
            </a:r>
            <a:r>
              <a:rPr lang="en-US" dirty="0"/>
              <a:t> </a:t>
            </a:r>
            <a:r>
              <a:rPr lang="en-US" dirty="0" err="1"/>
              <a:t>Tensoren</a:t>
            </a:r>
            <a:r>
              <a:rPr lang="en-US" dirty="0"/>
              <a:t> </a:t>
            </a:r>
            <a:r>
              <a:rPr lang="en-US" dirty="0" err="1"/>
              <a:t>einzelne</a:t>
            </a:r>
            <a:r>
              <a:rPr lang="en-US" dirty="0"/>
              <a:t> </a:t>
            </a:r>
            <a:r>
              <a:rPr lang="en-US" dirty="0" err="1"/>
              <a:t>Faltungen</a:t>
            </a:r>
            <a:r>
              <a:rPr lang="en-US" dirty="0"/>
              <a:t> </a:t>
            </a:r>
            <a:r>
              <a:rPr lang="en-US" dirty="0" err="1"/>
              <a:t>ansetzt</a:t>
            </a:r>
            <a:r>
              <a:rPr lang="en-US" dirty="0"/>
              <a:t> </a:t>
            </a:r>
            <a:r>
              <a:rPr lang="en-US" dirty="0" err="1"/>
              <a:t>vor</a:t>
            </a:r>
            <a:r>
              <a:rPr lang="en-US" dirty="0"/>
              <a:t> der </a:t>
            </a:r>
            <a:r>
              <a:rPr lang="en-US" dirty="0" err="1"/>
              <a:t>Zusammenführung</a:t>
            </a:r>
            <a:endParaRPr lang="en-US" dirty="0"/>
          </a:p>
        </p:txBody>
      </p:sp>
      <p:sp>
        <p:nvSpPr>
          <p:cNvPr id="4" name="Foliennummernplatzhalter 3"/>
          <p:cNvSpPr>
            <a:spLocks noGrp="1"/>
          </p:cNvSpPr>
          <p:nvPr>
            <p:ph type="sldNum" sz="quarter" idx="5"/>
          </p:nvPr>
        </p:nvSpPr>
        <p:spPr/>
        <p:txBody>
          <a:bodyPr/>
          <a:lstStyle/>
          <a:p>
            <a:fld id="{DFD175B6-0828-440C-916A-09BA0B2D2CFA}" type="slidenum">
              <a:rPr lang="de-DE" smtClean="0"/>
              <a:t>17</a:t>
            </a:fld>
            <a:endParaRPr lang="de-DE"/>
          </a:p>
        </p:txBody>
      </p:sp>
    </p:spTree>
    <p:extLst>
      <p:ext uri="{BB962C8B-B14F-4D97-AF65-F5344CB8AC3E}">
        <p14:creationId xmlns:p14="http://schemas.microsoft.com/office/powerpoint/2010/main" val="1507276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Schauen wir uns nun die Ergebnisse für die </a:t>
            </a:r>
            <a:r>
              <a:rPr lang="de-DE" b="1" dirty="0"/>
              <a:t>Bildkompression</a:t>
            </a:r>
            <a:r>
              <a:rPr lang="de-DE" dirty="0"/>
              <a:t> an.</a:t>
            </a:r>
          </a:p>
          <a:p>
            <a:pPr marL="171450" indent="-171450">
              <a:buFontTx/>
              <a:buChar char="-"/>
            </a:pPr>
            <a:r>
              <a:rPr lang="de-DE" b="1" dirty="0"/>
              <a:t>PCA, NMF und LLE </a:t>
            </a:r>
            <a:r>
              <a:rPr lang="de-DE" dirty="0"/>
              <a:t>erzielen die </a:t>
            </a:r>
            <a:r>
              <a:rPr lang="de-DE" b="1" dirty="0"/>
              <a:t>höchsten Genauigkeiten</a:t>
            </a:r>
            <a:r>
              <a:rPr lang="de-DE" dirty="0"/>
              <a:t>, wobei die PCA-Variationen sowie ähnliche Methoden </a:t>
            </a:r>
            <a:r>
              <a:rPr lang="de-DE" b="1" dirty="0"/>
              <a:t>ähnliche</a:t>
            </a:r>
            <a:r>
              <a:rPr lang="de-DE" dirty="0"/>
              <a:t> Genauigkeiten erreichen</a:t>
            </a:r>
          </a:p>
          <a:p>
            <a:pPr marL="171450" indent="-171450">
              <a:buFontTx/>
              <a:buChar char="-"/>
            </a:pPr>
            <a:r>
              <a:rPr lang="de-DE" dirty="0"/>
              <a:t>Für PCA gilt, dass sogar </a:t>
            </a:r>
            <a:r>
              <a:rPr lang="de-DE" b="1" dirty="0"/>
              <a:t>nur 2 Komponenten </a:t>
            </a:r>
            <a:r>
              <a:rPr lang="de-DE" dirty="0"/>
              <a:t>95% Genauigkeit erreichen für das </a:t>
            </a:r>
            <a:r>
              <a:rPr lang="de-DE" dirty="0" err="1"/>
              <a:t>santara</a:t>
            </a:r>
            <a:r>
              <a:rPr lang="de-DE" dirty="0"/>
              <a:t> Modell mit 77% </a:t>
            </a:r>
            <a:r>
              <a:rPr lang="de-DE" dirty="0" err="1"/>
              <a:t>baseline</a:t>
            </a:r>
            <a:r>
              <a:rPr lang="de-DE" dirty="0"/>
              <a:t> OA, für das wir die Genauigkeiten oben rechts auch sehen</a:t>
            </a:r>
          </a:p>
          <a:p>
            <a:pPr marL="171450" indent="-171450">
              <a:buFontTx/>
              <a:buChar char="-"/>
            </a:pPr>
            <a:r>
              <a:rPr lang="de-DE" dirty="0"/>
              <a:t>Dabei erkennen wir einen </a:t>
            </a:r>
            <a:r>
              <a:rPr lang="de-DE" b="1" dirty="0"/>
              <a:t>Genauigkeitseinbruch</a:t>
            </a:r>
            <a:r>
              <a:rPr lang="de-DE" dirty="0"/>
              <a:t> bei 120 Komponenten für PCA und NMF, d.h. mehr Komponenten müssen nicht zwangsläufig besser sein</a:t>
            </a:r>
          </a:p>
          <a:p>
            <a:pPr marL="171450" indent="-171450">
              <a:buFontTx/>
              <a:buChar char="-"/>
            </a:pPr>
            <a:r>
              <a:rPr lang="de-DE" dirty="0"/>
              <a:t>Von </a:t>
            </a:r>
            <a:r>
              <a:rPr lang="de-DE" b="1" dirty="0"/>
              <a:t>nicht-linearen</a:t>
            </a:r>
            <a:r>
              <a:rPr lang="de-DE" dirty="0"/>
              <a:t> Methoden hätte man erwarten können, dass sie besonders gut für die nichtlinearen hyperspektralen Features geeignet seien, in Wahrheit ist nur LLE mit guten Genauigkeiten zu verwenden und die restlichen hier sichtbaren Methoden nicht</a:t>
            </a:r>
          </a:p>
          <a:p>
            <a:pPr marL="171450" indent="-171450">
              <a:buFontTx/>
              <a:buChar char="-"/>
            </a:pPr>
            <a:r>
              <a:rPr lang="de-DE" dirty="0"/>
              <a:t>Neben der äußerst mäßigen </a:t>
            </a:r>
            <a:r>
              <a:rPr lang="de-DE" dirty="0" err="1"/>
              <a:t>performance</a:t>
            </a:r>
            <a:r>
              <a:rPr lang="de-DE" dirty="0"/>
              <a:t> von LDA von 55% Genauigkeit lassen sich LDA und LLE aufgrund ihrer Philosophien nicht für beliebige Komponentenzahlen anwenden, was eine </a:t>
            </a:r>
            <a:r>
              <a:rPr lang="de-DE" b="1" dirty="0"/>
              <a:t>Einschränkung der Anwendbarkeit </a:t>
            </a:r>
            <a:r>
              <a:rPr lang="de-DE" dirty="0"/>
              <a:t>ist</a:t>
            </a:r>
          </a:p>
          <a:p>
            <a:pPr marL="171450" indent="-171450">
              <a:buFontTx/>
              <a:buChar char="-"/>
            </a:pPr>
            <a:r>
              <a:rPr lang="de-DE" dirty="0"/>
              <a:t>Von den exotischen Methoden hat </a:t>
            </a:r>
            <a:r>
              <a:rPr lang="de-DE" b="1" dirty="0"/>
              <a:t>keine eine nennenswerte Genauigkeit </a:t>
            </a:r>
            <a:r>
              <a:rPr lang="de-DE" dirty="0"/>
              <a:t>erreicht. Unten rechts sehen wir noch die Auswirkungen der Anzahl an Bändern auf die Modellgröße.</a:t>
            </a:r>
          </a:p>
          <a:p>
            <a:pPr marL="171450" indent="-171450">
              <a:buFontTx/>
              <a:buChar char="-"/>
            </a:pPr>
            <a:r>
              <a:rPr lang="de-DE" dirty="0"/>
              <a:t>Im Prinzip gilt schon, </a:t>
            </a:r>
            <a:r>
              <a:rPr lang="de-DE" b="1" dirty="0"/>
              <a:t>je mehr Komponenten, desto größer die Modelldatei</a:t>
            </a:r>
            <a:r>
              <a:rPr lang="de-DE" dirty="0"/>
              <a:t>, aber einige Kurven wie </a:t>
            </a:r>
            <a:r>
              <a:rPr lang="de-DE" dirty="0" err="1"/>
              <a:t>santara</a:t>
            </a:r>
            <a:r>
              <a:rPr lang="de-DE" dirty="0"/>
              <a:t> sind </a:t>
            </a:r>
            <a:r>
              <a:rPr lang="de-DE" b="1" dirty="0"/>
              <a:t>weniger steil </a:t>
            </a:r>
            <a:r>
              <a:rPr lang="de-DE" dirty="0"/>
              <a:t>als he und </a:t>
            </a:r>
            <a:r>
              <a:rPr lang="de-DE" dirty="0" err="1"/>
              <a:t>luo</a:t>
            </a:r>
            <a:r>
              <a:rPr lang="de-DE" dirty="0"/>
              <a:t>. Bei hu liegen die </a:t>
            </a:r>
            <a:r>
              <a:rPr lang="de-DE" b="1" dirty="0"/>
              <a:t>strahlenartigen Entwicklungen </a:t>
            </a:r>
            <a:r>
              <a:rPr lang="de-DE" dirty="0"/>
              <a:t>an einer Abrundungsoperation und einer Division beim Ermitteln der Größe eines </a:t>
            </a:r>
            <a:r>
              <a:rPr lang="de-DE" dirty="0" err="1"/>
              <a:t>Layers</a:t>
            </a:r>
            <a:r>
              <a:rPr lang="de-DE" dirty="0"/>
              <a:t> im Quellcode.</a:t>
            </a:r>
            <a:endParaRPr lang="en-US" dirty="0"/>
          </a:p>
        </p:txBody>
      </p:sp>
      <p:sp>
        <p:nvSpPr>
          <p:cNvPr id="4" name="Foliennummernplatzhalter 3"/>
          <p:cNvSpPr>
            <a:spLocks noGrp="1"/>
          </p:cNvSpPr>
          <p:nvPr>
            <p:ph type="sldNum" sz="quarter" idx="5"/>
          </p:nvPr>
        </p:nvSpPr>
        <p:spPr/>
        <p:txBody>
          <a:bodyPr/>
          <a:lstStyle/>
          <a:p>
            <a:fld id="{DFD175B6-0828-440C-916A-09BA0B2D2CFA}" type="slidenum">
              <a:rPr lang="de-DE" smtClean="0"/>
              <a:t>18</a:t>
            </a:fld>
            <a:endParaRPr lang="de-DE"/>
          </a:p>
        </p:txBody>
      </p:sp>
    </p:spTree>
    <p:extLst>
      <p:ext uri="{BB962C8B-B14F-4D97-AF65-F5344CB8AC3E}">
        <p14:creationId xmlns:p14="http://schemas.microsoft.com/office/powerpoint/2010/main" val="33172439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Bzgl. feature </a:t>
            </a:r>
            <a:r>
              <a:rPr lang="de-DE" dirty="0" err="1"/>
              <a:t>selection</a:t>
            </a:r>
            <a:r>
              <a:rPr lang="de-DE" dirty="0"/>
              <a:t> sehen wir </a:t>
            </a:r>
            <a:r>
              <a:rPr lang="de-DE" b="1" dirty="0"/>
              <a:t>keinen Kandidaten</a:t>
            </a:r>
            <a:r>
              <a:rPr lang="de-DE" dirty="0"/>
              <a:t>, der PCA, NMF und LLE Konkurrenz machen könnte, nur </a:t>
            </a:r>
            <a:r>
              <a:rPr lang="de-DE" dirty="0" err="1"/>
              <a:t>LogisticRegression</a:t>
            </a:r>
            <a:r>
              <a:rPr lang="de-DE" dirty="0"/>
              <a:t> hat Ausreißer wie wir sie unten rechts sehen, die über der </a:t>
            </a:r>
            <a:r>
              <a:rPr lang="de-DE" dirty="0" err="1"/>
              <a:t>baseline</a:t>
            </a:r>
            <a:r>
              <a:rPr lang="de-DE" dirty="0"/>
              <a:t> liegen können.</a:t>
            </a:r>
          </a:p>
          <a:p>
            <a:pPr marL="171450" indent="-171450">
              <a:buFontTx/>
              <a:buChar char="-"/>
            </a:pPr>
            <a:r>
              <a:rPr lang="de-DE" dirty="0"/>
              <a:t>Vergleichen wir die drei Methoden mit feature </a:t>
            </a:r>
            <a:r>
              <a:rPr lang="de-DE" dirty="0" err="1"/>
              <a:t>extraction</a:t>
            </a:r>
            <a:r>
              <a:rPr lang="de-DE" dirty="0"/>
              <a:t>, sehen wir eine eher </a:t>
            </a:r>
            <a:r>
              <a:rPr lang="de-DE" b="1" dirty="0"/>
              <a:t>lineare Entwicklung </a:t>
            </a:r>
            <a:r>
              <a:rPr lang="de-DE" dirty="0"/>
              <a:t>– beim Bild oben rechts ist das besonders deutlich, aber auch unten rechts kann man davon sprechen, bei </a:t>
            </a:r>
            <a:r>
              <a:rPr lang="de-DE" dirty="0" err="1"/>
              <a:t>LogisticRegression</a:t>
            </a:r>
            <a:r>
              <a:rPr lang="de-DE" dirty="0"/>
              <a:t> geht diese Entwicklung eben nach unten mit einem Ausreißer bei 20 Komponenten.</a:t>
            </a:r>
          </a:p>
          <a:p>
            <a:pPr marL="171450" indent="-171450">
              <a:buFontTx/>
              <a:buChar char="-"/>
            </a:pPr>
            <a:r>
              <a:rPr lang="de-DE" dirty="0"/>
              <a:t>Das Genauigkeitswachstum ist i.A. </a:t>
            </a:r>
            <a:r>
              <a:rPr lang="de-DE" b="1" dirty="0"/>
              <a:t>wesentlich langsamer </a:t>
            </a:r>
            <a:r>
              <a:rPr lang="de-DE" dirty="0"/>
              <a:t>als der </a:t>
            </a:r>
            <a:r>
              <a:rPr lang="de-DE" b="1" dirty="0"/>
              <a:t>schnelle Anstieg </a:t>
            </a:r>
            <a:r>
              <a:rPr lang="de-DE" dirty="0"/>
              <a:t>bei z.B. PCA und die feature </a:t>
            </a:r>
            <a:r>
              <a:rPr lang="de-DE" dirty="0" err="1"/>
              <a:t>selection</a:t>
            </a:r>
            <a:r>
              <a:rPr lang="de-DE" dirty="0"/>
              <a:t> Methoden erzielen Ergebnisse, die schwerer vorherzusagen sind, während wir bei Feature </a:t>
            </a:r>
            <a:r>
              <a:rPr lang="de-DE" dirty="0" err="1"/>
              <a:t>Extraction</a:t>
            </a:r>
            <a:r>
              <a:rPr lang="de-DE" dirty="0"/>
              <a:t> mit PCA, NMF oder LLE und z.B. 50 Komponenten nicht wesentlich daneben liegen können, d.h. bei feature </a:t>
            </a:r>
            <a:r>
              <a:rPr lang="de-DE" dirty="0" err="1"/>
              <a:t>selection</a:t>
            </a:r>
            <a:r>
              <a:rPr lang="de-DE" dirty="0"/>
              <a:t> gibt es </a:t>
            </a:r>
            <a:r>
              <a:rPr lang="de-DE" b="1" dirty="0"/>
              <a:t>mehr </a:t>
            </a:r>
            <a:r>
              <a:rPr lang="de-DE" b="1" dirty="0" err="1"/>
              <a:t>trial-and-error</a:t>
            </a:r>
            <a:r>
              <a:rPr lang="de-DE" b="1" dirty="0"/>
              <a:t> </a:t>
            </a:r>
            <a:r>
              <a:rPr lang="de-DE" dirty="0"/>
              <a:t>und i.A. sind </a:t>
            </a:r>
            <a:r>
              <a:rPr lang="de-DE" b="1" dirty="0"/>
              <a:t>mehr Komponenten </a:t>
            </a:r>
            <a:r>
              <a:rPr lang="de-DE" dirty="0"/>
              <a:t>erforderlich</a:t>
            </a:r>
          </a:p>
          <a:p>
            <a:pPr marL="171450" indent="-171450">
              <a:buFontTx/>
              <a:buChar char="-"/>
            </a:pPr>
            <a:r>
              <a:rPr lang="de-DE" dirty="0"/>
              <a:t>Insgesamt kann ich aber keine der feature </a:t>
            </a:r>
            <a:r>
              <a:rPr lang="de-DE" dirty="0" err="1"/>
              <a:t>selection</a:t>
            </a:r>
            <a:r>
              <a:rPr lang="de-DE" dirty="0"/>
              <a:t> Methoden empfehlen, weil die </a:t>
            </a:r>
            <a:r>
              <a:rPr lang="de-DE" b="1" dirty="0"/>
              <a:t>Genauigkeiten</a:t>
            </a:r>
            <a:r>
              <a:rPr lang="de-DE" dirty="0"/>
              <a:t> in Bezug auf die Referenz einfach </a:t>
            </a:r>
            <a:r>
              <a:rPr lang="de-DE" b="1" dirty="0"/>
              <a:t>zu niedrig </a:t>
            </a:r>
            <a:r>
              <a:rPr lang="de-DE" dirty="0"/>
              <a:t>sind.</a:t>
            </a:r>
          </a:p>
        </p:txBody>
      </p:sp>
      <p:sp>
        <p:nvSpPr>
          <p:cNvPr id="4" name="Foliennummernplatzhalter 3"/>
          <p:cNvSpPr>
            <a:spLocks noGrp="1"/>
          </p:cNvSpPr>
          <p:nvPr>
            <p:ph type="sldNum" sz="quarter" idx="5"/>
          </p:nvPr>
        </p:nvSpPr>
        <p:spPr/>
        <p:txBody>
          <a:bodyPr/>
          <a:lstStyle/>
          <a:p>
            <a:fld id="{DFD175B6-0828-440C-916A-09BA0B2D2CFA}" type="slidenum">
              <a:rPr lang="de-DE" smtClean="0"/>
              <a:t>19</a:t>
            </a:fld>
            <a:endParaRPr lang="de-DE"/>
          </a:p>
        </p:txBody>
      </p:sp>
    </p:spTree>
    <p:extLst>
      <p:ext uri="{BB962C8B-B14F-4D97-AF65-F5344CB8AC3E}">
        <p14:creationId xmlns:p14="http://schemas.microsoft.com/office/powerpoint/2010/main" val="3821850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Die Gliederung verrät, dass ich zunächst hyperspektrale Bilder sowie neuronale Netze wie das im Bild, aber mit besonderem Fokus auf CNNs, d.h. </a:t>
            </a:r>
            <a:r>
              <a:rPr lang="de-DE" b="1" dirty="0"/>
              <a:t>faltende</a:t>
            </a:r>
            <a:r>
              <a:rPr lang="de-DE" dirty="0"/>
              <a:t> neuronale Netze, vorstellen werde und auf bestehende Ansätze zur Bild- und Modellkompression eingehe.</a:t>
            </a:r>
          </a:p>
          <a:p>
            <a:pPr marL="171450" indent="-171450">
              <a:buFontTx/>
              <a:buChar char="-"/>
            </a:pPr>
            <a:r>
              <a:rPr lang="de-DE" dirty="0"/>
              <a:t>Im Anschluss an die Theorie folgen meine Experimente. Dazu schauen wir uns die grundlegende Architektur an, die Referenzausführung, Bild- und Modellkompression sowie Kombinationen davon und die Visualisierung.</a:t>
            </a:r>
          </a:p>
          <a:p>
            <a:pPr marL="171450" indent="-171450">
              <a:buFontTx/>
              <a:buChar char="-"/>
            </a:pPr>
            <a:r>
              <a:rPr lang="de-DE" dirty="0"/>
              <a:t>Zum Schluss erfolgt ein Ausblick, eine Zusammenfassung und ich zeige die Quellen.</a:t>
            </a:r>
          </a:p>
        </p:txBody>
      </p:sp>
      <p:sp>
        <p:nvSpPr>
          <p:cNvPr id="4" name="Foliennummernplatzhalter 3"/>
          <p:cNvSpPr>
            <a:spLocks noGrp="1"/>
          </p:cNvSpPr>
          <p:nvPr>
            <p:ph type="sldNum" sz="quarter" idx="5"/>
          </p:nvPr>
        </p:nvSpPr>
        <p:spPr/>
        <p:txBody>
          <a:bodyPr/>
          <a:lstStyle/>
          <a:p>
            <a:fld id="{DFD175B6-0828-440C-916A-09BA0B2D2CFA}" type="slidenum">
              <a:rPr lang="de-DE" smtClean="0"/>
              <a:t>2</a:t>
            </a:fld>
            <a:endParaRPr lang="de-DE"/>
          </a:p>
        </p:txBody>
      </p:sp>
    </p:spTree>
    <p:extLst>
      <p:ext uri="{BB962C8B-B14F-4D97-AF65-F5344CB8AC3E}">
        <p14:creationId xmlns:p14="http://schemas.microsoft.com/office/powerpoint/2010/main" val="35094391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Bei der Modellkompression durch </a:t>
            </a:r>
            <a:r>
              <a:rPr lang="de-DE" dirty="0" err="1"/>
              <a:t>Pruning</a:t>
            </a:r>
            <a:r>
              <a:rPr lang="de-DE" dirty="0"/>
              <a:t> können wir </a:t>
            </a:r>
            <a:r>
              <a:rPr lang="de-DE" b="1" dirty="0"/>
              <a:t>drei Phasen </a:t>
            </a:r>
            <a:r>
              <a:rPr lang="de-DE" dirty="0"/>
              <a:t>identifizieren, wie wir es auf der folgenden Folie sehen werden.</a:t>
            </a:r>
          </a:p>
          <a:p>
            <a:pPr marL="171450" indent="-171450">
              <a:buFontTx/>
              <a:buChar char="-"/>
            </a:pPr>
            <a:r>
              <a:rPr lang="de-DE" dirty="0"/>
              <a:t>Bis </a:t>
            </a:r>
            <a:r>
              <a:rPr lang="de-DE" b="1" dirty="0"/>
              <a:t>40-50%</a:t>
            </a:r>
            <a:r>
              <a:rPr lang="de-DE" dirty="0"/>
              <a:t> ist </a:t>
            </a:r>
            <a:r>
              <a:rPr lang="de-DE" dirty="0" err="1"/>
              <a:t>Pruning</a:t>
            </a:r>
            <a:r>
              <a:rPr lang="de-DE" dirty="0"/>
              <a:t> zu empfehlen, da wir Modellgröße sparen und zusätzlich die Genauigkeiten </a:t>
            </a:r>
            <a:r>
              <a:rPr lang="de-DE" b="1" dirty="0"/>
              <a:t>aufrechterhalten und sogar verbessern </a:t>
            </a:r>
            <a:r>
              <a:rPr lang="de-DE" dirty="0"/>
              <a:t>können.</a:t>
            </a:r>
            <a:endParaRPr lang="en-US" dirty="0"/>
          </a:p>
          <a:p>
            <a:pPr marL="171450" indent="-171450">
              <a:buFontTx/>
              <a:buChar char="-"/>
            </a:pPr>
            <a:r>
              <a:rPr lang="en-US" dirty="0" err="1"/>
              <a:t>Prunen</a:t>
            </a:r>
            <a:r>
              <a:rPr lang="en-US" dirty="0"/>
              <a:t> </a:t>
            </a:r>
            <a:r>
              <a:rPr lang="en-US" dirty="0" err="1"/>
              <a:t>wir</a:t>
            </a:r>
            <a:r>
              <a:rPr lang="en-US" dirty="0"/>
              <a:t> </a:t>
            </a:r>
            <a:r>
              <a:rPr lang="en-US" dirty="0" err="1"/>
              <a:t>darüber</a:t>
            </a:r>
            <a:r>
              <a:rPr lang="en-US" dirty="0"/>
              <a:t> </a:t>
            </a:r>
            <a:r>
              <a:rPr lang="en-US" dirty="0" err="1"/>
              <a:t>hinaus</a:t>
            </a:r>
            <a:r>
              <a:rPr lang="en-US" dirty="0"/>
              <a:t>, </a:t>
            </a:r>
            <a:r>
              <a:rPr lang="en-US" dirty="0" err="1"/>
              <a:t>sehen</a:t>
            </a:r>
            <a:r>
              <a:rPr lang="en-US" dirty="0"/>
              <a:t> </a:t>
            </a:r>
            <a:r>
              <a:rPr lang="en-US" dirty="0" err="1"/>
              <a:t>wir</a:t>
            </a:r>
            <a:r>
              <a:rPr lang="en-US" dirty="0"/>
              <a:t> </a:t>
            </a:r>
            <a:r>
              <a:rPr lang="en-US" b="1" dirty="0"/>
              <a:t>bis 80-90% </a:t>
            </a:r>
            <a:r>
              <a:rPr lang="en-US" dirty="0" err="1"/>
              <a:t>einen</a:t>
            </a:r>
            <a:r>
              <a:rPr lang="en-US" dirty="0"/>
              <a:t> </a:t>
            </a:r>
            <a:r>
              <a:rPr lang="en-US" dirty="0" err="1"/>
              <a:t>immer</a:t>
            </a:r>
            <a:r>
              <a:rPr lang="en-US" dirty="0"/>
              <a:t> starker </a:t>
            </a:r>
            <a:r>
              <a:rPr lang="en-US" dirty="0" err="1"/>
              <a:t>werdenden</a:t>
            </a:r>
            <a:r>
              <a:rPr lang="en-US" dirty="0"/>
              <a:t> </a:t>
            </a:r>
            <a:r>
              <a:rPr lang="en-US" b="1" dirty="0"/>
              <a:t>Fall der </a:t>
            </a:r>
            <a:r>
              <a:rPr lang="en-US" b="1" dirty="0" err="1"/>
              <a:t>Genauigkeit</a:t>
            </a:r>
            <a:r>
              <a:rPr lang="en-US" dirty="0"/>
              <a:t>, </a:t>
            </a:r>
            <a:r>
              <a:rPr lang="en-US" dirty="0" err="1"/>
              <a:t>wonach</a:t>
            </a:r>
            <a:r>
              <a:rPr lang="en-US" dirty="0"/>
              <a:t> das Modell </a:t>
            </a:r>
            <a:r>
              <a:rPr lang="en-US" dirty="0" err="1"/>
              <a:t>aufgrund</a:t>
            </a:r>
            <a:r>
              <a:rPr lang="en-US" dirty="0"/>
              <a:t> der </a:t>
            </a:r>
            <a:r>
              <a:rPr lang="en-US" dirty="0" err="1"/>
              <a:t>geringen</a:t>
            </a:r>
            <a:r>
              <a:rPr lang="en-US" dirty="0"/>
              <a:t> </a:t>
            </a:r>
            <a:r>
              <a:rPr lang="en-US" dirty="0" err="1"/>
              <a:t>Genauigkeiten</a:t>
            </a:r>
            <a:r>
              <a:rPr lang="en-US" dirty="0"/>
              <a:t> </a:t>
            </a:r>
            <a:r>
              <a:rPr lang="en-US" dirty="0" err="1"/>
              <a:t>i.A.</a:t>
            </a:r>
            <a:r>
              <a:rPr lang="en-US" dirty="0"/>
              <a:t> </a:t>
            </a:r>
            <a:r>
              <a:rPr lang="en-US" dirty="0" err="1"/>
              <a:t>nicht</a:t>
            </a:r>
            <a:r>
              <a:rPr lang="en-US" dirty="0"/>
              <a:t> </a:t>
            </a:r>
            <a:r>
              <a:rPr lang="en-US" dirty="0" err="1"/>
              <a:t>mehr</a:t>
            </a:r>
            <a:r>
              <a:rPr lang="en-US" dirty="0"/>
              <a:t> </a:t>
            </a:r>
            <a:r>
              <a:rPr lang="en-US" dirty="0" err="1"/>
              <a:t>verwendbar</a:t>
            </a:r>
            <a:r>
              <a:rPr lang="en-US" dirty="0"/>
              <a:t> </a:t>
            </a:r>
            <a:r>
              <a:rPr lang="en-US" dirty="0" err="1"/>
              <a:t>ist</a:t>
            </a:r>
            <a:endParaRPr lang="de-DE" dirty="0"/>
          </a:p>
          <a:p>
            <a:pPr marL="171450" indent="-171450">
              <a:buFontTx/>
              <a:buChar char="-"/>
            </a:pPr>
            <a:r>
              <a:rPr lang="de-DE" dirty="0"/>
              <a:t>Eine Ausnahme hiervon ist unser größtes Modell namens </a:t>
            </a:r>
            <a:r>
              <a:rPr lang="de-DE" dirty="0" err="1"/>
              <a:t>luo</a:t>
            </a:r>
            <a:r>
              <a:rPr lang="de-DE" dirty="0"/>
              <a:t>, das über einen </a:t>
            </a:r>
            <a:r>
              <a:rPr lang="de-DE" b="1" dirty="0"/>
              <a:t>sehr großen linearen Layer </a:t>
            </a:r>
            <a:r>
              <a:rPr lang="de-DE" dirty="0"/>
              <a:t>verfügt. Das wissenschaftliche </a:t>
            </a:r>
            <a:r>
              <a:rPr lang="de-DE" dirty="0" err="1"/>
              <a:t>finding</a:t>
            </a:r>
            <a:r>
              <a:rPr lang="de-DE" dirty="0"/>
              <a:t>, dass lineare Layer besser zu </a:t>
            </a:r>
            <a:r>
              <a:rPr lang="de-DE" dirty="0" err="1"/>
              <a:t>prunen</a:t>
            </a:r>
            <a:r>
              <a:rPr lang="de-DE" dirty="0"/>
              <a:t> sind als </a:t>
            </a:r>
            <a:r>
              <a:rPr lang="de-DE" dirty="0" err="1"/>
              <a:t>convolutional</a:t>
            </a:r>
            <a:r>
              <a:rPr lang="de-DE" dirty="0"/>
              <a:t> </a:t>
            </a:r>
            <a:r>
              <a:rPr lang="de-DE" dirty="0" err="1"/>
              <a:t>layer</a:t>
            </a:r>
            <a:r>
              <a:rPr lang="de-DE" dirty="0"/>
              <a:t>, habe ich schon erwähnt und das </a:t>
            </a:r>
            <a:r>
              <a:rPr lang="de-DE" b="1" dirty="0"/>
              <a:t>bestätigt sich </a:t>
            </a:r>
            <a:r>
              <a:rPr lang="de-DE" dirty="0"/>
              <a:t>bei uns auch für die hyperspektrale Bildklassifikation. Dementsprechend sehen wir in der Tabelle, dass teils </a:t>
            </a:r>
            <a:r>
              <a:rPr lang="de-DE" b="1" dirty="0"/>
              <a:t>enorme Größeneinsparungen </a:t>
            </a:r>
            <a:r>
              <a:rPr lang="de-DE" dirty="0"/>
              <a:t>möglich sind, in der Regel 40%, aber 99% sind auch möglich im Sonderfall eines sehr großen Modells.</a:t>
            </a:r>
            <a:endParaRPr lang="en-US" dirty="0"/>
          </a:p>
        </p:txBody>
      </p:sp>
      <p:sp>
        <p:nvSpPr>
          <p:cNvPr id="4" name="Foliennummernplatzhalter 3"/>
          <p:cNvSpPr>
            <a:spLocks noGrp="1"/>
          </p:cNvSpPr>
          <p:nvPr>
            <p:ph type="sldNum" sz="quarter" idx="5"/>
          </p:nvPr>
        </p:nvSpPr>
        <p:spPr/>
        <p:txBody>
          <a:bodyPr/>
          <a:lstStyle/>
          <a:p>
            <a:fld id="{DFD175B6-0828-440C-916A-09BA0B2D2CFA}" type="slidenum">
              <a:rPr lang="de-DE" smtClean="0"/>
              <a:t>20</a:t>
            </a:fld>
            <a:endParaRPr lang="de-DE"/>
          </a:p>
        </p:txBody>
      </p:sp>
    </p:spTree>
    <p:extLst>
      <p:ext uri="{BB962C8B-B14F-4D97-AF65-F5344CB8AC3E}">
        <p14:creationId xmlns:p14="http://schemas.microsoft.com/office/powerpoint/2010/main" val="1019428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Wie versprochen, sehen wir hier zum Nachvollziehen die </a:t>
            </a:r>
            <a:r>
              <a:rPr lang="de-DE" b="1" dirty="0" err="1"/>
              <a:t>Pruning</a:t>
            </a:r>
            <a:r>
              <a:rPr lang="de-DE" b="1" dirty="0"/>
              <a:t>-Normalfälle</a:t>
            </a:r>
            <a:r>
              <a:rPr lang="de-DE" dirty="0"/>
              <a:t>, wobei die Referenz-OA in Linien eingezeichnet ist, damit wir vergleichen können.</a:t>
            </a:r>
          </a:p>
          <a:p>
            <a:pPr marL="171450" indent="-171450">
              <a:buFontTx/>
              <a:buChar char="-"/>
            </a:pPr>
            <a:r>
              <a:rPr lang="de-DE" dirty="0"/>
              <a:t>Bis etwa 40% sehen wir in allen vier Fällen eine Genauigkeit </a:t>
            </a:r>
            <a:r>
              <a:rPr lang="de-DE" b="1" dirty="0"/>
              <a:t>um die </a:t>
            </a:r>
            <a:r>
              <a:rPr lang="de-DE" b="1" dirty="0" err="1"/>
              <a:t>baseline</a:t>
            </a:r>
            <a:r>
              <a:rPr lang="de-DE" b="1" dirty="0"/>
              <a:t> herum oder sogar besser </a:t>
            </a:r>
            <a:r>
              <a:rPr lang="de-DE" dirty="0"/>
              <a:t>als das. Bei </a:t>
            </a:r>
            <a:r>
              <a:rPr lang="de-DE" b="1" dirty="0"/>
              <a:t>hohen </a:t>
            </a:r>
            <a:r>
              <a:rPr lang="de-DE" b="1" dirty="0" err="1"/>
              <a:t>baselines</a:t>
            </a:r>
            <a:r>
              <a:rPr lang="de-DE" b="1" dirty="0"/>
              <a:t> </a:t>
            </a:r>
            <a:r>
              <a:rPr lang="de-DE" dirty="0"/>
              <a:t>wie oben links und unten rechts sind Genauigkeiten </a:t>
            </a:r>
            <a:r>
              <a:rPr lang="de-DE" b="1" dirty="0"/>
              <a:t>nahe an 100% möglich</a:t>
            </a:r>
            <a:r>
              <a:rPr lang="de-DE" dirty="0"/>
              <a:t>.</a:t>
            </a:r>
          </a:p>
          <a:p>
            <a:pPr marL="171450" indent="-171450">
              <a:buFontTx/>
              <a:buChar char="-"/>
            </a:pPr>
            <a:r>
              <a:rPr lang="de-DE" dirty="0"/>
              <a:t>Der Fall danach kann </a:t>
            </a:r>
            <a:r>
              <a:rPr lang="de-DE" b="1" dirty="0"/>
              <a:t>steil oder eher kurvenförmig </a:t>
            </a:r>
            <a:r>
              <a:rPr lang="de-DE" dirty="0"/>
              <a:t>erfolgen, aber zum Schluss nach 90% sind die Genauigkeiten furchtbar.</a:t>
            </a:r>
          </a:p>
        </p:txBody>
      </p:sp>
      <p:sp>
        <p:nvSpPr>
          <p:cNvPr id="4" name="Foliennummernplatzhalter 3"/>
          <p:cNvSpPr>
            <a:spLocks noGrp="1"/>
          </p:cNvSpPr>
          <p:nvPr>
            <p:ph type="sldNum" sz="quarter" idx="5"/>
          </p:nvPr>
        </p:nvSpPr>
        <p:spPr/>
        <p:txBody>
          <a:bodyPr/>
          <a:lstStyle/>
          <a:p>
            <a:fld id="{DFD175B6-0828-440C-916A-09BA0B2D2CFA}" type="slidenum">
              <a:rPr lang="de-DE" smtClean="0"/>
              <a:t>21</a:t>
            </a:fld>
            <a:endParaRPr lang="de-DE"/>
          </a:p>
        </p:txBody>
      </p:sp>
    </p:spTree>
    <p:extLst>
      <p:ext uri="{BB962C8B-B14F-4D97-AF65-F5344CB8AC3E}">
        <p14:creationId xmlns:p14="http://schemas.microsoft.com/office/powerpoint/2010/main" val="8106959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Vielleicht könnte ja </a:t>
            </a:r>
            <a:r>
              <a:rPr lang="de-DE" b="1" dirty="0"/>
              <a:t>grobgranulares </a:t>
            </a:r>
            <a:r>
              <a:rPr lang="de-DE" b="1" dirty="0" err="1"/>
              <a:t>Pruning</a:t>
            </a:r>
            <a:r>
              <a:rPr lang="de-DE" b="1" dirty="0"/>
              <a:t> </a:t>
            </a:r>
            <a:r>
              <a:rPr lang="de-DE" dirty="0"/>
              <a:t>sich besser auf meinen Fokus, nämlich die Genauigkeit, auswirken, dachte ich, aber das Ergebnis ist ein Nein.</a:t>
            </a:r>
          </a:p>
          <a:p>
            <a:pPr marL="171450" indent="-171450">
              <a:buFontTx/>
              <a:buChar char="-"/>
            </a:pPr>
            <a:r>
              <a:rPr lang="de-DE" dirty="0"/>
              <a:t>Das liegt daran, dass der Fall der Genauigkeit sogar für das größte Modell </a:t>
            </a:r>
            <a:r>
              <a:rPr lang="de-DE" b="1" dirty="0"/>
              <a:t>viel früher anfängt</a:t>
            </a:r>
            <a:r>
              <a:rPr lang="de-DE" dirty="0"/>
              <a:t>, dessen Kurve wir sehen</a:t>
            </a:r>
          </a:p>
          <a:p>
            <a:pPr marL="171450" indent="-171450">
              <a:buFontTx/>
              <a:buChar char="-"/>
            </a:pPr>
            <a:r>
              <a:rPr lang="de-DE" dirty="0"/>
              <a:t>Wir sehen einen Fall ab 40% und das wäre ja normal, aber </a:t>
            </a:r>
            <a:r>
              <a:rPr lang="de-DE" b="1" dirty="0"/>
              <a:t>nicht für dieses Modell</a:t>
            </a:r>
            <a:r>
              <a:rPr lang="de-DE" dirty="0"/>
              <a:t>, das wir zu 99% </a:t>
            </a:r>
            <a:r>
              <a:rPr lang="de-DE" dirty="0" err="1"/>
              <a:t>prunen</a:t>
            </a:r>
            <a:r>
              <a:rPr lang="de-DE" dirty="0"/>
              <a:t> konnten mit </a:t>
            </a:r>
            <a:r>
              <a:rPr lang="de-DE" dirty="0" err="1"/>
              <a:t>Gewichtspruning</a:t>
            </a:r>
            <a:r>
              <a:rPr lang="de-DE" dirty="0"/>
              <a:t> ohne Genauigkeitsverlust.</a:t>
            </a:r>
          </a:p>
          <a:p>
            <a:pPr marL="171450" indent="-171450">
              <a:buFontTx/>
              <a:buChar char="-"/>
            </a:pPr>
            <a:r>
              <a:rPr lang="de-DE" dirty="0"/>
              <a:t>Für die anderen Modelle würden wir auch sehen, dass der Fall der Genauigkeit schon früher anfangen würde.</a:t>
            </a:r>
          </a:p>
          <a:p>
            <a:pPr marL="171450" indent="-171450">
              <a:buFontTx/>
              <a:buChar char="-"/>
            </a:pPr>
            <a:r>
              <a:rPr lang="de-DE" dirty="0"/>
              <a:t>Es hat eben einen Grund, warum die Kompressionspipeline von Han et al. </a:t>
            </a:r>
            <a:r>
              <a:rPr lang="de-DE" b="1" dirty="0" err="1"/>
              <a:t>weight</a:t>
            </a:r>
            <a:r>
              <a:rPr lang="de-DE" b="1" dirty="0"/>
              <a:t> </a:t>
            </a:r>
            <a:r>
              <a:rPr lang="de-DE" b="1" dirty="0" err="1"/>
              <a:t>pruning</a:t>
            </a:r>
            <a:r>
              <a:rPr lang="de-DE" b="1" dirty="0"/>
              <a:t> </a:t>
            </a:r>
            <a:r>
              <a:rPr lang="de-DE" dirty="0"/>
              <a:t>und nicht </a:t>
            </a:r>
            <a:r>
              <a:rPr lang="de-DE" dirty="0" err="1"/>
              <a:t>filter</a:t>
            </a:r>
            <a:r>
              <a:rPr lang="de-DE" dirty="0"/>
              <a:t> </a:t>
            </a:r>
            <a:r>
              <a:rPr lang="de-DE" dirty="0" err="1"/>
              <a:t>pruning</a:t>
            </a:r>
            <a:r>
              <a:rPr lang="de-DE" dirty="0"/>
              <a:t> beinhaltet.</a:t>
            </a:r>
          </a:p>
          <a:p>
            <a:pPr marL="171450" indent="-171450">
              <a:buFontTx/>
              <a:buChar char="-"/>
            </a:pPr>
            <a:r>
              <a:rPr lang="de-DE" dirty="0"/>
              <a:t>Würden wir aber den Fokus auf </a:t>
            </a:r>
            <a:r>
              <a:rPr lang="de-DE" b="1" dirty="0"/>
              <a:t>Hardware-Effizienz</a:t>
            </a:r>
            <a:r>
              <a:rPr lang="de-DE" dirty="0"/>
              <a:t> bzgl. </a:t>
            </a:r>
            <a:r>
              <a:rPr lang="de-DE" dirty="0" err="1"/>
              <a:t>inference</a:t>
            </a:r>
            <a:r>
              <a:rPr lang="de-DE" dirty="0"/>
              <a:t> time legen, legen </a:t>
            </a:r>
            <a:r>
              <a:rPr lang="de-DE" dirty="0" err="1"/>
              <a:t>Anwar</a:t>
            </a:r>
            <a:r>
              <a:rPr lang="de-DE" dirty="0"/>
              <a:t> et al. nahe, dass sich </a:t>
            </a:r>
            <a:r>
              <a:rPr lang="de-DE" b="1" dirty="0" err="1"/>
              <a:t>filter</a:t>
            </a:r>
            <a:r>
              <a:rPr lang="de-DE" b="1" dirty="0"/>
              <a:t> </a:t>
            </a:r>
            <a:r>
              <a:rPr lang="de-DE" b="1" dirty="0" err="1"/>
              <a:t>pruning</a:t>
            </a:r>
            <a:r>
              <a:rPr lang="de-DE" b="1" dirty="0"/>
              <a:t> </a:t>
            </a:r>
            <a:r>
              <a:rPr lang="de-DE" dirty="0"/>
              <a:t>besser eignet, weil keine künstlichen Löcher (</a:t>
            </a:r>
            <a:r>
              <a:rPr lang="de-DE" b="1" dirty="0" err="1"/>
              <a:t>irregular</a:t>
            </a:r>
            <a:r>
              <a:rPr lang="de-DE" b="1" dirty="0"/>
              <a:t> </a:t>
            </a:r>
            <a:r>
              <a:rPr lang="de-DE" b="1" dirty="0" err="1"/>
              <a:t>sparsity</a:t>
            </a:r>
            <a:r>
              <a:rPr lang="de-DE" dirty="0"/>
              <a:t>) entstehen wie beim </a:t>
            </a:r>
            <a:r>
              <a:rPr lang="de-DE" dirty="0" err="1"/>
              <a:t>Gewichtpruning</a:t>
            </a:r>
            <a:r>
              <a:rPr lang="de-DE" dirty="0"/>
              <a:t>, die sich negativ auf die Berechnungsgeschwindigkeit auswirken.</a:t>
            </a:r>
          </a:p>
          <a:p>
            <a:pPr marL="171450" indent="-171450">
              <a:buFontTx/>
              <a:buChar char="-"/>
            </a:pPr>
            <a:r>
              <a:rPr lang="de-DE" dirty="0"/>
              <a:t>D.h. ich nehme das </a:t>
            </a:r>
            <a:r>
              <a:rPr lang="de-DE" b="1" dirty="0" err="1"/>
              <a:t>Gewichtpruning</a:t>
            </a:r>
            <a:r>
              <a:rPr lang="de-DE" dirty="0"/>
              <a:t> für die Kompressionskombinationen.</a:t>
            </a:r>
          </a:p>
        </p:txBody>
      </p:sp>
      <p:sp>
        <p:nvSpPr>
          <p:cNvPr id="4" name="Foliennummernplatzhalter 3"/>
          <p:cNvSpPr>
            <a:spLocks noGrp="1"/>
          </p:cNvSpPr>
          <p:nvPr>
            <p:ph type="sldNum" sz="quarter" idx="5"/>
          </p:nvPr>
        </p:nvSpPr>
        <p:spPr/>
        <p:txBody>
          <a:bodyPr/>
          <a:lstStyle/>
          <a:p>
            <a:fld id="{DFD175B6-0828-440C-916A-09BA0B2D2CFA}" type="slidenum">
              <a:rPr lang="de-DE" smtClean="0"/>
              <a:t>22</a:t>
            </a:fld>
            <a:endParaRPr lang="de-DE"/>
          </a:p>
        </p:txBody>
      </p:sp>
    </p:spTree>
    <p:extLst>
      <p:ext uri="{BB962C8B-B14F-4D97-AF65-F5344CB8AC3E}">
        <p14:creationId xmlns:p14="http://schemas.microsoft.com/office/powerpoint/2010/main" val="20340798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Jetzt fahren wir mit der </a:t>
            </a:r>
            <a:r>
              <a:rPr lang="de-DE" b="1" dirty="0"/>
              <a:t>komponentenweise Quantisierung </a:t>
            </a:r>
            <a:r>
              <a:rPr lang="de-DE" dirty="0"/>
              <a:t>fort. Aus der Praxis empfiehlt </a:t>
            </a:r>
            <a:r>
              <a:rPr lang="de-DE" dirty="0" err="1"/>
              <a:t>Intel‘s</a:t>
            </a:r>
            <a:r>
              <a:rPr lang="de-DE" dirty="0"/>
              <a:t> KI-Einheit eine bestimmte Formel, um die Bits für den Akkumulator zu berechnen, die man verwenden sollte, um </a:t>
            </a:r>
            <a:r>
              <a:rPr lang="de-DE" b="1" dirty="0"/>
              <a:t>Overflows zu vermeiden</a:t>
            </a:r>
            <a:r>
              <a:rPr lang="de-DE" dirty="0"/>
              <a:t>.</a:t>
            </a:r>
          </a:p>
          <a:p>
            <a:pPr marL="171450" indent="-171450">
              <a:buFontTx/>
              <a:buChar char="-"/>
            </a:pPr>
            <a:r>
              <a:rPr lang="de-DE" dirty="0"/>
              <a:t>Ich habe experimentell herausgefunden, welche </a:t>
            </a:r>
            <a:r>
              <a:rPr lang="de-DE" b="1" dirty="0"/>
              <a:t>Bit-Tripel Sinn machen</a:t>
            </a:r>
            <a:r>
              <a:rPr lang="de-DE" dirty="0"/>
              <a:t> aus der Sicht der Genauigkeit. Für das Tripel (</a:t>
            </a:r>
            <a:r>
              <a:rPr lang="de-DE" dirty="0" err="1"/>
              <a:t>activations</a:t>
            </a:r>
            <a:r>
              <a:rPr lang="de-DE" dirty="0"/>
              <a:t>, </a:t>
            </a:r>
            <a:r>
              <a:rPr lang="de-DE" dirty="0" err="1"/>
              <a:t>weights</a:t>
            </a:r>
            <a:r>
              <a:rPr lang="de-DE" dirty="0"/>
              <a:t>, </a:t>
            </a:r>
            <a:r>
              <a:rPr lang="de-DE" dirty="0" err="1"/>
              <a:t>accumulators</a:t>
            </a:r>
            <a:r>
              <a:rPr lang="de-DE" dirty="0"/>
              <a:t>) ist die </a:t>
            </a:r>
            <a:r>
              <a:rPr lang="de-DE" b="1" dirty="0"/>
              <a:t>beste OA-Option (8,16,32).</a:t>
            </a:r>
          </a:p>
          <a:p>
            <a:pPr marL="171450" indent="-171450">
              <a:buFontTx/>
              <a:buChar char="-"/>
            </a:pPr>
            <a:r>
              <a:rPr lang="de-DE" b="1" dirty="0"/>
              <a:t>(8,8,32) produziert eine ähnliche OA </a:t>
            </a:r>
            <a:r>
              <a:rPr lang="de-DE" dirty="0"/>
              <a:t>mit geringerer Modellgröße, </a:t>
            </a:r>
            <a:r>
              <a:rPr lang="de-DE" b="1" dirty="0"/>
              <a:t>(8,4,16) </a:t>
            </a:r>
            <a:r>
              <a:rPr lang="de-DE" dirty="0"/>
              <a:t>nenne ich die </a:t>
            </a:r>
            <a:r>
              <a:rPr lang="de-DE" b="1" dirty="0"/>
              <a:t>Billig-Alternative</a:t>
            </a:r>
            <a:r>
              <a:rPr lang="de-DE" dirty="0"/>
              <a:t>, wenn wir noch </a:t>
            </a:r>
            <a:r>
              <a:rPr lang="de-DE" b="1" dirty="0"/>
              <a:t>mehr Modellgröße sparen wollen </a:t>
            </a:r>
            <a:r>
              <a:rPr lang="de-DE" dirty="0"/>
              <a:t>und </a:t>
            </a:r>
            <a:r>
              <a:rPr lang="de-DE" b="1" dirty="0"/>
              <a:t>leichte OA-Verluste </a:t>
            </a:r>
            <a:r>
              <a:rPr lang="de-DE" dirty="0"/>
              <a:t>bereit sind, in Kauf zu nehmen.</a:t>
            </a:r>
          </a:p>
          <a:p>
            <a:pPr marL="171450" indent="-171450">
              <a:buFontTx/>
              <a:buChar char="-"/>
            </a:pPr>
            <a:r>
              <a:rPr lang="de-DE" dirty="0"/>
              <a:t>Rechts sehen wir die Modellgrößenersparnisse für die Quantisierung nach dem Preset von </a:t>
            </a:r>
            <a:r>
              <a:rPr lang="de-DE" dirty="0" err="1"/>
              <a:t>WinMLTools</a:t>
            </a:r>
            <a:r>
              <a:rPr lang="de-DE" dirty="0"/>
              <a:t>, das dem des </a:t>
            </a:r>
            <a:r>
              <a:rPr lang="de-DE" dirty="0" err="1"/>
              <a:t>Tensorflow-Quantisierers</a:t>
            </a:r>
            <a:r>
              <a:rPr lang="de-DE" dirty="0"/>
              <a:t> gleicht, einmal für 16-bit </a:t>
            </a:r>
            <a:r>
              <a:rPr lang="de-DE" dirty="0" err="1"/>
              <a:t>floating</a:t>
            </a:r>
            <a:r>
              <a:rPr lang="de-DE" dirty="0"/>
              <a:t> </a:t>
            </a:r>
            <a:r>
              <a:rPr lang="de-DE" dirty="0" err="1"/>
              <a:t>point</a:t>
            </a:r>
            <a:r>
              <a:rPr lang="de-DE" dirty="0"/>
              <a:t> IEEE 754 für alle Komponenten, einmal nur die Gewichte für 8-bit Integer Quantisierung. </a:t>
            </a:r>
            <a:r>
              <a:rPr lang="de-DE" dirty="0" err="1"/>
              <a:t>Erwartbarerweise</a:t>
            </a:r>
            <a:r>
              <a:rPr lang="de-DE" dirty="0"/>
              <a:t> fallen die Ersparnisse für 8-bits prozentual gesehen unterschiedlich aus, zum einen wegen dem größeren Anteil der Metadaten, aber natürlich auch aufgrund der nicht quantisierten Aktivierungen und Akkumulatoren.</a:t>
            </a:r>
          </a:p>
          <a:p>
            <a:pPr marL="171450" indent="-171450">
              <a:buFontTx/>
              <a:buChar char="-"/>
            </a:pPr>
            <a:r>
              <a:rPr lang="de-DE" dirty="0"/>
              <a:t>Z.B. sehen wir beim </a:t>
            </a:r>
            <a:r>
              <a:rPr lang="de-DE" dirty="0" err="1"/>
              <a:t>luo</a:t>
            </a:r>
            <a:r>
              <a:rPr lang="de-DE" dirty="0"/>
              <a:t>-Modell eine auf zwei Nachkommastellen </a:t>
            </a:r>
            <a:r>
              <a:rPr lang="de-DE" b="1" dirty="0"/>
              <a:t>genaue Halbierung bzw. </a:t>
            </a:r>
            <a:r>
              <a:rPr lang="de-DE" b="1" dirty="0" err="1"/>
              <a:t>Viertelung</a:t>
            </a:r>
            <a:r>
              <a:rPr lang="de-DE" b="1" dirty="0"/>
              <a:t> </a:t>
            </a:r>
            <a:r>
              <a:rPr lang="de-DE" dirty="0"/>
              <a:t>der Modellgröße, aber bei kleineren Modellen wie hu machen die Aktivierungen, Akkumulatoren und Metadaten einen größeren Anteil aus, wie sich bei 8-bit Quantisierung zeigt.</a:t>
            </a:r>
          </a:p>
          <a:p>
            <a:pPr marL="171450" indent="-171450">
              <a:buFontTx/>
              <a:buChar char="-"/>
            </a:pPr>
            <a:r>
              <a:rPr lang="de-DE" dirty="0"/>
              <a:t>Das </a:t>
            </a:r>
            <a:r>
              <a:rPr lang="de-DE" dirty="0" err="1"/>
              <a:t>Tensorflow</a:t>
            </a:r>
            <a:r>
              <a:rPr lang="de-DE" dirty="0"/>
              <a:t>-Team hat die schlimmen OAs bei gleicher </a:t>
            </a:r>
            <a:r>
              <a:rPr lang="de-DE" dirty="0" err="1"/>
              <a:t>Bitzahl</a:t>
            </a:r>
            <a:r>
              <a:rPr lang="de-DE" dirty="0"/>
              <a:t> für alle Komponenten erkannt und bietet in seinem Quantisierungstool </a:t>
            </a:r>
            <a:r>
              <a:rPr lang="de-DE" b="1" dirty="0"/>
              <a:t>per Default die Quantisierung von nur Gewichten </a:t>
            </a:r>
            <a:r>
              <a:rPr lang="de-DE" dirty="0"/>
              <a:t>an. Aber ich habe eben herausgefunden, dass man </a:t>
            </a:r>
            <a:r>
              <a:rPr lang="de-DE" b="1" dirty="0"/>
              <a:t>auch Aktivierungen durch weniger Bits repräsentieren kann </a:t>
            </a:r>
            <a:r>
              <a:rPr lang="de-DE" dirty="0"/>
              <a:t>und damit die Referenz-OA in einigen wenigen Fällen sogar übertreffen, aber zumindest aufrechterhalten kann.</a:t>
            </a:r>
          </a:p>
          <a:p>
            <a:pPr marL="171450" indent="-171450">
              <a:buFontTx/>
              <a:buChar char="-"/>
            </a:pPr>
            <a:endParaRPr lang="en-US" dirty="0"/>
          </a:p>
        </p:txBody>
      </p:sp>
      <p:sp>
        <p:nvSpPr>
          <p:cNvPr id="4" name="Foliennummernplatzhalter 3"/>
          <p:cNvSpPr>
            <a:spLocks noGrp="1"/>
          </p:cNvSpPr>
          <p:nvPr>
            <p:ph type="sldNum" sz="quarter" idx="5"/>
          </p:nvPr>
        </p:nvSpPr>
        <p:spPr/>
        <p:txBody>
          <a:bodyPr/>
          <a:lstStyle/>
          <a:p>
            <a:fld id="{DFD175B6-0828-440C-916A-09BA0B2D2CFA}" type="slidenum">
              <a:rPr lang="de-DE" smtClean="0"/>
              <a:t>23</a:t>
            </a:fld>
            <a:endParaRPr lang="de-DE"/>
          </a:p>
        </p:txBody>
      </p:sp>
    </p:spTree>
    <p:extLst>
      <p:ext uri="{BB962C8B-B14F-4D97-AF65-F5344CB8AC3E}">
        <p14:creationId xmlns:p14="http://schemas.microsoft.com/office/powerpoint/2010/main" val="29086549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Schauen wir uns zunächst dazu die Genauigkeiten oben rechts kurz an, die bei höchstens 16% liegen, wenn </a:t>
            </a:r>
            <a:r>
              <a:rPr lang="de-DE" b="1" dirty="0"/>
              <a:t>wir alle Komponenten mit gleicher Bitanzahl</a:t>
            </a:r>
            <a:r>
              <a:rPr lang="de-DE" dirty="0"/>
              <a:t> quantisieren.</a:t>
            </a:r>
          </a:p>
          <a:p>
            <a:pPr marL="171450" indent="-171450">
              <a:buFontTx/>
              <a:buChar char="-"/>
            </a:pPr>
            <a:r>
              <a:rPr lang="de-DE" dirty="0"/>
              <a:t>Jetzt blende ich den Einfluss der </a:t>
            </a:r>
            <a:r>
              <a:rPr lang="de-DE" b="1" dirty="0"/>
              <a:t>Bits für die Akkumulatoren </a:t>
            </a:r>
            <a:r>
              <a:rPr lang="de-DE" dirty="0"/>
              <a:t>ein und wir sehen, dass wir da am </a:t>
            </a:r>
            <a:r>
              <a:rPr lang="de-DE" b="1" dirty="0"/>
              <a:t>falschen Ende sparen würden</a:t>
            </a:r>
            <a:r>
              <a:rPr lang="de-DE" dirty="0"/>
              <a:t>, wenn wir diesen quantisieren würden, da die OA-Unterschiede zwischen 32 Bits und allen anderen Bitzahlen eindeutig sind.</a:t>
            </a:r>
          </a:p>
          <a:p>
            <a:pPr marL="171450" indent="-171450">
              <a:buFontTx/>
              <a:buChar char="-"/>
            </a:pPr>
            <a:r>
              <a:rPr lang="de-DE" dirty="0"/>
              <a:t>Für die Kombination von </a:t>
            </a:r>
            <a:r>
              <a:rPr lang="de-DE" b="1" dirty="0"/>
              <a:t>Aktivierungen und Gewichten </a:t>
            </a:r>
            <a:r>
              <a:rPr lang="de-DE" dirty="0"/>
              <a:t>sehen wir, dass die Kombination </a:t>
            </a:r>
            <a:r>
              <a:rPr lang="de-DE" b="1" dirty="0"/>
              <a:t>(8,4) </a:t>
            </a:r>
            <a:r>
              <a:rPr lang="de-DE" dirty="0"/>
              <a:t>die besten Genauigkeiten hervorbringt für 16-bit Akkumulatoren. Das macht Sinn, da Aktivierungen die </a:t>
            </a:r>
            <a:r>
              <a:rPr lang="de-DE" b="1" dirty="0"/>
              <a:t>gewichtete Summe berechnen</a:t>
            </a:r>
            <a:r>
              <a:rPr lang="de-DE" dirty="0"/>
              <a:t>, wozu es ggf. mehr Bits braucht als die Gewichte, wenn die Gewichte sich zu einer genügend großen Zahl addieren.</a:t>
            </a:r>
          </a:p>
        </p:txBody>
      </p:sp>
      <p:sp>
        <p:nvSpPr>
          <p:cNvPr id="4" name="Foliennummernplatzhalter 3"/>
          <p:cNvSpPr>
            <a:spLocks noGrp="1"/>
          </p:cNvSpPr>
          <p:nvPr>
            <p:ph type="sldNum" sz="quarter" idx="5"/>
          </p:nvPr>
        </p:nvSpPr>
        <p:spPr/>
        <p:txBody>
          <a:bodyPr/>
          <a:lstStyle/>
          <a:p>
            <a:fld id="{DFD175B6-0828-440C-916A-09BA0B2D2CFA}" type="slidenum">
              <a:rPr lang="de-DE" smtClean="0"/>
              <a:t>24</a:t>
            </a:fld>
            <a:endParaRPr lang="de-DE"/>
          </a:p>
        </p:txBody>
      </p:sp>
    </p:spTree>
    <p:extLst>
      <p:ext uri="{BB962C8B-B14F-4D97-AF65-F5344CB8AC3E}">
        <p14:creationId xmlns:p14="http://schemas.microsoft.com/office/powerpoint/2010/main" val="21716499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Wir können Kompressionen auch </a:t>
            </a:r>
            <a:r>
              <a:rPr lang="de-DE" b="1" dirty="0"/>
              <a:t>kombinieren</a:t>
            </a:r>
            <a:r>
              <a:rPr lang="de-DE" dirty="0"/>
              <a:t>, indem wir zunächst band </a:t>
            </a:r>
            <a:r>
              <a:rPr lang="de-DE" dirty="0" err="1"/>
              <a:t>selection</a:t>
            </a:r>
            <a:r>
              <a:rPr lang="de-DE" dirty="0"/>
              <a:t>, dann </a:t>
            </a:r>
            <a:r>
              <a:rPr lang="de-DE" dirty="0" err="1"/>
              <a:t>pruning</a:t>
            </a:r>
            <a:r>
              <a:rPr lang="de-DE" dirty="0"/>
              <a:t> und dann optional Quantisierung verwenden.</a:t>
            </a:r>
          </a:p>
          <a:p>
            <a:pPr marL="171450" indent="-171450">
              <a:buFontTx/>
              <a:buChar char="-"/>
            </a:pPr>
            <a:r>
              <a:rPr lang="de-DE" dirty="0"/>
              <a:t>Aufgrund der enormen Anzahl von Optionen, die ich im Experiment hätte durchführen müssen, fokussiere ich mich auf sinnvolle bzw. </a:t>
            </a:r>
            <a:r>
              <a:rPr lang="de-DE" b="1" dirty="0"/>
              <a:t>charakteristische Komponentenzahlen </a:t>
            </a:r>
            <a:r>
              <a:rPr lang="de-DE" dirty="0"/>
              <a:t>für die jeweiligen Methoden.</a:t>
            </a:r>
          </a:p>
          <a:p>
            <a:pPr marL="171450" indent="-171450">
              <a:buFontTx/>
              <a:buChar char="-"/>
            </a:pPr>
            <a:r>
              <a:rPr lang="de-DE" dirty="0"/>
              <a:t>Mein Ergebnis ist, dass sich die </a:t>
            </a:r>
            <a:r>
              <a:rPr lang="de-DE" b="1" dirty="0"/>
              <a:t>Effekte der Kompressionen summieren </a:t>
            </a:r>
            <a:r>
              <a:rPr lang="de-DE" dirty="0"/>
              <a:t>und man das hervorragend zum eigenen Vorteil nutzen kann, wie ich es in den Diagrammen rechts zeigen kann.</a:t>
            </a:r>
          </a:p>
          <a:p>
            <a:pPr marL="171450" indent="-171450">
              <a:buFontTx/>
              <a:buChar char="-"/>
            </a:pPr>
            <a:r>
              <a:rPr lang="de-DE" dirty="0"/>
              <a:t>Beispielsweise ist </a:t>
            </a:r>
            <a:r>
              <a:rPr lang="de-DE" b="1" dirty="0"/>
              <a:t>PCA/NMF zusammen mit moderatem </a:t>
            </a:r>
            <a:r>
              <a:rPr lang="de-DE" b="1" dirty="0" err="1"/>
              <a:t>Pruning</a:t>
            </a:r>
            <a:r>
              <a:rPr lang="de-DE" dirty="0"/>
              <a:t>, d.h. bis 40-50% eine Kombination, die über lange Strecken von </a:t>
            </a:r>
            <a:r>
              <a:rPr lang="de-DE" dirty="0" err="1"/>
              <a:t>Pruning</a:t>
            </a:r>
            <a:r>
              <a:rPr lang="de-DE" dirty="0"/>
              <a:t> </a:t>
            </a:r>
            <a:r>
              <a:rPr lang="de-DE" dirty="0" err="1"/>
              <a:t>Percentages</a:t>
            </a:r>
            <a:r>
              <a:rPr lang="de-DE" dirty="0"/>
              <a:t> </a:t>
            </a:r>
            <a:r>
              <a:rPr lang="de-DE" b="1" dirty="0"/>
              <a:t>beinahe oder genau 100% OA zustande bringt </a:t>
            </a:r>
            <a:r>
              <a:rPr lang="de-DE" dirty="0"/>
              <a:t>(bis 60% oben rechts), was die OA mit nur </a:t>
            </a:r>
            <a:r>
              <a:rPr lang="de-DE" dirty="0" err="1"/>
              <a:t>pruning</a:t>
            </a:r>
            <a:r>
              <a:rPr lang="de-DE" dirty="0"/>
              <a:t>, aber keiner Bildkompression erheblich verbessert (die Referenz-OA ohne </a:t>
            </a:r>
            <a:r>
              <a:rPr lang="de-DE" dirty="0" err="1"/>
              <a:t>Pruning</a:t>
            </a:r>
            <a:r>
              <a:rPr lang="de-DE" dirty="0"/>
              <a:t> liegt bei 94.55%).</a:t>
            </a:r>
          </a:p>
          <a:p>
            <a:pPr marL="171450" indent="-171450">
              <a:buFontTx/>
              <a:buChar char="-"/>
            </a:pPr>
            <a:r>
              <a:rPr lang="de-DE" dirty="0"/>
              <a:t>Auch beim hu-Modell, das komplett ohne Kompressionen bei 47% OA liegt, können wir die Referenz-OAs nach </a:t>
            </a:r>
            <a:r>
              <a:rPr lang="de-DE" dirty="0" err="1"/>
              <a:t>Pruning</a:t>
            </a:r>
            <a:r>
              <a:rPr lang="de-DE" dirty="0"/>
              <a:t> durch Bildkompression nochmal </a:t>
            </a:r>
            <a:r>
              <a:rPr lang="de-DE" b="1" dirty="0"/>
              <a:t>erheblich steigern </a:t>
            </a:r>
            <a:r>
              <a:rPr lang="de-DE" b="0" dirty="0"/>
              <a:t>(bei geringen Prozentzahlen </a:t>
            </a:r>
            <a:r>
              <a:rPr lang="de-DE" b="1" dirty="0"/>
              <a:t>fast verdoppeln</a:t>
            </a:r>
            <a:r>
              <a:rPr lang="de-DE" b="0" dirty="0"/>
              <a:t>)</a:t>
            </a:r>
            <a:r>
              <a:rPr lang="de-DE" dirty="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Genauso könnten wir den Akkumulierungseffekt auch zunichte machen durch </a:t>
            </a:r>
            <a:r>
              <a:rPr lang="de-DE" b="1" dirty="0"/>
              <a:t>feature </a:t>
            </a:r>
            <a:r>
              <a:rPr lang="de-DE" b="1" dirty="0" err="1"/>
              <a:t>selection</a:t>
            </a:r>
            <a:r>
              <a:rPr lang="de-DE" b="1" dirty="0"/>
              <a:t>, extremes </a:t>
            </a:r>
            <a:r>
              <a:rPr lang="de-DE" b="1" dirty="0" err="1"/>
              <a:t>Pruning</a:t>
            </a:r>
            <a:r>
              <a:rPr lang="de-DE" b="1" dirty="0"/>
              <a:t> oder Quantisierung</a:t>
            </a:r>
            <a:r>
              <a:rPr lang="de-DE" b="0" dirty="0"/>
              <a:t> in der Pipeline.</a:t>
            </a:r>
            <a:endParaRPr lang="de-DE" dirty="0"/>
          </a:p>
          <a:p>
            <a:pPr marL="171450" indent="-171450">
              <a:buFontTx/>
              <a:buChar char="-"/>
            </a:pPr>
            <a:r>
              <a:rPr lang="de-DE" dirty="0"/>
              <a:t>Der Trend, den wir ebenfalls sehen, ist, dass </a:t>
            </a:r>
            <a:r>
              <a:rPr lang="de-DE" b="1" dirty="0"/>
              <a:t>mehr Komponenten den Fall der Genauigkeit hinauszögern und ihn weniger steil machen </a:t>
            </a:r>
            <a:r>
              <a:rPr lang="de-DE" dirty="0"/>
              <a:t>(was man ganz besonders gut im oberen Diagramm sieht).</a:t>
            </a:r>
          </a:p>
        </p:txBody>
      </p:sp>
      <p:sp>
        <p:nvSpPr>
          <p:cNvPr id="4" name="Foliennummernplatzhalter 3"/>
          <p:cNvSpPr>
            <a:spLocks noGrp="1"/>
          </p:cNvSpPr>
          <p:nvPr>
            <p:ph type="sldNum" sz="quarter" idx="5"/>
          </p:nvPr>
        </p:nvSpPr>
        <p:spPr/>
        <p:txBody>
          <a:bodyPr/>
          <a:lstStyle/>
          <a:p>
            <a:fld id="{DFD175B6-0828-440C-916A-09BA0B2D2CFA}" type="slidenum">
              <a:rPr lang="de-DE" smtClean="0"/>
              <a:t>25</a:t>
            </a:fld>
            <a:endParaRPr lang="de-DE"/>
          </a:p>
        </p:txBody>
      </p:sp>
    </p:spTree>
    <p:extLst>
      <p:ext uri="{BB962C8B-B14F-4D97-AF65-F5344CB8AC3E}">
        <p14:creationId xmlns:p14="http://schemas.microsoft.com/office/powerpoint/2010/main" val="19555475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Wenn wir stattdessen </a:t>
            </a:r>
            <a:r>
              <a:rPr lang="de-DE" b="1" dirty="0"/>
              <a:t>feature </a:t>
            </a:r>
            <a:r>
              <a:rPr lang="de-DE" b="1" dirty="0" err="1"/>
              <a:t>selection</a:t>
            </a:r>
            <a:r>
              <a:rPr lang="de-DE" b="1" dirty="0"/>
              <a:t> </a:t>
            </a:r>
            <a:r>
              <a:rPr lang="de-DE" dirty="0"/>
              <a:t>in die Kombination miteinbeziehen, führt das zu </a:t>
            </a:r>
            <a:r>
              <a:rPr lang="de-DE" b="1" dirty="0"/>
              <a:t>chaotischen Ergebnissen </a:t>
            </a:r>
            <a:r>
              <a:rPr lang="de-DE" dirty="0"/>
              <a:t>wie oben rechts sichtbar.</a:t>
            </a:r>
          </a:p>
          <a:p>
            <a:pPr marL="171450" indent="-171450">
              <a:buFontTx/>
              <a:buChar char="-"/>
            </a:pPr>
            <a:r>
              <a:rPr lang="de-DE" dirty="0"/>
              <a:t>Die Ergebnisse reichen von </a:t>
            </a:r>
            <a:r>
              <a:rPr lang="de-DE" b="1" dirty="0"/>
              <a:t>demselben Trend </a:t>
            </a:r>
            <a:r>
              <a:rPr lang="de-DE" dirty="0"/>
              <a:t>wie beim ausschließlichen </a:t>
            </a:r>
            <a:r>
              <a:rPr lang="de-DE" dirty="0" err="1"/>
              <a:t>Pruning</a:t>
            </a:r>
            <a:r>
              <a:rPr lang="de-DE" dirty="0"/>
              <a:t> bis hin zu einer </a:t>
            </a:r>
            <a:r>
              <a:rPr lang="de-DE" b="1" dirty="0"/>
              <a:t>konstanten OA</a:t>
            </a:r>
            <a:r>
              <a:rPr lang="de-DE" dirty="0"/>
              <a:t>, um die herum die Kurve nur schwankt.</a:t>
            </a:r>
          </a:p>
          <a:p>
            <a:pPr marL="171450" indent="-171450">
              <a:buFontTx/>
              <a:buChar char="-"/>
            </a:pPr>
            <a:r>
              <a:rPr lang="de-DE" dirty="0"/>
              <a:t>Wenn wir die Quantisierung in die </a:t>
            </a:r>
            <a:r>
              <a:rPr lang="de-DE" dirty="0" err="1"/>
              <a:t>Kompressionpipeline</a:t>
            </a:r>
            <a:r>
              <a:rPr lang="de-DE" dirty="0"/>
              <a:t> packen, sind die Trends wesentlich </a:t>
            </a:r>
            <a:r>
              <a:rPr lang="de-DE" b="1" dirty="0"/>
              <a:t>klarer</a:t>
            </a:r>
            <a:r>
              <a:rPr lang="de-DE" dirty="0"/>
              <a:t>, aber die Quantisierung hilft nicht beim Verbessern der Genauigkeit, sondern man hofft, sie </a:t>
            </a:r>
            <a:r>
              <a:rPr lang="de-DE" b="1" dirty="0"/>
              <a:t>nicht zu sehr zu verschlechtern</a:t>
            </a:r>
            <a:r>
              <a:rPr lang="de-DE" dirty="0"/>
              <a:t>, während die </a:t>
            </a:r>
            <a:r>
              <a:rPr lang="de-DE" b="1" dirty="0"/>
              <a:t>Modellgrößenersparnisse</a:t>
            </a:r>
            <a:r>
              <a:rPr lang="de-DE" dirty="0"/>
              <a:t>, die ich demonstriert habe, den eigentlichen Anreiz darstellen. Dass die OA verbessert wird durch Quantisierung, ist extrem selten.</a:t>
            </a:r>
          </a:p>
        </p:txBody>
      </p:sp>
      <p:sp>
        <p:nvSpPr>
          <p:cNvPr id="4" name="Foliennummernplatzhalter 3"/>
          <p:cNvSpPr>
            <a:spLocks noGrp="1"/>
          </p:cNvSpPr>
          <p:nvPr>
            <p:ph type="sldNum" sz="quarter" idx="5"/>
          </p:nvPr>
        </p:nvSpPr>
        <p:spPr/>
        <p:txBody>
          <a:bodyPr/>
          <a:lstStyle/>
          <a:p>
            <a:fld id="{DFD175B6-0828-440C-916A-09BA0B2D2CFA}" type="slidenum">
              <a:rPr lang="de-DE" smtClean="0"/>
              <a:t>26</a:t>
            </a:fld>
            <a:endParaRPr lang="de-DE"/>
          </a:p>
        </p:txBody>
      </p:sp>
    </p:spTree>
    <p:extLst>
      <p:ext uri="{BB962C8B-B14F-4D97-AF65-F5344CB8AC3E}">
        <p14:creationId xmlns:p14="http://schemas.microsoft.com/office/powerpoint/2010/main" val="10772800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Nun habe ich mich gefragt, ob </a:t>
            </a:r>
            <a:r>
              <a:rPr lang="de-DE" b="1" dirty="0"/>
              <a:t>Visualisierung</a:t>
            </a:r>
            <a:r>
              <a:rPr lang="de-DE" dirty="0"/>
              <a:t> weiterhelfen könnte, um die </a:t>
            </a:r>
            <a:r>
              <a:rPr lang="de-DE" b="1" dirty="0"/>
              <a:t>neuronalen Veränderungen </a:t>
            </a:r>
            <a:r>
              <a:rPr lang="de-DE" dirty="0"/>
              <a:t>durch das </a:t>
            </a:r>
            <a:r>
              <a:rPr lang="de-DE" dirty="0" err="1"/>
              <a:t>Pruning</a:t>
            </a:r>
            <a:r>
              <a:rPr lang="de-DE" dirty="0"/>
              <a:t> zu verstehen.</a:t>
            </a:r>
          </a:p>
          <a:p>
            <a:pPr marL="171450" indent="-171450">
              <a:buFontTx/>
              <a:buChar char="-"/>
            </a:pPr>
            <a:r>
              <a:rPr lang="en-US" dirty="0" err="1"/>
              <a:t>Dazu</a:t>
            </a:r>
            <a:r>
              <a:rPr lang="en-US" dirty="0"/>
              <a:t> </a:t>
            </a:r>
            <a:r>
              <a:rPr lang="en-US" dirty="0" err="1"/>
              <a:t>generiere</a:t>
            </a:r>
            <a:r>
              <a:rPr lang="en-US" dirty="0"/>
              <a:t> ich </a:t>
            </a:r>
            <a:r>
              <a:rPr lang="en-US" dirty="0" err="1"/>
              <a:t>für</a:t>
            </a:r>
            <a:r>
              <a:rPr lang="en-US" dirty="0"/>
              <a:t> </a:t>
            </a:r>
            <a:r>
              <a:rPr lang="en-US" dirty="0" err="1"/>
              <a:t>wichtige</a:t>
            </a:r>
            <a:r>
              <a:rPr lang="en-US" dirty="0"/>
              <a:t> Pruning-</a:t>
            </a:r>
            <a:r>
              <a:rPr lang="en-US" dirty="0" err="1"/>
              <a:t>Prozentzahlen</a:t>
            </a:r>
            <a:r>
              <a:rPr lang="en-US" dirty="0"/>
              <a:t> </a:t>
            </a:r>
            <a:r>
              <a:rPr lang="en-US" dirty="0" err="1"/>
              <a:t>Visualisierungen</a:t>
            </a:r>
            <a:r>
              <a:rPr lang="en-US" dirty="0"/>
              <a:t> in </a:t>
            </a:r>
            <a:r>
              <a:rPr lang="en-US" dirty="0" err="1"/>
              <a:t>einer</a:t>
            </a:r>
            <a:r>
              <a:rPr lang="en-US" dirty="0"/>
              <a:t> Mini-</a:t>
            </a:r>
            <a:r>
              <a:rPr lang="en-US" dirty="0" err="1"/>
              <a:t>Keras</a:t>
            </a:r>
            <a:r>
              <a:rPr lang="en-US" dirty="0"/>
              <a:t>-Implementation </a:t>
            </a:r>
            <a:r>
              <a:rPr lang="en-US" dirty="0" err="1"/>
              <a:t>für</a:t>
            </a:r>
            <a:r>
              <a:rPr lang="en-US" dirty="0"/>
              <a:t> das </a:t>
            </a:r>
            <a:r>
              <a:rPr lang="en-US" dirty="0" err="1"/>
              <a:t>cao</a:t>
            </a:r>
            <a:r>
              <a:rPr lang="en-US" dirty="0"/>
              <a:t>-Modell (</a:t>
            </a:r>
            <a:r>
              <a:rPr lang="en-US" dirty="0" err="1"/>
              <a:t>weil</a:t>
            </a:r>
            <a:r>
              <a:rPr lang="en-US" dirty="0"/>
              <a:t> dieses </a:t>
            </a:r>
            <a:r>
              <a:rPr lang="en-US" dirty="0" err="1"/>
              <a:t>auch</a:t>
            </a:r>
            <a:r>
              <a:rPr lang="en-US" dirty="0"/>
              <a:t> in </a:t>
            </a:r>
            <a:r>
              <a:rPr lang="en-US" dirty="0" err="1"/>
              <a:t>Keras</a:t>
            </a:r>
            <a:r>
              <a:rPr lang="en-US" dirty="0"/>
              <a:t> </a:t>
            </a:r>
            <a:r>
              <a:rPr lang="en-US" dirty="0" err="1"/>
              <a:t>leicht</a:t>
            </a:r>
            <a:r>
              <a:rPr lang="en-US" dirty="0"/>
              <a:t> </a:t>
            </a:r>
            <a:r>
              <a:rPr lang="en-US" dirty="0" err="1"/>
              <a:t>zu</a:t>
            </a:r>
            <a:r>
              <a:rPr lang="en-US" dirty="0"/>
              <a:t> </a:t>
            </a:r>
            <a:r>
              <a:rPr lang="en-US" dirty="0" err="1"/>
              <a:t>implementieren</a:t>
            </a:r>
            <a:r>
              <a:rPr lang="en-US" dirty="0"/>
              <a:t> war).</a:t>
            </a:r>
          </a:p>
          <a:p>
            <a:pPr marL="171450" indent="-171450">
              <a:buFontTx/>
              <a:buChar char="-"/>
            </a:pPr>
            <a:r>
              <a:rPr lang="en-US" dirty="0" err="1"/>
              <a:t>Für</a:t>
            </a:r>
            <a:r>
              <a:rPr lang="en-US" dirty="0"/>
              <a:t> die </a:t>
            </a:r>
            <a:r>
              <a:rPr lang="en-US" b="1" dirty="0" err="1"/>
              <a:t>Gradienten-Visualisierungen</a:t>
            </a:r>
            <a:r>
              <a:rPr lang="en-US" dirty="0"/>
              <a:t> </a:t>
            </a:r>
            <a:r>
              <a:rPr lang="en-US" dirty="0" err="1"/>
              <a:t>sehen</a:t>
            </a:r>
            <a:r>
              <a:rPr lang="en-US" dirty="0"/>
              <a:t> </a:t>
            </a:r>
            <a:r>
              <a:rPr lang="en-US" dirty="0" err="1"/>
              <a:t>wir</a:t>
            </a:r>
            <a:r>
              <a:rPr lang="en-US" dirty="0"/>
              <a:t> </a:t>
            </a:r>
            <a:r>
              <a:rPr lang="en-US" dirty="0" err="1"/>
              <a:t>ohne</a:t>
            </a:r>
            <a:r>
              <a:rPr lang="en-US" dirty="0"/>
              <a:t> </a:t>
            </a:r>
            <a:r>
              <a:rPr lang="en-US" dirty="0" err="1"/>
              <a:t>Bildkompression</a:t>
            </a:r>
            <a:r>
              <a:rPr lang="en-US" dirty="0"/>
              <a:t> </a:t>
            </a:r>
            <a:r>
              <a:rPr lang="en-US" dirty="0" err="1"/>
              <a:t>nur</a:t>
            </a:r>
            <a:r>
              <a:rPr lang="en-US" dirty="0"/>
              <a:t> </a:t>
            </a:r>
            <a:r>
              <a:rPr lang="en-US" b="1" dirty="0" err="1"/>
              <a:t>schwarze</a:t>
            </a:r>
            <a:r>
              <a:rPr lang="en-US" b="1" dirty="0"/>
              <a:t> Patches</a:t>
            </a:r>
            <a:r>
              <a:rPr lang="en-US" dirty="0"/>
              <a:t>, </a:t>
            </a:r>
            <a:r>
              <a:rPr lang="en-US" dirty="0" err="1"/>
              <a:t>mit</a:t>
            </a:r>
            <a:r>
              <a:rPr lang="en-US" dirty="0"/>
              <a:t> </a:t>
            </a:r>
            <a:r>
              <a:rPr lang="en-US" dirty="0" err="1"/>
              <a:t>denen</a:t>
            </a:r>
            <a:r>
              <a:rPr lang="en-US" dirty="0"/>
              <a:t> </a:t>
            </a:r>
            <a:r>
              <a:rPr lang="en-US" dirty="0" err="1"/>
              <a:t>können</a:t>
            </a:r>
            <a:r>
              <a:rPr lang="en-US" dirty="0"/>
              <a:t> </a:t>
            </a:r>
            <a:r>
              <a:rPr lang="en-US" dirty="0" err="1"/>
              <a:t>wir</a:t>
            </a:r>
            <a:r>
              <a:rPr lang="en-US" dirty="0"/>
              <a:t> </a:t>
            </a:r>
            <a:r>
              <a:rPr lang="en-US" dirty="0" err="1"/>
              <a:t>uns</a:t>
            </a:r>
            <a:r>
              <a:rPr lang="en-US" dirty="0"/>
              <a:t> </a:t>
            </a:r>
            <a:r>
              <a:rPr lang="en-US" dirty="0" err="1"/>
              <a:t>einen</a:t>
            </a:r>
            <a:r>
              <a:rPr lang="en-US" dirty="0"/>
              <a:t> </a:t>
            </a:r>
            <a:r>
              <a:rPr lang="en-US" b="1" dirty="0" err="1"/>
              <a:t>trainierbaren</a:t>
            </a:r>
            <a:r>
              <a:rPr lang="en-US" b="1" dirty="0"/>
              <a:t> Parameter </a:t>
            </a:r>
            <a:r>
              <a:rPr lang="en-US" dirty="0" err="1"/>
              <a:t>auswählen</a:t>
            </a:r>
            <a:r>
              <a:rPr lang="en-US" dirty="0"/>
              <a:t> </a:t>
            </a:r>
            <a:r>
              <a:rPr lang="en-US" dirty="0" err="1"/>
              <a:t>wie</a:t>
            </a:r>
            <a:r>
              <a:rPr lang="en-US" dirty="0"/>
              <a:t> ich es </a:t>
            </a:r>
            <a:r>
              <a:rPr lang="en-US" dirty="0" err="1"/>
              <a:t>gemacht</a:t>
            </a:r>
            <a:r>
              <a:rPr lang="en-US" dirty="0"/>
              <a:t> </a:t>
            </a:r>
            <a:r>
              <a:rPr lang="en-US" dirty="0" err="1"/>
              <a:t>habe</a:t>
            </a:r>
            <a:r>
              <a:rPr lang="en-US" dirty="0"/>
              <a:t> und </a:t>
            </a:r>
            <a:r>
              <a:rPr lang="en-US" dirty="0" err="1"/>
              <a:t>für</a:t>
            </a:r>
            <a:r>
              <a:rPr lang="en-US" dirty="0"/>
              <a:t> die </a:t>
            </a:r>
            <a:r>
              <a:rPr lang="en-US" dirty="0" err="1"/>
              <a:t>Bänder</a:t>
            </a:r>
            <a:r>
              <a:rPr lang="en-US" dirty="0"/>
              <a:t> 0-90 von 100 </a:t>
            </a:r>
            <a:r>
              <a:rPr lang="en-US" dirty="0" err="1"/>
              <a:t>Komponenten</a:t>
            </a:r>
            <a:r>
              <a:rPr lang="en-US" dirty="0"/>
              <a:t> </a:t>
            </a:r>
            <a:r>
              <a:rPr lang="en-US" dirty="0" err="1"/>
              <a:t>insgesamt</a:t>
            </a:r>
            <a:r>
              <a:rPr lang="en-US" dirty="0"/>
              <a:t> </a:t>
            </a:r>
            <a:r>
              <a:rPr lang="en-US" dirty="0" err="1"/>
              <a:t>uns</a:t>
            </a:r>
            <a:r>
              <a:rPr lang="en-US" dirty="0"/>
              <a:t> die </a:t>
            </a:r>
            <a:r>
              <a:rPr lang="en-US" dirty="0" err="1"/>
              <a:t>Gradienten</a:t>
            </a:r>
            <a:r>
              <a:rPr lang="en-US" dirty="0"/>
              <a:t> </a:t>
            </a:r>
            <a:r>
              <a:rPr lang="en-US" dirty="0" err="1"/>
              <a:t>anschauen</a:t>
            </a:r>
            <a:r>
              <a:rPr lang="en-US" dirty="0"/>
              <a:t>.</a:t>
            </a:r>
          </a:p>
          <a:p>
            <a:pPr marL="171450" indent="-171450">
              <a:buFontTx/>
              <a:buChar char="-"/>
            </a:pPr>
            <a:r>
              <a:rPr lang="en-US" dirty="0" err="1"/>
              <a:t>Zwischen</a:t>
            </a:r>
            <a:r>
              <a:rPr lang="en-US" dirty="0"/>
              <a:t> 0%, 40% und 55% </a:t>
            </a:r>
            <a:r>
              <a:rPr lang="en-US" dirty="0" err="1"/>
              <a:t>sehen</a:t>
            </a:r>
            <a:r>
              <a:rPr lang="en-US" dirty="0"/>
              <a:t> </a:t>
            </a:r>
            <a:r>
              <a:rPr lang="en-US" dirty="0" err="1"/>
              <a:t>wir</a:t>
            </a:r>
            <a:r>
              <a:rPr lang="en-US" dirty="0"/>
              <a:t> </a:t>
            </a:r>
            <a:r>
              <a:rPr lang="en-US" dirty="0" err="1"/>
              <a:t>nur</a:t>
            </a:r>
            <a:r>
              <a:rPr lang="en-US" dirty="0"/>
              <a:t> </a:t>
            </a:r>
            <a:r>
              <a:rPr lang="en-US" b="1" dirty="0" err="1"/>
              <a:t>leichte</a:t>
            </a:r>
            <a:r>
              <a:rPr lang="en-US" b="1" dirty="0"/>
              <a:t> </a:t>
            </a:r>
            <a:r>
              <a:rPr lang="en-US" b="1" dirty="0" err="1"/>
              <a:t>Veränderungen</a:t>
            </a:r>
            <a:r>
              <a:rPr lang="en-US" dirty="0"/>
              <a:t>, </a:t>
            </a:r>
            <a:r>
              <a:rPr lang="en-US" dirty="0" err="1"/>
              <a:t>bei</a:t>
            </a:r>
            <a:r>
              <a:rPr lang="en-US" dirty="0"/>
              <a:t> 70% </a:t>
            </a:r>
            <a:r>
              <a:rPr lang="en-US" dirty="0" err="1"/>
              <a:t>werden</a:t>
            </a:r>
            <a:r>
              <a:rPr lang="en-US" dirty="0"/>
              <a:t> </a:t>
            </a:r>
            <a:r>
              <a:rPr lang="en-US" dirty="0" err="1"/>
              <a:t>sie</a:t>
            </a:r>
            <a:r>
              <a:rPr lang="en-US" dirty="0"/>
              <a:t> </a:t>
            </a:r>
            <a:r>
              <a:rPr lang="en-US" b="1" dirty="0"/>
              <a:t>starker</a:t>
            </a:r>
            <a:r>
              <a:rPr lang="en-US" dirty="0"/>
              <a:t>, </a:t>
            </a:r>
            <a:r>
              <a:rPr lang="en-US" dirty="0" err="1"/>
              <a:t>bei</a:t>
            </a:r>
            <a:r>
              <a:rPr lang="en-US" dirty="0"/>
              <a:t> 85% </a:t>
            </a:r>
            <a:r>
              <a:rPr lang="en-US" dirty="0" err="1"/>
              <a:t>teils</a:t>
            </a:r>
            <a:r>
              <a:rPr lang="en-US" dirty="0"/>
              <a:t> so stark, </a:t>
            </a:r>
            <a:r>
              <a:rPr lang="en-US" dirty="0" err="1"/>
              <a:t>dass</a:t>
            </a:r>
            <a:r>
              <a:rPr lang="en-US" dirty="0"/>
              <a:t> das Bild </a:t>
            </a:r>
            <a:r>
              <a:rPr lang="en-US" b="1" dirty="0" err="1"/>
              <a:t>kaum</a:t>
            </a:r>
            <a:r>
              <a:rPr lang="en-US" b="1" dirty="0"/>
              <a:t> </a:t>
            </a:r>
            <a:r>
              <a:rPr lang="en-US" b="1" dirty="0" err="1"/>
              <a:t>wiederzuerkennen</a:t>
            </a:r>
            <a:r>
              <a:rPr lang="en-US" b="1" dirty="0"/>
              <a:t> </a:t>
            </a:r>
            <a:r>
              <a:rPr lang="en-US" dirty="0" err="1"/>
              <a:t>ist</a:t>
            </a:r>
            <a:r>
              <a:rPr lang="en-US" dirty="0"/>
              <a:t>. Bei </a:t>
            </a:r>
            <a:r>
              <a:rPr lang="en-US" b="1" dirty="0"/>
              <a:t>NMF</a:t>
            </a:r>
            <a:r>
              <a:rPr lang="en-US" dirty="0"/>
              <a:t> </a:t>
            </a:r>
            <a:r>
              <a:rPr lang="en-US" dirty="0" err="1"/>
              <a:t>tritt</a:t>
            </a:r>
            <a:r>
              <a:rPr lang="en-US" dirty="0"/>
              <a:t> </a:t>
            </a:r>
            <a:r>
              <a:rPr lang="en-US" dirty="0" err="1"/>
              <a:t>etwas</a:t>
            </a:r>
            <a:r>
              <a:rPr lang="en-US" dirty="0"/>
              <a:t> </a:t>
            </a:r>
            <a:r>
              <a:rPr lang="en-US" b="1" dirty="0" err="1"/>
              <a:t>weniger</a:t>
            </a:r>
            <a:r>
              <a:rPr lang="en-US" b="1" dirty="0"/>
              <a:t> Variation </a:t>
            </a:r>
            <a:r>
              <a:rPr lang="en-US" dirty="0"/>
              <a:t>auf </a:t>
            </a:r>
            <a:r>
              <a:rPr lang="en-US" dirty="0" err="1"/>
              <a:t>als</a:t>
            </a:r>
            <a:r>
              <a:rPr lang="en-US" dirty="0"/>
              <a:t> </a:t>
            </a:r>
            <a:r>
              <a:rPr lang="en-US" dirty="0" err="1"/>
              <a:t>bei</a:t>
            </a:r>
            <a:r>
              <a:rPr lang="en-US" dirty="0"/>
              <a:t> PCA und die </a:t>
            </a:r>
            <a:r>
              <a:rPr lang="en-US" dirty="0" err="1"/>
              <a:t>beschriebenen</a:t>
            </a:r>
            <a:r>
              <a:rPr lang="en-US" dirty="0"/>
              <a:t> Trends </a:t>
            </a:r>
            <a:r>
              <a:rPr lang="en-US" dirty="0" err="1"/>
              <a:t>gelten</a:t>
            </a:r>
            <a:r>
              <a:rPr lang="en-US" dirty="0"/>
              <a:t> </a:t>
            </a:r>
            <a:r>
              <a:rPr lang="en-US" b="1" dirty="0" err="1"/>
              <a:t>generell</a:t>
            </a:r>
            <a:r>
              <a:rPr lang="en-US" dirty="0"/>
              <a:t> </a:t>
            </a:r>
            <a:r>
              <a:rPr lang="en-US" dirty="0" err="1"/>
              <a:t>für</a:t>
            </a:r>
            <a:r>
              <a:rPr lang="en-US" dirty="0"/>
              <a:t> </a:t>
            </a:r>
            <a:r>
              <a:rPr lang="en-US" dirty="0" err="1"/>
              <a:t>alle</a:t>
            </a:r>
            <a:r>
              <a:rPr lang="en-US" dirty="0"/>
              <a:t> </a:t>
            </a:r>
            <a:r>
              <a:rPr lang="en-US" dirty="0" err="1"/>
              <a:t>trainierbaren</a:t>
            </a:r>
            <a:r>
              <a:rPr lang="en-US" dirty="0"/>
              <a:t> </a:t>
            </a:r>
            <a:r>
              <a:rPr lang="en-US" dirty="0" err="1"/>
              <a:t>Gewichte</a:t>
            </a:r>
            <a:r>
              <a:rPr lang="en-US" dirty="0"/>
              <a:t>, </a:t>
            </a:r>
            <a:r>
              <a:rPr lang="en-US" dirty="0" err="1"/>
              <a:t>wie</a:t>
            </a:r>
            <a:r>
              <a:rPr lang="en-US" dirty="0"/>
              <a:t> </a:t>
            </a:r>
            <a:r>
              <a:rPr lang="en-US" dirty="0" err="1"/>
              <a:t>wir</a:t>
            </a:r>
            <a:r>
              <a:rPr lang="en-US" dirty="0"/>
              <a:t> auf der </a:t>
            </a:r>
            <a:r>
              <a:rPr lang="en-US" dirty="0" err="1"/>
              <a:t>nächsten</a:t>
            </a:r>
            <a:r>
              <a:rPr lang="en-US" dirty="0"/>
              <a:t> </a:t>
            </a:r>
            <a:r>
              <a:rPr lang="en-US" dirty="0" err="1"/>
              <a:t>Folie</a:t>
            </a:r>
            <a:r>
              <a:rPr lang="en-US" dirty="0"/>
              <a:t> </a:t>
            </a:r>
            <a:r>
              <a:rPr lang="en-US" dirty="0" err="1"/>
              <a:t>sehen</a:t>
            </a:r>
            <a:r>
              <a:rPr lang="en-US" dirty="0"/>
              <a:t> </a:t>
            </a:r>
            <a:r>
              <a:rPr lang="en-US" dirty="0" err="1"/>
              <a:t>können</a:t>
            </a:r>
            <a:r>
              <a:rPr lang="en-US" dirty="0"/>
              <a:t> </a:t>
            </a:r>
            <a:r>
              <a:rPr lang="en-US" dirty="0" err="1"/>
              <a:t>werden</a:t>
            </a:r>
            <a:r>
              <a:rPr lang="en-US" dirty="0"/>
              <a:t>. Die </a:t>
            </a:r>
            <a:r>
              <a:rPr lang="en-US" dirty="0" err="1"/>
              <a:t>Ergebnisse</a:t>
            </a:r>
            <a:r>
              <a:rPr lang="en-US" dirty="0"/>
              <a:t> </a:t>
            </a:r>
            <a:r>
              <a:rPr lang="en-US" dirty="0" err="1"/>
              <a:t>für</a:t>
            </a:r>
            <a:r>
              <a:rPr lang="en-US" dirty="0"/>
              <a:t> integrated gradients und die von gradient-based saliency </a:t>
            </a:r>
            <a:r>
              <a:rPr lang="en-US" dirty="0" err="1"/>
              <a:t>sind</a:t>
            </a:r>
            <a:r>
              <a:rPr lang="en-US" dirty="0"/>
              <a:t> </a:t>
            </a:r>
            <a:r>
              <a:rPr lang="en-US" b="1" dirty="0" err="1"/>
              <a:t>exakt</a:t>
            </a:r>
            <a:r>
              <a:rPr lang="en-US" b="1" dirty="0"/>
              <a:t> </a:t>
            </a:r>
            <a:r>
              <a:rPr lang="en-US" b="1" dirty="0" err="1"/>
              <a:t>gleich</a:t>
            </a:r>
            <a:r>
              <a:rPr lang="en-US" b="1" dirty="0"/>
              <a:t> </a:t>
            </a:r>
            <a:r>
              <a:rPr lang="en-US" dirty="0" err="1"/>
              <a:t>gewesen</a:t>
            </a:r>
            <a:r>
              <a:rPr lang="en-US" dirty="0"/>
              <a:t>.</a:t>
            </a:r>
          </a:p>
          <a:p>
            <a:pPr marL="171450" indent="-171450">
              <a:buFontTx/>
              <a:buChar char="-"/>
            </a:pPr>
            <a:r>
              <a:rPr lang="en-US" dirty="0"/>
              <a:t>Der Interesse </a:t>
            </a:r>
            <a:r>
              <a:rPr lang="en-US" dirty="0" err="1"/>
              <a:t>halber</a:t>
            </a:r>
            <a:r>
              <a:rPr lang="en-US" dirty="0"/>
              <a:t> </a:t>
            </a:r>
            <a:r>
              <a:rPr lang="en-US" dirty="0" err="1"/>
              <a:t>können</a:t>
            </a:r>
            <a:r>
              <a:rPr lang="en-US" dirty="0"/>
              <a:t> </a:t>
            </a:r>
            <a:r>
              <a:rPr lang="en-US" dirty="0" err="1"/>
              <a:t>wir</a:t>
            </a:r>
            <a:r>
              <a:rPr lang="en-US" dirty="0"/>
              <a:t> </a:t>
            </a:r>
            <a:r>
              <a:rPr lang="en-US" dirty="0" err="1"/>
              <a:t>uns</a:t>
            </a:r>
            <a:r>
              <a:rPr lang="en-US" dirty="0"/>
              <a:t> </a:t>
            </a:r>
            <a:r>
              <a:rPr lang="en-US" dirty="0" err="1"/>
              <a:t>auch</a:t>
            </a:r>
            <a:r>
              <a:rPr lang="en-US" dirty="0"/>
              <a:t> die </a:t>
            </a:r>
            <a:r>
              <a:rPr lang="en-US" b="1" dirty="0"/>
              <a:t>maximal </a:t>
            </a:r>
            <a:r>
              <a:rPr lang="en-US" b="1" dirty="0" err="1"/>
              <a:t>aktivierenden</a:t>
            </a:r>
            <a:r>
              <a:rPr lang="en-US" b="1" dirty="0"/>
              <a:t> patches </a:t>
            </a:r>
            <a:r>
              <a:rPr lang="en-US" dirty="0" err="1"/>
              <a:t>unten</a:t>
            </a:r>
            <a:r>
              <a:rPr lang="en-US" dirty="0"/>
              <a:t> links </a:t>
            </a:r>
            <a:r>
              <a:rPr lang="en-US" dirty="0" err="1"/>
              <a:t>anschauen</a:t>
            </a:r>
            <a:r>
              <a:rPr lang="en-US" dirty="0"/>
              <a:t>, wo </a:t>
            </a:r>
            <a:r>
              <a:rPr lang="en-US" dirty="0" err="1"/>
              <a:t>wir</a:t>
            </a:r>
            <a:r>
              <a:rPr lang="en-US" dirty="0"/>
              <a:t> </a:t>
            </a:r>
            <a:r>
              <a:rPr lang="en-US" dirty="0" err="1"/>
              <a:t>sehen</a:t>
            </a:r>
            <a:r>
              <a:rPr lang="en-US" dirty="0"/>
              <a:t>, </a:t>
            </a:r>
            <a:r>
              <a:rPr lang="en-US" dirty="0" err="1"/>
              <a:t>dass</a:t>
            </a:r>
            <a:r>
              <a:rPr lang="en-US" dirty="0"/>
              <a:t> </a:t>
            </a:r>
            <a:r>
              <a:rPr lang="en-US" dirty="0" err="1"/>
              <a:t>für</a:t>
            </a:r>
            <a:r>
              <a:rPr lang="en-US" dirty="0"/>
              <a:t> </a:t>
            </a:r>
            <a:r>
              <a:rPr lang="en-US" dirty="0" err="1"/>
              <a:t>bestimmte</a:t>
            </a:r>
            <a:r>
              <a:rPr lang="en-US" dirty="0"/>
              <a:t> </a:t>
            </a:r>
            <a:r>
              <a:rPr lang="en-US" dirty="0" err="1"/>
              <a:t>Bildbänder</a:t>
            </a:r>
            <a:r>
              <a:rPr lang="en-US" dirty="0"/>
              <a:t> </a:t>
            </a:r>
            <a:r>
              <a:rPr lang="en-US" dirty="0" err="1"/>
              <a:t>wie</a:t>
            </a:r>
            <a:r>
              <a:rPr lang="en-US" dirty="0"/>
              <a:t> 30, 40 und 60 </a:t>
            </a:r>
            <a:r>
              <a:rPr lang="en-US" b="1" dirty="0" err="1"/>
              <a:t>besonders</a:t>
            </a:r>
            <a:r>
              <a:rPr lang="en-US" b="1" dirty="0"/>
              <a:t> </a:t>
            </a:r>
            <a:r>
              <a:rPr lang="en-US" b="1" dirty="0" err="1"/>
              <a:t>helle</a:t>
            </a:r>
            <a:r>
              <a:rPr lang="en-US" b="1" dirty="0"/>
              <a:t> Inputs </a:t>
            </a:r>
            <a:r>
              <a:rPr lang="en-US" dirty="0" err="1"/>
              <a:t>gefordert</a:t>
            </a:r>
            <a:r>
              <a:rPr lang="en-US" dirty="0"/>
              <a:t> </a:t>
            </a:r>
            <a:r>
              <a:rPr lang="en-US" dirty="0" err="1"/>
              <a:t>werden</a:t>
            </a:r>
            <a:r>
              <a:rPr lang="en-US" dirty="0"/>
              <a:t> und </a:t>
            </a:r>
            <a:r>
              <a:rPr lang="en-US" dirty="0" err="1"/>
              <a:t>für</a:t>
            </a:r>
            <a:r>
              <a:rPr lang="en-US" dirty="0"/>
              <a:t> den Rest </a:t>
            </a:r>
            <a:r>
              <a:rPr lang="en-US" dirty="0" err="1"/>
              <a:t>nicht</a:t>
            </a:r>
            <a:r>
              <a:rPr lang="en-US" dirty="0"/>
              <a:t> so </a:t>
            </a:r>
            <a:r>
              <a:rPr lang="en-US" dirty="0" err="1"/>
              <a:t>sehr</a:t>
            </a:r>
            <a:r>
              <a:rPr lang="en-US" dirty="0"/>
              <a:t>.</a:t>
            </a:r>
          </a:p>
          <a:p>
            <a:pPr marL="171450" indent="-171450">
              <a:buFontTx/>
              <a:buChar char="-"/>
            </a:pPr>
            <a:endParaRPr lang="en-US" dirty="0"/>
          </a:p>
        </p:txBody>
      </p:sp>
      <p:sp>
        <p:nvSpPr>
          <p:cNvPr id="4" name="Foliennummernplatzhalter 3"/>
          <p:cNvSpPr>
            <a:spLocks noGrp="1"/>
          </p:cNvSpPr>
          <p:nvPr>
            <p:ph type="sldNum" sz="quarter" idx="5"/>
          </p:nvPr>
        </p:nvSpPr>
        <p:spPr/>
        <p:txBody>
          <a:bodyPr/>
          <a:lstStyle/>
          <a:p>
            <a:fld id="{DFD175B6-0828-440C-916A-09BA0B2D2CFA}" type="slidenum">
              <a:rPr lang="de-DE" smtClean="0"/>
              <a:t>27</a:t>
            </a:fld>
            <a:endParaRPr lang="de-DE"/>
          </a:p>
        </p:txBody>
      </p:sp>
    </p:spTree>
    <p:extLst>
      <p:ext uri="{BB962C8B-B14F-4D97-AF65-F5344CB8AC3E}">
        <p14:creationId xmlns:p14="http://schemas.microsoft.com/office/powerpoint/2010/main" val="28664542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Bei den anderen trainierbaren Parametern sehen wir die </a:t>
            </a:r>
            <a:r>
              <a:rPr lang="de-DE" b="1" dirty="0"/>
              <a:t>gleichen Trends</a:t>
            </a:r>
            <a:r>
              <a:rPr lang="de-DE" dirty="0"/>
              <a:t>. Der rechte Bildabschnitt ist die Fortsetzung des linken, wobei wir jeweils links NMF und rechts PCA sehen.</a:t>
            </a:r>
          </a:p>
          <a:p>
            <a:pPr marL="171450" indent="-171450">
              <a:buFontTx/>
              <a:buChar char="-"/>
            </a:pPr>
            <a:r>
              <a:rPr lang="de-DE" dirty="0"/>
              <a:t>Unter diesen Begriff trainierbare Parameter fallen die </a:t>
            </a:r>
            <a:r>
              <a:rPr lang="de-DE" b="1" dirty="0" err="1"/>
              <a:t>weights</a:t>
            </a:r>
            <a:r>
              <a:rPr lang="de-DE" b="1" dirty="0"/>
              <a:t> und </a:t>
            </a:r>
            <a:r>
              <a:rPr lang="de-DE" b="1" dirty="0" err="1"/>
              <a:t>biases</a:t>
            </a:r>
            <a:r>
              <a:rPr lang="de-DE" b="1" dirty="0"/>
              <a:t> </a:t>
            </a:r>
            <a:r>
              <a:rPr lang="de-DE" dirty="0"/>
              <a:t>der verschiedenen Layer, also conv2d_1, conv2d_2, dense_1 und dense_2.</a:t>
            </a:r>
          </a:p>
        </p:txBody>
      </p:sp>
      <p:sp>
        <p:nvSpPr>
          <p:cNvPr id="4" name="Foliennummernplatzhalter 3"/>
          <p:cNvSpPr>
            <a:spLocks noGrp="1"/>
          </p:cNvSpPr>
          <p:nvPr>
            <p:ph type="sldNum" sz="quarter" idx="5"/>
          </p:nvPr>
        </p:nvSpPr>
        <p:spPr/>
        <p:txBody>
          <a:bodyPr/>
          <a:lstStyle/>
          <a:p>
            <a:fld id="{DFD175B6-0828-440C-916A-09BA0B2D2CFA}" type="slidenum">
              <a:rPr lang="de-DE" smtClean="0"/>
              <a:t>28</a:t>
            </a:fld>
            <a:endParaRPr lang="de-DE"/>
          </a:p>
        </p:txBody>
      </p:sp>
    </p:spTree>
    <p:extLst>
      <p:ext uri="{BB962C8B-B14F-4D97-AF65-F5344CB8AC3E}">
        <p14:creationId xmlns:p14="http://schemas.microsoft.com/office/powerpoint/2010/main" val="2118296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In einem Ausblick kann ich darauf hinweisen, dass </a:t>
            </a:r>
            <a:r>
              <a:rPr lang="de-DE" dirty="0" err="1"/>
              <a:t>PyTorch</a:t>
            </a:r>
            <a:r>
              <a:rPr lang="de-DE" dirty="0"/>
              <a:t> </a:t>
            </a:r>
            <a:r>
              <a:rPr lang="de-DE" b="1" dirty="0"/>
              <a:t>für die Forschung das populärste Deep Learning Framework</a:t>
            </a:r>
            <a:r>
              <a:rPr lang="de-DE" b="0" dirty="0"/>
              <a:t> im Jahr 2019 ist</a:t>
            </a:r>
            <a:r>
              <a:rPr lang="de-DE" dirty="0"/>
              <a:t>, wenn man dem eine Evaluation der auf Konferenzen verwendeten Implementierungen zugrunde liegt.</a:t>
            </a:r>
          </a:p>
          <a:p>
            <a:pPr marL="171450" indent="-171450">
              <a:buFontTx/>
              <a:buChar char="-"/>
            </a:pPr>
            <a:r>
              <a:rPr lang="de-DE" dirty="0"/>
              <a:t>Auf der linken Seite sehen wir die größer werdende Popularität von </a:t>
            </a:r>
            <a:r>
              <a:rPr lang="de-DE" b="1" dirty="0"/>
              <a:t>hyperspektralem Remote </a:t>
            </a:r>
            <a:r>
              <a:rPr lang="de-DE" b="1" dirty="0" err="1"/>
              <a:t>Sensing</a:t>
            </a:r>
            <a:r>
              <a:rPr lang="de-DE" b="1" dirty="0"/>
              <a:t> </a:t>
            </a:r>
            <a:r>
              <a:rPr lang="de-DE" dirty="0"/>
              <a:t>anhand der Zahlen veröffentlichter Artikel bis zum 31.01.19 zu diesem Thema, um meinem Thema mehr Legitimität zu verleihen.</a:t>
            </a:r>
          </a:p>
          <a:p>
            <a:pPr marL="171450" indent="-171450">
              <a:buFontTx/>
              <a:buChar char="-"/>
            </a:pPr>
            <a:r>
              <a:rPr lang="de-DE" dirty="0" err="1"/>
              <a:t>PyTorch</a:t>
            </a:r>
            <a:r>
              <a:rPr lang="de-DE" dirty="0"/>
              <a:t> hat aber auch Restriktionen wie die </a:t>
            </a:r>
            <a:r>
              <a:rPr lang="de-DE" b="1" dirty="0"/>
              <a:t>fehlende physische Modellgrößenreduktion</a:t>
            </a:r>
            <a:r>
              <a:rPr lang="de-DE" dirty="0"/>
              <a:t>, die ich für genau ein Modell in Keras umgehen wollte, mit folgenden Ergebnissen:</a:t>
            </a:r>
          </a:p>
        </p:txBody>
      </p:sp>
      <p:sp>
        <p:nvSpPr>
          <p:cNvPr id="4" name="Foliennummernplatzhalter 3"/>
          <p:cNvSpPr>
            <a:spLocks noGrp="1"/>
          </p:cNvSpPr>
          <p:nvPr>
            <p:ph type="sldNum" sz="quarter" idx="5"/>
          </p:nvPr>
        </p:nvSpPr>
        <p:spPr/>
        <p:txBody>
          <a:bodyPr/>
          <a:lstStyle/>
          <a:p>
            <a:fld id="{DFD175B6-0828-440C-916A-09BA0B2D2CFA}" type="slidenum">
              <a:rPr lang="de-DE" smtClean="0"/>
              <a:t>29</a:t>
            </a:fld>
            <a:endParaRPr lang="de-DE"/>
          </a:p>
        </p:txBody>
      </p:sp>
    </p:spTree>
    <p:extLst>
      <p:ext uri="{BB962C8B-B14F-4D97-AF65-F5344CB8AC3E}">
        <p14:creationId xmlns:p14="http://schemas.microsoft.com/office/powerpoint/2010/main" val="2510816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Fangen wir an mit dem Thema der hyperspektralen Bilderfassung. Sie hat den Ursprung im Jahr 1957, wonach sich remote </a:t>
            </a:r>
            <a:r>
              <a:rPr lang="de-DE" dirty="0" err="1"/>
              <a:t>sensing</a:t>
            </a:r>
            <a:r>
              <a:rPr lang="de-DE" dirty="0"/>
              <a:t> als Gebiet entwickelt hat, d.h. die Erfassung von Satellitenbildern u.a. der Erde aus dem Weltall.</a:t>
            </a:r>
          </a:p>
          <a:p>
            <a:pPr marL="171450" indent="-171450">
              <a:buFontTx/>
              <a:buChar char="-"/>
            </a:pPr>
            <a:r>
              <a:rPr lang="de-DE" dirty="0"/>
              <a:t>Eine große Herausforderung liegt in der </a:t>
            </a:r>
            <a:r>
              <a:rPr lang="de-DE" b="1" dirty="0"/>
              <a:t>Menge der Daten</a:t>
            </a:r>
            <a:r>
              <a:rPr lang="de-DE" dirty="0"/>
              <a:t>, die durch die Sensoren erfasst werden. Um dem vorzubeugen, wurde die </a:t>
            </a:r>
            <a:r>
              <a:rPr lang="de-DE" b="1" dirty="0"/>
              <a:t>Pixelgröße vergrößert</a:t>
            </a:r>
            <a:r>
              <a:rPr lang="de-DE" dirty="0"/>
              <a:t>, und zur Klassifikation wird ein </a:t>
            </a:r>
            <a:r>
              <a:rPr lang="de-DE" b="1" dirty="0"/>
              <a:t>spektrales Profil </a:t>
            </a:r>
            <a:r>
              <a:rPr lang="de-DE" dirty="0"/>
              <a:t>eines Objekts herangezogen.</a:t>
            </a:r>
          </a:p>
          <a:p>
            <a:pPr marL="171450" indent="-171450">
              <a:buFontTx/>
              <a:buChar char="-"/>
            </a:pPr>
            <a:r>
              <a:rPr lang="de-DE" dirty="0"/>
              <a:t>Das unterscheidet sich deutlich von normalen RGB-Bildern, wie die Abbildung zeigt. Wir sehen zwei räumliche Dimensionen X und Y sowie Lambda, das für die Wellenlänge des Lichts steht. Alle drei Dimensionen zusammen ergeben einen hyperspektralen Quader (</a:t>
            </a:r>
            <a:r>
              <a:rPr lang="de-DE" dirty="0" err="1"/>
              <a:t>data</a:t>
            </a:r>
            <a:r>
              <a:rPr lang="de-DE" dirty="0"/>
              <a:t> </a:t>
            </a:r>
            <a:r>
              <a:rPr lang="de-DE" dirty="0" err="1"/>
              <a:t>cube</a:t>
            </a:r>
            <a:r>
              <a:rPr lang="de-DE" dirty="0"/>
              <a:t>) und wir können für eine ausgewählte Wellenlänge </a:t>
            </a:r>
            <a:r>
              <a:rPr lang="de-DE" dirty="0" err="1"/>
              <a:t>Lambda_i</a:t>
            </a:r>
            <a:r>
              <a:rPr lang="de-DE" dirty="0"/>
              <a:t> eine Bildebene erhalten. So können wir den Reflexionsgrad des einfallenden Lichts für die Wellenlänge bestimmen. Zusammengefasst entsteht so ein charakteristisches Reflexionsprofil für eine Klasse an Objekten (</a:t>
            </a:r>
            <a:r>
              <a:rPr lang="de-DE" b="1" dirty="0"/>
              <a:t>HSI </a:t>
            </a:r>
            <a:r>
              <a:rPr lang="de-DE" b="1" dirty="0" err="1"/>
              <a:t>fingerprint</a:t>
            </a:r>
            <a:r>
              <a:rPr lang="de-DE" dirty="0"/>
              <a:t>).</a:t>
            </a:r>
          </a:p>
          <a:p>
            <a:pPr marL="171450" indent="-171450">
              <a:buFontTx/>
              <a:buChar char="-"/>
            </a:pPr>
            <a:r>
              <a:rPr lang="de-DE" dirty="0"/>
              <a:t>Evtl. reichen uns dabei </a:t>
            </a:r>
            <a:r>
              <a:rPr lang="de-DE" b="1" dirty="0"/>
              <a:t>multispektrale</a:t>
            </a:r>
            <a:r>
              <a:rPr lang="de-DE" dirty="0"/>
              <a:t> Bildaufnahmen schon aus. Diese sind Aufnahmen eines Teilbereichs von (</a:t>
            </a:r>
            <a:r>
              <a:rPr lang="de-DE" b="1" dirty="0"/>
              <a:t>diskreten</a:t>
            </a:r>
            <a:r>
              <a:rPr lang="de-DE" dirty="0"/>
              <a:t>) Wellenlängen, der uns interessiert, anstelle von zusammenhängenden </a:t>
            </a:r>
            <a:r>
              <a:rPr lang="de-DE" b="1" dirty="0"/>
              <a:t>stetigen</a:t>
            </a:r>
            <a:r>
              <a:rPr lang="de-DE" dirty="0"/>
              <a:t> Wellenlängen wie im hyperspektralen Szenario.</a:t>
            </a:r>
          </a:p>
        </p:txBody>
      </p:sp>
      <p:sp>
        <p:nvSpPr>
          <p:cNvPr id="4" name="Foliennummernplatzhalter 3"/>
          <p:cNvSpPr>
            <a:spLocks noGrp="1"/>
          </p:cNvSpPr>
          <p:nvPr>
            <p:ph type="sldNum" sz="quarter" idx="5"/>
          </p:nvPr>
        </p:nvSpPr>
        <p:spPr/>
        <p:txBody>
          <a:bodyPr/>
          <a:lstStyle/>
          <a:p>
            <a:fld id="{DFD175B6-0828-440C-916A-09BA0B2D2CFA}" type="slidenum">
              <a:rPr lang="de-DE" smtClean="0"/>
              <a:t>3</a:t>
            </a:fld>
            <a:endParaRPr lang="de-DE"/>
          </a:p>
        </p:txBody>
      </p:sp>
    </p:spTree>
    <p:extLst>
      <p:ext uri="{BB962C8B-B14F-4D97-AF65-F5344CB8AC3E}">
        <p14:creationId xmlns:p14="http://schemas.microsoft.com/office/powerpoint/2010/main" val="27109316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1. Bildkompression reduzierte die Inferenzzeit um 20% und mehr </a:t>
            </a:r>
            <a:r>
              <a:rPr lang="de-DE" dirty="0" err="1"/>
              <a:t>Pruning</a:t>
            </a:r>
            <a:r>
              <a:rPr lang="de-DE" dirty="0"/>
              <a:t> hilft dabei noch mehr;</a:t>
            </a:r>
          </a:p>
          <a:p>
            <a:pPr marL="171450" indent="-171450">
              <a:buFontTx/>
              <a:buChar char="-"/>
            </a:pPr>
            <a:r>
              <a:rPr lang="de-DE" dirty="0"/>
              <a:t>2. Der Zeitunterschied zwischen Bildkompression und keiner Bildkompression wird nach </a:t>
            </a:r>
            <a:r>
              <a:rPr lang="de-DE" b="1" dirty="0"/>
              <a:t>Quantisierung noch relevanter</a:t>
            </a:r>
            <a:r>
              <a:rPr lang="de-DE" dirty="0"/>
              <a:t>;</a:t>
            </a:r>
          </a:p>
          <a:p>
            <a:pPr marL="171450" indent="-171450">
              <a:buFontTx/>
              <a:buChar char="-"/>
            </a:pPr>
            <a:r>
              <a:rPr lang="de-DE" dirty="0"/>
              <a:t>3. Die Inferenzzeitersparnisse sind </a:t>
            </a:r>
            <a:r>
              <a:rPr lang="de-DE" b="1" dirty="0"/>
              <a:t>relativ gesehen viel größer</a:t>
            </a:r>
            <a:r>
              <a:rPr lang="de-DE" dirty="0"/>
              <a:t>, wenn wir nach dem </a:t>
            </a:r>
            <a:r>
              <a:rPr lang="de-DE" dirty="0" err="1"/>
              <a:t>Pruning</a:t>
            </a:r>
            <a:r>
              <a:rPr lang="de-DE" dirty="0"/>
              <a:t> eine </a:t>
            </a:r>
            <a:r>
              <a:rPr lang="de-DE" b="1" dirty="0"/>
              <a:t>Quantisierung</a:t>
            </a:r>
            <a:r>
              <a:rPr lang="de-DE" dirty="0"/>
              <a:t> durchführen und</a:t>
            </a:r>
          </a:p>
          <a:p>
            <a:pPr marL="171450" indent="-171450">
              <a:buFontTx/>
              <a:buChar char="-"/>
            </a:pPr>
            <a:r>
              <a:rPr lang="de-DE" dirty="0"/>
              <a:t>4. Bzgl. der Modellgröße haben alle drei Kompressionen eine positive Auswirkung, </a:t>
            </a:r>
            <a:r>
              <a:rPr lang="de-DE" b="1" dirty="0"/>
              <a:t>Quantisierung</a:t>
            </a:r>
            <a:r>
              <a:rPr lang="de-DE" dirty="0"/>
              <a:t> reduziert dabei das Modell </a:t>
            </a:r>
            <a:r>
              <a:rPr lang="de-DE" b="1" dirty="0"/>
              <a:t>ganz besonders </a:t>
            </a:r>
            <a:r>
              <a:rPr lang="de-DE" dirty="0"/>
              <a:t>von der Größe her</a:t>
            </a:r>
          </a:p>
        </p:txBody>
      </p:sp>
      <p:sp>
        <p:nvSpPr>
          <p:cNvPr id="4" name="Foliennummernplatzhalter 3"/>
          <p:cNvSpPr>
            <a:spLocks noGrp="1"/>
          </p:cNvSpPr>
          <p:nvPr>
            <p:ph type="sldNum" sz="quarter" idx="5"/>
          </p:nvPr>
        </p:nvSpPr>
        <p:spPr/>
        <p:txBody>
          <a:bodyPr/>
          <a:lstStyle/>
          <a:p>
            <a:fld id="{DFD175B6-0828-440C-916A-09BA0B2D2CFA}" type="slidenum">
              <a:rPr lang="de-DE" smtClean="0"/>
              <a:t>30</a:t>
            </a:fld>
            <a:endParaRPr lang="de-DE"/>
          </a:p>
        </p:txBody>
      </p:sp>
    </p:spTree>
    <p:extLst>
      <p:ext uri="{BB962C8B-B14F-4D97-AF65-F5344CB8AC3E}">
        <p14:creationId xmlns:p14="http://schemas.microsoft.com/office/powerpoint/2010/main" val="30795898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Fassen wir die Erkenntnisse nun zusammen.</a:t>
            </a:r>
          </a:p>
          <a:p>
            <a:pPr marL="171450" indent="-171450">
              <a:buFontTx/>
              <a:buChar char="-"/>
            </a:pPr>
            <a:r>
              <a:rPr lang="de-DE" dirty="0"/>
              <a:t>Für die Bildkompression sind </a:t>
            </a:r>
            <a:r>
              <a:rPr lang="de-DE" b="1" dirty="0"/>
              <a:t>PCA, NMF und LLE </a:t>
            </a:r>
            <a:r>
              <a:rPr lang="de-DE" dirty="0"/>
              <a:t>die vielversprechendsten Methoden für eine hohe Genauigkeit. Wir </a:t>
            </a:r>
            <a:r>
              <a:rPr lang="de-DE" b="1" dirty="0"/>
              <a:t>brauchen nur wenige Komponenten </a:t>
            </a:r>
            <a:r>
              <a:rPr lang="de-DE" dirty="0"/>
              <a:t>und können dadurch an </a:t>
            </a:r>
            <a:r>
              <a:rPr lang="de-DE" b="1" dirty="0"/>
              <a:t>Modellgröße</a:t>
            </a:r>
            <a:r>
              <a:rPr lang="de-DE" dirty="0"/>
              <a:t> </a:t>
            </a:r>
            <a:r>
              <a:rPr lang="de-DE" b="1" dirty="0"/>
              <a:t>sparen</a:t>
            </a:r>
            <a:r>
              <a:rPr lang="de-DE" dirty="0"/>
              <a:t>.</a:t>
            </a:r>
          </a:p>
          <a:p>
            <a:pPr marL="171450" indent="-171450">
              <a:buFontTx/>
              <a:buChar char="-"/>
            </a:pPr>
            <a:r>
              <a:rPr lang="de-DE" dirty="0"/>
              <a:t>In der Tabelle oben rechts sehen wir die Komponentenzahlen, für die eine Methode die </a:t>
            </a:r>
            <a:r>
              <a:rPr lang="de-DE" b="1" dirty="0"/>
              <a:t>Referenzgenauigkeit übertreffen </a:t>
            </a:r>
            <a:r>
              <a:rPr lang="de-DE" dirty="0"/>
              <a:t>konnte.</a:t>
            </a:r>
          </a:p>
          <a:p>
            <a:pPr marL="171450" indent="-171450">
              <a:buFontTx/>
              <a:buChar char="-"/>
            </a:pPr>
            <a:r>
              <a:rPr lang="de-DE" dirty="0"/>
              <a:t>Bei Feature </a:t>
            </a:r>
            <a:r>
              <a:rPr lang="de-DE" dirty="0" err="1"/>
              <a:t>Extraction</a:t>
            </a:r>
            <a:r>
              <a:rPr lang="de-DE" dirty="0"/>
              <a:t> </a:t>
            </a:r>
            <a:r>
              <a:rPr lang="de-DE" b="1" dirty="0"/>
              <a:t>steigt</a:t>
            </a:r>
            <a:r>
              <a:rPr lang="de-DE" dirty="0"/>
              <a:t> die Genauigkeit </a:t>
            </a:r>
            <a:r>
              <a:rPr lang="de-DE" b="0" dirty="0"/>
              <a:t>mit mehr Komponenten anfangs </a:t>
            </a:r>
            <a:r>
              <a:rPr lang="de-DE" b="1" dirty="0"/>
              <a:t>schnell</a:t>
            </a:r>
            <a:r>
              <a:rPr lang="de-DE" b="0" dirty="0"/>
              <a:t>, dann immer weniger schnell</a:t>
            </a:r>
            <a:r>
              <a:rPr lang="de-DE" dirty="0"/>
              <a:t>, während bei Feature </a:t>
            </a:r>
            <a:r>
              <a:rPr lang="de-DE" dirty="0" err="1"/>
              <a:t>Selection</a:t>
            </a:r>
            <a:r>
              <a:rPr lang="de-DE" dirty="0"/>
              <a:t> </a:t>
            </a:r>
            <a:r>
              <a:rPr lang="de-DE" b="1" dirty="0"/>
              <a:t>lineare Entwicklungen </a:t>
            </a:r>
            <a:r>
              <a:rPr lang="de-DE" dirty="0"/>
              <a:t>zu beobachten sind.</a:t>
            </a:r>
          </a:p>
          <a:p>
            <a:pPr marL="171450" indent="-171450">
              <a:buFontTx/>
              <a:buChar char="-"/>
            </a:pPr>
            <a:r>
              <a:rPr lang="en-US" dirty="0" err="1"/>
              <a:t>Beim</a:t>
            </a:r>
            <a:r>
              <a:rPr lang="en-US" dirty="0"/>
              <a:t> Pruning </a:t>
            </a:r>
            <a:r>
              <a:rPr lang="en-US" dirty="0" err="1"/>
              <a:t>gibt</a:t>
            </a:r>
            <a:r>
              <a:rPr lang="en-US" dirty="0"/>
              <a:t> es die </a:t>
            </a:r>
            <a:r>
              <a:rPr lang="en-US" dirty="0" err="1"/>
              <a:t>drei</a:t>
            </a:r>
            <a:r>
              <a:rPr lang="en-US" dirty="0"/>
              <a:t> </a:t>
            </a:r>
            <a:r>
              <a:rPr lang="en-US" dirty="0" err="1"/>
              <a:t>genannten</a:t>
            </a:r>
            <a:r>
              <a:rPr lang="en-US" dirty="0"/>
              <a:t> </a:t>
            </a:r>
            <a:r>
              <a:rPr lang="en-US" dirty="0" err="1"/>
              <a:t>Phasen</a:t>
            </a:r>
            <a:r>
              <a:rPr lang="en-US" dirty="0"/>
              <a:t>, von </a:t>
            </a:r>
            <a:r>
              <a:rPr lang="en-US" dirty="0" err="1"/>
              <a:t>denen</a:t>
            </a:r>
            <a:r>
              <a:rPr lang="en-US" dirty="0"/>
              <a:t> die </a:t>
            </a:r>
            <a:r>
              <a:rPr lang="en-US" dirty="0" err="1"/>
              <a:t>erste</a:t>
            </a:r>
            <a:r>
              <a:rPr lang="en-US" dirty="0"/>
              <a:t> </a:t>
            </a:r>
            <a:r>
              <a:rPr lang="en-US" dirty="0" err="1"/>
              <a:t>als</a:t>
            </a:r>
            <a:r>
              <a:rPr lang="en-US" dirty="0"/>
              <a:t> </a:t>
            </a:r>
            <a:r>
              <a:rPr lang="en-US" b="1" dirty="0"/>
              <a:t>moderates Pruning die OA </a:t>
            </a:r>
            <a:r>
              <a:rPr lang="en-US" b="1" dirty="0" err="1"/>
              <a:t>behält</a:t>
            </a:r>
            <a:r>
              <a:rPr lang="en-US" b="1" dirty="0"/>
              <a:t> </a:t>
            </a:r>
            <a:r>
              <a:rPr lang="en-US" b="1" dirty="0" err="1"/>
              <a:t>oder</a:t>
            </a:r>
            <a:r>
              <a:rPr lang="en-US" b="1" dirty="0"/>
              <a:t> </a:t>
            </a:r>
            <a:r>
              <a:rPr lang="en-US" b="1" dirty="0" err="1"/>
              <a:t>steigern</a:t>
            </a:r>
            <a:r>
              <a:rPr lang="en-US" b="1" dirty="0"/>
              <a:t> </a:t>
            </a:r>
            <a:r>
              <a:rPr lang="en-US" b="1" dirty="0" err="1"/>
              <a:t>kann</a:t>
            </a:r>
            <a:r>
              <a:rPr lang="en-US" dirty="0"/>
              <a:t>, </a:t>
            </a:r>
            <a:r>
              <a:rPr lang="en-US" dirty="0" err="1"/>
              <a:t>sodass</a:t>
            </a:r>
            <a:r>
              <a:rPr lang="en-US" dirty="0"/>
              <a:t> </a:t>
            </a:r>
            <a:r>
              <a:rPr lang="en-US" dirty="0" err="1"/>
              <a:t>sie</a:t>
            </a:r>
            <a:r>
              <a:rPr lang="en-US" dirty="0"/>
              <a:t> </a:t>
            </a:r>
            <a:r>
              <a:rPr lang="en-US" dirty="0" err="1"/>
              <a:t>zu</a:t>
            </a:r>
            <a:r>
              <a:rPr lang="en-US" dirty="0"/>
              <a:t> </a:t>
            </a:r>
            <a:r>
              <a:rPr lang="en-US" dirty="0" err="1"/>
              <a:t>empfehlen</a:t>
            </a:r>
            <a:r>
              <a:rPr lang="en-US" dirty="0"/>
              <a:t> </a:t>
            </a:r>
            <a:r>
              <a:rPr lang="en-US" dirty="0" err="1"/>
              <a:t>ist</a:t>
            </a:r>
            <a:r>
              <a:rPr lang="en-US" dirty="0"/>
              <a:t>.</a:t>
            </a:r>
          </a:p>
          <a:p>
            <a:pPr marL="171450" indent="-171450">
              <a:buFontTx/>
              <a:buChar char="-"/>
            </a:pPr>
            <a:r>
              <a:rPr lang="en-US" dirty="0"/>
              <a:t>Es </a:t>
            </a:r>
            <a:r>
              <a:rPr lang="en-US" dirty="0" err="1"/>
              <a:t>gibt</a:t>
            </a:r>
            <a:r>
              <a:rPr lang="en-US" dirty="0"/>
              <a:t> </a:t>
            </a:r>
            <a:r>
              <a:rPr lang="en-US" b="0" dirty="0"/>
              <a:t>framework-</a:t>
            </a:r>
            <a:r>
              <a:rPr lang="en-US" b="0" dirty="0" err="1"/>
              <a:t>spezifische</a:t>
            </a:r>
            <a:r>
              <a:rPr lang="en-US" b="0" dirty="0"/>
              <a:t> </a:t>
            </a:r>
            <a:r>
              <a:rPr lang="en-US" b="0" dirty="0" err="1"/>
              <a:t>Schwierigkeiten</a:t>
            </a:r>
            <a:r>
              <a:rPr lang="en-US" b="0" dirty="0"/>
              <a:t> </a:t>
            </a:r>
            <a:r>
              <a:rPr lang="en-US" dirty="0" err="1"/>
              <a:t>bzgl</a:t>
            </a:r>
            <a:r>
              <a:rPr lang="en-US" dirty="0"/>
              <a:t>. </a:t>
            </a:r>
            <a:r>
              <a:rPr lang="en-US" b="1" dirty="0" err="1"/>
              <a:t>Modellgrößenreduktion</a:t>
            </a:r>
            <a:r>
              <a:rPr lang="en-US" b="1" dirty="0"/>
              <a:t>, </a:t>
            </a:r>
            <a:r>
              <a:rPr lang="en-US" b="1" dirty="0" err="1"/>
              <a:t>Interoperabilität</a:t>
            </a:r>
            <a:r>
              <a:rPr lang="en-US" b="1" dirty="0"/>
              <a:t> </a:t>
            </a:r>
            <a:r>
              <a:rPr lang="en-US" dirty="0" err="1"/>
              <a:t>oder</a:t>
            </a:r>
            <a:r>
              <a:rPr lang="en-US" dirty="0"/>
              <a:t> </a:t>
            </a:r>
            <a:r>
              <a:rPr lang="en-US" dirty="0" err="1"/>
              <a:t>einer</a:t>
            </a:r>
            <a:r>
              <a:rPr lang="en-US" dirty="0"/>
              <a:t> </a:t>
            </a:r>
            <a:r>
              <a:rPr lang="en-US" b="1" dirty="0" err="1"/>
              <a:t>passender</a:t>
            </a:r>
            <a:r>
              <a:rPr lang="en-US" b="1" dirty="0"/>
              <a:t> API </a:t>
            </a:r>
            <a:r>
              <a:rPr lang="en-US" dirty="0" err="1"/>
              <a:t>für</a:t>
            </a:r>
            <a:r>
              <a:rPr lang="en-US" dirty="0"/>
              <a:t> Pruning </a:t>
            </a:r>
            <a:r>
              <a:rPr lang="en-US" dirty="0" err="1"/>
              <a:t>ohne</a:t>
            </a:r>
            <a:r>
              <a:rPr lang="en-US" dirty="0"/>
              <a:t> </a:t>
            </a:r>
            <a:r>
              <a:rPr lang="en-US" dirty="0" err="1"/>
              <a:t>eigenen</a:t>
            </a:r>
            <a:r>
              <a:rPr lang="en-US" dirty="0"/>
              <a:t> Code </a:t>
            </a:r>
            <a:r>
              <a:rPr lang="en-US" dirty="0" err="1"/>
              <a:t>nutzen</a:t>
            </a:r>
            <a:r>
              <a:rPr lang="en-US" dirty="0"/>
              <a:t> </a:t>
            </a:r>
            <a:r>
              <a:rPr lang="en-US" dirty="0" err="1"/>
              <a:t>zu</a:t>
            </a:r>
            <a:r>
              <a:rPr lang="en-US" dirty="0"/>
              <a:t> </a:t>
            </a:r>
            <a:r>
              <a:rPr lang="en-US" dirty="0" err="1"/>
              <a:t>müssen</a:t>
            </a:r>
            <a:r>
              <a:rPr lang="en-US" dirty="0"/>
              <a:t>, </a:t>
            </a:r>
            <a:r>
              <a:rPr lang="en-US" dirty="0" err="1"/>
              <a:t>wobei</a:t>
            </a:r>
            <a:r>
              <a:rPr lang="en-US" dirty="0"/>
              <a:t> </a:t>
            </a:r>
            <a:r>
              <a:rPr lang="en-US" b="1" dirty="0" err="1"/>
              <a:t>viel</a:t>
            </a:r>
            <a:r>
              <a:rPr lang="en-US" b="1" dirty="0"/>
              <a:t> </a:t>
            </a:r>
            <a:r>
              <a:rPr lang="en-US" b="1" dirty="0" err="1"/>
              <a:t>Implementierung</a:t>
            </a:r>
            <a:r>
              <a:rPr lang="en-US" b="1" dirty="0"/>
              <a:t> </a:t>
            </a:r>
            <a:r>
              <a:rPr lang="en-US" b="1" dirty="0" err="1"/>
              <a:t>noch</a:t>
            </a:r>
            <a:r>
              <a:rPr lang="en-US" b="1" dirty="0"/>
              <a:t> </a:t>
            </a:r>
            <a:r>
              <a:rPr lang="en-US" b="1" dirty="0" err="1"/>
              <a:t>im</a:t>
            </a:r>
            <a:r>
              <a:rPr lang="en-US" b="1" dirty="0"/>
              <a:t> </a:t>
            </a:r>
            <a:r>
              <a:rPr lang="en-US" b="1" dirty="0" err="1"/>
              <a:t>Laufe</a:t>
            </a:r>
            <a:r>
              <a:rPr lang="en-US" dirty="0"/>
              <a:t> </a:t>
            </a:r>
            <a:r>
              <a:rPr lang="en-US" dirty="0" err="1"/>
              <a:t>ist</a:t>
            </a:r>
            <a:r>
              <a:rPr lang="en-US" dirty="0"/>
              <a:t>.</a:t>
            </a:r>
          </a:p>
          <a:p>
            <a:pPr marL="171450" indent="-171450">
              <a:buFontTx/>
              <a:buChar char="-"/>
            </a:pPr>
            <a:r>
              <a:rPr lang="en-US" dirty="0" err="1"/>
              <a:t>Lineare</a:t>
            </a:r>
            <a:r>
              <a:rPr lang="en-US" dirty="0"/>
              <a:t> layer </a:t>
            </a:r>
            <a:r>
              <a:rPr lang="en-US" dirty="0" err="1"/>
              <a:t>können</a:t>
            </a:r>
            <a:r>
              <a:rPr lang="en-US" dirty="0"/>
              <a:t> in der Tat </a:t>
            </a:r>
            <a:r>
              <a:rPr lang="en-US" dirty="0" err="1"/>
              <a:t>noch</a:t>
            </a:r>
            <a:r>
              <a:rPr lang="en-US" dirty="0"/>
              <a:t> </a:t>
            </a:r>
            <a:r>
              <a:rPr lang="en-US" dirty="0" err="1"/>
              <a:t>eher</a:t>
            </a:r>
            <a:r>
              <a:rPr lang="en-US" dirty="0"/>
              <a:t> </a:t>
            </a:r>
            <a:r>
              <a:rPr lang="en-US" b="1" dirty="0" err="1"/>
              <a:t>mehr</a:t>
            </a:r>
            <a:r>
              <a:rPr lang="en-US" b="1" dirty="0"/>
              <a:t> </a:t>
            </a:r>
            <a:r>
              <a:rPr lang="en-US" b="1" dirty="0" err="1"/>
              <a:t>geprunt</a:t>
            </a:r>
            <a:r>
              <a:rPr lang="en-US" b="1" dirty="0"/>
              <a:t> </a:t>
            </a:r>
            <a:r>
              <a:rPr lang="en-US" b="1" dirty="0" err="1"/>
              <a:t>werden</a:t>
            </a:r>
            <a:r>
              <a:rPr lang="en-US" b="1" dirty="0"/>
              <a:t> </a:t>
            </a:r>
            <a:r>
              <a:rPr lang="en-US" dirty="0" err="1"/>
              <a:t>als</a:t>
            </a:r>
            <a:r>
              <a:rPr lang="en-US" dirty="0"/>
              <a:t> convolutional layer</a:t>
            </a:r>
          </a:p>
        </p:txBody>
      </p:sp>
      <p:sp>
        <p:nvSpPr>
          <p:cNvPr id="4" name="Foliennummernplatzhalter 3"/>
          <p:cNvSpPr>
            <a:spLocks noGrp="1"/>
          </p:cNvSpPr>
          <p:nvPr>
            <p:ph type="sldNum" sz="quarter" idx="5"/>
          </p:nvPr>
        </p:nvSpPr>
        <p:spPr/>
        <p:txBody>
          <a:bodyPr/>
          <a:lstStyle/>
          <a:p>
            <a:fld id="{DFD175B6-0828-440C-916A-09BA0B2D2CFA}" type="slidenum">
              <a:rPr lang="de-DE" smtClean="0"/>
              <a:t>31</a:t>
            </a:fld>
            <a:endParaRPr lang="de-DE"/>
          </a:p>
        </p:txBody>
      </p:sp>
    </p:spTree>
    <p:extLst>
      <p:ext uri="{BB962C8B-B14F-4D97-AF65-F5344CB8AC3E}">
        <p14:creationId xmlns:p14="http://schemas.microsoft.com/office/powerpoint/2010/main" val="234661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Die Quantisierung hat gezeigt, dass es Sinn macht, </a:t>
            </a:r>
            <a:r>
              <a:rPr lang="de-DE" b="1" dirty="0"/>
              <a:t>Gewichte und Aktivierungen zu berücksichtigen </a:t>
            </a:r>
            <a:r>
              <a:rPr lang="de-DE" dirty="0"/>
              <a:t>und </a:t>
            </a:r>
            <a:r>
              <a:rPr lang="de-DE" b="1" dirty="0"/>
              <a:t>Akkumulatoren</a:t>
            </a:r>
            <a:r>
              <a:rPr lang="de-DE" b="0" dirty="0"/>
              <a:t> möglichst </a:t>
            </a:r>
            <a:r>
              <a:rPr lang="de-DE" b="1" dirty="0"/>
              <a:t>unangetastet</a:t>
            </a:r>
            <a:r>
              <a:rPr lang="de-DE" b="0" dirty="0"/>
              <a:t> zu lassen, mit den genannten Bit-Tripel als Empfehlungen.</a:t>
            </a:r>
          </a:p>
          <a:p>
            <a:pPr marL="171450" indent="-171450">
              <a:buFontTx/>
              <a:buChar char="-"/>
            </a:pPr>
            <a:r>
              <a:rPr lang="de-DE" dirty="0"/>
              <a:t>Kombinationen von Kompressionen </a:t>
            </a:r>
            <a:r>
              <a:rPr lang="de-DE" b="1" dirty="0"/>
              <a:t>akkumulieren die Effekte einzelner Kompressionen</a:t>
            </a:r>
            <a:r>
              <a:rPr lang="de-DE" dirty="0"/>
              <a:t>, was bei </a:t>
            </a:r>
            <a:r>
              <a:rPr lang="de-DE" b="1" dirty="0"/>
              <a:t>PCA/NMF und moderatem </a:t>
            </a:r>
            <a:r>
              <a:rPr lang="de-DE" b="1" dirty="0" err="1"/>
              <a:t>Pruning</a:t>
            </a:r>
            <a:r>
              <a:rPr lang="de-DE" b="1" dirty="0"/>
              <a:t> </a:t>
            </a:r>
            <a:r>
              <a:rPr lang="de-DE" dirty="0"/>
              <a:t>besonders glänzt.</a:t>
            </a:r>
            <a:endParaRPr lang="de-DE" b="1" dirty="0"/>
          </a:p>
          <a:p>
            <a:pPr marL="171450" indent="-171450">
              <a:buFontTx/>
              <a:buChar char="-"/>
            </a:pPr>
            <a:r>
              <a:rPr lang="de-DE" dirty="0"/>
              <a:t>Inhaltlich konnten wir durch Visualisierung nachvollziehen, dass </a:t>
            </a:r>
            <a:r>
              <a:rPr lang="de-DE" b="1" dirty="0"/>
              <a:t>wichtige Neuronen im Netz geblieben sind </a:t>
            </a:r>
            <a:r>
              <a:rPr lang="de-DE" dirty="0"/>
              <a:t>und erst bei 70% bzw. 85% sich das </a:t>
            </a:r>
            <a:r>
              <a:rPr lang="de-DE" dirty="0" err="1"/>
              <a:t>Gradientenbild</a:t>
            </a:r>
            <a:r>
              <a:rPr lang="de-DE" dirty="0"/>
              <a:t> vermehrt ändert.</a:t>
            </a:r>
          </a:p>
          <a:p>
            <a:pPr marL="171450" indent="-171450">
              <a:buFontTx/>
              <a:buChar char="-"/>
            </a:pPr>
            <a:r>
              <a:rPr lang="de-DE" dirty="0"/>
              <a:t>Mehr Komponenten bedeuten einen </a:t>
            </a:r>
            <a:r>
              <a:rPr lang="de-DE" b="1" dirty="0"/>
              <a:t>späteren und flacheren Fall der Genauigkeit </a:t>
            </a:r>
            <a:r>
              <a:rPr lang="de-DE" dirty="0"/>
              <a:t>bezogen auf die verwendete </a:t>
            </a:r>
            <a:r>
              <a:rPr lang="de-DE" dirty="0" err="1"/>
              <a:t>Pruning</a:t>
            </a:r>
            <a:r>
              <a:rPr lang="de-DE" dirty="0"/>
              <a:t>-Prozentzahl.</a:t>
            </a:r>
          </a:p>
        </p:txBody>
      </p:sp>
      <p:sp>
        <p:nvSpPr>
          <p:cNvPr id="4" name="Foliennummernplatzhalter 3"/>
          <p:cNvSpPr>
            <a:spLocks noGrp="1"/>
          </p:cNvSpPr>
          <p:nvPr>
            <p:ph type="sldNum" sz="quarter" idx="5"/>
          </p:nvPr>
        </p:nvSpPr>
        <p:spPr/>
        <p:txBody>
          <a:bodyPr/>
          <a:lstStyle/>
          <a:p>
            <a:fld id="{DFD175B6-0828-440C-916A-09BA0B2D2CFA}" type="slidenum">
              <a:rPr lang="de-DE" smtClean="0"/>
              <a:t>32</a:t>
            </a:fld>
            <a:endParaRPr lang="de-DE"/>
          </a:p>
        </p:txBody>
      </p:sp>
    </p:spTree>
    <p:extLst>
      <p:ext uri="{BB962C8B-B14F-4D97-AF65-F5344CB8AC3E}">
        <p14:creationId xmlns:p14="http://schemas.microsoft.com/office/powerpoint/2010/main" val="39389210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Meine Quellen für die Folien habe ich </a:t>
            </a:r>
            <a:r>
              <a:rPr lang="de-DE" b="1" dirty="0"/>
              <a:t>tabellarisch und thematisch </a:t>
            </a:r>
            <a:r>
              <a:rPr lang="de-DE" dirty="0"/>
              <a:t>geordnet mit Link und Aufrufdatum, falls jemand meine </a:t>
            </a:r>
            <a:r>
              <a:rPr lang="de-DE" dirty="0" err="1"/>
              <a:t>claims</a:t>
            </a:r>
            <a:r>
              <a:rPr lang="de-DE" dirty="0"/>
              <a:t> nachschauen will.</a:t>
            </a:r>
          </a:p>
        </p:txBody>
      </p:sp>
      <p:sp>
        <p:nvSpPr>
          <p:cNvPr id="4" name="Foliennummernplatzhalter 3"/>
          <p:cNvSpPr>
            <a:spLocks noGrp="1"/>
          </p:cNvSpPr>
          <p:nvPr>
            <p:ph type="sldNum" sz="quarter" idx="5"/>
          </p:nvPr>
        </p:nvSpPr>
        <p:spPr/>
        <p:txBody>
          <a:bodyPr/>
          <a:lstStyle/>
          <a:p>
            <a:fld id="{DFD175B6-0828-440C-916A-09BA0B2D2CFA}" type="slidenum">
              <a:rPr lang="de-DE" smtClean="0"/>
              <a:t>33</a:t>
            </a:fld>
            <a:endParaRPr lang="de-DE"/>
          </a:p>
        </p:txBody>
      </p:sp>
    </p:spTree>
    <p:extLst>
      <p:ext uri="{BB962C8B-B14F-4D97-AF65-F5344CB8AC3E}">
        <p14:creationId xmlns:p14="http://schemas.microsoft.com/office/powerpoint/2010/main" val="8779042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Das ist Teil 2</a:t>
            </a:r>
          </a:p>
        </p:txBody>
      </p:sp>
      <p:sp>
        <p:nvSpPr>
          <p:cNvPr id="4" name="Foliennummernplatzhalter 3"/>
          <p:cNvSpPr>
            <a:spLocks noGrp="1"/>
          </p:cNvSpPr>
          <p:nvPr>
            <p:ph type="sldNum" sz="quarter" idx="5"/>
          </p:nvPr>
        </p:nvSpPr>
        <p:spPr/>
        <p:txBody>
          <a:bodyPr/>
          <a:lstStyle/>
          <a:p>
            <a:fld id="{DFD175B6-0828-440C-916A-09BA0B2D2CFA}" type="slidenum">
              <a:rPr lang="de-DE" smtClean="0"/>
              <a:t>34</a:t>
            </a:fld>
            <a:endParaRPr lang="de-DE"/>
          </a:p>
        </p:txBody>
      </p:sp>
    </p:spTree>
    <p:extLst>
      <p:ext uri="{BB962C8B-B14F-4D97-AF65-F5344CB8AC3E}">
        <p14:creationId xmlns:p14="http://schemas.microsoft.com/office/powerpoint/2010/main" val="41159127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Und das war </a:t>
            </a:r>
            <a:r>
              <a:rPr lang="de-DE"/>
              <a:t>mein Vortrag, </a:t>
            </a:r>
            <a:r>
              <a:rPr lang="de-DE" dirty="0"/>
              <a:t>vielen Dank für die Aufmerksamkeit, für Nachfragen stehe ich nun zur Verfügung.</a:t>
            </a:r>
          </a:p>
        </p:txBody>
      </p:sp>
      <p:sp>
        <p:nvSpPr>
          <p:cNvPr id="4" name="Foliennummernplatzhalter 3"/>
          <p:cNvSpPr>
            <a:spLocks noGrp="1"/>
          </p:cNvSpPr>
          <p:nvPr>
            <p:ph type="sldNum" sz="quarter" idx="5"/>
          </p:nvPr>
        </p:nvSpPr>
        <p:spPr/>
        <p:txBody>
          <a:bodyPr/>
          <a:lstStyle/>
          <a:p>
            <a:fld id="{DFD175B6-0828-440C-916A-09BA0B2D2CFA}" type="slidenum">
              <a:rPr lang="de-DE" smtClean="0"/>
              <a:t>35</a:t>
            </a:fld>
            <a:endParaRPr lang="de-DE"/>
          </a:p>
        </p:txBody>
      </p:sp>
    </p:spTree>
    <p:extLst>
      <p:ext uri="{BB962C8B-B14F-4D97-AF65-F5344CB8AC3E}">
        <p14:creationId xmlns:p14="http://schemas.microsoft.com/office/powerpoint/2010/main" val="3348866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Als Hauptziele der hyperspektralen Analyse gelten laut Chang </a:t>
            </a:r>
            <a:r>
              <a:rPr lang="de-DE" b="1" dirty="0"/>
              <a:t>Klassifikation und Quantifizierung</a:t>
            </a:r>
            <a:r>
              <a:rPr lang="de-DE" b="0" dirty="0"/>
              <a:t>, die auch im Venn-Diagramm rechts dargestellt werden.</a:t>
            </a:r>
            <a:endParaRPr lang="de-DE" dirty="0"/>
          </a:p>
          <a:p>
            <a:pPr marL="171450" indent="-171450">
              <a:buFontTx/>
              <a:buChar char="-"/>
            </a:pPr>
            <a:r>
              <a:rPr lang="de-DE" dirty="0"/>
              <a:t>Zum Erlangen der Daten durch Sensoren wie AVIRIS, ROSIS oder DESIS gibt es verschiedene </a:t>
            </a:r>
            <a:r>
              <a:rPr lang="de-DE" b="1" dirty="0"/>
              <a:t>Scanning-</a:t>
            </a:r>
            <a:r>
              <a:rPr lang="de-DE" dirty="0"/>
              <a:t> und das </a:t>
            </a:r>
            <a:r>
              <a:rPr lang="de-DE" b="1" dirty="0"/>
              <a:t>Snapshot-Verfahren</a:t>
            </a:r>
            <a:r>
              <a:rPr lang="de-DE" dirty="0"/>
              <a:t>.</a:t>
            </a:r>
          </a:p>
          <a:p>
            <a:pPr marL="171450" indent="-171450">
              <a:buFontTx/>
              <a:buChar char="-"/>
            </a:pPr>
            <a:r>
              <a:rPr lang="de-DE" dirty="0"/>
              <a:t>Als Motivation für die Dimensionsreduktion können wir das </a:t>
            </a:r>
            <a:r>
              <a:rPr lang="de-DE" b="1" dirty="0"/>
              <a:t>Hughes-Phänomen</a:t>
            </a:r>
            <a:r>
              <a:rPr lang="de-DE" dirty="0"/>
              <a:t> nehmen, das besagt, dass die durch den Klassifikator erlangte Genauigkeit zwar zunächst mit mehr </a:t>
            </a:r>
            <a:r>
              <a:rPr lang="de-DE" dirty="0" err="1"/>
              <a:t>features</a:t>
            </a:r>
            <a:r>
              <a:rPr lang="de-DE" dirty="0"/>
              <a:t> steigt, aber nach dem Erreichen eines Optimums abebbt. Es ist ein Spezialfall des </a:t>
            </a:r>
            <a:r>
              <a:rPr lang="de-DE" b="1" dirty="0" err="1"/>
              <a:t>curse</a:t>
            </a:r>
            <a:r>
              <a:rPr lang="de-DE" b="1" dirty="0"/>
              <a:t> </a:t>
            </a:r>
            <a:r>
              <a:rPr lang="de-DE" b="1" dirty="0" err="1"/>
              <a:t>of</a:t>
            </a:r>
            <a:r>
              <a:rPr lang="de-DE" b="1" dirty="0"/>
              <a:t> </a:t>
            </a:r>
            <a:r>
              <a:rPr lang="de-DE" b="1" dirty="0" err="1"/>
              <a:t>dimensionality</a:t>
            </a:r>
            <a:r>
              <a:rPr lang="de-DE" b="1" dirty="0"/>
              <a:t> </a:t>
            </a:r>
            <a:r>
              <a:rPr lang="de-DE" dirty="0"/>
              <a:t>und Grund dafür, dass wir die Zahl der Bildkanäle, die ohnehin in der Regel stark korrelieren oder sogar redundant sind, reduzieren.</a:t>
            </a:r>
          </a:p>
        </p:txBody>
      </p:sp>
      <p:sp>
        <p:nvSpPr>
          <p:cNvPr id="4" name="Foliennummernplatzhalter 3"/>
          <p:cNvSpPr>
            <a:spLocks noGrp="1"/>
          </p:cNvSpPr>
          <p:nvPr>
            <p:ph type="sldNum" sz="quarter" idx="5"/>
          </p:nvPr>
        </p:nvSpPr>
        <p:spPr/>
        <p:txBody>
          <a:bodyPr/>
          <a:lstStyle/>
          <a:p>
            <a:fld id="{DFD175B6-0828-440C-916A-09BA0B2D2CFA}" type="slidenum">
              <a:rPr lang="de-DE" smtClean="0"/>
              <a:t>4</a:t>
            </a:fld>
            <a:endParaRPr lang="de-DE"/>
          </a:p>
        </p:txBody>
      </p:sp>
    </p:spTree>
    <p:extLst>
      <p:ext uri="{BB962C8B-B14F-4D97-AF65-F5344CB8AC3E}">
        <p14:creationId xmlns:p14="http://schemas.microsoft.com/office/powerpoint/2010/main" val="834464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Zur Klassifikation nutzen wir CNNs. Man kann sich diese vorstellen als </a:t>
            </a:r>
            <a:r>
              <a:rPr lang="de-DE" b="1" dirty="0"/>
              <a:t>lernende </a:t>
            </a:r>
            <a:r>
              <a:rPr lang="de-DE" b="1" dirty="0" err="1"/>
              <a:t>Funktionsapproximatoren</a:t>
            </a:r>
            <a:r>
              <a:rPr lang="de-DE" dirty="0"/>
              <a:t>. Die </a:t>
            </a:r>
            <a:r>
              <a:rPr lang="de-DE" b="1" dirty="0"/>
              <a:t>Layer</a:t>
            </a:r>
            <a:r>
              <a:rPr lang="de-DE" dirty="0"/>
              <a:t>, die untereinander vernetzt sind durch </a:t>
            </a:r>
            <a:r>
              <a:rPr lang="de-DE" b="1" dirty="0"/>
              <a:t>Verbindungen</a:t>
            </a:r>
            <a:r>
              <a:rPr lang="de-DE" dirty="0"/>
              <a:t>, wie wir vorhin gesehen haben, bestehen aus </a:t>
            </a:r>
            <a:r>
              <a:rPr lang="de-DE" b="1" dirty="0"/>
              <a:t>Neuronen</a:t>
            </a:r>
            <a:r>
              <a:rPr lang="de-DE" dirty="0"/>
              <a:t>.</a:t>
            </a:r>
          </a:p>
          <a:p>
            <a:pPr marL="171450" indent="-171450">
              <a:buFontTx/>
              <a:buChar char="-"/>
            </a:pPr>
            <a:r>
              <a:rPr lang="de-DE" dirty="0"/>
              <a:t>Jeder Verbindung ist ein </a:t>
            </a:r>
            <a:r>
              <a:rPr lang="de-DE" b="1" dirty="0"/>
              <a:t>Gewicht-Parameter</a:t>
            </a:r>
            <a:r>
              <a:rPr lang="de-DE" dirty="0"/>
              <a:t> zugeordnet, jedem Neuron ein </a:t>
            </a:r>
            <a:r>
              <a:rPr lang="de-DE" b="1" dirty="0" err="1"/>
              <a:t>bias</a:t>
            </a:r>
            <a:r>
              <a:rPr lang="de-DE" dirty="0"/>
              <a:t>. Aus denen wird eine </a:t>
            </a:r>
            <a:r>
              <a:rPr lang="de-DE" b="1" dirty="0"/>
              <a:t>gewichtete Summe </a:t>
            </a:r>
            <a:r>
              <a:rPr lang="de-DE" dirty="0"/>
              <a:t>berechnet und zur Nichtlinearität eine Aktivierungsfunktion (</a:t>
            </a:r>
            <a:r>
              <a:rPr lang="de-DE" dirty="0" err="1"/>
              <a:t>ReLU</a:t>
            </a:r>
            <a:r>
              <a:rPr lang="de-DE" dirty="0"/>
              <a:t>, </a:t>
            </a:r>
            <a:r>
              <a:rPr lang="de-DE" dirty="0" err="1"/>
              <a:t>tanh</a:t>
            </a:r>
            <a:r>
              <a:rPr lang="de-DE" dirty="0"/>
              <a:t>, Sigmoid) angewandt (rechts oben). Das passiert in einem </a:t>
            </a:r>
            <a:r>
              <a:rPr lang="de-DE" dirty="0" err="1"/>
              <a:t>forward</a:t>
            </a:r>
            <a:r>
              <a:rPr lang="de-DE" dirty="0"/>
              <a:t> pass, wie rechts unten dargestellt ist.</a:t>
            </a:r>
          </a:p>
          <a:p>
            <a:pPr marL="171450" indent="-171450">
              <a:buFontTx/>
              <a:buChar char="-"/>
            </a:pPr>
            <a:r>
              <a:rPr lang="de-DE" dirty="0"/>
              <a:t>CNNs sind ANNs mit mindestens einem </a:t>
            </a:r>
            <a:r>
              <a:rPr lang="de-DE" dirty="0" err="1"/>
              <a:t>convolutional</a:t>
            </a:r>
            <a:r>
              <a:rPr lang="de-DE" dirty="0"/>
              <a:t> </a:t>
            </a:r>
            <a:r>
              <a:rPr lang="de-DE" dirty="0" err="1"/>
              <a:t>layer</a:t>
            </a:r>
            <a:r>
              <a:rPr lang="de-DE" dirty="0"/>
              <a:t>. In einem solchen Layer legt sich ein </a:t>
            </a:r>
            <a:r>
              <a:rPr lang="de-DE" dirty="0" err="1"/>
              <a:t>kernel</a:t>
            </a:r>
            <a:r>
              <a:rPr lang="de-DE" dirty="0"/>
              <a:t> über die feature </a:t>
            </a:r>
            <a:r>
              <a:rPr lang="de-DE" dirty="0" err="1"/>
              <a:t>maps</a:t>
            </a:r>
            <a:r>
              <a:rPr lang="de-DE" dirty="0"/>
              <a:t> in der Eingabe und die Ergebnisse dieser Matrixmultiplikation werden zu den Ausgaben. Abgesehen davon existieren </a:t>
            </a:r>
            <a:r>
              <a:rPr lang="de-DE" b="1" dirty="0"/>
              <a:t>lineare </a:t>
            </a:r>
            <a:r>
              <a:rPr lang="de-DE" b="1" dirty="0" err="1"/>
              <a:t>layer</a:t>
            </a:r>
            <a:r>
              <a:rPr lang="de-DE" dirty="0"/>
              <a:t>, wo jedes Neuron einer Schicht mit jedem der anderen verbunden ist, sowie </a:t>
            </a:r>
            <a:r>
              <a:rPr lang="de-DE" b="1" dirty="0" err="1"/>
              <a:t>pooling</a:t>
            </a:r>
            <a:r>
              <a:rPr lang="de-DE" b="1" dirty="0"/>
              <a:t> </a:t>
            </a:r>
            <a:r>
              <a:rPr lang="de-DE" b="1" dirty="0" err="1"/>
              <a:t>layer</a:t>
            </a:r>
            <a:r>
              <a:rPr lang="de-DE" dirty="0"/>
              <a:t>, die Werte gruppieren und zusammenfassen.</a:t>
            </a:r>
          </a:p>
        </p:txBody>
      </p:sp>
      <p:sp>
        <p:nvSpPr>
          <p:cNvPr id="4" name="Foliennummernplatzhalter 3"/>
          <p:cNvSpPr>
            <a:spLocks noGrp="1"/>
          </p:cNvSpPr>
          <p:nvPr>
            <p:ph type="sldNum" sz="quarter" idx="5"/>
          </p:nvPr>
        </p:nvSpPr>
        <p:spPr/>
        <p:txBody>
          <a:bodyPr/>
          <a:lstStyle/>
          <a:p>
            <a:fld id="{DFD175B6-0828-440C-916A-09BA0B2D2CFA}" type="slidenum">
              <a:rPr lang="de-DE" smtClean="0"/>
              <a:t>5</a:t>
            </a:fld>
            <a:endParaRPr lang="de-DE"/>
          </a:p>
        </p:txBody>
      </p:sp>
    </p:spTree>
    <p:extLst>
      <p:ext uri="{BB962C8B-B14F-4D97-AF65-F5344CB8AC3E}">
        <p14:creationId xmlns:p14="http://schemas.microsoft.com/office/powerpoint/2010/main" val="3535383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Spezifisch in Bezug auf HSI, also </a:t>
            </a:r>
            <a:r>
              <a:rPr lang="de-DE" dirty="0" err="1"/>
              <a:t>hyperspectral</a:t>
            </a:r>
            <a:r>
              <a:rPr lang="de-DE" dirty="0"/>
              <a:t> </a:t>
            </a:r>
            <a:r>
              <a:rPr lang="de-DE" dirty="0" err="1"/>
              <a:t>imaging</a:t>
            </a:r>
            <a:r>
              <a:rPr lang="de-DE" dirty="0"/>
              <a:t>, würden allein lineare Layer </a:t>
            </a:r>
            <a:r>
              <a:rPr lang="de-DE" b="1" dirty="0"/>
              <a:t>zu viele Parameter </a:t>
            </a:r>
            <a:r>
              <a:rPr lang="de-DE" dirty="0"/>
              <a:t>in Anspruch nehmen, deshalb sind </a:t>
            </a:r>
            <a:r>
              <a:rPr lang="de-DE" dirty="0" err="1"/>
              <a:t>convolutional</a:t>
            </a:r>
            <a:r>
              <a:rPr lang="de-DE" dirty="0"/>
              <a:t> </a:t>
            </a:r>
            <a:r>
              <a:rPr lang="de-DE" dirty="0" err="1"/>
              <a:t>layer</a:t>
            </a:r>
            <a:r>
              <a:rPr lang="de-DE" dirty="0"/>
              <a:t>, wie sie hier unten rechts dargestellt sind, umso wichtiger. Wir sehen, dass Bildbestandteile auf einen kleineren Abschnitt im Ergebnisbild zugeordnet werden und das pro spektralen Bildkanal passiert.</a:t>
            </a:r>
          </a:p>
          <a:p>
            <a:pPr marL="171450" indent="-171450">
              <a:buFontTx/>
              <a:buChar char="-"/>
            </a:pPr>
            <a:r>
              <a:rPr lang="de-DE" dirty="0"/>
              <a:t>Zudem unterscheidet man bei CNNs zwischen 1D, 2D und 3D CNNs, die entsprechend für </a:t>
            </a:r>
            <a:r>
              <a:rPr lang="de-DE" b="1" dirty="0" err="1"/>
              <a:t>spectral</a:t>
            </a:r>
            <a:r>
              <a:rPr lang="de-DE" b="1" dirty="0"/>
              <a:t>, </a:t>
            </a:r>
            <a:r>
              <a:rPr lang="de-DE" b="1" dirty="0" err="1"/>
              <a:t>spatial</a:t>
            </a:r>
            <a:r>
              <a:rPr lang="de-DE" b="1" dirty="0"/>
              <a:t> oder spatiospectral </a:t>
            </a:r>
            <a:r>
              <a:rPr lang="de-DE" dirty="0" err="1"/>
              <a:t>features</a:t>
            </a:r>
            <a:r>
              <a:rPr lang="de-DE" dirty="0"/>
              <a:t> geeignet sind und entweder hyperspektrale Pixel oder Patches als Input nehmen, wie oben rechts sichtbar.</a:t>
            </a:r>
          </a:p>
          <a:p>
            <a:pPr marL="171450" indent="-171450">
              <a:buFontTx/>
              <a:buChar char="-"/>
            </a:pPr>
            <a:r>
              <a:rPr lang="en-US" dirty="0" err="1"/>
              <a:t>Zum</a:t>
            </a:r>
            <a:r>
              <a:rPr lang="en-US" dirty="0"/>
              <a:t> </a:t>
            </a:r>
            <a:r>
              <a:rPr lang="en-US" dirty="0" err="1"/>
              <a:t>Trainieren</a:t>
            </a:r>
            <a:r>
              <a:rPr lang="en-US" dirty="0"/>
              <a:t> </a:t>
            </a:r>
            <a:r>
              <a:rPr lang="en-US" dirty="0" err="1"/>
              <a:t>eines</a:t>
            </a:r>
            <a:r>
              <a:rPr lang="en-US" dirty="0"/>
              <a:t> CNNs </a:t>
            </a:r>
            <a:r>
              <a:rPr lang="en-US" dirty="0" err="1"/>
              <a:t>gibt</a:t>
            </a:r>
            <a:r>
              <a:rPr lang="en-US" dirty="0"/>
              <a:t> es </a:t>
            </a:r>
            <a:r>
              <a:rPr lang="en-US" b="1" dirty="0"/>
              <a:t>loss functions </a:t>
            </a:r>
            <a:r>
              <a:rPr lang="en-US" dirty="0" err="1"/>
              <a:t>als</a:t>
            </a:r>
            <a:r>
              <a:rPr lang="en-US" dirty="0"/>
              <a:t> </a:t>
            </a:r>
            <a:r>
              <a:rPr lang="en-US" dirty="0" err="1"/>
              <a:t>Strafen</a:t>
            </a:r>
            <a:r>
              <a:rPr lang="en-US" dirty="0"/>
              <a:t>, die es </a:t>
            </a:r>
            <a:r>
              <a:rPr lang="en-US" dirty="0" err="1"/>
              <a:t>zu</a:t>
            </a:r>
            <a:r>
              <a:rPr lang="en-US" dirty="0"/>
              <a:t> </a:t>
            </a:r>
            <a:r>
              <a:rPr lang="en-US" dirty="0" err="1"/>
              <a:t>minimieren</a:t>
            </a:r>
            <a:r>
              <a:rPr lang="en-US" dirty="0"/>
              <a:t> gilt, </a:t>
            </a:r>
            <a:r>
              <a:rPr lang="en-US" dirty="0" err="1"/>
              <a:t>wozu</a:t>
            </a:r>
            <a:r>
              <a:rPr lang="en-US" dirty="0"/>
              <a:t> der </a:t>
            </a:r>
            <a:r>
              <a:rPr lang="en-US" b="1" dirty="0" err="1"/>
              <a:t>stochastische</a:t>
            </a:r>
            <a:r>
              <a:rPr lang="en-US" b="1" dirty="0"/>
              <a:t> </a:t>
            </a:r>
            <a:r>
              <a:rPr lang="en-US" b="1" dirty="0" err="1"/>
              <a:t>Gradientenabstieg</a:t>
            </a:r>
            <a:r>
              <a:rPr lang="en-US" b="1" dirty="0"/>
              <a:t> </a:t>
            </a:r>
            <a:r>
              <a:rPr lang="en-US" b="0" dirty="0" err="1"/>
              <a:t>verwendet</a:t>
            </a:r>
            <a:r>
              <a:rPr lang="en-US" b="0" dirty="0"/>
              <a:t> </a:t>
            </a:r>
            <a:r>
              <a:rPr lang="en-US" b="0" dirty="0" err="1"/>
              <a:t>wird</a:t>
            </a:r>
            <a:r>
              <a:rPr lang="en-US" b="0" dirty="0"/>
              <a:t> und </a:t>
            </a:r>
            <a:r>
              <a:rPr lang="en-US" b="0" dirty="0" err="1"/>
              <a:t>Änderungen</a:t>
            </a:r>
            <a:r>
              <a:rPr lang="en-US" b="0" dirty="0"/>
              <a:t> von </a:t>
            </a:r>
            <a:r>
              <a:rPr lang="en-US" b="0" dirty="0" err="1"/>
              <a:t>hinten</a:t>
            </a:r>
            <a:r>
              <a:rPr lang="en-US" b="0" dirty="0"/>
              <a:t> </a:t>
            </a:r>
            <a:r>
              <a:rPr lang="en-US" b="0" dirty="0" err="1"/>
              <a:t>nach</a:t>
            </a:r>
            <a:r>
              <a:rPr lang="en-US" b="0" dirty="0"/>
              <a:t> </a:t>
            </a:r>
            <a:r>
              <a:rPr lang="en-US" b="0" dirty="0" err="1"/>
              <a:t>vorne</a:t>
            </a:r>
            <a:r>
              <a:rPr lang="en-US" b="0" dirty="0"/>
              <a:t> </a:t>
            </a:r>
            <a:r>
              <a:rPr lang="en-US" b="0" dirty="0" err="1"/>
              <a:t>durchgereicht</a:t>
            </a:r>
            <a:r>
              <a:rPr lang="en-US" b="0" dirty="0"/>
              <a:t> </a:t>
            </a:r>
            <a:r>
              <a:rPr lang="en-US" b="0" dirty="0" err="1"/>
              <a:t>werden</a:t>
            </a:r>
            <a:r>
              <a:rPr lang="en-US" b="0" dirty="0"/>
              <a:t> </a:t>
            </a:r>
            <a:r>
              <a:rPr lang="en-US" b="0" dirty="0" err="1"/>
              <a:t>mittels</a:t>
            </a:r>
            <a:r>
              <a:rPr lang="en-US" b="0" dirty="0"/>
              <a:t> </a:t>
            </a:r>
            <a:r>
              <a:rPr lang="en-US" b="1" dirty="0"/>
              <a:t>backpropagation</a:t>
            </a:r>
            <a:r>
              <a:rPr lang="en-US" dirty="0"/>
              <a:t>.</a:t>
            </a:r>
          </a:p>
          <a:p>
            <a:pPr marL="171450" indent="-171450">
              <a:buFontTx/>
              <a:buChar char="-"/>
            </a:pPr>
            <a:r>
              <a:rPr lang="en-US" dirty="0"/>
              <a:t>Die von </a:t>
            </a:r>
            <a:r>
              <a:rPr lang="en-US" dirty="0" err="1"/>
              <a:t>mir</a:t>
            </a:r>
            <a:r>
              <a:rPr lang="en-US" dirty="0"/>
              <a:t> </a:t>
            </a:r>
            <a:r>
              <a:rPr lang="en-US" dirty="0" err="1"/>
              <a:t>verwendeten</a:t>
            </a:r>
            <a:r>
              <a:rPr lang="en-US" dirty="0"/>
              <a:t> </a:t>
            </a:r>
            <a:r>
              <a:rPr lang="en-US" dirty="0" err="1"/>
              <a:t>Genauigkeitsmetriken</a:t>
            </a:r>
            <a:r>
              <a:rPr lang="en-US" dirty="0"/>
              <a:t> </a:t>
            </a:r>
            <a:r>
              <a:rPr lang="en-US" dirty="0" err="1"/>
              <a:t>für</a:t>
            </a:r>
            <a:r>
              <a:rPr lang="en-US" dirty="0"/>
              <a:t> die </a:t>
            </a:r>
            <a:r>
              <a:rPr lang="en-US" dirty="0" err="1"/>
              <a:t>pixelweise</a:t>
            </a:r>
            <a:r>
              <a:rPr lang="en-US" dirty="0"/>
              <a:t> </a:t>
            </a:r>
            <a:r>
              <a:rPr lang="en-US" dirty="0" err="1"/>
              <a:t>Klassifikation</a:t>
            </a:r>
            <a:r>
              <a:rPr lang="en-US" dirty="0"/>
              <a:t> der </a:t>
            </a:r>
            <a:r>
              <a:rPr lang="en-US" dirty="0" err="1"/>
              <a:t>hyperspektralen</a:t>
            </a:r>
            <a:r>
              <a:rPr lang="en-US" dirty="0"/>
              <a:t> Pixels </a:t>
            </a:r>
            <a:r>
              <a:rPr lang="en-US" dirty="0" err="1"/>
              <a:t>sind</a:t>
            </a:r>
            <a:r>
              <a:rPr lang="en-US" dirty="0"/>
              <a:t> </a:t>
            </a:r>
            <a:r>
              <a:rPr lang="en-US" b="1" dirty="0"/>
              <a:t>overall accuracy</a:t>
            </a:r>
            <a:r>
              <a:rPr lang="en-US" dirty="0"/>
              <a:t>, </a:t>
            </a:r>
            <a:r>
              <a:rPr lang="en-US" dirty="0" err="1"/>
              <a:t>d.h.</a:t>
            </a:r>
            <a:r>
              <a:rPr lang="en-US" dirty="0"/>
              <a:t> die </a:t>
            </a:r>
            <a:r>
              <a:rPr lang="en-US" dirty="0" err="1"/>
              <a:t>Prozentzahl</a:t>
            </a:r>
            <a:r>
              <a:rPr lang="en-US" dirty="0"/>
              <a:t> </a:t>
            </a:r>
            <a:r>
              <a:rPr lang="en-US" dirty="0" err="1"/>
              <a:t>korrekt</a:t>
            </a:r>
            <a:r>
              <a:rPr lang="en-US" dirty="0"/>
              <a:t> </a:t>
            </a:r>
            <a:r>
              <a:rPr lang="en-US" dirty="0" err="1"/>
              <a:t>klassifizierter</a:t>
            </a:r>
            <a:r>
              <a:rPr lang="en-US" dirty="0"/>
              <a:t> Pixel, </a:t>
            </a:r>
            <a:r>
              <a:rPr lang="en-US" b="1" dirty="0"/>
              <a:t>average accuracy</a:t>
            </a:r>
            <a:r>
              <a:rPr lang="en-US" dirty="0"/>
              <a:t>, </a:t>
            </a:r>
            <a:r>
              <a:rPr lang="en-US" dirty="0" err="1"/>
              <a:t>d.h.</a:t>
            </a:r>
            <a:r>
              <a:rPr lang="en-US" dirty="0"/>
              <a:t> der </a:t>
            </a:r>
            <a:r>
              <a:rPr lang="en-US" dirty="0" err="1"/>
              <a:t>Mittelwert</a:t>
            </a:r>
            <a:r>
              <a:rPr lang="en-US" dirty="0"/>
              <a:t> der </a:t>
            </a:r>
            <a:r>
              <a:rPr lang="en-US" dirty="0" err="1"/>
              <a:t>Prozente</a:t>
            </a:r>
            <a:r>
              <a:rPr lang="en-US" dirty="0"/>
              <a:t> </a:t>
            </a:r>
            <a:r>
              <a:rPr lang="en-US" dirty="0" err="1"/>
              <a:t>für</a:t>
            </a:r>
            <a:r>
              <a:rPr lang="en-US" dirty="0"/>
              <a:t> die </a:t>
            </a:r>
            <a:r>
              <a:rPr lang="en-US" dirty="0" err="1"/>
              <a:t>einzelnen</a:t>
            </a:r>
            <a:r>
              <a:rPr lang="en-US" dirty="0"/>
              <a:t> Klassen und der </a:t>
            </a:r>
            <a:r>
              <a:rPr lang="en-US" b="1" dirty="0"/>
              <a:t>Kappa coefficient</a:t>
            </a:r>
            <a:r>
              <a:rPr lang="en-US" dirty="0"/>
              <a:t>, der die overall accuracy </a:t>
            </a:r>
            <a:r>
              <a:rPr lang="en-US" dirty="0" err="1"/>
              <a:t>korrigiert</a:t>
            </a:r>
            <a:r>
              <a:rPr lang="en-US" dirty="0"/>
              <a:t> um die </a:t>
            </a:r>
            <a:r>
              <a:rPr lang="en-US" dirty="0" err="1"/>
              <a:t>Zahl</a:t>
            </a:r>
            <a:r>
              <a:rPr lang="en-US" dirty="0"/>
              <a:t> an </a:t>
            </a:r>
            <a:r>
              <a:rPr lang="en-US" dirty="0" err="1"/>
              <a:t>Zufallstreffer</a:t>
            </a:r>
            <a:r>
              <a:rPr lang="en-US" dirty="0"/>
              <a:t>, die man </a:t>
            </a:r>
            <a:r>
              <a:rPr lang="en-US" dirty="0" err="1"/>
              <a:t>erwartet</a:t>
            </a:r>
            <a:r>
              <a:rPr lang="en-US" dirty="0"/>
              <a:t> </a:t>
            </a:r>
            <a:r>
              <a:rPr lang="en-US" dirty="0" err="1"/>
              <a:t>hätte</a:t>
            </a:r>
            <a:r>
              <a:rPr lang="en-US" dirty="0"/>
              <a:t>. </a:t>
            </a:r>
            <a:r>
              <a:rPr lang="en-US" dirty="0" err="1"/>
              <a:t>Mit</a:t>
            </a:r>
            <a:r>
              <a:rPr lang="en-US" dirty="0"/>
              <a:t> </a:t>
            </a:r>
            <a:r>
              <a:rPr lang="en-US" dirty="0" err="1"/>
              <a:t>diesen</a:t>
            </a:r>
            <a:r>
              <a:rPr lang="en-US" dirty="0"/>
              <a:t> </a:t>
            </a:r>
            <a:r>
              <a:rPr lang="en-US" dirty="0" err="1"/>
              <a:t>Metriken</a:t>
            </a:r>
            <a:r>
              <a:rPr lang="en-US" dirty="0"/>
              <a:t> </a:t>
            </a:r>
            <a:r>
              <a:rPr lang="en-US" dirty="0" err="1"/>
              <a:t>kann</a:t>
            </a:r>
            <a:r>
              <a:rPr lang="en-US" dirty="0"/>
              <a:t> ich </a:t>
            </a:r>
            <a:r>
              <a:rPr lang="en-US" dirty="0" err="1"/>
              <a:t>alle</a:t>
            </a:r>
            <a:r>
              <a:rPr lang="en-US" dirty="0"/>
              <a:t> </a:t>
            </a:r>
            <a:r>
              <a:rPr lang="en-US" dirty="0" err="1"/>
              <a:t>mir</a:t>
            </a:r>
            <a:r>
              <a:rPr lang="en-US" dirty="0"/>
              <a:t> </a:t>
            </a:r>
            <a:r>
              <a:rPr lang="en-US" dirty="0" err="1"/>
              <a:t>wichtigen</a:t>
            </a:r>
            <a:r>
              <a:rPr lang="en-US" dirty="0"/>
              <a:t> </a:t>
            </a:r>
            <a:r>
              <a:rPr lang="en-US" dirty="0" err="1"/>
              <a:t>Unterscheidungen</a:t>
            </a:r>
            <a:r>
              <a:rPr lang="en-US" dirty="0"/>
              <a:t> </a:t>
            </a:r>
            <a:r>
              <a:rPr lang="en-US" dirty="0" err="1"/>
              <a:t>treffen</a:t>
            </a:r>
            <a:r>
              <a:rPr lang="en-US" dirty="0"/>
              <a:t>.</a:t>
            </a:r>
            <a:endParaRPr lang="de-DE" dirty="0"/>
          </a:p>
        </p:txBody>
      </p:sp>
      <p:sp>
        <p:nvSpPr>
          <p:cNvPr id="4" name="Foliennummernplatzhalter 3"/>
          <p:cNvSpPr>
            <a:spLocks noGrp="1"/>
          </p:cNvSpPr>
          <p:nvPr>
            <p:ph type="sldNum" sz="quarter" idx="5"/>
          </p:nvPr>
        </p:nvSpPr>
        <p:spPr/>
        <p:txBody>
          <a:bodyPr/>
          <a:lstStyle/>
          <a:p>
            <a:fld id="{DFD175B6-0828-440C-916A-09BA0B2D2CFA}" type="slidenum">
              <a:rPr lang="de-DE" smtClean="0"/>
              <a:t>6</a:t>
            </a:fld>
            <a:endParaRPr lang="de-DE"/>
          </a:p>
        </p:txBody>
      </p:sp>
    </p:spTree>
    <p:extLst>
      <p:ext uri="{BB962C8B-B14F-4D97-AF65-F5344CB8AC3E}">
        <p14:creationId xmlns:p14="http://schemas.microsoft.com/office/powerpoint/2010/main" val="389306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spcBef>
                <a:spcPts val="1400"/>
              </a:spcBef>
              <a:buFontTx/>
              <a:buChar char="-"/>
            </a:pPr>
            <a:r>
              <a:rPr lang="en-US" dirty="0" err="1"/>
              <a:t>Zum</a:t>
            </a:r>
            <a:r>
              <a:rPr lang="en-US" dirty="0"/>
              <a:t> </a:t>
            </a:r>
            <a:r>
              <a:rPr lang="en-US" dirty="0" err="1"/>
              <a:t>Trainieren</a:t>
            </a:r>
            <a:r>
              <a:rPr lang="en-US" dirty="0"/>
              <a:t> </a:t>
            </a:r>
            <a:r>
              <a:rPr lang="en-US" dirty="0" err="1"/>
              <a:t>eines</a:t>
            </a:r>
            <a:r>
              <a:rPr lang="en-US" dirty="0"/>
              <a:t> CNNs </a:t>
            </a:r>
            <a:r>
              <a:rPr lang="en-US" dirty="0" err="1"/>
              <a:t>gibt</a:t>
            </a:r>
            <a:r>
              <a:rPr lang="en-US" dirty="0"/>
              <a:t> es </a:t>
            </a:r>
            <a:r>
              <a:rPr lang="en-US" b="1" dirty="0"/>
              <a:t>loss functions </a:t>
            </a:r>
            <a:r>
              <a:rPr lang="en-US" dirty="0" err="1"/>
              <a:t>als</a:t>
            </a:r>
            <a:r>
              <a:rPr lang="en-US" dirty="0"/>
              <a:t> </a:t>
            </a:r>
            <a:r>
              <a:rPr lang="en-US" dirty="0" err="1"/>
              <a:t>Strafen</a:t>
            </a:r>
            <a:r>
              <a:rPr lang="en-US" dirty="0"/>
              <a:t>, die es </a:t>
            </a:r>
            <a:r>
              <a:rPr lang="en-US" dirty="0" err="1"/>
              <a:t>zu</a:t>
            </a:r>
            <a:r>
              <a:rPr lang="en-US" dirty="0"/>
              <a:t> </a:t>
            </a:r>
            <a:r>
              <a:rPr lang="en-US" dirty="0" err="1"/>
              <a:t>minimieren</a:t>
            </a:r>
            <a:r>
              <a:rPr lang="en-US" dirty="0"/>
              <a:t> gilt.</a:t>
            </a:r>
          </a:p>
          <a:p>
            <a:pPr marL="171450" indent="-171450">
              <a:spcBef>
                <a:spcPts val="1400"/>
              </a:spcBef>
              <a:buFontTx/>
              <a:buChar char="-"/>
            </a:pPr>
            <a:r>
              <a:rPr lang="en-US" dirty="0" err="1"/>
              <a:t>Dazu</a:t>
            </a:r>
            <a:r>
              <a:rPr lang="en-US" dirty="0"/>
              <a:t> </a:t>
            </a:r>
            <a:r>
              <a:rPr lang="en-US" dirty="0" err="1"/>
              <a:t>wird</a:t>
            </a:r>
            <a:r>
              <a:rPr lang="en-US" dirty="0"/>
              <a:t> der </a:t>
            </a:r>
            <a:r>
              <a:rPr lang="en-US" b="1" dirty="0" err="1"/>
              <a:t>stochastische</a:t>
            </a:r>
            <a:r>
              <a:rPr lang="en-US" b="1" dirty="0"/>
              <a:t> </a:t>
            </a:r>
            <a:r>
              <a:rPr lang="en-US" b="1" dirty="0" err="1"/>
              <a:t>Gradientenabstieg</a:t>
            </a:r>
            <a:r>
              <a:rPr lang="en-US" b="1" dirty="0"/>
              <a:t> </a:t>
            </a:r>
            <a:r>
              <a:rPr lang="en-US" dirty="0" err="1"/>
              <a:t>genutzt</a:t>
            </a:r>
            <a:r>
              <a:rPr lang="en-US" dirty="0"/>
              <a:t>. </a:t>
            </a:r>
            <a:r>
              <a:rPr lang="en-US" dirty="0" err="1"/>
              <a:t>Änderungen</a:t>
            </a:r>
            <a:r>
              <a:rPr lang="en-US" dirty="0"/>
              <a:t> </a:t>
            </a:r>
            <a:r>
              <a:rPr lang="en-US" dirty="0" err="1"/>
              <a:t>werden</a:t>
            </a:r>
            <a:r>
              <a:rPr lang="en-US" dirty="0"/>
              <a:t> von </a:t>
            </a:r>
            <a:r>
              <a:rPr lang="en-US" dirty="0" err="1"/>
              <a:t>hinten</a:t>
            </a:r>
            <a:r>
              <a:rPr lang="en-US" dirty="0"/>
              <a:t> </a:t>
            </a:r>
            <a:r>
              <a:rPr lang="en-US" dirty="0" err="1"/>
              <a:t>nach</a:t>
            </a:r>
            <a:r>
              <a:rPr lang="en-US" dirty="0"/>
              <a:t> </a:t>
            </a:r>
            <a:r>
              <a:rPr lang="en-US" dirty="0" err="1"/>
              <a:t>vorne</a:t>
            </a:r>
            <a:r>
              <a:rPr lang="en-US" dirty="0"/>
              <a:t> </a:t>
            </a:r>
            <a:r>
              <a:rPr lang="en-US" dirty="0" err="1"/>
              <a:t>durchgereicht</a:t>
            </a:r>
            <a:r>
              <a:rPr lang="en-US" dirty="0"/>
              <a:t> </a:t>
            </a:r>
            <a:r>
              <a:rPr lang="en-US" dirty="0" err="1"/>
              <a:t>mittels</a:t>
            </a:r>
            <a:r>
              <a:rPr lang="en-US" dirty="0"/>
              <a:t> des</a:t>
            </a:r>
            <a:r>
              <a:rPr lang="en-US" b="1" dirty="0"/>
              <a:t> backpropagation-</a:t>
            </a:r>
            <a:r>
              <a:rPr lang="en-US" b="1" dirty="0" err="1"/>
              <a:t>Verfahrens</a:t>
            </a:r>
            <a:r>
              <a:rPr lang="en-US" dirty="0"/>
              <a:t>, </a:t>
            </a:r>
            <a:r>
              <a:rPr lang="en-US" dirty="0" err="1"/>
              <a:t>für</a:t>
            </a:r>
            <a:r>
              <a:rPr lang="en-US" dirty="0"/>
              <a:t> das es </a:t>
            </a:r>
            <a:r>
              <a:rPr lang="en-US" dirty="0" err="1"/>
              <a:t>verschiedene</a:t>
            </a:r>
            <a:r>
              <a:rPr lang="en-US" dirty="0"/>
              <a:t> </a:t>
            </a:r>
            <a:r>
              <a:rPr lang="en-US" dirty="0" err="1"/>
              <a:t>Varianten</a:t>
            </a:r>
            <a:r>
              <a:rPr lang="en-US" dirty="0"/>
              <a:t> </a:t>
            </a:r>
            <a:r>
              <a:rPr lang="en-US" dirty="0" err="1"/>
              <a:t>gibt</a:t>
            </a:r>
            <a:r>
              <a:rPr lang="en-US" dirty="0"/>
              <a:t> </a:t>
            </a:r>
            <a:r>
              <a:rPr lang="en-US" dirty="0" err="1"/>
              <a:t>wie</a:t>
            </a:r>
            <a:r>
              <a:rPr lang="en-US" dirty="0"/>
              <a:t> </a:t>
            </a:r>
            <a:r>
              <a:rPr lang="en-US" dirty="0" err="1"/>
              <a:t>im</a:t>
            </a:r>
            <a:r>
              <a:rPr lang="en-US" dirty="0"/>
              <a:t> Bild </a:t>
            </a:r>
            <a:r>
              <a:rPr lang="en-US" dirty="0" err="1"/>
              <a:t>sichtbar</a:t>
            </a:r>
            <a:r>
              <a:rPr lang="en-US" dirty="0"/>
              <a:t>.</a:t>
            </a:r>
          </a:p>
          <a:p>
            <a:pPr marL="171450" indent="-171450">
              <a:spcBef>
                <a:spcPts val="1400"/>
              </a:spcBef>
              <a:buFontTx/>
              <a:buChar char="-"/>
            </a:pPr>
            <a:r>
              <a:rPr lang="en-US" dirty="0"/>
              <a:t>Die von </a:t>
            </a:r>
            <a:r>
              <a:rPr lang="en-US" dirty="0" err="1"/>
              <a:t>mir</a:t>
            </a:r>
            <a:r>
              <a:rPr lang="en-US" dirty="0"/>
              <a:t> </a:t>
            </a:r>
            <a:r>
              <a:rPr lang="en-US" dirty="0" err="1"/>
              <a:t>verwendeten</a:t>
            </a:r>
            <a:r>
              <a:rPr lang="en-US" dirty="0"/>
              <a:t> </a:t>
            </a:r>
            <a:r>
              <a:rPr lang="en-US" dirty="0" err="1"/>
              <a:t>Genauigkeitsmetriken</a:t>
            </a:r>
            <a:r>
              <a:rPr lang="en-US" dirty="0"/>
              <a:t> </a:t>
            </a:r>
            <a:r>
              <a:rPr lang="en-US" dirty="0" err="1"/>
              <a:t>für</a:t>
            </a:r>
            <a:r>
              <a:rPr lang="en-US" dirty="0"/>
              <a:t> die </a:t>
            </a:r>
            <a:r>
              <a:rPr lang="en-US" dirty="0" err="1"/>
              <a:t>pixelweise</a:t>
            </a:r>
            <a:r>
              <a:rPr lang="en-US" dirty="0"/>
              <a:t> </a:t>
            </a:r>
            <a:r>
              <a:rPr lang="en-US" dirty="0" err="1"/>
              <a:t>Klassifikation</a:t>
            </a:r>
            <a:r>
              <a:rPr lang="en-US" dirty="0"/>
              <a:t> der </a:t>
            </a:r>
            <a:r>
              <a:rPr lang="en-US" dirty="0" err="1"/>
              <a:t>hyperspektralen</a:t>
            </a:r>
            <a:r>
              <a:rPr lang="en-US" dirty="0"/>
              <a:t> Pixels </a:t>
            </a:r>
            <a:r>
              <a:rPr lang="en-US" dirty="0" err="1"/>
              <a:t>sind</a:t>
            </a:r>
            <a:r>
              <a:rPr lang="en-US" dirty="0"/>
              <a:t> </a:t>
            </a:r>
            <a:r>
              <a:rPr lang="en-US" b="1" dirty="0"/>
              <a:t>overall accuracy</a:t>
            </a:r>
            <a:r>
              <a:rPr lang="en-US" dirty="0"/>
              <a:t>, </a:t>
            </a:r>
            <a:r>
              <a:rPr lang="en-US" dirty="0" err="1"/>
              <a:t>d.h.</a:t>
            </a:r>
            <a:r>
              <a:rPr lang="en-US" dirty="0"/>
              <a:t> die </a:t>
            </a:r>
            <a:r>
              <a:rPr lang="en-US" dirty="0" err="1"/>
              <a:t>Prozentzahl</a:t>
            </a:r>
            <a:r>
              <a:rPr lang="en-US" dirty="0"/>
              <a:t> </a:t>
            </a:r>
            <a:r>
              <a:rPr lang="en-US" dirty="0" err="1"/>
              <a:t>korrekt</a:t>
            </a:r>
            <a:r>
              <a:rPr lang="en-US" dirty="0"/>
              <a:t> </a:t>
            </a:r>
            <a:r>
              <a:rPr lang="en-US" dirty="0" err="1"/>
              <a:t>klassifizierter</a:t>
            </a:r>
            <a:r>
              <a:rPr lang="en-US" dirty="0"/>
              <a:t> Pixel, </a:t>
            </a:r>
            <a:r>
              <a:rPr lang="en-US" b="1" dirty="0"/>
              <a:t>average accuracy</a:t>
            </a:r>
            <a:r>
              <a:rPr lang="en-US" dirty="0"/>
              <a:t>, </a:t>
            </a:r>
            <a:r>
              <a:rPr lang="en-US" dirty="0" err="1"/>
              <a:t>d.h.</a:t>
            </a:r>
            <a:r>
              <a:rPr lang="en-US" dirty="0"/>
              <a:t> der </a:t>
            </a:r>
            <a:r>
              <a:rPr lang="en-US" dirty="0" err="1"/>
              <a:t>Mittelwert</a:t>
            </a:r>
            <a:r>
              <a:rPr lang="en-US" dirty="0"/>
              <a:t> der </a:t>
            </a:r>
            <a:r>
              <a:rPr lang="en-US" dirty="0" err="1"/>
              <a:t>Prozente</a:t>
            </a:r>
            <a:r>
              <a:rPr lang="en-US" dirty="0"/>
              <a:t> </a:t>
            </a:r>
            <a:r>
              <a:rPr lang="en-US" dirty="0" err="1"/>
              <a:t>für</a:t>
            </a:r>
            <a:r>
              <a:rPr lang="en-US" dirty="0"/>
              <a:t> die </a:t>
            </a:r>
            <a:r>
              <a:rPr lang="en-US" dirty="0" err="1"/>
              <a:t>einzelnen</a:t>
            </a:r>
            <a:r>
              <a:rPr lang="en-US" dirty="0"/>
              <a:t> Klassen und der </a:t>
            </a:r>
            <a:r>
              <a:rPr lang="en-US" b="1" dirty="0"/>
              <a:t>Kappa coefficient</a:t>
            </a:r>
            <a:r>
              <a:rPr lang="en-US" dirty="0"/>
              <a:t>, der die overall accuracy </a:t>
            </a:r>
            <a:r>
              <a:rPr lang="en-US" dirty="0" err="1"/>
              <a:t>korrigiert</a:t>
            </a:r>
            <a:r>
              <a:rPr lang="en-US" dirty="0"/>
              <a:t> um die </a:t>
            </a:r>
            <a:r>
              <a:rPr lang="en-US" dirty="0" err="1"/>
              <a:t>Zahl</a:t>
            </a:r>
            <a:r>
              <a:rPr lang="en-US" dirty="0"/>
              <a:t> an </a:t>
            </a:r>
            <a:r>
              <a:rPr lang="en-US" dirty="0" err="1"/>
              <a:t>Zufallstreffer</a:t>
            </a:r>
            <a:r>
              <a:rPr lang="en-US" dirty="0"/>
              <a:t>, die man </a:t>
            </a:r>
            <a:r>
              <a:rPr lang="en-US" dirty="0" err="1"/>
              <a:t>erwartet</a:t>
            </a:r>
            <a:r>
              <a:rPr lang="en-US" dirty="0"/>
              <a:t> </a:t>
            </a:r>
            <a:r>
              <a:rPr lang="en-US" dirty="0" err="1"/>
              <a:t>hätte</a:t>
            </a:r>
            <a:r>
              <a:rPr lang="en-US" dirty="0"/>
              <a:t>. </a:t>
            </a:r>
            <a:r>
              <a:rPr lang="en-US" dirty="0" err="1"/>
              <a:t>Mit</a:t>
            </a:r>
            <a:r>
              <a:rPr lang="en-US" dirty="0"/>
              <a:t> </a:t>
            </a:r>
            <a:r>
              <a:rPr lang="en-US" dirty="0" err="1"/>
              <a:t>diesen</a:t>
            </a:r>
            <a:r>
              <a:rPr lang="en-US" dirty="0"/>
              <a:t> </a:t>
            </a:r>
            <a:r>
              <a:rPr lang="en-US" dirty="0" err="1"/>
              <a:t>Metriken</a:t>
            </a:r>
            <a:r>
              <a:rPr lang="en-US" dirty="0"/>
              <a:t> </a:t>
            </a:r>
            <a:r>
              <a:rPr lang="en-US" dirty="0" err="1"/>
              <a:t>kann</a:t>
            </a:r>
            <a:r>
              <a:rPr lang="en-US" dirty="0"/>
              <a:t> ich </a:t>
            </a:r>
            <a:r>
              <a:rPr lang="en-US" dirty="0" err="1"/>
              <a:t>alle</a:t>
            </a:r>
            <a:r>
              <a:rPr lang="en-US" dirty="0"/>
              <a:t> </a:t>
            </a:r>
            <a:r>
              <a:rPr lang="en-US" dirty="0" err="1"/>
              <a:t>mir</a:t>
            </a:r>
            <a:r>
              <a:rPr lang="en-US" dirty="0"/>
              <a:t> </a:t>
            </a:r>
            <a:r>
              <a:rPr lang="en-US" dirty="0" err="1"/>
              <a:t>wichtigen</a:t>
            </a:r>
            <a:r>
              <a:rPr lang="en-US" dirty="0"/>
              <a:t> </a:t>
            </a:r>
            <a:r>
              <a:rPr lang="en-US" dirty="0" err="1"/>
              <a:t>Unterscheidungen</a:t>
            </a:r>
            <a:r>
              <a:rPr lang="en-US" dirty="0"/>
              <a:t> </a:t>
            </a:r>
            <a:r>
              <a:rPr lang="en-US" dirty="0" err="1"/>
              <a:t>treffen</a:t>
            </a:r>
            <a:r>
              <a:rPr lang="en-US" dirty="0"/>
              <a:t>.</a:t>
            </a:r>
          </a:p>
        </p:txBody>
      </p:sp>
      <p:sp>
        <p:nvSpPr>
          <p:cNvPr id="4" name="Foliennummernplatzhalter 3"/>
          <p:cNvSpPr>
            <a:spLocks noGrp="1"/>
          </p:cNvSpPr>
          <p:nvPr>
            <p:ph type="sldNum" sz="quarter" idx="5"/>
          </p:nvPr>
        </p:nvSpPr>
        <p:spPr/>
        <p:txBody>
          <a:bodyPr/>
          <a:lstStyle/>
          <a:p>
            <a:fld id="{DFD175B6-0828-440C-916A-09BA0B2D2CFA}" type="slidenum">
              <a:rPr lang="de-DE" smtClean="0"/>
              <a:t>7</a:t>
            </a:fld>
            <a:endParaRPr lang="de-DE"/>
          </a:p>
        </p:txBody>
      </p:sp>
    </p:spTree>
    <p:extLst>
      <p:ext uri="{BB962C8B-B14F-4D97-AF65-F5344CB8AC3E}">
        <p14:creationId xmlns:p14="http://schemas.microsoft.com/office/powerpoint/2010/main" val="1235193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Zur Visualisierung können wir uns dazu entscheiden, die </a:t>
            </a:r>
            <a:r>
              <a:rPr lang="de-DE" b="1" dirty="0"/>
              <a:t>Gradienten des </a:t>
            </a:r>
            <a:r>
              <a:rPr lang="de-DE" b="1" dirty="0" err="1"/>
              <a:t>Klassenscores</a:t>
            </a:r>
            <a:r>
              <a:rPr lang="de-DE" b="1" dirty="0"/>
              <a:t> </a:t>
            </a:r>
            <a:r>
              <a:rPr lang="de-DE" dirty="0"/>
              <a:t>im Hinblick auf die Bildpixel sichtbar zu machen, um sie in </a:t>
            </a:r>
            <a:r>
              <a:rPr lang="de-DE" b="1" dirty="0" err="1"/>
              <a:t>saliency</a:t>
            </a:r>
            <a:r>
              <a:rPr lang="de-DE" b="1" dirty="0"/>
              <a:t> </a:t>
            </a:r>
            <a:r>
              <a:rPr lang="de-DE" b="1" dirty="0" err="1"/>
              <a:t>maps</a:t>
            </a:r>
            <a:r>
              <a:rPr lang="de-DE" b="1" dirty="0"/>
              <a:t> </a:t>
            </a:r>
            <a:r>
              <a:rPr lang="de-DE" dirty="0"/>
              <a:t>zu begutachten, wovon Varianten mit eigenen Axiomen existieren.</a:t>
            </a:r>
          </a:p>
          <a:p>
            <a:pPr marL="171450" indent="-171450">
              <a:buFontTx/>
              <a:buChar char="-"/>
            </a:pPr>
            <a:r>
              <a:rPr lang="de-DE" dirty="0"/>
              <a:t>Neben den </a:t>
            </a:r>
            <a:r>
              <a:rPr lang="de-DE" dirty="0" err="1"/>
              <a:t>saliency</a:t>
            </a:r>
            <a:r>
              <a:rPr lang="de-DE" dirty="0"/>
              <a:t> </a:t>
            </a:r>
            <a:r>
              <a:rPr lang="de-DE" dirty="0" err="1"/>
              <a:t>maps</a:t>
            </a:r>
            <a:r>
              <a:rPr lang="de-DE" dirty="0"/>
              <a:t> können wir ebenfalls visualisieren, welcher </a:t>
            </a:r>
            <a:r>
              <a:rPr lang="de-DE" dirty="0" err="1"/>
              <a:t>input</a:t>
            </a:r>
            <a:r>
              <a:rPr lang="de-DE" dirty="0"/>
              <a:t> </a:t>
            </a:r>
            <a:r>
              <a:rPr lang="de-DE" dirty="0" err="1"/>
              <a:t>patch</a:t>
            </a:r>
            <a:r>
              <a:rPr lang="de-DE" dirty="0"/>
              <a:t> das Netzwerk am meisten aktiviert. Dieser Ansatz nennt sich </a:t>
            </a:r>
            <a:r>
              <a:rPr lang="de-DE" b="1" dirty="0" err="1"/>
              <a:t>activation</a:t>
            </a:r>
            <a:r>
              <a:rPr lang="de-DE" b="1" dirty="0"/>
              <a:t> </a:t>
            </a:r>
            <a:r>
              <a:rPr lang="de-DE" b="1" dirty="0" err="1"/>
              <a:t>maps</a:t>
            </a:r>
            <a:r>
              <a:rPr lang="de-DE" dirty="0"/>
              <a:t>.</a:t>
            </a:r>
          </a:p>
          <a:p>
            <a:pPr marL="171450" indent="-171450">
              <a:buFontTx/>
              <a:buChar char="-"/>
            </a:pPr>
            <a:r>
              <a:rPr lang="de-DE" dirty="0"/>
              <a:t>Zur Kontextualisierung von CNNs sehen wir im Bild eine Hierarchie von </a:t>
            </a:r>
            <a:r>
              <a:rPr lang="de-DE" b="1" dirty="0"/>
              <a:t>KI</a:t>
            </a:r>
            <a:r>
              <a:rPr lang="de-DE" dirty="0"/>
              <a:t>. In diese allgemeinste Kategorie fallen z.B. automatische </a:t>
            </a:r>
            <a:r>
              <a:rPr lang="de-DE" dirty="0" err="1"/>
              <a:t>Theorembeweiser</a:t>
            </a:r>
            <a:r>
              <a:rPr lang="de-DE" dirty="0"/>
              <a:t>. </a:t>
            </a:r>
            <a:r>
              <a:rPr lang="de-DE" b="1" dirty="0" err="1"/>
              <a:t>Machine</a:t>
            </a:r>
            <a:r>
              <a:rPr lang="de-DE" b="1" dirty="0"/>
              <a:t> </a:t>
            </a:r>
            <a:r>
              <a:rPr lang="de-DE" b="1" dirty="0" err="1"/>
              <a:t>learning</a:t>
            </a:r>
            <a:r>
              <a:rPr lang="de-DE" b="1" dirty="0"/>
              <a:t> </a:t>
            </a:r>
            <a:r>
              <a:rPr lang="de-DE" dirty="0"/>
              <a:t>sind z.B. support </a:t>
            </a:r>
            <a:r>
              <a:rPr lang="de-DE" dirty="0" err="1"/>
              <a:t>vector</a:t>
            </a:r>
            <a:r>
              <a:rPr lang="de-DE" dirty="0"/>
              <a:t> </a:t>
            </a:r>
            <a:r>
              <a:rPr lang="de-DE" dirty="0" err="1"/>
              <a:t>machines</a:t>
            </a:r>
            <a:r>
              <a:rPr lang="de-DE" dirty="0"/>
              <a:t> und k-</a:t>
            </a:r>
            <a:r>
              <a:rPr lang="de-DE" dirty="0" err="1"/>
              <a:t>nearest</a:t>
            </a:r>
            <a:r>
              <a:rPr lang="de-DE" dirty="0"/>
              <a:t> </a:t>
            </a:r>
            <a:r>
              <a:rPr lang="de-DE" dirty="0" err="1"/>
              <a:t>neighbors</a:t>
            </a:r>
            <a:r>
              <a:rPr lang="de-DE" dirty="0"/>
              <a:t>. Wir beschäftigen uns hingegen mit Deep Learning, wobei „</a:t>
            </a:r>
            <a:r>
              <a:rPr lang="de-DE" dirty="0" err="1"/>
              <a:t>deep</a:t>
            </a:r>
            <a:r>
              <a:rPr lang="de-DE" dirty="0"/>
              <a:t>“ mehrere </a:t>
            </a:r>
            <a:r>
              <a:rPr lang="de-DE" dirty="0" err="1"/>
              <a:t>hidden</a:t>
            </a:r>
            <a:r>
              <a:rPr lang="de-DE" dirty="0"/>
              <a:t> </a:t>
            </a:r>
            <a:r>
              <a:rPr lang="de-DE" dirty="0" err="1"/>
              <a:t>layer</a:t>
            </a:r>
            <a:r>
              <a:rPr lang="de-DE" dirty="0"/>
              <a:t> bedeutet. Außerdem gibt es RNNs, die aufgrund ihrer Rückkopplung die sequentielle Struktur eines hyperspektralen </a:t>
            </a:r>
            <a:r>
              <a:rPr lang="de-DE" dirty="0" err="1"/>
              <a:t>patches</a:t>
            </a:r>
            <a:r>
              <a:rPr lang="de-DE" dirty="0"/>
              <a:t> berücksichtigen können.</a:t>
            </a:r>
          </a:p>
        </p:txBody>
      </p:sp>
      <p:sp>
        <p:nvSpPr>
          <p:cNvPr id="4" name="Foliennummernplatzhalter 3"/>
          <p:cNvSpPr>
            <a:spLocks noGrp="1"/>
          </p:cNvSpPr>
          <p:nvPr>
            <p:ph type="sldNum" sz="quarter" idx="5"/>
          </p:nvPr>
        </p:nvSpPr>
        <p:spPr/>
        <p:txBody>
          <a:bodyPr/>
          <a:lstStyle/>
          <a:p>
            <a:fld id="{DFD175B6-0828-440C-916A-09BA0B2D2CFA}" type="slidenum">
              <a:rPr lang="de-DE" smtClean="0"/>
              <a:t>8</a:t>
            </a:fld>
            <a:endParaRPr lang="de-DE"/>
          </a:p>
        </p:txBody>
      </p:sp>
    </p:spTree>
    <p:extLst>
      <p:ext uri="{BB962C8B-B14F-4D97-AF65-F5344CB8AC3E}">
        <p14:creationId xmlns:p14="http://schemas.microsoft.com/office/powerpoint/2010/main" val="2336758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Fahren wir nun fort mit der Bildkompression. Dort ist es unser Ziel, die Anzahl an Bildbändern zu reduzieren. Dazu gibt es </a:t>
            </a:r>
            <a:r>
              <a:rPr lang="de-DE" b="1" dirty="0"/>
              <a:t>feature </a:t>
            </a:r>
            <a:r>
              <a:rPr lang="de-DE" b="1" dirty="0" err="1"/>
              <a:t>extraction</a:t>
            </a:r>
            <a:r>
              <a:rPr lang="de-DE" b="1" dirty="0"/>
              <a:t> </a:t>
            </a:r>
            <a:r>
              <a:rPr lang="de-DE" dirty="0"/>
              <a:t>sowie </a:t>
            </a:r>
            <a:r>
              <a:rPr lang="de-DE" b="1" dirty="0"/>
              <a:t>feature </a:t>
            </a:r>
            <a:r>
              <a:rPr lang="de-DE" b="1" dirty="0" err="1"/>
              <a:t>selection</a:t>
            </a:r>
            <a:r>
              <a:rPr lang="de-DE" dirty="0"/>
              <a:t>-Verfahren.</a:t>
            </a:r>
          </a:p>
          <a:p>
            <a:pPr marL="171450" indent="-171450">
              <a:buFontTx/>
              <a:buChar char="-"/>
            </a:pPr>
            <a:r>
              <a:rPr lang="de-DE" dirty="0"/>
              <a:t>Bei feature </a:t>
            </a:r>
            <a:r>
              <a:rPr lang="de-DE" dirty="0" err="1"/>
              <a:t>extraction</a:t>
            </a:r>
            <a:r>
              <a:rPr lang="de-DE" dirty="0"/>
              <a:t> ist es erlaubt, dass Bildbänder </a:t>
            </a:r>
            <a:r>
              <a:rPr lang="de-DE" b="1" dirty="0"/>
              <a:t>transformiert</a:t>
            </a:r>
            <a:r>
              <a:rPr lang="de-DE" dirty="0"/>
              <a:t> werden, um deren Anzahl zu reduzieren. Die wichtigen Repräsentanten lauten </a:t>
            </a:r>
            <a:r>
              <a:rPr lang="de-DE" b="1" dirty="0"/>
              <a:t>PCA, NMF und LLE</a:t>
            </a:r>
            <a:r>
              <a:rPr lang="de-DE" dirty="0"/>
              <a:t>, die verschiedene Ziele verfolgen.</a:t>
            </a:r>
          </a:p>
          <a:p>
            <a:pPr marL="171450" indent="-171450">
              <a:buFontTx/>
              <a:buChar char="-"/>
            </a:pPr>
            <a:r>
              <a:rPr lang="de-DE" dirty="0"/>
              <a:t>PCA will die </a:t>
            </a:r>
            <a:r>
              <a:rPr lang="de-DE" b="1" dirty="0"/>
              <a:t>maximale Varianz </a:t>
            </a:r>
            <a:r>
              <a:rPr lang="de-DE" dirty="0"/>
              <a:t>erhalten, NMF zerlegt eine </a:t>
            </a:r>
            <a:r>
              <a:rPr lang="de-DE" b="1" dirty="0"/>
              <a:t>nicht-negative Matrix </a:t>
            </a:r>
            <a:r>
              <a:rPr lang="de-DE" b="0" dirty="0"/>
              <a:t>und</a:t>
            </a:r>
            <a:r>
              <a:rPr lang="de-DE" dirty="0"/>
              <a:t> LLE ist ein </a:t>
            </a:r>
            <a:r>
              <a:rPr lang="de-DE" b="1" dirty="0"/>
              <a:t>nicht-lineares Projektionsverfahren</a:t>
            </a:r>
            <a:r>
              <a:rPr lang="de-DE" dirty="0"/>
              <a:t>.</a:t>
            </a:r>
          </a:p>
          <a:p>
            <a:pPr marL="171450" indent="-171450">
              <a:buFontTx/>
              <a:buChar char="-"/>
            </a:pPr>
            <a:r>
              <a:rPr lang="de-DE" dirty="0"/>
              <a:t>Auf der anderen Seite verändert feature </a:t>
            </a:r>
            <a:r>
              <a:rPr lang="de-DE" dirty="0" err="1"/>
              <a:t>selection</a:t>
            </a:r>
            <a:r>
              <a:rPr lang="de-DE" dirty="0"/>
              <a:t> keine Bildbänder, sondern </a:t>
            </a:r>
            <a:r>
              <a:rPr lang="de-DE" b="1" dirty="0"/>
              <a:t>wählt lediglich die relevantesten aus</a:t>
            </a:r>
            <a:r>
              <a:rPr lang="de-DE" b="0" dirty="0"/>
              <a:t>, wofür wir hier drei wichtige und von </a:t>
            </a:r>
            <a:r>
              <a:rPr lang="de-DE" b="0"/>
              <a:t>mir verwendete Repräsentanten sehen.</a:t>
            </a: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Nebenbei bemerkt existiert ein offizieller Standard für die Klassifizierung bei verlustfreier Bildkompression, dessen Nummer und Titel wir hier sehen.</a:t>
            </a:r>
          </a:p>
        </p:txBody>
      </p:sp>
      <p:sp>
        <p:nvSpPr>
          <p:cNvPr id="4" name="Foliennummernplatzhalter 3"/>
          <p:cNvSpPr>
            <a:spLocks noGrp="1"/>
          </p:cNvSpPr>
          <p:nvPr>
            <p:ph type="sldNum" sz="quarter" idx="5"/>
          </p:nvPr>
        </p:nvSpPr>
        <p:spPr/>
        <p:txBody>
          <a:bodyPr/>
          <a:lstStyle/>
          <a:p>
            <a:fld id="{DFD175B6-0828-440C-916A-09BA0B2D2CFA}" type="slidenum">
              <a:rPr lang="de-DE" smtClean="0"/>
              <a:t>9</a:t>
            </a:fld>
            <a:endParaRPr lang="de-DE"/>
          </a:p>
        </p:txBody>
      </p:sp>
    </p:spTree>
    <p:extLst>
      <p:ext uri="{BB962C8B-B14F-4D97-AF65-F5344CB8AC3E}">
        <p14:creationId xmlns:p14="http://schemas.microsoft.com/office/powerpoint/2010/main" val="2685368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bg>
      <p:bgPr>
        <a:solidFill>
          <a:srgbClr val="002060"/>
        </a:solidFill>
        <a:effectLst/>
      </p:bgPr>
    </p:bg>
    <p:spTree>
      <p:nvGrpSpPr>
        <p:cNvPr id="1" name=""/>
        <p:cNvGrpSpPr/>
        <p:nvPr/>
      </p:nvGrpSpPr>
      <p:grpSpPr>
        <a:xfrm>
          <a:off x="0" y="0"/>
          <a:ext cx="0" cy="0"/>
          <a:chOff x="0" y="0"/>
          <a:chExt cx="0" cy="0"/>
        </a:xfrm>
      </p:grpSpPr>
      <p:sp>
        <p:nvSpPr>
          <p:cNvPr id="4" name="Datumsplatzhalter 3">
            <a:extLst>
              <a:ext uri="{FF2B5EF4-FFF2-40B4-BE49-F238E27FC236}">
                <a16:creationId xmlns:a16="http://schemas.microsoft.com/office/drawing/2014/main" id="{DCE56D6E-7D9D-43EA-BF7E-0BDD8353F3AD}"/>
              </a:ext>
            </a:extLst>
          </p:cNvPr>
          <p:cNvSpPr>
            <a:spLocks noGrp="1"/>
          </p:cNvSpPr>
          <p:nvPr>
            <p:ph type="dt" sz="half" idx="10"/>
          </p:nvPr>
        </p:nvSpPr>
        <p:spPr/>
        <p:txBody>
          <a:bodyPr/>
          <a:lstStyle/>
          <a:p>
            <a:fld id="{B911D888-C728-488B-B892-25104864B7CF}" type="datetime1">
              <a:rPr lang="de-DE" smtClean="0"/>
              <a:t>18.12.2019</a:t>
            </a:fld>
            <a:endParaRPr lang="de-DE" dirty="0"/>
          </a:p>
        </p:txBody>
      </p:sp>
      <p:sp>
        <p:nvSpPr>
          <p:cNvPr id="5" name="Fußzeilenplatzhalter 4">
            <a:extLst>
              <a:ext uri="{FF2B5EF4-FFF2-40B4-BE49-F238E27FC236}">
                <a16:creationId xmlns:a16="http://schemas.microsoft.com/office/drawing/2014/main" id="{7CEF3806-C7FA-4C26-B16D-D23886612889}"/>
              </a:ext>
            </a:extLst>
          </p:cNvPr>
          <p:cNvSpPr>
            <a:spLocks noGrp="1"/>
          </p:cNvSpPr>
          <p:nvPr>
            <p:ph type="ftr" sz="quarter" idx="11"/>
          </p:nvPr>
        </p:nvSpPr>
        <p:spPr/>
        <p:txBody>
          <a:bodyPr/>
          <a:lstStyle/>
          <a:p>
            <a:r>
              <a:rPr lang="de-DE" dirty="0"/>
              <a:t>Daniel Rychlewski</a:t>
            </a:r>
          </a:p>
        </p:txBody>
      </p:sp>
      <p:sp>
        <p:nvSpPr>
          <p:cNvPr id="6" name="Foliennummernplatzhalter 5">
            <a:extLst>
              <a:ext uri="{FF2B5EF4-FFF2-40B4-BE49-F238E27FC236}">
                <a16:creationId xmlns:a16="http://schemas.microsoft.com/office/drawing/2014/main" id="{E7097A0A-95E9-4DD9-9097-7498DC4C083F}"/>
              </a:ext>
            </a:extLst>
          </p:cNvPr>
          <p:cNvSpPr>
            <a:spLocks noGrp="1"/>
          </p:cNvSpPr>
          <p:nvPr>
            <p:ph type="sldNum" sz="quarter" idx="12"/>
          </p:nvPr>
        </p:nvSpPr>
        <p:spPr>
          <a:xfrm>
            <a:off x="8610600" y="6356350"/>
            <a:ext cx="2743200" cy="365125"/>
          </a:xfrm>
        </p:spPr>
        <p:txBody>
          <a:bodyPr/>
          <a:lstStyle/>
          <a:p>
            <a:r>
              <a:rPr lang="de-DE" dirty="0"/>
              <a:t>Sommersemester 2018</a:t>
            </a:r>
          </a:p>
        </p:txBody>
      </p:sp>
      <p:pic>
        <p:nvPicPr>
          <p:cNvPr id="9" name="Grafik 8">
            <a:extLst>
              <a:ext uri="{FF2B5EF4-FFF2-40B4-BE49-F238E27FC236}">
                <a16:creationId xmlns:a16="http://schemas.microsoft.com/office/drawing/2014/main" id="{AF1F8B68-314C-4ECB-A233-224C108C600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48832" y="448518"/>
            <a:ext cx="1163289" cy="1164949"/>
          </a:xfrm>
          <a:prstGeom prst="rect">
            <a:avLst/>
          </a:prstGeom>
        </p:spPr>
      </p:pic>
      <p:cxnSp>
        <p:nvCxnSpPr>
          <p:cNvPr id="10" name="Gerader Verbinder 9">
            <a:extLst>
              <a:ext uri="{FF2B5EF4-FFF2-40B4-BE49-F238E27FC236}">
                <a16:creationId xmlns:a16="http://schemas.microsoft.com/office/drawing/2014/main" id="{28E09F15-6617-4CE7-8F84-83F7099D87B3}"/>
              </a:ext>
            </a:extLst>
          </p:cNvPr>
          <p:cNvCxnSpPr>
            <a:cxnSpLocks/>
          </p:cNvCxnSpPr>
          <p:nvPr userDrawn="1"/>
        </p:nvCxnSpPr>
        <p:spPr>
          <a:xfrm>
            <a:off x="1193260" y="3949431"/>
            <a:ext cx="9286672" cy="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platzhalter 2">
            <a:extLst>
              <a:ext uri="{FF2B5EF4-FFF2-40B4-BE49-F238E27FC236}">
                <a16:creationId xmlns:a16="http://schemas.microsoft.com/office/drawing/2014/main" id="{260F7E10-34EF-4E64-8036-D086974359F1}"/>
              </a:ext>
            </a:extLst>
          </p:cNvPr>
          <p:cNvSpPr>
            <a:spLocks noGrp="1"/>
          </p:cNvSpPr>
          <p:nvPr>
            <p:ph type="body" sz="quarter" idx="13" hasCustomPrompt="1"/>
          </p:nvPr>
        </p:nvSpPr>
        <p:spPr>
          <a:xfrm>
            <a:off x="1135156" y="1447801"/>
            <a:ext cx="8008843" cy="1924457"/>
          </a:xfrm>
        </p:spPr>
        <p:txBody>
          <a:bodyPr anchor="b">
            <a:noAutofit/>
          </a:bodyPr>
          <a:lstStyle>
            <a:lvl1pPr marL="0" indent="0">
              <a:lnSpc>
                <a:spcPct val="150000"/>
              </a:lnSpc>
              <a:spcBef>
                <a:spcPts val="0"/>
              </a:spcBef>
              <a:buNone/>
              <a:defRPr lang="de-DE" sz="4800" kern="1200" dirty="0" smtClean="0">
                <a:solidFill>
                  <a:schemeClr val="bg1"/>
                </a:solidFill>
                <a:latin typeface="+mn-lt"/>
                <a:ea typeface="+mj-ea"/>
                <a:cs typeface="+mj-cs"/>
              </a:defRPr>
            </a:lvl1pPr>
          </a:lstStyle>
          <a:p>
            <a:pPr lvl="0"/>
            <a:r>
              <a:rPr lang="de-DE" dirty="0"/>
              <a:t>Mein Vortragstitel</a:t>
            </a:r>
          </a:p>
        </p:txBody>
      </p:sp>
      <p:sp>
        <p:nvSpPr>
          <p:cNvPr id="12" name="Textplatzhalter 11">
            <a:extLst>
              <a:ext uri="{FF2B5EF4-FFF2-40B4-BE49-F238E27FC236}">
                <a16:creationId xmlns:a16="http://schemas.microsoft.com/office/drawing/2014/main" id="{5939108D-C0B6-43CE-A3DB-B8EF6DA5C394}"/>
              </a:ext>
            </a:extLst>
          </p:cNvPr>
          <p:cNvSpPr>
            <a:spLocks noGrp="1"/>
          </p:cNvSpPr>
          <p:nvPr>
            <p:ph type="body" sz="quarter" idx="14" hasCustomPrompt="1"/>
          </p:nvPr>
        </p:nvSpPr>
        <p:spPr>
          <a:xfrm>
            <a:off x="1129296" y="4526603"/>
            <a:ext cx="9538703" cy="1164949"/>
          </a:xfrm>
        </p:spPr>
        <p:txBody>
          <a:bodyPr>
            <a:normAutofit/>
          </a:bodyPr>
          <a:lstStyle>
            <a:lvl1pPr marL="0" indent="0">
              <a:buNone/>
              <a:defRPr sz="3200">
                <a:solidFill>
                  <a:schemeClr val="bg1"/>
                </a:solidFill>
              </a:defRPr>
            </a:lvl1pPr>
          </a:lstStyle>
          <a:p>
            <a:pPr lvl="0"/>
            <a:r>
              <a:rPr lang="de-DE" dirty="0"/>
              <a:t>Veranstaltung</a:t>
            </a:r>
          </a:p>
        </p:txBody>
      </p:sp>
    </p:spTree>
    <p:extLst>
      <p:ext uri="{BB962C8B-B14F-4D97-AF65-F5344CB8AC3E}">
        <p14:creationId xmlns:p14="http://schemas.microsoft.com/office/powerpoint/2010/main" val="1456160527"/>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 und vertikaler Text">
    <p:spTree>
      <p:nvGrpSpPr>
        <p:cNvPr id="1" name=""/>
        <p:cNvGrpSpPr/>
        <p:nvPr/>
      </p:nvGrpSpPr>
      <p:grpSpPr>
        <a:xfrm>
          <a:off x="0" y="0"/>
          <a:ext cx="0" cy="0"/>
          <a:chOff x="0" y="0"/>
          <a:chExt cx="0" cy="0"/>
        </a:xfrm>
      </p:grpSpPr>
      <p:sp>
        <p:nvSpPr>
          <p:cNvPr id="3" name="Vertikaler Textplatzhalter 2">
            <a:extLst>
              <a:ext uri="{FF2B5EF4-FFF2-40B4-BE49-F238E27FC236}">
                <a16:creationId xmlns:a16="http://schemas.microsoft.com/office/drawing/2014/main" id="{481908AC-5C58-43D6-9CF1-8AE2E859B6C9}"/>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B01AFD3-6BC7-4CE7-B3EA-41E21FDBABDD}"/>
              </a:ext>
            </a:extLst>
          </p:cNvPr>
          <p:cNvSpPr>
            <a:spLocks noGrp="1"/>
          </p:cNvSpPr>
          <p:nvPr>
            <p:ph type="dt" sz="half" idx="10"/>
          </p:nvPr>
        </p:nvSpPr>
        <p:spPr/>
        <p:txBody>
          <a:bodyPr/>
          <a:lstStyle>
            <a:lvl1pPr>
              <a:defRPr/>
            </a:lvl1pPr>
          </a:lstStyle>
          <a:p>
            <a:r>
              <a:rPr lang="de-DE"/>
              <a:t>&lt;Titel der aktuellen Folie&gt;</a:t>
            </a:r>
            <a:endParaRPr lang="de-DE" dirty="0"/>
          </a:p>
        </p:txBody>
      </p:sp>
      <p:sp>
        <p:nvSpPr>
          <p:cNvPr id="5" name="Fußzeilenplatzhalter 4">
            <a:extLst>
              <a:ext uri="{FF2B5EF4-FFF2-40B4-BE49-F238E27FC236}">
                <a16:creationId xmlns:a16="http://schemas.microsoft.com/office/drawing/2014/main" id="{237444BE-A0B9-4485-9188-3E18135551CD}"/>
              </a:ext>
            </a:extLst>
          </p:cNvPr>
          <p:cNvSpPr>
            <a:spLocks noGrp="1"/>
          </p:cNvSpPr>
          <p:nvPr>
            <p:ph type="ftr" sz="quarter" idx="11"/>
          </p:nvPr>
        </p:nvSpPr>
        <p:spPr/>
        <p:txBody>
          <a:bodyPr/>
          <a:lstStyle>
            <a:lvl1pPr>
              <a:defRPr/>
            </a:lvl1pPr>
          </a:lstStyle>
          <a:p>
            <a:r>
              <a:rPr lang="de-DE" dirty="0"/>
              <a:t>Daniel Rychlewski</a:t>
            </a:r>
          </a:p>
        </p:txBody>
      </p:sp>
      <p:sp>
        <p:nvSpPr>
          <p:cNvPr id="6" name="Foliennummernplatzhalter 5">
            <a:extLst>
              <a:ext uri="{FF2B5EF4-FFF2-40B4-BE49-F238E27FC236}">
                <a16:creationId xmlns:a16="http://schemas.microsoft.com/office/drawing/2014/main" id="{8B1F39F6-D88D-4193-856A-3B01A1DE7067}"/>
              </a:ext>
            </a:extLst>
          </p:cNvPr>
          <p:cNvSpPr>
            <a:spLocks noGrp="1"/>
          </p:cNvSpPr>
          <p:nvPr>
            <p:ph type="sldNum" sz="quarter" idx="12"/>
          </p:nvPr>
        </p:nvSpPr>
        <p:spPr/>
        <p:txBody>
          <a:bodyPr/>
          <a:lstStyle/>
          <a:p>
            <a:fld id="{93944737-5DFE-4294-9372-CFA818B6D5DE}" type="slidenum">
              <a:rPr lang="de-DE" smtClean="0"/>
              <a:t>‹#›</a:t>
            </a:fld>
            <a:endParaRPr lang="de-DE"/>
          </a:p>
        </p:txBody>
      </p:sp>
      <p:cxnSp>
        <p:nvCxnSpPr>
          <p:cNvPr id="8" name="Gerader Verbinder 7">
            <a:extLst>
              <a:ext uri="{FF2B5EF4-FFF2-40B4-BE49-F238E27FC236}">
                <a16:creationId xmlns:a16="http://schemas.microsoft.com/office/drawing/2014/main" id="{71917485-CA36-42A0-BB44-906A0B394432}"/>
              </a:ext>
            </a:extLst>
          </p:cNvPr>
          <p:cNvCxnSpPr>
            <a:cxnSpLocks/>
          </p:cNvCxnSpPr>
          <p:nvPr userDrawn="1"/>
        </p:nvCxnSpPr>
        <p:spPr>
          <a:xfrm>
            <a:off x="838200" y="1364276"/>
            <a:ext cx="10515600" cy="0"/>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Inhaltsplatzhalter 8">
            <a:extLst>
              <a:ext uri="{FF2B5EF4-FFF2-40B4-BE49-F238E27FC236}">
                <a16:creationId xmlns:a16="http://schemas.microsoft.com/office/drawing/2014/main" id="{6425BFDB-869D-45E5-8A8B-5A4806DBA342}"/>
              </a:ext>
            </a:extLst>
          </p:cNvPr>
          <p:cNvSpPr>
            <a:spLocks noGrp="1"/>
          </p:cNvSpPr>
          <p:nvPr>
            <p:ph sz="quarter" idx="13" hasCustomPrompt="1"/>
          </p:nvPr>
        </p:nvSpPr>
        <p:spPr>
          <a:xfrm>
            <a:off x="838200" y="275491"/>
            <a:ext cx="10515600" cy="955432"/>
          </a:xfrm>
        </p:spPr>
        <p:txBody>
          <a:bodyPr>
            <a:normAutofit/>
          </a:bodyPr>
          <a:lstStyle>
            <a:lvl1pPr marL="0" indent="0">
              <a:lnSpc>
                <a:spcPct val="150000"/>
              </a:lnSpc>
              <a:buNone/>
              <a:defRPr sz="4000"/>
            </a:lvl1pPr>
          </a:lstStyle>
          <a:p>
            <a:pPr lvl="0"/>
            <a:r>
              <a:rPr lang="de-DE" dirty="0"/>
              <a:t>Titel der Folie</a:t>
            </a:r>
          </a:p>
        </p:txBody>
      </p:sp>
    </p:spTree>
    <p:extLst>
      <p:ext uri="{BB962C8B-B14F-4D97-AF65-F5344CB8AC3E}">
        <p14:creationId xmlns:p14="http://schemas.microsoft.com/office/powerpoint/2010/main" val="1047646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2C42E5A7-CECC-460F-94E7-36999F31DC24}"/>
              </a:ext>
            </a:extLst>
          </p:cNvPr>
          <p:cNvSpPr>
            <a:spLocks noGrp="1"/>
          </p:cNvSpPr>
          <p:nvPr>
            <p:ph type="title" orient="vert"/>
          </p:nvPr>
        </p:nvSpPr>
        <p:spPr>
          <a:xfrm>
            <a:off x="8724900" y="365125"/>
            <a:ext cx="2628900" cy="5811838"/>
          </a:xfrm>
          <a:prstGeom prst="rect">
            <a:avLst/>
          </a:prstGeo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9B272B1A-FE94-4A5E-971E-58B7E95CA03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1561D97-9235-4F71-B3D7-C94210014A83}"/>
              </a:ext>
            </a:extLst>
          </p:cNvPr>
          <p:cNvSpPr>
            <a:spLocks noGrp="1"/>
          </p:cNvSpPr>
          <p:nvPr>
            <p:ph type="dt" sz="half" idx="10"/>
          </p:nvPr>
        </p:nvSpPr>
        <p:spPr/>
        <p:txBody>
          <a:bodyPr/>
          <a:lstStyle>
            <a:lvl1pPr>
              <a:defRPr/>
            </a:lvl1pPr>
          </a:lstStyle>
          <a:p>
            <a:r>
              <a:rPr lang="de-DE"/>
              <a:t>&lt;Titel der aktuellen Folie&gt;</a:t>
            </a:r>
            <a:endParaRPr lang="de-DE" dirty="0"/>
          </a:p>
        </p:txBody>
      </p:sp>
      <p:sp>
        <p:nvSpPr>
          <p:cNvPr id="5" name="Fußzeilenplatzhalter 4">
            <a:extLst>
              <a:ext uri="{FF2B5EF4-FFF2-40B4-BE49-F238E27FC236}">
                <a16:creationId xmlns:a16="http://schemas.microsoft.com/office/drawing/2014/main" id="{58CEA702-8DA2-4643-838C-2124D6B50ACF}"/>
              </a:ext>
            </a:extLst>
          </p:cNvPr>
          <p:cNvSpPr>
            <a:spLocks noGrp="1"/>
          </p:cNvSpPr>
          <p:nvPr>
            <p:ph type="ftr" sz="quarter" idx="11"/>
          </p:nvPr>
        </p:nvSpPr>
        <p:spPr/>
        <p:txBody>
          <a:bodyPr/>
          <a:lstStyle>
            <a:lvl1pPr>
              <a:defRPr/>
            </a:lvl1pPr>
          </a:lstStyle>
          <a:p>
            <a:r>
              <a:rPr lang="de-DE" dirty="0"/>
              <a:t>Daniel Rychlewski</a:t>
            </a:r>
          </a:p>
        </p:txBody>
      </p:sp>
      <p:sp>
        <p:nvSpPr>
          <p:cNvPr id="6" name="Foliennummernplatzhalter 5">
            <a:extLst>
              <a:ext uri="{FF2B5EF4-FFF2-40B4-BE49-F238E27FC236}">
                <a16:creationId xmlns:a16="http://schemas.microsoft.com/office/drawing/2014/main" id="{90A74CE0-A708-41DE-851A-61C658196324}"/>
              </a:ext>
            </a:extLst>
          </p:cNvPr>
          <p:cNvSpPr>
            <a:spLocks noGrp="1"/>
          </p:cNvSpPr>
          <p:nvPr>
            <p:ph type="sldNum" sz="quarter" idx="12"/>
          </p:nvPr>
        </p:nvSpPr>
        <p:spPr/>
        <p:txBody>
          <a:bodyPr/>
          <a:lstStyle/>
          <a:p>
            <a:fld id="{93944737-5DFE-4294-9372-CFA818B6D5DE}" type="slidenum">
              <a:rPr lang="de-DE" smtClean="0"/>
              <a:t>‹#›</a:t>
            </a:fld>
            <a:endParaRPr lang="de-DE"/>
          </a:p>
        </p:txBody>
      </p:sp>
    </p:spTree>
    <p:extLst>
      <p:ext uri="{BB962C8B-B14F-4D97-AF65-F5344CB8AC3E}">
        <p14:creationId xmlns:p14="http://schemas.microsoft.com/office/powerpoint/2010/main" val="224526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499DB31-4693-4CFE-B1A2-92561FAD0A11}"/>
              </a:ext>
            </a:extLst>
          </p:cNvPr>
          <p:cNvSpPr>
            <a:spLocks noGrp="1"/>
          </p:cNvSpPr>
          <p:nvPr>
            <p:ph idx="1"/>
          </p:nvPr>
        </p:nvSpPr>
        <p:spPr>
          <a:xfrm>
            <a:off x="838200" y="1624871"/>
            <a:ext cx="10515600" cy="455209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cxnSp>
        <p:nvCxnSpPr>
          <p:cNvPr id="8" name="Gerader Verbinder 7">
            <a:extLst>
              <a:ext uri="{FF2B5EF4-FFF2-40B4-BE49-F238E27FC236}">
                <a16:creationId xmlns:a16="http://schemas.microsoft.com/office/drawing/2014/main" id="{E55509FE-00A8-4222-957A-60EF7947CA28}"/>
              </a:ext>
            </a:extLst>
          </p:cNvPr>
          <p:cNvCxnSpPr>
            <a:cxnSpLocks/>
          </p:cNvCxnSpPr>
          <p:nvPr userDrawn="1"/>
        </p:nvCxnSpPr>
        <p:spPr>
          <a:xfrm>
            <a:off x="838200" y="1364276"/>
            <a:ext cx="10515600" cy="0"/>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Datumsplatzhalter 16">
            <a:extLst>
              <a:ext uri="{FF2B5EF4-FFF2-40B4-BE49-F238E27FC236}">
                <a16:creationId xmlns:a16="http://schemas.microsoft.com/office/drawing/2014/main" id="{986041D3-F449-4734-8707-91E82A7E2FA8}"/>
              </a:ext>
            </a:extLst>
          </p:cNvPr>
          <p:cNvSpPr>
            <a:spLocks noGrp="1"/>
          </p:cNvSpPr>
          <p:nvPr>
            <p:ph type="dt" sz="half" idx="14"/>
          </p:nvPr>
        </p:nvSpPr>
        <p:spPr/>
        <p:txBody>
          <a:bodyPr/>
          <a:lstStyle/>
          <a:p>
            <a:r>
              <a:rPr lang="de-DE"/>
              <a:t>&lt;Titel der aktuellen Folie&gt;</a:t>
            </a:r>
            <a:endParaRPr lang="de-DE" dirty="0"/>
          </a:p>
        </p:txBody>
      </p:sp>
      <p:sp>
        <p:nvSpPr>
          <p:cNvPr id="18" name="Fußzeilenplatzhalter 17">
            <a:extLst>
              <a:ext uri="{FF2B5EF4-FFF2-40B4-BE49-F238E27FC236}">
                <a16:creationId xmlns:a16="http://schemas.microsoft.com/office/drawing/2014/main" id="{21D121AE-006A-408B-A1AA-C3909EB742A9}"/>
              </a:ext>
            </a:extLst>
          </p:cNvPr>
          <p:cNvSpPr>
            <a:spLocks noGrp="1"/>
          </p:cNvSpPr>
          <p:nvPr>
            <p:ph type="ftr" sz="quarter" idx="15"/>
          </p:nvPr>
        </p:nvSpPr>
        <p:spPr/>
        <p:txBody>
          <a:bodyPr/>
          <a:lstStyle/>
          <a:p>
            <a:r>
              <a:rPr lang="de-DE"/>
              <a:t>Daniel Rychlewski</a:t>
            </a:r>
            <a:endParaRPr lang="de-DE" dirty="0"/>
          </a:p>
        </p:txBody>
      </p:sp>
      <p:sp>
        <p:nvSpPr>
          <p:cNvPr id="19" name="Foliennummernplatzhalter 18">
            <a:extLst>
              <a:ext uri="{FF2B5EF4-FFF2-40B4-BE49-F238E27FC236}">
                <a16:creationId xmlns:a16="http://schemas.microsoft.com/office/drawing/2014/main" id="{3CF864E0-A834-4CB9-B611-DB64F9622CCE}"/>
              </a:ext>
            </a:extLst>
          </p:cNvPr>
          <p:cNvSpPr>
            <a:spLocks noGrp="1"/>
          </p:cNvSpPr>
          <p:nvPr>
            <p:ph type="sldNum" sz="quarter" idx="16"/>
          </p:nvPr>
        </p:nvSpPr>
        <p:spPr/>
        <p:txBody>
          <a:bodyPr/>
          <a:lstStyle/>
          <a:p>
            <a:fld id="{93944737-5DFE-4294-9372-CFA818B6D5DE}" type="slidenum">
              <a:rPr lang="de-DE" smtClean="0"/>
              <a:pPr/>
              <a:t>‹#›</a:t>
            </a:fld>
            <a:endParaRPr lang="de-DE" dirty="0"/>
          </a:p>
        </p:txBody>
      </p:sp>
      <p:sp>
        <p:nvSpPr>
          <p:cNvPr id="22" name="Inhaltsplatzhalter 8">
            <a:extLst>
              <a:ext uri="{FF2B5EF4-FFF2-40B4-BE49-F238E27FC236}">
                <a16:creationId xmlns:a16="http://schemas.microsoft.com/office/drawing/2014/main" id="{56F49ABE-A2D3-4DE0-BFB0-B52F42EF696F}"/>
              </a:ext>
            </a:extLst>
          </p:cNvPr>
          <p:cNvSpPr>
            <a:spLocks noGrp="1"/>
          </p:cNvSpPr>
          <p:nvPr>
            <p:ph sz="quarter" idx="13" hasCustomPrompt="1"/>
          </p:nvPr>
        </p:nvSpPr>
        <p:spPr>
          <a:xfrm>
            <a:off x="838200" y="275491"/>
            <a:ext cx="10515600" cy="955432"/>
          </a:xfrm>
        </p:spPr>
        <p:txBody>
          <a:bodyPr>
            <a:normAutofit/>
          </a:bodyPr>
          <a:lstStyle>
            <a:lvl1pPr marL="0" indent="0">
              <a:lnSpc>
                <a:spcPct val="150000"/>
              </a:lnSpc>
              <a:buNone/>
              <a:defRPr sz="4000"/>
            </a:lvl1pPr>
          </a:lstStyle>
          <a:p>
            <a:pPr lvl="0"/>
            <a:r>
              <a:rPr lang="de-DE" dirty="0"/>
              <a:t>Titel der Folie</a:t>
            </a:r>
          </a:p>
        </p:txBody>
      </p:sp>
    </p:spTree>
    <p:extLst>
      <p:ext uri="{BB962C8B-B14F-4D97-AF65-F5344CB8AC3E}">
        <p14:creationId xmlns:p14="http://schemas.microsoft.com/office/powerpoint/2010/main" val="3556451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7E389C-8F83-4758-A212-81D91A603E65}"/>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FE62220A-A35B-4C7F-B443-0E729BB051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7C6FBB2B-5477-4014-868B-4ACC87E639B5}"/>
              </a:ext>
            </a:extLst>
          </p:cNvPr>
          <p:cNvSpPr>
            <a:spLocks noGrp="1"/>
          </p:cNvSpPr>
          <p:nvPr>
            <p:ph type="dt" sz="half" idx="10"/>
          </p:nvPr>
        </p:nvSpPr>
        <p:spPr/>
        <p:txBody>
          <a:bodyPr/>
          <a:lstStyle>
            <a:lvl1pPr>
              <a:defRPr/>
            </a:lvl1pPr>
          </a:lstStyle>
          <a:p>
            <a:r>
              <a:rPr lang="de-DE"/>
              <a:t>&lt;Titel der aktuellen Folie&gt;</a:t>
            </a:r>
            <a:endParaRPr lang="de-DE" dirty="0"/>
          </a:p>
        </p:txBody>
      </p:sp>
      <p:sp>
        <p:nvSpPr>
          <p:cNvPr id="5" name="Fußzeilenplatzhalter 4">
            <a:extLst>
              <a:ext uri="{FF2B5EF4-FFF2-40B4-BE49-F238E27FC236}">
                <a16:creationId xmlns:a16="http://schemas.microsoft.com/office/drawing/2014/main" id="{314F8ED0-5F31-437D-A041-32A82D092665}"/>
              </a:ext>
            </a:extLst>
          </p:cNvPr>
          <p:cNvSpPr>
            <a:spLocks noGrp="1"/>
          </p:cNvSpPr>
          <p:nvPr>
            <p:ph type="ftr" sz="quarter" idx="11"/>
          </p:nvPr>
        </p:nvSpPr>
        <p:spPr/>
        <p:txBody>
          <a:bodyPr/>
          <a:lstStyle>
            <a:lvl1pPr>
              <a:defRPr/>
            </a:lvl1pPr>
          </a:lstStyle>
          <a:p>
            <a:r>
              <a:rPr lang="de-DE" dirty="0"/>
              <a:t>Daniel Rychlewski</a:t>
            </a:r>
          </a:p>
        </p:txBody>
      </p:sp>
      <p:sp>
        <p:nvSpPr>
          <p:cNvPr id="6" name="Foliennummernplatzhalter 5">
            <a:extLst>
              <a:ext uri="{FF2B5EF4-FFF2-40B4-BE49-F238E27FC236}">
                <a16:creationId xmlns:a16="http://schemas.microsoft.com/office/drawing/2014/main" id="{C056A4A5-21B6-4FEC-B384-304EC80C3176}"/>
              </a:ext>
            </a:extLst>
          </p:cNvPr>
          <p:cNvSpPr>
            <a:spLocks noGrp="1"/>
          </p:cNvSpPr>
          <p:nvPr>
            <p:ph type="sldNum" sz="quarter" idx="12"/>
          </p:nvPr>
        </p:nvSpPr>
        <p:spPr/>
        <p:txBody>
          <a:bodyPr/>
          <a:lstStyle/>
          <a:p>
            <a:fld id="{93944737-5DFE-4294-9372-CFA818B6D5DE}" type="slidenum">
              <a:rPr lang="de-DE" smtClean="0"/>
              <a:t>‹#›</a:t>
            </a:fld>
            <a:endParaRPr lang="de-DE"/>
          </a:p>
        </p:txBody>
      </p:sp>
    </p:spTree>
    <p:extLst>
      <p:ext uri="{BB962C8B-B14F-4D97-AF65-F5344CB8AC3E}">
        <p14:creationId xmlns:p14="http://schemas.microsoft.com/office/powerpoint/2010/main" val="1798206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94A87CB8-D716-46E6-88AF-FE2C1A6C26F5}"/>
              </a:ext>
            </a:extLst>
          </p:cNvPr>
          <p:cNvSpPr>
            <a:spLocks noGrp="1"/>
          </p:cNvSpPr>
          <p:nvPr>
            <p:ph sz="half" idx="1"/>
          </p:nvPr>
        </p:nvSpPr>
        <p:spPr>
          <a:xfrm>
            <a:off x="838200" y="1598557"/>
            <a:ext cx="5181600" cy="457840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3DB26047-E3B6-49F5-B768-826F9F0B54CC}"/>
              </a:ext>
            </a:extLst>
          </p:cNvPr>
          <p:cNvSpPr>
            <a:spLocks noGrp="1"/>
          </p:cNvSpPr>
          <p:nvPr>
            <p:ph sz="half" idx="2"/>
          </p:nvPr>
        </p:nvSpPr>
        <p:spPr>
          <a:xfrm>
            <a:off x="6172200" y="1598557"/>
            <a:ext cx="5181600" cy="457840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76FEF417-BCB1-4FD2-A7EE-F85CB8E8EA00}"/>
              </a:ext>
            </a:extLst>
          </p:cNvPr>
          <p:cNvSpPr>
            <a:spLocks noGrp="1"/>
          </p:cNvSpPr>
          <p:nvPr>
            <p:ph type="dt" sz="half" idx="10"/>
          </p:nvPr>
        </p:nvSpPr>
        <p:spPr/>
        <p:txBody>
          <a:bodyPr/>
          <a:lstStyle>
            <a:lvl1pPr>
              <a:defRPr/>
            </a:lvl1pPr>
          </a:lstStyle>
          <a:p>
            <a:r>
              <a:rPr lang="de-DE"/>
              <a:t>&lt;Titel der aktuellen Folie&gt;</a:t>
            </a:r>
            <a:endParaRPr lang="de-DE" dirty="0"/>
          </a:p>
        </p:txBody>
      </p:sp>
      <p:sp>
        <p:nvSpPr>
          <p:cNvPr id="6" name="Fußzeilenplatzhalter 5">
            <a:extLst>
              <a:ext uri="{FF2B5EF4-FFF2-40B4-BE49-F238E27FC236}">
                <a16:creationId xmlns:a16="http://schemas.microsoft.com/office/drawing/2014/main" id="{D1D48508-62FE-4F8F-9992-B25004A270E6}"/>
              </a:ext>
            </a:extLst>
          </p:cNvPr>
          <p:cNvSpPr>
            <a:spLocks noGrp="1"/>
          </p:cNvSpPr>
          <p:nvPr>
            <p:ph type="ftr" sz="quarter" idx="11"/>
          </p:nvPr>
        </p:nvSpPr>
        <p:spPr/>
        <p:txBody>
          <a:bodyPr/>
          <a:lstStyle>
            <a:lvl1pPr>
              <a:defRPr/>
            </a:lvl1pPr>
          </a:lstStyle>
          <a:p>
            <a:r>
              <a:rPr lang="de-DE" dirty="0"/>
              <a:t>Daniel Rychlewski</a:t>
            </a:r>
          </a:p>
        </p:txBody>
      </p:sp>
      <p:sp>
        <p:nvSpPr>
          <p:cNvPr id="7" name="Foliennummernplatzhalter 6">
            <a:extLst>
              <a:ext uri="{FF2B5EF4-FFF2-40B4-BE49-F238E27FC236}">
                <a16:creationId xmlns:a16="http://schemas.microsoft.com/office/drawing/2014/main" id="{A31666E3-D48B-40A8-BB6B-9E917E2F9DF9}"/>
              </a:ext>
            </a:extLst>
          </p:cNvPr>
          <p:cNvSpPr>
            <a:spLocks noGrp="1"/>
          </p:cNvSpPr>
          <p:nvPr>
            <p:ph type="sldNum" sz="quarter" idx="12"/>
          </p:nvPr>
        </p:nvSpPr>
        <p:spPr/>
        <p:txBody>
          <a:bodyPr/>
          <a:lstStyle/>
          <a:p>
            <a:fld id="{93944737-5DFE-4294-9372-CFA818B6D5DE}" type="slidenum">
              <a:rPr lang="de-DE" smtClean="0"/>
              <a:t>‹#›</a:t>
            </a:fld>
            <a:endParaRPr lang="de-DE"/>
          </a:p>
        </p:txBody>
      </p:sp>
      <p:cxnSp>
        <p:nvCxnSpPr>
          <p:cNvPr id="9" name="Gerader Verbinder 8">
            <a:extLst>
              <a:ext uri="{FF2B5EF4-FFF2-40B4-BE49-F238E27FC236}">
                <a16:creationId xmlns:a16="http://schemas.microsoft.com/office/drawing/2014/main" id="{155FF6B4-5FE9-4D53-9104-206A08AF3075}"/>
              </a:ext>
            </a:extLst>
          </p:cNvPr>
          <p:cNvCxnSpPr>
            <a:cxnSpLocks/>
          </p:cNvCxnSpPr>
          <p:nvPr userDrawn="1"/>
        </p:nvCxnSpPr>
        <p:spPr>
          <a:xfrm>
            <a:off x="838200" y="1364276"/>
            <a:ext cx="10515600" cy="0"/>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Inhaltsplatzhalter 8">
            <a:extLst>
              <a:ext uri="{FF2B5EF4-FFF2-40B4-BE49-F238E27FC236}">
                <a16:creationId xmlns:a16="http://schemas.microsoft.com/office/drawing/2014/main" id="{CA0E1C46-3A25-4949-B083-AD9D8400C075}"/>
              </a:ext>
            </a:extLst>
          </p:cNvPr>
          <p:cNvSpPr>
            <a:spLocks noGrp="1"/>
          </p:cNvSpPr>
          <p:nvPr>
            <p:ph sz="quarter" idx="13" hasCustomPrompt="1"/>
          </p:nvPr>
        </p:nvSpPr>
        <p:spPr>
          <a:xfrm>
            <a:off x="838200" y="275491"/>
            <a:ext cx="10515600" cy="955432"/>
          </a:xfrm>
        </p:spPr>
        <p:txBody>
          <a:bodyPr>
            <a:normAutofit/>
          </a:bodyPr>
          <a:lstStyle>
            <a:lvl1pPr marL="0" indent="0">
              <a:lnSpc>
                <a:spcPct val="150000"/>
              </a:lnSpc>
              <a:buNone/>
              <a:defRPr sz="4000"/>
            </a:lvl1pPr>
          </a:lstStyle>
          <a:p>
            <a:pPr lvl="0"/>
            <a:r>
              <a:rPr lang="de-DE" dirty="0"/>
              <a:t>Titel der Folie</a:t>
            </a:r>
          </a:p>
        </p:txBody>
      </p:sp>
    </p:spTree>
    <p:extLst>
      <p:ext uri="{BB962C8B-B14F-4D97-AF65-F5344CB8AC3E}">
        <p14:creationId xmlns:p14="http://schemas.microsoft.com/office/powerpoint/2010/main" val="2279610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CDB010D0-C377-4800-807A-0D3B012A7A52}"/>
              </a:ext>
            </a:extLst>
          </p:cNvPr>
          <p:cNvSpPr>
            <a:spLocks noGrp="1"/>
          </p:cNvSpPr>
          <p:nvPr>
            <p:ph type="body" idx="1"/>
          </p:nvPr>
        </p:nvSpPr>
        <p:spPr>
          <a:xfrm>
            <a:off x="839788" y="1530964"/>
            <a:ext cx="5157787" cy="9741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3950E98-246D-4917-A3A6-C682A1E8142D}"/>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C3A2615A-BE9D-4128-8ADD-7699D0CCEAE7}"/>
              </a:ext>
            </a:extLst>
          </p:cNvPr>
          <p:cNvSpPr>
            <a:spLocks noGrp="1"/>
          </p:cNvSpPr>
          <p:nvPr>
            <p:ph type="body" sz="quarter" idx="3"/>
          </p:nvPr>
        </p:nvSpPr>
        <p:spPr>
          <a:xfrm>
            <a:off x="6172200" y="1530964"/>
            <a:ext cx="5183188" cy="9741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366CE822-3E31-4F97-AA11-A2D2A166D02C}"/>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37C7BF5D-3F31-4C97-9480-64DDDDBE53D7}"/>
              </a:ext>
            </a:extLst>
          </p:cNvPr>
          <p:cNvSpPr>
            <a:spLocks noGrp="1"/>
          </p:cNvSpPr>
          <p:nvPr>
            <p:ph type="dt" sz="half" idx="10"/>
          </p:nvPr>
        </p:nvSpPr>
        <p:spPr/>
        <p:txBody>
          <a:bodyPr/>
          <a:lstStyle>
            <a:lvl1pPr>
              <a:defRPr/>
            </a:lvl1pPr>
          </a:lstStyle>
          <a:p>
            <a:r>
              <a:rPr lang="de-DE"/>
              <a:t>&lt;Titel der aktuellen Folie&gt;</a:t>
            </a:r>
            <a:endParaRPr lang="de-DE" dirty="0"/>
          </a:p>
        </p:txBody>
      </p:sp>
      <p:sp>
        <p:nvSpPr>
          <p:cNvPr id="8" name="Fußzeilenplatzhalter 7">
            <a:extLst>
              <a:ext uri="{FF2B5EF4-FFF2-40B4-BE49-F238E27FC236}">
                <a16:creationId xmlns:a16="http://schemas.microsoft.com/office/drawing/2014/main" id="{784E96D8-A1CD-4178-8721-2317F975B549}"/>
              </a:ext>
            </a:extLst>
          </p:cNvPr>
          <p:cNvSpPr>
            <a:spLocks noGrp="1"/>
          </p:cNvSpPr>
          <p:nvPr>
            <p:ph type="ftr" sz="quarter" idx="11"/>
          </p:nvPr>
        </p:nvSpPr>
        <p:spPr/>
        <p:txBody>
          <a:bodyPr/>
          <a:lstStyle>
            <a:lvl1pPr>
              <a:defRPr/>
            </a:lvl1pPr>
          </a:lstStyle>
          <a:p>
            <a:r>
              <a:rPr lang="de-DE" dirty="0"/>
              <a:t>Daniel Rychlewski</a:t>
            </a:r>
          </a:p>
        </p:txBody>
      </p:sp>
      <p:sp>
        <p:nvSpPr>
          <p:cNvPr id="9" name="Foliennummernplatzhalter 8">
            <a:extLst>
              <a:ext uri="{FF2B5EF4-FFF2-40B4-BE49-F238E27FC236}">
                <a16:creationId xmlns:a16="http://schemas.microsoft.com/office/drawing/2014/main" id="{EFDF15C2-48B0-4559-9F58-96D7922A73CA}"/>
              </a:ext>
            </a:extLst>
          </p:cNvPr>
          <p:cNvSpPr>
            <a:spLocks noGrp="1"/>
          </p:cNvSpPr>
          <p:nvPr>
            <p:ph type="sldNum" sz="quarter" idx="12"/>
          </p:nvPr>
        </p:nvSpPr>
        <p:spPr/>
        <p:txBody>
          <a:bodyPr/>
          <a:lstStyle/>
          <a:p>
            <a:fld id="{93944737-5DFE-4294-9372-CFA818B6D5DE}" type="slidenum">
              <a:rPr lang="de-DE" smtClean="0"/>
              <a:t>‹#›</a:t>
            </a:fld>
            <a:endParaRPr lang="de-DE" dirty="0"/>
          </a:p>
        </p:txBody>
      </p:sp>
      <p:cxnSp>
        <p:nvCxnSpPr>
          <p:cNvPr id="11" name="Gerader Verbinder 10">
            <a:extLst>
              <a:ext uri="{FF2B5EF4-FFF2-40B4-BE49-F238E27FC236}">
                <a16:creationId xmlns:a16="http://schemas.microsoft.com/office/drawing/2014/main" id="{F56F392B-6933-436B-848A-2979E7E65359}"/>
              </a:ext>
            </a:extLst>
          </p:cNvPr>
          <p:cNvCxnSpPr>
            <a:cxnSpLocks/>
          </p:cNvCxnSpPr>
          <p:nvPr userDrawn="1"/>
        </p:nvCxnSpPr>
        <p:spPr>
          <a:xfrm>
            <a:off x="838200" y="1364276"/>
            <a:ext cx="10515600" cy="0"/>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Inhaltsplatzhalter 8">
            <a:extLst>
              <a:ext uri="{FF2B5EF4-FFF2-40B4-BE49-F238E27FC236}">
                <a16:creationId xmlns:a16="http://schemas.microsoft.com/office/drawing/2014/main" id="{B108A825-21B4-4C9C-AEBB-3C0DD5637ED8}"/>
              </a:ext>
            </a:extLst>
          </p:cNvPr>
          <p:cNvSpPr>
            <a:spLocks noGrp="1"/>
          </p:cNvSpPr>
          <p:nvPr>
            <p:ph sz="quarter" idx="13" hasCustomPrompt="1"/>
          </p:nvPr>
        </p:nvSpPr>
        <p:spPr>
          <a:xfrm>
            <a:off x="838200" y="275491"/>
            <a:ext cx="10515600" cy="955432"/>
          </a:xfrm>
        </p:spPr>
        <p:txBody>
          <a:bodyPr>
            <a:normAutofit/>
          </a:bodyPr>
          <a:lstStyle>
            <a:lvl1pPr marL="0" indent="0">
              <a:lnSpc>
                <a:spcPct val="150000"/>
              </a:lnSpc>
              <a:buNone/>
              <a:defRPr sz="4000"/>
            </a:lvl1pPr>
          </a:lstStyle>
          <a:p>
            <a:pPr lvl="0"/>
            <a:r>
              <a:rPr lang="de-DE" dirty="0"/>
              <a:t>Titel der Folie</a:t>
            </a:r>
          </a:p>
        </p:txBody>
      </p:sp>
    </p:spTree>
    <p:extLst>
      <p:ext uri="{BB962C8B-B14F-4D97-AF65-F5344CB8AC3E}">
        <p14:creationId xmlns:p14="http://schemas.microsoft.com/office/powerpoint/2010/main" val="653903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1555185-526F-4EA1-B1FD-7061136CEEFD}"/>
              </a:ext>
            </a:extLst>
          </p:cNvPr>
          <p:cNvSpPr>
            <a:spLocks noGrp="1"/>
          </p:cNvSpPr>
          <p:nvPr>
            <p:ph type="dt" sz="half" idx="10"/>
          </p:nvPr>
        </p:nvSpPr>
        <p:spPr/>
        <p:txBody>
          <a:bodyPr/>
          <a:lstStyle>
            <a:lvl1pPr>
              <a:defRPr/>
            </a:lvl1pPr>
          </a:lstStyle>
          <a:p>
            <a:r>
              <a:rPr lang="de-DE"/>
              <a:t>&lt;Titel der aktuellen Folie&gt;</a:t>
            </a:r>
            <a:endParaRPr lang="de-DE" dirty="0"/>
          </a:p>
        </p:txBody>
      </p:sp>
      <p:sp>
        <p:nvSpPr>
          <p:cNvPr id="4" name="Fußzeilenplatzhalter 3">
            <a:extLst>
              <a:ext uri="{FF2B5EF4-FFF2-40B4-BE49-F238E27FC236}">
                <a16:creationId xmlns:a16="http://schemas.microsoft.com/office/drawing/2014/main" id="{BC664D2C-3DD9-42E5-A994-D92C82CF3A62}"/>
              </a:ext>
            </a:extLst>
          </p:cNvPr>
          <p:cNvSpPr>
            <a:spLocks noGrp="1"/>
          </p:cNvSpPr>
          <p:nvPr>
            <p:ph type="ftr" sz="quarter" idx="11"/>
          </p:nvPr>
        </p:nvSpPr>
        <p:spPr/>
        <p:txBody>
          <a:bodyPr/>
          <a:lstStyle>
            <a:lvl1pPr>
              <a:defRPr/>
            </a:lvl1pPr>
          </a:lstStyle>
          <a:p>
            <a:r>
              <a:rPr lang="de-DE" dirty="0"/>
              <a:t>Daniel Rychlewski</a:t>
            </a:r>
          </a:p>
        </p:txBody>
      </p:sp>
      <p:sp>
        <p:nvSpPr>
          <p:cNvPr id="5" name="Foliennummernplatzhalter 4">
            <a:extLst>
              <a:ext uri="{FF2B5EF4-FFF2-40B4-BE49-F238E27FC236}">
                <a16:creationId xmlns:a16="http://schemas.microsoft.com/office/drawing/2014/main" id="{927B5F5D-6CF0-4948-91CC-A0CF30766753}"/>
              </a:ext>
            </a:extLst>
          </p:cNvPr>
          <p:cNvSpPr>
            <a:spLocks noGrp="1"/>
          </p:cNvSpPr>
          <p:nvPr>
            <p:ph type="sldNum" sz="quarter" idx="12"/>
          </p:nvPr>
        </p:nvSpPr>
        <p:spPr/>
        <p:txBody>
          <a:bodyPr/>
          <a:lstStyle/>
          <a:p>
            <a:fld id="{93944737-5DFE-4294-9372-CFA818B6D5DE}" type="slidenum">
              <a:rPr lang="de-DE" smtClean="0"/>
              <a:t>‹#›</a:t>
            </a:fld>
            <a:endParaRPr lang="de-DE"/>
          </a:p>
        </p:txBody>
      </p:sp>
      <p:cxnSp>
        <p:nvCxnSpPr>
          <p:cNvPr id="7" name="Gerader Verbinder 6">
            <a:extLst>
              <a:ext uri="{FF2B5EF4-FFF2-40B4-BE49-F238E27FC236}">
                <a16:creationId xmlns:a16="http://schemas.microsoft.com/office/drawing/2014/main" id="{F7AFEEEF-A97A-4529-8A25-9B46C4F66160}"/>
              </a:ext>
            </a:extLst>
          </p:cNvPr>
          <p:cNvCxnSpPr>
            <a:cxnSpLocks/>
          </p:cNvCxnSpPr>
          <p:nvPr userDrawn="1"/>
        </p:nvCxnSpPr>
        <p:spPr>
          <a:xfrm>
            <a:off x="838200" y="1364276"/>
            <a:ext cx="10515600" cy="0"/>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Inhaltsplatzhalter 8">
            <a:extLst>
              <a:ext uri="{FF2B5EF4-FFF2-40B4-BE49-F238E27FC236}">
                <a16:creationId xmlns:a16="http://schemas.microsoft.com/office/drawing/2014/main" id="{7BA4A466-496E-41DD-A028-ECAF5FADCA08}"/>
              </a:ext>
            </a:extLst>
          </p:cNvPr>
          <p:cNvSpPr>
            <a:spLocks noGrp="1"/>
          </p:cNvSpPr>
          <p:nvPr>
            <p:ph sz="quarter" idx="13" hasCustomPrompt="1"/>
          </p:nvPr>
        </p:nvSpPr>
        <p:spPr>
          <a:xfrm>
            <a:off x="838200" y="275491"/>
            <a:ext cx="10515600" cy="955432"/>
          </a:xfrm>
        </p:spPr>
        <p:txBody>
          <a:bodyPr>
            <a:normAutofit/>
          </a:bodyPr>
          <a:lstStyle>
            <a:lvl1pPr marL="0" indent="0">
              <a:lnSpc>
                <a:spcPct val="150000"/>
              </a:lnSpc>
              <a:buNone/>
              <a:defRPr sz="4000"/>
            </a:lvl1pPr>
          </a:lstStyle>
          <a:p>
            <a:pPr lvl="0"/>
            <a:r>
              <a:rPr lang="de-DE" dirty="0"/>
              <a:t>Titel der Folie</a:t>
            </a:r>
          </a:p>
        </p:txBody>
      </p:sp>
    </p:spTree>
    <p:extLst>
      <p:ext uri="{BB962C8B-B14F-4D97-AF65-F5344CB8AC3E}">
        <p14:creationId xmlns:p14="http://schemas.microsoft.com/office/powerpoint/2010/main" val="15584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1E204441-E2CE-45ED-9355-2ABB3E04029F}"/>
              </a:ext>
            </a:extLst>
          </p:cNvPr>
          <p:cNvSpPr>
            <a:spLocks noGrp="1"/>
          </p:cNvSpPr>
          <p:nvPr>
            <p:ph type="dt" sz="half" idx="10"/>
          </p:nvPr>
        </p:nvSpPr>
        <p:spPr/>
        <p:txBody>
          <a:bodyPr/>
          <a:lstStyle>
            <a:lvl1pPr>
              <a:defRPr/>
            </a:lvl1pPr>
          </a:lstStyle>
          <a:p>
            <a:r>
              <a:rPr lang="de-DE"/>
              <a:t>&lt;Titel der aktuellen Folie&gt;</a:t>
            </a:r>
            <a:endParaRPr lang="de-DE" dirty="0"/>
          </a:p>
        </p:txBody>
      </p:sp>
      <p:sp>
        <p:nvSpPr>
          <p:cNvPr id="3" name="Fußzeilenplatzhalter 2">
            <a:extLst>
              <a:ext uri="{FF2B5EF4-FFF2-40B4-BE49-F238E27FC236}">
                <a16:creationId xmlns:a16="http://schemas.microsoft.com/office/drawing/2014/main" id="{7179FBBF-193C-4379-B200-CEBA31EF01D0}"/>
              </a:ext>
            </a:extLst>
          </p:cNvPr>
          <p:cNvSpPr>
            <a:spLocks noGrp="1"/>
          </p:cNvSpPr>
          <p:nvPr>
            <p:ph type="ftr" sz="quarter" idx="11"/>
          </p:nvPr>
        </p:nvSpPr>
        <p:spPr/>
        <p:txBody>
          <a:bodyPr/>
          <a:lstStyle>
            <a:lvl1pPr>
              <a:defRPr/>
            </a:lvl1pPr>
          </a:lstStyle>
          <a:p>
            <a:r>
              <a:rPr lang="de-DE" dirty="0"/>
              <a:t>Daniel Rychlewski</a:t>
            </a:r>
          </a:p>
        </p:txBody>
      </p:sp>
      <p:sp>
        <p:nvSpPr>
          <p:cNvPr id="4" name="Foliennummernplatzhalter 3">
            <a:extLst>
              <a:ext uri="{FF2B5EF4-FFF2-40B4-BE49-F238E27FC236}">
                <a16:creationId xmlns:a16="http://schemas.microsoft.com/office/drawing/2014/main" id="{D798AD9D-D8C8-44E9-91E1-F3069B7CE8EC}"/>
              </a:ext>
            </a:extLst>
          </p:cNvPr>
          <p:cNvSpPr>
            <a:spLocks noGrp="1"/>
          </p:cNvSpPr>
          <p:nvPr>
            <p:ph type="sldNum" sz="quarter" idx="12"/>
          </p:nvPr>
        </p:nvSpPr>
        <p:spPr/>
        <p:txBody>
          <a:bodyPr/>
          <a:lstStyle/>
          <a:p>
            <a:fld id="{93944737-5DFE-4294-9372-CFA818B6D5DE}" type="slidenum">
              <a:rPr lang="de-DE" smtClean="0"/>
              <a:t>‹#›</a:t>
            </a:fld>
            <a:endParaRPr lang="de-DE"/>
          </a:p>
        </p:txBody>
      </p:sp>
    </p:spTree>
    <p:extLst>
      <p:ext uri="{BB962C8B-B14F-4D97-AF65-F5344CB8AC3E}">
        <p14:creationId xmlns:p14="http://schemas.microsoft.com/office/powerpoint/2010/main" val="397948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D07F91-0ED4-4529-9BA9-FF9EA19510E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18AF63EA-3E7E-42A4-ABE6-37C1AF0885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BB9807A-90DD-45BD-9D7F-476B3CF87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911389E-0D03-41B0-B3D8-ACE4AB250B8C}"/>
              </a:ext>
            </a:extLst>
          </p:cNvPr>
          <p:cNvSpPr>
            <a:spLocks noGrp="1"/>
          </p:cNvSpPr>
          <p:nvPr>
            <p:ph type="dt" sz="half" idx="10"/>
          </p:nvPr>
        </p:nvSpPr>
        <p:spPr/>
        <p:txBody>
          <a:bodyPr/>
          <a:lstStyle>
            <a:lvl1pPr>
              <a:defRPr/>
            </a:lvl1pPr>
          </a:lstStyle>
          <a:p>
            <a:r>
              <a:rPr lang="de-DE"/>
              <a:t>&lt;Titel der aktuellen Folie&gt;</a:t>
            </a:r>
            <a:endParaRPr lang="de-DE" dirty="0"/>
          </a:p>
        </p:txBody>
      </p:sp>
      <p:sp>
        <p:nvSpPr>
          <p:cNvPr id="6" name="Fußzeilenplatzhalter 5">
            <a:extLst>
              <a:ext uri="{FF2B5EF4-FFF2-40B4-BE49-F238E27FC236}">
                <a16:creationId xmlns:a16="http://schemas.microsoft.com/office/drawing/2014/main" id="{512EB5DA-13CE-441D-A936-EF4BB944CE38}"/>
              </a:ext>
            </a:extLst>
          </p:cNvPr>
          <p:cNvSpPr>
            <a:spLocks noGrp="1"/>
          </p:cNvSpPr>
          <p:nvPr>
            <p:ph type="ftr" sz="quarter" idx="11"/>
          </p:nvPr>
        </p:nvSpPr>
        <p:spPr/>
        <p:txBody>
          <a:bodyPr/>
          <a:lstStyle>
            <a:lvl1pPr>
              <a:defRPr/>
            </a:lvl1pPr>
          </a:lstStyle>
          <a:p>
            <a:r>
              <a:rPr lang="de-DE" dirty="0"/>
              <a:t>Daniel Rychlewski</a:t>
            </a:r>
          </a:p>
        </p:txBody>
      </p:sp>
      <p:sp>
        <p:nvSpPr>
          <p:cNvPr id="7" name="Foliennummernplatzhalter 6">
            <a:extLst>
              <a:ext uri="{FF2B5EF4-FFF2-40B4-BE49-F238E27FC236}">
                <a16:creationId xmlns:a16="http://schemas.microsoft.com/office/drawing/2014/main" id="{E878073B-B73E-49F3-8DF2-BCDCFAD244DE}"/>
              </a:ext>
            </a:extLst>
          </p:cNvPr>
          <p:cNvSpPr>
            <a:spLocks noGrp="1"/>
          </p:cNvSpPr>
          <p:nvPr>
            <p:ph type="sldNum" sz="quarter" idx="12"/>
          </p:nvPr>
        </p:nvSpPr>
        <p:spPr/>
        <p:txBody>
          <a:bodyPr/>
          <a:lstStyle/>
          <a:p>
            <a:fld id="{93944737-5DFE-4294-9372-CFA818B6D5DE}" type="slidenum">
              <a:rPr lang="de-DE" smtClean="0"/>
              <a:t>‹#›</a:t>
            </a:fld>
            <a:endParaRPr lang="de-DE"/>
          </a:p>
        </p:txBody>
      </p:sp>
    </p:spTree>
    <p:extLst>
      <p:ext uri="{BB962C8B-B14F-4D97-AF65-F5344CB8AC3E}">
        <p14:creationId xmlns:p14="http://schemas.microsoft.com/office/powerpoint/2010/main" val="639512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68FD99-49D5-421D-AAAA-DB0939C29EBF}"/>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AE0C271-F017-4342-BF90-B7928E5D4D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DE29080F-4975-464F-8BFD-F07CB86A67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A99CE8E-04EC-4E70-B03D-B44DE8AA1CDC}"/>
              </a:ext>
            </a:extLst>
          </p:cNvPr>
          <p:cNvSpPr>
            <a:spLocks noGrp="1"/>
          </p:cNvSpPr>
          <p:nvPr>
            <p:ph type="dt" sz="half" idx="10"/>
          </p:nvPr>
        </p:nvSpPr>
        <p:spPr/>
        <p:txBody>
          <a:bodyPr/>
          <a:lstStyle>
            <a:lvl1pPr>
              <a:defRPr/>
            </a:lvl1pPr>
          </a:lstStyle>
          <a:p>
            <a:r>
              <a:rPr lang="de-DE"/>
              <a:t>&lt;Titel der aktuellen Folie&gt;</a:t>
            </a:r>
            <a:endParaRPr lang="de-DE" dirty="0"/>
          </a:p>
        </p:txBody>
      </p:sp>
      <p:sp>
        <p:nvSpPr>
          <p:cNvPr id="6" name="Fußzeilenplatzhalter 5">
            <a:extLst>
              <a:ext uri="{FF2B5EF4-FFF2-40B4-BE49-F238E27FC236}">
                <a16:creationId xmlns:a16="http://schemas.microsoft.com/office/drawing/2014/main" id="{70BEB74B-7D31-4B28-B881-06A2979CC2B7}"/>
              </a:ext>
            </a:extLst>
          </p:cNvPr>
          <p:cNvSpPr>
            <a:spLocks noGrp="1"/>
          </p:cNvSpPr>
          <p:nvPr>
            <p:ph type="ftr" sz="quarter" idx="11"/>
          </p:nvPr>
        </p:nvSpPr>
        <p:spPr/>
        <p:txBody>
          <a:bodyPr/>
          <a:lstStyle>
            <a:lvl1pPr>
              <a:defRPr/>
            </a:lvl1pPr>
          </a:lstStyle>
          <a:p>
            <a:r>
              <a:rPr lang="de-DE" dirty="0"/>
              <a:t>Daniel Rychlewski</a:t>
            </a:r>
          </a:p>
        </p:txBody>
      </p:sp>
      <p:sp>
        <p:nvSpPr>
          <p:cNvPr id="7" name="Foliennummernplatzhalter 6">
            <a:extLst>
              <a:ext uri="{FF2B5EF4-FFF2-40B4-BE49-F238E27FC236}">
                <a16:creationId xmlns:a16="http://schemas.microsoft.com/office/drawing/2014/main" id="{9E81C60A-19C9-4FA2-8BB2-44067968FB4D}"/>
              </a:ext>
            </a:extLst>
          </p:cNvPr>
          <p:cNvSpPr>
            <a:spLocks noGrp="1"/>
          </p:cNvSpPr>
          <p:nvPr>
            <p:ph type="sldNum" sz="quarter" idx="12"/>
          </p:nvPr>
        </p:nvSpPr>
        <p:spPr/>
        <p:txBody>
          <a:bodyPr/>
          <a:lstStyle/>
          <a:p>
            <a:fld id="{93944737-5DFE-4294-9372-CFA818B6D5DE}" type="slidenum">
              <a:rPr lang="de-DE" smtClean="0"/>
              <a:t>‹#›</a:t>
            </a:fld>
            <a:endParaRPr lang="de-DE"/>
          </a:p>
        </p:txBody>
      </p:sp>
    </p:spTree>
    <p:extLst>
      <p:ext uri="{BB962C8B-B14F-4D97-AF65-F5344CB8AC3E}">
        <p14:creationId xmlns:p14="http://schemas.microsoft.com/office/powerpoint/2010/main" val="3463586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91000">
              <a:schemeClr val="bg1"/>
            </a:gs>
            <a:gs pos="91000">
              <a:schemeClr val="accent1">
                <a:lumMod val="70000"/>
              </a:schemeClr>
            </a:gs>
          </a:gsLst>
          <a:lin ang="5400000" scaled="0"/>
        </a:gradFill>
        <a:effectLst/>
      </p:bgPr>
    </p:bg>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D6AFD131-DBC8-4AE2-B09A-8786DCCF6A66}"/>
              </a:ext>
            </a:extLst>
          </p:cNvPr>
          <p:cNvSpPr>
            <a:spLocks noGrp="1"/>
          </p:cNvSpPr>
          <p:nvPr>
            <p:ph type="body" idx="1"/>
          </p:nvPr>
        </p:nvSpPr>
        <p:spPr>
          <a:xfrm>
            <a:off x="838200" y="1624871"/>
            <a:ext cx="10515600" cy="4552092"/>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C8B69DA-EE12-4A25-9161-BAE54FC10D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r>
              <a:rPr lang="de-DE"/>
              <a:t>&lt;Titel der aktuellen Folie&gt;</a:t>
            </a:r>
            <a:endParaRPr lang="de-DE" dirty="0"/>
          </a:p>
        </p:txBody>
      </p:sp>
      <p:sp>
        <p:nvSpPr>
          <p:cNvPr id="5" name="Fußzeilenplatzhalter 4">
            <a:extLst>
              <a:ext uri="{FF2B5EF4-FFF2-40B4-BE49-F238E27FC236}">
                <a16:creationId xmlns:a16="http://schemas.microsoft.com/office/drawing/2014/main" id="{33EDCF87-1724-4375-B90E-0ADE8806F7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r>
              <a:rPr lang="de-DE" dirty="0"/>
              <a:t>Daniel Rychlewski</a:t>
            </a:r>
          </a:p>
        </p:txBody>
      </p:sp>
      <p:sp>
        <p:nvSpPr>
          <p:cNvPr id="6" name="Foliennummernplatzhalter 5">
            <a:extLst>
              <a:ext uri="{FF2B5EF4-FFF2-40B4-BE49-F238E27FC236}">
                <a16:creationId xmlns:a16="http://schemas.microsoft.com/office/drawing/2014/main" id="{CD3A0666-F6AF-483D-8AB9-43460E199F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93944737-5DFE-4294-9372-CFA818B6D5DE}" type="slidenum">
              <a:rPr lang="de-DE" smtClean="0"/>
              <a:pPr/>
              <a:t>‹#›</a:t>
            </a:fld>
            <a:endParaRPr lang="de-DE" dirty="0"/>
          </a:p>
        </p:txBody>
      </p:sp>
      <p:sp>
        <p:nvSpPr>
          <p:cNvPr id="13" name="Titelplatzhalter 12">
            <a:extLst>
              <a:ext uri="{FF2B5EF4-FFF2-40B4-BE49-F238E27FC236}">
                <a16:creationId xmlns:a16="http://schemas.microsoft.com/office/drawing/2014/main" id="{E1F77F44-F33E-4D07-AE43-ED8DE80FC9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dirty="0"/>
              <a:t>Mastertitelformat bearbeiten</a:t>
            </a:r>
          </a:p>
        </p:txBody>
      </p:sp>
    </p:spTree>
    <p:extLst>
      <p:ext uri="{BB962C8B-B14F-4D97-AF65-F5344CB8AC3E}">
        <p14:creationId xmlns:p14="http://schemas.microsoft.com/office/powerpoint/2010/main" val="3646479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s>
</file>

<file path=ppt/slides/_rels/slide1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chart" Target="../charts/chart10.xml"/><Relationship Id="rId5" Type="http://schemas.openxmlformats.org/officeDocument/2006/relationships/chart" Target="../charts/chart9.xml"/><Relationship Id="rId4" Type="http://schemas.openxmlformats.org/officeDocument/2006/relationships/chart" Target="../charts/chart8.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chart" Target="../charts/chart12.xml"/></Relationships>
</file>

<file path=ppt/slides/_rels/slide19.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chart" Target="../charts/chart1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chart" Target="../charts/chart19.xml"/><Relationship Id="rId5" Type="http://schemas.openxmlformats.org/officeDocument/2006/relationships/chart" Target="../charts/chart18.xml"/><Relationship Id="rId4" Type="http://schemas.openxmlformats.org/officeDocument/2006/relationships/chart" Target="../charts/chart17.xml"/></Relationships>
</file>

<file path=ppt/slides/_rels/slide22.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chart" Target="../charts/chart21.xml"/></Relationships>
</file>

<file path=ppt/slides/_rels/slide2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1.png"/><Relationship Id="rId7" Type="http://schemas.openxmlformats.org/officeDocument/2006/relationships/image" Target="../media/image24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chart" Target="../charts/chart24.xml"/><Relationship Id="rId5" Type="http://schemas.openxmlformats.org/officeDocument/2006/relationships/chart" Target="../charts/chart23.xml"/><Relationship Id="rId4" Type="http://schemas.openxmlformats.org/officeDocument/2006/relationships/chart" Target="../charts/chart22.xml"/><Relationship Id="rId9"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chart" Target="../charts/chart26.xml"/></Relationships>
</file>

<file path=ppt/slides/_rels/slide26.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chart" Target="../charts/chart28.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29.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chart" Target="../charts/chart32.xml"/><Relationship Id="rId5" Type="http://schemas.openxmlformats.org/officeDocument/2006/relationships/chart" Target="../charts/chart31.xml"/><Relationship Id="rId4" Type="http://schemas.openxmlformats.org/officeDocument/2006/relationships/chart" Target="../charts/chart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400.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8.emf"/><Relationship Id="rId5" Type="http://schemas.openxmlformats.org/officeDocument/2006/relationships/package" Target="../embeddings/Microsoft_Word_Document.docx"/><Relationship Id="rId4" Type="http://schemas.openxmlformats.org/officeDocument/2006/relationships/image" Target="../media/image39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books.google.de/books?hl=de&amp;lr=&amp;id=JhBbXwFaA6sC&amp;oi=fnd&amp;pg=PA1&amp;dq=Hyperspectral+imaging&amp;ots=r2iNz_D1yQ&amp;sig=1JCrwTkMa9Kg2Uh18QFlPVg1yo0#v=onepage&amp;q=Hyperspectral%20imaging&amp;f=false" TargetMode="External"/><Relationship Id="rId13" Type="http://schemas.openxmlformats.org/officeDocument/2006/relationships/hyperlink" Target="https://ieeexplore.ieee.org/document/1054102" TargetMode="External"/><Relationship Id="rId18" Type="http://schemas.openxmlformats.org/officeDocument/2006/relationships/hyperlink" Target="https://doi.org/10.1080/02626669809492102" TargetMode="External"/><Relationship Id="rId3" Type="http://schemas.openxmlformats.org/officeDocument/2006/relationships/hyperlink" Target="https://www.researchgate.net/publication/321259051_Prediction_of_wind_pressure_coefficients_on_building_surfaces_using_Artificial_Neural_Networks" TargetMode="External"/><Relationship Id="rId7" Type="http://schemas.openxmlformats.org/officeDocument/2006/relationships/hyperlink" Target="https://en.wikipedia.org/wiki/Hyperspectral_imaging" TargetMode="External"/><Relationship Id="rId12" Type="http://schemas.openxmlformats.org/officeDocument/2006/relationships/hyperlink" Target="https://www.mdpi.com/2313-433X/5/5/52/htm" TargetMode="External"/><Relationship Id="rId17" Type="http://schemas.openxmlformats.org/officeDocument/2006/relationships/hyperlink" Target="https://books.google.com/books/about/Simulation_neuronaler_Netze.html?hl=de&amp;id=bACTSgAACAAJ" TargetMode="External"/><Relationship Id="rId2" Type="http://schemas.openxmlformats.org/officeDocument/2006/relationships/notesSlide" Target="../notesSlides/notesSlide33.xml"/><Relationship Id="rId16" Type="http://schemas.openxmlformats.org/officeDocument/2006/relationships/hyperlink" Target="https://ui.adsabs.harvard.edu/abs/2014arXiv1412.6806S"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abs/pii/S0169743911000761" TargetMode="External"/><Relationship Id="rId11" Type="http://schemas.openxmlformats.org/officeDocument/2006/relationships/hyperlink" Target="https://pubag.nal.usda.gov/download/56643/PDF" TargetMode="External"/><Relationship Id="rId5" Type="http://schemas.openxmlformats.org/officeDocument/2006/relationships/hyperlink" Target="http://dx.doi.org/10.1088/1742-6596/178/1/012048" TargetMode="External"/><Relationship Id="rId15" Type="http://schemas.openxmlformats.org/officeDocument/2006/relationships/hyperlink" Target="https://ui.adsabs.harvard.edu/abs/2018arXiv180301164Z" TargetMode="External"/><Relationship Id="rId10" Type="http://schemas.openxmlformats.org/officeDocument/2006/relationships/hyperlink" Target="https://www.researchgate.net/publication/275085644_Review_of_snapshot_spectral_imaging_technologies" TargetMode="External"/><Relationship Id="rId19" Type="http://schemas.openxmlformats.org/officeDocument/2006/relationships/hyperlink" Target="https://ieeexplore.ieee.org/document/7514991" TargetMode="External"/><Relationship Id="rId4" Type="http://schemas.openxmlformats.org/officeDocument/2006/relationships/hyperlink" Target="https://ieeexplore.ieee.org/document/974718" TargetMode="External"/><Relationship Id="rId9" Type="http://schemas.openxmlformats.org/officeDocument/2006/relationships/hyperlink" Target="https://www.mdpi.com/2072-4292/10/2/157" TargetMode="External"/><Relationship Id="rId14" Type="http://schemas.openxmlformats.org/officeDocument/2006/relationships/hyperlink" Target="http://www.morrisriedel.de/wp-content/uploads/2019/05/Lecture_5_Introduction_to_Deep_Learning_for_Remote_Sensing_and_1D-2D_CNNs_for_Hyperspectral_Images_Classification.pdf" TargetMode="External"/></Relationships>
</file>

<file path=ppt/slides/_rels/slide34.xml.rels><?xml version="1.0" encoding="UTF-8" standalone="yes"?>
<Relationships xmlns="http://schemas.openxmlformats.org/package/2006/relationships"><Relationship Id="rId8" Type="http://schemas.openxmlformats.org/officeDocument/2006/relationships/hyperlink" Target="https://www.springer.com/de/book/9781461471370" TargetMode="External"/><Relationship Id="rId13" Type="http://schemas.openxmlformats.org/officeDocument/2006/relationships/hyperlink" Target="https://www.researchgate.net/publication/265022827_Visualizing_Higher-Layer_Features_of_a_Deep_Network" TargetMode="External"/><Relationship Id="rId18" Type="http://schemas.openxmlformats.org/officeDocument/2006/relationships/hyperlink" Target="https://papers.nips.cc/paper/1861-algorithms-for-non-negative-matrix-factorization.pdf" TargetMode="External"/><Relationship Id="rId3" Type="http://schemas.openxmlformats.org/officeDocument/2006/relationships/hyperlink" Target="https://www.mdpi.com/2072-4292/9/1/67" TargetMode="External"/><Relationship Id="rId21" Type="http://schemas.openxmlformats.org/officeDocument/2006/relationships/hyperlink" Target="https://link.springer.com/chapter/10.1007/978-3-319-34111-8_37" TargetMode="External"/><Relationship Id="rId7" Type="http://schemas.openxmlformats.org/officeDocument/2006/relationships/hyperlink" Target="https://ui.adsabs.harvard.edu/abs/2015arXiv151207108G" TargetMode="External"/><Relationship Id="rId12" Type="http://schemas.openxmlformats.org/officeDocument/2006/relationships/hyperlink" Target="https://ui.adsabs.harvard.edu/abs/2017arXiv170301365S" TargetMode="External"/><Relationship Id="rId17" Type="http://schemas.openxmlformats.org/officeDocument/2006/relationships/hyperlink" Target="http://cs229.stanford.edu/notes/cs229-notes10.pdf" TargetMode="External"/><Relationship Id="rId25" Type="http://schemas.openxmlformats.org/officeDocument/2006/relationships/hyperlink" Target="https://www.researchgate.net/publication/301638643_Electromyographic_Patterns_during_Golf_Swing_Activation_Sequence_Profiling_and_Prediction_of_Shot_Effectiveness" TargetMode="External"/><Relationship Id="rId2" Type="http://schemas.openxmlformats.org/officeDocument/2006/relationships/notesSlide" Target="../notesSlides/notesSlide34.xml"/><Relationship Id="rId16" Type="http://schemas.openxmlformats.org/officeDocument/2006/relationships/hyperlink" Target="http://people.ciirc.cvut.cz/~hlavac/TeachPresEn/11ImageProc/15PCA.pdf" TargetMode="External"/><Relationship Id="rId20" Type="http://schemas.openxmlformats.org/officeDocument/2006/relationships/hyperlink" Target="https://science.sciencemag.org/content/sci/290/5500/2323.full.pdf" TargetMode="External"/><Relationship Id="rId1" Type="http://schemas.openxmlformats.org/officeDocument/2006/relationships/slideLayout" Target="../slideLayouts/slideLayout2.xml"/><Relationship Id="rId6" Type="http://schemas.openxmlformats.org/officeDocument/2006/relationships/hyperlink" Target="https://ui.adsabs.harvard.edu/abs/2019arXiv190303777L" TargetMode="External"/><Relationship Id="rId11" Type="http://schemas.openxmlformats.org/officeDocument/2006/relationships/hyperlink" Target="https://ui.adsabs.harvard.edu/abs/2013arXiv1312.6034S" TargetMode="External"/><Relationship Id="rId24" Type="http://schemas.openxmlformats.org/officeDocument/2006/relationships/hyperlink" Target="https://www.researchgate.net/publication/287389446_Generalized_Linear_Models" TargetMode="External"/><Relationship Id="rId5" Type="http://schemas.openxmlformats.org/officeDocument/2006/relationships/hyperlink" Target="http://www.morrisriedel.de/wp&#8209;content/uploads/2019/05/Lecture_5_Introduction_to_Deep_Learning_for_Remote_Sensing_and_1D-2D_CNNs_for_Hyperspectral_Images_Classification.pdf" TargetMode="External"/><Relationship Id="rId15" Type="http://schemas.openxmlformats.org/officeDocument/2006/relationships/hyperlink" Target="http://www.ccs.neu.edu/home/vip/teach/MLcourse/5_features_dimensions/lecture_notes/PCA/PCA.pdf" TargetMode="External"/><Relationship Id="rId23" Type="http://schemas.openxmlformats.org/officeDocument/2006/relationships/hyperlink" Target="https://en.wikipedia.org/wiki/Logistic_regression" TargetMode="External"/><Relationship Id="rId10" Type="http://schemas.openxmlformats.org/officeDocument/2006/relationships/hyperlink" Target="https://ieeexplore.ieee.org/document/6553593" TargetMode="External"/><Relationship Id="rId19" Type="http://schemas.openxmlformats.org/officeDocument/2006/relationships/hyperlink" Target="https://www.researchgate.net/publication/12752937_Learning_the_Parts_of_Objects_by_Non-Negative_Matrix_Factorization" TargetMode="External"/><Relationship Id="rId4" Type="http://schemas.openxmlformats.org/officeDocument/2006/relationships/hyperlink" Target="https://www.ncbi.nlm.nih.gov/pubmed/30360445" TargetMode="External"/><Relationship Id="rId9" Type="http://schemas.openxmlformats.org/officeDocument/2006/relationships/hyperlink" Target="https://www.researchgate.net/publication/321323013_Dimension_Reduction_Aided_Hyperspectral_Image_Classification_with_a_Small-sized_Training_Dataset_Experimental_Comparisons" TargetMode="External"/><Relationship Id="rId14" Type="http://schemas.openxmlformats.org/officeDocument/2006/relationships/hyperlink" Target="https://ui.adsabs.harvard.edu/abs/2017arXiv170309039S" TargetMode="External"/><Relationship Id="rId22" Type="http://schemas.openxmlformats.org/officeDocument/2006/relationships/hyperlink" Target="https://www.researchgate.net/publication/267480780_Linear_Regression_Analysis_Theory_and_Computing" TargetMode="External"/></Relationships>
</file>

<file path=ppt/slides/_rels/slide35.xml.rels><?xml version="1.0" encoding="UTF-8" standalone="yes"?>
<Relationships xmlns="http://schemas.openxmlformats.org/package/2006/relationships"><Relationship Id="rId8" Type="http://schemas.openxmlformats.org/officeDocument/2006/relationships/hyperlink" Target="https://ui.adsabs.harvard.edu/abs/2017arXiv171001878Z" TargetMode="External"/><Relationship Id="rId13" Type="http://schemas.openxmlformats.org/officeDocument/2006/relationships/hyperlink" Target="https://media.nips.cc/Conferences/2015/tutorialslides/Dally-NIPS-Tutorial-2015.pdf" TargetMode="External"/><Relationship Id="rId18" Type="http://schemas.openxmlformats.org/officeDocument/2006/relationships/hyperlink" Target="https://www.tensorflow.org/lite/performance/post_training_quant" TargetMode="External"/><Relationship Id="rId3" Type="http://schemas.openxmlformats.org/officeDocument/2006/relationships/hyperlink" Target="https://nervanasystems.github.io/distiller/pruning.html" TargetMode="External"/><Relationship Id="rId7" Type="http://schemas.openxmlformats.org/officeDocument/2006/relationships/hyperlink" Target="https://ui.adsabs.harvard.edu/abs/2016arXiv160808710L" TargetMode="External"/><Relationship Id="rId12" Type="http://schemas.openxmlformats.org/officeDocument/2006/relationships/hyperlink" Target="https://nervanasystems.github.io/distiller/quantization.html" TargetMode="External"/><Relationship Id="rId17" Type="http://schemas.openxmlformats.org/officeDocument/2006/relationships/hyperlink" Target="https://ui.adsabs.harvard.edu/abs/2016arXiv160207360I" TargetMode="External"/><Relationship Id="rId2" Type="http://schemas.openxmlformats.org/officeDocument/2006/relationships/notesSlide" Target="../notesSlides/notesSlide35.xml"/><Relationship Id="rId16" Type="http://schemas.openxmlformats.org/officeDocument/2006/relationships/hyperlink" Target="https://www.mdpi.com/2076-3417/9/12/2559" TargetMode="External"/><Relationship Id="rId20" Type="http://schemas.openxmlformats.org/officeDocument/2006/relationships/hyperlink" Target="https://www.mdpi.com/2313-433X/5/5/52/htm" TargetMode="External"/><Relationship Id="rId1" Type="http://schemas.openxmlformats.org/officeDocument/2006/relationships/slideLayout" Target="../slideLayouts/slideLayout2.xml"/><Relationship Id="rId6" Type="http://schemas.openxmlformats.org/officeDocument/2006/relationships/hyperlink" Target="https://ui.adsabs.harvard.edu/abs/2016arXiv161106440M" TargetMode="External"/><Relationship Id="rId11" Type="http://schemas.openxmlformats.org/officeDocument/2006/relationships/hyperlink" Target="https://spinlab.wpi.edu/courses/ece4703_2008/lecture2.pdf" TargetMode="External"/><Relationship Id="rId5" Type="http://schemas.openxmlformats.org/officeDocument/2006/relationships/hyperlink" Target="https://ui.adsabs.harvard.edu/abs/2017arXiv171009282C" TargetMode="External"/><Relationship Id="rId15" Type="http://schemas.openxmlformats.org/officeDocument/2006/relationships/hyperlink" Target="http://arxiv.org/abs/1806.08342" TargetMode="External"/><Relationship Id="rId10" Type="http://schemas.openxmlformats.org/officeDocument/2006/relationships/hyperlink" Target="http://arxiv.org/abs/1506.02626" TargetMode="External"/><Relationship Id="rId19" Type="http://schemas.openxmlformats.org/officeDocument/2006/relationships/hyperlink" Target="https://thegradient.pub/state-of-ml-frameworks-2019-pytorch-dominates-research-tensorflow-dominates-industry/" TargetMode="External"/><Relationship Id="rId4" Type="http://schemas.openxmlformats.org/officeDocument/2006/relationships/hyperlink" Target="https://arxiv.org/abs/1510.00149" TargetMode="External"/><Relationship Id="rId9" Type="http://schemas.openxmlformats.org/officeDocument/2006/relationships/hyperlink" Target="https://arxiv.org/abs/1512.08571" TargetMode="External"/><Relationship Id="rId14" Type="http://schemas.openxmlformats.org/officeDocument/2006/relationships/hyperlink" Target="http://on-demand.gputechconf.com/gtc/2017/presentation/s7310-8-bit-inference-with-tensorrt.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C7E9D38-A1CD-4F47-BF70-C459CDE414EC}"/>
              </a:ext>
            </a:extLst>
          </p:cNvPr>
          <p:cNvSpPr>
            <a:spLocks noGrp="1"/>
          </p:cNvSpPr>
          <p:nvPr>
            <p:ph type="dt" sz="half" idx="10"/>
          </p:nvPr>
        </p:nvSpPr>
        <p:spPr/>
        <p:txBody>
          <a:bodyPr/>
          <a:lstStyle/>
          <a:p>
            <a:fld id="{B911D888-C728-488B-B892-25104864B7CF}" type="datetime1">
              <a:rPr lang="de-DE" smtClean="0"/>
              <a:t>18.12.2019</a:t>
            </a:fld>
            <a:endParaRPr lang="de-DE" dirty="0"/>
          </a:p>
        </p:txBody>
      </p:sp>
      <p:sp>
        <p:nvSpPr>
          <p:cNvPr id="3" name="Fußzeilenplatzhalter 2">
            <a:extLst>
              <a:ext uri="{FF2B5EF4-FFF2-40B4-BE49-F238E27FC236}">
                <a16:creationId xmlns:a16="http://schemas.microsoft.com/office/drawing/2014/main" id="{46167842-E0A7-46D9-967E-8E8135B4CAB5}"/>
              </a:ext>
            </a:extLst>
          </p:cNvPr>
          <p:cNvSpPr>
            <a:spLocks noGrp="1"/>
          </p:cNvSpPr>
          <p:nvPr>
            <p:ph type="ftr" sz="quarter" idx="11"/>
          </p:nvPr>
        </p:nvSpPr>
        <p:spPr/>
        <p:txBody>
          <a:bodyPr/>
          <a:lstStyle/>
          <a:p>
            <a:r>
              <a:rPr lang="de-DE"/>
              <a:t>Daniel Rychlewski</a:t>
            </a:r>
            <a:endParaRPr lang="de-DE" dirty="0"/>
          </a:p>
        </p:txBody>
      </p:sp>
      <p:sp>
        <p:nvSpPr>
          <p:cNvPr id="4" name="Foliennummernplatzhalter 3">
            <a:extLst>
              <a:ext uri="{FF2B5EF4-FFF2-40B4-BE49-F238E27FC236}">
                <a16:creationId xmlns:a16="http://schemas.microsoft.com/office/drawing/2014/main" id="{CE696F29-DF89-4CD0-B26E-81C13E96D21F}"/>
              </a:ext>
            </a:extLst>
          </p:cNvPr>
          <p:cNvSpPr>
            <a:spLocks noGrp="1"/>
          </p:cNvSpPr>
          <p:nvPr>
            <p:ph type="sldNum" sz="quarter" idx="12"/>
          </p:nvPr>
        </p:nvSpPr>
        <p:spPr/>
        <p:txBody>
          <a:bodyPr/>
          <a:lstStyle/>
          <a:p>
            <a:r>
              <a:rPr lang="de-DE" dirty="0"/>
              <a:t>Humboldt University </a:t>
            </a:r>
            <a:r>
              <a:rPr lang="de-DE" dirty="0" err="1"/>
              <a:t>of</a:t>
            </a:r>
            <a:r>
              <a:rPr lang="de-DE" dirty="0"/>
              <a:t> Berlin</a:t>
            </a:r>
          </a:p>
        </p:txBody>
      </p:sp>
      <p:sp>
        <p:nvSpPr>
          <p:cNvPr id="5" name="Textplatzhalter 4">
            <a:extLst>
              <a:ext uri="{FF2B5EF4-FFF2-40B4-BE49-F238E27FC236}">
                <a16:creationId xmlns:a16="http://schemas.microsoft.com/office/drawing/2014/main" id="{43BEA41A-3CB3-4B75-BE45-FFE010F2A99D}"/>
              </a:ext>
            </a:extLst>
          </p:cNvPr>
          <p:cNvSpPr>
            <a:spLocks noGrp="1"/>
          </p:cNvSpPr>
          <p:nvPr>
            <p:ph type="body" sz="quarter" idx="13"/>
          </p:nvPr>
        </p:nvSpPr>
        <p:spPr>
          <a:xfrm>
            <a:off x="1135157" y="1447801"/>
            <a:ext cx="9532842" cy="1924457"/>
          </a:xfrm>
        </p:spPr>
        <p:txBody>
          <a:bodyPr/>
          <a:lstStyle/>
          <a:p>
            <a:pPr>
              <a:lnSpc>
                <a:spcPct val="135000"/>
              </a:lnSpc>
            </a:pPr>
            <a:r>
              <a:rPr lang="en-US" sz="4000" dirty="0"/>
              <a:t>Hyperspectral Image Classification of Satellite Images Using Compressed Neural Networks</a:t>
            </a:r>
          </a:p>
        </p:txBody>
      </p:sp>
      <p:sp>
        <p:nvSpPr>
          <p:cNvPr id="6" name="Textplatzhalter 5">
            <a:extLst>
              <a:ext uri="{FF2B5EF4-FFF2-40B4-BE49-F238E27FC236}">
                <a16:creationId xmlns:a16="http://schemas.microsoft.com/office/drawing/2014/main" id="{647AB62E-C92A-4354-B8BD-5309A66B0591}"/>
              </a:ext>
            </a:extLst>
          </p:cNvPr>
          <p:cNvSpPr>
            <a:spLocks noGrp="1"/>
          </p:cNvSpPr>
          <p:nvPr>
            <p:ph type="body" sz="quarter" idx="14"/>
          </p:nvPr>
        </p:nvSpPr>
        <p:spPr/>
        <p:txBody>
          <a:bodyPr/>
          <a:lstStyle/>
          <a:p>
            <a:r>
              <a:rPr lang="de-DE" dirty="0"/>
              <a:t>Master Thesis</a:t>
            </a:r>
            <a:endParaRPr lang="en-US" dirty="0"/>
          </a:p>
        </p:txBody>
      </p:sp>
      <p:sp>
        <p:nvSpPr>
          <p:cNvPr id="7" name="TextBox 6">
            <a:extLst>
              <a:ext uri="{FF2B5EF4-FFF2-40B4-BE49-F238E27FC236}">
                <a16:creationId xmlns:a16="http://schemas.microsoft.com/office/drawing/2014/main" id="{BDB6A117-DEF5-7C46-9D81-59D205A4E8E3}"/>
              </a:ext>
            </a:extLst>
          </p:cNvPr>
          <p:cNvSpPr txBox="1"/>
          <p:nvPr/>
        </p:nvSpPr>
        <p:spPr>
          <a:xfrm>
            <a:off x="5183467" y="2512732"/>
            <a:ext cx="1828800" cy="369332"/>
          </a:xfrm>
          <a:prstGeom prst="rect">
            <a:avLst/>
          </a:prstGeom>
          <a:noFill/>
        </p:spPr>
        <p:txBody>
          <a:bodyPr wrap="square" rtlCol="0">
            <a:spAutoFit/>
          </a:bodyPr>
          <a:lstStyle/>
          <a:p>
            <a:pPr marL="285750" indent="-285750" algn="l">
              <a:buFont typeface="Arial" panose="020B0604020202020204" pitchFamily="34" charset="0"/>
              <a:buChar char="•"/>
            </a:pPr>
            <a:endParaRPr lang="en-US" b="1"/>
          </a:p>
        </p:txBody>
      </p:sp>
    </p:spTree>
    <p:extLst>
      <p:ext uri="{BB962C8B-B14F-4D97-AF65-F5344CB8AC3E}">
        <p14:creationId xmlns:p14="http://schemas.microsoft.com/office/powerpoint/2010/main" val="3188073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Inhaltsplatzhalter 1">
                <a:extLst>
                  <a:ext uri="{FF2B5EF4-FFF2-40B4-BE49-F238E27FC236}">
                    <a16:creationId xmlns:a16="http://schemas.microsoft.com/office/drawing/2014/main" id="{C5C95A38-1546-41B1-BFBF-9D4695037F6C}"/>
                  </a:ext>
                </a:extLst>
              </p:cNvPr>
              <p:cNvSpPr>
                <a:spLocks noGrp="1"/>
              </p:cNvSpPr>
              <p:nvPr>
                <p:ph idx="1"/>
              </p:nvPr>
            </p:nvSpPr>
            <p:spPr>
              <a:xfrm>
                <a:off x="838200" y="1624871"/>
                <a:ext cx="8084669" cy="4502002"/>
              </a:xfrm>
            </p:spPr>
            <p:txBody>
              <a:bodyPr>
                <a:normAutofit/>
              </a:bodyPr>
              <a:lstStyle/>
              <a:p>
                <a:r>
                  <a:rPr lang="de-DE" sz="2400" b="1" dirty="0"/>
                  <a:t>parameter </a:t>
                </a:r>
                <a:r>
                  <a:rPr lang="de-DE" sz="2400" b="1" dirty="0" err="1"/>
                  <a:t>pruning</a:t>
                </a:r>
                <a:r>
                  <a:rPr lang="de-DE" sz="2400" dirty="0"/>
                  <a:t>: </a:t>
                </a:r>
                <a:r>
                  <a:rPr lang="de-DE" sz="2400" dirty="0" err="1"/>
                  <a:t>remove</a:t>
                </a:r>
                <a:r>
                  <a:rPr lang="de-DE" sz="2400" dirty="0"/>
                  <a:t> network </a:t>
                </a:r>
                <a:r>
                  <a:rPr lang="de-DE" sz="2400" dirty="0" err="1"/>
                  <a:t>parameters</a:t>
                </a:r>
                <a:endParaRPr lang="de-DE" sz="2400" dirty="0"/>
              </a:p>
              <a:p>
                <a:pPr lvl="1">
                  <a:spcBef>
                    <a:spcPts val="1000"/>
                  </a:spcBef>
                </a:pPr>
                <a:r>
                  <a:rPr lang="en-US" sz="2000" i="1" dirty="0"/>
                  <a:t>criterion</a:t>
                </a: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𝑙</m:t>
                        </m:r>
                      </m:e>
                      <m:sub>
                        <m:r>
                          <a:rPr lang="en-US" sz="2000" i="1">
                            <a:latin typeface="Cambria Math" panose="02040503050406030204" pitchFamily="18" charset="0"/>
                          </a:rPr>
                          <m:t>1</m:t>
                        </m:r>
                      </m:sub>
                    </m:sSub>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𝑙</m:t>
                        </m:r>
                      </m:e>
                      <m:sub>
                        <m:r>
                          <a:rPr lang="de-DE" sz="2000" b="0" i="1" smtClean="0">
                            <a:latin typeface="Cambria Math" panose="02040503050406030204" pitchFamily="18" charset="0"/>
                          </a:rPr>
                          <m:t>2</m:t>
                        </m:r>
                      </m:sub>
                    </m:sSub>
                  </m:oMath>
                </a14:m>
                <a:r>
                  <a:rPr lang="en-US" sz="2000" dirty="0"/>
                  <a:t>, Average Percentage of Zeros</a:t>
                </a:r>
              </a:p>
              <a:p>
                <a:pPr lvl="1">
                  <a:spcBef>
                    <a:spcPts val="1000"/>
                  </a:spcBef>
                </a:pPr>
                <a:r>
                  <a:rPr lang="en-US" sz="2000" i="1" dirty="0"/>
                  <a:t>iterative</a:t>
                </a:r>
                <a:r>
                  <a:rPr lang="en-US" sz="2000" dirty="0"/>
                  <a:t> vs. </a:t>
                </a:r>
                <a:r>
                  <a:rPr lang="en-US" sz="2000" i="1" dirty="0"/>
                  <a:t>one-shot</a:t>
                </a:r>
                <a:r>
                  <a:rPr lang="en-US" sz="2000" dirty="0"/>
                  <a:t> (threshold-based) pruning</a:t>
                </a:r>
              </a:p>
              <a:p>
                <a:pPr lvl="2">
                  <a:spcBef>
                    <a:spcPts val="1000"/>
                  </a:spcBef>
                </a:pPr>
                <a:r>
                  <a:rPr lang="en-US" sz="1800" dirty="0"/>
                  <a:t>Yu et al., 2012: one-shot = approximation of iterative pruning</a:t>
                </a:r>
              </a:p>
              <a:p>
                <a:pPr lvl="2">
                  <a:spcBef>
                    <a:spcPts val="1000"/>
                  </a:spcBef>
                </a:pPr>
                <a:r>
                  <a:rPr lang="en-US" sz="1800" dirty="0"/>
                  <a:t>Zhu et al., 2017: iterative pruning &gt; training from scratch</a:t>
                </a:r>
              </a:p>
              <a:p>
                <a:pPr lvl="1">
                  <a:spcBef>
                    <a:spcPts val="1000"/>
                  </a:spcBef>
                </a:pPr>
                <a:r>
                  <a:rPr lang="en-US" sz="2000" i="1" dirty="0"/>
                  <a:t>fine-grained</a:t>
                </a:r>
                <a:r>
                  <a:rPr lang="en-US" sz="2000" dirty="0"/>
                  <a:t> vs. </a:t>
                </a:r>
                <a:r>
                  <a:rPr lang="en-US" sz="2000" i="1" dirty="0"/>
                  <a:t>coarse-grained</a:t>
                </a:r>
                <a:r>
                  <a:rPr lang="en-US" sz="2000" dirty="0"/>
                  <a:t> pruning:</a:t>
                </a:r>
              </a:p>
              <a:p>
                <a:pPr lvl="2">
                  <a:spcBef>
                    <a:spcPts val="1000"/>
                  </a:spcBef>
                </a:pPr>
                <a:r>
                  <a:rPr lang="en-US" sz="1800" dirty="0"/>
                  <a:t>weight (&amp; bias) vs. filter / structure pruning</a:t>
                </a:r>
              </a:p>
              <a:p>
                <a:pPr lvl="1">
                  <a:spcBef>
                    <a:spcPts val="1000"/>
                  </a:spcBef>
                </a:pPr>
                <a:r>
                  <a:rPr lang="en-US" sz="2000" dirty="0"/>
                  <a:t>goal: complexity–accuracy–tradeoff</a:t>
                </a:r>
              </a:p>
              <a:p>
                <a:r>
                  <a:rPr lang="de-DE" sz="2400" dirty="0"/>
                  <a:t>Han et al., 2015:</a:t>
                </a:r>
              </a:p>
              <a:p>
                <a:pPr lvl="1">
                  <a:spcBef>
                    <a:spcPts val="1000"/>
                  </a:spcBef>
                </a:pPr>
                <a:r>
                  <a:rPr lang="de-DE" sz="2000" dirty="0" err="1"/>
                  <a:t>deeper</a:t>
                </a:r>
                <a:r>
                  <a:rPr lang="de-DE" sz="2000" dirty="0"/>
                  <a:t> </a:t>
                </a:r>
                <a:r>
                  <a:rPr lang="de-DE" sz="2000" dirty="0" err="1"/>
                  <a:t>layers</a:t>
                </a:r>
                <a:r>
                  <a:rPr lang="de-DE" sz="2000" dirty="0"/>
                  <a:t> </a:t>
                </a:r>
                <a:r>
                  <a:rPr lang="de-DE" sz="2000" dirty="0" err="1"/>
                  <a:t>less</a:t>
                </a:r>
                <a:r>
                  <a:rPr lang="de-DE" sz="2000" dirty="0"/>
                  <a:t> sensitive;</a:t>
                </a:r>
              </a:p>
              <a:p>
                <a:pPr lvl="1">
                  <a:spcBef>
                    <a:spcPts val="1000"/>
                  </a:spcBef>
                </a:pPr>
                <a:r>
                  <a:rPr lang="de-DE" sz="2000" dirty="0"/>
                  <a:t>linear </a:t>
                </a:r>
                <a:r>
                  <a:rPr lang="de-DE" sz="2000" dirty="0" err="1"/>
                  <a:t>layers</a:t>
                </a:r>
                <a:r>
                  <a:rPr lang="de-DE" sz="2000" dirty="0"/>
                  <a:t> </a:t>
                </a:r>
                <a:r>
                  <a:rPr lang="de-DE" sz="2000" dirty="0" err="1"/>
                  <a:t>less</a:t>
                </a:r>
                <a:r>
                  <a:rPr lang="de-DE" sz="2000" dirty="0"/>
                  <a:t> sensitive </a:t>
                </a:r>
                <a:r>
                  <a:rPr lang="de-DE" sz="2000" dirty="0" err="1"/>
                  <a:t>than</a:t>
                </a:r>
                <a:r>
                  <a:rPr lang="de-DE" sz="2000" dirty="0"/>
                  <a:t> </a:t>
                </a:r>
                <a:r>
                  <a:rPr lang="de-DE" sz="2000" dirty="0" err="1"/>
                  <a:t>convolutional</a:t>
                </a:r>
                <a:r>
                  <a:rPr lang="de-DE" sz="2000" dirty="0"/>
                  <a:t> </a:t>
                </a:r>
                <a:r>
                  <a:rPr lang="de-DE" sz="2000" dirty="0" err="1"/>
                  <a:t>layers</a:t>
                </a:r>
                <a:endParaRPr lang="de-DE" sz="2000" dirty="0"/>
              </a:p>
              <a:p>
                <a:endParaRPr lang="en-US" dirty="0"/>
              </a:p>
            </p:txBody>
          </p:sp>
        </mc:Choice>
        <mc:Fallback xmlns="">
          <p:sp>
            <p:nvSpPr>
              <p:cNvPr id="2" name="Inhaltsplatzhalter 1">
                <a:extLst>
                  <a:ext uri="{FF2B5EF4-FFF2-40B4-BE49-F238E27FC236}">
                    <a16:creationId xmlns:a16="http://schemas.microsoft.com/office/drawing/2014/main" id="{C5C95A38-1546-41B1-BFBF-9D4695037F6C}"/>
                  </a:ext>
                </a:extLst>
              </p:cNvPr>
              <p:cNvSpPr>
                <a:spLocks noGrp="1" noRot="1" noChangeAspect="1" noMove="1" noResize="1" noEditPoints="1" noAdjustHandles="1" noChangeArrowheads="1" noChangeShapeType="1" noTextEdit="1"/>
              </p:cNvSpPr>
              <p:nvPr>
                <p:ph idx="1"/>
              </p:nvPr>
            </p:nvSpPr>
            <p:spPr>
              <a:xfrm>
                <a:off x="838200" y="1624871"/>
                <a:ext cx="8084669" cy="4502002"/>
              </a:xfrm>
              <a:blipFill>
                <a:blip r:embed="rId3"/>
                <a:stretch>
                  <a:fillRect l="-1056" t="-1897" b="-407"/>
                </a:stretch>
              </a:blipFill>
            </p:spPr>
            <p:txBody>
              <a:bodyPr/>
              <a:lstStyle/>
              <a:p>
                <a:r>
                  <a:rPr lang="de-DE">
                    <a:noFill/>
                  </a:rPr>
                  <a:t> </a:t>
                </a:r>
              </a:p>
            </p:txBody>
          </p:sp>
        </mc:Fallback>
      </mc:AlternateContent>
      <p:sp>
        <p:nvSpPr>
          <p:cNvPr id="3" name="Datumsplatzhalter 2">
            <a:extLst>
              <a:ext uri="{FF2B5EF4-FFF2-40B4-BE49-F238E27FC236}">
                <a16:creationId xmlns:a16="http://schemas.microsoft.com/office/drawing/2014/main" id="{49E224E6-310F-40C1-824A-7EBFDB833965}"/>
              </a:ext>
            </a:extLst>
          </p:cNvPr>
          <p:cNvSpPr>
            <a:spLocks noGrp="1"/>
          </p:cNvSpPr>
          <p:nvPr>
            <p:ph type="dt" sz="half" idx="14"/>
          </p:nvPr>
        </p:nvSpPr>
        <p:spPr>
          <a:xfrm>
            <a:off x="838200" y="6356350"/>
            <a:ext cx="3319272" cy="365125"/>
          </a:xfrm>
        </p:spPr>
        <p:txBody>
          <a:bodyPr/>
          <a:lstStyle/>
          <a:p>
            <a:r>
              <a:rPr lang="de-DE" dirty="0" err="1"/>
              <a:t>Fundamentals</a:t>
            </a:r>
            <a:r>
              <a:rPr lang="de-DE" dirty="0"/>
              <a:t> – Parameter </a:t>
            </a:r>
            <a:r>
              <a:rPr lang="de-DE" dirty="0" err="1"/>
              <a:t>Pruning</a:t>
            </a:r>
            <a:endParaRPr lang="en-US" dirty="0"/>
          </a:p>
        </p:txBody>
      </p:sp>
      <p:sp>
        <p:nvSpPr>
          <p:cNvPr id="4" name="Fußzeilenplatzhalter 3">
            <a:extLst>
              <a:ext uri="{FF2B5EF4-FFF2-40B4-BE49-F238E27FC236}">
                <a16:creationId xmlns:a16="http://schemas.microsoft.com/office/drawing/2014/main" id="{DB789AEC-C685-49CC-91B6-5D81DA25A760}"/>
              </a:ext>
            </a:extLst>
          </p:cNvPr>
          <p:cNvSpPr>
            <a:spLocks noGrp="1"/>
          </p:cNvSpPr>
          <p:nvPr>
            <p:ph type="ftr" sz="quarter" idx="15"/>
          </p:nvPr>
        </p:nvSpPr>
        <p:spPr/>
        <p:txBody>
          <a:bodyPr/>
          <a:lstStyle/>
          <a:p>
            <a:r>
              <a:rPr lang="de-DE"/>
              <a:t>Daniel Rychlewski</a:t>
            </a:r>
            <a:endParaRPr lang="de-DE" dirty="0"/>
          </a:p>
        </p:txBody>
      </p:sp>
      <p:sp>
        <p:nvSpPr>
          <p:cNvPr id="5" name="Foliennummernplatzhalter 4">
            <a:extLst>
              <a:ext uri="{FF2B5EF4-FFF2-40B4-BE49-F238E27FC236}">
                <a16:creationId xmlns:a16="http://schemas.microsoft.com/office/drawing/2014/main" id="{52874200-16A1-4580-ABFC-3EC5AA1B1B3A}"/>
              </a:ext>
            </a:extLst>
          </p:cNvPr>
          <p:cNvSpPr>
            <a:spLocks noGrp="1"/>
          </p:cNvSpPr>
          <p:nvPr>
            <p:ph type="sldNum" sz="quarter" idx="16"/>
          </p:nvPr>
        </p:nvSpPr>
        <p:spPr/>
        <p:txBody>
          <a:bodyPr/>
          <a:lstStyle/>
          <a:p>
            <a:fld id="{93944737-5DFE-4294-9372-CFA818B6D5DE}" type="slidenum">
              <a:rPr lang="de-DE" smtClean="0"/>
              <a:pPr/>
              <a:t>10</a:t>
            </a:fld>
            <a:endParaRPr lang="de-DE" dirty="0"/>
          </a:p>
        </p:txBody>
      </p:sp>
      <p:sp>
        <p:nvSpPr>
          <p:cNvPr id="6" name="Inhaltsplatzhalter 5">
            <a:extLst>
              <a:ext uri="{FF2B5EF4-FFF2-40B4-BE49-F238E27FC236}">
                <a16:creationId xmlns:a16="http://schemas.microsoft.com/office/drawing/2014/main" id="{A66AB8CA-C91D-4100-80E8-BCBC82709A86}"/>
              </a:ext>
            </a:extLst>
          </p:cNvPr>
          <p:cNvSpPr>
            <a:spLocks noGrp="1"/>
          </p:cNvSpPr>
          <p:nvPr>
            <p:ph sz="quarter" idx="13"/>
          </p:nvPr>
        </p:nvSpPr>
        <p:spPr/>
        <p:txBody>
          <a:bodyPr/>
          <a:lstStyle/>
          <a:p>
            <a:r>
              <a:rPr lang="de-DE" dirty="0"/>
              <a:t>Model </a:t>
            </a:r>
            <a:r>
              <a:rPr lang="de-DE" dirty="0" err="1"/>
              <a:t>Compression</a:t>
            </a:r>
            <a:endParaRPr lang="en-US" dirty="0"/>
          </a:p>
        </p:txBody>
      </p:sp>
      <p:pic>
        <p:nvPicPr>
          <p:cNvPr id="7" name="Grafik 6">
            <a:extLst>
              <a:ext uri="{FF2B5EF4-FFF2-40B4-BE49-F238E27FC236}">
                <a16:creationId xmlns:a16="http://schemas.microsoft.com/office/drawing/2014/main" id="{1D25F405-7B5A-4DF3-AC7E-9B6E7A06FEFF}"/>
              </a:ext>
            </a:extLst>
          </p:cNvPr>
          <p:cNvPicPr>
            <a:picLocks noChangeAspect="1"/>
          </p:cNvPicPr>
          <p:nvPr/>
        </p:nvPicPr>
        <p:blipFill>
          <a:blip r:embed="rId4"/>
          <a:stretch>
            <a:fillRect/>
          </a:stretch>
        </p:blipFill>
        <p:spPr>
          <a:xfrm>
            <a:off x="9897034" y="182476"/>
            <a:ext cx="1979313" cy="3021901"/>
          </a:xfrm>
          <a:prstGeom prst="rect">
            <a:avLst/>
          </a:prstGeom>
        </p:spPr>
      </p:pic>
      <p:pic>
        <p:nvPicPr>
          <p:cNvPr id="8" name="Grafik 7">
            <a:extLst>
              <a:ext uri="{FF2B5EF4-FFF2-40B4-BE49-F238E27FC236}">
                <a16:creationId xmlns:a16="http://schemas.microsoft.com/office/drawing/2014/main" id="{CC4D870D-EA32-496A-9212-E194C81F24FC}"/>
              </a:ext>
            </a:extLst>
          </p:cNvPr>
          <p:cNvPicPr>
            <a:picLocks noChangeAspect="1"/>
          </p:cNvPicPr>
          <p:nvPr/>
        </p:nvPicPr>
        <p:blipFill rotWithShape="1">
          <a:blip r:embed="rId5">
            <a:extLst>
              <a:ext uri="{28A0092B-C50C-407E-A947-70E740481C1C}">
                <a14:useLocalDpi xmlns:a14="http://schemas.microsoft.com/office/drawing/2010/main" val="0"/>
              </a:ext>
            </a:extLst>
          </a:blip>
          <a:srcRect l="45820"/>
          <a:stretch/>
        </p:blipFill>
        <p:spPr bwMode="auto">
          <a:xfrm>
            <a:off x="7836423" y="3706709"/>
            <a:ext cx="4114800" cy="2257881"/>
          </a:xfrm>
          <a:prstGeom prst="rect">
            <a:avLst/>
          </a:prstGeom>
          <a:noFill/>
          <a:ln>
            <a:noFill/>
          </a:ln>
        </p:spPr>
      </p:pic>
      <p:sp>
        <p:nvSpPr>
          <p:cNvPr id="9" name="Inhaltsplatzhalter 1">
            <a:extLst>
              <a:ext uri="{FF2B5EF4-FFF2-40B4-BE49-F238E27FC236}">
                <a16:creationId xmlns:a16="http://schemas.microsoft.com/office/drawing/2014/main" id="{8F33F487-D249-4949-99A3-7AABD1AA1BF8}"/>
              </a:ext>
            </a:extLst>
          </p:cNvPr>
          <p:cNvSpPr txBox="1">
            <a:spLocks/>
          </p:cNvSpPr>
          <p:nvPr/>
        </p:nvSpPr>
        <p:spPr>
          <a:xfrm>
            <a:off x="869428" y="3853077"/>
            <a:ext cx="4472594" cy="2019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e-DE" dirty="0"/>
          </a:p>
        </p:txBody>
      </p:sp>
      <p:sp>
        <p:nvSpPr>
          <p:cNvPr id="10" name="Rechteck 9">
            <a:extLst>
              <a:ext uri="{FF2B5EF4-FFF2-40B4-BE49-F238E27FC236}">
                <a16:creationId xmlns:a16="http://schemas.microsoft.com/office/drawing/2014/main" id="{DAD5E6D5-E181-40BC-8F19-B8FB3D6ABFD3}"/>
              </a:ext>
            </a:extLst>
          </p:cNvPr>
          <p:cNvSpPr/>
          <p:nvPr/>
        </p:nvSpPr>
        <p:spPr>
          <a:xfrm>
            <a:off x="9732707" y="3216535"/>
            <a:ext cx="2307966" cy="276999"/>
          </a:xfrm>
          <a:prstGeom prst="rect">
            <a:avLst/>
          </a:prstGeom>
        </p:spPr>
        <p:txBody>
          <a:bodyPr wrap="square">
            <a:spAutoFit/>
          </a:bodyPr>
          <a:lstStyle/>
          <a:p>
            <a:pPr algn="ctr"/>
            <a:r>
              <a:rPr lang="en-US" sz="1200" dirty="0">
                <a:latin typeface="Calibri" panose="020F0502020204030204" pitchFamily="34" charset="0"/>
                <a:ea typeface="Calibri" panose="020F0502020204030204" pitchFamily="34" charset="0"/>
                <a:cs typeface="Times New Roman" panose="02020603050405020304" pitchFamily="18" charset="0"/>
              </a:rPr>
              <a:t>Iterative pruning scheme</a:t>
            </a:r>
            <a:endParaRPr lang="en-US" sz="1200" dirty="0"/>
          </a:p>
        </p:txBody>
      </p:sp>
      <p:sp>
        <p:nvSpPr>
          <p:cNvPr id="11" name="Rechteck 10">
            <a:extLst>
              <a:ext uri="{FF2B5EF4-FFF2-40B4-BE49-F238E27FC236}">
                <a16:creationId xmlns:a16="http://schemas.microsoft.com/office/drawing/2014/main" id="{8FCB1DD4-F613-4AED-8A37-4D88191B22FC}"/>
              </a:ext>
            </a:extLst>
          </p:cNvPr>
          <p:cNvSpPr/>
          <p:nvPr/>
        </p:nvSpPr>
        <p:spPr>
          <a:xfrm>
            <a:off x="8739840" y="5830821"/>
            <a:ext cx="2307966" cy="276999"/>
          </a:xfrm>
          <a:prstGeom prst="rect">
            <a:avLst/>
          </a:prstGeom>
        </p:spPr>
        <p:txBody>
          <a:bodyPr wrap="square">
            <a:spAutoFit/>
          </a:bodyPr>
          <a:lstStyle/>
          <a:p>
            <a:pPr algn="ctr"/>
            <a:r>
              <a:rPr lang="en-US" sz="1200" dirty="0">
                <a:latin typeface="Calibri" panose="020F0502020204030204" pitchFamily="34" charset="0"/>
                <a:ea typeface="Calibri" panose="020F0502020204030204" pitchFamily="34" charset="0"/>
                <a:cs typeface="Times New Roman" panose="02020603050405020304" pitchFamily="18" charset="0"/>
              </a:rPr>
              <a:t>Weight pruning illustration</a:t>
            </a:r>
            <a:endParaRPr lang="en-US" sz="1200" dirty="0"/>
          </a:p>
        </p:txBody>
      </p:sp>
    </p:spTree>
    <p:extLst>
      <p:ext uri="{BB962C8B-B14F-4D97-AF65-F5344CB8AC3E}">
        <p14:creationId xmlns:p14="http://schemas.microsoft.com/office/powerpoint/2010/main" val="2666606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7E66E8F4-4A6B-4532-A145-36B6A20125A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75626" y="2270522"/>
            <a:ext cx="5563909" cy="2580878"/>
          </a:xfrm>
          <a:prstGeom prst="rect">
            <a:avLst/>
          </a:prstGeom>
          <a:noFill/>
          <a:ln>
            <a:noFill/>
          </a:ln>
        </p:spPr>
      </p:pic>
      <mc:AlternateContent xmlns:mc="http://schemas.openxmlformats.org/markup-compatibility/2006" xmlns:a14="http://schemas.microsoft.com/office/drawing/2010/main">
        <mc:Choice Requires="a14">
          <p:sp>
            <p:nvSpPr>
              <p:cNvPr id="2" name="Inhaltsplatzhalter 1">
                <a:extLst>
                  <a:ext uri="{FF2B5EF4-FFF2-40B4-BE49-F238E27FC236}">
                    <a16:creationId xmlns:a16="http://schemas.microsoft.com/office/drawing/2014/main" id="{C5C95A38-1546-41B1-BFBF-9D4695037F6C}"/>
                  </a:ext>
                </a:extLst>
              </p:cNvPr>
              <p:cNvSpPr>
                <a:spLocks noGrp="1"/>
              </p:cNvSpPr>
              <p:nvPr>
                <p:ph idx="1"/>
              </p:nvPr>
            </p:nvSpPr>
            <p:spPr/>
            <p:txBody>
              <a:bodyPr>
                <a:normAutofit/>
              </a:bodyPr>
              <a:lstStyle/>
              <a:p>
                <a:pPr>
                  <a:spcAft>
                    <a:spcPts val="300"/>
                  </a:spcAft>
                </a:pPr>
                <a:r>
                  <a:rPr lang="de-DE" sz="2400" b="1" dirty="0"/>
                  <a:t>quantization</a:t>
                </a:r>
                <a:r>
                  <a:rPr lang="de-DE" sz="2400" dirty="0"/>
                  <a:t>: </a:t>
                </a:r>
                <a:r>
                  <a:rPr lang="de-DE" sz="2400" dirty="0" err="1"/>
                  <a:t>use</a:t>
                </a:r>
                <a:r>
                  <a:rPr lang="de-DE" sz="2400" dirty="0"/>
                  <a:t> </a:t>
                </a:r>
                <a:r>
                  <a:rPr lang="de-DE" sz="2400" dirty="0" err="1"/>
                  <a:t>fewer</a:t>
                </a:r>
                <a:r>
                  <a:rPr lang="de-DE" sz="2400" dirty="0"/>
                  <a:t> </a:t>
                </a:r>
                <a:r>
                  <a:rPr lang="de-DE" sz="2400" dirty="0" err="1"/>
                  <a:t>bits</a:t>
                </a:r>
                <a:r>
                  <a:rPr lang="de-DE" sz="2400" dirty="0"/>
                  <a:t> </a:t>
                </a:r>
                <a:r>
                  <a:rPr lang="de-DE" sz="2400" dirty="0" err="1"/>
                  <a:t>for</a:t>
                </a:r>
                <a:r>
                  <a:rPr lang="de-DE" sz="2400" dirty="0"/>
                  <a:t> </a:t>
                </a:r>
                <a:r>
                  <a:rPr lang="de-DE" sz="2400" dirty="0" err="1"/>
                  <a:t>number</a:t>
                </a:r>
                <a:r>
                  <a:rPr lang="de-DE" sz="2400" dirty="0"/>
                  <a:t> </a:t>
                </a:r>
                <a:r>
                  <a:rPr lang="de-DE" sz="2400" dirty="0" err="1"/>
                  <a:t>representation</a:t>
                </a:r>
                <a:endParaRPr lang="de-DE" sz="2400" dirty="0"/>
              </a:p>
              <a:p>
                <a:pPr lvl="1">
                  <a:spcAft>
                    <a:spcPts val="300"/>
                  </a:spcAft>
                </a:pPr>
                <a:r>
                  <a:rPr lang="de-DE" sz="2000" dirty="0" err="1"/>
                  <a:t>motivation</a:t>
                </a:r>
                <a:r>
                  <a:rPr lang="de-DE" sz="2000" dirty="0"/>
                  <a:t>: </a:t>
                </a:r>
                <a:r>
                  <a:rPr lang="de-DE" sz="2000" dirty="0" err="1"/>
                  <a:t>reduced</a:t>
                </a:r>
                <a:r>
                  <a:rPr lang="de-DE" sz="2000" dirty="0"/>
                  <a:t> </a:t>
                </a:r>
                <a:r>
                  <a:rPr lang="de-DE" sz="2000" dirty="0" err="1"/>
                  <a:t>bandwidth</a:t>
                </a:r>
                <a:r>
                  <a:rPr lang="de-DE" sz="2000" dirty="0"/>
                  <a:t> and </a:t>
                </a:r>
                <a:r>
                  <a:rPr lang="de-DE" sz="2000" dirty="0" err="1"/>
                  <a:t>storage</a:t>
                </a:r>
                <a:r>
                  <a:rPr lang="de-DE" sz="2000" dirty="0"/>
                  <a:t>, </a:t>
                </a:r>
                <a:r>
                  <a:rPr lang="de-DE" sz="2000" dirty="0" err="1"/>
                  <a:t>more</a:t>
                </a:r>
                <a:r>
                  <a:rPr lang="de-DE" sz="2000" dirty="0"/>
                  <a:t> </a:t>
                </a:r>
                <a:r>
                  <a:rPr lang="de-DE" sz="2000" dirty="0" err="1"/>
                  <a:t>efficient</a:t>
                </a:r>
                <a:r>
                  <a:rPr lang="de-DE" sz="2000" dirty="0"/>
                  <a:t> </a:t>
                </a:r>
                <a:r>
                  <a:rPr lang="de-DE" sz="2000" dirty="0" err="1"/>
                  <a:t>computation</a:t>
                </a:r>
                <a:endParaRPr lang="de-DE" sz="2000" dirty="0"/>
              </a:p>
              <a:p>
                <a:pPr lvl="1">
                  <a:spcAft>
                    <a:spcPts val="300"/>
                  </a:spcAft>
                </a:pPr>
                <a:r>
                  <a:rPr lang="de-DE" sz="2000" i="1" dirty="0"/>
                  <a:t>post-training</a:t>
                </a:r>
                <a:r>
                  <a:rPr lang="de-DE" sz="2000" dirty="0"/>
                  <a:t> vs. </a:t>
                </a:r>
                <a:r>
                  <a:rPr lang="de-DE" sz="2000" i="1" dirty="0" err="1"/>
                  <a:t>training</a:t>
                </a:r>
                <a:r>
                  <a:rPr lang="de-DE" sz="2000" i="1" dirty="0"/>
                  <a:t>-aware</a:t>
                </a:r>
              </a:p>
              <a:p>
                <a:pPr lvl="1">
                  <a:spcAft>
                    <a:spcPts val="300"/>
                  </a:spcAft>
                </a:pPr>
                <a:r>
                  <a:rPr lang="de-DE" sz="2000" i="1" dirty="0" err="1"/>
                  <a:t>vector</a:t>
                </a:r>
                <a:r>
                  <a:rPr lang="de-DE" sz="2000" dirty="0"/>
                  <a:t> vs. </a:t>
                </a:r>
                <a:r>
                  <a:rPr lang="de-DE" sz="2000" i="1" dirty="0" err="1"/>
                  <a:t>scalar</a:t>
                </a:r>
                <a:r>
                  <a:rPr lang="de-DE" sz="2000" dirty="0"/>
                  <a:t> </a:t>
                </a:r>
                <a:r>
                  <a:rPr lang="de-DE" sz="2000" dirty="0" err="1"/>
                  <a:t>quantization</a:t>
                </a:r>
                <a:endParaRPr lang="de-DE" sz="2000" dirty="0"/>
              </a:p>
              <a:p>
                <a:pPr lvl="1">
                  <a:spcAft>
                    <a:spcPts val="1200"/>
                  </a:spcAft>
                </a:pPr>
                <a:r>
                  <a:rPr lang="de-DE" sz="2000" dirty="0" err="1"/>
                  <a:t>activations</a:t>
                </a:r>
                <a:r>
                  <a:rPr lang="de-DE" sz="2000" dirty="0"/>
                  <a:t>, </a:t>
                </a:r>
                <a:r>
                  <a:rPr lang="de-DE" sz="2000" dirty="0" err="1"/>
                  <a:t>weights</a:t>
                </a:r>
                <a:r>
                  <a:rPr lang="de-DE" sz="2000" dirty="0"/>
                  <a:t>, </a:t>
                </a:r>
                <a:r>
                  <a:rPr lang="de-DE" sz="2000" dirty="0" err="1"/>
                  <a:t>accumulators</a:t>
                </a:r>
                <a:endParaRPr lang="de-DE" sz="2000" dirty="0"/>
              </a:p>
              <a:p>
                <a:pPr>
                  <a:spcBef>
                    <a:spcPts val="1800"/>
                  </a:spcBef>
                </a:pPr>
                <a:r>
                  <a:rPr lang="de-DE" sz="2400" dirty="0"/>
                  <a:t>IEEE 754 (2019):</a:t>
                </a:r>
              </a:p>
              <a:p>
                <a:pPr lvl="1"/>
                <a:r>
                  <a:rPr lang="de-DE" sz="2000" dirty="0"/>
                  <a:t>32-bit: 1/8/23</a:t>
                </a:r>
              </a:p>
              <a:p>
                <a:pPr lvl="1">
                  <a:spcAft>
                    <a:spcPts val="1200"/>
                  </a:spcAft>
                </a:pPr>
                <a:r>
                  <a:rPr lang="de-DE" sz="2000" dirty="0"/>
                  <a:t>64-bit: 1/11/52</a:t>
                </a:r>
                <a:endParaRPr lang="en-US" sz="2000" dirty="0"/>
              </a:p>
              <a:p>
                <a:pPr>
                  <a:spcBef>
                    <a:spcPts val="1800"/>
                  </a:spcBef>
                </a:pPr>
                <a:r>
                  <a:rPr lang="en-US" sz="2400" dirty="0"/>
                  <a:t>dynamic range and precision vs. throughput and memory requirements tradeoff: FP32 vs. INT8: </a:t>
                </a:r>
                <a14:m>
                  <m:oMath xmlns:m="http://schemas.openxmlformats.org/officeDocument/2006/math">
                    <m:r>
                      <a:rPr lang="en-US" sz="2400" i="1">
                        <a:latin typeface="Cambria Math" panose="02040503050406030204" pitchFamily="18" charset="0"/>
                      </a:rPr>
                      <m:t>±3.4∗</m:t>
                    </m:r>
                    <m:sSup>
                      <m:sSupPr>
                        <m:ctrlPr>
                          <a:rPr lang="en-US" sz="2400" i="1">
                            <a:latin typeface="Cambria Math" panose="02040503050406030204" pitchFamily="18" charset="0"/>
                          </a:rPr>
                        </m:ctrlPr>
                      </m:sSupPr>
                      <m:e>
                        <m:r>
                          <a:rPr lang="en-US" sz="2400" i="1">
                            <a:latin typeface="Cambria Math" panose="02040503050406030204" pitchFamily="18" charset="0"/>
                          </a:rPr>
                          <m:t>10</m:t>
                        </m:r>
                      </m:e>
                      <m:sup>
                        <m:r>
                          <a:rPr lang="en-US" sz="2400" i="1">
                            <a:latin typeface="Cambria Math" panose="02040503050406030204" pitchFamily="18" charset="0"/>
                          </a:rPr>
                          <m:t>38</m:t>
                        </m:r>
                      </m:sup>
                    </m:sSup>
                  </m:oMath>
                </a14:m>
                <a:r>
                  <a:rPr lang="en-US" sz="2400" dirty="0"/>
                  <a:t> vs. </a:t>
                </a:r>
                <a14:m>
                  <m:oMath xmlns:m="http://schemas.openxmlformats.org/officeDocument/2006/math">
                    <m:d>
                      <m:dPr>
                        <m:begChr m:val="["/>
                        <m:endChr m:val="]"/>
                        <m:ctrlPr>
                          <a:rPr lang="en-US" sz="2400" i="1">
                            <a:latin typeface="Cambria Math" panose="02040503050406030204" pitchFamily="18" charset="0"/>
                          </a:rPr>
                        </m:ctrlPr>
                      </m:dPr>
                      <m:e>
                        <m:r>
                          <a:rPr lang="en-US" sz="2400" i="1" smtClean="0">
                            <a:latin typeface="Cambria Math" panose="02040503050406030204" pitchFamily="18" charset="0"/>
                          </a:rPr>
                          <m:t>−</m:t>
                        </m:r>
                        <m:r>
                          <a:rPr lang="de-DE" sz="2400" i="1" smtClean="0">
                            <a:latin typeface="Cambria Math" panose="02040503050406030204" pitchFamily="18" charset="0"/>
                          </a:rPr>
                          <m:t>1</m:t>
                        </m:r>
                        <m:r>
                          <a:rPr lang="de-DE" sz="2400" b="0" i="1" smtClean="0">
                            <a:latin typeface="Cambria Math" panose="02040503050406030204" pitchFamily="18" charset="0"/>
                          </a:rPr>
                          <m:t>28</m:t>
                        </m:r>
                        <m:r>
                          <a:rPr lang="en-US" sz="2400" i="1">
                            <a:latin typeface="Cambria Math" panose="02040503050406030204" pitchFamily="18" charset="0"/>
                          </a:rPr>
                          <m:t>;</m:t>
                        </m:r>
                        <m:r>
                          <a:rPr lang="de-DE" sz="2400" i="1" smtClean="0">
                            <a:latin typeface="Cambria Math" panose="02040503050406030204" pitchFamily="18" charset="0"/>
                          </a:rPr>
                          <m:t>1</m:t>
                        </m:r>
                        <m:r>
                          <a:rPr lang="de-DE" sz="2400" b="0" i="1" smtClean="0">
                            <a:latin typeface="Cambria Math" panose="02040503050406030204" pitchFamily="18" charset="0"/>
                          </a:rPr>
                          <m:t>27</m:t>
                        </m:r>
                      </m:e>
                    </m:d>
                  </m:oMath>
                </a14:m>
                <a:r>
                  <a:rPr lang="en-US" sz="2400" dirty="0"/>
                  <a:t> dynamic range</a:t>
                </a:r>
              </a:p>
            </p:txBody>
          </p:sp>
        </mc:Choice>
        <mc:Fallback xmlns="">
          <p:sp>
            <p:nvSpPr>
              <p:cNvPr id="2" name="Inhaltsplatzhalter 1">
                <a:extLst>
                  <a:ext uri="{FF2B5EF4-FFF2-40B4-BE49-F238E27FC236}">
                    <a16:creationId xmlns:a16="http://schemas.microsoft.com/office/drawing/2014/main" id="{C5C95A38-1546-41B1-BFBF-9D4695037F6C}"/>
                  </a:ext>
                </a:extLst>
              </p:cNvPr>
              <p:cNvSpPr>
                <a:spLocks noGrp="1" noRot="1" noChangeAspect="1" noMove="1" noResize="1" noEditPoints="1" noAdjustHandles="1" noChangeArrowheads="1" noChangeShapeType="1" noTextEdit="1"/>
              </p:cNvSpPr>
              <p:nvPr>
                <p:ph idx="1"/>
              </p:nvPr>
            </p:nvSpPr>
            <p:spPr>
              <a:blipFill>
                <a:blip r:embed="rId4"/>
                <a:stretch>
                  <a:fillRect l="-812" t="-1877" r="-174"/>
                </a:stretch>
              </a:blipFill>
            </p:spPr>
            <p:txBody>
              <a:bodyPr/>
              <a:lstStyle/>
              <a:p>
                <a:r>
                  <a:rPr lang="de-DE">
                    <a:noFill/>
                  </a:rPr>
                  <a:t> </a:t>
                </a:r>
              </a:p>
            </p:txBody>
          </p:sp>
        </mc:Fallback>
      </mc:AlternateContent>
      <p:sp>
        <p:nvSpPr>
          <p:cNvPr id="3" name="Datumsplatzhalter 2">
            <a:extLst>
              <a:ext uri="{FF2B5EF4-FFF2-40B4-BE49-F238E27FC236}">
                <a16:creationId xmlns:a16="http://schemas.microsoft.com/office/drawing/2014/main" id="{49E224E6-310F-40C1-824A-7EBFDB833965}"/>
              </a:ext>
            </a:extLst>
          </p:cNvPr>
          <p:cNvSpPr>
            <a:spLocks noGrp="1"/>
          </p:cNvSpPr>
          <p:nvPr>
            <p:ph type="dt" sz="half" idx="14"/>
          </p:nvPr>
        </p:nvSpPr>
        <p:spPr>
          <a:xfrm>
            <a:off x="838200" y="6356350"/>
            <a:ext cx="3319272" cy="365125"/>
          </a:xfrm>
        </p:spPr>
        <p:txBody>
          <a:bodyPr/>
          <a:lstStyle/>
          <a:p>
            <a:r>
              <a:rPr lang="de-DE" dirty="0" err="1"/>
              <a:t>Fundamentals</a:t>
            </a:r>
            <a:r>
              <a:rPr lang="de-DE" dirty="0"/>
              <a:t> – Post-Training </a:t>
            </a:r>
            <a:r>
              <a:rPr lang="de-DE" dirty="0" err="1"/>
              <a:t>Quantization</a:t>
            </a:r>
            <a:endParaRPr lang="de-DE" dirty="0"/>
          </a:p>
        </p:txBody>
      </p:sp>
      <p:sp>
        <p:nvSpPr>
          <p:cNvPr id="4" name="Fußzeilenplatzhalter 3">
            <a:extLst>
              <a:ext uri="{FF2B5EF4-FFF2-40B4-BE49-F238E27FC236}">
                <a16:creationId xmlns:a16="http://schemas.microsoft.com/office/drawing/2014/main" id="{DB789AEC-C685-49CC-91B6-5D81DA25A760}"/>
              </a:ext>
            </a:extLst>
          </p:cNvPr>
          <p:cNvSpPr>
            <a:spLocks noGrp="1"/>
          </p:cNvSpPr>
          <p:nvPr>
            <p:ph type="ftr" sz="quarter" idx="15"/>
          </p:nvPr>
        </p:nvSpPr>
        <p:spPr/>
        <p:txBody>
          <a:bodyPr/>
          <a:lstStyle/>
          <a:p>
            <a:r>
              <a:rPr lang="de-DE"/>
              <a:t>Daniel Rychlewski</a:t>
            </a:r>
            <a:endParaRPr lang="de-DE" dirty="0"/>
          </a:p>
        </p:txBody>
      </p:sp>
      <p:sp>
        <p:nvSpPr>
          <p:cNvPr id="5" name="Foliennummernplatzhalter 4">
            <a:extLst>
              <a:ext uri="{FF2B5EF4-FFF2-40B4-BE49-F238E27FC236}">
                <a16:creationId xmlns:a16="http://schemas.microsoft.com/office/drawing/2014/main" id="{52874200-16A1-4580-ABFC-3EC5AA1B1B3A}"/>
              </a:ext>
            </a:extLst>
          </p:cNvPr>
          <p:cNvSpPr>
            <a:spLocks noGrp="1"/>
          </p:cNvSpPr>
          <p:nvPr>
            <p:ph type="sldNum" sz="quarter" idx="16"/>
          </p:nvPr>
        </p:nvSpPr>
        <p:spPr/>
        <p:txBody>
          <a:bodyPr/>
          <a:lstStyle/>
          <a:p>
            <a:fld id="{93944737-5DFE-4294-9372-CFA818B6D5DE}" type="slidenum">
              <a:rPr lang="de-DE" smtClean="0"/>
              <a:pPr/>
              <a:t>11</a:t>
            </a:fld>
            <a:endParaRPr lang="de-DE" dirty="0"/>
          </a:p>
        </p:txBody>
      </p:sp>
      <p:sp>
        <p:nvSpPr>
          <p:cNvPr id="6" name="Inhaltsplatzhalter 5">
            <a:extLst>
              <a:ext uri="{FF2B5EF4-FFF2-40B4-BE49-F238E27FC236}">
                <a16:creationId xmlns:a16="http://schemas.microsoft.com/office/drawing/2014/main" id="{A66AB8CA-C91D-4100-80E8-BCBC82709A86}"/>
              </a:ext>
            </a:extLst>
          </p:cNvPr>
          <p:cNvSpPr>
            <a:spLocks noGrp="1"/>
          </p:cNvSpPr>
          <p:nvPr>
            <p:ph sz="quarter" idx="13"/>
          </p:nvPr>
        </p:nvSpPr>
        <p:spPr/>
        <p:txBody>
          <a:bodyPr/>
          <a:lstStyle/>
          <a:p>
            <a:r>
              <a:rPr lang="de-DE" dirty="0"/>
              <a:t>Model </a:t>
            </a:r>
            <a:r>
              <a:rPr lang="de-DE" dirty="0" err="1"/>
              <a:t>Compression</a:t>
            </a:r>
            <a:endParaRPr lang="en-US" dirty="0"/>
          </a:p>
        </p:txBody>
      </p:sp>
      <p:sp>
        <p:nvSpPr>
          <p:cNvPr id="14" name="Rechteck 13">
            <a:extLst>
              <a:ext uri="{FF2B5EF4-FFF2-40B4-BE49-F238E27FC236}">
                <a16:creationId xmlns:a16="http://schemas.microsoft.com/office/drawing/2014/main" id="{A01AC4EC-6E1B-4FD8-A505-D09A4D7D9211}"/>
              </a:ext>
            </a:extLst>
          </p:cNvPr>
          <p:cNvSpPr/>
          <p:nvPr/>
        </p:nvSpPr>
        <p:spPr>
          <a:xfrm>
            <a:off x="3436478" y="4204030"/>
            <a:ext cx="2317622" cy="707886"/>
          </a:xfrm>
          <a:prstGeom prst="rect">
            <a:avLst/>
          </a:prstGeom>
        </p:spPr>
        <p:txBody>
          <a:bodyPr wrap="none">
            <a:spAutoFit/>
          </a:bodyPr>
          <a:lstStyle/>
          <a:p>
            <a:r>
              <a:rPr lang="de-DE" sz="2000" dirty="0" err="1"/>
              <a:t>bits</a:t>
            </a:r>
            <a:r>
              <a:rPr lang="de-DE" sz="2000" dirty="0"/>
              <a:t> </a:t>
            </a:r>
            <a:r>
              <a:rPr lang="de-DE" sz="2000" dirty="0" err="1"/>
              <a:t>for</a:t>
            </a:r>
            <a:r>
              <a:rPr lang="de-DE" sz="2000" dirty="0"/>
              <a:t> </a:t>
            </a:r>
            <a:r>
              <a:rPr lang="de-DE" sz="2000" dirty="0" err="1"/>
              <a:t>sign</a:t>
            </a:r>
            <a:r>
              <a:rPr lang="de-DE" sz="2000" dirty="0"/>
              <a:t> / </a:t>
            </a:r>
            <a:br>
              <a:rPr lang="de-DE" sz="2000" dirty="0"/>
            </a:br>
            <a:r>
              <a:rPr lang="de-DE" sz="2000" dirty="0" err="1"/>
              <a:t>exponent</a:t>
            </a:r>
            <a:r>
              <a:rPr lang="de-DE" sz="2000" dirty="0"/>
              <a:t> / </a:t>
            </a:r>
            <a:r>
              <a:rPr lang="de-DE" sz="2000" dirty="0" err="1"/>
              <a:t>mantissa</a:t>
            </a:r>
            <a:endParaRPr lang="en-US" sz="2000" dirty="0"/>
          </a:p>
        </p:txBody>
      </p:sp>
      <p:sp>
        <p:nvSpPr>
          <p:cNvPr id="15" name="Geschweifte Klammer rechts 14">
            <a:extLst>
              <a:ext uri="{FF2B5EF4-FFF2-40B4-BE49-F238E27FC236}">
                <a16:creationId xmlns:a16="http://schemas.microsoft.com/office/drawing/2014/main" id="{BAA261A7-DD62-4900-BE3C-7CBD8BB6BAF1}"/>
              </a:ext>
            </a:extLst>
          </p:cNvPr>
          <p:cNvSpPr/>
          <p:nvPr/>
        </p:nvSpPr>
        <p:spPr>
          <a:xfrm>
            <a:off x="3214596" y="4289616"/>
            <a:ext cx="221882" cy="571500"/>
          </a:xfrm>
          <a:prstGeom prst="rightBrace">
            <a:avLst>
              <a:gd name="adj1" fmla="val 8333"/>
              <a:gd name="adj2" fmla="val 51400"/>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Rechteck 9">
            <a:extLst>
              <a:ext uri="{FF2B5EF4-FFF2-40B4-BE49-F238E27FC236}">
                <a16:creationId xmlns:a16="http://schemas.microsoft.com/office/drawing/2014/main" id="{A8A0CA93-A79B-4EA2-BAED-8BFA20220EA6}"/>
              </a:ext>
            </a:extLst>
          </p:cNvPr>
          <p:cNvSpPr/>
          <p:nvPr/>
        </p:nvSpPr>
        <p:spPr>
          <a:xfrm>
            <a:off x="7114167" y="4851400"/>
            <a:ext cx="3486825" cy="276999"/>
          </a:xfrm>
          <a:prstGeom prst="rect">
            <a:avLst/>
          </a:prstGeom>
        </p:spPr>
        <p:txBody>
          <a:bodyPr wrap="square">
            <a:spAutoFit/>
          </a:bodyPr>
          <a:lstStyle/>
          <a:p>
            <a:pPr algn="ctr"/>
            <a:r>
              <a:rPr lang="en-US" sz="1200" dirty="0">
                <a:latin typeface="Calibri" panose="020F0502020204030204" pitchFamily="34" charset="0"/>
                <a:ea typeface="Calibri" panose="020F0502020204030204" pitchFamily="34" charset="0"/>
                <a:cs typeface="Times New Roman" panose="02020603050405020304" pitchFamily="18" charset="0"/>
              </a:rPr>
              <a:t>Quantization procedure with example</a:t>
            </a:r>
            <a:endParaRPr lang="en-US" sz="1200" dirty="0"/>
          </a:p>
        </p:txBody>
      </p:sp>
    </p:spTree>
    <p:extLst>
      <p:ext uri="{BB962C8B-B14F-4D97-AF65-F5344CB8AC3E}">
        <p14:creationId xmlns:p14="http://schemas.microsoft.com/office/powerpoint/2010/main" val="2240304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C95A38-1546-41B1-BFBF-9D4695037F6C}"/>
              </a:ext>
            </a:extLst>
          </p:cNvPr>
          <p:cNvSpPr>
            <a:spLocks noGrp="1"/>
          </p:cNvSpPr>
          <p:nvPr>
            <p:ph idx="1"/>
          </p:nvPr>
        </p:nvSpPr>
        <p:spPr>
          <a:xfrm>
            <a:off x="838200" y="1514082"/>
            <a:ext cx="5981700" cy="4662881"/>
          </a:xfrm>
        </p:spPr>
        <p:txBody>
          <a:bodyPr>
            <a:normAutofit/>
          </a:bodyPr>
          <a:lstStyle/>
          <a:p>
            <a:pPr>
              <a:spcAft>
                <a:spcPts val="600"/>
              </a:spcAft>
            </a:pPr>
            <a:r>
              <a:rPr lang="de-DE" sz="2400" dirty="0"/>
              <a:t>offline vs. online </a:t>
            </a:r>
            <a:r>
              <a:rPr lang="de-DE" sz="2400" dirty="0" err="1"/>
              <a:t>quantization</a:t>
            </a:r>
            <a:r>
              <a:rPr lang="de-DE" sz="2400" dirty="0"/>
              <a:t> </a:t>
            </a:r>
            <a:r>
              <a:rPr lang="de-DE" sz="2400" dirty="0" err="1"/>
              <a:t>of</a:t>
            </a:r>
            <a:r>
              <a:rPr lang="de-DE" sz="2400" dirty="0"/>
              <a:t> </a:t>
            </a:r>
            <a:r>
              <a:rPr lang="de-DE" sz="2400" dirty="0" err="1"/>
              <a:t>activations</a:t>
            </a:r>
            <a:endParaRPr lang="de-DE" sz="2400" dirty="0"/>
          </a:p>
          <a:p>
            <a:pPr>
              <a:spcAft>
                <a:spcPts val="600"/>
              </a:spcAft>
            </a:pPr>
            <a:r>
              <a:rPr lang="de-DE" sz="2400" dirty="0" err="1"/>
              <a:t>curb</a:t>
            </a:r>
            <a:r>
              <a:rPr lang="de-DE" sz="2400" dirty="0"/>
              <a:t> OA </a:t>
            </a:r>
            <a:r>
              <a:rPr lang="de-DE" sz="2400" dirty="0" err="1"/>
              <a:t>loss</a:t>
            </a:r>
            <a:r>
              <a:rPr lang="de-DE" sz="2400" dirty="0"/>
              <a:t>: </a:t>
            </a:r>
            <a:r>
              <a:rPr lang="de-DE" sz="2400" dirty="0" err="1"/>
              <a:t>retraining</a:t>
            </a:r>
            <a:r>
              <a:rPr lang="de-DE" sz="2400" dirty="0"/>
              <a:t>, </a:t>
            </a:r>
            <a:r>
              <a:rPr lang="de-DE" sz="2400" dirty="0" err="1"/>
              <a:t>vary</a:t>
            </a:r>
            <a:r>
              <a:rPr lang="de-DE" sz="2400" dirty="0"/>
              <a:t> </a:t>
            </a:r>
            <a:r>
              <a:rPr lang="de-DE" sz="2400" dirty="0" err="1"/>
              <a:t>sensitivity</a:t>
            </a:r>
            <a:r>
              <a:rPr lang="de-DE" sz="2400" dirty="0"/>
              <a:t>, network </a:t>
            </a:r>
            <a:r>
              <a:rPr lang="de-DE" sz="2400" dirty="0" err="1"/>
              <a:t>structure</a:t>
            </a:r>
            <a:endParaRPr lang="de-DE" sz="2400" dirty="0"/>
          </a:p>
          <a:p>
            <a:pPr>
              <a:spcAft>
                <a:spcPts val="600"/>
              </a:spcAft>
            </a:pPr>
            <a:r>
              <a:rPr lang="de-DE" sz="2400" dirty="0" err="1"/>
              <a:t>Iandola</a:t>
            </a:r>
            <a:r>
              <a:rPr lang="de-DE" sz="2400" dirty="0"/>
              <a:t> et al., 2016: „</a:t>
            </a:r>
            <a:r>
              <a:rPr lang="de-DE" sz="2400" dirty="0" err="1"/>
              <a:t>SqueezeNet</a:t>
            </a:r>
            <a:r>
              <a:rPr lang="de-DE" sz="2400" dirty="0"/>
              <a:t>: </a:t>
            </a:r>
            <a:r>
              <a:rPr lang="en-US" sz="2400" dirty="0" err="1"/>
              <a:t>AlexNet</a:t>
            </a:r>
            <a:r>
              <a:rPr lang="en-US" sz="2400" dirty="0"/>
              <a:t>-level accuracy with 50x fewer parameters and &lt;0.5MB model size</a:t>
            </a:r>
            <a:r>
              <a:rPr lang="de-DE" sz="2400" dirty="0"/>
              <a:t>“</a:t>
            </a:r>
          </a:p>
        </p:txBody>
      </p:sp>
      <p:sp>
        <p:nvSpPr>
          <p:cNvPr id="3" name="Datumsplatzhalter 2">
            <a:extLst>
              <a:ext uri="{FF2B5EF4-FFF2-40B4-BE49-F238E27FC236}">
                <a16:creationId xmlns:a16="http://schemas.microsoft.com/office/drawing/2014/main" id="{49E224E6-310F-40C1-824A-7EBFDB833965}"/>
              </a:ext>
            </a:extLst>
          </p:cNvPr>
          <p:cNvSpPr>
            <a:spLocks noGrp="1"/>
          </p:cNvSpPr>
          <p:nvPr>
            <p:ph type="dt" sz="half" idx="14"/>
          </p:nvPr>
        </p:nvSpPr>
        <p:spPr>
          <a:xfrm>
            <a:off x="838200" y="6356350"/>
            <a:ext cx="3319272" cy="365125"/>
          </a:xfrm>
        </p:spPr>
        <p:txBody>
          <a:bodyPr/>
          <a:lstStyle/>
          <a:p>
            <a:r>
              <a:rPr lang="de-DE" dirty="0" err="1"/>
              <a:t>Fundamentals</a:t>
            </a:r>
            <a:r>
              <a:rPr lang="de-DE" dirty="0"/>
              <a:t> – Post-Training </a:t>
            </a:r>
            <a:r>
              <a:rPr lang="de-DE" dirty="0" err="1"/>
              <a:t>Quantization</a:t>
            </a:r>
            <a:endParaRPr lang="de-DE" dirty="0"/>
          </a:p>
        </p:txBody>
      </p:sp>
      <p:sp>
        <p:nvSpPr>
          <p:cNvPr id="4" name="Fußzeilenplatzhalter 3">
            <a:extLst>
              <a:ext uri="{FF2B5EF4-FFF2-40B4-BE49-F238E27FC236}">
                <a16:creationId xmlns:a16="http://schemas.microsoft.com/office/drawing/2014/main" id="{DB789AEC-C685-49CC-91B6-5D81DA25A760}"/>
              </a:ext>
            </a:extLst>
          </p:cNvPr>
          <p:cNvSpPr>
            <a:spLocks noGrp="1"/>
          </p:cNvSpPr>
          <p:nvPr>
            <p:ph type="ftr" sz="quarter" idx="15"/>
          </p:nvPr>
        </p:nvSpPr>
        <p:spPr/>
        <p:txBody>
          <a:bodyPr/>
          <a:lstStyle/>
          <a:p>
            <a:r>
              <a:rPr lang="de-DE"/>
              <a:t>Daniel Rychlewski</a:t>
            </a:r>
            <a:endParaRPr lang="de-DE" dirty="0"/>
          </a:p>
        </p:txBody>
      </p:sp>
      <p:sp>
        <p:nvSpPr>
          <p:cNvPr id="5" name="Foliennummernplatzhalter 4">
            <a:extLst>
              <a:ext uri="{FF2B5EF4-FFF2-40B4-BE49-F238E27FC236}">
                <a16:creationId xmlns:a16="http://schemas.microsoft.com/office/drawing/2014/main" id="{52874200-16A1-4580-ABFC-3EC5AA1B1B3A}"/>
              </a:ext>
            </a:extLst>
          </p:cNvPr>
          <p:cNvSpPr>
            <a:spLocks noGrp="1"/>
          </p:cNvSpPr>
          <p:nvPr>
            <p:ph type="sldNum" sz="quarter" idx="16"/>
          </p:nvPr>
        </p:nvSpPr>
        <p:spPr/>
        <p:txBody>
          <a:bodyPr/>
          <a:lstStyle/>
          <a:p>
            <a:fld id="{93944737-5DFE-4294-9372-CFA818B6D5DE}" type="slidenum">
              <a:rPr lang="de-DE" smtClean="0"/>
              <a:pPr/>
              <a:t>12</a:t>
            </a:fld>
            <a:endParaRPr lang="de-DE" dirty="0"/>
          </a:p>
        </p:txBody>
      </p:sp>
      <p:sp>
        <p:nvSpPr>
          <p:cNvPr id="6" name="Inhaltsplatzhalter 5">
            <a:extLst>
              <a:ext uri="{FF2B5EF4-FFF2-40B4-BE49-F238E27FC236}">
                <a16:creationId xmlns:a16="http://schemas.microsoft.com/office/drawing/2014/main" id="{A66AB8CA-C91D-4100-80E8-BCBC82709A86}"/>
              </a:ext>
            </a:extLst>
          </p:cNvPr>
          <p:cNvSpPr>
            <a:spLocks noGrp="1"/>
          </p:cNvSpPr>
          <p:nvPr>
            <p:ph sz="quarter" idx="13"/>
          </p:nvPr>
        </p:nvSpPr>
        <p:spPr/>
        <p:txBody>
          <a:bodyPr/>
          <a:lstStyle/>
          <a:p>
            <a:r>
              <a:rPr lang="de-DE" dirty="0"/>
              <a:t>Model </a:t>
            </a:r>
            <a:r>
              <a:rPr lang="de-DE" dirty="0" err="1"/>
              <a:t>Compression</a:t>
            </a:r>
            <a:endParaRPr lang="en-US" dirty="0"/>
          </a:p>
        </p:txBody>
      </p:sp>
      <p:pic>
        <p:nvPicPr>
          <p:cNvPr id="9" name="Grafik 8">
            <a:extLst>
              <a:ext uri="{FF2B5EF4-FFF2-40B4-BE49-F238E27FC236}">
                <a16:creationId xmlns:a16="http://schemas.microsoft.com/office/drawing/2014/main" id="{04E0CB3A-8C38-4EE2-8147-3D39F84220D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1595" y="4120475"/>
            <a:ext cx="6269510" cy="1759044"/>
          </a:xfrm>
          <a:prstGeom prst="rect">
            <a:avLst/>
          </a:prstGeom>
          <a:noFill/>
          <a:ln>
            <a:noFill/>
          </a:ln>
        </p:spPr>
      </p:pic>
      <p:pic>
        <p:nvPicPr>
          <p:cNvPr id="12" name="Grafik 11">
            <a:extLst>
              <a:ext uri="{FF2B5EF4-FFF2-40B4-BE49-F238E27FC236}">
                <a16:creationId xmlns:a16="http://schemas.microsoft.com/office/drawing/2014/main" id="{9B486E37-66C4-499F-8B1E-EF95CC6C64A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07300" y="1440118"/>
            <a:ext cx="3746500" cy="4486459"/>
          </a:xfrm>
          <a:prstGeom prst="rect">
            <a:avLst/>
          </a:prstGeom>
          <a:noFill/>
          <a:ln>
            <a:noFill/>
          </a:ln>
        </p:spPr>
      </p:pic>
      <p:sp>
        <p:nvSpPr>
          <p:cNvPr id="10" name="Rechteck 9">
            <a:extLst>
              <a:ext uri="{FF2B5EF4-FFF2-40B4-BE49-F238E27FC236}">
                <a16:creationId xmlns:a16="http://schemas.microsoft.com/office/drawing/2014/main" id="{14040A5D-82FD-4448-8F7A-4FA8FCB081CC}"/>
              </a:ext>
            </a:extLst>
          </p:cNvPr>
          <p:cNvSpPr/>
          <p:nvPr/>
        </p:nvSpPr>
        <p:spPr>
          <a:xfrm>
            <a:off x="7451537" y="5926577"/>
            <a:ext cx="4058025" cy="276999"/>
          </a:xfrm>
          <a:prstGeom prst="rect">
            <a:avLst/>
          </a:prstGeom>
        </p:spPr>
        <p:txBody>
          <a:bodyPr wrap="square">
            <a:spAutoFit/>
          </a:bodyPr>
          <a:lstStyle/>
          <a:p>
            <a:pPr algn="ctr"/>
            <a:r>
              <a:rPr lang="en-US" sz="1200" dirty="0">
                <a:latin typeface="Calibri" panose="020F0502020204030204" pitchFamily="34" charset="0"/>
                <a:ea typeface="Calibri" panose="020F0502020204030204" pitchFamily="34" charset="0"/>
                <a:cs typeface="Times New Roman" panose="02020603050405020304" pitchFamily="18" charset="0"/>
              </a:rPr>
              <a:t>Training-aware vs. post-training quantization </a:t>
            </a:r>
            <a:r>
              <a:rPr lang="en-US" sz="1200" dirty="0" err="1">
                <a:latin typeface="Calibri" panose="020F0502020204030204" pitchFamily="34" charset="0"/>
                <a:ea typeface="Calibri" panose="020F0502020204030204" pitchFamily="34" charset="0"/>
                <a:cs typeface="Times New Roman" panose="02020603050405020304" pitchFamily="18" charset="0"/>
              </a:rPr>
              <a:t>wrt</a:t>
            </a:r>
            <a:r>
              <a:rPr lang="en-US" sz="1200" dirty="0">
                <a:latin typeface="Calibri" panose="020F0502020204030204" pitchFamily="34" charset="0"/>
                <a:ea typeface="Calibri" panose="020F0502020204030204" pitchFamily="34" charset="0"/>
                <a:cs typeface="Times New Roman" panose="02020603050405020304" pitchFamily="18" charset="0"/>
              </a:rPr>
              <a:t> components</a:t>
            </a:r>
            <a:endParaRPr lang="en-US" sz="1200" dirty="0"/>
          </a:p>
        </p:txBody>
      </p:sp>
      <p:sp>
        <p:nvSpPr>
          <p:cNvPr id="11" name="Rechteck 10">
            <a:extLst>
              <a:ext uri="{FF2B5EF4-FFF2-40B4-BE49-F238E27FC236}">
                <a16:creationId xmlns:a16="http://schemas.microsoft.com/office/drawing/2014/main" id="{02E50B85-D9C8-485D-B9FC-1EFCD48EDBC9}"/>
              </a:ext>
            </a:extLst>
          </p:cNvPr>
          <p:cNvSpPr/>
          <p:nvPr/>
        </p:nvSpPr>
        <p:spPr>
          <a:xfrm>
            <a:off x="681595" y="5926577"/>
            <a:ext cx="6269510" cy="276999"/>
          </a:xfrm>
          <a:prstGeom prst="rect">
            <a:avLst/>
          </a:prstGeom>
        </p:spPr>
        <p:txBody>
          <a:bodyPr wrap="square">
            <a:spAutoFit/>
          </a:bodyPr>
          <a:lstStyle/>
          <a:p>
            <a:pPr algn="ctr"/>
            <a:r>
              <a:rPr lang="en-US" sz="1200" dirty="0">
                <a:latin typeface="Calibri" panose="020F0502020204030204" pitchFamily="34" charset="0"/>
                <a:ea typeface="Calibri" panose="020F0502020204030204" pitchFamily="34" charset="0"/>
                <a:cs typeface="Times New Roman" panose="02020603050405020304" pitchFamily="18" charset="0"/>
              </a:rPr>
              <a:t>Impact of saturation during the quantization process</a:t>
            </a:r>
            <a:endParaRPr lang="en-US" sz="1200" dirty="0"/>
          </a:p>
        </p:txBody>
      </p:sp>
    </p:spTree>
    <p:extLst>
      <p:ext uri="{BB962C8B-B14F-4D97-AF65-F5344CB8AC3E}">
        <p14:creationId xmlns:p14="http://schemas.microsoft.com/office/powerpoint/2010/main" val="1422892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49E224E6-310F-40C1-824A-7EBFDB833965}"/>
              </a:ext>
            </a:extLst>
          </p:cNvPr>
          <p:cNvSpPr>
            <a:spLocks noGrp="1"/>
          </p:cNvSpPr>
          <p:nvPr>
            <p:ph type="dt" sz="half" idx="14"/>
          </p:nvPr>
        </p:nvSpPr>
        <p:spPr>
          <a:xfrm>
            <a:off x="838200" y="6356350"/>
            <a:ext cx="3319272" cy="365125"/>
          </a:xfrm>
        </p:spPr>
        <p:txBody>
          <a:bodyPr/>
          <a:lstStyle/>
          <a:p>
            <a:r>
              <a:rPr lang="de-DE" dirty="0"/>
              <a:t>Experiments – </a:t>
            </a:r>
            <a:r>
              <a:rPr lang="de-DE" dirty="0" err="1"/>
              <a:t>Overview</a:t>
            </a:r>
            <a:endParaRPr lang="de-DE" dirty="0"/>
          </a:p>
        </p:txBody>
      </p:sp>
      <p:sp>
        <p:nvSpPr>
          <p:cNvPr id="4" name="Fußzeilenplatzhalter 3">
            <a:extLst>
              <a:ext uri="{FF2B5EF4-FFF2-40B4-BE49-F238E27FC236}">
                <a16:creationId xmlns:a16="http://schemas.microsoft.com/office/drawing/2014/main" id="{DB789AEC-C685-49CC-91B6-5D81DA25A760}"/>
              </a:ext>
            </a:extLst>
          </p:cNvPr>
          <p:cNvSpPr>
            <a:spLocks noGrp="1"/>
          </p:cNvSpPr>
          <p:nvPr>
            <p:ph type="ftr" sz="quarter" idx="15"/>
          </p:nvPr>
        </p:nvSpPr>
        <p:spPr/>
        <p:txBody>
          <a:bodyPr/>
          <a:lstStyle/>
          <a:p>
            <a:r>
              <a:rPr lang="de-DE"/>
              <a:t>Daniel Rychlewski</a:t>
            </a:r>
            <a:endParaRPr lang="de-DE" dirty="0"/>
          </a:p>
        </p:txBody>
      </p:sp>
      <p:sp>
        <p:nvSpPr>
          <p:cNvPr id="5" name="Foliennummernplatzhalter 4">
            <a:extLst>
              <a:ext uri="{FF2B5EF4-FFF2-40B4-BE49-F238E27FC236}">
                <a16:creationId xmlns:a16="http://schemas.microsoft.com/office/drawing/2014/main" id="{52874200-16A1-4580-ABFC-3EC5AA1B1B3A}"/>
              </a:ext>
            </a:extLst>
          </p:cNvPr>
          <p:cNvSpPr>
            <a:spLocks noGrp="1"/>
          </p:cNvSpPr>
          <p:nvPr>
            <p:ph type="sldNum" sz="quarter" idx="16"/>
          </p:nvPr>
        </p:nvSpPr>
        <p:spPr/>
        <p:txBody>
          <a:bodyPr/>
          <a:lstStyle/>
          <a:p>
            <a:fld id="{93944737-5DFE-4294-9372-CFA818B6D5DE}" type="slidenum">
              <a:rPr lang="de-DE" smtClean="0"/>
              <a:pPr/>
              <a:t>13</a:t>
            </a:fld>
            <a:endParaRPr lang="de-DE" dirty="0"/>
          </a:p>
        </p:txBody>
      </p:sp>
      <p:sp>
        <p:nvSpPr>
          <p:cNvPr id="6" name="Inhaltsplatzhalter 5">
            <a:extLst>
              <a:ext uri="{FF2B5EF4-FFF2-40B4-BE49-F238E27FC236}">
                <a16:creationId xmlns:a16="http://schemas.microsoft.com/office/drawing/2014/main" id="{A66AB8CA-C91D-4100-80E8-BCBC82709A86}"/>
              </a:ext>
            </a:extLst>
          </p:cNvPr>
          <p:cNvSpPr>
            <a:spLocks noGrp="1"/>
          </p:cNvSpPr>
          <p:nvPr>
            <p:ph sz="quarter" idx="13"/>
          </p:nvPr>
        </p:nvSpPr>
        <p:spPr/>
        <p:txBody>
          <a:bodyPr/>
          <a:lstStyle/>
          <a:p>
            <a:r>
              <a:rPr lang="de-DE" dirty="0" err="1"/>
              <a:t>Overview</a:t>
            </a:r>
            <a:endParaRPr lang="en-US" dirty="0"/>
          </a:p>
        </p:txBody>
      </p:sp>
      <p:pic>
        <p:nvPicPr>
          <p:cNvPr id="7" name="Grafik 6">
            <a:extLst>
              <a:ext uri="{FF2B5EF4-FFF2-40B4-BE49-F238E27FC236}">
                <a16:creationId xmlns:a16="http://schemas.microsoft.com/office/drawing/2014/main" id="{98DDF000-BDE8-4F2A-ACF2-F321EFDDAEB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8370" y="1753644"/>
            <a:ext cx="5120737" cy="4111958"/>
          </a:xfrm>
          <a:prstGeom prst="rect">
            <a:avLst/>
          </a:prstGeom>
          <a:noFill/>
          <a:ln>
            <a:noFill/>
          </a:ln>
        </p:spPr>
      </p:pic>
      <p:pic>
        <p:nvPicPr>
          <p:cNvPr id="8" name="Grafik 7">
            <a:extLst>
              <a:ext uri="{FF2B5EF4-FFF2-40B4-BE49-F238E27FC236}">
                <a16:creationId xmlns:a16="http://schemas.microsoft.com/office/drawing/2014/main" id="{F3FD8693-E569-434D-A9AA-3F8B6B562FD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559836" y="3214367"/>
            <a:ext cx="3337798" cy="2593415"/>
          </a:xfrm>
          <a:prstGeom prst="rect">
            <a:avLst/>
          </a:prstGeom>
          <a:noFill/>
          <a:ln>
            <a:noFill/>
          </a:ln>
        </p:spPr>
      </p:pic>
      <p:sp>
        <p:nvSpPr>
          <p:cNvPr id="9" name="Rechteck 8">
            <a:extLst>
              <a:ext uri="{FF2B5EF4-FFF2-40B4-BE49-F238E27FC236}">
                <a16:creationId xmlns:a16="http://schemas.microsoft.com/office/drawing/2014/main" id="{766768CC-53B5-4974-B836-B31F6828D7CD}"/>
              </a:ext>
            </a:extLst>
          </p:cNvPr>
          <p:cNvSpPr/>
          <p:nvPr/>
        </p:nvSpPr>
        <p:spPr>
          <a:xfrm>
            <a:off x="1036766" y="5909640"/>
            <a:ext cx="4830458" cy="276999"/>
          </a:xfrm>
          <a:prstGeom prst="rect">
            <a:avLst/>
          </a:prstGeom>
        </p:spPr>
        <p:txBody>
          <a:bodyPr wrap="square">
            <a:spAutoFit/>
          </a:bodyPr>
          <a:lstStyle/>
          <a:p>
            <a:pPr algn="ctr"/>
            <a:r>
              <a:rPr lang="en-US" sz="1200" dirty="0">
                <a:latin typeface="Calibri" panose="020F0502020204030204" pitchFamily="34" charset="0"/>
                <a:ea typeface="Calibri" panose="020F0502020204030204" pitchFamily="34" charset="0"/>
                <a:cs typeface="Times New Roman" panose="02020603050405020304" pitchFamily="18" charset="0"/>
              </a:rPr>
              <a:t>Architecture for compression-related experiments</a:t>
            </a:r>
            <a:endParaRPr lang="en-US" sz="1200" dirty="0"/>
          </a:p>
        </p:txBody>
      </p:sp>
      <p:sp>
        <p:nvSpPr>
          <p:cNvPr id="10" name="Rechteck 9">
            <a:extLst>
              <a:ext uri="{FF2B5EF4-FFF2-40B4-BE49-F238E27FC236}">
                <a16:creationId xmlns:a16="http://schemas.microsoft.com/office/drawing/2014/main" id="{A3BCBB4F-5CE6-4294-99EF-10DCB9B2F2B7}"/>
              </a:ext>
            </a:extLst>
          </p:cNvPr>
          <p:cNvSpPr/>
          <p:nvPr/>
        </p:nvSpPr>
        <p:spPr>
          <a:xfrm>
            <a:off x="8074752" y="5909639"/>
            <a:ext cx="2307966" cy="276999"/>
          </a:xfrm>
          <a:prstGeom prst="rect">
            <a:avLst/>
          </a:prstGeom>
        </p:spPr>
        <p:txBody>
          <a:bodyPr wrap="square">
            <a:spAutoFit/>
          </a:bodyPr>
          <a:lstStyle/>
          <a:p>
            <a:pPr algn="ctr"/>
            <a:r>
              <a:rPr lang="en-US" sz="1200" dirty="0">
                <a:latin typeface="Calibri" panose="020F0502020204030204" pitchFamily="34" charset="0"/>
                <a:ea typeface="Calibri" panose="020F0502020204030204" pitchFamily="34" charset="0"/>
                <a:cs typeface="Times New Roman" panose="02020603050405020304" pitchFamily="18" charset="0"/>
              </a:rPr>
              <a:t>Visualization architecture</a:t>
            </a:r>
            <a:endParaRPr lang="en-US" sz="1200" dirty="0"/>
          </a:p>
        </p:txBody>
      </p:sp>
      <p:sp>
        <p:nvSpPr>
          <p:cNvPr id="13" name="Rechteck 12">
            <a:extLst>
              <a:ext uri="{FF2B5EF4-FFF2-40B4-BE49-F238E27FC236}">
                <a16:creationId xmlns:a16="http://schemas.microsoft.com/office/drawing/2014/main" id="{8FDE4775-B036-4393-B2B2-AAFA8614606F}"/>
              </a:ext>
            </a:extLst>
          </p:cNvPr>
          <p:cNvSpPr/>
          <p:nvPr/>
        </p:nvSpPr>
        <p:spPr>
          <a:xfrm>
            <a:off x="6244237" y="2954873"/>
            <a:ext cx="1157350" cy="307777"/>
          </a:xfrm>
          <a:prstGeom prst="rect">
            <a:avLst/>
          </a:prstGeom>
        </p:spPr>
        <p:txBody>
          <a:bodyPr wrap="square">
            <a:spAutoFit/>
          </a:bodyPr>
          <a:lstStyle/>
          <a:p>
            <a:r>
              <a:rPr lang="en-US" sz="1400" b="1" dirty="0">
                <a:solidFill>
                  <a:srgbClr val="00B0F0"/>
                </a:solidFill>
              </a:rPr>
              <a:t>Visualization</a:t>
            </a:r>
          </a:p>
        </p:txBody>
      </p:sp>
      <p:sp>
        <p:nvSpPr>
          <p:cNvPr id="16" name="Freihandform: Form 15">
            <a:extLst>
              <a:ext uri="{FF2B5EF4-FFF2-40B4-BE49-F238E27FC236}">
                <a16:creationId xmlns:a16="http://schemas.microsoft.com/office/drawing/2014/main" id="{9A6D7483-0C83-4D09-B359-93CB1DA52334}"/>
              </a:ext>
            </a:extLst>
          </p:cNvPr>
          <p:cNvSpPr/>
          <p:nvPr/>
        </p:nvSpPr>
        <p:spPr>
          <a:xfrm>
            <a:off x="726141" y="1546412"/>
            <a:ext cx="5156947" cy="4215654"/>
          </a:xfrm>
          <a:custGeom>
            <a:avLst/>
            <a:gdLst>
              <a:gd name="connsiteX0" fmla="*/ 0 w 5156947"/>
              <a:gd name="connsiteY0" fmla="*/ 0 h 4242547"/>
              <a:gd name="connsiteX1" fmla="*/ 20171 w 5156947"/>
              <a:gd name="connsiteY1" fmla="*/ 4020670 h 4242547"/>
              <a:gd name="connsiteX2" fmla="*/ 1828800 w 5156947"/>
              <a:gd name="connsiteY2" fmla="*/ 4027394 h 4242547"/>
              <a:gd name="connsiteX3" fmla="*/ 2010335 w 5156947"/>
              <a:gd name="connsiteY3" fmla="*/ 3751729 h 4242547"/>
              <a:gd name="connsiteX4" fmla="*/ 2884394 w 5156947"/>
              <a:gd name="connsiteY4" fmla="*/ 3213847 h 4242547"/>
              <a:gd name="connsiteX5" fmla="*/ 3550024 w 5156947"/>
              <a:gd name="connsiteY5" fmla="*/ 3200400 h 4242547"/>
              <a:gd name="connsiteX6" fmla="*/ 3812241 w 5156947"/>
              <a:gd name="connsiteY6" fmla="*/ 2897841 h 4242547"/>
              <a:gd name="connsiteX7" fmla="*/ 4531659 w 5156947"/>
              <a:gd name="connsiteY7" fmla="*/ 2870947 h 4242547"/>
              <a:gd name="connsiteX8" fmla="*/ 4787153 w 5156947"/>
              <a:gd name="connsiteY8" fmla="*/ 3711388 h 4242547"/>
              <a:gd name="connsiteX9" fmla="*/ 3502959 w 5156947"/>
              <a:gd name="connsiteY9" fmla="*/ 3778623 h 4242547"/>
              <a:gd name="connsiteX10" fmla="*/ 3523130 w 5156947"/>
              <a:gd name="connsiteY10" fmla="*/ 4242547 h 4242547"/>
              <a:gd name="connsiteX11" fmla="*/ 5123330 w 5156947"/>
              <a:gd name="connsiteY11" fmla="*/ 4208929 h 4242547"/>
              <a:gd name="connsiteX12" fmla="*/ 5156947 w 5156947"/>
              <a:gd name="connsiteY12" fmla="*/ 1862417 h 4242547"/>
              <a:gd name="connsiteX13" fmla="*/ 1855694 w 5156947"/>
              <a:gd name="connsiteY13" fmla="*/ 1869141 h 4242547"/>
              <a:gd name="connsiteX14" fmla="*/ 1580030 w 5156947"/>
              <a:gd name="connsiteY14" fmla="*/ 2232211 h 4242547"/>
              <a:gd name="connsiteX15" fmla="*/ 894230 w 5156947"/>
              <a:gd name="connsiteY15" fmla="*/ 2245658 h 4242547"/>
              <a:gd name="connsiteX16" fmla="*/ 914400 w 5156947"/>
              <a:gd name="connsiteY16" fmla="*/ 1337982 h 4242547"/>
              <a:gd name="connsiteX17" fmla="*/ 1196788 w 5156947"/>
              <a:gd name="connsiteY17" fmla="*/ 1176617 h 4242547"/>
              <a:gd name="connsiteX18" fmla="*/ 1190065 w 5156947"/>
              <a:gd name="connsiteY18" fmla="*/ 20170 h 4242547"/>
              <a:gd name="connsiteX19" fmla="*/ 0 w 5156947"/>
              <a:gd name="connsiteY19" fmla="*/ 0 h 4242547"/>
              <a:gd name="connsiteX0" fmla="*/ 0 w 5156947"/>
              <a:gd name="connsiteY0" fmla="*/ 0 h 4242547"/>
              <a:gd name="connsiteX1" fmla="*/ 0 w 5156947"/>
              <a:gd name="connsiteY1" fmla="*/ 3281082 h 4242547"/>
              <a:gd name="connsiteX2" fmla="*/ 20171 w 5156947"/>
              <a:gd name="connsiteY2" fmla="*/ 4020670 h 4242547"/>
              <a:gd name="connsiteX3" fmla="*/ 1828800 w 5156947"/>
              <a:gd name="connsiteY3" fmla="*/ 4027394 h 4242547"/>
              <a:gd name="connsiteX4" fmla="*/ 2010335 w 5156947"/>
              <a:gd name="connsiteY4" fmla="*/ 3751729 h 4242547"/>
              <a:gd name="connsiteX5" fmla="*/ 2884394 w 5156947"/>
              <a:gd name="connsiteY5" fmla="*/ 3213847 h 4242547"/>
              <a:gd name="connsiteX6" fmla="*/ 3550024 w 5156947"/>
              <a:gd name="connsiteY6" fmla="*/ 3200400 h 4242547"/>
              <a:gd name="connsiteX7" fmla="*/ 3812241 w 5156947"/>
              <a:gd name="connsiteY7" fmla="*/ 2897841 h 4242547"/>
              <a:gd name="connsiteX8" fmla="*/ 4531659 w 5156947"/>
              <a:gd name="connsiteY8" fmla="*/ 2870947 h 4242547"/>
              <a:gd name="connsiteX9" fmla="*/ 4787153 w 5156947"/>
              <a:gd name="connsiteY9" fmla="*/ 3711388 h 4242547"/>
              <a:gd name="connsiteX10" fmla="*/ 3502959 w 5156947"/>
              <a:gd name="connsiteY10" fmla="*/ 3778623 h 4242547"/>
              <a:gd name="connsiteX11" fmla="*/ 3523130 w 5156947"/>
              <a:gd name="connsiteY11" fmla="*/ 4242547 h 4242547"/>
              <a:gd name="connsiteX12" fmla="*/ 5123330 w 5156947"/>
              <a:gd name="connsiteY12" fmla="*/ 4208929 h 4242547"/>
              <a:gd name="connsiteX13" fmla="*/ 5156947 w 5156947"/>
              <a:gd name="connsiteY13" fmla="*/ 1862417 h 4242547"/>
              <a:gd name="connsiteX14" fmla="*/ 1855694 w 5156947"/>
              <a:gd name="connsiteY14" fmla="*/ 1869141 h 4242547"/>
              <a:gd name="connsiteX15" fmla="*/ 1580030 w 5156947"/>
              <a:gd name="connsiteY15" fmla="*/ 2232211 h 4242547"/>
              <a:gd name="connsiteX16" fmla="*/ 894230 w 5156947"/>
              <a:gd name="connsiteY16" fmla="*/ 2245658 h 4242547"/>
              <a:gd name="connsiteX17" fmla="*/ 914400 w 5156947"/>
              <a:gd name="connsiteY17" fmla="*/ 1337982 h 4242547"/>
              <a:gd name="connsiteX18" fmla="*/ 1196788 w 5156947"/>
              <a:gd name="connsiteY18" fmla="*/ 1176617 h 4242547"/>
              <a:gd name="connsiteX19" fmla="*/ 1190065 w 5156947"/>
              <a:gd name="connsiteY19" fmla="*/ 20170 h 4242547"/>
              <a:gd name="connsiteX20" fmla="*/ 0 w 5156947"/>
              <a:gd name="connsiteY20" fmla="*/ 0 h 4242547"/>
              <a:gd name="connsiteX0" fmla="*/ 0 w 5156947"/>
              <a:gd name="connsiteY0" fmla="*/ 0 h 4242547"/>
              <a:gd name="connsiteX1" fmla="*/ 282388 w 5156947"/>
              <a:gd name="connsiteY1" fmla="*/ 3314700 h 4242547"/>
              <a:gd name="connsiteX2" fmla="*/ 20171 w 5156947"/>
              <a:gd name="connsiteY2" fmla="*/ 4020670 h 4242547"/>
              <a:gd name="connsiteX3" fmla="*/ 1828800 w 5156947"/>
              <a:gd name="connsiteY3" fmla="*/ 4027394 h 4242547"/>
              <a:gd name="connsiteX4" fmla="*/ 2010335 w 5156947"/>
              <a:gd name="connsiteY4" fmla="*/ 3751729 h 4242547"/>
              <a:gd name="connsiteX5" fmla="*/ 2884394 w 5156947"/>
              <a:gd name="connsiteY5" fmla="*/ 3213847 h 4242547"/>
              <a:gd name="connsiteX6" fmla="*/ 3550024 w 5156947"/>
              <a:gd name="connsiteY6" fmla="*/ 3200400 h 4242547"/>
              <a:gd name="connsiteX7" fmla="*/ 3812241 w 5156947"/>
              <a:gd name="connsiteY7" fmla="*/ 2897841 h 4242547"/>
              <a:gd name="connsiteX8" fmla="*/ 4531659 w 5156947"/>
              <a:gd name="connsiteY8" fmla="*/ 2870947 h 4242547"/>
              <a:gd name="connsiteX9" fmla="*/ 4787153 w 5156947"/>
              <a:gd name="connsiteY9" fmla="*/ 3711388 h 4242547"/>
              <a:gd name="connsiteX10" fmla="*/ 3502959 w 5156947"/>
              <a:gd name="connsiteY10" fmla="*/ 3778623 h 4242547"/>
              <a:gd name="connsiteX11" fmla="*/ 3523130 w 5156947"/>
              <a:gd name="connsiteY11" fmla="*/ 4242547 h 4242547"/>
              <a:gd name="connsiteX12" fmla="*/ 5123330 w 5156947"/>
              <a:gd name="connsiteY12" fmla="*/ 4208929 h 4242547"/>
              <a:gd name="connsiteX13" fmla="*/ 5156947 w 5156947"/>
              <a:gd name="connsiteY13" fmla="*/ 1862417 h 4242547"/>
              <a:gd name="connsiteX14" fmla="*/ 1855694 w 5156947"/>
              <a:gd name="connsiteY14" fmla="*/ 1869141 h 4242547"/>
              <a:gd name="connsiteX15" fmla="*/ 1580030 w 5156947"/>
              <a:gd name="connsiteY15" fmla="*/ 2232211 h 4242547"/>
              <a:gd name="connsiteX16" fmla="*/ 894230 w 5156947"/>
              <a:gd name="connsiteY16" fmla="*/ 2245658 h 4242547"/>
              <a:gd name="connsiteX17" fmla="*/ 914400 w 5156947"/>
              <a:gd name="connsiteY17" fmla="*/ 1337982 h 4242547"/>
              <a:gd name="connsiteX18" fmla="*/ 1196788 w 5156947"/>
              <a:gd name="connsiteY18" fmla="*/ 1176617 h 4242547"/>
              <a:gd name="connsiteX19" fmla="*/ 1190065 w 5156947"/>
              <a:gd name="connsiteY19" fmla="*/ 20170 h 4242547"/>
              <a:gd name="connsiteX20" fmla="*/ 0 w 5156947"/>
              <a:gd name="connsiteY20" fmla="*/ 0 h 4242547"/>
              <a:gd name="connsiteX0" fmla="*/ 0 w 5156947"/>
              <a:gd name="connsiteY0" fmla="*/ 0 h 4242547"/>
              <a:gd name="connsiteX1" fmla="*/ 33617 w 5156947"/>
              <a:gd name="connsiteY1" fmla="*/ 3375211 h 4242547"/>
              <a:gd name="connsiteX2" fmla="*/ 20171 w 5156947"/>
              <a:gd name="connsiteY2" fmla="*/ 4020670 h 4242547"/>
              <a:gd name="connsiteX3" fmla="*/ 1828800 w 5156947"/>
              <a:gd name="connsiteY3" fmla="*/ 4027394 h 4242547"/>
              <a:gd name="connsiteX4" fmla="*/ 2010335 w 5156947"/>
              <a:gd name="connsiteY4" fmla="*/ 3751729 h 4242547"/>
              <a:gd name="connsiteX5" fmla="*/ 2884394 w 5156947"/>
              <a:gd name="connsiteY5" fmla="*/ 3213847 h 4242547"/>
              <a:gd name="connsiteX6" fmla="*/ 3550024 w 5156947"/>
              <a:gd name="connsiteY6" fmla="*/ 3200400 h 4242547"/>
              <a:gd name="connsiteX7" fmla="*/ 3812241 w 5156947"/>
              <a:gd name="connsiteY7" fmla="*/ 2897841 h 4242547"/>
              <a:gd name="connsiteX8" fmla="*/ 4531659 w 5156947"/>
              <a:gd name="connsiteY8" fmla="*/ 2870947 h 4242547"/>
              <a:gd name="connsiteX9" fmla="*/ 4787153 w 5156947"/>
              <a:gd name="connsiteY9" fmla="*/ 3711388 h 4242547"/>
              <a:gd name="connsiteX10" fmla="*/ 3502959 w 5156947"/>
              <a:gd name="connsiteY10" fmla="*/ 3778623 h 4242547"/>
              <a:gd name="connsiteX11" fmla="*/ 3523130 w 5156947"/>
              <a:gd name="connsiteY11" fmla="*/ 4242547 h 4242547"/>
              <a:gd name="connsiteX12" fmla="*/ 5123330 w 5156947"/>
              <a:gd name="connsiteY12" fmla="*/ 4208929 h 4242547"/>
              <a:gd name="connsiteX13" fmla="*/ 5156947 w 5156947"/>
              <a:gd name="connsiteY13" fmla="*/ 1862417 h 4242547"/>
              <a:gd name="connsiteX14" fmla="*/ 1855694 w 5156947"/>
              <a:gd name="connsiteY14" fmla="*/ 1869141 h 4242547"/>
              <a:gd name="connsiteX15" fmla="*/ 1580030 w 5156947"/>
              <a:gd name="connsiteY15" fmla="*/ 2232211 h 4242547"/>
              <a:gd name="connsiteX16" fmla="*/ 894230 w 5156947"/>
              <a:gd name="connsiteY16" fmla="*/ 2245658 h 4242547"/>
              <a:gd name="connsiteX17" fmla="*/ 914400 w 5156947"/>
              <a:gd name="connsiteY17" fmla="*/ 1337982 h 4242547"/>
              <a:gd name="connsiteX18" fmla="*/ 1196788 w 5156947"/>
              <a:gd name="connsiteY18" fmla="*/ 1176617 h 4242547"/>
              <a:gd name="connsiteX19" fmla="*/ 1190065 w 5156947"/>
              <a:gd name="connsiteY19" fmla="*/ 20170 h 4242547"/>
              <a:gd name="connsiteX20" fmla="*/ 0 w 5156947"/>
              <a:gd name="connsiteY20" fmla="*/ 0 h 4242547"/>
              <a:gd name="connsiteX0" fmla="*/ 0 w 5156947"/>
              <a:gd name="connsiteY0" fmla="*/ 0 h 4242547"/>
              <a:gd name="connsiteX1" fmla="*/ 33618 w 5156947"/>
              <a:gd name="connsiteY1" fmla="*/ 3274358 h 4242547"/>
              <a:gd name="connsiteX2" fmla="*/ 33617 w 5156947"/>
              <a:gd name="connsiteY2" fmla="*/ 3375211 h 4242547"/>
              <a:gd name="connsiteX3" fmla="*/ 20171 w 5156947"/>
              <a:gd name="connsiteY3" fmla="*/ 4020670 h 4242547"/>
              <a:gd name="connsiteX4" fmla="*/ 1828800 w 5156947"/>
              <a:gd name="connsiteY4" fmla="*/ 4027394 h 4242547"/>
              <a:gd name="connsiteX5" fmla="*/ 2010335 w 5156947"/>
              <a:gd name="connsiteY5" fmla="*/ 3751729 h 4242547"/>
              <a:gd name="connsiteX6" fmla="*/ 2884394 w 5156947"/>
              <a:gd name="connsiteY6" fmla="*/ 3213847 h 4242547"/>
              <a:gd name="connsiteX7" fmla="*/ 3550024 w 5156947"/>
              <a:gd name="connsiteY7" fmla="*/ 3200400 h 4242547"/>
              <a:gd name="connsiteX8" fmla="*/ 3812241 w 5156947"/>
              <a:gd name="connsiteY8" fmla="*/ 2897841 h 4242547"/>
              <a:gd name="connsiteX9" fmla="*/ 4531659 w 5156947"/>
              <a:gd name="connsiteY9" fmla="*/ 2870947 h 4242547"/>
              <a:gd name="connsiteX10" fmla="*/ 4787153 w 5156947"/>
              <a:gd name="connsiteY10" fmla="*/ 3711388 h 4242547"/>
              <a:gd name="connsiteX11" fmla="*/ 3502959 w 5156947"/>
              <a:gd name="connsiteY11" fmla="*/ 3778623 h 4242547"/>
              <a:gd name="connsiteX12" fmla="*/ 3523130 w 5156947"/>
              <a:gd name="connsiteY12" fmla="*/ 4242547 h 4242547"/>
              <a:gd name="connsiteX13" fmla="*/ 5123330 w 5156947"/>
              <a:gd name="connsiteY13" fmla="*/ 4208929 h 4242547"/>
              <a:gd name="connsiteX14" fmla="*/ 5156947 w 5156947"/>
              <a:gd name="connsiteY14" fmla="*/ 1862417 h 4242547"/>
              <a:gd name="connsiteX15" fmla="*/ 1855694 w 5156947"/>
              <a:gd name="connsiteY15" fmla="*/ 1869141 h 4242547"/>
              <a:gd name="connsiteX16" fmla="*/ 1580030 w 5156947"/>
              <a:gd name="connsiteY16" fmla="*/ 2232211 h 4242547"/>
              <a:gd name="connsiteX17" fmla="*/ 894230 w 5156947"/>
              <a:gd name="connsiteY17" fmla="*/ 2245658 h 4242547"/>
              <a:gd name="connsiteX18" fmla="*/ 914400 w 5156947"/>
              <a:gd name="connsiteY18" fmla="*/ 1337982 h 4242547"/>
              <a:gd name="connsiteX19" fmla="*/ 1196788 w 5156947"/>
              <a:gd name="connsiteY19" fmla="*/ 1176617 h 4242547"/>
              <a:gd name="connsiteX20" fmla="*/ 1190065 w 5156947"/>
              <a:gd name="connsiteY20" fmla="*/ 20170 h 4242547"/>
              <a:gd name="connsiteX21" fmla="*/ 0 w 5156947"/>
              <a:gd name="connsiteY21" fmla="*/ 0 h 4242547"/>
              <a:gd name="connsiteX0" fmla="*/ 0 w 5156947"/>
              <a:gd name="connsiteY0" fmla="*/ 0 h 4242547"/>
              <a:gd name="connsiteX1" fmla="*/ 1425388 w 5156947"/>
              <a:gd name="connsiteY1" fmla="*/ 3220570 h 4242547"/>
              <a:gd name="connsiteX2" fmla="*/ 33617 w 5156947"/>
              <a:gd name="connsiteY2" fmla="*/ 3375211 h 4242547"/>
              <a:gd name="connsiteX3" fmla="*/ 20171 w 5156947"/>
              <a:gd name="connsiteY3" fmla="*/ 4020670 h 4242547"/>
              <a:gd name="connsiteX4" fmla="*/ 1828800 w 5156947"/>
              <a:gd name="connsiteY4" fmla="*/ 4027394 h 4242547"/>
              <a:gd name="connsiteX5" fmla="*/ 2010335 w 5156947"/>
              <a:gd name="connsiteY5" fmla="*/ 3751729 h 4242547"/>
              <a:gd name="connsiteX6" fmla="*/ 2884394 w 5156947"/>
              <a:gd name="connsiteY6" fmla="*/ 3213847 h 4242547"/>
              <a:gd name="connsiteX7" fmla="*/ 3550024 w 5156947"/>
              <a:gd name="connsiteY7" fmla="*/ 3200400 h 4242547"/>
              <a:gd name="connsiteX8" fmla="*/ 3812241 w 5156947"/>
              <a:gd name="connsiteY8" fmla="*/ 2897841 h 4242547"/>
              <a:gd name="connsiteX9" fmla="*/ 4531659 w 5156947"/>
              <a:gd name="connsiteY9" fmla="*/ 2870947 h 4242547"/>
              <a:gd name="connsiteX10" fmla="*/ 4787153 w 5156947"/>
              <a:gd name="connsiteY10" fmla="*/ 3711388 h 4242547"/>
              <a:gd name="connsiteX11" fmla="*/ 3502959 w 5156947"/>
              <a:gd name="connsiteY11" fmla="*/ 3778623 h 4242547"/>
              <a:gd name="connsiteX12" fmla="*/ 3523130 w 5156947"/>
              <a:gd name="connsiteY12" fmla="*/ 4242547 h 4242547"/>
              <a:gd name="connsiteX13" fmla="*/ 5123330 w 5156947"/>
              <a:gd name="connsiteY13" fmla="*/ 4208929 h 4242547"/>
              <a:gd name="connsiteX14" fmla="*/ 5156947 w 5156947"/>
              <a:gd name="connsiteY14" fmla="*/ 1862417 h 4242547"/>
              <a:gd name="connsiteX15" fmla="*/ 1855694 w 5156947"/>
              <a:gd name="connsiteY15" fmla="*/ 1869141 h 4242547"/>
              <a:gd name="connsiteX16" fmla="*/ 1580030 w 5156947"/>
              <a:gd name="connsiteY16" fmla="*/ 2232211 h 4242547"/>
              <a:gd name="connsiteX17" fmla="*/ 894230 w 5156947"/>
              <a:gd name="connsiteY17" fmla="*/ 2245658 h 4242547"/>
              <a:gd name="connsiteX18" fmla="*/ 914400 w 5156947"/>
              <a:gd name="connsiteY18" fmla="*/ 1337982 h 4242547"/>
              <a:gd name="connsiteX19" fmla="*/ 1196788 w 5156947"/>
              <a:gd name="connsiteY19" fmla="*/ 1176617 h 4242547"/>
              <a:gd name="connsiteX20" fmla="*/ 1190065 w 5156947"/>
              <a:gd name="connsiteY20" fmla="*/ 20170 h 4242547"/>
              <a:gd name="connsiteX21" fmla="*/ 0 w 5156947"/>
              <a:gd name="connsiteY21" fmla="*/ 0 h 4242547"/>
              <a:gd name="connsiteX0" fmla="*/ 0 w 5156947"/>
              <a:gd name="connsiteY0" fmla="*/ 0 h 4242547"/>
              <a:gd name="connsiteX1" fmla="*/ 1425388 w 5156947"/>
              <a:gd name="connsiteY1" fmla="*/ 3220570 h 4242547"/>
              <a:gd name="connsiteX2" fmla="*/ 60511 w 5156947"/>
              <a:gd name="connsiteY2" fmla="*/ 3281082 h 4242547"/>
              <a:gd name="connsiteX3" fmla="*/ 20171 w 5156947"/>
              <a:gd name="connsiteY3" fmla="*/ 4020670 h 4242547"/>
              <a:gd name="connsiteX4" fmla="*/ 1828800 w 5156947"/>
              <a:gd name="connsiteY4" fmla="*/ 4027394 h 4242547"/>
              <a:gd name="connsiteX5" fmla="*/ 2010335 w 5156947"/>
              <a:gd name="connsiteY5" fmla="*/ 3751729 h 4242547"/>
              <a:gd name="connsiteX6" fmla="*/ 2884394 w 5156947"/>
              <a:gd name="connsiteY6" fmla="*/ 3213847 h 4242547"/>
              <a:gd name="connsiteX7" fmla="*/ 3550024 w 5156947"/>
              <a:gd name="connsiteY7" fmla="*/ 3200400 h 4242547"/>
              <a:gd name="connsiteX8" fmla="*/ 3812241 w 5156947"/>
              <a:gd name="connsiteY8" fmla="*/ 2897841 h 4242547"/>
              <a:gd name="connsiteX9" fmla="*/ 4531659 w 5156947"/>
              <a:gd name="connsiteY9" fmla="*/ 2870947 h 4242547"/>
              <a:gd name="connsiteX10" fmla="*/ 4787153 w 5156947"/>
              <a:gd name="connsiteY10" fmla="*/ 3711388 h 4242547"/>
              <a:gd name="connsiteX11" fmla="*/ 3502959 w 5156947"/>
              <a:gd name="connsiteY11" fmla="*/ 3778623 h 4242547"/>
              <a:gd name="connsiteX12" fmla="*/ 3523130 w 5156947"/>
              <a:gd name="connsiteY12" fmla="*/ 4242547 h 4242547"/>
              <a:gd name="connsiteX13" fmla="*/ 5123330 w 5156947"/>
              <a:gd name="connsiteY13" fmla="*/ 4208929 h 4242547"/>
              <a:gd name="connsiteX14" fmla="*/ 5156947 w 5156947"/>
              <a:gd name="connsiteY14" fmla="*/ 1862417 h 4242547"/>
              <a:gd name="connsiteX15" fmla="*/ 1855694 w 5156947"/>
              <a:gd name="connsiteY15" fmla="*/ 1869141 h 4242547"/>
              <a:gd name="connsiteX16" fmla="*/ 1580030 w 5156947"/>
              <a:gd name="connsiteY16" fmla="*/ 2232211 h 4242547"/>
              <a:gd name="connsiteX17" fmla="*/ 894230 w 5156947"/>
              <a:gd name="connsiteY17" fmla="*/ 2245658 h 4242547"/>
              <a:gd name="connsiteX18" fmla="*/ 914400 w 5156947"/>
              <a:gd name="connsiteY18" fmla="*/ 1337982 h 4242547"/>
              <a:gd name="connsiteX19" fmla="*/ 1196788 w 5156947"/>
              <a:gd name="connsiteY19" fmla="*/ 1176617 h 4242547"/>
              <a:gd name="connsiteX20" fmla="*/ 1190065 w 5156947"/>
              <a:gd name="connsiteY20" fmla="*/ 20170 h 4242547"/>
              <a:gd name="connsiteX21" fmla="*/ 0 w 5156947"/>
              <a:gd name="connsiteY21" fmla="*/ 0 h 4242547"/>
              <a:gd name="connsiteX0" fmla="*/ 0 w 5156947"/>
              <a:gd name="connsiteY0" fmla="*/ 0 h 4242547"/>
              <a:gd name="connsiteX1" fmla="*/ 1216959 w 5156947"/>
              <a:gd name="connsiteY1" fmla="*/ 2743200 h 4242547"/>
              <a:gd name="connsiteX2" fmla="*/ 1425388 w 5156947"/>
              <a:gd name="connsiteY2" fmla="*/ 3220570 h 4242547"/>
              <a:gd name="connsiteX3" fmla="*/ 60511 w 5156947"/>
              <a:gd name="connsiteY3" fmla="*/ 3281082 h 4242547"/>
              <a:gd name="connsiteX4" fmla="*/ 20171 w 5156947"/>
              <a:gd name="connsiteY4" fmla="*/ 4020670 h 4242547"/>
              <a:gd name="connsiteX5" fmla="*/ 1828800 w 5156947"/>
              <a:gd name="connsiteY5" fmla="*/ 4027394 h 4242547"/>
              <a:gd name="connsiteX6" fmla="*/ 2010335 w 5156947"/>
              <a:gd name="connsiteY6" fmla="*/ 3751729 h 4242547"/>
              <a:gd name="connsiteX7" fmla="*/ 2884394 w 5156947"/>
              <a:gd name="connsiteY7" fmla="*/ 3213847 h 4242547"/>
              <a:gd name="connsiteX8" fmla="*/ 3550024 w 5156947"/>
              <a:gd name="connsiteY8" fmla="*/ 3200400 h 4242547"/>
              <a:gd name="connsiteX9" fmla="*/ 3812241 w 5156947"/>
              <a:gd name="connsiteY9" fmla="*/ 2897841 h 4242547"/>
              <a:gd name="connsiteX10" fmla="*/ 4531659 w 5156947"/>
              <a:gd name="connsiteY10" fmla="*/ 2870947 h 4242547"/>
              <a:gd name="connsiteX11" fmla="*/ 4787153 w 5156947"/>
              <a:gd name="connsiteY11" fmla="*/ 3711388 h 4242547"/>
              <a:gd name="connsiteX12" fmla="*/ 3502959 w 5156947"/>
              <a:gd name="connsiteY12" fmla="*/ 3778623 h 4242547"/>
              <a:gd name="connsiteX13" fmla="*/ 3523130 w 5156947"/>
              <a:gd name="connsiteY13" fmla="*/ 4242547 h 4242547"/>
              <a:gd name="connsiteX14" fmla="*/ 5123330 w 5156947"/>
              <a:gd name="connsiteY14" fmla="*/ 4208929 h 4242547"/>
              <a:gd name="connsiteX15" fmla="*/ 5156947 w 5156947"/>
              <a:gd name="connsiteY15" fmla="*/ 1862417 h 4242547"/>
              <a:gd name="connsiteX16" fmla="*/ 1855694 w 5156947"/>
              <a:gd name="connsiteY16" fmla="*/ 1869141 h 4242547"/>
              <a:gd name="connsiteX17" fmla="*/ 1580030 w 5156947"/>
              <a:gd name="connsiteY17" fmla="*/ 2232211 h 4242547"/>
              <a:gd name="connsiteX18" fmla="*/ 894230 w 5156947"/>
              <a:gd name="connsiteY18" fmla="*/ 2245658 h 4242547"/>
              <a:gd name="connsiteX19" fmla="*/ 914400 w 5156947"/>
              <a:gd name="connsiteY19" fmla="*/ 1337982 h 4242547"/>
              <a:gd name="connsiteX20" fmla="*/ 1196788 w 5156947"/>
              <a:gd name="connsiteY20" fmla="*/ 1176617 h 4242547"/>
              <a:gd name="connsiteX21" fmla="*/ 1190065 w 5156947"/>
              <a:gd name="connsiteY21" fmla="*/ 20170 h 4242547"/>
              <a:gd name="connsiteX22" fmla="*/ 0 w 5156947"/>
              <a:gd name="connsiteY22" fmla="*/ 0 h 4242547"/>
              <a:gd name="connsiteX0" fmla="*/ 0 w 5156947"/>
              <a:gd name="connsiteY0" fmla="*/ 0 h 4242547"/>
              <a:gd name="connsiteX1" fmla="*/ 1405217 w 5156947"/>
              <a:gd name="connsiteY1" fmla="*/ 2756647 h 4242547"/>
              <a:gd name="connsiteX2" fmla="*/ 1425388 w 5156947"/>
              <a:gd name="connsiteY2" fmla="*/ 3220570 h 4242547"/>
              <a:gd name="connsiteX3" fmla="*/ 60511 w 5156947"/>
              <a:gd name="connsiteY3" fmla="*/ 3281082 h 4242547"/>
              <a:gd name="connsiteX4" fmla="*/ 20171 w 5156947"/>
              <a:gd name="connsiteY4" fmla="*/ 4020670 h 4242547"/>
              <a:gd name="connsiteX5" fmla="*/ 1828800 w 5156947"/>
              <a:gd name="connsiteY5" fmla="*/ 4027394 h 4242547"/>
              <a:gd name="connsiteX6" fmla="*/ 2010335 w 5156947"/>
              <a:gd name="connsiteY6" fmla="*/ 3751729 h 4242547"/>
              <a:gd name="connsiteX7" fmla="*/ 2884394 w 5156947"/>
              <a:gd name="connsiteY7" fmla="*/ 3213847 h 4242547"/>
              <a:gd name="connsiteX8" fmla="*/ 3550024 w 5156947"/>
              <a:gd name="connsiteY8" fmla="*/ 3200400 h 4242547"/>
              <a:gd name="connsiteX9" fmla="*/ 3812241 w 5156947"/>
              <a:gd name="connsiteY9" fmla="*/ 2897841 h 4242547"/>
              <a:gd name="connsiteX10" fmla="*/ 4531659 w 5156947"/>
              <a:gd name="connsiteY10" fmla="*/ 2870947 h 4242547"/>
              <a:gd name="connsiteX11" fmla="*/ 4787153 w 5156947"/>
              <a:gd name="connsiteY11" fmla="*/ 3711388 h 4242547"/>
              <a:gd name="connsiteX12" fmla="*/ 3502959 w 5156947"/>
              <a:gd name="connsiteY12" fmla="*/ 3778623 h 4242547"/>
              <a:gd name="connsiteX13" fmla="*/ 3523130 w 5156947"/>
              <a:gd name="connsiteY13" fmla="*/ 4242547 h 4242547"/>
              <a:gd name="connsiteX14" fmla="*/ 5123330 w 5156947"/>
              <a:gd name="connsiteY14" fmla="*/ 4208929 h 4242547"/>
              <a:gd name="connsiteX15" fmla="*/ 5156947 w 5156947"/>
              <a:gd name="connsiteY15" fmla="*/ 1862417 h 4242547"/>
              <a:gd name="connsiteX16" fmla="*/ 1855694 w 5156947"/>
              <a:gd name="connsiteY16" fmla="*/ 1869141 h 4242547"/>
              <a:gd name="connsiteX17" fmla="*/ 1580030 w 5156947"/>
              <a:gd name="connsiteY17" fmla="*/ 2232211 h 4242547"/>
              <a:gd name="connsiteX18" fmla="*/ 894230 w 5156947"/>
              <a:gd name="connsiteY18" fmla="*/ 2245658 h 4242547"/>
              <a:gd name="connsiteX19" fmla="*/ 914400 w 5156947"/>
              <a:gd name="connsiteY19" fmla="*/ 1337982 h 4242547"/>
              <a:gd name="connsiteX20" fmla="*/ 1196788 w 5156947"/>
              <a:gd name="connsiteY20" fmla="*/ 1176617 h 4242547"/>
              <a:gd name="connsiteX21" fmla="*/ 1190065 w 5156947"/>
              <a:gd name="connsiteY21" fmla="*/ 20170 h 4242547"/>
              <a:gd name="connsiteX22" fmla="*/ 0 w 5156947"/>
              <a:gd name="connsiteY22" fmla="*/ 0 h 4242547"/>
              <a:gd name="connsiteX0" fmla="*/ 0 w 5156947"/>
              <a:gd name="connsiteY0" fmla="*/ 0 h 4242547"/>
              <a:gd name="connsiteX1" fmla="*/ 1264024 w 5156947"/>
              <a:gd name="connsiteY1" fmla="*/ 2487706 h 4242547"/>
              <a:gd name="connsiteX2" fmla="*/ 1405217 w 5156947"/>
              <a:gd name="connsiteY2" fmla="*/ 2756647 h 4242547"/>
              <a:gd name="connsiteX3" fmla="*/ 1425388 w 5156947"/>
              <a:gd name="connsiteY3" fmla="*/ 3220570 h 4242547"/>
              <a:gd name="connsiteX4" fmla="*/ 60511 w 5156947"/>
              <a:gd name="connsiteY4" fmla="*/ 3281082 h 4242547"/>
              <a:gd name="connsiteX5" fmla="*/ 20171 w 5156947"/>
              <a:gd name="connsiteY5" fmla="*/ 4020670 h 4242547"/>
              <a:gd name="connsiteX6" fmla="*/ 1828800 w 5156947"/>
              <a:gd name="connsiteY6" fmla="*/ 4027394 h 4242547"/>
              <a:gd name="connsiteX7" fmla="*/ 2010335 w 5156947"/>
              <a:gd name="connsiteY7" fmla="*/ 3751729 h 4242547"/>
              <a:gd name="connsiteX8" fmla="*/ 2884394 w 5156947"/>
              <a:gd name="connsiteY8" fmla="*/ 3213847 h 4242547"/>
              <a:gd name="connsiteX9" fmla="*/ 3550024 w 5156947"/>
              <a:gd name="connsiteY9" fmla="*/ 3200400 h 4242547"/>
              <a:gd name="connsiteX10" fmla="*/ 3812241 w 5156947"/>
              <a:gd name="connsiteY10" fmla="*/ 2897841 h 4242547"/>
              <a:gd name="connsiteX11" fmla="*/ 4531659 w 5156947"/>
              <a:gd name="connsiteY11" fmla="*/ 2870947 h 4242547"/>
              <a:gd name="connsiteX12" fmla="*/ 4787153 w 5156947"/>
              <a:gd name="connsiteY12" fmla="*/ 3711388 h 4242547"/>
              <a:gd name="connsiteX13" fmla="*/ 3502959 w 5156947"/>
              <a:gd name="connsiteY13" fmla="*/ 3778623 h 4242547"/>
              <a:gd name="connsiteX14" fmla="*/ 3523130 w 5156947"/>
              <a:gd name="connsiteY14" fmla="*/ 4242547 h 4242547"/>
              <a:gd name="connsiteX15" fmla="*/ 5123330 w 5156947"/>
              <a:gd name="connsiteY15" fmla="*/ 4208929 h 4242547"/>
              <a:gd name="connsiteX16" fmla="*/ 5156947 w 5156947"/>
              <a:gd name="connsiteY16" fmla="*/ 1862417 h 4242547"/>
              <a:gd name="connsiteX17" fmla="*/ 1855694 w 5156947"/>
              <a:gd name="connsiteY17" fmla="*/ 1869141 h 4242547"/>
              <a:gd name="connsiteX18" fmla="*/ 1580030 w 5156947"/>
              <a:gd name="connsiteY18" fmla="*/ 2232211 h 4242547"/>
              <a:gd name="connsiteX19" fmla="*/ 894230 w 5156947"/>
              <a:gd name="connsiteY19" fmla="*/ 2245658 h 4242547"/>
              <a:gd name="connsiteX20" fmla="*/ 914400 w 5156947"/>
              <a:gd name="connsiteY20" fmla="*/ 1337982 h 4242547"/>
              <a:gd name="connsiteX21" fmla="*/ 1196788 w 5156947"/>
              <a:gd name="connsiteY21" fmla="*/ 1176617 h 4242547"/>
              <a:gd name="connsiteX22" fmla="*/ 1190065 w 5156947"/>
              <a:gd name="connsiteY22" fmla="*/ 20170 h 4242547"/>
              <a:gd name="connsiteX23" fmla="*/ 0 w 5156947"/>
              <a:gd name="connsiteY23" fmla="*/ 0 h 4242547"/>
              <a:gd name="connsiteX0" fmla="*/ 0 w 5156947"/>
              <a:gd name="connsiteY0" fmla="*/ 0 h 4242547"/>
              <a:gd name="connsiteX1" fmla="*/ 6724 w 5156947"/>
              <a:gd name="connsiteY1" fmla="*/ 2756648 h 4242547"/>
              <a:gd name="connsiteX2" fmla="*/ 1405217 w 5156947"/>
              <a:gd name="connsiteY2" fmla="*/ 2756647 h 4242547"/>
              <a:gd name="connsiteX3" fmla="*/ 1425388 w 5156947"/>
              <a:gd name="connsiteY3" fmla="*/ 3220570 h 4242547"/>
              <a:gd name="connsiteX4" fmla="*/ 60511 w 5156947"/>
              <a:gd name="connsiteY4" fmla="*/ 3281082 h 4242547"/>
              <a:gd name="connsiteX5" fmla="*/ 20171 w 5156947"/>
              <a:gd name="connsiteY5" fmla="*/ 4020670 h 4242547"/>
              <a:gd name="connsiteX6" fmla="*/ 1828800 w 5156947"/>
              <a:gd name="connsiteY6" fmla="*/ 4027394 h 4242547"/>
              <a:gd name="connsiteX7" fmla="*/ 2010335 w 5156947"/>
              <a:gd name="connsiteY7" fmla="*/ 3751729 h 4242547"/>
              <a:gd name="connsiteX8" fmla="*/ 2884394 w 5156947"/>
              <a:gd name="connsiteY8" fmla="*/ 3213847 h 4242547"/>
              <a:gd name="connsiteX9" fmla="*/ 3550024 w 5156947"/>
              <a:gd name="connsiteY9" fmla="*/ 3200400 h 4242547"/>
              <a:gd name="connsiteX10" fmla="*/ 3812241 w 5156947"/>
              <a:gd name="connsiteY10" fmla="*/ 2897841 h 4242547"/>
              <a:gd name="connsiteX11" fmla="*/ 4531659 w 5156947"/>
              <a:gd name="connsiteY11" fmla="*/ 2870947 h 4242547"/>
              <a:gd name="connsiteX12" fmla="*/ 4787153 w 5156947"/>
              <a:gd name="connsiteY12" fmla="*/ 3711388 h 4242547"/>
              <a:gd name="connsiteX13" fmla="*/ 3502959 w 5156947"/>
              <a:gd name="connsiteY13" fmla="*/ 3778623 h 4242547"/>
              <a:gd name="connsiteX14" fmla="*/ 3523130 w 5156947"/>
              <a:gd name="connsiteY14" fmla="*/ 4242547 h 4242547"/>
              <a:gd name="connsiteX15" fmla="*/ 5123330 w 5156947"/>
              <a:gd name="connsiteY15" fmla="*/ 4208929 h 4242547"/>
              <a:gd name="connsiteX16" fmla="*/ 5156947 w 5156947"/>
              <a:gd name="connsiteY16" fmla="*/ 1862417 h 4242547"/>
              <a:gd name="connsiteX17" fmla="*/ 1855694 w 5156947"/>
              <a:gd name="connsiteY17" fmla="*/ 1869141 h 4242547"/>
              <a:gd name="connsiteX18" fmla="*/ 1580030 w 5156947"/>
              <a:gd name="connsiteY18" fmla="*/ 2232211 h 4242547"/>
              <a:gd name="connsiteX19" fmla="*/ 894230 w 5156947"/>
              <a:gd name="connsiteY19" fmla="*/ 2245658 h 4242547"/>
              <a:gd name="connsiteX20" fmla="*/ 914400 w 5156947"/>
              <a:gd name="connsiteY20" fmla="*/ 1337982 h 4242547"/>
              <a:gd name="connsiteX21" fmla="*/ 1196788 w 5156947"/>
              <a:gd name="connsiteY21" fmla="*/ 1176617 h 4242547"/>
              <a:gd name="connsiteX22" fmla="*/ 1190065 w 5156947"/>
              <a:gd name="connsiteY22" fmla="*/ 20170 h 4242547"/>
              <a:gd name="connsiteX23" fmla="*/ 0 w 5156947"/>
              <a:gd name="connsiteY23" fmla="*/ 0 h 4242547"/>
              <a:gd name="connsiteX0" fmla="*/ 0 w 5156947"/>
              <a:gd name="connsiteY0" fmla="*/ 0 h 4242547"/>
              <a:gd name="connsiteX1" fmla="*/ 6724 w 5156947"/>
              <a:gd name="connsiteY1" fmla="*/ 2756648 h 4242547"/>
              <a:gd name="connsiteX2" fmla="*/ 1405217 w 5156947"/>
              <a:gd name="connsiteY2" fmla="*/ 2756647 h 4242547"/>
              <a:gd name="connsiteX3" fmla="*/ 1425388 w 5156947"/>
              <a:gd name="connsiteY3" fmla="*/ 3220570 h 4242547"/>
              <a:gd name="connsiteX4" fmla="*/ 40340 w 5156947"/>
              <a:gd name="connsiteY4" fmla="*/ 3254188 h 4242547"/>
              <a:gd name="connsiteX5" fmla="*/ 20171 w 5156947"/>
              <a:gd name="connsiteY5" fmla="*/ 4020670 h 4242547"/>
              <a:gd name="connsiteX6" fmla="*/ 1828800 w 5156947"/>
              <a:gd name="connsiteY6" fmla="*/ 4027394 h 4242547"/>
              <a:gd name="connsiteX7" fmla="*/ 2010335 w 5156947"/>
              <a:gd name="connsiteY7" fmla="*/ 3751729 h 4242547"/>
              <a:gd name="connsiteX8" fmla="*/ 2884394 w 5156947"/>
              <a:gd name="connsiteY8" fmla="*/ 3213847 h 4242547"/>
              <a:gd name="connsiteX9" fmla="*/ 3550024 w 5156947"/>
              <a:gd name="connsiteY9" fmla="*/ 3200400 h 4242547"/>
              <a:gd name="connsiteX10" fmla="*/ 3812241 w 5156947"/>
              <a:gd name="connsiteY10" fmla="*/ 2897841 h 4242547"/>
              <a:gd name="connsiteX11" fmla="*/ 4531659 w 5156947"/>
              <a:gd name="connsiteY11" fmla="*/ 2870947 h 4242547"/>
              <a:gd name="connsiteX12" fmla="*/ 4787153 w 5156947"/>
              <a:gd name="connsiteY12" fmla="*/ 3711388 h 4242547"/>
              <a:gd name="connsiteX13" fmla="*/ 3502959 w 5156947"/>
              <a:gd name="connsiteY13" fmla="*/ 3778623 h 4242547"/>
              <a:gd name="connsiteX14" fmla="*/ 3523130 w 5156947"/>
              <a:gd name="connsiteY14" fmla="*/ 4242547 h 4242547"/>
              <a:gd name="connsiteX15" fmla="*/ 5123330 w 5156947"/>
              <a:gd name="connsiteY15" fmla="*/ 4208929 h 4242547"/>
              <a:gd name="connsiteX16" fmla="*/ 5156947 w 5156947"/>
              <a:gd name="connsiteY16" fmla="*/ 1862417 h 4242547"/>
              <a:gd name="connsiteX17" fmla="*/ 1855694 w 5156947"/>
              <a:gd name="connsiteY17" fmla="*/ 1869141 h 4242547"/>
              <a:gd name="connsiteX18" fmla="*/ 1580030 w 5156947"/>
              <a:gd name="connsiteY18" fmla="*/ 2232211 h 4242547"/>
              <a:gd name="connsiteX19" fmla="*/ 894230 w 5156947"/>
              <a:gd name="connsiteY19" fmla="*/ 2245658 h 4242547"/>
              <a:gd name="connsiteX20" fmla="*/ 914400 w 5156947"/>
              <a:gd name="connsiteY20" fmla="*/ 1337982 h 4242547"/>
              <a:gd name="connsiteX21" fmla="*/ 1196788 w 5156947"/>
              <a:gd name="connsiteY21" fmla="*/ 1176617 h 4242547"/>
              <a:gd name="connsiteX22" fmla="*/ 1190065 w 5156947"/>
              <a:gd name="connsiteY22" fmla="*/ 20170 h 4242547"/>
              <a:gd name="connsiteX23" fmla="*/ 0 w 5156947"/>
              <a:gd name="connsiteY23" fmla="*/ 0 h 4242547"/>
              <a:gd name="connsiteX0" fmla="*/ 0 w 5156947"/>
              <a:gd name="connsiteY0" fmla="*/ 0 h 4242547"/>
              <a:gd name="connsiteX1" fmla="*/ 6724 w 5156947"/>
              <a:gd name="connsiteY1" fmla="*/ 2756648 h 4242547"/>
              <a:gd name="connsiteX2" fmla="*/ 1405217 w 5156947"/>
              <a:gd name="connsiteY2" fmla="*/ 2756647 h 4242547"/>
              <a:gd name="connsiteX3" fmla="*/ 1425388 w 5156947"/>
              <a:gd name="connsiteY3" fmla="*/ 3220570 h 4242547"/>
              <a:gd name="connsiteX4" fmla="*/ 26893 w 5156947"/>
              <a:gd name="connsiteY4" fmla="*/ 3267635 h 4242547"/>
              <a:gd name="connsiteX5" fmla="*/ 20171 w 5156947"/>
              <a:gd name="connsiteY5" fmla="*/ 4020670 h 4242547"/>
              <a:gd name="connsiteX6" fmla="*/ 1828800 w 5156947"/>
              <a:gd name="connsiteY6" fmla="*/ 4027394 h 4242547"/>
              <a:gd name="connsiteX7" fmla="*/ 2010335 w 5156947"/>
              <a:gd name="connsiteY7" fmla="*/ 3751729 h 4242547"/>
              <a:gd name="connsiteX8" fmla="*/ 2884394 w 5156947"/>
              <a:gd name="connsiteY8" fmla="*/ 3213847 h 4242547"/>
              <a:gd name="connsiteX9" fmla="*/ 3550024 w 5156947"/>
              <a:gd name="connsiteY9" fmla="*/ 3200400 h 4242547"/>
              <a:gd name="connsiteX10" fmla="*/ 3812241 w 5156947"/>
              <a:gd name="connsiteY10" fmla="*/ 2897841 h 4242547"/>
              <a:gd name="connsiteX11" fmla="*/ 4531659 w 5156947"/>
              <a:gd name="connsiteY11" fmla="*/ 2870947 h 4242547"/>
              <a:gd name="connsiteX12" fmla="*/ 4787153 w 5156947"/>
              <a:gd name="connsiteY12" fmla="*/ 3711388 h 4242547"/>
              <a:gd name="connsiteX13" fmla="*/ 3502959 w 5156947"/>
              <a:gd name="connsiteY13" fmla="*/ 3778623 h 4242547"/>
              <a:gd name="connsiteX14" fmla="*/ 3523130 w 5156947"/>
              <a:gd name="connsiteY14" fmla="*/ 4242547 h 4242547"/>
              <a:gd name="connsiteX15" fmla="*/ 5123330 w 5156947"/>
              <a:gd name="connsiteY15" fmla="*/ 4208929 h 4242547"/>
              <a:gd name="connsiteX16" fmla="*/ 5156947 w 5156947"/>
              <a:gd name="connsiteY16" fmla="*/ 1862417 h 4242547"/>
              <a:gd name="connsiteX17" fmla="*/ 1855694 w 5156947"/>
              <a:gd name="connsiteY17" fmla="*/ 1869141 h 4242547"/>
              <a:gd name="connsiteX18" fmla="*/ 1580030 w 5156947"/>
              <a:gd name="connsiteY18" fmla="*/ 2232211 h 4242547"/>
              <a:gd name="connsiteX19" fmla="*/ 894230 w 5156947"/>
              <a:gd name="connsiteY19" fmla="*/ 2245658 h 4242547"/>
              <a:gd name="connsiteX20" fmla="*/ 914400 w 5156947"/>
              <a:gd name="connsiteY20" fmla="*/ 1337982 h 4242547"/>
              <a:gd name="connsiteX21" fmla="*/ 1196788 w 5156947"/>
              <a:gd name="connsiteY21" fmla="*/ 1176617 h 4242547"/>
              <a:gd name="connsiteX22" fmla="*/ 1190065 w 5156947"/>
              <a:gd name="connsiteY22" fmla="*/ 20170 h 4242547"/>
              <a:gd name="connsiteX23" fmla="*/ 0 w 5156947"/>
              <a:gd name="connsiteY23" fmla="*/ 0 h 4242547"/>
              <a:gd name="connsiteX0" fmla="*/ 0 w 5156947"/>
              <a:gd name="connsiteY0" fmla="*/ 0 h 4242547"/>
              <a:gd name="connsiteX1" fmla="*/ 6724 w 5156947"/>
              <a:gd name="connsiteY1" fmla="*/ 2756648 h 4242547"/>
              <a:gd name="connsiteX2" fmla="*/ 1405217 w 5156947"/>
              <a:gd name="connsiteY2" fmla="*/ 2756647 h 4242547"/>
              <a:gd name="connsiteX3" fmla="*/ 1425388 w 5156947"/>
              <a:gd name="connsiteY3" fmla="*/ 3220570 h 4242547"/>
              <a:gd name="connsiteX4" fmla="*/ 26893 w 5156947"/>
              <a:gd name="connsiteY4" fmla="*/ 3267635 h 4242547"/>
              <a:gd name="connsiteX5" fmla="*/ 20171 w 5156947"/>
              <a:gd name="connsiteY5" fmla="*/ 4020670 h 4242547"/>
              <a:gd name="connsiteX6" fmla="*/ 1828800 w 5156947"/>
              <a:gd name="connsiteY6" fmla="*/ 4027394 h 4242547"/>
              <a:gd name="connsiteX7" fmla="*/ 2010335 w 5156947"/>
              <a:gd name="connsiteY7" fmla="*/ 3751729 h 4242547"/>
              <a:gd name="connsiteX8" fmla="*/ 2884394 w 5156947"/>
              <a:gd name="connsiteY8" fmla="*/ 3213847 h 4242547"/>
              <a:gd name="connsiteX9" fmla="*/ 3550024 w 5156947"/>
              <a:gd name="connsiteY9" fmla="*/ 3200400 h 4242547"/>
              <a:gd name="connsiteX10" fmla="*/ 3812241 w 5156947"/>
              <a:gd name="connsiteY10" fmla="*/ 2897841 h 4242547"/>
              <a:gd name="connsiteX11" fmla="*/ 4531659 w 5156947"/>
              <a:gd name="connsiteY11" fmla="*/ 2870947 h 4242547"/>
              <a:gd name="connsiteX12" fmla="*/ 4787153 w 5156947"/>
              <a:gd name="connsiteY12" fmla="*/ 3711388 h 4242547"/>
              <a:gd name="connsiteX13" fmla="*/ 3502959 w 5156947"/>
              <a:gd name="connsiteY13" fmla="*/ 3778623 h 4242547"/>
              <a:gd name="connsiteX14" fmla="*/ 3523130 w 5156947"/>
              <a:gd name="connsiteY14" fmla="*/ 4242547 h 4242547"/>
              <a:gd name="connsiteX15" fmla="*/ 5123330 w 5156947"/>
              <a:gd name="connsiteY15" fmla="*/ 4208929 h 4242547"/>
              <a:gd name="connsiteX16" fmla="*/ 5156947 w 5156947"/>
              <a:gd name="connsiteY16" fmla="*/ 1862417 h 4242547"/>
              <a:gd name="connsiteX17" fmla="*/ 1855694 w 5156947"/>
              <a:gd name="connsiteY17" fmla="*/ 1869141 h 4242547"/>
              <a:gd name="connsiteX18" fmla="*/ 1580030 w 5156947"/>
              <a:gd name="connsiteY18" fmla="*/ 2232211 h 4242547"/>
              <a:gd name="connsiteX19" fmla="*/ 894230 w 5156947"/>
              <a:gd name="connsiteY19" fmla="*/ 2245658 h 4242547"/>
              <a:gd name="connsiteX20" fmla="*/ 914400 w 5156947"/>
              <a:gd name="connsiteY20" fmla="*/ 1337982 h 4242547"/>
              <a:gd name="connsiteX21" fmla="*/ 1196788 w 5156947"/>
              <a:gd name="connsiteY21" fmla="*/ 1176617 h 4242547"/>
              <a:gd name="connsiteX22" fmla="*/ 2931459 w 5156947"/>
              <a:gd name="connsiteY22" fmla="*/ 67234 h 4242547"/>
              <a:gd name="connsiteX23" fmla="*/ 0 w 5156947"/>
              <a:gd name="connsiteY23" fmla="*/ 0 h 4242547"/>
              <a:gd name="connsiteX0" fmla="*/ 0 w 5156947"/>
              <a:gd name="connsiteY0" fmla="*/ 0 h 4242547"/>
              <a:gd name="connsiteX1" fmla="*/ 6724 w 5156947"/>
              <a:gd name="connsiteY1" fmla="*/ 2756648 h 4242547"/>
              <a:gd name="connsiteX2" fmla="*/ 1405217 w 5156947"/>
              <a:gd name="connsiteY2" fmla="*/ 2756647 h 4242547"/>
              <a:gd name="connsiteX3" fmla="*/ 1425388 w 5156947"/>
              <a:gd name="connsiteY3" fmla="*/ 3220570 h 4242547"/>
              <a:gd name="connsiteX4" fmla="*/ 26893 w 5156947"/>
              <a:gd name="connsiteY4" fmla="*/ 3267635 h 4242547"/>
              <a:gd name="connsiteX5" fmla="*/ 20171 w 5156947"/>
              <a:gd name="connsiteY5" fmla="*/ 4020670 h 4242547"/>
              <a:gd name="connsiteX6" fmla="*/ 1828800 w 5156947"/>
              <a:gd name="connsiteY6" fmla="*/ 4027394 h 4242547"/>
              <a:gd name="connsiteX7" fmla="*/ 2010335 w 5156947"/>
              <a:gd name="connsiteY7" fmla="*/ 3751729 h 4242547"/>
              <a:gd name="connsiteX8" fmla="*/ 2884394 w 5156947"/>
              <a:gd name="connsiteY8" fmla="*/ 3213847 h 4242547"/>
              <a:gd name="connsiteX9" fmla="*/ 3550024 w 5156947"/>
              <a:gd name="connsiteY9" fmla="*/ 3200400 h 4242547"/>
              <a:gd name="connsiteX10" fmla="*/ 3812241 w 5156947"/>
              <a:gd name="connsiteY10" fmla="*/ 2897841 h 4242547"/>
              <a:gd name="connsiteX11" fmla="*/ 4531659 w 5156947"/>
              <a:gd name="connsiteY11" fmla="*/ 2870947 h 4242547"/>
              <a:gd name="connsiteX12" fmla="*/ 4787153 w 5156947"/>
              <a:gd name="connsiteY12" fmla="*/ 3711388 h 4242547"/>
              <a:gd name="connsiteX13" fmla="*/ 3502959 w 5156947"/>
              <a:gd name="connsiteY13" fmla="*/ 3778623 h 4242547"/>
              <a:gd name="connsiteX14" fmla="*/ 3523130 w 5156947"/>
              <a:gd name="connsiteY14" fmla="*/ 4242547 h 4242547"/>
              <a:gd name="connsiteX15" fmla="*/ 5123330 w 5156947"/>
              <a:gd name="connsiteY15" fmla="*/ 4208929 h 4242547"/>
              <a:gd name="connsiteX16" fmla="*/ 5156947 w 5156947"/>
              <a:gd name="connsiteY16" fmla="*/ 1862417 h 4242547"/>
              <a:gd name="connsiteX17" fmla="*/ 1855694 w 5156947"/>
              <a:gd name="connsiteY17" fmla="*/ 1869141 h 4242547"/>
              <a:gd name="connsiteX18" fmla="*/ 1580030 w 5156947"/>
              <a:gd name="connsiteY18" fmla="*/ 2232211 h 4242547"/>
              <a:gd name="connsiteX19" fmla="*/ 894230 w 5156947"/>
              <a:gd name="connsiteY19" fmla="*/ 2245658 h 4242547"/>
              <a:gd name="connsiteX20" fmla="*/ 914400 w 5156947"/>
              <a:gd name="connsiteY20" fmla="*/ 1337982 h 4242547"/>
              <a:gd name="connsiteX21" fmla="*/ 2931459 w 5156947"/>
              <a:gd name="connsiteY21" fmla="*/ 1311088 h 4242547"/>
              <a:gd name="connsiteX22" fmla="*/ 2931459 w 5156947"/>
              <a:gd name="connsiteY22" fmla="*/ 67234 h 4242547"/>
              <a:gd name="connsiteX23" fmla="*/ 0 w 5156947"/>
              <a:gd name="connsiteY23" fmla="*/ 0 h 4242547"/>
              <a:gd name="connsiteX0" fmla="*/ 0 w 5156947"/>
              <a:gd name="connsiteY0" fmla="*/ 0 h 4242547"/>
              <a:gd name="connsiteX1" fmla="*/ 6724 w 5156947"/>
              <a:gd name="connsiteY1" fmla="*/ 2756648 h 4242547"/>
              <a:gd name="connsiteX2" fmla="*/ 1405217 w 5156947"/>
              <a:gd name="connsiteY2" fmla="*/ 2756647 h 4242547"/>
              <a:gd name="connsiteX3" fmla="*/ 1425388 w 5156947"/>
              <a:gd name="connsiteY3" fmla="*/ 3220570 h 4242547"/>
              <a:gd name="connsiteX4" fmla="*/ 26893 w 5156947"/>
              <a:gd name="connsiteY4" fmla="*/ 3267635 h 4242547"/>
              <a:gd name="connsiteX5" fmla="*/ 20171 w 5156947"/>
              <a:gd name="connsiteY5" fmla="*/ 4020670 h 4242547"/>
              <a:gd name="connsiteX6" fmla="*/ 1828800 w 5156947"/>
              <a:gd name="connsiteY6" fmla="*/ 4027394 h 4242547"/>
              <a:gd name="connsiteX7" fmla="*/ 2010335 w 5156947"/>
              <a:gd name="connsiteY7" fmla="*/ 3751729 h 4242547"/>
              <a:gd name="connsiteX8" fmla="*/ 2884394 w 5156947"/>
              <a:gd name="connsiteY8" fmla="*/ 3213847 h 4242547"/>
              <a:gd name="connsiteX9" fmla="*/ 3550024 w 5156947"/>
              <a:gd name="connsiteY9" fmla="*/ 3200400 h 4242547"/>
              <a:gd name="connsiteX10" fmla="*/ 3812241 w 5156947"/>
              <a:gd name="connsiteY10" fmla="*/ 2897841 h 4242547"/>
              <a:gd name="connsiteX11" fmla="*/ 4531659 w 5156947"/>
              <a:gd name="connsiteY11" fmla="*/ 2870947 h 4242547"/>
              <a:gd name="connsiteX12" fmla="*/ 4787153 w 5156947"/>
              <a:gd name="connsiteY12" fmla="*/ 3711388 h 4242547"/>
              <a:gd name="connsiteX13" fmla="*/ 3502959 w 5156947"/>
              <a:gd name="connsiteY13" fmla="*/ 3778623 h 4242547"/>
              <a:gd name="connsiteX14" fmla="*/ 3523130 w 5156947"/>
              <a:gd name="connsiteY14" fmla="*/ 4242547 h 4242547"/>
              <a:gd name="connsiteX15" fmla="*/ 5123330 w 5156947"/>
              <a:gd name="connsiteY15" fmla="*/ 4208929 h 4242547"/>
              <a:gd name="connsiteX16" fmla="*/ 5156947 w 5156947"/>
              <a:gd name="connsiteY16" fmla="*/ 1862417 h 4242547"/>
              <a:gd name="connsiteX17" fmla="*/ 1855694 w 5156947"/>
              <a:gd name="connsiteY17" fmla="*/ 1869141 h 4242547"/>
              <a:gd name="connsiteX18" fmla="*/ 1580030 w 5156947"/>
              <a:gd name="connsiteY18" fmla="*/ 2232211 h 4242547"/>
              <a:gd name="connsiteX19" fmla="*/ 894230 w 5156947"/>
              <a:gd name="connsiteY19" fmla="*/ 2245658 h 4242547"/>
              <a:gd name="connsiteX20" fmla="*/ 914400 w 5156947"/>
              <a:gd name="connsiteY20" fmla="*/ 1337982 h 4242547"/>
              <a:gd name="connsiteX21" fmla="*/ 2931459 w 5156947"/>
              <a:gd name="connsiteY21" fmla="*/ 1311088 h 4242547"/>
              <a:gd name="connsiteX22" fmla="*/ 2897841 w 5156947"/>
              <a:gd name="connsiteY22" fmla="*/ 73958 h 4242547"/>
              <a:gd name="connsiteX23" fmla="*/ 0 w 5156947"/>
              <a:gd name="connsiteY23" fmla="*/ 0 h 4242547"/>
              <a:gd name="connsiteX0" fmla="*/ 0 w 5156947"/>
              <a:gd name="connsiteY0" fmla="*/ 0 h 4242547"/>
              <a:gd name="connsiteX1" fmla="*/ 6724 w 5156947"/>
              <a:gd name="connsiteY1" fmla="*/ 2756648 h 4242547"/>
              <a:gd name="connsiteX2" fmla="*/ 1405217 w 5156947"/>
              <a:gd name="connsiteY2" fmla="*/ 2756647 h 4242547"/>
              <a:gd name="connsiteX3" fmla="*/ 1425388 w 5156947"/>
              <a:gd name="connsiteY3" fmla="*/ 3220570 h 4242547"/>
              <a:gd name="connsiteX4" fmla="*/ 26893 w 5156947"/>
              <a:gd name="connsiteY4" fmla="*/ 3267635 h 4242547"/>
              <a:gd name="connsiteX5" fmla="*/ 20171 w 5156947"/>
              <a:gd name="connsiteY5" fmla="*/ 4020670 h 4242547"/>
              <a:gd name="connsiteX6" fmla="*/ 1828800 w 5156947"/>
              <a:gd name="connsiteY6" fmla="*/ 4027394 h 4242547"/>
              <a:gd name="connsiteX7" fmla="*/ 2010335 w 5156947"/>
              <a:gd name="connsiteY7" fmla="*/ 3751729 h 4242547"/>
              <a:gd name="connsiteX8" fmla="*/ 2884394 w 5156947"/>
              <a:gd name="connsiteY8" fmla="*/ 3213847 h 4242547"/>
              <a:gd name="connsiteX9" fmla="*/ 3550024 w 5156947"/>
              <a:gd name="connsiteY9" fmla="*/ 3200400 h 4242547"/>
              <a:gd name="connsiteX10" fmla="*/ 3812241 w 5156947"/>
              <a:gd name="connsiteY10" fmla="*/ 2897841 h 4242547"/>
              <a:gd name="connsiteX11" fmla="*/ 4531659 w 5156947"/>
              <a:gd name="connsiteY11" fmla="*/ 2870947 h 4242547"/>
              <a:gd name="connsiteX12" fmla="*/ 4787153 w 5156947"/>
              <a:gd name="connsiteY12" fmla="*/ 3711388 h 4242547"/>
              <a:gd name="connsiteX13" fmla="*/ 3502959 w 5156947"/>
              <a:gd name="connsiteY13" fmla="*/ 3778623 h 4242547"/>
              <a:gd name="connsiteX14" fmla="*/ 3523130 w 5156947"/>
              <a:gd name="connsiteY14" fmla="*/ 4242547 h 4242547"/>
              <a:gd name="connsiteX15" fmla="*/ 5123330 w 5156947"/>
              <a:gd name="connsiteY15" fmla="*/ 4208929 h 4242547"/>
              <a:gd name="connsiteX16" fmla="*/ 5156947 w 5156947"/>
              <a:gd name="connsiteY16" fmla="*/ 1862417 h 4242547"/>
              <a:gd name="connsiteX17" fmla="*/ 1855694 w 5156947"/>
              <a:gd name="connsiteY17" fmla="*/ 1869141 h 4242547"/>
              <a:gd name="connsiteX18" fmla="*/ 1580030 w 5156947"/>
              <a:gd name="connsiteY18" fmla="*/ 2232211 h 4242547"/>
              <a:gd name="connsiteX19" fmla="*/ 894230 w 5156947"/>
              <a:gd name="connsiteY19" fmla="*/ 2245658 h 4242547"/>
              <a:gd name="connsiteX20" fmla="*/ 914400 w 5156947"/>
              <a:gd name="connsiteY20" fmla="*/ 1337982 h 4242547"/>
              <a:gd name="connsiteX21" fmla="*/ 2904565 w 5156947"/>
              <a:gd name="connsiteY21" fmla="*/ 1324535 h 4242547"/>
              <a:gd name="connsiteX22" fmla="*/ 2897841 w 5156947"/>
              <a:gd name="connsiteY22" fmla="*/ 73958 h 4242547"/>
              <a:gd name="connsiteX23" fmla="*/ 0 w 5156947"/>
              <a:gd name="connsiteY23" fmla="*/ 0 h 4242547"/>
              <a:gd name="connsiteX0" fmla="*/ 0 w 5156947"/>
              <a:gd name="connsiteY0" fmla="*/ 0 h 4242547"/>
              <a:gd name="connsiteX1" fmla="*/ 6724 w 5156947"/>
              <a:gd name="connsiteY1" fmla="*/ 2756648 h 4242547"/>
              <a:gd name="connsiteX2" fmla="*/ 1405217 w 5156947"/>
              <a:gd name="connsiteY2" fmla="*/ 2756647 h 4242547"/>
              <a:gd name="connsiteX3" fmla="*/ 1425388 w 5156947"/>
              <a:gd name="connsiteY3" fmla="*/ 3220570 h 4242547"/>
              <a:gd name="connsiteX4" fmla="*/ 26893 w 5156947"/>
              <a:gd name="connsiteY4" fmla="*/ 3267635 h 4242547"/>
              <a:gd name="connsiteX5" fmla="*/ 20171 w 5156947"/>
              <a:gd name="connsiteY5" fmla="*/ 4020670 h 4242547"/>
              <a:gd name="connsiteX6" fmla="*/ 1828800 w 5156947"/>
              <a:gd name="connsiteY6" fmla="*/ 4027394 h 4242547"/>
              <a:gd name="connsiteX7" fmla="*/ 2010335 w 5156947"/>
              <a:gd name="connsiteY7" fmla="*/ 3751729 h 4242547"/>
              <a:gd name="connsiteX8" fmla="*/ 2884394 w 5156947"/>
              <a:gd name="connsiteY8" fmla="*/ 3213847 h 4242547"/>
              <a:gd name="connsiteX9" fmla="*/ 3550024 w 5156947"/>
              <a:gd name="connsiteY9" fmla="*/ 3200400 h 4242547"/>
              <a:gd name="connsiteX10" fmla="*/ 3812241 w 5156947"/>
              <a:gd name="connsiteY10" fmla="*/ 2897841 h 4242547"/>
              <a:gd name="connsiteX11" fmla="*/ 4531659 w 5156947"/>
              <a:gd name="connsiteY11" fmla="*/ 2870947 h 4242547"/>
              <a:gd name="connsiteX12" fmla="*/ 4787153 w 5156947"/>
              <a:gd name="connsiteY12" fmla="*/ 3711388 h 4242547"/>
              <a:gd name="connsiteX13" fmla="*/ 3502959 w 5156947"/>
              <a:gd name="connsiteY13" fmla="*/ 3778623 h 4242547"/>
              <a:gd name="connsiteX14" fmla="*/ 3523130 w 5156947"/>
              <a:gd name="connsiteY14" fmla="*/ 4242547 h 4242547"/>
              <a:gd name="connsiteX15" fmla="*/ 5123330 w 5156947"/>
              <a:gd name="connsiteY15" fmla="*/ 4208929 h 4242547"/>
              <a:gd name="connsiteX16" fmla="*/ 5156947 w 5156947"/>
              <a:gd name="connsiteY16" fmla="*/ 1862417 h 4242547"/>
              <a:gd name="connsiteX17" fmla="*/ 1855694 w 5156947"/>
              <a:gd name="connsiteY17" fmla="*/ 1869141 h 4242547"/>
              <a:gd name="connsiteX18" fmla="*/ 1580030 w 5156947"/>
              <a:gd name="connsiteY18" fmla="*/ 2232211 h 4242547"/>
              <a:gd name="connsiteX19" fmla="*/ 894230 w 5156947"/>
              <a:gd name="connsiteY19" fmla="*/ 2245658 h 4242547"/>
              <a:gd name="connsiteX20" fmla="*/ 914400 w 5156947"/>
              <a:gd name="connsiteY20" fmla="*/ 1337982 h 4242547"/>
              <a:gd name="connsiteX21" fmla="*/ 2911289 w 5156947"/>
              <a:gd name="connsiteY21" fmla="*/ 1311088 h 4242547"/>
              <a:gd name="connsiteX22" fmla="*/ 2897841 w 5156947"/>
              <a:gd name="connsiteY22" fmla="*/ 73958 h 4242547"/>
              <a:gd name="connsiteX23" fmla="*/ 0 w 5156947"/>
              <a:gd name="connsiteY23" fmla="*/ 0 h 4242547"/>
              <a:gd name="connsiteX0" fmla="*/ 0 w 5156947"/>
              <a:gd name="connsiteY0" fmla="*/ 0 h 4242547"/>
              <a:gd name="connsiteX1" fmla="*/ 6724 w 5156947"/>
              <a:gd name="connsiteY1" fmla="*/ 2756648 h 4242547"/>
              <a:gd name="connsiteX2" fmla="*/ 1405217 w 5156947"/>
              <a:gd name="connsiteY2" fmla="*/ 2756647 h 4242547"/>
              <a:gd name="connsiteX3" fmla="*/ 1425388 w 5156947"/>
              <a:gd name="connsiteY3" fmla="*/ 3220570 h 4242547"/>
              <a:gd name="connsiteX4" fmla="*/ 26893 w 5156947"/>
              <a:gd name="connsiteY4" fmla="*/ 3267635 h 4242547"/>
              <a:gd name="connsiteX5" fmla="*/ 20171 w 5156947"/>
              <a:gd name="connsiteY5" fmla="*/ 4020670 h 4242547"/>
              <a:gd name="connsiteX6" fmla="*/ 1828800 w 5156947"/>
              <a:gd name="connsiteY6" fmla="*/ 4027394 h 4242547"/>
              <a:gd name="connsiteX7" fmla="*/ 2010335 w 5156947"/>
              <a:gd name="connsiteY7" fmla="*/ 3751729 h 4242547"/>
              <a:gd name="connsiteX8" fmla="*/ 2884394 w 5156947"/>
              <a:gd name="connsiteY8" fmla="*/ 3213847 h 4242547"/>
              <a:gd name="connsiteX9" fmla="*/ 3550024 w 5156947"/>
              <a:gd name="connsiteY9" fmla="*/ 3200400 h 4242547"/>
              <a:gd name="connsiteX10" fmla="*/ 3812241 w 5156947"/>
              <a:gd name="connsiteY10" fmla="*/ 2897841 h 4242547"/>
              <a:gd name="connsiteX11" fmla="*/ 4531659 w 5156947"/>
              <a:gd name="connsiteY11" fmla="*/ 2870947 h 4242547"/>
              <a:gd name="connsiteX12" fmla="*/ 4787153 w 5156947"/>
              <a:gd name="connsiteY12" fmla="*/ 3711388 h 4242547"/>
              <a:gd name="connsiteX13" fmla="*/ 3502959 w 5156947"/>
              <a:gd name="connsiteY13" fmla="*/ 3778623 h 4242547"/>
              <a:gd name="connsiteX14" fmla="*/ 3523130 w 5156947"/>
              <a:gd name="connsiteY14" fmla="*/ 4242547 h 4242547"/>
              <a:gd name="connsiteX15" fmla="*/ 5123330 w 5156947"/>
              <a:gd name="connsiteY15" fmla="*/ 4208929 h 4242547"/>
              <a:gd name="connsiteX16" fmla="*/ 5156947 w 5156947"/>
              <a:gd name="connsiteY16" fmla="*/ 1862417 h 4242547"/>
              <a:gd name="connsiteX17" fmla="*/ 1855694 w 5156947"/>
              <a:gd name="connsiteY17" fmla="*/ 1869141 h 4242547"/>
              <a:gd name="connsiteX18" fmla="*/ 1580030 w 5156947"/>
              <a:gd name="connsiteY18" fmla="*/ 2232211 h 4242547"/>
              <a:gd name="connsiteX19" fmla="*/ 894230 w 5156947"/>
              <a:gd name="connsiteY19" fmla="*/ 2245658 h 4242547"/>
              <a:gd name="connsiteX20" fmla="*/ 2554941 w 5156947"/>
              <a:gd name="connsiteY20" fmla="*/ 1741393 h 4242547"/>
              <a:gd name="connsiteX21" fmla="*/ 2911289 w 5156947"/>
              <a:gd name="connsiteY21" fmla="*/ 1311088 h 4242547"/>
              <a:gd name="connsiteX22" fmla="*/ 2897841 w 5156947"/>
              <a:gd name="connsiteY22" fmla="*/ 73958 h 4242547"/>
              <a:gd name="connsiteX23" fmla="*/ 0 w 5156947"/>
              <a:gd name="connsiteY23" fmla="*/ 0 h 4242547"/>
              <a:gd name="connsiteX0" fmla="*/ 0 w 5156947"/>
              <a:gd name="connsiteY0" fmla="*/ 0 h 4242547"/>
              <a:gd name="connsiteX1" fmla="*/ 6724 w 5156947"/>
              <a:gd name="connsiteY1" fmla="*/ 2756648 h 4242547"/>
              <a:gd name="connsiteX2" fmla="*/ 1405217 w 5156947"/>
              <a:gd name="connsiteY2" fmla="*/ 2756647 h 4242547"/>
              <a:gd name="connsiteX3" fmla="*/ 1425388 w 5156947"/>
              <a:gd name="connsiteY3" fmla="*/ 3220570 h 4242547"/>
              <a:gd name="connsiteX4" fmla="*/ 26893 w 5156947"/>
              <a:gd name="connsiteY4" fmla="*/ 3267635 h 4242547"/>
              <a:gd name="connsiteX5" fmla="*/ 20171 w 5156947"/>
              <a:gd name="connsiteY5" fmla="*/ 4020670 h 4242547"/>
              <a:gd name="connsiteX6" fmla="*/ 1828800 w 5156947"/>
              <a:gd name="connsiteY6" fmla="*/ 4027394 h 4242547"/>
              <a:gd name="connsiteX7" fmla="*/ 2010335 w 5156947"/>
              <a:gd name="connsiteY7" fmla="*/ 3751729 h 4242547"/>
              <a:gd name="connsiteX8" fmla="*/ 2884394 w 5156947"/>
              <a:gd name="connsiteY8" fmla="*/ 3213847 h 4242547"/>
              <a:gd name="connsiteX9" fmla="*/ 3550024 w 5156947"/>
              <a:gd name="connsiteY9" fmla="*/ 3200400 h 4242547"/>
              <a:gd name="connsiteX10" fmla="*/ 3812241 w 5156947"/>
              <a:gd name="connsiteY10" fmla="*/ 2897841 h 4242547"/>
              <a:gd name="connsiteX11" fmla="*/ 4531659 w 5156947"/>
              <a:gd name="connsiteY11" fmla="*/ 2870947 h 4242547"/>
              <a:gd name="connsiteX12" fmla="*/ 4787153 w 5156947"/>
              <a:gd name="connsiteY12" fmla="*/ 3711388 h 4242547"/>
              <a:gd name="connsiteX13" fmla="*/ 3502959 w 5156947"/>
              <a:gd name="connsiteY13" fmla="*/ 3778623 h 4242547"/>
              <a:gd name="connsiteX14" fmla="*/ 3523130 w 5156947"/>
              <a:gd name="connsiteY14" fmla="*/ 4242547 h 4242547"/>
              <a:gd name="connsiteX15" fmla="*/ 5123330 w 5156947"/>
              <a:gd name="connsiteY15" fmla="*/ 4208929 h 4242547"/>
              <a:gd name="connsiteX16" fmla="*/ 5156947 w 5156947"/>
              <a:gd name="connsiteY16" fmla="*/ 1862417 h 4242547"/>
              <a:gd name="connsiteX17" fmla="*/ 1855694 w 5156947"/>
              <a:gd name="connsiteY17" fmla="*/ 1869141 h 4242547"/>
              <a:gd name="connsiteX18" fmla="*/ 1580030 w 5156947"/>
              <a:gd name="connsiteY18" fmla="*/ 2232211 h 4242547"/>
              <a:gd name="connsiteX19" fmla="*/ 894230 w 5156947"/>
              <a:gd name="connsiteY19" fmla="*/ 2245658 h 4242547"/>
              <a:gd name="connsiteX20" fmla="*/ 2339788 w 5156947"/>
              <a:gd name="connsiteY20" fmla="*/ 1311087 h 4242547"/>
              <a:gd name="connsiteX21" fmla="*/ 2911289 w 5156947"/>
              <a:gd name="connsiteY21" fmla="*/ 1311088 h 4242547"/>
              <a:gd name="connsiteX22" fmla="*/ 2897841 w 5156947"/>
              <a:gd name="connsiteY22" fmla="*/ 73958 h 4242547"/>
              <a:gd name="connsiteX23" fmla="*/ 0 w 5156947"/>
              <a:gd name="connsiteY23" fmla="*/ 0 h 4242547"/>
              <a:gd name="connsiteX0" fmla="*/ 0 w 5156947"/>
              <a:gd name="connsiteY0" fmla="*/ 0 h 4242547"/>
              <a:gd name="connsiteX1" fmla="*/ 6724 w 5156947"/>
              <a:gd name="connsiteY1" fmla="*/ 2756648 h 4242547"/>
              <a:gd name="connsiteX2" fmla="*/ 1405217 w 5156947"/>
              <a:gd name="connsiteY2" fmla="*/ 2756647 h 4242547"/>
              <a:gd name="connsiteX3" fmla="*/ 1425388 w 5156947"/>
              <a:gd name="connsiteY3" fmla="*/ 3220570 h 4242547"/>
              <a:gd name="connsiteX4" fmla="*/ 26893 w 5156947"/>
              <a:gd name="connsiteY4" fmla="*/ 3267635 h 4242547"/>
              <a:gd name="connsiteX5" fmla="*/ 20171 w 5156947"/>
              <a:gd name="connsiteY5" fmla="*/ 4020670 h 4242547"/>
              <a:gd name="connsiteX6" fmla="*/ 1828800 w 5156947"/>
              <a:gd name="connsiteY6" fmla="*/ 4027394 h 4242547"/>
              <a:gd name="connsiteX7" fmla="*/ 2010335 w 5156947"/>
              <a:gd name="connsiteY7" fmla="*/ 3751729 h 4242547"/>
              <a:gd name="connsiteX8" fmla="*/ 2884394 w 5156947"/>
              <a:gd name="connsiteY8" fmla="*/ 3213847 h 4242547"/>
              <a:gd name="connsiteX9" fmla="*/ 3550024 w 5156947"/>
              <a:gd name="connsiteY9" fmla="*/ 3200400 h 4242547"/>
              <a:gd name="connsiteX10" fmla="*/ 3812241 w 5156947"/>
              <a:gd name="connsiteY10" fmla="*/ 2897841 h 4242547"/>
              <a:gd name="connsiteX11" fmla="*/ 4531659 w 5156947"/>
              <a:gd name="connsiteY11" fmla="*/ 2870947 h 4242547"/>
              <a:gd name="connsiteX12" fmla="*/ 4787153 w 5156947"/>
              <a:gd name="connsiteY12" fmla="*/ 3711388 h 4242547"/>
              <a:gd name="connsiteX13" fmla="*/ 3502959 w 5156947"/>
              <a:gd name="connsiteY13" fmla="*/ 3778623 h 4242547"/>
              <a:gd name="connsiteX14" fmla="*/ 3523130 w 5156947"/>
              <a:gd name="connsiteY14" fmla="*/ 4242547 h 4242547"/>
              <a:gd name="connsiteX15" fmla="*/ 5123330 w 5156947"/>
              <a:gd name="connsiteY15" fmla="*/ 4208929 h 4242547"/>
              <a:gd name="connsiteX16" fmla="*/ 5156947 w 5156947"/>
              <a:gd name="connsiteY16" fmla="*/ 1862417 h 4242547"/>
              <a:gd name="connsiteX17" fmla="*/ 1855694 w 5156947"/>
              <a:gd name="connsiteY17" fmla="*/ 1869141 h 4242547"/>
              <a:gd name="connsiteX18" fmla="*/ 1580030 w 5156947"/>
              <a:gd name="connsiteY18" fmla="*/ 2232211 h 4242547"/>
              <a:gd name="connsiteX19" fmla="*/ 894230 w 5156947"/>
              <a:gd name="connsiteY19" fmla="*/ 2245658 h 4242547"/>
              <a:gd name="connsiteX20" fmla="*/ 1714500 w 5156947"/>
              <a:gd name="connsiteY20" fmla="*/ 1727947 h 4242547"/>
              <a:gd name="connsiteX21" fmla="*/ 2339788 w 5156947"/>
              <a:gd name="connsiteY21" fmla="*/ 1311087 h 4242547"/>
              <a:gd name="connsiteX22" fmla="*/ 2911289 w 5156947"/>
              <a:gd name="connsiteY22" fmla="*/ 1311088 h 4242547"/>
              <a:gd name="connsiteX23" fmla="*/ 2897841 w 5156947"/>
              <a:gd name="connsiteY23" fmla="*/ 73958 h 4242547"/>
              <a:gd name="connsiteX24" fmla="*/ 0 w 5156947"/>
              <a:gd name="connsiteY24" fmla="*/ 0 h 4242547"/>
              <a:gd name="connsiteX0" fmla="*/ 0 w 5156947"/>
              <a:gd name="connsiteY0" fmla="*/ 0 h 4242547"/>
              <a:gd name="connsiteX1" fmla="*/ 6724 w 5156947"/>
              <a:gd name="connsiteY1" fmla="*/ 2756648 h 4242547"/>
              <a:gd name="connsiteX2" fmla="*/ 1405217 w 5156947"/>
              <a:gd name="connsiteY2" fmla="*/ 2756647 h 4242547"/>
              <a:gd name="connsiteX3" fmla="*/ 1425388 w 5156947"/>
              <a:gd name="connsiteY3" fmla="*/ 3220570 h 4242547"/>
              <a:gd name="connsiteX4" fmla="*/ 26893 w 5156947"/>
              <a:gd name="connsiteY4" fmla="*/ 3267635 h 4242547"/>
              <a:gd name="connsiteX5" fmla="*/ 20171 w 5156947"/>
              <a:gd name="connsiteY5" fmla="*/ 4020670 h 4242547"/>
              <a:gd name="connsiteX6" fmla="*/ 1828800 w 5156947"/>
              <a:gd name="connsiteY6" fmla="*/ 4027394 h 4242547"/>
              <a:gd name="connsiteX7" fmla="*/ 2010335 w 5156947"/>
              <a:gd name="connsiteY7" fmla="*/ 3751729 h 4242547"/>
              <a:gd name="connsiteX8" fmla="*/ 2884394 w 5156947"/>
              <a:gd name="connsiteY8" fmla="*/ 3213847 h 4242547"/>
              <a:gd name="connsiteX9" fmla="*/ 3550024 w 5156947"/>
              <a:gd name="connsiteY9" fmla="*/ 3200400 h 4242547"/>
              <a:gd name="connsiteX10" fmla="*/ 3812241 w 5156947"/>
              <a:gd name="connsiteY10" fmla="*/ 2897841 h 4242547"/>
              <a:gd name="connsiteX11" fmla="*/ 4531659 w 5156947"/>
              <a:gd name="connsiteY11" fmla="*/ 2870947 h 4242547"/>
              <a:gd name="connsiteX12" fmla="*/ 4787153 w 5156947"/>
              <a:gd name="connsiteY12" fmla="*/ 3711388 h 4242547"/>
              <a:gd name="connsiteX13" fmla="*/ 3502959 w 5156947"/>
              <a:gd name="connsiteY13" fmla="*/ 3778623 h 4242547"/>
              <a:gd name="connsiteX14" fmla="*/ 3523130 w 5156947"/>
              <a:gd name="connsiteY14" fmla="*/ 4242547 h 4242547"/>
              <a:gd name="connsiteX15" fmla="*/ 5123330 w 5156947"/>
              <a:gd name="connsiteY15" fmla="*/ 4208929 h 4242547"/>
              <a:gd name="connsiteX16" fmla="*/ 5156947 w 5156947"/>
              <a:gd name="connsiteY16" fmla="*/ 1862417 h 4242547"/>
              <a:gd name="connsiteX17" fmla="*/ 1855694 w 5156947"/>
              <a:gd name="connsiteY17" fmla="*/ 1869141 h 4242547"/>
              <a:gd name="connsiteX18" fmla="*/ 1580030 w 5156947"/>
              <a:gd name="connsiteY18" fmla="*/ 2232211 h 4242547"/>
              <a:gd name="connsiteX19" fmla="*/ 894230 w 5156947"/>
              <a:gd name="connsiteY19" fmla="*/ 2245658 h 4242547"/>
              <a:gd name="connsiteX20" fmla="*/ 2292724 w 5156947"/>
              <a:gd name="connsiteY20" fmla="*/ 1748117 h 4242547"/>
              <a:gd name="connsiteX21" fmla="*/ 2339788 w 5156947"/>
              <a:gd name="connsiteY21" fmla="*/ 1311087 h 4242547"/>
              <a:gd name="connsiteX22" fmla="*/ 2911289 w 5156947"/>
              <a:gd name="connsiteY22" fmla="*/ 1311088 h 4242547"/>
              <a:gd name="connsiteX23" fmla="*/ 2897841 w 5156947"/>
              <a:gd name="connsiteY23" fmla="*/ 73958 h 4242547"/>
              <a:gd name="connsiteX24" fmla="*/ 0 w 5156947"/>
              <a:gd name="connsiteY24" fmla="*/ 0 h 4242547"/>
              <a:gd name="connsiteX0" fmla="*/ 0 w 5156947"/>
              <a:gd name="connsiteY0" fmla="*/ 0 h 4242547"/>
              <a:gd name="connsiteX1" fmla="*/ 6724 w 5156947"/>
              <a:gd name="connsiteY1" fmla="*/ 2756648 h 4242547"/>
              <a:gd name="connsiteX2" fmla="*/ 1405217 w 5156947"/>
              <a:gd name="connsiteY2" fmla="*/ 2756647 h 4242547"/>
              <a:gd name="connsiteX3" fmla="*/ 1425388 w 5156947"/>
              <a:gd name="connsiteY3" fmla="*/ 3220570 h 4242547"/>
              <a:gd name="connsiteX4" fmla="*/ 26893 w 5156947"/>
              <a:gd name="connsiteY4" fmla="*/ 3267635 h 4242547"/>
              <a:gd name="connsiteX5" fmla="*/ 20171 w 5156947"/>
              <a:gd name="connsiteY5" fmla="*/ 4020670 h 4242547"/>
              <a:gd name="connsiteX6" fmla="*/ 1828800 w 5156947"/>
              <a:gd name="connsiteY6" fmla="*/ 4027394 h 4242547"/>
              <a:gd name="connsiteX7" fmla="*/ 2010335 w 5156947"/>
              <a:gd name="connsiteY7" fmla="*/ 3751729 h 4242547"/>
              <a:gd name="connsiteX8" fmla="*/ 2884394 w 5156947"/>
              <a:gd name="connsiteY8" fmla="*/ 3213847 h 4242547"/>
              <a:gd name="connsiteX9" fmla="*/ 3550024 w 5156947"/>
              <a:gd name="connsiteY9" fmla="*/ 3200400 h 4242547"/>
              <a:gd name="connsiteX10" fmla="*/ 3812241 w 5156947"/>
              <a:gd name="connsiteY10" fmla="*/ 2897841 h 4242547"/>
              <a:gd name="connsiteX11" fmla="*/ 4531659 w 5156947"/>
              <a:gd name="connsiteY11" fmla="*/ 2870947 h 4242547"/>
              <a:gd name="connsiteX12" fmla="*/ 4787153 w 5156947"/>
              <a:gd name="connsiteY12" fmla="*/ 3711388 h 4242547"/>
              <a:gd name="connsiteX13" fmla="*/ 3502959 w 5156947"/>
              <a:gd name="connsiteY13" fmla="*/ 3778623 h 4242547"/>
              <a:gd name="connsiteX14" fmla="*/ 3523130 w 5156947"/>
              <a:gd name="connsiteY14" fmla="*/ 4242547 h 4242547"/>
              <a:gd name="connsiteX15" fmla="*/ 5123330 w 5156947"/>
              <a:gd name="connsiteY15" fmla="*/ 4208929 h 4242547"/>
              <a:gd name="connsiteX16" fmla="*/ 5156947 w 5156947"/>
              <a:gd name="connsiteY16" fmla="*/ 1862417 h 4242547"/>
              <a:gd name="connsiteX17" fmla="*/ 1701053 w 5156947"/>
              <a:gd name="connsiteY17" fmla="*/ 1835524 h 4242547"/>
              <a:gd name="connsiteX18" fmla="*/ 1580030 w 5156947"/>
              <a:gd name="connsiteY18" fmla="*/ 2232211 h 4242547"/>
              <a:gd name="connsiteX19" fmla="*/ 894230 w 5156947"/>
              <a:gd name="connsiteY19" fmla="*/ 2245658 h 4242547"/>
              <a:gd name="connsiteX20" fmla="*/ 2292724 w 5156947"/>
              <a:gd name="connsiteY20" fmla="*/ 1748117 h 4242547"/>
              <a:gd name="connsiteX21" fmla="*/ 2339788 w 5156947"/>
              <a:gd name="connsiteY21" fmla="*/ 1311087 h 4242547"/>
              <a:gd name="connsiteX22" fmla="*/ 2911289 w 5156947"/>
              <a:gd name="connsiteY22" fmla="*/ 1311088 h 4242547"/>
              <a:gd name="connsiteX23" fmla="*/ 2897841 w 5156947"/>
              <a:gd name="connsiteY23" fmla="*/ 73958 h 4242547"/>
              <a:gd name="connsiteX24" fmla="*/ 0 w 5156947"/>
              <a:gd name="connsiteY24" fmla="*/ 0 h 4242547"/>
              <a:gd name="connsiteX0" fmla="*/ 0 w 5156947"/>
              <a:gd name="connsiteY0" fmla="*/ 0 h 4242547"/>
              <a:gd name="connsiteX1" fmla="*/ 6724 w 5156947"/>
              <a:gd name="connsiteY1" fmla="*/ 2756648 h 4242547"/>
              <a:gd name="connsiteX2" fmla="*/ 1405217 w 5156947"/>
              <a:gd name="connsiteY2" fmla="*/ 2756647 h 4242547"/>
              <a:gd name="connsiteX3" fmla="*/ 1425388 w 5156947"/>
              <a:gd name="connsiteY3" fmla="*/ 3220570 h 4242547"/>
              <a:gd name="connsiteX4" fmla="*/ 26893 w 5156947"/>
              <a:gd name="connsiteY4" fmla="*/ 3267635 h 4242547"/>
              <a:gd name="connsiteX5" fmla="*/ 20171 w 5156947"/>
              <a:gd name="connsiteY5" fmla="*/ 4020670 h 4242547"/>
              <a:gd name="connsiteX6" fmla="*/ 1828800 w 5156947"/>
              <a:gd name="connsiteY6" fmla="*/ 4027394 h 4242547"/>
              <a:gd name="connsiteX7" fmla="*/ 2010335 w 5156947"/>
              <a:gd name="connsiteY7" fmla="*/ 3751729 h 4242547"/>
              <a:gd name="connsiteX8" fmla="*/ 2884394 w 5156947"/>
              <a:gd name="connsiteY8" fmla="*/ 3213847 h 4242547"/>
              <a:gd name="connsiteX9" fmla="*/ 3550024 w 5156947"/>
              <a:gd name="connsiteY9" fmla="*/ 3200400 h 4242547"/>
              <a:gd name="connsiteX10" fmla="*/ 3812241 w 5156947"/>
              <a:gd name="connsiteY10" fmla="*/ 2897841 h 4242547"/>
              <a:gd name="connsiteX11" fmla="*/ 4531659 w 5156947"/>
              <a:gd name="connsiteY11" fmla="*/ 2870947 h 4242547"/>
              <a:gd name="connsiteX12" fmla="*/ 4787153 w 5156947"/>
              <a:gd name="connsiteY12" fmla="*/ 3711388 h 4242547"/>
              <a:gd name="connsiteX13" fmla="*/ 3502959 w 5156947"/>
              <a:gd name="connsiteY13" fmla="*/ 3778623 h 4242547"/>
              <a:gd name="connsiteX14" fmla="*/ 3523130 w 5156947"/>
              <a:gd name="connsiteY14" fmla="*/ 4242547 h 4242547"/>
              <a:gd name="connsiteX15" fmla="*/ 5123330 w 5156947"/>
              <a:gd name="connsiteY15" fmla="*/ 4208929 h 4242547"/>
              <a:gd name="connsiteX16" fmla="*/ 5156947 w 5156947"/>
              <a:gd name="connsiteY16" fmla="*/ 1862417 h 4242547"/>
              <a:gd name="connsiteX17" fmla="*/ 2299447 w 5156947"/>
              <a:gd name="connsiteY17" fmla="*/ 1855695 h 4242547"/>
              <a:gd name="connsiteX18" fmla="*/ 1580030 w 5156947"/>
              <a:gd name="connsiteY18" fmla="*/ 2232211 h 4242547"/>
              <a:gd name="connsiteX19" fmla="*/ 894230 w 5156947"/>
              <a:gd name="connsiteY19" fmla="*/ 2245658 h 4242547"/>
              <a:gd name="connsiteX20" fmla="*/ 2292724 w 5156947"/>
              <a:gd name="connsiteY20" fmla="*/ 1748117 h 4242547"/>
              <a:gd name="connsiteX21" fmla="*/ 2339788 w 5156947"/>
              <a:gd name="connsiteY21" fmla="*/ 1311087 h 4242547"/>
              <a:gd name="connsiteX22" fmla="*/ 2911289 w 5156947"/>
              <a:gd name="connsiteY22" fmla="*/ 1311088 h 4242547"/>
              <a:gd name="connsiteX23" fmla="*/ 2897841 w 5156947"/>
              <a:gd name="connsiteY23" fmla="*/ 73958 h 4242547"/>
              <a:gd name="connsiteX24" fmla="*/ 0 w 5156947"/>
              <a:gd name="connsiteY24" fmla="*/ 0 h 4242547"/>
              <a:gd name="connsiteX0" fmla="*/ 0 w 5156947"/>
              <a:gd name="connsiteY0" fmla="*/ 0 h 4242547"/>
              <a:gd name="connsiteX1" fmla="*/ 6724 w 5156947"/>
              <a:gd name="connsiteY1" fmla="*/ 2756648 h 4242547"/>
              <a:gd name="connsiteX2" fmla="*/ 1405217 w 5156947"/>
              <a:gd name="connsiteY2" fmla="*/ 2756647 h 4242547"/>
              <a:gd name="connsiteX3" fmla="*/ 1425388 w 5156947"/>
              <a:gd name="connsiteY3" fmla="*/ 3220570 h 4242547"/>
              <a:gd name="connsiteX4" fmla="*/ 26893 w 5156947"/>
              <a:gd name="connsiteY4" fmla="*/ 3267635 h 4242547"/>
              <a:gd name="connsiteX5" fmla="*/ 20171 w 5156947"/>
              <a:gd name="connsiteY5" fmla="*/ 4020670 h 4242547"/>
              <a:gd name="connsiteX6" fmla="*/ 1828800 w 5156947"/>
              <a:gd name="connsiteY6" fmla="*/ 4027394 h 4242547"/>
              <a:gd name="connsiteX7" fmla="*/ 2010335 w 5156947"/>
              <a:gd name="connsiteY7" fmla="*/ 3751729 h 4242547"/>
              <a:gd name="connsiteX8" fmla="*/ 2884394 w 5156947"/>
              <a:gd name="connsiteY8" fmla="*/ 3213847 h 4242547"/>
              <a:gd name="connsiteX9" fmla="*/ 3550024 w 5156947"/>
              <a:gd name="connsiteY9" fmla="*/ 3200400 h 4242547"/>
              <a:gd name="connsiteX10" fmla="*/ 3812241 w 5156947"/>
              <a:gd name="connsiteY10" fmla="*/ 2897841 h 4242547"/>
              <a:gd name="connsiteX11" fmla="*/ 4531659 w 5156947"/>
              <a:gd name="connsiteY11" fmla="*/ 2870947 h 4242547"/>
              <a:gd name="connsiteX12" fmla="*/ 4787153 w 5156947"/>
              <a:gd name="connsiteY12" fmla="*/ 3711388 h 4242547"/>
              <a:gd name="connsiteX13" fmla="*/ 3502959 w 5156947"/>
              <a:gd name="connsiteY13" fmla="*/ 3778623 h 4242547"/>
              <a:gd name="connsiteX14" fmla="*/ 3523130 w 5156947"/>
              <a:gd name="connsiteY14" fmla="*/ 4242547 h 4242547"/>
              <a:gd name="connsiteX15" fmla="*/ 5123330 w 5156947"/>
              <a:gd name="connsiteY15" fmla="*/ 4208929 h 4242547"/>
              <a:gd name="connsiteX16" fmla="*/ 5156947 w 5156947"/>
              <a:gd name="connsiteY16" fmla="*/ 1862417 h 4242547"/>
              <a:gd name="connsiteX17" fmla="*/ 2299447 w 5156947"/>
              <a:gd name="connsiteY17" fmla="*/ 1855695 h 4242547"/>
              <a:gd name="connsiteX18" fmla="*/ 1580030 w 5156947"/>
              <a:gd name="connsiteY18" fmla="*/ 2232211 h 4242547"/>
              <a:gd name="connsiteX19" fmla="*/ 894230 w 5156947"/>
              <a:gd name="connsiteY19" fmla="*/ 2245658 h 4242547"/>
              <a:gd name="connsiteX20" fmla="*/ 1822077 w 5156947"/>
              <a:gd name="connsiteY20" fmla="*/ 1896035 h 4242547"/>
              <a:gd name="connsiteX21" fmla="*/ 2292724 w 5156947"/>
              <a:gd name="connsiteY21" fmla="*/ 1748117 h 4242547"/>
              <a:gd name="connsiteX22" fmla="*/ 2339788 w 5156947"/>
              <a:gd name="connsiteY22" fmla="*/ 1311087 h 4242547"/>
              <a:gd name="connsiteX23" fmla="*/ 2911289 w 5156947"/>
              <a:gd name="connsiteY23" fmla="*/ 1311088 h 4242547"/>
              <a:gd name="connsiteX24" fmla="*/ 2897841 w 5156947"/>
              <a:gd name="connsiteY24" fmla="*/ 73958 h 4242547"/>
              <a:gd name="connsiteX25" fmla="*/ 0 w 5156947"/>
              <a:gd name="connsiteY25" fmla="*/ 0 h 4242547"/>
              <a:gd name="connsiteX0" fmla="*/ 0 w 5156947"/>
              <a:gd name="connsiteY0" fmla="*/ 0 h 4242547"/>
              <a:gd name="connsiteX1" fmla="*/ 6724 w 5156947"/>
              <a:gd name="connsiteY1" fmla="*/ 2756648 h 4242547"/>
              <a:gd name="connsiteX2" fmla="*/ 1405217 w 5156947"/>
              <a:gd name="connsiteY2" fmla="*/ 2756647 h 4242547"/>
              <a:gd name="connsiteX3" fmla="*/ 1425388 w 5156947"/>
              <a:gd name="connsiteY3" fmla="*/ 3220570 h 4242547"/>
              <a:gd name="connsiteX4" fmla="*/ 26893 w 5156947"/>
              <a:gd name="connsiteY4" fmla="*/ 3267635 h 4242547"/>
              <a:gd name="connsiteX5" fmla="*/ 20171 w 5156947"/>
              <a:gd name="connsiteY5" fmla="*/ 4020670 h 4242547"/>
              <a:gd name="connsiteX6" fmla="*/ 1828800 w 5156947"/>
              <a:gd name="connsiteY6" fmla="*/ 4027394 h 4242547"/>
              <a:gd name="connsiteX7" fmla="*/ 2010335 w 5156947"/>
              <a:gd name="connsiteY7" fmla="*/ 3751729 h 4242547"/>
              <a:gd name="connsiteX8" fmla="*/ 2884394 w 5156947"/>
              <a:gd name="connsiteY8" fmla="*/ 3213847 h 4242547"/>
              <a:gd name="connsiteX9" fmla="*/ 3550024 w 5156947"/>
              <a:gd name="connsiteY9" fmla="*/ 3200400 h 4242547"/>
              <a:gd name="connsiteX10" fmla="*/ 3812241 w 5156947"/>
              <a:gd name="connsiteY10" fmla="*/ 2897841 h 4242547"/>
              <a:gd name="connsiteX11" fmla="*/ 4531659 w 5156947"/>
              <a:gd name="connsiteY11" fmla="*/ 2870947 h 4242547"/>
              <a:gd name="connsiteX12" fmla="*/ 4787153 w 5156947"/>
              <a:gd name="connsiteY12" fmla="*/ 3711388 h 4242547"/>
              <a:gd name="connsiteX13" fmla="*/ 3502959 w 5156947"/>
              <a:gd name="connsiteY13" fmla="*/ 3778623 h 4242547"/>
              <a:gd name="connsiteX14" fmla="*/ 3523130 w 5156947"/>
              <a:gd name="connsiteY14" fmla="*/ 4242547 h 4242547"/>
              <a:gd name="connsiteX15" fmla="*/ 5123330 w 5156947"/>
              <a:gd name="connsiteY15" fmla="*/ 4208929 h 4242547"/>
              <a:gd name="connsiteX16" fmla="*/ 5156947 w 5156947"/>
              <a:gd name="connsiteY16" fmla="*/ 1862417 h 4242547"/>
              <a:gd name="connsiteX17" fmla="*/ 2299447 w 5156947"/>
              <a:gd name="connsiteY17" fmla="*/ 1855695 h 4242547"/>
              <a:gd name="connsiteX18" fmla="*/ 1580030 w 5156947"/>
              <a:gd name="connsiteY18" fmla="*/ 2232211 h 4242547"/>
              <a:gd name="connsiteX19" fmla="*/ 894230 w 5156947"/>
              <a:gd name="connsiteY19" fmla="*/ 2245658 h 4242547"/>
              <a:gd name="connsiteX20" fmla="*/ 907677 w 5156947"/>
              <a:gd name="connsiteY20" fmla="*/ 1828800 h 4242547"/>
              <a:gd name="connsiteX21" fmla="*/ 2292724 w 5156947"/>
              <a:gd name="connsiteY21" fmla="*/ 1748117 h 4242547"/>
              <a:gd name="connsiteX22" fmla="*/ 2339788 w 5156947"/>
              <a:gd name="connsiteY22" fmla="*/ 1311087 h 4242547"/>
              <a:gd name="connsiteX23" fmla="*/ 2911289 w 5156947"/>
              <a:gd name="connsiteY23" fmla="*/ 1311088 h 4242547"/>
              <a:gd name="connsiteX24" fmla="*/ 2897841 w 5156947"/>
              <a:gd name="connsiteY24" fmla="*/ 73958 h 4242547"/>
              <a:gd name="connsiteX25" fmla="*/ 0 w 5156947"/>
              <a:gd name="connsiteY25" fmla="*/ 0 h 4242547"/>
              <a:gd name="connsiteX0" fmla="*/ 0 w 5156947"/>
              <a:gd name="connsiteY0" fmla="*/ 0 h 4242547"/>
              <a:gd name="connsiteX1" fmla="*/ 6724 w 5156947"/>
              <a:gd name="connsiteY1" fmla="*/ 2756648 h 4242547"/>
              <a:gd name="connsiteX2" fmla="*/ 1405217 w 5156947"/>
              <a:gd name="connsiteY2" fmla="*/ 2756647 h 4242547"/>
              <a:gd name="connsiteX3" fmla="*/ 1425388 w 5156947"/>
              <a:gd name="connsiteY3" fmla="*/ 3220570 h 4242547"/>
              <a:gd name="connsiteX4" fmla="*/ 26893 w 5156947"/>
              <a:gd name="connsiteY4" fmla="*/ 3267635 h 4242547"/>
              <a:gd name="connsiteX5" fmla="*/ 20171 w 5156947"/>
              <a:gd name="connsiteY5" fmla="*/ 4020670 h 4242547"/>
              <a:gd name="connsiteX6" fmla="*/ 1828800 w 5156947"/>
              <a:gd name="connsiteY6" fmla="*/ 4027394 h 4242547"/>
              <a:gd name="connsiteX7" fmla="*/ 2010335 w 5156947"/>
              <a:gd name="connsiteY7" fmla="*/ 3751729 h 4242547"/>
              <a:gd name="connsiteX8" fmla="*/ 2884394 w 5156947"/>
              <a:gd name="connsiteY8" fmla="*/ 3213847 h 4242547"/>
              <a:gd name="connsiteX9" fmla="*/ 3550024 w 5156947"/>
              <a:gd name="connsiteY9" fmla="*/ 3200400 h 4242547"/>
              <a:gd name="connsiteX10" fmla="*/ 3812241 w 5156947"/>
              <a:gd name="connsiteY10" fmla="*/ 2897841 h 4242547"/>
              <a:gd name="connsiteX11" fmla="*/ 4531659 w 5156947"/>
              <a:gd name="connsiteY11" fmla="*/ 2870947 h 4242547"/>
              <a:gd name="connsiteX12" fmla="*/ 4787153 w 5156947"/>
              <a:gd name="connsiteY12" fmla="*/ 3711388 h 4242547"/>
              <a:gd name="connsiteX13" fmla="*/ 3502959 w 5156947"/>
              <a:gd name="connsiteY13" fmla="*/ 3778623 h 4242547"/>
              <a:gd name="connsiteX14" fmla="*/ 3523130 w 5156947"/>
              <a:gd name="connsiteY14" fmla="*/ 4242547 h 4242547"/>
              <a:gd name="connsiteX15" fmla="*/ 5123330 w 5156947"/>
              <a:gd name="connsiteY15" fmla="*/ 4208929 h 4242547"/>
              <a:gd name="connsiteX16" fmla="*/ 5156947 w 5156947"/>
              <a:gd name="connsiteY16" fmla="*/ 1862417 h 4242547"/>
              <a:gd name="connsiteX17" fmla="*/ 2299447 w 5156947"/>
              <a:gd name="connsiteY17" fmla="*/ 1855695 h 4242547"/>
              <a:gd name="connsiteX18" fmla="*/ 1580030 w 5156947"/>
              <a:gd name="connsiteY18" fmla="*/ 2232211 h 4242547"/>
              <a:gd name="connsiteX19" fmla="*/ 894230 w 5156947"/>
              <a:gd name="connsiteY19" fmla="*/ 2245658 h 4242547"/>
              <a:gd name="connsiteX20" fmla="*/ 907677 w 5156947"/>
              <a:gd name="connsiteY20" fmla="*/ 1828800 h 4242547"/>
              <a:gd name="connsiteX21" fmla="*/ 2265830 w 5156947"/>
              <a:gd name="connsiteY21" fmla="*/ 1815353 h 4242547"/>
              <a:gd name="connsiteX22" fmla="*/ 2339788 w 5156947"/>
              <a:gd name="connsiteY22" fmla="*/ 1311087 h 4242547"/>
              <a:gd name="connsiteX23" fmla="*/ 2911289 w 5156947"/>
              <a:gd name="connsiteY23" fmla="*/ 1311088 h 4242547"/>
              <a:gd name="connsiteX24" fmla="*/ 2897841 w 5156947"/>
              <a:gd name="connsiteY24" fmla="*/ 73958 h 4242547"/>
              <a:gd name="connsiteX25" fmla="*/ 0 w 5156947"/>
              <a:gd name="connsiteY25" fmla="*/ 0 h 4242547"/>
              <a:gd name="connsiteX0" fmla="*/ 0 w 5156947"/>
              <a:gd name="connsiteY0" fmla="*/ 0 h 4242547"/>
              <a:gd name="connsiteX1" fmla="*/ 6724 w 5156947"/>
              <a:gd name="connsiteY1" fmla="*/ 2756648 h 4242547"/>
              <a:gd name="connsiteX2" fmla="*/ 1405217 w 5156947"/>
              <a:gd name="connsiteY2" fmla="*/ 2756647 h 4242547"/>
              <a:gd name="connsiteX3" fmla="*/ 1425388 w 5156947"/>
              <a:gd name="connsiteY3" fmla="*/ 3220570 h 4242547"/>
              <a:gd name="connsiteX4" fmla="*/ 26893 w 5156947"/>
              <a:gd name="connsiteY4" fmla="*/ 3267635 h 4242547"/>
              <a:gd name="connsiteX5" fmla="*/ 20171 w 5156947"/>
              <a:gd name="connsiteY5" fmla="*/ 4020670 h 4242547"/>
              <a:gd name="connsiteX6" fmla="*/ 1828800 w 5156947"/>
              <a:gd name="connsiteY6" fmla="*/ 4027394 h 4242547"/>
              <a:gd name="connsiteX7" fmla="*/ 2010335 w 5156947"/>
              <a:gd name="connsiteY7" fmla="*/ 3751729 h 4242547"/>
              <a:gd name="connsiteX8" fmla="*/ 2884394 w 5156947"/>
              <a:gd name="connsiteY8" fmla="*/ 3213847 h 4242547"/>
              <a:gd name="connsiteX9" fmla="*/ 3550024 w 5156947"/>
              <a:gd name="connsiteY9" fmla="*/ 3200400 h 4242547"/>
              <a:gd name="connsiteX10" fmla="*/ 3812241 w 5156947"/>
              <a:gd name="connsiteY10" fmla="*/ 2897841 h 4242547"/>
              <a:gd name="connsiteX11" fmla="*/ 4531659 w 5156947"/>
              <a:gd name="connsiteY11" fmla="*/ 2870947 h 4242547"/>
              <a:gd name="connsiteX12" fmla="*/ 4787153 w 5156947"/>
              <a:gd name="connsiteY12" fmla="*/ 3711388 h 4242547"/>
              <a:gd name="connsiteX13" fmla="*/ 3502959 w 5156947"/>
              <a:gd name="connsiteY13" fmla="*/ 3778623 h 4242547"/>
              <a:gd name="connsiteX14" fmla="*/ 3523130 w 5156947"/>
              <a:gd name="connsiteY14" fmla="*/ 4242547 h 4242547"/>
              <a:gd name="connsiteX15" fmla="*/ 5123330 w 5156947"/>
              <a:gd name="connsiteY15" fmla="*/ 4208929 h 4242547"/>
              <a:gd name="connsiteX16" fmla="*/ 5156947 w 5156947"/>
              <a:gd name="connsiteY16" fmla="*/ 1862417 h 4242547"/>
              <a:gd name="connsiteX17" fmla="*/ 2299447 w 5156947"/>
              <a:gd name="connsiteY17" fmla="*/ 1855695 h 4242547"/>
              <a:gd name="connsiteX18" fmla="*/ 1580030 w 5156947"/>
              <a:gd name="connsiteY18" fmla="*/ 2232211 h 4242547"/>
              <a:gd name="connsiteX19" fmla="*/ 894230 w 5156947"/>
              <a:gd name="connsiteY19" fmla="*/ 2245658 h 4242547"/>
              <a:gd name="connsiteX20" fmla="*/ 907677 w 5156947"/>
              <a:gd name="connsiteY20" fmla="*/ 1828800 h 4242547"/>
              <a:gd name="connsiteX21" fmla="*/ 2252383 w 5156947"/>
              <a:gd name="connsiteY21" fmla="*/ 1835524 h 4242547"/>
              <a:gd name="connsiteX22" fmla="*/ 2339788 w 5156947"/>
              <a:gd name="connsiteY22" fmla="*/ 1311087 h 4242547"/>
              <a:gd name="connsiteX23" fmla="*/ 2911289 w 5156947"/>
              <a:gd name="connsiteY23" fmla="*/ 1311088 h 4242547"/>
              <a:gd name="connsiteX24" fmla="*/ 2897841 w 5156947"/>
              <a:gd name="connsiteY24" fmla="*/ 73958 h 4242547"/>
              <a:gd name="connsiteX25" fmla="*/ 0 w 5156947"/>
              <a:gd name="connsiteY25" fmla="*/ 0 h 4242547"/>
              <a:gd name="connsiteX0" fmla="*/ 0 w 5156947"/>
              <a:gd name="connsiteY0" fmla="*/ 0 h 4242547"/>
              <a:gd name="connsiteX1" fmla="*/ 6724 w 5156947"/>
              <a:gd name="connsiteY1" fmla="*/ 2756648 h 4242547"/>
              <a:gd name="connsiteX2" fmla="*/ 1405217 w 5156947"/>
              <a:gd name="connsiteY2" fmla="*/ 2756647 h 4242547"/>
              <a:gd name="connsiteX3" fmla="*/ 1425388 w 5156947"/>
              <a:gd name="connsiteY3" fmla="*/ 3220570 h 4242547"/>
              <a:gd name="connsiteX4" fmla="*/ 26893 w 5156947"/>
              <a:gd name="connsiteY4" fmla="*/ 3267635 h 4242547"/>
              <a:gd name="connsiteX5" fmla="*/ 20171 w 5156947"/>
              <a:gd name="connsiteY5" fmla="*/ 4020670 h 4242547"/>
              <a:gd name="connsiteX6" fmla="*/ 1828800 w 5156947"/>
              <a:gd name="connsiteY6" fmla="*/ 4027394 h 4242547"/>
              <a:gd name="connsiteX7" fmla="*/ 2010335 w 5156947"/>
              <a:gd name="connsiteY7" fmla="*/ 3751729 h 4242547"/>
              <a:gd name="connsiteX8" fmla="*/ 2884394 w 5156947"/>
              <a:gd name="connsiteY8" fmla="*/ 3213847 h 4242547"/>
              <a:gd name="connsiteX9" fmla="*/ 3550024 w 5156947"/>
              <a:gd name="connsiteY9" fmla="*/ 3200400 h 4242547"/>
              <a:gd name="connsiteX10" fmla="*/ 3812241 w 5156947"/>
              <a:gd name="connsiteY10" fmla="*/ 2897841 h 4242547"/>
              <a:gd name="connsiteX11" fmla="*/ 4531659 w 5156947"/>
              <a:gd name="connsiteY11" fmla="*/ 2870947 h 4242547"/>
              <a:gd name="connsiteX12" fmla="*/ 4787153 w 5156947"/>
              <a:gd name="connsiteY12" fmla="*/ 3711388 h 4242547"/>
              <a:gd name="connsiteX13" fmla="*/ 3502959 w 5156947"/>
              <a:gd name="connsiteY13" fmla="*/ 3778623 h 4242547"/>
              <a:gd name="connsiteX14" fmla="*/ 3523130 w 5156947"/>
              <a:gd name="connsiteY14" fmla="*/ 4242547 h 4242547"/>
              <a:gd name="connsiteX15" fmla="*/ 5123330 w 5156947"/>
              <a:gd name="connsiteY15" fmla="*/ 4208929 h 4242547"/>
              <a:gd name="connsiteX16" fmla="*/ 5156947 w 5156947"/>
              <a:gd name="connsiteY16" fmla="*/ 1862417 h 4242547"/>
              <a:gd name="connsiteX17" fmla="*/ 2299447 w 5156947"/>
              <a:gd name="connsiteY17" fmla="*/ 1855695 h 4242547"/>
              <a:gd name="connsiteX18" fmla="*/ 1580030 w 5156947"/>
              <a:gd name="connsiteY18" fmla="*/ 2232211 h 4242547"/>
              <a:gd name="connsiteX19" fmla="*/ 894230 w 5156947"/>
              <a:gd name="connsiteY19" fmla="*/ 2245658 h 4242547"/>
              <a:gd name="connsiteX20" fmla="*/ 907677 w 5156947"/>
              <a:gd name="connsiteY20" fmla="*/ 1828800 h 4242547"/>
              <a:gd name="connsiteX21" fmla="*/ 2259107 w 5156947"/>
              <a:gd name="connsiteY21" fmla="*/ 1808630 h 4242547"/>
              <a:gd name="connsiteX22" fmla="*/ 2339788 w 5156947"/>
              <a:gd name="connsiteY22" fmla="*/ 1311087 h 4242547"/>
              <a:gd name="connsiteX23" fmla="*/ 2911289 w 5156947"/>
              <a:gd name="connsiteY23" fmla="*/ 1311088 h 4242547"/>
              <a:gd name="connsiteX24" fmla="*/ 2897841 w 5156947"/>
              <a:gd name="connsiteY24" fmla="*/ 73958 h 4242547"/>
              <a:gd name="connsiteX25" fmla="*/ 0 w 5156947"/>
              <a:gd name="connsiteY25" fmla="*/ 0 h 4242547"/>
              <a:gd name="connsiteX0" fmla="*/ 0 w 5156947"/>
              <a:gd name="connsiteY0" fmla="*/ 0 h 4242547"/>
              <a:gd name="connsiteX1" fmla="*/ 6724 w 5156947"/>
              <a:gd name="connsiteY1" fmla="*/ 2756648 h 4242547"/>
              <a:gd name="connsiteX2" fmla="*/ 1405217 w 5156947"/>
              <a:gd name="connsiteY2" fmla="*/ 2756647 h 4242547"/>
              <a:gd name="connsiteX3" fmla="*/ 1425388 w 5156947"/>
              <a:gd name="connsiteY3" fmla="*/ 3220570 h 4242547"/>
              <a:gd name="connsiteX4" fmla="*/ 26893 w 5156947"/>
              <a:gd name="connsiteY4" fmla="*/ 3267635 h 4242547"/>
              <a:gd name="connsiteX5" fmla="*/ 20171 w 5156947"/>
              <a:gd name="connsiteY5" fmla="*/ 4020670 h 4242547"/>
              <a:gd name="connsiteX6" fmla="*/ 1828800 w 5156947"/>
              <a:gd name="connsiteY6" fmla="*/ 4027394 h 4242547"/>
              <a:gd name="connsiteX7" fmla="*/ 2010335 w 5156947"/>
              <a:gd name="connsiteY7" fmla="*/ 3751729 h 4242547"/>
              <a:gd name="connsiteX8" fmla="*/ 2884394 w 5156947"/>
              <a:gd name="connsiteY8" fmla="*/ 3213847 h 4242547"/>
              <a:gd name="connsiteX9" fmla="*/ 3550024 w 5156947"/>
              <a:gd name="connsiteY9" fmla="*/ 3200400 h 4242547"/>
              <a:gd name="connsiteX10" fmla="*/ 3812241 w 5156947"/>
              <a:gd name="connsiteY10" fmla="*/ 2897841 h 4242547"/>
              <a:gd name="connsiteX11" fmla="*/ 4531659 w 5156947"/>
              <a:gd name="connsiteY11" fmla="*/ 2870947 h 4242547"/>
              <a:gd name="connsiteX12" fmla="*/ 4787153 w 5156947"/>
              <a:gd name="connsiteY12" fmla="*/ 3711388 h 4242547"/>
              <a:gd name="connsiteX13" fmla="*/ 3502959 w 5156947"/>
              <a:gd name="connsiteY13" fmla="*/ 3778623 h 4242547"/>
              <a:gd name="connsiteX14" fmla="*/ 3523130 w 5156947"/>
              <a:gd name="connsiteY14" fmla="*/ 4242547 h 4242547"/>
              <a:gd name="connsiteX15" fmla="*/ 5123330 w 5156947"/>
              <a:gd name="connsiteY15" fmla="*/ 4208929 h 4242547"/>
              <a:gd name="connsiteX16" fmla="*/ 5156947 w 5156947"/>
              <a:gd name="connsiteY16" fmla="*/ 1862417 h 4242547"/>
              <a:gd name="connsiteX17" fmla="*/ 2299447 w 5156947"/>
              <a:gd name="connsiteY17" fmla="*/ 1855695 h 4242547"/>
              <a:gd name="connsiteX18" fmla="*/ 1580030 w 5156947"/>
              <a:gd name="connsiteY18" fmla="*/ 2232211 h 4242547"/>
              <a:gd name="connsiteX19" fmla="*/ 894230 w 5156947"/>
              <a:gd name="connsiteY19" fmla="*/ 2245658 h 4242547"/>
              <a:gd name="connsiteX20" fmla="*/ 907677 w 5156947"/>
              <a:gd name="connsiteY20" fmla="*/ 1828800 h 4242547"/>
              <a:gd name="connsiteX21" fmla="*/ 2299448 w 5156947"/>
              <a:gd name="connsiteY21" fmla="*/ 1828800 h 4242547"/>
              <a:gd name="connsiteX22" fmla="*/ 2339788 w 5156947"/>
              <a:gd name="connsiteY22" fmla="*/ 1311087 h 4242547"/>
              <a:gd name="connsiteX23" fmla="*/ 2911289 w 5156947"/>
              <a:gd name="connsiteY23" fmla="*/ 1311088 h 4242547"/>
              <a:gd name="connsiteX24" fmla="*/ 2897841 w 5156947"/>
              <a:gd name="connsiteY24" fmla="*/ 73958 h 4242547"/>
              <a:gd name="connsiteX25" fmla="*/ 0 w 5156947"/>
              <a:gd name="connsiteY25" fmla="*/ 0 h 4242547"/>
              <a:gd name="connsiteX0" fmla="*/ 0 w 5156947"/>
              <a:gd name="connsiteY0" fmla="*/ 0 h 4242547"/>
              <a:gd name="connsiteX1" fmla="*/ 6724 w 5156947"/>
              <a:gd name="connsiteY1" fmla="*/ 2756648 h 4242547"/>
              <a:gd name="connsiteX2" fmla="*/ 1405217 w 5156947"/>
              <a:gd name="connsiteY2" fmla="*/ 2756647 h 4242547"/>
              <a:gd name="connsiteX3" fmla="*/ 1425388 w 5156947"/>
              <a:gd name="connsiteY3" fmla="*/ 3220570 h 4242547"/>
              <a:gd name="connsiteX4" fmla="*/ 26893 w 5156947"/>
              <a:gd name="connsiteY4" fmla="*/ 3267635 h 4242547"/>
              <a:gd name="connsiteX5" fmla="*/ 20171 w 5156947"/>
              <a:gd name="connsiteY5" fmla="*/ 4020670 h 4242547"/>
              <a:gd name="connsiteX6" fmla="*/ 1828800 w 5156947"/>
              <a:gd name="connsiteY6" fmla="*/ 4027394 h 4242547"/>
              <a:gd name="connsiteX7" fmla="*/ 2010335 w 5156947"/>
              <a:gd name="connsiteY7" fmla="*/ 3751729 h 4242547"/>
              <a:gd name="connsiteX8" fmla="*/ 2884394 w 5156947"/>
              <a:gd name="connsiteY8" fmla="*/ 3213847 h 4242547"/>
              <a:gd name="connsiteX9" fmla="*/ 3550024 w 5156947"/>
              <a:gd name="connsiteY9" fmla="*/ 3200400 h 4242547"/>
              <a:gd name="connsiteX10" fmla="*/ 3812241 w 5156947"/>
              <a:gd name="connsiteY10" fmla="*/ 2897841 h 4242547"/>
              <a:gd name="connsiteX11" fmla="*/ 4531659 w 5156947"/>
              <a:gd name="connsiteY11" fmla="*/ 2870947 h 4242547"/>
              <a:gd name="connsiteX12" fmla="*/ 4787153 w 5156947"/>
              <a:gd name="connsiteY12" fmla="*/ 3711388 h 4242547"/>
              <a:gd name="connsiteX13" fmla="*/ 3502959 w 5156947"/>
              <a:gd name="connsiteY13" fmla="*/ 3778623 h 4242547"/>
              <a:gd name="connsiteX14" fmla="*/ 3523130 w 5156947"/>
              <a:gd name="connsiteY14" fmla="*/ 4242547 h 4242547"/>
              <a:gd name="connsiteX15" fmla="*/ 5123330 w 5156947"/>
              <a:gd name="connsiteY15" fmla="*/ 4208929 h 4242547"/>
              <a:gd name="connsiteX16" fmla="*/ 5156947 w 5156947"/>
              <a:gd name="connsiteY16" fmla="*/ 1862417 h 4242547"/>
              <a:gd name="connsiteX17" fmla="*/ 2299447 w 5156947"/>
              <a:gd name="connsiteY17" fmla="*/ 1855695 h 4242547"/>
              <a:gd name="connsiteX18" fmla="*/ 1976718 w 5156947"/>
              <a:gd name="connsiteY18" fmla="*/ 2037229 h 4242547"/>
              <a:gd name="connsiteX19" fmla="*/ 1580030 w 5156947"/>
              <a:gd name="connsiteY19" fmla="*/ 2232211 h 4242547"/>
              <a:gd name="connsiteX20" fmla="*/ 894230 w 5156947"/>
              <a:gd name="connsiteY20" fmla="*/ 2245658 h 4242547"/>
              <a:gd name="connsiteX21" fmla="*/ 907677 w 5156947"/>
              <a:gd name="connsiteY21" fmla="*/ 1828800 h 4242547"/>
              <a:gd name="connsiteX22" fmla="*/ 2299448 w 5156947"/>
              <a:gd name="connsiteY22" fmla="*/ 1828800 h 4242547"/>
              <a:gd name="connsiteX23" fmla="*/ 2339788 w 5156947"/>
              <a:gd name="connsiteY23" fmla="*/ 1311087 h 4242547"/>
              <a:gd name="connsiteX24" fmla="*/ 2911289 w 5156947"/>
              <a:gd name="connsiteY24" fmla="*/ 1311088 h 4242547"/>
              <a:gd name="connsiteX25" fmla="*/ 2897841 w 5156947"/>
              <a:gd name="connsiteY25" fmla="*/ 73958 h 4242547"/>
              <a:gd name="connsiteX26" fmla="*/ 0 w 5156947"/>
              <a:gd name="connsiteY26" fmla="*/ 0 h 4242547"/>
              <a:gd name="connsiteX0" fmla="*/ 0 w 5156947"/>
              <a:gd name="connsiteY0" fmla="*/ 0 h 4242547"/>
              <a:gd name="connsiteX1" fmla="*/ 6724 w 5156947"/>
              <a:gd name="connsiteY1" fmla="*/ 2756648 h 4242547"/>
              <a:gd name="connsiteX2" fmla="*/ 1405217 w 5156947"/>
              <a:gd name="connsiteY2" fmla="*/ 2756647 h 4242547"/>
              <a:gd name="connsiteX3" fmla="*/ 1425388 w 5156947"/>
              <a:gd name="connsiteY3" fmla="*/ 3220570 h 4242547"/>
              <a:gd name="connsiteX4" fmla="*/ 26893 w 5156947"/>
              <a:gd name="connsiteY4" fmla="*/ 3267635 h 4242547"/>
              <a:gd name="connsiteX5" fmla="*/ 20171 w 5156947"/>
              <a:gd name="connsiteY5" fmla="*/ 4020670 h 4242547"/>
              <a:gd name="connsiteX6" fmla="*/ 1828800 w 5156947"/>
              <a:gd name="connsiteY6" fmla="*/ 4027394 h 4242547"/>
              <a:gd name="connsiteX7" fmla="*/ 2010335 w 5156947"/>
              <a:gd name="connsiteY7" fmla="*/ 3751729 h 4242547"/>
              <a:gd name="connsiteX8" fmla="*/ 2884394 w 5156947"/>
              <a:gd name="connsiteY8" fmla="*/ 3213847 h 4242547"/>
              <a:gd name="connsiteX9" fmla="*/ 3550024 w 5156947"/>
              <a:gd name="connsiteY9" fmla="*/ 3200400 h 4242547"/>
              <a:gd name="connsiteX10" fmla="*/ 3812241 w 5156947"/>
              <a:gd name="connsiteY10" fmla="*/ 2897841 h 4242547"/>
              <a:gd name="connsiteX11" fmla="*/ 4531659 w 5156947"/>
              <a:gd name="connsiteY11" fmla="*/ 2870947 h 4242547"/>
              <a:gd name="connsiteX12" fmla="*/ 4787153 w 5156947"/>
              <a:gd name="connsiteY12" fmla="*/ 3711388 h 4242547"/>
              <a:gd name="connsiteX13" fmla="*/ 3502959 w 5156947"/>
              <a:gd name="connsiteY13" fmla="*/ 3778623 h 4242547"/>
              <a:gd name="connsiteX14" fmla="*/ 3523130 w 5156947"/>
              <a:gd name="connsiteY14" fmla="*/ 4242547 h 4242547"/>
              <a:gd name="connsiteX15" fmla="*/ 5123330 w 5156947"/>
              <a:gd name="connsiteY15" fmla="*/ 4208929 h 4242547"/>
              <a:gd name="connsiteX16" fmla="*/ 5156947 w 5156947"/>
              <a:gd name="connsiteY16" fmla="*/ 1862417 h 4242547"/>
              <a:gd name="connsiteX17" fmla="*/ 2299447 w 5156947"/>
              <a:gd name="connsiteY17" fmla="*/ 1855695 h 4242547"/>
              <a:gd name="connsiteX18" fmla="*/ 1566582 w 5156947"/>
              <a:gd name="connsiteY18" fmla="*/ 1815353 h 4242547"/>
              <a:gd name="connsiteX19" fmla="*/ 1580030 w 5156947"/>
              <a:gd name="connsiteY19" fmla="*/ 2232211 h 4242547"/>
              <a:gd name="connsiteX20" fmla="*/ 894230 w 5156947"/>
              <a:gd name="connsiteY20" fmla="*/ 2245658 h 4242547"/>
              <a:gd name="connsiteX21" fmla="*/ 907677 w 5156947"/>
              <a:gd name="connsiteY21" fmla="*/ 1828800 h 4242547"/>
              <a:gd name="connsiteX22" fmla="*/ 2299448 w 5156947"/>
              <a:gd name="connsiteY22" fmla="*/ 1828800 h 4242547"/>
              <a:gd name="connsiteX23" fmla="*/ 2339788 w 5156947"/>
              <a:gd name="connsiteY23" fmla="*/ 1311087 h 4242547"/>
              <a:gd name="connsiteX24" fmla="*/ 2911289 w 5156947"/>
              <a:gd name="connsiteY24" fmla="*/ 1311088 h 4242547"/>
              <a:gd name="connsiteX25" fmla="*/ 2897841 w 5156947"/>
              <a:gd name="connsiteY25" fmla="*/ 73958 h 4242547"/>
              <a:gd name="connsiteX26" fmla="*/ 0 w 5156947"/>
              <a:gd name="connsiteY26" fmla="*/ 0 h 4242547"/>
              <a:gd name="connsiteX0" fmla="*/ 0 w 5156947"/>
              <a:gd name="connsiteY0" fmla="*/ 0 h 4242547"/>
              <a:gd name="connsiteX1" fmla="*/ 6724 w 5156947"/>
              <a:gd name="connsiteY1" fmla="*/ 2756648 h 4242547"/>
              <a:gd name="connsiteX2" fmla="*/ 1405217 w 5156947"/>
              <a:gd name="connsiteY2" fmla="*/ 2756647 h 4242547"/>
              <a:gd name="connsiteX3" fmla="*/ 1425388 w 5156947"/>
              <a:gd name="connsiteY3" fmla="*/ 3220570 h 4242547"/>
              <a:gd name="connsiteX4" fmla="*/ 26893 w 5156947"/>
              <a:gd name="connsiteY4" fmla="*/ 3267635 h 4242547"/>
              <a:gd name="connsiteX5" fmla="*/ 20171 w 5156947"/>
              <a:gd name="connsiteY5" fmla="*/ 4020670 h 4242547"/>
              <a:gd name="connsiteX6" fmla="*/ 1828800 w 5156947"/>
              <a:gd name="connsiteY6" fmla="*/ 4027394 h 4242547"/>
              <a:gd name="connsiteX7" fmla="*/ 2010335 w 5156947"/>
              <a:gd name="connsiteY7" fmla="*/ 3751729 h 4242547"/>
              <a:gd name="connsiteX8" fmla="*/ 2884394 w 5156947"/>
              <a:gd name="connsiteY8" fmla="*/ 3213847 h 4242547"/>
              <a:gd name="connsiteX9" fmla="*/ 3550024 w 5156947"/>
              <a:gd name="connsiteY9" fmla="*/ 3200400 h 4242547"/>
              <a:gd name="connsiteX10" fmla="*/ 3812241 w 5156947"/>
              <a:gd name="connsiteY10" fmla="*/ 2897841 h 4242547"/>
              <a:gd name="connsiteX11" fmla="*/ 4531659 w 5156947"/>
              <a:gd name="connsiteY11" fmla="*/ 2870947 h 4242547"/>
              <a:gd name="connsiteX12" fmla="*/ 4787153 w 5156947"/>
              <a:gd name="connsiteY12" fmla="*/ 3711388 h 4242547"/>
              <a:gd name="connsiteX13" fmla="*/ 3502959 w 5156947"/>
              <a:gd name="connsiteY13" fmla="*/ 3778623 h 4242547"/>
              <a:gd name="connsiteX14" fmla="*/ 3523130 w 5156947"/>
              <a:gd name="connsiteY14" fmla="*/ 4242547 h 4242547"/>
              <a:gd name="connsiteX15" fmla="*/ 5123330 w 5156947"/>
              <a:gd name="connsiteY15" fmla="*/ 4208929 h 4242547"/>
              <a:gd name="connsiteX16" fmla="*/ 5156947 w 5156947"/>
              <a:gd name="connsiteY16" fmla="*/ 1862417 h 4242547"/>
              <a:gd name="connsiteX17" fmla="*/ 2480982 w 5156947"/>
              <a:gd name="connsiteY17" fmla="*/ 1822078 h 4242547"/>
              <a:gd name="connsiteX18" fmla="*/ 1566582 w 5156947"/>
              <a:gd name="connsiteY18" fmla="*/ 1815353 h 4242547"/>
              <a:gd name="connsiteX19" fmla="*/ 1580030 w 5156947"/>
              <a:gd name="connsiteY19" fmla="*/ 2232211 h 4242547"/>
              <a:gd name="connsiteX20" fmla="*/ 894230 w 5156947"/>
              <a:gd name="connsiteY20" fmla="*/ 2245658 h 4242547"/>
              <a:gd name="connsiteX21" fmla="*/ 907677 w 5156947"/>
              <a:gd name="connsiteY21" fmla="*/ 1828800 h 4242547"/>
              <a:gd name="connsiteX22" fmla="*/ 2299448 w 5156947"/>
              <a:gd name="connsiteY22" fmla="*/ 1828800 h 4242547"/>
              <a:gd name="connsiteX23" fmla="*/ 2339788 w 5156947"/>
              <a:gd name="connsiteY23" fmla="*/ 1311087 h 4242547"/>
              <a:gd name="connsiteX24" fmla="*/ 2911289 w 5156947"/>
              <a:gd name="connsiteY24" fmla="*/ 1311088 h 4242547"/>
              <a:gd name="connsiteX25" fmla="*/ 2897841 w 5156947"/>
              <a:gd name="connsiteY25" fmla="*/ 73958 h 4242547"/>
              <a:gd name="connsiteX26" fmla="*/ 0 w 5156947"/>
              <a:gd name="connsiteY26" fmla="*/ 0 h 4242547"/>
              <a:gd name="connsiteX0" fmla="*/ 0 w 5156947"/>
              <a:gd name="connsiteY0" fmla="*/ 0 h 4242547"/>
              <a:gd name="connsiteX1" fmla="*/ 6724 w 5156947"/>
              <a:gd name="connsiteY1" fmla="*/ 2756648 h 4242547"/>
              <a:gd name="connsiteX2" fmla="*/ 1405217 w 5156947"/>
              <a:gd name="connsiteY2" fmla="*/ 2756647 h 4242547"/>
              <a:gd name="connsiteX3" fmla="*/ 1425388 w 5156947"/>
              <a:gd name="connsiteY3" fmla="*/ 3220570 h 4242547"/>
              <a:gd name="connsiteX4" fmla="*/ 26893 w 5156947"/>
              <a:gd name="connsiteY4" fmla="*/ 3267635 h 4242547"/>
              <a:gd name="connsiteX5" fmla="*/ 20171 w 5156947"/>
              <a:gd name="connsiteY5" fmla="*/ 4020670 h 4242547"/>
              <a:gd name="connsiteX6" fmla="*/ 1828800 w 5156947"/>
              <a:gd name="connsiteY6" fmla="*/ 4027394 h 4242547"/>
              <a:gd name="connsiteX7" fmla="*/ 2010335 w 5156947"/>
              <a:gd name="connsiteY7" fmla="*/ 3751729 h 4242547"/>
              <a:gd name="connsiteX8" fmla="*/ 2884394 w 5156947"/>
              <a:gd name="connsiteY8" fmla="*/ 3213847 h 4242547"/>
              <a:gd name="connsiteX9" fmla="*/ 3550024 w 5156947"/>
              <a:gd name="connsiteY9" fmla="*/ 3200400 h 4242547"/>
              <a:gd name="connsiteX10" fmla="*/ 3812241 w 5156947"/>
              <a:gd name="connsiteY10" fmla="*/ 2897841 h 4242547"/>
              <a:gd name="connsiteX11" fmla="*/ 4531659 w 5156947"/>
              <a:gd name="connsiteY11" fmla="*/ 2870947 h 4242547"/>
              <a:gd name="connsiteX12" fmla="*/ 4787153 w 5156947"/>
              <a:gd name="connsiteY12" fmla="*/ 3711388 h 4242547"/>
              <a:gd name="connsiteX13" fmla="*/ 3502959 w 5156947"/>
              <a:gd name="connsiteY13" fmla="*/ 3778623 h 4242547"/>
              <a:gd name="connsiteX14" fmla="*/ 3523130 w 5156947"/>
              <a:gd name="connsiteY14" fmla="*/ 4242547 h 4242547"/>
              <a:gd name="connsiteX15" fmla="*/ 5123330 w 5156947"/>
              <a:gd name="connsiteY15" fmla="*/ 4208929 h 4242547"/>
              <a:gd name="connsiteX16" fmla="*/ 5156947 w 5156947"/>
              <a:gd name="connsiteY16" fmla="*/ 1862417 h 4242547"/>
              <a:gd name="connsiteX17" fmla="*/ 2480982 w 5156947"/>
              <a:gd name="connsiteY17" fmla="*/ 1875866 h 4242547"/>
              <a:gd name="connsiteX18" fmla="*/ 1566582 w 5156947"/>
              <a:gd name="connsiteY18" fmla="*/ 1815353 h 4242547"/>
              <a:gd name="connsiteX19" fmla="*/ 1580030 w 5156947"/>
              <a:gd name="connsiteY19" fmla="*/ 2232211 h 4242547"/>
              <a:gd name="connsiteX20" fmla="*/ 894230 w 5156947"/>
              <a:gd name="connsiteY20" fmla="*/ 2245658 h 4242547"/>
              <a:gd name="connsiteX21" fmla="*/ 907677 w 5156947"/>
              <a:gd name="connsiteY21" fmla="*/ 1828800 h 4242547"/>
              <a:gd name="connsiteX22" fmla="*/ 2299448 w 5156947"/>
              <a:gd name="connsiteY22" fmla="*/ 1828800 h 4242547"/>
              <a:gd name="connsiteX23" fmla="*/ 2339788 w 5156947"/>
              <a:gd name="connsiteY23" fmla="*/ 1311087 h 4242547"/>
              <a:gd name="connsiteX24" fmla="*/ 2911289 w 5156947"/>
              <a:gd name="connsiteY24" fmla="*/ 1311088 h 4242547"/>
              <a:gd name="connsiteX25" fmla="*/ 2897841 w 5156947"/>
              <a:gd name="connsiteY25" fmla="*/ 73958 h 4242547"/>
              <a:gd name="connsiteX26" fmla="*/ 0 w 5156947"/>
              <a:gd name="connsiteY26" fmla="*/ 0 h 4242547"/>
              <a:gd name="connsiteX0" fmla="*/ 0 w 5156947"/>
              <a:gd name="connsiteY0" fmla="*/ 0 h 4242547"/>
              <a:gd name="connsiteX1" fmla="*/ 6724 w 5156947"/>
              <a:gd name="connsiteY1" fmla="*/ 2756648 h 4242547"/>
              <a:gd name="connsiteX2" fmla="*/ 1405217 w 5156947"/>
              <a:gd name="connsiteY2" fmla="*/ 2756647 h 4242547"/>
              <a:gd name="connsiteX3" fmla="*/ 1425388 w 5156947"/>
              <a:gd name="connsiteY3" fmla="*/ 3220570 h 4242547"/>
              <a:gd name="connsiteX4" fmla="*/ 26893 w 5156947"/>
              <a:gd name="connsiteY4" fmla="*/ 3267635 h 4242547"/>
              <a:gd name="connsiteX5" fmla="*/ 20171 w 5156947"/>
              <a:gd name="connsiteY5" fmla="*/ 4020670 h 4242547"/>
              <a:gd name="connsiteX6" fmla="*/ 1828800 w 5156947"/>
              <a:gd name="connsiteY6" fmla="*/ 4027394 h 4242547"/>
              <a:gd name="connsiteX7" fmla="*/ 2010335 w 5156947"/>
              <a:gd name="connsiteY7" fmla="*/ 3751729 h 4242547"/>
              <a:gd name="connsiteX8" fmla="*/ 2884394 w 5156947"/>
              <a:gd name="connsiteY8" fmla="*/ 3213847 h 4242547"/>
              <a:gd name="connsiteX9" fmla="*/ 3550024 w 5156947"/>
              <a:gd name="connsiteY9" fmla="*/ 3200400 h 4242547"/>
              <a:gd name="connsiteX10" fmla="*/ 3812241 w 5156947"/>
              <a:gd name="connsiteY10" fmla="*/ 2897841 h 4242547"/>
              <a:gd name="connsiteX11" fmla="*/ 4531659 w 5156947"/>
              <a:gd name="connsiteY11" fmla="*/ 2870947 h 4242547"/>
              <a:gd name="connsiteX12" fmla="*/ 4787153 w 5156947"/>
              <a:gd name="connsiteY12" fmla="*/ 3711388 h 4242547"/>
              <a:gd name="connsiteX13" fmla="*/ 3502959 w 5156947"/>
              <a:gd name="connsiteY13" fmla="*/ 3778623 h 4242547"/>
              <a:gd name="connsiteX14" fmla="*/ 3523130 w 5156947"/>
              <a:gd name="connsiteY14" fmla="*/ 4242547 h 4242547"/>
              <a:gd name="connsiteX15" fmla="*/ 5123330 w 5156947"/>
              <a:gd name="connsiteY15" fmla="*/ 4208929 h 4242547"/>
              <a:gd name="connsiteX16" fmla="*/ 5156947 w 5156947"/>
              <a:gd name="connsiteY16" fmla="*/ 1862417 h 4242547"/>
              <a:gd name="connsiteX17" fmla="*/ 2312894 w 5156947"/>
              <a:gd name="connsiteY17" fmla="*/ 1875866 h 4242547"/>
              <a:gd name="connsiteX18" fmla="*/ 1566582 w 5156947"/>
              <a:gd name="connsiteY18" fmla="*/ 1815353 h 4242547"/>
              <a:gd name="connsiteX19" fmla="*/ 1580030 w 5156947"/>
              <a:gd name="connsiteY19" fmla="*/ 2232211 h 4242547"/>
              <a:gd name="connsiteX20" fmla="*/ 894230 w 5156947"/>
              <a:gd name="connsiteY20" fmla="*/ 2245658 h 4242547"/>
              <a:gd name="connsiteX21" fmla="*/ 907677 w 5156947"/>
              <a:gd name="connsiteY21" fmla="*/ 1828800 h 4242547"/>
              <a:gd name="connsiteX22" fmla="*/ 2299448 w 5156947"/>
              <a:gd name="connsiteY22" fmla="*/ 1828800 h 4242547"/>
              <a:gd name="connsiteX23" fmla="*/ 2339788 w 5156947"/>
              <a:gd name="connsiteY23" fmla="*/ 1311087 h 4242547"/>
              <a:gd name="connsiteX24" fmla="*/ 2911289 w 5156947"/>
              <a:gd name="connsiteY24" fmla="*/ 1311088 h 4242547"/>
              <a:gd name="connsiteX25" fmla="*/ 2897841 w 5156947"/>
              <a:gd name="connsiteY25" fmla="*/ 73958 h 4242547"/>
              <a:gd name="connsiteX26" fmla="*/ 0 w 5156947"/>
              <a:gd name="connsiteY26" fmla="*/ 0 h 4242547"/>
              <a:gd name="connsiteX0" fmla="*/ 0 w 5156947"/>
              <a:gd name="connsiteY0" fmla="*/ 0 h 4242547"/>
              <a:gd name="connsiteX1" fmla="*/ 6724 w 5156947"/>
              <a:gd name="connsiteY1" fmla="*/ 2756648 h 4242547"/>
              <a:gd name="connsiteX2" fmla="*/ 1405217 w 5156947"/>
              <a:gd name="connsiteY2" fmla="*/ 2756647 h 4242547"/>
              <a:gd name="connsiteX3" fmla="*/ 1425388 w 5156947"/>
              <a:gd name="connsiteY3" fmla="*/ 3220570 h 4242547"/>
              <a:gd name="connsiteX4" fmla="*/ 26893 w 5156947"/>
              <a:gd name="connsiteY4" fmla="*/ 3267635 h 4242547"/>
              <a:gd name="connsiteX5" fmla="*/ 20171 w 5156947"/>
              <a:gd name="connsiteY5" fmla="*/ 4020670 h 4242547"/>
              <a:gd name="connsiteX6" fmla="*/ 1828800 w 5156947"/>
              <a:gd name="connsiteY6" fmla="*/ 4027394 h 4242547"/>
              <a:gd name="connsiteX7" fmla="*/ 2010335 w 5156947"/>
              <a:gd name="connsiteY7" fmla="*/ 3751729 h 4242547"/>
              <a:gd name="connsiteX8" fmla="*/ 2884394 w 5156947"/>
              <a:gd name="connsiteY8" fmla="*/ 3213847 h 4242547"/>
              <a:gd name="connsiteX9" fmla="*/ 3550024 w 5156947"/>
              <a:gd name="connsiteY9" fmla="*/ 3200400 h 4242547"/>
              <a:gd name="connsiteX10" fmla="*/ 3812241 w 5156947"/>
              <a:gd name="connsiteY10" fmla="*/ 2897841 h 4242547"/>
              <a:gd name="connsiteX11" fmla="*/ 4531659 w 5156947"/>
              <a:gd name="connsiteY11" fmla="*/ 2870947 h 4242547"/>
              <a:gd name="connsiteX12" fmla="*/ 4787153 w 5156947"/>
              <a:gd name="connsiteY12" fmla="*/ 3711388 h 4242547"/>
              <a:gd name="connsiteX13" fmla="*/ 3502959 w 5156947"/>
              <a:gd name="connsiteY13" fmla="*/ 3778623 h 4242547"/>
              <a:gd name="connsiteX14" fmla="*/ 3523130 w 5156947"/>
              <a:gd name="connsiteY14" fmla="*/ 4242547 h 4242547"/>
              <a:gd name="connsiteX15" fmla="*/ 5123330 w 5156947"/>
              <a:gd name="connsiteY15" fmla="*/ 4208929 h 4242547"/>
              <a:gd name="connsiteX16" fmla="*/ 5156947 w 5156947"/>
              <a:gd name="connsiteY16" fmla="*/ 1862417 h 4242547"/>
              <a:gd name="connsiteX17" fmla="*/ 2299447 w 5156947"/>
              <a:gd name="connsiteY17" fmla="*/ 1822078 h 4242547"/>
              <a:gd name="connsiteX18" fmla="*/ 1566582 w 5156947"/>
              <a:gd name="connsiteY18" fmla="*/ 1815353 h 4242547"/>
              <a:gd name="connsiteX19" fmla="*/ 1580030 w 5156947"/>
              <a:gd name="connsiteY19" fmla="*/ 2232211 h 4242547"/>
              <a:gd name="connsiteX20" fmla="*/ 894230 w 5156947"/>
              <a:gd name="connsiteY20" fmla="*/ 2245658 h 4242547"/>
              <a:gd name="connsiteX21" fmla="*/ 907677 w 5156947"/>
              <a:gd name="connsiteY21" fmla="*/ 1828800 h 4242547"/>
              <a:gd name="connsiteX22" fmla="*/ 2299448 w 5156947"/>
              <a:gd name="connsiteY22" fmla="*/ 1828800 h 4242547"/>
              <a:gd name="connsiteX23" fmla="*/ 2339788 w 5156947"/>
              <a:gd name="connsiteY23" fmla="*/ 1311087 h 4242547"/>
              <a:gd name="connsiteX24" fmla="*/ 2911289 w 5156947"/>
              <a:gd name="connsiteY24" fmla="*/ 1311088 h 4242547"/>
              <a:gd name="connsiteX25" fmla="*/ 2897841 w 5156947"/>
              <a:gd name="connsiteY25" fmla="*/ 73958 h 4242547"/>
              <a:gd name="connsiteX26" fmla="*/ 0 w 5156947"/>
              <a:gd name="connsiteY26" fmla="*/ 0 h 4242547"/>
              <a:gd name="connsiteX0" fmla="*/ 0 w 5156947"/>
              <a:gd name="connsiteY0" fmla="*/ 0 h 4242547"/>
              <a:gd name="connsiteX1" fmla="*/ 6724 w 5156947"/>
              <a:gd name="connsiteY1" fmla="*/ 2756648 h 4242547"/>
              <a:gd name="connsiteX2" fmla="*/ 1405217 w 5156947"/>
              <a:gd name="connsiteY2" fmla="*/ 2756647 h 4242547"/>
              <a:gd name="connsiteX3" fmla="*/ 1425388 w 5156947"/>
              <a:gd name="connsiteY3" fmla="*/ 3220570 h 4242547"/>
              <a:gd name="connsiteX4" fmla="*/ 26893 w 5156947"/>
              <a:gd name="connsiteY4" fmla="*/ 3267635 h 4242547"/>
              <a:gd name="connsiteX5" fmla="*/ 20171 w 5156947"/>
              <a:gd name="connsiteY5" fmla="*/ 4020670 h 4242547"/>
              <a:gd name="connsiteX6" fmla="*/ 1828800 w 5156947"/>
              <a:gd name="connsiteY6" fmla="*/ 4027394 h 4242547"/>
              <a:gd name="connsiteX7" fmla="*/ 2010335 w 5156947"/>
              <a:gd name="connsiteY7" fmla="*/ 3751729 h 4242547"/>
              <a:gd name="connsiteX8" fmla="*/ 2884394 w 5156947"/>
              <a:gd name="connsiteY8" fmla="*/ 3213847 h 4242547"/>
              <a:gd name="connsiteX9" fmla="*/ 3550024 w 5156947"/>
              <a:gd name="connsiteY9" fmla="*/ 3200400 h 4242547"/>
              <a:gd name="connsiteX10" fmla="*/ 3812241 w 5156947"/>
              <a:gd name="connsiteY10" fmla="*/ 2897841 h 4242547"/>
              <a:gd name="connsiteX11" fmla="*/ 4531659 w 5156947"/>
              <a:gd name="connsiteY11" fmla="*/ 2870947 h 4242547"/>
              <a:gd name="connsiteX12" fmla="*/ 4787153 w 5156947"/>
              <a:gd name="connsiteY12" fmla="*/ 3711388 h 4242547"/>
              <a:gd name="connsiteX13" fmla="*/ 3502959 w 5156947"/>
              <a:gd name="connsiteY13" fmla="*/ 3778623 h 4242547"/>
              <a:gd name="connsiteX14" fmla="*/ 3523130 w 5156947"/>
              <a:gd name="connsiteY14" fmla="*/ 4242547 h 4242547"/>
              <a:gd name="connsiteX15" fmla="*/ 5123330 w 5156947"/>
              <a:gd name="connsiteY15" fmla="*/ 4208929 h 4242547"/>
              <a:gd name="connsiteX16" fmla="*/ 5156947 w 5156947"/>
              <a:gd name="connsiteY16" fmla="*/ 1862417 h 4242547"/>
              <a:gd name="connsiteX17" fmla="*/ 2299447 w 5156947"/>
              <a:gd name="connsiteY17" fmla="*/ 1822078 h 4242547"/>
              <a:gd name="connsiteX18" fmla="*/ 1566582 w 5156947"/>
              <a:gd name="connsiteY18" fmla="*/ 1815353 h 4242547"/>
              <a:gd name="connsiteX19" fmla="*/ 1580030 w 5156947"/>
              <a:gd name="connsiteY19" fmla="*/ 2232211 h 4242547"/>
              <a:gd name="connsiteX20" fmla="*/ 907677 w 5156947"/>
              <a:gd name="connsiteY20" fmla="*/ 2212041 h 4242547"/>
              <a:gd name="connsiteX21" fmla="*/ 907677 w 5156947"/>
              <a:gd name="connsiteY21" fmla="*/ 1828800 h 4242547"/>
              <a:gd name="connsiteX22" fmla="*/ 2299448 w 5156947"/>
              <a:gd name="connsiteY22" fmla="*/ 1828800 h 4242547"/>
              <a:gd name="connsiteX23" fmla="*/ 2339788 w 5156947"/>
              <a:gd name="connsiteY23" fmla="*/ 1311087 h 4242547"/>
              <a:gd name="connsiteX24" fmla="*/ 2911289 w 5156947"/>
              <a:gd name="connsiteY24" fmla="*/ 1311088 h 4242547"/>
              <a:gd name="connsiteX25" fmla="*/ 2897841 w 5156947"/>
              <a:gd name="connsiteY25" fmla="*/ 73958 h 4242547"/>
              <a:gd name="connsiteX26" fmla="*/ 0 w 5156947"/>
              <a:gd name="connsiteY26" fmla="*/ 0 h 4242547"/>
              <a:gd name="connsiteX0" fmla="*/ 0 w 5156947"/>
              <a:gd name="connsiteY0" fmla="*/ 0 h 4242547"/>
              <a:gd name="connsiteX1" fmla="*/ 6724 w 5156947"/>
              <a:gd name="connsiteY1" fmla="*/ 2756648 h 4242547"/>
              <a:gd name="connsiteX2" fmla="*/ 1405217 w 5156947"/>
              <a:gd name="connsiteY2" fmla="*/ 2756647 h 4242547"/>
              <a:gd name="connsiteX3" fmla="*/ 1425388 w 5156947"/>
              <a:gd name="connsiteY3" fmla="*/ 3220570 h 4242547"/>
              <a:gd name="connsiteX4" fmla="*/ 26893 w 5156947"/>
              <a:gd name="connsiteY4" fmla="*/ 3267635 h 4242547"/>
              <a:gd name="connsiteX5" fmla="*/ 20171 w 5156947"/>
              <a:gd name="connsiteY5" fmla="*/ 4020670 h 4242547"/>
              <a:gd name="connsiteX6" fmla="*/ 1828800 w 5156947"/>
              <a:gd name="connsiteY6" fmla="*/ 4027394 h 4242547"/>
              <a:gd name="connsiteX7" fmla="*/ 2010335 w 5156947"/>
              <a:gd name="connsiteY7" fmla="*/ 3751729 h 4242547"/>
              <a:gd name="connsiteX8" fmla="*/ 2884394 w 5156947"/>
              <a:gd name="connsiteY8" fmla="*/ 3213847 h 4242547"/>
              <a:gd name="connsiteX9" fmla="*/ 3550024 w 5156947"/>
              <a:gd name="connsiteY9" fmla="*/ 3200400 h 4242547"/>
              <a:gd name="connsiteX10" fmla="*/ 3812241 w 5156947"/>
              <a:gd name="connsiteY10" fmla="*/ 2897841 h 4242547"/>
              <a:gd name="connsiteX11" fmla="*/ 4531659 w 5156947"/>
              <a:gd name="connsiteY11" fmla="*/ 2870947 h 4242547"/>
              <a:gd name="connsiteX12" fmla="*/ 4787153 w 5156947"/>
              <a:gd name="connsiteY12" fmla="*/ 3711388 h 4242547"/>
              <a:gd name="connsiteX13" fmla="*/ 3502959 w 5156947"/>
              <a:gd name="connsiteY13" fmla="*/ 3778623 h 4242547"/>
              <a:gd name="connsiteX14" fmla="*/ 3523130 w 5156947"/>
              <a:gd name="connsiteY14" fmla="*/ 4242547 h 4242547"/>
              <a:gd name="connsiteX15" fmla="*/ 5123330 w 5156947"/>
              <a:gd name="connsiteY15" fmla="*/ 4208929 h 4242547"/>
              <a:gd name="connsiteX16" fmla="*/ 5156947 w 5156947"/>
              <a:gd name="connsiteY16" fmla="*/ 1862417 h 4242547"/>
              <a:gd name="connsiteX17" fmla="*/ 2299447 w 5156947"/>
              <a:gd name="connsiteY17" fmla="*/ 1822078 h 4242547"/>
              <a:gd name="connsiteX18" fmla="*/ 1566582 w 5156947"/>
              <a:gd name="connsiteY18" fmla="*/ 1815353 h 4242547"/>
              <a:gd name="connsiteX19" fmla="*/ 1580030 w 5156947"/>
              <a:gd name="connsiteY19" fmla="*/ 2205317 h 4242547"/>
              <a:gd name="connsiteX20" fmla="*/ 907677 w 5156947"/>
              <a:gd name="connsiteY20" fmla="*/ 2212041 h 4242547"/>
              <a:gd name="connsiteX21" fmla="*/ 907677 w 5156947"/>
              <a:gd name="connsiteY21" fmla="*/ 1828800 h 4242547"/>
              <a:gd name="connsiteX22" fmla="*/ 2299448 w 5156947"/>
              <a:gd name="connsiteY22" fmla="*/ 1828800 h 4242547"/>
              <a:gd name="connsiteX23" fmla="*/ 2339788 w 5156947"/>
              <a:gd name="connsiteY23" fmla="*/ 1311087 h 4242547"/>
              <a:gd name="connsiteX24" fmla="*/ 2911289 w 5156947"/>
              <a:gd name="connsiteY24" fmla="*/ 1311088 h 4242547"/>
              <a:gd name="connsiteX25" fmla="*/ 2897841 w 5156947"/>
              <a:gd name="connsiteY25" fmla="*/ 73958 h 4242547"/>
              <a:gd name="connsiteX26" fmla="*/ 0 w 5156947"/>
              <a:gd name="connsiteY26" fmla="*/ 0 h 4242547"/>
              <a:gd name="connsiteX0" fmla="*/ 0 w 5156947"/>
              <a:gd name="connsiteY0" fmla="*/ 0 h 4242547"/>
              <a:gd name="connsiteX1" fmla="*/ 6724 w 5156947"/>
              <a:gd name="connsiteY1" fmla="*/ 2756648 h 4242547"/>
              <a:gd name="connsiteX2" fmla="*/ 1405217 w 5156947"/>
              <a:gd name="connsiteY2" fmla="*/ 2756647 h 4242547"/>
              <a:gd name="connsiteX3" fmla="*/ 1425388 w 5156947"/>
              <a:gd name="connsiteY3" fmla="*/ 3220570 h 4242547"/>
              <a:gd name="connsiteX4" fmla="*/ 26893 w 5156947"/>
              <a:gd name="connsiteY4" fmla="*/ 3267635 h 4242547"/>
              <a:gd name="connsiteX5" fmla="*/ 20171 w 5156947"/>
              <a:gd name="connsiteY5" fmla="*/ 4020670 h 4242547"/>
              <a:gd name="connsiteX6" fmla="*/ 1828800 w 5156947"/>
              <a:gd name="connsiteY6" fmla="*/ 4027394 h 4242547"/>
              <a:gd name="connsiteX7" fmla="*/ 2010335 w 5156947"/>
              <a:gd name="connsiteY7" fmla="*/ 3751729 h 4242547"/>
              <a:gd name="connsiteX8" fmla="*/ 2884394 w 5156947"/>
              <a:gd name="connsiteY8" fmla="*/ 3213847 h 4242547"/>
              <a:gd name="connsiteX9" fmla="*/ 3550024 w 5156947"/>
              <a:gd name="connsiteY9" fmla="*/ 3200400 h 4242547"/>
              <a:gd name="connsiteX10" fmla="*/ 3812241 w 5156947"/>
              <a:gd name="connsiteY10" fmla="*/ 2897841 h 4242547"/>
              <a:gd name="connsiteX11" fmla="*/ 4531659 w 5156947"/>
              <a:gd name="connsiteY11" fmla="*/ 2870947 h 4242547"/>
              <a:gd name="connsiteX12" fmla="*/ 4787153 w 5156947"/>
              <a:gd name="connsiteY12" fmla="*/ 3711388 h 4242547"/>
              <a:gd name="connsiteX13" fmla="*/ 3502959 w 5156947"/>
              <a:gd name="connsiteY13" fmla="*/ 3778623 h 4242547"/>
              <a:gd name="connsiteX14" fmla="*/ 3523130 w 5156947"/>
              <a:gd name="connsiteY14" fmla="*/ 4242547 h 4242547"/>
              <a:gd name="connsiteX15" fmla="*/ 5123330 w 5156947"/>
              <a:gd name="connsiteY15" fmla="*/ 4208929 h 4242547"/>
              <a:gd name="connsiteX16" fmla="*/ 5156947 w 5156947"/>
              <a:gd name="connsiteY16" fmla="*/ 1835523 h 4242547"/>
              <a:gd name="connsiteX17" fmla="*/ 2299447 w 5156947"/>
              <a:gd name="connsiteY17" fmla="*/ 1822078 h 4242547"/>
              <a:gd name="connsiteX18" fmla="*/ 1566582 w 5156947"/>
              <a:gd name="connsiteY18" fmla="*/ 1815353 h 4242547"/>
              <a:gd name="connsiteX19" fmla="*/ 1580030 w 5156947"/>
              <a:gd name="connsiteY19" fmla="*/ 2205317 h 4242547"/>
              <a:gd name="connsiteX20" fmla="*/ 907677 w 5156947"/>
              <a:gd name="connsiteY20" fmla="*/ 2212041 h 4242547"/>
              <a:gd name="connsiteX21" fmla="*/ 907677 w 5156947"/>
              <a:gd name="connsiteY21" fmla="*/ 1828800 h 4242547"/>
              <a:gd name="connsiteX22" fmla="*/ 2299448 w 5156947"/>
              <a:gd name="connsiteY22" fmla="*/ 1828800 h 4242547"/>
              <a:gd name="connsiteX23" fmla="*/ 2339788 w 5156947"/>
              <a:gd name="connsiteY23" fmla="*/ 1311087 h 4242547"/>
              <a:gd name="connsiteX24" fmla="*/ 2911289 w 5156947"/>
              <a:gd name="connsiteY24" fmla="*/ 1311088 h 4242547"/>
              <a:gd name="connsiteX25" fmla="*/ 2897841 w 5156947"/>
              <a:gd name="connsiteY25" fmla="*/ 73958 h 4242547"/>
              <a:gd name="connsiteX26" fmla="*/ 0 w 5156947"/>
              <a:gd name="connsiteY26" fmla="*/ 0 h 4242547"/>
              <a:gd name="connsiteX0" fmla="*/ 0 w 5156947"/>
              <a:gd name="connsiteY0" fmla="*/ 0 h 4242547"/>
              <a:gd name="connsiteX1" fmla="*/ 6724 w 5156947"/>
              <a:gd name="connsiteY1" fmla="*/ 2756648 h 4242547"/>
              <a:gd name="connsiteX2" fmla="*/ 1405217 w 5156947"/>
              <a:gd name="connsiteY2" fmla="*/ 2756647 h 4242547"/>
              <a:gd name="connsiteX3" fmla="*/ 1425388 w 5156947"/>
              <a:gd name="connsiteY3" fmla="*/ 3220570 h 4242547"/>
              <a:gd name="connsiteX4" fmla="*/ 26893 w 5156947"/>
              <a:gd name="connsiteY4" fmla="*/ 3267635 h 4242547"/>
              <a:gd name="connsiteX5" fmla="*/ 20171 w 5156947"/>
              <a:gd name="connsiteY5" fmla="*/ 4020670 h 4242547"/>
              <a:gd name="connsiteX6" fmla="*/ 1828800 w 5156947"/>
              <a:gd name="connsiteY6" fmla="*/ 4027394 h 4242547"/>
              <a:gd name="connsiteX7" fmla="*/ 2010335 w 5156947"/>
              <a:gd name="connsiteY7" fmla="*/ 3751729 h 4242547"/>
              <a:gd name="connsiteX8" fmla="*/ 2884394 w 5156947"/>
              <a:gd name="connsiteY8" fmla="*/ 3213847 h 4242547"/>
              <a:gd name="connsiteX9" fmla="*/ 3550024 w 5156947"/>
              <a:gd name="connsiteY9" fmla="*/ 3200400 h 4242547"/>
              <a:gd name="connsiteX10" fmla="*/ 3812241 w 5156947"/>
              <a:gd name="connsiteY10" fmla="*/ 2897841 h 4242547"/>
              <a:gd name="connsiteX11" fmla="*/ 4531659 w 5156947"/>
              <a:gd name="connsiteY11" fmla="*/ 2870947 h 4242547"/>
              <a:gd name="connsiteX12" fmla="*/ 4787153 w 5156947"/>
              <a:gd name="connsiteY12" fmla="*/ 3711388 h 4242547"/>
              <a:gd name="connsiteX13" fmla="*/ 3502959 w 5156947"/>
              <a:gd name="connsiteY13" fmla="*/ 3778623 h 4242547"/>
              <a:gd name="connsiteX14" fmla="*/ 3523130 w 5156947"/>
              <a:gd name="connsiteY14" fmla="*/ 4242547 h 4242547"/>
              <a:gd name="connsiteX15" fmla="*/ 5123330 w 5156947"/>
              <a:gd name="connsiteY15" fmla="*/ 4208929 h 4242547"/>
              <a:gd name="connsiteX16" fmla="*/ 5156947 w 5156947"/>
              <a:gd name="connsiteY16" fmla="*/ 1835523 h 4242547"/>
              <a:gd name="connsiteX17" fmla="*/ 2299447 w 5156947"/>
              <a:gd name="connsiteY17" fmla="*/ 1822078 h 4242547"/>
              <a:gd name="connsiteX18" fmla="*/ 1566582 w 5156947"/>
              <a:gd name="connsiteY18" fmla="*/ 1815353 h 4242547"/>
              <a:gd name="connsiteX19" fmla="*/ 1580030 w 5156947"/>
              <a:gd name="connsiteY19" fmla="*/ 2205317 h 4242547"/>
              <a:gd name="connsiteX20" fmla="*/ 907677 w 5156947"/>
              <a:gd name="connsiteY20" fmla="*/ 2212041 h 4242547"/>
              <a:gd name="connsiteX21" fmla="*/ 907677 w 5156947"/>
              <a:gd name="connsiteY21" fmla="*/ 1828800 h 4242547"/>
              <a:gd name="connsiteX22" fmla="*/ 2286001 w 5156947"/>
              <a:gd name="connsiteY22" fmla="*/ 1822076 h 4242547"/>
              <a:gd name="connsiteX23" fmla="*/ 2339788 w 5156947"/>
              <a:gd name="connsiteY23" fmla="*/ 1311087 h 4242547"/>
              <a:gd name="connsiteX24" fmla="*/ 2911289 w 5156947"/>
              <a:gd name="connsiteY24" fmla="*/ 1311088 h 4242547"/>
              <a:gd name="connsiteX25" fmla="*/ 2897841 w 5156947"/>
              <a:gd name="connsiteY25" fmla="*/ 73958 h 4242547"/>
              <a:gd name="connsiteX26" fmla="*/ 0 w 5156947"/>
              <a:gd name="connsiteY26" fmla="*/ 0 h 4242547"/>
              <a:gd name="connsiteX0" fmla="*/ 0 w 5156947"/>
              <a:gd name="connsiteY0" fmla="*/ 0 h 4242547"/>
              <a:gd name="connsiteX1" fmla="*/ 6724 w 5156947"/>
              <a:gd name="connsiteY1" fmla="*/ 2756648 h 4242547"/>
              <a:gd name="connsiteX2" fmla="*/ 1405217 w 5156947"/>
              <a:gd name="connsiteY2" fmla="*/ 2756647 h 4242547"/>
              <a:gd name="connsiteX3" fmla="*/ 1425388 w 5156947"/>
              <a:gd name="connsiteY3" fmla="*/ 3220570 h 4242547"/>
              <a:gd name="connsiteX4" fmla="*/ 26893 w 5156947"/>
              <a:gd name="connsiteY4" fmla="*/ 3267635 h 4242547"/>
              <a:gd name="connsiteX5" fmla="*/ 20171 w 5156947"/>
              <a:gd name="connsiteY5" fmla="*/ 4020670 h 4242547"/>
              <a:gd name="connsiteX6" fmla="*/ 1828800 w 5156947"/>
              <a:gd name="connsiteY6" fmla="*/ 4027394 h 4242547"/>
              <a:gd name="connsiteX7" fmla="*/ 2010335 w 5156947"/>
              <a:gd name="connsiteY7" fmla="*/ 3751729 h 4242547"/>
              <a:gd name="connsiteX8" fmla="*/ 2884394 w 5156947"/>
              <a:gd name="connsiteY8" fmla="*/ 3213847 h 4242547"/>
              <a:gd name="connsiteX9" fmla="*/ 3550024 w 5156947"/>
              <a:gd name="connsiteY9" fmla="*/ 3200400 h 4242547"/>
              <a:gd name="connsiteX10" fmla="*/ 3812241 w 5156947"/>
              <a:gd name="connsiteY10" fmla="*/ 2897841 h 4242547"/>
              <a:gd name="connsiteX11" fmla="*/ 4531659 w 5156947"/>
              <a:gd name="connsiteY11" fmla="*/ 2870947 h 4242547"/>
              <a:gd name="connsiteX12" fmla="*/ 4787153 w 5156947"/>
              <a:gd name="connsiteY12" fmla="*/ 3711388 h 4242547"/>
              <a:gd name="connsiteX13" fmla="*/ 3502959 w 5156947"/>
              <a:gd name="connsiteY13" fmla="*/ 3778623 h 4242547"/>
              <a:gd name="connsiteX14" fmla="*/ 3523130 w 5156947"/>
              <a:gd name="connsiteY14" fmla="*/ 4242547 h 4242547"/>
              <a:gd name="connsiteX15" fmla="*/ 5123330 w 5156947"/>
              <a:gd name="connsiteY15" fmla="*/ 4208929 h 4242547"/>
              <a:gd name="connsiteX16" fmla="*/ 5156947 w 5156947"/>
              <a:gd name="connsiteY16" fmla="*/ 1835523 h 4242547"/>
              <a:gd name="connsiteX17" fmla="*/ 2299447 w 5156947"/>
              <a:gd name="connsiteY17" fmla="*/ 1822078 h 4242547"/>
              <a:gd name="connsiteX18" fmla="*/ 1586753 w 5156947"/>
              <a:gd name="connsiteY18" fmla="*/ 1808630 h 4242547"/>
              <a:gd name="connsiteX19" fmla="*/ 1580030 w 5156947"/>
              <a:gd name="connsiteY19" fmla="*/ 2205317 h 4242547"/>
              <a:gd name="connsiteX20" fmla="*/ 907677 w 5156947"/>
              <a:gd name="connsiteY20" fmla="*/ 2212041 h 4242547"/>
              <a:gd name="connsiteX21" fmla="*/ 907677 w 5156947"/>
              <a:gd name="connsiteY21" fmla="*/ 1828800 h 4242547"/>
              <a:gd name="connsiteX22" fmla="*/ 2286001 w 5156947"/>
              <a:gd name="connsiteY22" fmla="*/ 1822076 h 4242547"/>
              <a:gd name="connsiteX23" fmla="*/ 2339788 w 5156947"/>
              <a:gd name="connsiteY23" fmla="*/ 1311087 h 4242547"/>
              <a:gd name="connsiteX24" fmla="*/ 2911289 w 5156947"/>
              <a:gd name="connsiteY24" fmla="*/ 1311088 h 4242547"/>
              <a:gd name="connsiteX25" fmla="*/ 2897841 w 5156947"/>
              <a:gd name="connsiteY25" fmla="*/ 73958 h 4242547"/>
              <a:gd name="connsiteX26" fmla="*/ 0 w 5156947"/>
              <a:gd name="connsiteY26" fmla="*/ 0 h 4242547"/>
              <a:gd name="connsiteX0" fmla="*/ 0 w 5156947"/>
              <a:gd name="connsiteY0" fmla="*/ 0 h 4242547"/>
              <a:gd name="connsiteX1" fmla="*/ 6724 w 5156947"/>
              <a:gd name="connsiteY1" fmla="*/ 2756648 h 4242547"/>
              <a:gd name="connsiteX2" fmla="*/ 1405217 w 5156947"/>
              <a:gd name="connsiteY2" fmla="*/ 2756647 h 4242547"/>
              <a:gd name="connsiteX3" fmla="*/ 1425388 w 5156947"/>
              <a:gd name="connsiteY3" fmla="*/ 3220570 h 4242547"/>
              <a:gd name="connsiteX4" fmla="*/ 26893 w 5156947"/>
              <a:gd name="connsiteY4" fmla="*/ 3267635 h 4242547"/>
              <a:gd name="connsiteX5" fmla="*/ 20171 w 5156947"/>
              <a:gd name="connsiteY5" fmla="*/ 4020670 h 4242547"/>
              <a:gd name="connsiteX6" fmla="*/ 1828800 w 5156947"/>
              <a:gd name="connsiteY6" fmla="*/ 4027394 h 4242547"/>
              <a:gd name="connsiteX7" fmla="*/ 2010335 w 5156947"/>
              <a:gd name="connsiteY7" fmla="*/ 3751729 h 4242547"/>
              <a:gd name="connsiteX8" fmla="*/ 2884394 w 5156947"/>
              <a:gd name="connsiteY8" fmla="*/ 3213847 h 4242547"/>
              <a:gd name="connsiteX9" fmla="*/ 3550024 w 5156947"/>
              <a:gd name="connsiteY9" fmla="*/ 3200400 h 4242547"/>
              <a:gd name="connsiteX10" fmla="*/ 3812241 w 5156947"/>
              <a:gd name="connsiteY10" fmla="*/ 2897841 h 4242547"/>
              <a:gd name="connsiteX11" fmla="*/ 4531659 w 5156947"/>
              <a:gd name="connsiteY11" fmla="*/ 2870947 h 4242547"/>
              <a:gd name="connsiteX12" fmla="*/ 4787153 w 5156947"/>
              <a:gd name="connsiteY12" fmla="*/ 3711388 h 4242547"/>
              <a:gd name="connsiteX13" fmla="*/ 3502959 w 5156947"/>
              <a:gd name="connsiteY13" fmla="*/ 3778623 h 4242547"/>
              <a:gd name="connsiteX14" fmla="*/ 3523130 w 5156947"/>
              <a:gd name="connsiteY14" fmla="*/ 4242547 h 4242547"/>
              <a:gd name="connsiteX15" fmla="*/ 5123330 w 5156947"/>
              <a:gd name="connsiteY15" fmla="*/ 4208929 h 4242547"/>
              <a:gd name="connsiteX16" fmla="*/ 5156947 w 5156947"/>
              <a:gd name="connsiteY16" fmla="*/ 1835523 h 4242547"/>
              <a:gd name="connsiteX17" fmla="*/ 2299447 w 5156947"/>
              <a:gd name="connsiteY17" fmla="*/ 1822078 h 4242547"/>
              <a:gd name="connsiteX18" fmla="*/ 1586753 w 5156947"/>
              <a:gd name="connsiteY18" fmla="*/ 1822077 h 4242547"/>
              <a:gd name="connsiteX19" fmla="*/ 1580030 w 5156947"/>
              <a:gd name="connsiteY19" fmla="*/ 2205317 h 4242547"/>
              <a:gd name="connsiteX20" fmla="*/ 907677 w 5156947"/>
              <a:gd name="connsiteY20" fmla="*/ 2212041 h 4242547"/>
              <a:gd name="connsiteX21" fmla="*/ 907677 w 5156947"/>
              <a:gd name="connsiteY21" fmla="*/ 1828800 h 4242547"/>
              <a:gd name="connsiteX22" fmla="*/ 2286001 w 5156947"/>
              <a:gd name="connsiteY22" fmla="*/ 1822076 h 4242547"/>
              <a:gd name="connsiteX23" fmla="*/ 2339788 w 5156947"/>
              <a:gd name="connsiteY23" fmla="*/ 1311087 h 4242547"/>
              <a:gd name="connsiteX24" fmla="*/ 2911289 w 5156947"/>
              <a:gd name="connsiteY24" fmla="*/ 1311088 h 4242547"/>
              <a:gd name="connsiteX25" fmla="*/ 2897841 w 5156947"/>
              <a:gd name="connsiteY25" fmla="*/ 73958 h 4242547"/>
              <a:gd name="connsiteX26" fmla="*/ 0 w 5156947"/>
              <a:gd name="connsiteY26" fmla="*/ 0 h 4242547"/>
              <a:gd name="connsiteX0" fmla="*/ 0 w 5156947"/>
              <a:gd name="connsiteY0" fmla="*/ 0 h 4242547"/>
              <a:gd name="connsiteX1" fmla="*/ 6724 w 5156947"/>
              <a:gd name="connsiteY1" fmla="*/ 2756648 h 4242547"/>
              <a:gd name="connsiteX2" fmla="*/ 1405217 w 5156947"/>
              <a:gd name="connsiteY2" fmla="*/ 2756647 h 4242547"/>
              <a:gd name="connsiteX3" fmla="*/ 1425388 w 5156947"/>
              <a:gd name="connsiteY3" fmla="*/ 3220570 h 4242547"/>
              <a:gd name="connsiteX4" fmla="*/ 26893 w 5156947"/>
              <a:gd name="connsiteY4" fmla="*/ 3267635 h 4242547"/>
              <a:gd name="connsiteX5" fmla="*/ 20171 w 5156947"/>
              <a:gd name="connsiteY5" fmla="*/ 4020670 h 4242547"/>
              <a:gd name="connsiteX6" fmla="*/ 1828800 w 5156947"/>
              <a:gd name="connsiteY6" fmla="*/ 4027394 h 4242547"/>
              <a:gd name="connsiteX7" fmla="*/ 2010335 w 5156947"/>
              <a:gd name="connsiteY7" fmla="*/ 3751729 h 4242547"/>
              <a:gd name="connsiteX8" fmla="*/ 2884394 w 5156947"/>
              <a:gd name="connsiteY8" fmla="*/ 3213847 h 4242547"/>
              <a:gd name="connsiteX9" fmla="*/ 3550024 w 5156947"/>
              <a:gd name="connsiteY9" fmla="*/ 3200400 h 4242547"/>
              <a:gd name="connsiteX10" fmla="*/ 3812241 w 5156947"/>
              <a:gd name="connsiteY10" fmla="*/ 2897841 h 4242547"/>
              <a:gd name="connsiteX11" fmla="*/ 4531659 w 5156947"/>
              <a:gd name="connsiteY11" fmla="*/ 2870947 h 4242547"/>
              <a:gd name="connsiteX12" fmla="*/ 4787153 w 5156947"/>
              <a:gd name="connsiteY12" fmla="*/ 3711388 h 4242547"/>
              <a:gd name="connsiteX13" fmla="*/ 3502959 w 5156947"/>
              <a:gd name="connsiteY13" fmla="*/ 3778623 h 4242547"/>
              <a:gd name="connsiteX14" fmla="*/ 3523130 w 5156947"/>
              <a:gd name="connsiteY14" fmla="*/ 4242547 h 4242547"/>
              <a:gd name="connsiteX15" fmla="*/ 5123330 w 5156947"/>
              <a:gd name="connsiteY15" fmla="*/ 4208929 h 4242547"/>
              <a:gd name="connsiteX16" fmla="*/ 5156947 w 5156947"/>
              <a:gd name="connsiteY16" fmla="*/ 1835523 h 4242547"/>
              <a:gd name="connsiteX17" fmla="*/ 2299447 w 5156947"/>
              <a:gd name="connsiteY17" fmla="*/ 1822078 h 4242547"/>
              <a:gd name="connsiteX18" fmla="*/ 1586753 w 5156947"/>
              <a:gd name="connsiteY18" fmla="*/ 1822077 h 4242547"/>
              <a:gd name="connsiteX19" fmla="*/ 1580030 w 5156947"/>
              <a:gd name="connsiteY19" fmla="*/ 2205317 h 4242547"/>
              <a:gd name="connsiteX20" fmla="*/ 907677 w 5156947"/>
              <a:gd name="connsiteY20" fmla="*/ 2212041 h 4242547"/>
              <a:gd name="connsiteX21" fmla="*/ 907677 w 5156947"/>
              <a:gd name="connsiteY21" fmla="*/ 1828800 h 4242547"/>
              <a:gd name="connsiteX22" fmla="*/ 2286001 w 5156947"/>
              <a:gd name="connsiteY22" fmla="*/ 1822076 h 4242547"/>
              <a:gd name="connsiteX23" fmla="*/ 2339788 w 5156947"/>
              <a:gd name="connsiteY23" fmla="*/ 1311087 h 4242547"/>
              <a:gd name="connsiteX24" fmla="*/ 2911289 w 5156947"/>
              <a:gd name="connsiteY24" fmla="*/ 1311088 h 4242547"/>
              <a:gd name="connsiteX25" fmla="*/ 2891117 w 5156947"/>
              <a:gd name="connsiteY25" fmla="*/ 26893 h 4242547"/>
              <a:gd name="connsiteX26" fmla="*/ 0 w 5156947"/>
              <a:gd name="connsiteY26" fmla="*/ 0 h 4242547"/>
              <a:gd name="connsiteX0" fmla="*/ 0 w 5156947"/>
              <a:gd name="connsiteY0" fmla="*/ 0 h 4222377"/>
              <a:gd name="connsiteX1" fmla="*/ 6724 w 5156947"/>
              <a:gd name="connsiteY1" fmla="*/ 2736478 h 4222377"/>
              <a:gd name="connsiteX2" fmla="*/ 1405217 w 5156947"/>
              <a:gd name="connsiteY2" fmla="*/ 2736477 h 4222377"/>
              <a:gd name="connsiteX3" fmla="*/ 1425388 w 5156947"/>
              <a:gd name="connsiteY3" fmla="*/ 3200400 h 4222377"/>
              <a:gd name="connsiteX4" fmla="*/ 26893 w 5156947"/>
              <a:gd name="connsiteY4" fmla="*/ 3247465 h 4222377"/>
              <a:gd name="connsiteX5" fmla="*/ 20171 w 5156947"/>
              <a:gd name="connsiteY5" fmla="*/ 4000500 h 4222377"/>
              <a:gd name="connsiteX6" fmla="*/ 1828800 w 5156947"/>
              <a:gd name="connsiteY6" fmla="*/ 4007224 h 4222377"/>
              <a:gd name="connsiteX7" fmla="*/ 2010335 w 5156947"/>
              <a:gd name="connsiteY7" fmla="*/ 3731559 h 4222377"/>
              <a:gd name="connsiteX8" fmla="*/ 2884394 w 5156947"/>
              <a:gd name="connsiteY8" fmla="*/ 3193677 h 4222377"/>
              <a:gd name="connsiteX9" fmla="*/ 3550024 w 5156947"/>
              <a:gd name="connsiteY9" fmla="*/ 3180230 h 4222377"/>
              <a:gd name="connsiteX10" fmla="*/ 3812241 w 5156947"/>
              <a:gd name="connsiteY10" fmla="*/ 2877671 h 4222377"/>
              <a:gd name="connsiteX11" fmla="*/ 4531659 w 5156947"/>
              <a:gd name="connsiteY11" fmla="*/ 2850777 h 4222377"/>
              <a:gd name="connsiteX12" fmla="*/ 4787153 w 5156947"/>
              <a:gd name="connsiteY12" fmla="*/ 3691218 h 4222377"/>
              <a:gd name="connsiteX13" fmla="*/ 3502959 w 5156947"/>
              <a:gd name="connsiteY13" fmla="*/ 3758453 h 4222377"/>
              <a:gd name="connsiteX14" fmla="*/ 3523130 w 5156947"/>
              <a:gd name="connsiteY14" fmla="*/ 4222377 h 4222377"/>
              <a:gd name="connsiteX15" fmla="*/ 5123330 w 5156947"/>
              <a:gd name="connsiteY15" fmla="*/ 4188759 h 4222377"/>
              <a:gd name="connsiteX16" fmla="*/ 5156947 w 5156947"/>
              <a:gd name="connsiteY16" fmla="*/ 1815353 h 4222377"/>
              <a:gd name="connsiteX17" fmla="*/ 2299447 w 5156947"/>
              <a:gd name="connsiteY17" fmla="*/ 1801908 h 4222377"/>
              <a:gd name="connsiteX18" fmla="*/ 1586753 w 5156947"/>
              <a:gd name="connsiteY18" fmla="*/ 1801907 h 4222377"/>
              <a:gd name="connsiteX19" fmla="*/ 1580030 w 5156947"/>
              <a:gd name="connsiteY19" fmla="*/ 2185147 h 4222377"/>
              <a:gd name="connsiteX20" fmla="*/ 907677 w 5156947"/>
              <a:gd name="connsiteY20" fmla="*/ 2191871 h 4222377"/>
              <a:gd name="connsiteX21" fmla="*/ 907677 w 5156947"/>
              <a:gd name="connsiteY21" fmla="*/ 1808630 h 4222377"/>
              <a:gd name="connsiteX22" fmla="*/ 2286001 w 5156947"/>
              <a:gd name="connsiteY22" fmla="*/ 1801906 h 4222377"/>
              <a:gd name="connsiteX23" fmla="*/ 2339788 w 5156947"/>
              <a:gd name="connsiteY23" fmla="*/ 1290917 h 4222377"/>
              <a:gd name="connsiteX24" fmla="*/ 2911289 w 5156947"/>
              <a:gd name="connsiteY24" fmla="*/ 1290918 h 4222377"/>
              <a:gd name="connsiteX25" fmla="*/ 2891117 w 5156947"/>
              <a:gd name="connsiteY25" fmla="*/ 6723 h 4222377"/>
              <a:gd name="connsiteX26" fmla="*/ 0 w 5156947"/>
              <a:gd name="connsiteY26" fmla="*/ 0 h 4222377"/>
              <a:gd name="connsiteX0" fmla="*/ 20315 w 5150368"/>
              <a:gd name="connsiteY0" fmla="*/ 6724 h 4215654"/>
              <a:gd name="connsiteX1" fmla="*/ 145 w 5150368"/>
              <a:gd name="connsiteY1" fmla="*/ 2729755 h 4215654"/>
              <a:gd name="connsiteX2" fmla="*/ 1398638 w 5150368"/>
              <a:gd name="connsiteY2" fmla="*/ 2729754 h 4215654"/>
              <a:gd name="connsiteX3" fmla="*/ 1418809 w 5150368"/>
              <a:gd name="connsiteY3" fmla="*/ 3193677 h 4215654"/>
              <a:gd name="connsiteX4" fmla="*/ 20314 w 5150368"/>
              <a:gd name="connsiteY4" fmla="*/ 3240742 h 4215654"/>
              <a:gd name="connsiteX5" fmla="*/ 13592 w 5150368"/>
              <a:gd name="connsiteY5" fmla="*/ 3993777 h 4215654"/>
              <a:gd name="connsiteX6" fmla="*/ 1822221 w 5150368"/>
              <a:gd name="connsiteY6" fmla="*/ 4000501 h 4215654"/>
              <a:gd name="connsiteX7" fmla="*/ 2003756 w 5150368"/>
              <a:gd name="connsiteY7" fmla="*/ 3724836 h 4215654"/>
              <a:gd name="connsiteX8" fmla="*/ 2877815 w 5150368"/>
              <a:gd name="connsiteY8" fmla="*/ 3186954 h 4215654"/>
              <a:gd name="connsiteX9" fmla="*/ 3543445 w 5150368"/>
              <a:gd name="connsiteY9" fmla="*/ 3173507 h 4215654"/>
              <a:gd name="connsiteX10" fmla="*/ 3805662 w 5150368"/>
              <a:gd name="connsiteY10" fmla="*/ 2870948 h 4215654"/>
              <a:gd name="connsiteX11" fmla="*/ 4525080 w 5150368"/>
              <a:gd name="connsiteY11" fmla="*/ 2844054 h 4215654"/>
              <a:gd name="connsiteX12" fmla="*/ 4780574 w 5150368"/>
              <a:gd name="connsiteY12" fmla="*/ 3684495 h 4215654"/>
              <a:gd name="connsiteX13" fmla="*/ 3496380 w 5150368"/>
              <a:gd name="connsiteY13" fmla="*/ 3751730 h 4215654"/>
              <a:gd name="connsiteX14" fmla="*/ 3516551 w 5150368"/>
              <a:gd name="connsiteY14" fmla="*/ 4215654 h 4215654"/>
              <a:gd name="connsiteX15" fmla="*/ 5116751 w 5150368"/>
              <a:gd name="connsiteY15" fmla="*/ 4182036 h 4215654"/>
              <a:gd name="connsiteX16" fmla="*/ 5150368 w 5150368"/>
              <a:gd name="connsiteY16" fmla="*/ 1808630 h 4215654"/>
              <a:gd name="connsiteX17" fmla="*/ 2292868 w 5150368"/>
              <a:gd name="connsiteY17" fmla="*/ 1795185 h 4215654"/>
              <a:gd name="connsiteX18" fmla="*/ 1580174 w 5150368"/>
              <a:gd name="connsiteY18" fmla="*/ 1795184 h 4215654"/>
              <a:gd name="connsiteX19" fmla="*/ 1573451 w 5150368"/>
              <a:gd name="connsiteY19" fmla="*/ 2178424 h 4215654"/>
              <a:gd name="connsiteX20" fmla="*/ 901098 w 5150368"/>
              <a:gd name="connsiteY20" fmla="*/ 2185148 h 4215654"/>
              <a:gd name="connsiteX21" fmla="*/ 901098 w 5150368"/>
              <a:gd name="connsiteY21" fmla="*/ 1801907 h 4215654"/>
              <a:gd name="connsiteX22" fmla="*/ 2279422 w 5150368"/>
              <a:gd name="connsiteY22" fmla="*/ 1795183 h 4215654"/>
              <a:gd name="connsiteX23" fmla="*/ 2333209 w 5150368"/>
              <a:gd name="connsiteY23" fmla="*/ 1284194 h 4215654"/>
              <a:gd name="connsiteX24" fmla="*/ 2904710 w 5150368"/>
              <a:gd name="connsiteY24" fmla="*/ 1284195 h 4215654"/>
              <a:gd name="connsiteX25" fmla="*/ 2884538 w 5150368"/>
              <a:gd name="connsiteY25" fmla="*/ 0 h 4215654"/>
              <a:gd name="connsiteX26" fmla="*/ 20315 w 5150368"/>
              <a:gd name="connsiteY26" fmla="*/ 6724 h 4215654"/>
              <a:gd name="connsiteX0" fmla="*/ 0 w 5156947"/>
              <a:gd name="connsiteY0" fmla="*/ 6724 h 4215654"/>
              <a:gd name="connsiteX1" fmla="*/ 6724 w 5156947"/>
              <a:gd name="connsiteY1" fmla="*/ 2729755 h 4215654"/>
              <a:gd name="connsiteX2" fmla="*/ 1405217 w 5156947"/>
              <a:gd name="connsiteY2" fmla="*/ 2729754 h 4215654"/>
              <a:gd name="connsiteX3" fmla="*/ 1425388 w 5156947"/>
              <a:gd name="connsiteY3" fmla="*/ 3193677 h 4215654"/>
              <a:gd name="connsiteX4" fmla="*/ 26893 w 5156947"/>
              <a:gd name="connsiteY4" fmla="*/ 3240742 h 4215654"/>
              <a:gd name="connsiteX5" fmla="*/ 20171 w 5156947"/>
              <a:gd name="connsiteY5" fmla="*/ 3993777 h 4215654"/>
              <a:gd name="connsiteX6" fmla="*/ 1828800 w 5156947"/>
              <a:gd name="connsiteY6" fmla="*/ 4000501 h 4215654"/>
              <a:gd name="connsiteX7" fmla="*/ 2010335 w 5156947"/>
              <a:gd name="connsiteY7" fmla="*/ 3724836 h 4215654"/>
              <a:gd name="connsiteX8" fmla="*/ 2884394 w 5156947"/>
              <a:gd name="connsiteY8" fmla="*/ 3186954 h 4215654"/>
              <a:gd name="connsiteX9" fmla="*/ 3550024 w 5156947"/>
              <a:gd name="connsiteY9" fmla="*/ 3173507 h 4215654"/>
              <a:gd name="connsiteX10" fmla="*/ 3812241 w 5156947"/>
              <a:gd name="connsiteY10" fmla="*/ 2870948 h 4215654"/>
              <a:gd name="connsiteX11" fmla="*/ 4531659 w 5156947"/>
              <a:gd name="connsiteY11" fmla="*/ 2844054 h 4215654"/>
              <a:gd name="connsiteX12" fmla="*/ 4787153 w 5156947"/>
              <a:gd name="connsiteY12" fmla="*/ 3684495 h 4215654"/>
              <a:gd name="connsiteX13" fmla="*/ 3502959 w 5156947"/>
              <a:gd name="connsiteY13" fmla="*/ 3751730 h 4215654"/>
              <a:gd name="connsiteX14" fmla="*/ 3523130 w 5156947"/>
              <a:gd name="connsiteY14" fmla="*/ 4215654 h 4215654"/>
              <a:gd name="connsiteX15" fmla="*/ 5123330 w 5156947"/>
              <a:gd name="connsiteY15" fmla="*/ 4182036 h 4215654"/>
              <a:gd name="connsiteX16" fmla="*/ 5156947 w 5156947"/>
              <a:gd name="connsiteY16" fmla="*/ 1808630 h 4215654"/>
              <a:gd name="connsiteX17" fmla="*/ 2299447 w 5156947"/>
              <a:gd name="connsiteY17" fmla="*/ 1795185 h 4215654"/>
              <a:gd name="connsiteX18" fmla="*/ 1586753 w 5156947"/>
              <a:gd name="connsiteY18" fmla="*/ 1795184 h 4215654"/>
              <a:gd name="connsiteX19" fmla="*/ 1580030 w 5156947"/>
              <a:gd name="connsiteY19" fmla="*/ 2178424 h 4215654"/>
              <a:gd name="connsiteX20" fmla="*/ 907677 w 5156947"/>
              <a:gd name="connsiteY20" fmla="*/ 2185148 h 4215654"/>
              <a:gd name="connsiteX21" fmla="*/ 907677 w 5156947"/>
              <a:gd name="connsiteY21" fmla="*/ 1801907 h 4215654"/>
              <a:gd name="connsiteX22" fmla="*/ 2286001 w 5156947"/>
              <a:gd name="connsiteY22" fmla="*/ 1795183 h 4215654"/>
              <a:gd name="connsiteX23" fmla="*/ 2339788 w 5156947"/>
              <a:gd name="connsiteY23" fmla="*/ 1284194 h 4215654"/>
              <a:gd name="connsiteX24" fmla="*/ 2911289 w 5156947"/>
              <a:gd name="connsiteY24" fmla="*/ 1284195 h 4215654"/>
              <a:gd name="connsiteX25" fmla="*/ 2891117 w 5156947"/>
              <a:gd name="connsiteY25" fmla="*/ 0 h 4215654"/>
              <a:gd name="connsiteX26" fmla="*/ 0 w 5156947"/>
              <a:gd name="connsiteY26" fmla="*/ 6724 h 4215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156947" h="4215654">
                <a:moveTo>
                  <a:pt x="0" y="6724"/>
                </a:moveTo>
                <a:cubicBezTo>
                  <a:pt x="2241" y="925607"/>
                  <a:pt x="4483" y="1810872"/>
                  <a:pt x="6724" y="2729755"/>
                </a:cubicBezTo>
                <a:lnTo>
                  <a:pt x="1405217" y="2729754"/>
                </a:lnTo>
                <a:lnTo>
                  <a:pt x="1425388" y="3193677"/>
                </a:lnTo>
                <a:cubicBezTo>
                  <a:pt x="1425388" y="3227295"/>
                  <a:pt x="26893" y="3207124"/>
                  <a:pt x="26893" y="3240742"/>
                </a:cubicBezTo>
                <a:cubicBezTo>
                  <a:pt x="24652" y="3491754"/>
                  <a:pt x="22412" y="3742765"/>
                  <a:pt x="20171" y="3993777"/>
                </a:cubicBezTo>
                <a:lnTo>
                  <a:pt x="1828800" y="4000501"/>
                </a:lnTo>
                <a:lnTo>
                  <a:pt x="2010335" y="3724836"/>
                </a:lnTo>
                <a:lnTo>
                  <a:pt x="2884394" y="3186954"/>
                </a:lnTo>
                <a:lnTo>
                  <a:pt x="3550024" y="3173507"/>
                </a:lnTo>
                <a:lnTo>
                  <a:pt x="3812241" y="2870948"/>
                </a:lnTo>
                <a:lnTo>
                  <a:pt x="4531659" y="2844054"/>
                </a:lnTo>
                <a:lnTo>
                  <a:pt x="4787153" y="3684495"/>
                </a:lnTo>
                <a:lnTo>
                  <a:pt x="3502959" y="3751730"/>
                </a:lnTo>
                <a:lnTo>
                  <a:pt x="3523130" y="4215654"/>
                </a:lnTo>
                <a:lnTo>
                  <a:pt x="5123330" y="4182036"/>
                </a:lnTo>
                <a:lnTo>
                  <a:pt x="5156947" y="1808630"/>
                </a:lnTo>
                <a:lnTo>
                  <a:pt x="2299447" y="1795185"/>
                </a:lnTo>
                <a:lnTo>
                  <a:pt x="1586753" y="1795184"/>
                </a:lnTo>
                <a:lnTo>
                  <a:pt x="1580030" y="2178424"/>
                </a:lnTo>
                <a:lnTo>
                  <a:pt x="907677" y="2185148"/>
                </a:lnTo>
                <a:lnTo>
                  <a:pt x="907677" y="1801907"/>
                </a:lnTo>
                <a:lnTo>
                  <a:pt x="2286001" y="1795183"/>
                </a:lnTo>
                <a:lnTo>
                  <a:pt x="2339788" y="1284194"/>
                </a:lnTo>
                <a:lnTo>
                  <a:pt x="2911289" y="1284195"/>
                </a:lnTo>
                <a:cubicBezTo>
                  <a:pt x="2909048" y="867336"/>
                  <a:pt x="2893358" y="416859"/>
                  <a:pt x="2891117" y="0"/>
                </a:cubicBezTo>
                <a:lnTo>
                  <a:pt x="0" y="6724"/>
                </a:lnTo>
                <a:close/>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hteck 16">
            <a:extLst>
              <a:ext uri="{FF2B5EF4-FFF2-40B4-BE49-F238E27FC236}">
                <a16:creationId xmlns:a16="http://schemas.microsoft.com/office/drawing/2014/main" id="{4D1FA011-AD3C-44A7-8AB1-2FD2F99E748E}"/>
              </a:ext>
            </a:extLst>
          </p:cNvPr>
          <p:cNvSpPr/>
          <p:nvPr/>
        </p:nvSpPr>
        <p:spPr>
          <a:xfrm>
            <a:off x="2738714" y="5357512"/>
            <a:ext cx="1042147" cy="401447"/>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hteck 17">
            <a:extLst>
              <a:ext uri="{FF2B5EF4-FFF2-40B4-BE49-F238E27FC236}">
                <a16:creationId xmlns:a16="http://schemas.microsoft.com/office/drawing/2014/main" id="{CE119C41-8224-4CAB-8A4C-8C547BC50624}"/>
              </a:ext>
            </a:extLst>
          </p:cNvPr>
          <p:cNvSpPr/>
          <p:nvPr/>
        </p:nvSpPr>
        <p:spPr>
          <a:xfrm>
            <a:off x="7493162" y="3171294"/>
            <a:ext cx="3479634" cy="2718173"/>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ihandform: Form 18">
            <a:extLst>
              <a:ext uri="{FF2B5EF4-FFF2-40B4-BE49-F238E27FC236}">
                <a16:creationId xmlns:a16="http://schemas.microsoft.com/office/drawing/2014/main" id="{67D8FA91-C81C-4B0F-95FB-5AC5D2DF2A38}"/>
              </a:ext>
            </a:extLst>
          </p:cNvPr>
          <p:cNvSpPr/>
          <p:nvPr/>
        </p:nvSpPr>
        <p:spPr>
          <a:xfrm>
            <a:off x="1042148" y="1741394"/>
            <a:ext cx="2515863" cy="1459006"/>
          </a:xfrm>
          <a:custGeom>
            <a:avLst/>
            <a:gdLst>
              <a:gd name="connsiteX0" fmla="*/ 0 w 2588559"/>
              <a:gd name="connsiteY0" fmla="*/ 0 h 1459006"/>
              <a:gd name="connsiteX1" fmla="*/ 2575112 w 2588559"/>
              <a:gd name="connsiteY1" fmla="*/ 0 h 1459006"/>
              <a:gd name="connsiteX2" fmla="*/ 2588559 w 2588559"/>
              <a:gd name="connsiteY2" fmla="*/ 981635 h 1459006"/>
              <a:gd name="connsiteX3" fmla="*/ 1922929 w 2588559"/>
              <a:gd name="connsiteY3" fmla="*/ 981635 h 1459006"/>
              <a:gd name="connsiteX4" fmla="*/ 1882588 w 2588559"/>
              <a:gd name="connsiteY4" fmla="*/ 1459006 h 1459006"/>
              <a:gd name="connsiteX5" fmla="*/ 26894 w 2588559"/>
              <a:gd name="connsiteY5" fmla="*/ 1452282 h 1459006"/>
              <a:gd name="connsiteX6" fmla="*/ 0 w 2588559"/>
              <a:gd name="connsiteY6" fmla="*/ 0 h 1459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8559" h="1459006">
                <a:moveTo>
                  <a:pt x="0" y="0"/>
                </a:moveTo>
                <a:lnTo>
                  <a:pt x="2575112" y="0"/>
                </a:lnTo>
                <a:lnTo>
                  <a:pt x="2588559" y="981635"/>
                </a:lnTo>
                <a:lnTo>
                  <a:pt x="1922929" y="981635"/>
                </a:lnTo>
                <a:lnTo>
                  <a:pt x="1882588" y="1459006"/>
                </a:lnTo>
                <a:lnTo>
                  <a:pt x="26894" y="1452282"/>
                </a:lnTo>
                <a:lnTo>
                  <a:pt x="0" y="0"/>
                </a:lnTo>
                <a:close/>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ihandform: Form 19">
            <a:extLst>
              <a:ext uri="{FF2B5EF4-FFF2-40B4-BE49-F238E27FC236}">
                <a16:creationId xmlns:a16="http://schemas.microsoft.com/office/drawing/2014/main" id="{39F9B849-6AC8-4084-B788-440C670B4B4D}"/>
              </a:ext>
            </a:extLst>
          </p:cNvPr>
          <p:cNvSpPr/>
          <p:nvPr/>
        </p:nvSpPr>
        <p:spPr>
          <a:xfrm>
            <a:off x="948018" y="1653988"/>
            <a:ext cx="3738282" cy="1600200"/>
          </a:xfrm>
          <a:custGeom>
            <a:avLst/>
            <a:gdLst>
              <a:gd name="connsiteX0" fmla="*/ 0 w 3738282"/>
              <a:gd name="connsiteY0" fmla="*/ 47065 h 1600200"/>
              <a:gd name="connsiteX1" fmla="*/ 33617 w 3738282"/>
              <a:gd name="connsiteY1" fmla="*/ 1600200 h 1600200"/>
              <a:gd name="connsiteX2" fmla="*/ 2023782 w 3738282"/>
              <a:gd name="connsiteY2" fmla="*/ 1600200 h 1600200"/>
              <a:gd name="connsiteX3" fmla="*/ 2064123 w 3738282"/>
              <a:gd name="connsiteY3" fmla="*/ 1129553 h 1600200"/>
              <a:gd name="connsiteX4" fmla="*/ 3731558 w 3738282"/>
              <a:gd name="connsiteY4" fmla="*/ 1109383 h 1600200"/>
              <a:gd name="connsiteX5" fmla="*/ 3738282 w 3738282"/>
              <a:gd name="connsiteY5" fmla="*/ 0 h 1600200"/>
              <a:gd name="connsiteX6" fmla="*/ 0 w 3738282"/>
              <a:gd name="connsiteY6" fmla="*/ 47065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38282" h="1600200">
                <a:moveTo>
                  <a:pt x="0" y="47065"/>
                </a:moveTo>
                <a:lnTo>
                  <a:pt x="33617" y="1600200"/>
                </a:lnTo>
                <a:lnTo>
                  <a:pt x="2023782" y="1600200"/>
                </a:lnTo>
                <a:lnTo>
                  <a:pt x="2064123" y="1129553"/>
                </a:lnTo>
                <a:lnTo>
                  <a:pt x="3731558" y="1109383"/>
                </a:lnTo>
                <a:cubicBezTo>
                  <a:pt x="3733799" y="739589"/>
                  <a:pt x="3736041" y="369794"/>
                  <a:pt x="3738282" y="0"/>
                </a:cubicBezTo>
                <a:lnTo>
                  <a:pt x="0" y="47065"/>
                </a:lnTo>
                <a:close/>
              </a:path>
            </a:pathLst>
          </a:custGeom>
          <a:noFill/>
          <a:ln w="28575">
            <a:solidFill>
              <a:srgbClr val="BFBB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ihandform: Form 20">
            <a:extLst>
              <a:ext uri="{FF2B5EF4-FFF2-40B4-BE49-F238E27FC236}">
                <a16:creationId xmlns:a16="http://schemas.microsoft.com/office/drawing/2014/main" id="{75432474-F5D9-4E37-A134-DD16198C9477}"/>
              </a:ext>
            </a:extLst>
          </p:cNvPr>
          <p:cNvSpPr/>
          <p:nvPr/>
        </p:nvSpPr>
        <p:spPr>
          <a:xfrm>
            <a:off x="894229" y="1633818"/>
            <a:ext cx="5082989" cy="1674158"/>
          </a:xfrm>
          <a:custGeom>
            <a:avLst/>
            <a:gdLst>
              <a:gd name="connsiteX0" fmla="*/ 0 w 5082989"/>
              <a:gd name="connsiteY0" fmla="*/ 6723 h 1674158"/>
              <a:gd name="connsiteX1" fmla="*/ 40342 w 5082989"/>
              <a:gd name="connsiteY1" fmla="*/ 1674158 h 1674158"/>
              <a:gd name="connsiteX2" fmla="*/ 5069542 w 5082989"/>
              <a:gd name="connsiteY2" fmla="*/ 1667435 h 1674158"/>
              <a:gd name="connsiteX3" fmla="*/ 5082989 w 5082989"/>
              <a:gd name="connsiteY3" fmla="*/ 1095935 h 1674158"/>
              <a:gd name="connsiteX4" fmla="*/ 2702859 w 5082989"/>
              <a:gd name="connsiteY4" fmla="*/ 1095935 h 1674158"/>
              <a:gd name="connsiteX5" fmla="*/ 2682689 w 5082989"/>
              <a:gd name="connsiteY5" fmla="*/ 0 h 1674158"/>
              <a:gd name="connsiteX6" fmla="*/ 0 w 5082989"/>
              <a:gd name="connsiteY6" fmla="*/ 6723 h 167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82989" h="1674158">
                <a:moveTo>
                  <a:pt x="0" y="6723"/>
                </a:moveTo>
                <a:lnTo>
                  <a:pt x="40342" y="1674158"/>
                </a:lnTo>
                <a:lnTo>
                  <a:pt x="5069542" y="1667435"/>
                </a:lnTo>
                <a:lnTo>
                  <a:pt x="5082989" y="1095935"/>
                </a:lnTo>
                <a:lnTo>
                  <a:pt x="2702859" y="1095935"/>
                </a:lnTo>
                <a:lnTo>
                  <a:pt x="2682689" y="0"/>
                </a:lnTo>
                <a:lnTo>
                  <a:pt x="0" y="6723"/>
                </a:lnTo>
                <a:close/>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ihandform: Form 22">
            <a:extLst>
              <a:ext uri="{FF2B5EF4-FFF2-40B4-BE49-F238E27FC236}">
                <a16:creationId xmlns:a16="http://schemas.microsoft.com/office/drawing/2014/main" id="{6A24D0BE-E3A1-4925-819B-7A3A43F835D4}"/>
              </a:ext>
            </a:extLst>
          </p:cNvPr>
          <p:cNvSpPr/>
          <p:nvPr/>
        </p:nvSpPr>
        <p:spPr>
          <a:xfrm>
            <a:off x="847165" y="1593477"/>
            <a:ext cx="1176617" cy="3133165"/>
          </a:xfrm>
          <a:custGeom>
            <a:avLst/>
            <a:gdLst>
              <a:gd name="connsiteX0" fmla="*/ 1008529 w 1176617"/>
              <a:gd name="connsiteY0" fmla="*/ 0 h 3133165"/>
              <a:gd name="connsiteX1" fmla="*/ 0 w 1176617"/>
              <a:gd name="connsiteY1" fmla="*/ 6723 h 3133165"/>
              <a:gd name="connsiteX2" fmla="*/ 53788 w 1176617"/>
              <a:gd name="connsiteY2" fmla="*/ 3133165 h 3133165"/>
              <a:gd name="connsiteX3" fmla="*/ 1176617 w 1176617"/>
              <a:gd name="connsiteY3" fmla="*/ 3106271 h 3133165"/>
              <a:gd name="connsiteX4" fmla="*/ 1156447 w 1176617"/>
              <a:gd name="connsiteY4" fmla="*/ 2198594 h 3133165"/>
              <a:gd name="connsiteX5" fmla="*/ 726141 w 1176617"/>
              <a:gd name="connsiteY5" fmla="*/ 2205318 h 3133165"/>
              <a:gd name="connsiteX6" fmla="*/ 746311 w 1176617"/>
              <a:gd name="connsiteY6" fmla="*/ 1223682 h 3133165"/>
              <a:gd name="connsiteX7" fmla="*/ 1021976 w 1176617"/>
              <a:gd name="connsiteY7" fmla="*/ 1109382 h 3133165"/>
              <a:gd name="connsiteX8" fmla="*/ 1008529 w 1176617"/>
              <a:gd name="connsiteY8" fmla="*/ 0 h 313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6617" h="3133165">
                <a:moveTo>
                  <a:pt x="1008529" y="0"/>
                </a:moveTo>
                <a:lnTo>
                  <a:pt x="0" y="6723"/>
                </a:lnTo>
                <a:lnTo>
                  <a:pt x="53788" y="3133165"/>
                </a:lnTo>
                <a:lnTo>
                  <a:pt x="1176617" y="3106271"/>
                </a:lnTo>
                <a:lnTo>
                  <a:pt x="1156447" y="2198594"/>
                </a:lnTo>
                <a:lnTo>
                  <a:pt x="726141" y="2205318"/>
                </a:lnTo>
                <a:lnTo>
                  <a:pt x="746311" y="1223682"/>
                </a:lnTo>
                <a:lnTo>
                  <a:pt x="1021976" y="1109382"/>
                </a:lnTo>
                <a:lnTo>
                  <a:pt x="1008529" y="0"/>
                </a:lnTo>
                <a:close/>
              </a:path>
            </a:pathLst>
          </a:cu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hteck 23">
            <a:extLst>
              <a:ext uri="{FF2B5EF4-FFF2-40B4-BE49-F238E27FC236}">
                <a16:creationId xmlns:a16="http://schemas.microsoft.com/office/drawing/2014/main" id="{4A03C357-7580-4375-812B-2593598D158E}"/>
              </a:ext>
            </a:extLst>
          </p:cNvPr>
          <p:cNvSpPr/>
          <p:nvPr/>
        </p:nvSpPr>
        <p:spPr>
          <a:xfrm>
            <a:off x="6240742" y="1439588"/>
            <a:ext cx="927370" cy="307777"/>
          </a:xfrm>
          <a:prstGeom prst="rect">
            <a:avLst/>
          </a:prstGeom>
        </p:spPr>
        <p:txBody>
          <a:bodyPr wrap="none">
            <a:spAutoFit/>
          </a:bodyPr>
          <a:lstStyle/>
          <a:p>
            <a:r>
              <a:rPr lang="en-US" sz="140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Reference</a:t>
            </a:r>
            <a:endParaRPr lang="en-US" dirty="0"/>
          </a:p>
        </p:txBody>
      </p:sp>
      <p:sp>
        <p:nvSpPr>
          <p:cNvPr id="25" name="Rechteck 24">
            <a:extLst>
              <a:ext uri="{FF2B5EF4-FFF2-40B4-BE49-F238E27FC236}">
                <a16:creationId xmlns:a16="http://schemas.microsoft.com/office/drawing/2014/main" id="{B9A41ECE-A368-497A-AC0B-84094B73397E}"/>
              </a:ext>
            </a:extLst>
          </p:cNvPr>
          <p:cNvSpPr/>
          <p:nvPr/>
        </p:nvSpPr>
        <p:spPr>
          <a:xfrm>
            <a:off x="6237550" y="1658326"/>
            <a:ext cx="1277914" cy="307777"/>
          </a:xfrm>
          <a:prstGeom prst="rect">
            <a:avLst/>
          </a:prstGeom>
        </p:spPr>
        <p:txBody>
          <a:bodyPr wrap="none">
            <a:spAutoFit/>
          </a:bodyPr>
          <a:lstStyle/>
          <a:p>
            <a:r>
              <a:rPr lang="en-US" sz="1400" b="1" dirty="0">
                <a:solidFill>
                  <a:srgbClr val="BFBB03"/>
                </a:solidFill>
                <a:latin typeface="Calibri" panose="020F0502020204030204" pitchFamily="34" charset="0"/>
                <a:ea typeface="Calibri" panose="020F0502020204030204" pitchFamily="34" charset="0"/>
                <a:cs typeface="Times New Roman" panose="02020603050405020304" pitchFamily="18" charset="0"/>
              </a:rPr>
              <a:t>Band selection</a:t>
            </a:r>
          </a:p>
        </p:txBody>
      </p:sp>
      <p:sp>
        <p:nvSpPr>
          <p:cNvPr id="26" name="Rechteck 25">
            <a:extLst>
              <a:ext uri="{FF2B5EF4-FFF2-40B4-BE49-F238E27FC236}">
                <a16:creationId xmlns:a16="http://schemas.microsoft.com/office/drawing/2014/main" id="{D769FCDA-7618-47C5-90CA-257F29EAC3F1}"/>
              </a:ext>
            </a:extLst>
          </p:cNvPr>
          <p:cNvSpPr/>
          <p:nvPr/>
        </p:nvSpPr>
        <p:spPr>
          <a:xfrm>
            <a:off x="6240742" y="1884018"/>
            <a:ext cx="1730795" cy="307777"/>
          </a:xfrm>
          <a:prstGeom prst="rect">
            <a:avLst/>
          </a:prstGeom>
        </p:spPr>
        <p:txBody>
          <a:bodyPr wrap="none">
            <a:spAutoFit/>
          </a:bodyPr>
          <a:lstStyle/>
          <a:p>
            <a:r>
              <a:rPr lang="en-US" sz="1400" b="1" dirty="0">
                <a:solidFill>
                  <a:srgbClr val="7030A0"/>
                </a:solidFill>
              </a:rPr>
              <a:t>Fine-grained pruning</a:t>
            </a:r>
          </a:p>
        </p:txBody>
      </p:sp>
      <p:sp>
        <p:nvSpPr>
          <p:cNvPr id="27" name="Rechteck 26">
            <a:extLst>
              <a:ext uri="{FF2B5EF4-FFF2-40B4-BE49-F238E27FC236}">
                <a16:creationId xmlns:a16="http://schemas.microsoft.com/office/drawing/2014/main" id="{6A1684A9-1D62-4D65-A987-841DF9FF31EF}"/>
              </a:ext>
            </a:extLst>
          </p:cNvPr>
          <p:cNvSpPr/>
          <p:nvPr/>
        </p:nvSpPr>
        <p:spPr>
          <a:xfrm>
            <a:off x="6241846" y="2099489"/>
            <a:ext cx="1317990" cy="307777"/>
          </a:xfrm>
          <a:prstGeom prst="rect">
            <a:avLst/>
          </a:prstGeom>
        </p:spPr>
        <p:txBody>
          <a:bodyPr wrap="none">
            <a:spAutoFit/>
          </a:bodyPr>
          <a:lstStyle/>
          <a:p>
            <a:r>
              <a:rPr lang="en-US" sz="1400" b="1" dirty="0">
                <a:solidFill>
                  <a:srgbClr val="BFBB03"/>
                </a:solidFill>
              </a:rPr>
              <a:t>Band selection </a:t>
            </a:r>
            <a:endParaRPr lang="en-US" sz="1400" dirty="0"/>
          </a:p>
        </p:txBody>
      </p:sp>
      <p:sp>
        <p:nvSpPr>
          <p:cNvPr id="28" name="Rechteck 27">
            <a:extLst>
              <a:ext uri="{FF2B5EF4-FFF2-40B4-BE49-F238E27FC236}">
                <a16:creationId xmlns:a16="http://schemas.microsoft.com/office/drawing/2014/main" id="{DFBCD6D3-2CC1-496B-97EA-6CBE0AEDFD09}"/>
              </a:ext>
            </a:extLst>
          </p:cNvPr>
          <p:cNvSpPr/>
          <p:nvPr/>
        </p:nvSpPr>
        <p:spPr>
          <a:xfrm>
            <a:off x="7407751" y="2106923"/>
            <a:ext cx="274434" cy="307777"/>
          </a:xfrm>
          <a:prstGeom prst="rect">
            <a:avLst/>
          </a:prstGeom>
        </p:spPr>
        <p:txBody>
          <a:bodyPr wrap="none">
            <a:spAutoFit/>
          </a:bodyPr>
          <a:lstStyle/>
          <a:p>
            <a:r>
              <a:rPr lang="en-US" sz="1400" b="1" dirty="0"/>
              <a:t>+</a:t>
            </a:r>
            <a:endParaRPr lang="en-US" sz="1400" dirty="0"/>
          </a:p>
        </p:txBody>
      </p:sp>
      <p:sp>
        <p:nvSpPr>
          <p:cNvPr id="29" name="Rechteck 28">
            <a:extLst>
              <a:ext uri="{FF2B5EF4-FFF2-40B4-BE49-F238E27FC236}">
                <a16:creationId xmlns:a16="http://schemas.microsoft.com/office/drawing/2014/main" id="{D820D201-F62E-433C-85BF-D1E33214B897}"/>
              </a:ext>
            </a:extLst>
          </p:cNvPr>
          <p:cNvSpPr/>
          <p:nvPr/>
        </p:nvSpPr>
        <p:spPr>
          <a:xfrm>
            <a:off x="7591034" y="2106923"/>
            <a:ext cx="1705147" cy="307777"/>
          </a:xfrm>
          <a:prstGeom prst="rect">
            <a:avLst/>
          </a:prstGeom>
        </p:spPr>
        <p:txBody>
          <a:bodyPr wrap="none">
            <a:spAutoFit/>
          </a:bodyPr>
          <a:lstStyle/>
          <a:p>
            <a:r>
              <a:rPr lang="en-US" sz="1400" b="1" dirty="0">
                <a:solidFill>
                  <a:srgbClr val="7030A0"/>
                </a:solidFill>
              </a:rPr>
              <a:t>fine-grained pruning</a:t>
            </a:r>
          </a:p>
        </p:txBody>
      </p:sp>
      <p:sp>
        <p:nvSpPr>
          <p:cNvPr id="30" name="Rechteck 29">
            <a:extLst>
              <a:ext uri="{FF2B5EF4-FFF2-40B4-BE49-F238E27FC236}">
                <a16:creationId xmlns:a16="http://schemas.microsoft.com/office/drawing/2014/main" id="{176CD2F4-5DC7-40A9-BD2C-EC4550B7FAEA}"/>
              </a:ext>
            </a:extLst>
          </p:cNvPr>
          <p:cNvSpPr/>
          <p:nvPr/>
        </p:nvSpPr>
        <p:spPr>
          <a:xfrm>
            <a:off x="6244200" y="2316801"/>
            <a:ext cx="2117824" cy="307777"/>
          </a:xfrm>
          <a:prstGeom prst="rect">
            <a:avLst/>
          </a:prstGeom>
        </p:spPr>
        <p:txBody>
          <a:bodyPr wrap="none">
            <a:spAutoFit/>
          </a:bodyPr>
          <a:lstStyle/>
          <a:p>
            <a:r>
              <a:rPr lang="en-US" sz="1400" b="1" dirty="0">
                <a:solidFill>
                  <a:srgbClr val="002060"/>
                </a:solidFill>
              </a:rPr>
              <a:t>Post-training quantization</a:t>
            </a:r>
          </a:p>
        </p:txBody>
      </p:sp>
      <p:sp>
        <p:nvSpPr>
          <p:cNvPr id="31" name="Rechteck 30">
            <a:extLst>
              <a:ext uri="{FF2B5EF4-FFF2-40B4-BE49-F238E27FC236}">
                <a16:creationId xmlns:a16="http://schemas.microsoft.com/office/drawing/2014/main" id="{9D3BCBC2-EED3-4C3E-914A-19DD05031185}"/>
              </a:ext>
            </a:extLst>
          </p:cNvPr>
          <p:cNvSpPr/>
          <p:nvPr/>
        </p:nvSpPr>
        <p:spPr>
          <a:xfrm>
            <a:off x="6244822" y="2525831"/>
            <a:ext cx="1317990" cy="307777"/>
          </a:xfrm>
          <a:prstGeom prst="rect">
            <a:avLst/>
          </a:prstGeom>
        </p:spPr>
        <p:txBody>
          <a:bodyPr wrap="none">
            <a:spAutoFit/>
          </a:bodyPr>
          <a:lstStyle/>
          <a:p>
            <a:r>
              <a:rPr lang="en-US" sz="1400" b="1" dirty="0">
                <a:solidFill>
                  <a:srgbClr val="BFBB03"/>
                </a:solidFill>
              </a:rPr>
              <a:t>Band selection </a:t>
            </a:r>
            <a:endParaRPr lang="en-US" sz="1400" dirty="0"/>
          </a:p>
        </p:txBody>
      </p:sp>
      <p:sp>
        <p:nvSpPr>
          <p:cNvPr id="32" name="Rechteck 31">
            <a:extLst>
              <a:ext uri="{FF2B5EF4-FFF2-40B4-BE49-F238E27FC236}">
                <a16:creationId xmlns:a16="http://schemas.microsoft.com/office/drawing/2014/main" id="{2405ABD8-7635-4DBF-9292-0F9BC00685A8}"/>
              </a:ext>
            </a:extLst>
          </p:cNvPr>
          <p:cNvSpPr/>
          <p:nvPr/>
        </p:nvSpPr>
        <p:spPr>
          <a:xfrm>
            <a:off x="7410727" y="2533265"/>
            <a:ext cx="274434" cy="307777"/>
          </a:xfrm>
          <a:prstGeom prst="rect">
            <a:avLst/>
          </a:prstGeom>
        </p:spPr>
        <p:txBody>
          <a:bodyPr wrap="none">
            <a:spAutoFit/>
          </a:bodyPr>
          <a:lstStyle/>
          <a:p>
            <a:r>
              <a:rPr lang="en-US" sz="1400" b="1" dirty="0"/>
              <a:t>+</a:t>
            </a:r>
            <a:endParaRPr lang="en-US" sz="1400" dirty="0"/>
          </a:p>
        </p:txBody>
      </p:sp>
      <p:sp>
        <p:nvSpPr>
          <p:cNvPr id="33" name="Rechteck 32">
            <a:extLst>
              <a:ext uri="{FF2B5EF4-FFF2-40B4-BE49-F238E27FC236}">
                <a16:creationId xmlns:a16="http://schemas.microsoft.com/office/drawing/2014/main" id="{1A914992-9767-4EA7-9596-6BB406EFA8E7}"/>
              </a:ext>
            </a:extLst>
          </p:cNvPr>
          <p:cNvSpPr/>
          <p:nvPr/>
        </p:nvSpPr>
        <p:spPr>
          <a:xfrm>
            <a:off x="7594010" y="2533265"/>
            <a:ext cx="1705147" cy="307777"/>
          </a:xfrm>
          <a:prstGeom prst="rect">
            <a:avLst/>
          </a:prstGeom>
        </p:spPr>
        <p:txBody>
          <a:bodyPr wrap="none">
            <a:spAutoFit/>
          </a:bodyPr>
          <a:lstStyle/>
          <a:p>
            <a:r>
              <a:rPr lang="en-US" sz="1400" b="1" dirty="0">
                <a:solidFill>
                  <a:srgbClr val="7030A0"/>
                </a:solidFill>
              </a:rPr>
              <a:t>fine-grained pruning</a:t>
            </a:r>
          </a:p>
        </p:txBody>
      </p:sp>
      <p:sp>
        <p:nvSpPr>
          <p:cNvPr id="34" name="Rechteck 33">
            <a:extLst>
              <a:ext uri="{FF2B5EF4-FFF2-40B4-BE49-F238E27FC236}">
                <a16:creationId xmlns:a16="http://schemas.microsoft.com/office/drawing/2014/main" id="{0DABEDB8-239F-4B8A-8FF2-AD748F39F04C}"/>
              </a:ext>
            </a:extLst>
          </p:cNvPr>
          <p:cNvSpPr/>
          <p:nvPr/>
        </p:nvSpPr>
        <p:spPr>
          <a:xfrm>
            <a:off x="9193138" y="2533265"/>
            <a:ext cx="274434" cy="307777"/>
          </a:xfrm>
          <a:prstGeom prst="rect">
            <a:avLst/>
          </a:prstGeom>
        </p:spPr>
        <p:txBody>
          <a:bodyPr wrap="none">
            <a:spAutoFit/>
          </a:bodyPr>
          <a:lstStyle/>
          <a:p>
            <a:r>
              <a:rPr lang="en-US" sz="1400" b="1" dirty="0"/>
              <a:t>+</a:t>
            </a:r>
            <a:endParaRPr lang="en-US" sz="1400" dirty="0"/>
          </a:p>
        </p:txBody>
      </p:sp>
      <p:sp>
        <p:nvSpPr>
          <p:cNvPr id="35" name="Rechteck 34">
            <a:extLst>
              <a:ext uri="{FF2B5EF4-FFF2-40B4-BE49-F238E27FC236}">
                <a16:creationId xmlns:a16="http://schemas.microsoft.com/office/drawing/2014/main" id="{A794E4D4-0F05-4526-B2D1-E724C702E14F}"/>
              </a:ext>
            </a:extLst>
          </p:cNvPr>
          <p:cNvSpPr/>
          <p:nvPr/>
        </p:nvSpPr>
        <p:spPr>
          <a:xfrm>
            <a:off x="9341342" y="2533264"/>
            <a:ext cx="2117824" cy="307777"/>
          </a:xfrm>
          <a:prstGeom prst="rect">
            <a:avLst/>
          </a:prstGeom>
        </p:spPr>
        <p:txBody>
          <a:bodyPr wrap="none">
            <a:spAutoFit/>
          </a:bodyPr>
          <a:lstStyle/>
          <a:p>
            <a:r>
              <a:rPr lang="en-US" sz="1400" b="1" dirty="0">
                <a:solidFill>
                  <a:srgbClr val="002060"/>
                </a:solidFill>
              </a:rPr>
              <a:t>post-training quantization</a:t>
            </a:r>
          </a:p>
        </p:txBody>
      </p:sp>
      <p:sp>
        <p:nvSpPr>
          <p:cNvPr id="36" name="Rechteck 35">
            <a:extLst>
              <a:ext uri="{FF2B5EF4-FFF2-40B4-BE49-F238E27FC236}">
                <a16:creationId xmlns:a16="http://schemas.microsoft.com/office/drawing/2014/main" id="{2FFBC4C1-725A-4B45-A054-115CCC5D93CA}"/>
              </a:ext>
            </a:extLst>
          </p:cNvPr>
          <p:cNvSpPr/>
          <p:nvPr/>
        </p:nvSpPr>
        <p:spPr>
          <a:xfrm>
            <a:off x="6243699" y="2735709"/>
            <a:ext cx="1920975" cy="307777"/>
          </a:xfrm>
          <a:prstGeom prst="rect">
            <a:avLst/>
          </a:prstGeom>
        </p:spPr>
        <p:txBody>
          <a:bodyPr wrap="none">
            <a:spAutoFit/>
          </a:bodyPr>
          <a:lstStyle/>
          <a:p>
            <a:r>
              <a:rPr lang="en-US" sz="1400" b="1" dirty="0">
                <a:solidFill>
                  <a:srgbClr val="00B050"/>
                </a:solidFill>
              </a:rPr>
              <a:t>Coarse-grained pruning</a:t>
            </a:r>
            <a:endParaRPr lang="en-US" sz="1400" b="1" dirty="0">
              <a:solidFill>
                <a:srgbClr val="002060"/>
              </a:solidFill>
            </a:endParaRPr>
          </a:p>
        </p:txBody>
      </p:sp>
    </p:spTree>
    <p:extLst>
      <p:ext uri="{BB962C8B-B14F-4D97-AF65-F5344CB8AC3E}">
        <p14:creationId xmlns:p14="http://schemas.microsoft.com/office/powerpoint/2010/main" val="1906288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animBg="1"/>
      <p:bldP spid="17" grpId="0" animBg="1"/>
      <p:bldP spid="18" grpId="0" animBg="1"/>
      <p:bldP spid="19" grpId="0" animBg="1"/>
      <p:bldP spid="20" grpId="0" animBg="1"/>
      <p:bldP spid="21" grpId="0" animBg="1"/>
      <p:bldP spid="23" grpId="0" animBg="1"/>
      <p:bldP spid="24" grpId="0"/>
      <p:bldP spid="25" grpId="0"/>
      <p:bldP spid="26" grpId="0"/>
      <p:bldP spid="27" grpId="0"/>
      <p:bldP spid="28" grpId="0"/>
      <p:bldP spid="29" grpId="0"/>
      <p:bldP spid="30" grpId="0"/>
      <p:bldP spid="31" grpId="0"/>
      <p:bldP spid="32" grpId="0"/>
      <p:bldP spid="33" grpId="0"/>
      <p:bldP spid="34" grpId="0"/>
      <p:bldP spid="35" grpId="0"/>
      <p:bldP spid="3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C95A38-1546-41B1-BFBF-9D4695037F6C}"/>
              </a:ext>
            </a:extLst>
          </p:cNvPr>
          <p:cNvSpPr>
            <a:spLocks noGrp="1"/>
          </p:cNvSpPr>
          <p:nvPr>
            <p:ph idx="1"/>
          </p:nvPr>
        </p:nvSpPr>
        <p:spPr>
          <a:xfrm>
            <a:off x="838200" y="1531345"/>
            <a:ext cx="5375314" cy="4645618"/>
          </a:xfrm>
        </p:spPr>
        <p:txBody>
          <a:bodyPr>
            <a:normAutofit lnSpcReduction="10000"/>
          </a:bodyPr>
          <a:lstStyle/>
          <a:p>
            <a:r>
              <a:rPr lang="de-DE" sz="2000" dirty="0" err="1"/>
              <a:t>result</a:t>
            </a:r>
            <a:r>
              <a:rPr lang="de-DE" sz="2000" dirty="0"/>
              <a:t>: </a:t>
            </a:r>
            <a:r>
              <a:rPr lang="de-DE" sz="2000" dirty="0" err="1"/>
              <a:t>chose</a:t>
            </a:r>
            <a:r>
              <a:rPr lang="de-DE" sz="2000" dirty="0"/>
              <a:t> </a:t>
            </a:r>
            <a:r>
              <a:rPr lang="de-DE" sz="2000" b="1" dirty="0" err="1"/>
              <a:t>IndianPines</a:t>
            </a:r>
            <a:r>
              <a:rPr lang="de-DE" sz="2000" dirty="0"/>
              <a:t> (</a:t>
            </a:r>
            <a:r>
              <a:rPr lang="de-DE" sz="2000" dirty="0" err="1"/>
              <a:t>PaviaU</a:t>
            </a:r>
            <a:r>
              <a:rPr lang="de-DE" sz="2000" dirty="0"/>
              <a:t>, </a:t>
            </a:r>
            <a:r>
              <a:rPr lang="de-DE" sz="2000" dirty="0" err="1"/>
              <a:t>SalinasA</a:t>
            </a:r>
            <a:r>
              <a:rPr lang="de-DE" sz="2000" dirty="0"/>
              <a:t>) </a:t>
            </a:r>
            <a:r>
              <a:rPr lang="de-DE" sz="2000" dirty="0" err="1"/>
              <a:t>with</a:t>
            </a:r>
            <a:r>
              <a:rPr lang="en-US" sz="2000" dirty="0"/>
              <a:t> </a:t>
            </a:r>
            <a:r>
              <a:rPr lang="en-US" sz="2000" b="1" dirty="0"/>
              <a:t>he, hu, </a:t>
            </a:r>
            <a:r>
              <a:rPr lang="en-US" sz="2000" b="1" dirty="0" err="1"/>
              <a:t>luo</a:t>
            </a:r>
            <a:r>
              <a:rPr lang="en-US" sz="2000" b="1" dirty="0"/>
              <a:t>, </a:t>
            </a:r>
            <a:r>
              <a:rPr lang="en-US" sz="2000" b="1" dirty="0" err="1"/>
              <a:t>santara</a:t>
            </a:r>
            <a:r>
              <a:rPr lang="en-US" sz="2000" b="1" dirty="0"/>
              <a:t>, </a:t>
            </a:r>
            <a:r>
              <a:rPr lang="en-US" sz="2000" b="1" dirty="0" err="1"/>
              <a:t>cao</a:t>
            </a:r>
            <a:r>
              <a:rPr lang="en-US" sz="2000" b="1" dirty="0"/>
              <a:t> </a:t>
            </a:r>
            <a:r>
              <a:rPr lang="en-US" sz="2000" dirty="0"/>
              <a:t>models</a:t>
            </a:r>
          </a:p>
          <a:p>
            <a:pPr>
              <a:spcBef>
                <a:spcPts val="1800"/>
              </a:spcBef>
              <a:spcAft>
                <a:spcPts val="600"/>
              </a:spcAft>
            </a:pPr>
            <a:r>
              <a:rPr lang="en-US" sz="2000" b="1" dirty="0"/>
              <a:t>criteria</a:t>
            </a:r>
            <a:r>
              <a:rPr lang="en-US" sz="2000" dirty="0"/>
              <a:t>:</a:t>
            </a:r>
          </a:p>
          <a:p>
            <a:pPr marL="507600" lvl="1"/>
            <a:r>
              <a:rPr lang="de-DE" sz="1900" b="1" dirty="0" err="1"/>
              <a:t>model</a:t>
            </a:r>
            <a:endParaRPr lang="de-DE" sz="1900" b="1" dirty="0"/>
          </a:p>
          <a:p>
            <a:pPr marL="856800" lvl="2">
              <a:spcBef>
                <a:spcPts val="1200"/>
              </a:spcBef>
            </a:pPr>
            <a:r>
              <a:rPr lang="de-DE" sz="1800" i="1" dirty="0" err="1"/>
              <a:t>practicability</a:t>
            </a:r>
            <a:r>
              <a:rPr lang="de-DE" sz="1800" dirty="0"/>
              <a:t>: time and VRAM </a:t>
            </a:r>
            <a:r>
              <a:rPr lang="de-DE" sz="1800" dirty="0" err="1"/>
              <a:t>demands</a:t>
            </a:r>
            <a:endParaRPr lang="de-DE" sz="1800" dirty="0"/>
          </a:p>
          <a:p>
            <a:pPr marL="856800" lvl="2">
              <a:spcBef>
                <a:spcPts val="1200"/>
              </a:spcBef>
              <a:spcAft>
                <a:spcPts val="1200"/>
              </a:spcAft>
            </a:pPr>
            <a:r>
              <a:rPr lang="de-DE" sz="1800" i="1" dirty="0" err="1"/>
              <a:t>consistency</a:t>
            </a:r>
            <a:r>
              <a:rPr lang="de-DE" sz="1800" dirty="0"/>
              <a:t>: CI </a:t>
            </a:r>
            <a:r>
              <a:rPr lang="de-DE" sz="1800" dirty="0" err="1"/>
              <a:t>too</a:t>
            </a:r>
            <a:r>
              <a:rPr lang="de-DE" sz="1800" dirty="0"/>
              <a:t> large</a:t>
            </a:r>
          </a:p>
          <a:p>
            <a:pPr marL="507600" lvl="1"/>
            <a:r>
              <a:rPr lang="de-DE" sz="1900" b="1" dirty="0" err="1"/>
              <a:t>dataset</a:t>
            </a:r>
            <a:endParaRPr lang="de-DE" sz="1900" b="1" dirty="0"/>
          </a:p>
          <a:p>
            <a:pPr marL="856800" lvl="2">
              <a:spcBef>
                <a:spcPts val="1200"/>
              </a:spcBef>
            </a:pPr>
            <a:r>
              <a:rPr lang="de-DE" sz="1800" i="1" dirty="0" err="1"/>
              <a:t>difficulty</a:t>
            </a:r>
            <a:r>
              <a:rPr lang="de-DE" sz="1800" dirty="0"/>
              <a:t>: OA-AA </a:t>
            </a:r>
            <a:r>
              <a:rPr lang="de-DE" sz="1800" dirty="0" err="1"/>
              <a:t>difference</a:t>
            </a:r>
            <a:r>
              <a:rPr lang="de-DE" sz="1800" dirty="0"/>
              <a:t> / Kappa </a:t>
            </a:r>
            <a:r>
              <a:rPr lang="de-DE" sz="1800" dirty="0" err="1"/>
              <a:t>near</a:t>
            </a:r>
            <a:r>
              <a:rPr lang="de-DE" sz="1800" dirty="0"/>
              <a:t> 0</a:t>
            </a:r>
          </a:p>
          <a:p>
            <a:pPr marL="856800" lvl="2">
              <a:spcBef>
                <a:spcPts val="1200"/>
              </a:spcBef>
            </a:pPr>
            <a:r>
              <a:rPr lang="de-DE" sz="1800" i="1" dirty="0" err="1"/>
              <a:t>variability</a:t>
            </a:r>
            <a:r>
              <a:rPr lang="de-DE" sz="1800" dirty="0"/>
              <a:t>: extreme </a:t>
            </a:r>
            <a:r>
              <a:rPr lang="de-DE" sz="1800" dirty="0" err="1"/>
              <a:t>accuracies</a:t>
            </a:r>
            <a:r>
              <a:rPr lang="de-DE" sz="1800" dirty="0"/>
              <a:t> (high / </a:t>
            </a:r>
            <a:r>
              <a:rPr lang="de-DE" sz="1800" dirty="0" err="1"/>
              <a:t>low</a:t>
            </a:r>
            <a:r>
              <a:rPr lang="de-DE" sz="1800" dirty="0"/>
              <a:t>)</a:t>
            </a:r>
          </a:p>
          <a:p>
            <a:pPr marL="856800" lvl="2">
              <a:spcBef>
                <a:spcPts val="1200"/>
              </a:spcBef>
            </a:pPr>
            <a:r>
              <a:rPr lang="de-DE" sz="1800" i="1" dirty="0" err="1"/>
              <a:t>suitability</a:t>
            </a:r>
            <a:r>
              <a:rPr lang="de-DE" sz="1800" dirty="0"/>
              <a:t>: </a:t>
            </a:r>
            <a:r>
              <a:rPr lang="de-DE" sz="1800" dirty="0" err="1"/>
              <a:t>machine</a:t>
            </a:r>
            <a:r>
              <a:rPr lang="de-DE" sz="1800" dirty="0"/>
              <a:t> </a:t>
            </a:r>
            <a:r>
              <a:rPr lang="de-DE" sz="1800" dirty="0" err="1"/>
              <a:t>learning</a:t>
            </a:r>
            <a:r>
              <a:rPr lang="de-DE" sz="1800" dirty="0"/>
              <a:t> </a:t>
            </a:r>
            <a:r>
              <a:rPr lang="de-DE" sz="1800" dirty="0" err="1"/>
              <a:t>performs</a:t>
            </a:r>
            <a:r>
              <a:rPr lang="de-DE" sz="1800" dirty="0"/>
              <a:t> </a:t>
            </a:r>
            <a:r>
              <a:rPr lang="de-DE" sz="1800" dirty="0" err="1"/>
              <a:t>better</a:t>
            </a:r>
            <a:endParaRPr lang="de-DE" sz="1800" dirty="0"/>
          </a:p>
          <a:p>
            <a:pPr marL="856800" lvl="2">
              <a:spcBef>
                <a:spcPts val="1200"/>
              </a:spcBef>
            </a:pPr>
            <a:r>
              <a:rPr lang="de-DE" sz="1800" i="1" dirty="0" err="1"/>
              <a:t>popularity</a:t>
            </a:r>
            <a:r>
              <a:rPr lang="de-DE" sz="1800" dirty="0"/>
              <a:t>: </a:t>
            </a:r>
            <a:r>
              <a:rPr lang="de-DE" sz="1800" dirty="0" err="1"/>
              <a:t>unknown</a:t>
            </a:r>
            <a:r>
              <a:rPr lang="de-DE" sz="1800" dirty="0"/>
              <a:t> </a:t>
            </a:r>
            <a:r>
              <a:rPr lang="de-DE" sz="1800" dirty="0" err="1"/>
              <a:t>dataset</a:t>
            </a:r>
            <a:endParaRPr lang="de-DE" sz="1800" dirty="0"/>
          </a:p>
          <a:p>
            <a:pPr marL="856800" lvl="2">
              <a:spcBef>
                <a:spcPts val="1200"/>
              </a:spcBef>
            </a:pPr>
            <a:r>
              <a:rPr lang="de-DE" sz="1800" i="1" dirty="0" err="1"/>
              <a:t>complexity</a:t>
            </a:r>
            <a:r>
              <a:rPr lang="de-DE" sz="1800" dirty="0"/>
              <a:t>: not </a:t>
            </a:r>
            <a:r>
              <a:rPr lang="de-DE" sz="1800" dirty="0" err="1"/>
              <a:t>enough</a:t>
            </a:r>
            <a:r>
              <a:rPr lang="de-DE" sz="1800" dirty="0"/>
              <a:t> </a:t>
            </a:r>
            <a:r>
              <a:rPr lang="de-DE" sz="1800" dirty="0" err="1"/>
              <a:t>classes</a:t>
            </a:r>
            <a:endParaRPr lang="de-DE" sz="1800" dirty="0"/>
          </a:p>
        </p:txBody>
      </p:sp>
      <p:sp>
        <p:nvSpPr>
          <p:cNvPr id="3" name="Datumsplatzhalter 2">
            <a:extLst>
              <a:ext uri="{FF2B5EF4-FFF2-40B4-BE49-F238E27FC236}">
                <a16:creationId xmlns:a16="http://schemas.microsoft.com/office/drawing/2014/main" id="{49E224E6-310F-40C1-824A-7EBFDB833965}"/>
              </a:ext>
            </a:extLst>
          </p:cNvPr>
          <p:cNvSpPr>
            <a:spLocks noGrp="1"/>
          </p:cNvSpPr>
          <p:nvPr>
            <p:ph type="dt" sz="half" idx="14"/>
          </p:nvPr>
        </p:nvSpPr>
        <p:spPr>
          <a:xfrm>
            <a:off x="838200" y="6356350"/>
            <a:ext cx="3319272" cy="365125"/>
          </a:xfrm>
        </p:spPr>
        <p:txBody>
          <a:bodyPr/>
          <a:lstStyle/>
          <a:p>
            <a:r>
              <a:rPr lang="de-DE" dirty="0"/>
              <a:t>Experiments – Reference</a:t>
            </a:r>
          </a:p>
        </p:txBody>
      </p:sp>
      <p:sp>
        <p:nvSpPr>
          <p:cNvPr id="4" name="Fußzeilenplatzhalter 3">
            <a:extLst>
              <a:ext uri="{FF2B5EF4-FFF2-40B4-BE49-F238E27FC236}">
                <a16:creationId xmlns:a16="http://schemas.microsoft.com/office/drawing/2014/main" id="{DB789AEC-C685-49CC-91B6-5D81DA25A760}"/>
              </a:ext>
            </a:extLst>
          </p:cNvPr>
          <p:cNvSpPr>
            <a:spLocks noGrp="1"/>
          </p:cNvSpPr>
          <p:nvPr>
            <p:ph type="ftr" sz="quarter" idx="15"/>
          </p:nvPr>
        </p:nvSpPr>
        <p:spPr/>
        <p:txBody>
          <a:bodyPr/>
          <a:lstStyle/>
          <a:p>
            <a:r>
              <a:rPr lang="de-DE"/>
              <a:t>Daniel Rychlewski</a:t>
            </a:r>
            <a:endParaRPr lang="de-DE" dirty="0"/>
          </a:p>
        </p:txBody>
      </p:sp>
      <p:sp>
        <p:nvSpPr>
          <p:cNvPr id="5" name="Foliennummernplatzhalter 4">
            <a:extLst>
              <a:ext uri="{FF2B5EF4-FFF2-40B4-BE49-F238E27FC236}">
                <a16:creationId xmlns:a16="http://schemas.microsoft.com/office/drawing/2014/main" id="{52874200-16A1-4580-ABFC-3EC5AA1B1B3A}"/>
              </a:ext>
            </a:extLst>
          </p:cNvPr>
          <p:cNvSpPr>
            <a:spLocks noGrp="1"/>
          </p:cNvSpPr>
          <p:nvPr>
            <p:ph type="sldNum" sz="quarter" idx="16"/>
          </p:nvPr>
        </p:nvSpPr>
        <p:spPr/>
        <p:txBody>
          <a:bodyPr/>
          <a:lstStyle/>
          <a:p>
            <a:fld id="{93944737-5DFE-4294-9372-CFA818B6D5DE}" type="slidenum">
              <a:rPr lang="de-DE" smtClean="0"/>
              <a:pPr/>
              <a:t>14</a:t>
            </a:fld>
            <a:endParaRPr lang="de-DE" dirty="0"/>
          </a:p>
        </p:txBody>
      </p:sp>
      <p:sp>
        <p:nvSpPr>
          <p:cNvPr id="6" name="Inhaltsplatzhalter 5">
            <a:extLst>
              <a:ext uri="{FF2B5EF4-FFF2-40B4-BE49-F238E27FC236}">
                <a16:creationId xmlns:a16="http://schemas.microsoft.com/office/drawing/2014/main" id="{A66AB8CA-C91D-4100-80E8-BCBC82709A86}"/>
              </a:ext>
            </a:extLst>
          </p:cNvPr>
          <p:cNvSpPr>
            <a:spLocks noGrp="1"/>
          </p:cNvSpPr>
          <p:nvPr>
            <p:ph sz="quarter" idx="13"/>
          </p:nvPr>
        </p:nvSpPr>
        <p:spPr/>
        <p:txBody>
          <a:bodyPr/>
          <a:lstStyle/>
          <a:p>
            <a:r>
              <a:rPr lang="de-DE" dirty="0"/>
              <a:t>Reference</a:t>
            </a:r>
            <a:endParaRPr lang="en-US" dirty="0"/>
          </a:p>
        </p:txBody>
      </p:sp>
      <p:graphicFrame>
        <p:nvGraphicFramePr>
          <p:cNvPr id="7" name="Diagramm 6">
            <a:extLst>
              <a:ext uri="{FF2B5EF4-FFF2-40B4-BE49-F238E27FC236}">
                <a16:creationId xmlns:a16="http://schemas.microsoft.com/office/drawing/2014/main" id="{1FD552BF-C357-474F-890F-F64CFD24215E}"/>
              </a:ext>
            </a:extLst>
          </p:cNvPr>
          <p:cNvGraphicFramePr/>
          <p:nvPr>
            <p:extLst>
              <p:ext uri="{D42A27DB-BD31-4B8C-83A1-F6EECF244321}">
                <p14:modId xmlns:p14="http://schemas.microsoft.com/office/powerpoint/2010/main" val="2911398047"/>
              </p:ext>
            </p:extLst>
          </p:nvPr>
        </p:nvGraphicFramePr>
        <p:xfrm>
          <a:off x="6096001" y="136525"/>
          <a:ext cx="5991262" cy="32924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Diagramm 9">
            <a:extLst>
              <a:ext uri="{FF2B5EF4-FFF2-40B4-BE49-F238E27FC236}">
                <a16:creationId xmlns:a16="http://schemas.microsoft.com/office/drawing/2014/main" id="{B8A1E3CB-B7B0-4EE2-AEC0-D7E90E53E7AC}"/>
              </a:ext>
            </a:extLst>
          </p:cNvPr>
          <p:cNvGraphicFramePr/>
          <p:nvPr>
            <p:extLst>
              <p:ext uri="{D42A27DB-BD31-4B8C-83A1-F6EECF244321}">
                <p14:modId xmlns:p14="http://schemas.microsoft.com/office/powerpoint/2010/main" val="368866115"/>
              </p:ext>
            </p:extLst>
          </p:nvPr>
        </p:nvGraphicFramePr>
        <p:xfrm>
          <a:off x="6213513" y="3487033"/>
          <a:ext cx="5873750" cy="268993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902242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C95A38-1546-41B1-BFBF-9D4695037F6C}"/>
              </a:ext>
            </a:extLst>
          </p:cNvPr>
          <p:cNvSpPr>
            <a:spLocks noGrp="1"/>
          </p:cNvSpPr>
          <p:nvPr>
            <p:ph idx="1"/>
          </p:nvPr>
        </p:nvSpPr>
        <p:spPr/>
        <p:txBody>
          <a:bodyPr/>
          <a:lstStyle/>
          <a:p>
            <a:endParaRPr lang="en-US" dirty="0"/>
          </a:p>
        </p:txBody>
      </p:sp>
      <p:sp>
        <p:nvSpPr>
          <p:cNvPr id="3" name="Datumsplatzhalter 2">
            <a:extLst>
              <a:ext uri="{FF2B5EF4-FFF2-40B4-BE49-F238E27FC236}">
                <a16:creationId xmlns:a16="http://schemas.microsoft.com/office/drawing/2014/main" id="{49E224E6-310F-40C1-824A-7EBFDB833965}"/>
              </a:ext>
            </a:extLst>
          </p:cNvPr>
          <p:cNvSpPr>
            <a:spLocks noGrp="1"/>
          </p:cNvSpPr>
          <p:nvPr>
            <p:ph type="dt" sz="half" idx="14"/>
          </p:nvPr>
        </p:nvSpPr>
        <p:spPr>
          <a:xfrm>
            <a:off x="838200" y="6356350"/>
            <a:ext cx="3319272" cy="365125"/>
          </a:xfrm>
        </p:spPr>
        <p:txBody>
          <a:bodyPr/>
          <a:lstStyle/>
          <a:p>
            <a:r>
              <a:rPr lang="de-DE" dirty="0"/>
              <a:t>Experiments – Reference</a:t>
            </a:r>
          </a:p>
        </p:txBody>
      </p:sp>
      <p:sp>
        <p:nvSpPr>
          <p:cNvPr id="4" name="Fußzeilenplatzhalter 3">
            <a:extLst>
              <a:ext uri="{FF2B5EF4-FFF2-40B4-BE49-F238E27FC236}">
                <a16:creationId xmlns:a16="http://schemas.microsoft.com/office/drawing/2014/main" id="{DB789AEC-C685-49CC-91B6-5D81DA25A760}"/>
              </a:ext>
            </a:extLst>
          </p:cNvPr>
          <p:cNvSpPr>
            <a:spLocks noGrp="1"/>
          </p:cNvSpPr>
          <p:nvPr>
            <p:ph type="ftr" sz="quarter" idx="15"/>
          </p:nvPr>
        </p:nvSpPr>
        <p:spPr/>
        <p:txBody>
          <a:bodyPr/>
          <a:lstStyle/>
          <a:p>
            <a:r>
              <a:rPr lang="de-DE"/>
              <a:t>Daniel Rychlewski</a:t>
            </a:r>
            <a:endParaRPr lang="de-DE" dirty="0"/>
          </a:p>
        </p:txBody>
      </p:sp>
      <p:sp>
        <p:nvSpPr>
          <p:cNvPr id="5" name="Foliennummernplatzhalter 4">
            <a:extLst>
              <a:ext uri="{FF2B5EF4-FFF2-40B4-BE49-F238E27FC236}">
                <a16:creationId xmlns:a16="http://schemas.microsoft.com/office/drawing/2014/main" id="{52874200-16A1-4580-ABFC-3EC5AA1B1B3A}"/>
              </a:ext>
            </a:extLst>
          </p:cNvPr>
          <p:cNvSpPr>
            <a:spLocks noGrp="1"/>
          </p:cNvSpPr>
          <p:nvPr>
            <p:ph type="sldNum" sz="quarter" idx="16"/>
          </p:nvPr>
        </p:nvSpPr>
        <p:spPr/>
        <p:txBody>
          <a:bodyPr/>
          <a:lstStyle/>
          <a:p>
            <a:fld id="{93944737-5DFE-4294-9372-CFA818B6D5DE}" type="slidenum">
              <a:rPr lang="de-DE" smtClean="0"/>
              <a:pPr/>
              <a:t>15</a:t>
            </a:fld>
            <a:endParaRPr lang="de-DE" dirty="0"/>
          </a:p>
        </p:txBody>
      </p:sp>
      <p:sp>
        <p:nvSpPr>
          <p:cNvPr id="6" name="Inhaltsplatzhalter 5">
            <a:extLst>
              <a:ext uri="{FF2B5EF4-FFF2-40B4-BE49-F238E27FC236}">
                <a16:creationId xmlns:a16="http://schemas.microsoft.com/office/drawing/2014/main" id="{A66AB8CA-C91D-4100-80E8-BCBC82709A86}"/>
              </a:ext>
            </a:extLst>
          </p:cNvPr>
          <p:cNvSpPr>
            <a:spLocks noGrp="1"/>
          </p:cNvSpPr>
          <p:nvPr>
            <p:ph sz="quarter" idx="13"/>
          </p:nvPr>
        </p:nvSpPr>
        <p:spPr/>
        <p:txBody>
          <a:bodyPr/>
          <a:lstStyle/>
          <a:p>
            <a:r>
              <a:rPr lang="de-DE" dirty="0"/>
              <a:t>Reference</a:t>
            </a:r>
            <a:endParaRPr lang="en-US" dirty="0"/>
          </a:p>
        </p:txBody>
      </p:sp>
      <p:graphicFrame>
        <p:nvGraphicFramePr>
          <p:cNvPr id="11" name="Diagramm 10">
            <a:extLst>
              <a:ext uri="{FF2B5EF4-FFF2-40B4-BE49-F238E27FC236}">
                <a16:creationId xmlns:a16="http://schemas.microsoft.com/office/drawing/2014/main" id="{8F2C04FE-6EAE-472C-9D5C-FEFA72996612}"/>
              </a:ext>
            </a:extLst>
          </p:cNvPr>
          <p:cNvGraphicFramePr/>
          <p:nvPr>
            <p:extLst>
              <p:ext uri="{D42A27DB-BD31-4B8C-83A1-F6EECF244321}">
                <p14:modId xmlns:p14="http://schemas.microsoft.com/office/powerpoint/2010/main" val="1471040060"/>
              </p:ext>
            </p:extLst>
          </p:nvPr>
        </p:nvGraphicFramePr>
        <p:xfrm>
          <a:off x="6096000" y="-1"/>
          <a:ext cx="6096002" cy="342899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Diagramm 11">
            <a:extLst>
              <a:ext uri="{FF2B5EF4-FFF2-40B4-BE49-F238E27FC236}">
                <a16:creationId xmlns:a16="http://schemas.microsoft.com/office/drawing/2014/main" id="{58690FCC-58DA-48BA-A5F9-CF32D9BD4286}"/>
              </a:ext>
            </a:extLst>
          </p:cNvPr>
          <p:cNvGraphicFramePr/>
          <p:nvPr>
            <p:extLst>
              <p:ext uri="{D42A27DB-BD31-4B8C-83A1-F6EECF244321}">
                <p14:modId xmlns:p14="http://schemas.microsoft.com/office/powerpoint/2010/main" val="2220266400"/>
              </p:ext>
            </p:extLst>
          </p:nvPr>
        </p:nvGraphicFramePr>
        <p:xfrm>
          <a:off x="6095999" y="3429001"/>
          <a:ext cx="6096002" cy="342899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Diagramm 16">
            <a:extLst>
              <a:ext uri="{FF2B5EF4-FFF2-40B4-BE49-F238E27FC236}">
                <a16:creationId xmlns:a16="http://schemas.microsoft.com/office/drawing/2014/main" id="{C112043D-0C7F-460B-9EB3-A1A79503B245}"/>
              </a:ext>
            </a:extLst>
          </p:cNvPr>
          <p:cNvGraphicFramePr/>
          <p:nvPr>
            <p:extLst>
              <p:ext uri="{D42A27DB-BD31-4B8C-83A1-F6EECF244321}">
                <p14:modId xmlns:p14="http://schemas.microsoft.com/office/powerpoint/2010/main" val="3610849794"/>
              </p:ext>
            </p:extLst>
          </p:nvPr>
        </p:nvGraphicFramePr>
        <p:xfrm>
          <a:off x="-1" y="-2"/>
          <a:ext cx="6096001" cy="342899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8" name="Diagramm 17">
            <a:extLst>
              <a:ext uri="{FF2B5EF4-FFF2-40B4-BE49-F238E27FC236}">
                <a16:creationId xmlns:a16="http://schemas.microsoft.com/office/drawing/2014/main" id="{7C246B36-85F5-4AA6-8BE7-F45D60EDA437}"/>
              </a:ext>
            </a:extLst>
          </p:cNvPr>
          <p:cNvGraphicFramePr/>
          <p:nvPr>
            <p:extLst>
              <p:ext uri="{D42A27DB-BD31-4B8C-83A1-F6EECF244321}">
                <p14:modId xmlns:p14="http://schemas.microsoft.com/office/powerpoint/2010/main" val="741302745"/>
              </p:ext>
            </p:extLst>
          </p:nvPr>
        </p:nvGraphicFramePr>
        <p:xfrm>
          <a:off x="-2" y="3429000"/>
          <a:ext cx="6096000" cy="34290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504621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C95A38-1546-41B1-BFBF-9D4695037F6C}"/>
              </a:ext>
            </a:extLst>
          </p:cNvPr>
          <p:cNvSpPr>
            <a:spLocks noGrp="1"/>
          </p:cNvSpPr>
          <p:nvPr>
            <p:ph idx="1"/>
          </p:nvPr>
        </p:nvSpPr>
        <p:spPr/>
        <p:txBody>
          <a:bodyPr/>
          <a:lstStyle/>
          <a:p>
            <a:endParaRPr lang="en-US" dirty="0"/>
          </a:p>
        </p:txBody>
      </p:sp>
      <p:sp>
        <p:nvSpPr>
          <p:cNvPr id="3" name="Datumsplatzhalter 2">
            <a:extLst>
              <a:ext uri="{FF2B5EF4-FFF2-40B4-BE49-F238E27FC236}">
                <a16:creationId xmlns:a16="http://schemas.microsoft.com/office/drawing/2014/main" id="{49E224E6-310F-40C1-824A-7EBFDB833965}"/>
              </a:ext>
            </a:extLst>
          </p:cNvPr>
          <p:cNvSpPr>
            <a:spLocks noGrp="1"/>
          </p:cNvSpPr>
          <p:nvPr>
            <p:ph type="dt" sz="half" idx="14"/>
          </p:nvPr>
        </p:nvSpPr>
        <p:spPr>
          <a:xfrm>
            <a:off x="838200" y="6356350"/>
            <a:ext cx="3319272" cy="365125"/>
          </a:xfrm>
        </p:spPr>
        <p:txBody>
          <a:bodyPr/>
          <a:lstStyle/>
          <a:p>
            <a:r>
              <a:rPr lang="de-DE" dirty="0"/>
              <a:t>Experiments – Reference</a:t>
            </a:r>
          </a:p>
        </p:txBody>
      </p:sp>
      <p:sp>
        <p:nvSpPr>
          <p:cNvPr id="4" name="Fußzeilenplatzhalter 3">
            <a:extLst>
              <a:ext uri="{FF2B5EF4-FFF2-40B4-BE49-F238E27FC236}">
                <a16:creationId xmlns:a16="http://schemas.microsoft.com/office/drawing/2014/main" id="{DB789AEC-C685-49CC-91B6-5D81DA25A760}"/>
              </a:ext>
            </a:extLst>
          </p:cNvPr>
          <p:cNvSpPr>
            <a:spLocks noGrp="1"/>
          </p:cNvSpPr>
          <p:nvPr>
            <p:ph type="ftr" sz="quarter" idx="15"/>
          </p:nvPr>
        </p:nvSpPr>
        <p:spPr/>
        <p:txBody>
          <a:bodyPr/>
          <a:lstStyle/>
          <a:p>
            <a:r>
              <a:rPr lang="de-DE"/>
              <a:t>Daniel Rychlewski</a:t>
            </a:r>
            <a:endParaRPr lang="de-DE" dirty="0"/>
          </a:p>
        </p:txBody>
      </p:sp>
      <p:sp>
        <p:nvSpPr>
          <p:cNvPr id="5" name="Foliennummernplatzhalter 4">
            <a:extLst>
              <a:ext uri="{FF2B5EF4-FFF2-40B4-BE49-F238E27FC236}">
                <a16:creationId xmlns:a16="http://schemas.microsoft.com/office/drawing/2014/main" id="{52874200-16A1-4580-ABFC-3EC5AA1B1B3A}"/>
              </a:ext>
            </a:extLst>
          </p:cNvPr>
          <p:cNvSpPr>
            <a:spLocks noGrp="1"/>
          </p:cNvSpPr>
          <p:nvPr>
            <p:ph type="sldNum" sz="quarter" idx="16"/>
          </p:nvPr>
        </p:nvSpPr>
        <p:spPr/>
        <p:txBody>
          <a:bodyPr/>
          <a:lstStyle/>
          <a:p>
            <a:fld id="{93944737-5DFE-4294-9372-CFA818B6D5DE}" type="slidenum">
              <a:rPr lang="de-DE" smtClean="0"/>
              <a:pPr/>
              <a:t>16</a:t>
            </a:fld>
            <a:endParaRPr lang="de-DE" dirty="0"/>
          </a:p>
        </p:txBody>
      </p:sp>
      <p:sp>
        <p:nvSpPr>
          <p:cNvPr id="6" name="Inhaltsplatzhalter 5">
            <a:extLst>
              <a:ext uri="{FF2B5EF4-FFF2-40B4-BE49-F238E27FC236}">
                <a16:creationId xmlns:a16="http://schemas.microsoft.com/office/drawing/2014/main" id="{A66AB8CA-C91D-4100-80E8-BCBC82709A86}"/>
              </a:ext>
            </a:extLst>
          </p:cNvPr>
          <p:cNvSpPr>
            <a:spLocks noGrp="1"/>
          </p:cNvSpPr>
          <p:nvPr>
            <p:ph sz="quarter" idx="13"/>
          </p:nvPr>
        </p:nvSpPr>
        <p:spPr/>
        <p:txBody>
          <a:bodyPr/>
          <a:lstStyle/>
          <a:p>
            <a:r>
              <a:rPr lang="de-DE" dirty="0"/>
              <a:t>Reference</a:t>
            </a:r>
            <a:endParaRPr lang="en-US" dirty="0"/>
          </a:p>
        </p:txBody>
      </p:sp>
      <p:graphicFrame>
        <p:nvGraphicFramePr>
          <p:cNvPr id="11" name="Diagramm 10">
            <a:extLst>
              <a:ext uri="{FF2B5EF4-FFF2-40B4-BE49-F238E27FC236}">
                <a16:creationId xmlns:a16="http://schemas.microsoft.com/office/drawing/2014/main" id="{508404FE-30A8-48AF-88EB-9127E06396DC}"/>
              </a:ext>
            </a:extLst>
          </p:cNvPr>
          <p:cNvGraphicFramePr/>
          <p:nvPr>
            <p:extLst>
              <p:ext uri="{D42A27DB-BD31-4B8C-83A1-F6EECF244321}">
                <p14:modId xmlns:p14="http://schemas.microsoft.com/office/powerpoint/2010/main" val="1377129360"/>
              </p:ext>
            </p:extLst>
          </p:nvPr>
        </p:nvGraphicFramePr>
        <p:xfrm>
          <a:off x="6096000" y="-1"/>
          <a:ext cx="6096000" cy="337782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Diagramm 11">
            <a:extLst>
              <a:ext uri="{FF2B5EF4-FFF2-40B4-BE49-F238E27FC236}">
                <a16:creationId xmlns:a16="http://schemas.microsoft.com/office/drawing/2014/main" id="{3DC4A725-1B34-4A29-81F7-EB4F2F63B24C}"/>
              </a:ext>
            </a:extLst>
          </p:cNvPr>
          <p:cNvGraphicFramePr/>
          <p:nvPr>
            <p:extLst>
              <p:ext uri="{D42A27DB-BD31-4B8C-83A1-F6EECF244321}">
                <p14:modId xmlns:p14="http://schemas.microsoft.com/office/powerpoint/2010/main" val="4225283748"/>
              </p:ext>
            </p:extLst>
          </p:nvPr>
        </p:nvGraphicFramePr>
        <p:xfrm>
          <a:off x="0" y="3377821"/>
          <a:ext cx="6111240" cy="348017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Diagramm 12">
            <a:extLst>
              <a:ext uri="{FF2B5EF4-FFF2-40B4-BE49-F238E27FC236}">
                <a16:creationId xmlns:a16="http://schemas.microsoft.com/office/drawing/2014/main" id="{AB567CC2-0569-4960-BE65-E62865642170}"/>
              </a:ext>
            </a:extLst>
          </p:cNvPr>
          <p:cNvGraphicFramePr/>
          <p:nvPr>
            <p:extLst>
              <p:ext uri="{D42A27DB-BD31-4B8C-83A1-F6EECF244321}">
                <p14:modId xmlns:p14="http://schemas.microsoft.com/office/powerpoint/2010/main" val="1289886489"/>
              </p:ext>
            </p:extLst>
          </p:nvPr>
        </p:nvGraphicFramePr>
        <p:xfrm>
          <a:off x="6111240" y="3377821"/>
          <a:ext cx="6080760" cy="348017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Diagramm 13">
            <a:extLst>
              <a:ext uri="{FF2B5EF4-FFF2-40B4-BE49-F238E27FC236}">
                <a16:creationId xmlns:a16="http://schemas.microsoft.com/office/drawing/2014/main" id="{BC230F5E-F321-4EBD-947A-0F54B6F94F58}"/>
              </a:ext>
            </a:extLst>
          </p:cNvPr>
          <p:cNvGraphicFramePr/>
          <p:nvPr>
            <p:extLst>
              <p:ext uri="{D42A27DB-BD31-4B8C-83A1-F6EECF244321}">
                <p14:modId xmlns:p14="http://schemas.microsoft.com/office/powerpoint/2010/main" val="1134959225"/>
              </p:ext>
            </p:extLst>
          </p:nvPr>
        </p:nvGraphicFramePr>
        <p:xfrm>
          <a:off x="0" y="0"/>
          <a:ext cx="6111240" cy="3377821"/>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946819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49E224E6-310F-40C1-824A-7EBFDB833965}"/>
              </a:ext>
            </a:extLst>
          </p:cNvPr>
          <p:cNvSpPr>
            <a:spLocks noGrp="1"/>
          </p:cNvSpPr>
          <p:nvPr>
            <p:ph type="dt" sz="half" idx="10"/>
          </p:nvPr>
        </p:nvSpPr>
        <p:spPr/>
        <p:txBody>
          <a:bodyPr/>
          <a:lstStyle/>
          <a:p>
            <a:r>
              <a:rPr lang="de-DE" dirty="0"/>
              <a:t>Experiments – Reference</a:t>
            </a:r>
          </a:p>
        </p:txBody>
      </p:sp>
      <p:sp>
        <p:nvSpPr>
          <p:cNvPr id="4" name="Fußzeilenplatzhalter 3">
            <a:extLst>
              <a:ext uri="{FF2B5EF4-FFF2-40B4-BE49-F238E27FC236}">
                <a16:creationId xmlns:a16="http://schemas.microsoft.com/office/drawing/2014/main" id="{DB789AEC-C685-49CC-91B6-5D81DA25A760}"/>
              </a:ext>
            </a:extLst>
          </p:cNvPr>
          <p:cNvSpPr>
            <a:spLocks noGrp="1"/>
          </p:cNvSpPr>
          <p:nvPr>
            <p:ph type="ftr" sz="quarter" idx="11"/>
          </p:nvPr>
        </p:nvSpPr>
        <p:spPr/>
        <p:txBody>
          <a:bodyPr/>
          <a:lstStyle/>
          <a:p>
            <a:r>
              <a:rPr lang="de-DE"/>
              <a:t>Daniel Rychlewski</a:t>
            </a:r>
            <a:endParaRPr lang="de-DE" dirty="0"/>
          </a:p>
        </p:txBody>
      </p:sp>
      <p:pic>
        <p:nvPicPr>
          <p:cNvPr id="11" name="Grafik 10">
            <a:extLst>
              <a:ext uri="{FF2B5EF4-FFF2-40B4-BE49-F238E27FC236}">
                <a16:creationId xmlns:a16="http://schemas.microsoft.com/office/drawing/2014/main" id="{7D94BB1E-6C65-4EE3-87B5-CB8714B624DE}"/>
              </a:ext>
            </a:extLst>
          </p:cNvPr>
          <p:cNvPicPr>
            <a:picLocks noChangeAspect="1"/>
          </p:cNvPicPr>
          <p:nvPr/>
        </p:nvPicPr>
        <p:blipFill rotWithShape="1">
          <a:blip r:embed="rId3">
            <a:extLst>
              <a:ext uri="{28A0092B-C50C-407E-A947-70E740481C1C}">
                <a14:useLocalDpi xmlns:a14="http://schemas.microsoft.com/office/drawing/2010/main" val="0"/>
              </a:ext>
            </a:extLst>
          </a:blip>
          <a:srcRect l="12756" t="3166" r="12463" b="3012"/>
          <a:stretch/>
        </p:blipFill>
        <p:spPr bwMode="auto">
          <a:xfrm>
            <a:off x="28820" y="92710"/>
            <a:ext cx="2636520" cy="6263640"/>
          </a:xfrm>
          <a:prstGeom prst="rect">
            <a:avLst/>
          </a:prstGeom>
          <a:noFill/>
          <a:ln>
            <a:noFill/>
          </a:ln>
          <a:extLst>
            <a:ext uri="{53640926-AAD7-44D8-BBD7-CCE9431645EC}">
              <a14:shadowObscured xmlns:a14="http://schemas.microsoft.com/office/drawing/2010/main"/>
            </a:ext>
          </a:extLst>
        </p:spPr>
      </p:pic>
      <p:pic>
        <p:nvPicPr>
          <p:cNvPr id="12" name="Grafik 11">
            <a:extLst>
              <a:ext uri="{FF2B5EF4-FFF2-40B4-BE49-F238E27FC236}">
                <a16:creationId xmlns:a16="http://schemas.microsoft.com/office/drawing/2014/main" id="{6302C591-017C-4AFF-8FCC-05BFDB6F3216}"/>
              </a:ext>
            </a:extLst>
          </p:cNvPr>
          <p:cNvPicPr>
            <a:picLocks noChangeAspect="1"/>
          </p:cNvPicPr>
          <p:nvPr/>
        </p:nvPicPr>
        <p:blipFill rotWithShape="1">
          <a:blip r:embed="rId4">
            <a:extLst>
              <a:ext uri="{28A0092B-C50C-407E-A947-70E740481C1C}">
                <a14:useLocalDpi xmlns:a14="http://schemas.microsoft.com/office/drawing/2010/main" val="0"/>
              </a:ext>
            </a:extLst>
          </a:blip>
          <a:srcRect l="21757" t="3939" r="21367" b="3637"/>
          <a:stretch/>
        </p:blipFill>
        <p:spPr bwMode="auto">
          <a:xfrm>
            <a:off x="2796045" y="575945"/>
            <a:ext cx="1249045" cy="5111750"/>
          </a:xfrm>
          <a:prstGeom prst="rect">
            <a:avLst/>
          </a:prstGeom>
          <a:noFill/>
          <a:ln>
            <a:noFill/>
          </a:ln>
          <a:extLst>
            <a:ext uri="{53640926-AAD7-44D8-BBD7-CCE9431645EC}">
              <a14:shadowObscured xmlns:a14="http://schemas.microsoft.com/office/drawing/2010/main"/>
            </a:ext>
          </a:extLst>
        </p:spPr>
      </p:pic>
      <p:pic>
        <p:nvPicPr>
          <p:cNvPr id="13" name="Grafik 12">
            <a:extLst>
              <a:ext uri="{FF2B5EF4-FFF2-40B4-BE49-F238E27FC236}">
                <a16:creationId xmlns:a16="http://schemas.microsoft.com/office/drawing/2014/main" id="{3623ABBD-51F1-42FC-BC3F-FB99086BF4FB}"/>
              </a:ext>
            </a:extLst>
          </p:cNvPr>
          <p:cNvPicPr>
            <a:picLocks noChangeAspect="1"/>
          </p:cNvPicPr>
          <p:nvPr/>
        </p:nvPicPr>
        <p:blipFill rotWithShape="1">
          <a:blip r:embed="rId5">
            <a:extLst>
              <a:ext uri="{28A0092B-C50C-407E-A947-70E740481C1C}">
                <a14:useLocalDpi xmlns:a14="http://schemas.microsoft.com/office/drawing/2010/main" val="0"/>
              </a:ext>
            </a:extLst>
          </a:blip>
          <a:srcRect l="12744" t="3430" r="11679" b="3985"/>
          <a:stretch/>
        </p:blipFill>
        <p:spPr bwMode="auto">
          <a:xfrm>
            <a:off x="4128415" y="575945"/>
            <a:ext cx="2598420" cy="4953000"/>
          </a:xfrm>
          <a:prstGeom prst="rect">
            <a:avLst/>
          </a:prstGeom>
          <a:noFill/>
          <a:ln>
            <a:noFill/>
          </a:ln>
          <a:extLst>
            <a:ext uri="{53640926-AAD7-44D8-BBD7-CCE9431645EC}">
              <a14:shadowObscured xmlns:a14="http://schemas.microsoft.com/office/drawing/2010/main"/>
            </a:ext>
          </a:extLst>
        </p:spPr>
      </p:pic>
      <p:pic>
        <p:nvPicPr>
          <p:cNvPr id="14" name="Grafik 13">
            <a:extLst>
              <a:ext uri="{FF2B5EF4-FFF2-40B4-BE49-F238E27FC236}">
                <a16:creationId xmlns:a16="http://schemas.microsoft.com/office/drawing/2014/main" id="{BF01F7D4-8AC9-46BB-908F-0F399FF431DA}"/>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6400" t="1563" r="40834" b="1526"/>
          <a:stretch/>
        </p:blipFill>
        <p:spPr bwMode="auto">
          <a:xfrm>
            <a:off x="6971240" y="0"/>
            <a:ext cx="2821520" cy="6356982"/>
          </a:xfrm>
          <a:prstGeom prst="rect">
            <a:avLst/>
          </a:prstGeom>
          <a:noFill/>
          <a:ln>
            <a:noFill/>
          </a:ln>
          <a:extLst>
            <a:ext uri="{53640926-AAD7-44D8-BBD7-CCE9431645EC}">
              <a14:shadowObscured xmlns:a14="http://schemas.microsoft.com/office/drawing/2010/main"/>
            </a:ext>
          </a:extLst>
        </p:spPr>
      </p:pic>
      <p:pic>
        <p:nvPicPr>
          <p:cNvPr id="15" name="Grafik 14">
            <a:extLst>
              <a:ext uri="{FF2B5EF4-FFF2-40B4-BE49-F238E27FC236}">
                <a16:creationId xmlns:a16="http://schemas.microsoft.com/office/drawing/2014/main" id="{18735D7A-DD70-4B94-A40A-921FECFD790B}"/>
              </a:ext>
            </a:extLst>
          </p:cNvPr>
          <p:cNvPicPr>
            <a:picLocks noChangeAspect="1"/>
          </p:cNvPicPr>
          <p:nvPr/>
        </p:nvPicPr>
        <p:blipFill rotWithShape="1">
          <a:blip r:embed="rId7">
            <a:extLst>
              <a:ext uri="{28A0092B-C50C-407E-A947-70E740481C1C}">
                <a14:useLocalDpi xmlns:a14="http://schemas.microsoft.com/office/drawing/2010/main" val="0"/>
              </a:ext>
            </a:extLst>
          </a:blip>
          <a:srcRect l="17028" t="3839" r="15667" b="4008"/>
          <a:stretch/>
        </p:blipFill>
        <p:spPr bwMode="auto">
          <a:xfrm>
            <a:off x="10145806" y="456144"/>
            <a:ext cx="1904425" cy="5231551"/>
          </a:xfrm>
          <a:prstGeom prst="rect">
            <a:avLst/>
          </a:prstGeom>
          <a:noFill/>
          <a:ln>
            <a:noFill/>
          </a:ln>
          <a:extLst>
            <a:ext uri="{53640926-AAD7-44D8-BBD7-CCE9431645EC}">
              <a14:shadowObscured xmlns:a14="http://schemas.microsoft.com/office/drawing/2010/main"/>
            </a:ext>
          </a:extLst>
        </p:spPr>
      </p:pic>
      <p:cxnSp>
        <p:nvCxnSpPr>
          <p:cNvPr id="21" name="Gerader Verbinder 20">
            <a:extLst>
              <a:ext uri="{FF2B5EF4-FFF2-40B4-BE49-F238E27FC236}">
                <a16:creationId xmlns:a16="http://schemas.microsoft.com/office/drawing/2014/main" id="{1C45AC69-8D46-48B8-AEF1-7359D2ADC24E}"/>
              </a:ext>
            </a:extLst>
          </p:cNvPr>
          <p:cNvCxnSpPr>
            <a:cxnSpLocks/>
          </p:cNvCxnSpPr>
          <p:nvPr/>
        </p:nvCxnSpPr>
        <p:spPr>
          <a:xfrm>
            <a:off x="2741540" y="0"/>
            <a:ext cx="0" cy="6858000"/>
          </a:xfrm>
          <a:prstGeom prst="line">
            <a:avLst/>
          </a:prstGeom>
          <a:ln w="25400"/>
        </p:spPr>
        <p:style>
          <a:lnRef idx="1">
            <a:schemeClr val="dk1"/>
          </a:lnRef>
          <a:fillRef idx="0">
            <a:schemeClr val="dk1"/>
          </a:fillRef>
          <a:effectRef idx="0">
            <a:schemeClr val="dk1"/>
          </a:effectRef>
          <a:fontRef idx="minor">
            <a:schemeClr val="tx1"/>
          </a:fontRef>
        </p:style>
      </p:cxnSp>
      <p:cxnSp>
        <p:nvCxnSpPr>
          <p:cNvPr id="28" name="Gerader Verbinder 27">
            <a:extLst>
              <a:ext uri="{FF2B5EF4-FFF2-40B4-BE49-F238E27FC236}">
                <a16:creationId xmlns:a16="http://schemas.microsoft.com/office/drawing/2014/main" id="{DEB69F20-8F1E-4A59-8F31-AC18031EAEF0}"/>
              </a:ext>
            </a:extLst>
          </p:cNvPr>
          <p:cNvCxnSpPr>
            <a:cxnSpLocks/>
          </p:cNvCxnSpPr>
          <p:nvPr/>
        </p:nvCxnSpPr>
        <p:spPr>
          <a:xfrm>
            <a:off x="4052574" y="-4572"/>
            <a:ext cx="0" cy="6858000"/>
          </a:xfrm>
          <a:prstGeom prst="line">
            <a:avLst/>
          </a:prstGeom>
          <a:ln w="25400"/>
        </p:spPr>
        <p:style>
          <a:lnRef idx="1">
            <a:schemeClr val="dk1"/>
          </a:lnRef>
          <a:fillRef idx="0">
            <a:schemeClr val="dk1"/>
          </a:fillRef>
          <a:effectRef idx="0">
            <a:schemeClr val="dk1"/>
          </a:effectRef>
          <a:fontRef idx="minor">
            <a:schemeClr val="tx1"/>
          </a:fontRef>
        </p:style>
      </p:cxnSp>
      <p:cxnSp>
        <p:nvCxnSpPr>
          <p:cNvPr id="29" name="Gerader Verbinder 28">
            <a:extLst>
              <a:ext uri="{FF2B5EF4-FFF2-40B4-BE49-F238E27FC236}">
                <a16:creationId xmlns:a16="http://schemas.microsoft.com/office/drawing/2014/main" id="{3AC86306-F295-47EA-98FD-21E306FE2A3D}"/>
              </a:ext>
            </a:extLst>
          </p:cNvPr>
          <p:cNvCxnSpPr>
            <a:cxnSpLocks/>
          </p:cNvCxnSpPr>
          <p:nvPr/>
        </p:nvCxnSpPr>
        <p:spPr>
          <a:xfrm>
            <a:off x="6726835" y="-4572"/>
            <a:ext cx="0" cy="6858000"/>
          </a:xfrm>
          <a:prstGeom prst="line">
            <a:avLst/>
          </a:prstGeom>
          <a:ln w="25400"/>
        </p:spPr>
        <p:style>
          <a:lnRef idx="1">
            <a:schemeClr val="dk1"/>
          </a:lnRef>
          <a:fillRef idx="0">
            <a:schemeClr val="dk1"/>
          </a:fillRef>
          <a:effectRef idx="0">
            <a:schemeClr val="dk1"/>
          </a:effectRef>
          <a:fontRef idx="minor">
            <a:schemeClr val="tx1"/>
          </a:fontRef>
        </p:style>
      </p:cxnSp>
      <p:cxnSp>
        <p:nvCxnSpPr>
          <p:cNvPr id="30" name="Gerader Verbinder 29">
            <a:extLst>
              <a:ext uri="{FF2B5EF4-FFF2-40B4-BE49-F238E27FC236}">
                <a16:creationId xmlns:a16="http://schemas.microsoft.com/office/drawing/2014/main" id="{447BEDE3-56AB-4519-9FBF-DD29ED90ECC2}"/>
              </a:ext>
            </a:extLst>
          </p:cNvPr>
          <p:cNvCxnSpPr>
            <a:cxnSpLocks/>
          </p:cNvCxnSpPr>
          <p:nvPr/>
        </p:nvCxnSpPr>
        <p:spPr>
          <a:xfrm>
            <a:off x="10018640" y="0"/>
            <a:ext cx="0" cy="6858000"/>
          </a:xfrm>
          <a:prstGeom prst="line">
            <a:avLst/>
          </a:prstGeom>
          <a:ln w="25400"/>
        </p:spPr>
        <p:style>
          <a:lnRef idx="1">
            <a:schemeClr val="dk1"/>
          </a:lnRef>
          <a:fillRef idx="0">
            <a:schemeClr val="dk1"/>
          </a:fillRef>
          <a:effectRef idx="0">
            <a:schemeClr val="dk1"/>
          </a:effectRef>
          <a:fontRef idx="minor">
            <a:schemeClr val="tx1"/>
          </a:fontRef>
        </p:style>
      </p:cxnSp>
      <p:sp>
        <p:nvSpPr>
          <p:cNvPr id="31" name="Textfeld 30">
            <a:extLst>
              <a:ext uri="{FF2B5EF4-FFF2-40B4-BE49-F238E27FC236}">
                <a16:creationId xmlns:a16="http://schemas.microsoft.com/office/drawing/2014/main" id="{C5BF4772-5822-4150-BBA7-0EB0170C9A23}"/>
              </a:ext>
            </a:extLst>
          </p:cNvPr>
          <p:cNvSpPr txBox="1"/>
          <p:nvPr/>
        </p:nvSpPr>
        <p:spPr>
          <a:xfrm>
            <a:off x="1165919" y="5988992"/>
            <a:ext cx="1583851" cy="830997"/>
          </a:xfrm>
          <a:prstGeom prst="rect">
            <a:avLst/>
          </a:prstGeom>
          <a:noFill/>
        </p:spPr>
        <p:txBody>
          <a:bodyPr wrap="square" rtlCol="0">
            <a:spAutoFit/>
          </a:bodyPr>
          <a:lstStyle/>
          <a:p>
            <a:r>
              <a:rPr lang="de-DE" sz="1600" b="1" dirty="0"/>
              <a:t>he</a:t>
            </a:r>
            <a:r>
              <a:rPr lang="de-DE" sz="1600" dirty="0"/>
              <a:t> (3D): </a:t>
            </a:r>
            <a:r>
              <a:rPr lang="de-DE" sz="1600" dirty="0" err="1"/>
              <a:t>tensors</a:t>
            </a:r>
            <a:r>
              <a:rPr lang="de-DE" sz="1600" dirty="0"/>
              <a:t> </a:t>
            </a:r>
            <a:r>
              <a:rPr lang="de-DE" sz="1600" dirty="0" err="1"/>
              <a:t>split</a:t>
            </a:r>
            <a:r>
              <a:rPr lang="de-DE" sz="1600" dirty="0"/>
              <a:t> and </a:t>
            </a:r>
            <a:r>
              <a:rPr lang="de-DE" sz="1600" dirty="0" err="1"/>
              <a:t>added</a:t>
            </a:r>
            <a:r>
              <a:rPr lang="de-DE" sz="1600" dirty="0"/>
              <a:t> </a:t>
            </a:r>
            <a:r>
              <a:rPr lang="de-DE" sz="1600" dirty="0" err="1"/>
              <a:t>twice</a:t>
            </a:r>
            <a:endParaRPr lang="en-US" sz="1600" dirty="0"/>
          </a:p>
        </p:txBody>
      </p:sp>
      <p:sp>
        <p:nvSpPr>
          <p:cNvPr id="32" name="Textfeld 31">
            <a:extLst>
              <a:ext uri="{FF2B5EF4-FFF2-40B4-BE49-F238E27FC236}">
                <a16:creationId xmlns:a16="http://schemas.microsoft.com/office/drawing/2014/main" id="{1B97987B-ADFF-48F3-B08A-787BFBE42919}"/>
              </a:ext>
            </a:extLst>
          </p:cNvPr>
          <p:cNvSpPr txBox="1"/>
          <p:nvPr/>
        </p:nvSpPr>
        <p:spPr>
          <a:xfrm>
            <a:off x="2918018" y="5984808"/>
            <a:ext cx="991951" cy="830997"/>
          </a:xfrm>
          <a:prstGeom prst="rect">
            <a:avLst/>
          </a:prstGeom>
          <a:noFill/>
        </p:spPr>
        <p:txBody>
          <a:bodyPr wrap="square" rtlCol="0">
            <a:spAutoFit/>
          </a:bodyPr>
          <a:lstStyle/>
          <a:p>
            <a:r>
              <a:rPr lang="de-DE" sz="1600" b="1" dirty="0"/>
              <a:t>hu</a:t>
            </a:r>
            <a:r>
              <a:rPr lang="de-DE" sz="1600" dirty="0"/>
              <a:t> (1D): simple </a:t>
            </a:r>
            <a:r>
              <a:rPr lang="de-DE" sz="1600" dirty="0" err="1"/>
              <a:t>model</a:t>
            </a:r>
            <a:endParaRPr lang="en-US" sz="1600" dirty="0"/>
          </a:p>
        </p:txBody>
      </p:sp>
      <p:sp>
        <p:nvSpPr>
          <p:cNvPr id="33" name="Textfeld 32">
            <a:extLst>
              <a:ext uri="{FF2B5EF4-FFF2-40B4-BE49-F238E27FC236}">
                <a16:creationId xmlns:a16="http://schemas.microsoft.com/office/drawing/2014/main" id="{9022A9F4-5246-4F07-A553-03DB25803739}"/>
              </a:ext>
            </a:extLst>
          </p:cNvPr>
          <p:cNvSpPr txBox="1"/>
          <p:nvPr/>
        </p:nvSpPr>
        <p:spPr>
          <a:xfrm>
            <a:off x="10477503" y="5896659"/>
            <a:ext cx="1356355" cy="584775"/>
          </a:xfrm>
          <a:prstGeom prst="rect">
            <a:avLst/>
          </a:prstGeom>
          <a:noFill/>
        </p:spPr>
        <p:txBody>
          <a:bodyPr wrap="square" rtlCol="0">
            <a:spAutoFit/>
          </a:bodyPr>
          <a:lstStyle/>
          <a:p>
            <a:r>
              <a:rPr lang="de-DE" sz="1600" b="1" dirty="0" err="1"/>
              <a:t>cao</a:t>
            </a:r>
            <a:r>
              <a:rPr lang="de-DE" sz="1600" dirty="0"/>
              <a:t> (2D): simple </a:t>
            </a:r>
            <a:r>
              <a:rPr lang="de-DE" sz="1600" dirty="0" err="1"/>
              <a:t>model</a:t>
            </a:r>
            <a:endParaRPr lang="en-US" sz="1600" dirty="0"/>
          </a:p>
        </p:txBody>
      </p:sp>
      <p:sp>
        <p:nvSpPr>
          <p:cNvPr id="34" name="Textfeld 33">
            <a:extLst>
              <a:ext uri="{FF2B5EF4-FFF2-40B4-BE49-F238E27FC236}">
                <a16:creationId xmlns:a16="http://schemas.microsoft.com/office/drawing/2014/main" id="{8D647516-8FF4-4992-8415-D488EA35CF27}"/>
              </a:ext>
            </a:extLst>
          </p:cNvPr>
          <p:cNvSpPr txBox="1"/>
          <p:nvPr/>
        </p:nvSpPr>
        <p:spPr>
          <a:xfrm>
            <a:off x="4350680" y="5896659"/>
            <a:ext cx="2078049" cy="830997"/>
          </a:xfrm>
          <a:prstGeom prst="rect">
            <a:avLst/>
          </a:prstGeom>
          <a:noFill/>
        </p:spPr>
        <p:txBody>
          <a:bodyPr wrap="square" rtlCol="0">
            <a:spAutoFit/>
          </a:bodyPr>
          <a:lstStyle/>
          <a:p>
            <a:r>
              <a:rPr lang="de-DE" sz="1600" b="1" dirty="0" err="1"/>
              <a:t>luo</a:t>
            </a:r>
            <a:r>
              <a:rPr lang="de-DE" sz="1600" dirty="0"/>
              <a:t> (3D): extensive </a:t>
            </a:r>
            <a:r>
              <a:rPr lang="de-DE" sz="1600" dirty="0" err="1"/>
              <a:t>reshape</a:t>
            </a:r>
            <a:r>
              <a:rPr lang="de-DE" sz="1600" dirty="0"/>
              <a:t> </a:t>
            </a:r>
            <a:r>
              <a:rPr lang="de-DE" sz="1600" dirty="0" err="1"/>
              <a:t>including</a:t>
            </a:r>
            <a:r>
              <a:rPr lang="de-DE" sz="1600" dirty="0"/>
              <a:t> </a:t>
            </a:r>
            <a:r>
              <a:rPr lang="de-DE" sz="1600" dirty="0" err="1"/>
              <a:t>concatenation</a:t>
            </a:r>
            <a:endParaRPr lang="en-US" sz="1600" dirty="0"/>
          </a:p>
        </p:txBody>
      </p:sp>
      <p:sp>
        <p:nvSpPr>
          <p:cNvPr id="35" name="Textfeld 34">
            <a:extLst>
              <a:ext uri="{FF2B5EF4-FFF2-40B4-BE49-F238E27FC236}">
                <a16:creationId xmlns:a16="http://schemas.microsoft.com/office/drawing/2014/main" id="{CE58CBEC-A6DA-4D1A-9A94-807032715504}"/>
              </a:ext>
            </a:extLst>
          </p:cNvPr>
          <p:cNvSpPr txBox="1"/>
          <p:nvPr/>
        </p:nvSpPr>
        <p:spPr>
          <a:xfrm>
            <a:off x="6854000" y="5492366"/>
            <a:ext cx="2182047" cy="1323439"/>
          </a:xfrm>
          <a:prstGeom prst="rect">
            <a:avLst/>
          </a:prstGeom>
          <a:noFill/>
        </p:spPr>
        <p:txBody>
          <a:bodyPr wrap="square" rtlCol="0">
            <a:spAutoFit/>
          </a:bodyPr>
          <a:lstStyle/>
          <a:p>
            <a:r>
              <a:rPr lang="de-DE" sz="1600" dirty="0" err="1"/>
              <a:t>excerpt</a:t>
            </a:r>
            <a:r>
              <a:rPr lang="de-DE" sz="1600" dirty="0"/>
              <a:t> </a:t>
            </a:r>
            <a:r>
              <a:rPr lang="de-DE" sz="1600" dirty="0" err="1"/>
              <a:t>of</a:t>
            </a:r>
            <a:r>
              <a:rPr lang="de-DE" sz="1600" dirty="0"/>
              <a:t> </a:t>
            </a:r>
            <a:r>
              <a:rPr lang="de-DE" sz="1600" b="1" dirty="0" err="1"/>
              <a:t>santara</a:t>
            </a:r>
            <a:r>
              <a:rPr lang="de-DE" sz="1600" dirty="0"/>
              <a:t> (2D)</a:t>
            </a:r>
            <a:r>
              <a:rPr lang="de-DE" sz="1600" b="1" dirty="0"/>
              <a:t>:</a:t>
            </a:r>
            <a:r>
              <a:rPr lang="de-DE" sz="1600" dirty="0"/>
              <a:t> separate </a:t>
            </a:r>
            <a:r>
              <a:rPr lang="de-DE" sz="1600" dirty="0" err="1"/>
              <a:t>convolutions</a:t>
            </a:r>
            <a:r>
              <a:rPr lang="de-DE" sz="1600" dirty="0"/>
              <a:t> </a:t>
            </a:r>
            <a:r>
              <a:rPr lang="de-DE" sz="1600" dirty="0" err="1"/>
              <a:t>for</a:t>
            </a:r>
            <a:r>
              <a:rPr lang="de-DE" sz="1600" dirty="0"/>
              <a:t> </a:t>
            </a:r>
            <a:r>
              <a:rPr lang="de-DE" sz="1600" dirty="0" err="1"/>
              <a:t>split</a:t>
            </a:r>
            <a:r>
              <a:rPr lang="de-DE" sz="1600" dirty="0"/>
              <a:t> </a:t>
            </a:r>
            <a:r>
              <a:rPr lang="de-DE" sz="1600" dirty="0" err="1"/>
              <a:t>tensors</a:t>
            </a:r>
            <a:r>
              <a:rPr lang="de-DE" sz="1600" dirty="0"/>
              <a:t>, </a:t>
            </a:r>
            <a:r>
              <a:rPr lang="de-DE" sz="1600" dirty="0" err="1"/>
              <a:t>followed</a:t>
            </a:r>
            <a:r>
              <a:rPr lang="de-DE" sz="1600" dirty="0"/>
              <a:t> </a:t>
            </a:r>
            <a:r>
              <a:rPr lang="de-DE" sz="1600" dirty="0" err="1"/>
              <a:t>by</a:t>
            </a:r>
            <a:r>
              <a:rPr lang="de-DE" sz="1600" dirty="0"/>
              <a:t> </a:t>
            </a:r>
            <a:r>
              <a:rPr lang="de-DE" sz="1600" dirty="0" err="1"/>
              <a:t>concatenation</a:t>
            </a:r>
            <a:endParaRPr lang="en-US" sz="1600" dirty="0"/>
          </a:p>
        </p:txBody>
      </p:sp>
    </p:spTree>
    <p:extLst>
      <p:ext uri="{BB962C8B-B14F-4D97-AF65-F5344CB8AC3E}">
        <p14:creationId xmlns:p14="http://schemas.microsoft.com/office/powerpoint/2010/main" val="3528244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C95A38-1546-41B1-BFBF-9D4695037F6C}"/>
              </a:ext>
            </a:extLst>
          </p:cNvPr>
          <p:cNvSpPr>
            <a:spLocks noGrp="1"/>
          </p:cNvSpPr>
          <p:nvPr>
            <p:ph idx="1"/>
          </p:nvPr>
        </p:nvSpPr>
        <p:spPr>
          <a:xfrm>
            <a:off x="838201" y="1624871"/>
            <a:ext cx="5531224" cy="4552092"/>
          </a:xfrm>
        </p:spPr>
        <p:txBody>
          <a:bodyPr>
            <a:normAutofit/>
          </a:bodyPr>
          <a:lstStyle/>
          <a:p>
            <a:pPr>
              <a:lnSpc>
                <a:spcPct val="100000"/>
              </a:lnSpc>
            </a:pPr>
            <a:r>
              <a:rPr lang="de-DE" sz="1800" b="1" dirty="0">
                <a:solidFill>
                  <a:srgbClr val="339933"/>
                </a:solidFill>
              </a:rPr>
              <a:t>PCA, NMF, LLE </a:t>
            </a:r>
            <a:r>
              <a:rPr lang="de-DE" sz="1800" dirty="0"/>
              <a:t>top </a:t>
            </a:r>
            <a:r>
              <a:rPr lang="de-DE" sz="1800" dirty="0" err="1"/>
              <a:t>contenders</a:t>
            </a:r>
            <a:r>
              <a:rPr lang="de-DE" sz="1800" dirty="0"/>
              <a:t>:</a:t>
            </a:r>
          </a:p>
          <a:p>
            <a:pPr lvl="1">
              <a:lnSpc>
                <a:spcPct val="100000"/>
              </a:lnSpc>
            </a:pPr>
            <a:r>
              <a:rPr lang="de-DE" sz="1600" dirty="0" err="1"/>
              <a:t>variations</a:t>
            </a:r>
            <a:r>
              <a:rPr lang="de-DE" sz="1600" dirty="0"/>
              <a:t> (</a:t>
            </a:r>
            <a:r>
              <a:rPr lang="de-DE" sz="1600" dirty="0" err="1">
                <a:solidFill>
                  <a:srgbClr val="339933"/>
                </a:solidFill>
              </a:rPr>
              <a:t>incremental</a:t>
            </a:r>
            <a:r>
              <a:rPr lang="de-DE" sz="1600" dirty="0">
                <a:solidFill>
                  <a:srgbClr val="339933"/>
                </a:solidFill>
              </a:rPr>
              <a:t>, </a:t>
            </a:r>
            <a:r>
              <a:rPr lang="de-DE" sz="1600" dirty="0" err="1">
                <a:solidFill>
                  <a:srgbClr val="339933"/>
                </a:solidFill>
              </a:rPr>
              <a:t>kernel</a:t>
            </a:r>
            <a:r>
              <a:rPr lang="de-DE" sz="1600" dirty="0">
                <a:solidFill>
                  <a:srgbClr val="339933"/>
                </a:solidFill>
              </a:rPr>
              <a:t>, </a:t>
            </a:r>
            <a:r>
              <a:rPr lang="de-DE" sz="1600" dirty="0" err="1">
                <a:solidFill>
                  <a:srgbClr val="339933"/>
                </a:solidFill>
              </a:rPr>
              <a:t>sparse</a:t>
            </a:r>
            <a:r>
              <a:rPr lang="de-DE" sz="1600" dirty="0">
                <a:solidFill>
                  <a:srgbClr val="339933"/>
                </a:solidFill>
              </a:rPr>
              <a:t> PCA</a:t>
            </a:r>
            <a:r>
              <a:rPr lang="de-DE" sz="1600" dirty="0"/>
              <a:t>) and </a:t>
            </a:r>
            <a:r>
              <a:rPr lang="de-DE" sz="1600" dirty="0" err="1"/>
              <a:t>similar</a:t>
            </a:r>
            <a:r>
              <a:rPr lang="de-DE" sz="1600" dirty="0"/>
              <a:t> </a:t>
            </a:r>
            <a:r>
              <a:rPr lang="de-DE" sz="1600" dirty="0" err="1"/>
              <a:t>techniques</a:t>
            </a:r>
            <a:r>
              <a:rPr lang="de-DE" sz="1600" dirty="0"/>
              <a:t> (</a:t>
            </a:r>
            <a:r>
              <a:rPr lang="de-DE" sz="1600" dirty="0">
                <a:solidFill>
                  <a:srgbClr val="339933"/>
                </a:solidFill>
              </a:rPr>
              <a:t>NMF, SVD, </a:t>
            </a:r>
            <a:r>
              <a:rPr lang="en-US" sz="1600" dirty="0" err="1">
                <a:solidFill>
                  <a:srgbClr val="339933"/>
                </a:solidFill>
              </a:rPr>
              <a:t>FactorAnalysis</a:t>
            </a:r>
            <a:r>
              <a:rPr lang="de-DE" sz="1600" dirty="0"/>
              <a:t>) just </a:t>
            </a:r>
            <a:r>
              <a:rPr lang="de-DE" sz="1600" dirty="0" err="1"/>
              <a:t>as</a:t>
            </a:r>
            <a:r>
              <a:rPr lang="de-DE" sz="1600" dirty="0"/>
              <a:t> </a:t>
            </a:r>
            <a:r>
              <a:rPr lang="de-DE" sz="1600" dirty="0" err="1"/>
              <a:t>good</a:t>
            </a:r>
            <a:endParaRPr lang="de-DE" sz="1600" dirty="0"/>
          </a:p>
          <a:p>
            <a:pPr lvl="1">
              <a:lnSpc>
                <a:spcPct val="100000"/>
              </a:lnSpc>
            </a:pPr>
            <a:r>
              <a:rPr lang="de-DE" sz="1600" dirty="0"/>
              <a:t>reliable; </a:t>
            </a:r>
            <a:r>
              <a:rPr lang="de-DE" sz="1600" dirty="0" err="1"/>
              <a:t>very</a:t>
            </a:r>
            <a:r>
              <a:rPr lang="de-DE" sz="1600" dirty="0"/>
              <a:t> </a:t>
            </a:r>
            <a:r>
              <a:rPr lang="de-DE" sz="1600" dirty="0" err="1"/>
              <a:t>few</a:t>
            </a:r>
            <a:r>
              <a:rPr lang="de-DE" sz="1600" dirty="0"/>
              <a:t> </a:t>
            </a:r>
            <a:r>
              <a:rPr lang="de-DE" sz="1600" dirty="0" err="1"/>
              <a:t>components</a:t>
            </a:r>
            <a:r>
              <a:rPr lang="de-DE" sz="1600" dirty="0"/>
              <a:t> (2) </a:t>
            </a:r>
            <a:r>
              <a:rPr lang="de-DE" sz="1600" dirty="0" err="1"/>
              <a:t>necessary</a:t>
            </a:r>
            <a:r>
              <a:rPr lang="de-DE" sz="1600" dirty="0"/>
              <a:t> </a:t>
            </a:r>
            <a:r>
              <a:rPr lang="de-DE" sz="1600" dirty="0" err="1"/>
              <a:t>for</a:t>
            </a:r>
            <a:r>
              <a:rPr lang="de-DE" sz="1600" dirty="0"/>
              <a:t> </a:t>
            </a:r>
            <a:r>
              <a:rPr lang="de-DE" sz="1600" dirty="0" err="1"/>
              <a:t>satisfying</a:t>
            </a:r>
            <a:r>
              <a:rPr lang="de-DE" sz="1600" dirty="0"/>
              <a:t> OA (95.36% - </a:t>
            </a:r>
            <a:r>
              <a:rPr lang="de-DE" sz="1600" dirty="0" err="1"/>
              <a:t>santara</a:t>
            </a:r>
            <a:r>
              <a:rPr lang="de-DE" sz="1600" dirty="0"/>
              <a:t>)</a:t>
            </a:r>
            <a:endParaRPr lang="en-US" sz="1600" dirty="0"/>
          </a:p>
          <a:p>
            <a:pPr>
              <a:lnSpc>
                <a:spcPct val="100000"/>
              </a:lnSpc>
              <a:spcBef>
                <a:spcPts val="2400"/>
              </a:spcBef>
            </a:pPr>
            <a:r>
              <a:rPr lang="en-US" sz="1800" dirty="0"/>
              <a:t>applicability constraints for component numbers:</a:t>
            </a:r>
          </a:p>
          <a:p>
            <a:pPr lvl="1">
              <a:lnSpc>
                <a:spcPct val="100000"/>
              </a:lnSpc>
            </a:pPr>
            <a:r>
              <a:rPr lang="en-US" sz="1600" dirty="0"/>
              <a:t>LDA: at most </a:t>
            </a:r>
            <a:r>
              <a:rPr lang="en-US" sz="1600" dirty="0" err="1"/>
              <a:t>number_of_clases</a:t>
            </a:r>
            <a:r>
              <a:rPr lang="en-US" sz="1600" dirty="0"/>
              <a:t> – 1 components</a:t>
            </a:r>
          </a:p>
          <a:p>
            <a:pPr lvl="1">
              <a:lnSpc>
                <a:spcPct val="100000"/>
              </a:lnSpc>
            </a:pPr>
            <a:r>
              <a:rPr lang="en-US" sz="1600" dirty="0"/>
              <a:t>LLE: requirement </a:t>
            </a:r>
            <a:r>
              <a:rPr lang="en-US" sz="1600" dirty="0" err="1"/>
              <a:t>n_neighbors</a:t>
            </a:r>
            <a:r>
              <a:rPr lang="en-US" sz="1600" dirty="0"/>
              <a:t> &gt;= </a:t>
            </a:r>
            <a:r>
              <a:rPr lang="en-US" sz="1600" dirty="0" err="1"/>
              <a:t>n_components</a:t>
            </a:r>
            <a:endParaRPr lang="en-US" sz="1600" dirty="0"/>
          </a:p>
          <a:p>
            <a:pPr>
              <a:lnSpc>
                <a:spcPct val="100000"/>
              </a:lnSpc>
              <a:spcBef>
                <a:spcPts val="2400"/>
              </a:spcBef>
            </a:pPr>
            <a:r>
              <a:rPr lang="en-US" sz="1800" dirty="0"/>
              <a:t>methods with </a:t>
            </a:r>
            <a:r>
              <a:rPr lang="en-US" sz="1800" dirty="0">
                <a:solidFill>
                  <a:srgbClr val="EE8800"/>
                </a:solidFill>
              </a:rPr>
              <a:t>average</a:t>
            </a:r>
            <a:r>
              <a:rPr lang="en-US" sz="1800" dirty="0"/>
              <a:t>/</a:t>
            </a:r>
            <a:r>
              <a:rPr lang="en-US" sz="1800" dirty="0">
                <a:solidFill>
                  <a:srgbClr val="C00000"/>
                </a:solidFill>
              </a:rPr>
              <a:t>terrible </a:t>
            </a:r>
            <a:r>
              <a:rPr lang="en-US" sz="1800" dirty="0"/>
              <a:t>OA </a:t>
            </a:r>
            <a:r>
              <a:rPr lang="en-US" sz="1800" dirty="0" err="1"/>
              <a:t>wrt</a:t>
            </a:r>
            <a:r>
              <a:rPr lang="en-US" sz="1800" dirty="0"/>
              <a:t> reference:</a:t>
            </a:r>
          </a:p>
          <a:p>
            <a:pPr lvl="1">
              <a:lnSpc>
                <a:spcPct val="100000"/>
              </a:lnSpc>
            </a:pPr>
            <a:r>
              <a:rPr lang="en-US" sz="1600" dirty="0" err="1">
                <a:solidFill>
                  <a:srgbClr val="EE8800"/>
                </a:solidFill>
              </a:rPr>
              <a:t>FeatureAgglomeration</a:t>
            </a:r>
            <a:r>
              <a:rPr lang="en-US" sz="1600" dirty="0"/>
              <a:t>, </a:t>
            </a:r>
            <a:r>
              <a:rPr lang="en-US" sz="1600" dirty="0">
                <a:solidFill>
                  <a:srgbClr val="EE8800"/>
                </a:solidFill>
              </a:rPr>
              <a:t>LDA</a:t>
            </a:r>
            <a:r>
              <a:rPr lang="en-US" sz="1600" dirty="0"/>
              <a:t>, </a:t>
            </a:r>
            <a:r>
              <a:rPr lang="en-US" sz="1600" dirty="0" err="1">
                <a:solidFill>
                  <a:srgbClr val="C00000"/>
                </a:solidFill>
              </a:rPr>
              <a:t>boulch</a:t>
            </a:r>
            <a:r>
              <a:rPr lang="en-US" sz="1600" dirty="0">
                <a:solidFill>
                  <a:srgbClr val="C00000"/>
                </a:solidFill>
              </a:rPr>
              <a:t> Autoencoder</a:t>
            </a:r>
            <a:r>
              <a:rPr lang="en-US" sz="1600" dirty="0"/>
              <a:t>, </a:t>
            </a:r>
            <a:r>
              <a:rPr lang="en-US" sz="1600" dirty="0">
                <a:solidFill>
                  <a:srgbClr val="C00000"/>
                </a:solidFill>
              </a:rPr>
              <a:t>ICA</a:t>
            </a:r>
            <a:r>
              <a:rPr lang="en-US" sz="1600" dirty="0"/>
              <a:t>,</a:t>
            </a:r>
            <a:r>
              <a:rPr lang="en-US" sz="1600" dirty="0">
                <a:solidFill>
                  <a:srgbClr val="C00000"/>
                </a:solidFill>
              </a:rPr>
              <a:t> </a:t>
            </a:r>
            <a:r>
              <a:rPr lang="en-US" sz="1600" dirty="0" err="1">
                <a:solidFill>
                  <a:srgbClr val="C00000"/>
                </a:solidFill>
              </a:rPr>
              <a:t>GaussianRandomProjection</a:t>
            </a:r>
            <a:r>
              <a:rPr lang="en-US" sz="1600" dirty="0"/>
              <a:t>, </a:t>
            </a:r>
            <a:r>
              <a:rPr lang="en-US" sz="1600" dirty="0" err="1">
                <a:solidFill>
                  <a:srgbClr val="C00000"/>
                </a:solidFill>
              </a:rPr>
              <a:t>SparseRandomProjection</a:t>
            </a:r>
            <a:endParaRPr lang="en-US" sz="1600" dirty="0">
              <a:solidFill>
                <a:srgbClr val="C00000"/>
              </a:solidFill>
            </a:endParaRPr>
          </a:p>
          <a:p>
            <a:pPr lvl="1">
              <a:lnSpc>
                <a:spcPct val="100000"/>
              </a:lnSpc>
            </a:pPr>
            <a:r>
              <a:rPr lang="en-US" sz="1600" i="1" dirty="0">
                <a:solidFill>
                  <a:srgbClr val="002060"/>
                </a:solidFill>
              </a:rPr>
              <a:t>additional runtime concerns</a:t>
            </a:r>
            <a:r>
              <a:rPr lang="en-US" sz="1600" dirty="0">
                <a:solidFill>
                  <a:srgbClr val="002060"/>
                </a:solidFill>
              </a:rPr>
              <a:t>:</a:t>
            </a:r>
            <a:r>
              <a:rPr lang="en-US" sz="1600" dirty="0"/>
              <a:t> </a:t>
            </a:r>
            <a:r>
              <a:rPr lang="en-US" sz="1600" dirty="0">
                <a:solidFill>
                  <a:srgbClr val="002060"/>
                </a:solidFill>
              </a:rPr>
              <a:t>t-SNE</a:t>
            </a:r>
            <a:r>
              <a:rPr lang="en-US" sz="1600" dirty="0"/>
              <a:t>, </a:t>
            </a:r>
            <a:r>
              <a:rPr lang="en-US" sz="1600" dirty="0">
                <a:solidFill>
                  <a:srgbClr val="002060"/>
                </a:solidFill>
              </a:rPr>
              <a:t>ISOMAP</a:t>
            </a:r>
            <a:r>
              <a:rPr lang="en-US" sz="1600" dirty="0"/>
              <a:t>, </a:t>
            </a:r>
            <a:r>
              <a:rPr lang="en-US" sz="1600" dirty="0">
                <a:solidFill>
                  <a:srgbClr val="002060"/>
                </a:solidFill>
              </a:rPr>
              <a:t>UMAP, </a:t>
            </a:r>
            <a:r>
              <a:rPr lang="en-US" sz="1600" dirty="0" err="1">
                <a:solidFill>
                  <a:srgbClr val="002060"/>
                </a:solidFill>
              </a:rPr>
              <a:t>MiniBatchDictionaryLearning</a:t>
            </a:r>
            <a:r>
              <a:rPr lang="en-US" sz="1600" dirty="0"/>
              <a:t>, </a:t>
            </a:r>
            <a:r>
              <a:rPr lang="en-US" sz="1600" dirty="0">
                <a:solidFill>
                  <a:srgbClr val="002060"/>
                </a:solidFill>
              </a:rPr>
              <a:t>MDS</a:t>
            </a:r>
          </a:p>
        </p:txBody>
      </p:sp>
      <p:sp>
        <p:nvSpPr>
          <p:cNvPr id="3" name="Datumsplatzhalter 2">
            <a:extLst>
              <a:ext uri="{FF2B5EF4-FFF2-40B4-BE49-F238E27FC236}">
                <a16:creationId xmlns:a16="http://schemas.microsoft.com/office/drawing/2014/main" id="{49E224E6-310F-40C1-824A-7EBFDB833965}"/>
              </a:ext>
            </a:extLst>
          </p:cNvPr>
          <p:cNvSpPr>
            <a:spLocks noGrp="1"/>
          </p:cNvSpPr>
          <p:nvPr>
            <p:ph type="dt" sz="half" idx="14"/>
          </p:nvPr>
        </p:nvSpPr>
        <p:spPr>
          <a:xfrm>
            <a:off x="838200" y="6356350"/>
            <a:ext cx="3319272" cy="365125"/>
          </a:xfrm>
        </p:spPr>
        <p:txBody>
          <a:bodyPr/>
          <a:lstStyle/>
          <a:p>
            <a:r>
              <a:rPr lang="de-DE" dirty="0"/>
              <a:t>Experiments – Feature </a:t>
            </a:r>
            <a:r>
              <a:rPr lang="de-DE" dirty="0" err="1"/>
              <a:t>Extraction</a:t>
            </a:r>
            <a:endParaRPr lang="de-DE" dirty="0"/>
          </a:p>
        </p:txBody>
      </p:sp>
      <p:sp>
        <p:nvSpPr>
          <p:cNvPr id="4" name="Fußzeilenplatzhalter 3">
            <a:extLst>
              <a:ext uri="{FF2B5EF4-FFF2-40B4-BE49-F238E27FC236}">
                <a16:creationId xmlns:a16="http://schemas.microsoft.com/office/drawing/2014/main" id="{DB789AEC-C685-49CC-91B6-5D81DA25A760}"/>
              </a:ext>
            </a:extLst>
          </p:cNvPr>
          <p:cNvSpPr>
            <a:spLocks noGrp="1"/>
          </p:cNvSpPr>
          <p:nvPr>
            <p:ph type="ftr" sz="quarter" idx="15"/>
          </p:nvPr>
        </p:nvSpPr>
        <p:spPr/>
        <p:txBody>
          <a:bodyPr/>
          <a:lstStyle/>
          <a:p>
            <a:r>
              <a:rPr lang="de-DE"/>
              <a:t>Daniel Rychlewski</a:t>
            </a:r>
            <a:endParaRPr lang="de-DE" dirty="0"/>
          </a:p>
        </p:txBody>
      </p:sp>
      <p:sp>
        <p:nvSpPr>
          <p:cNvPr id="5" name="Foliennummernplatzhalter 4">
            <a:extLst>
              <a:ext uri="{FF2B5EF4-FFF2-40B4-BE49-F238E27FC236}">
                <a16:creationId xmlns:a16="http://schemas.microsoft.com/office/drawing/2014/main" id="{52874200-16A1-4580-ABFC-3EC5AA1B1B3A}"/>
              </a:ext>
            </a:extLst>
          </p:cNvPr>
          <p:cNvSpPr>
            <a:spLocks noGrp="1"/>
          </p:cNvSpPr>
          <p:nvPr>
            <p:ph type="sldNum" sz="quarter" idx="16"/>
          </p:nvPr>
        </p:nvSpPr>
        <p:spPr/>
        <p:txBody>
          <a:bodyPr/>
          <a:lstStyle/>
          <a:p>
            <a:fld id="{93944737-5DFE-4294-9372-CFA818B6D5DE}" type="slidenum">
              <a:rPr lang="de-DE" smtClean="0"/>
              <a:pPr/>
              <a:t>18</a:t>
            </a:fld>
            <a:endParaRPr lang="de-DE" dirty="0"/>
          </a:p>
        </p:txBody>
      </p:sp>
      <p:sp>
        <p:nvSpPr>
          <p:cNvPr id="6" name="Inhaltsplatzhalter 5">
            <a:extLst>
              <a:ext uri="{FF2B5EF4-FFF2-40B4-BE49-F238E27FC236}">
                <a16:creationId xmlns:a16="http://schemas.microsoft.com/office/drawing/2014/main" id="{A66AB8CA-C91D-4100-80E8-BCBC82709A86}"/>
              </a:ext>
            </a:extLst>
          </p:cNvPr>
          <p:cNvSpPr>
            <a:spLocks noGrp="1"/>
          </p:cNvSpPr>
          <p:nvPr>
            <p:ph sz="quarter" idx="13"/>
          </p:nvPr>
        </p:nvSpPr>
        <p:spPr/>
        <p:txBody>
          <a:bodyPr/>
          <a:lstStyle/>
          <a:p>
            <a:r>
              <a:rPr lang="de-DE" dirty="0"/>
              <a:t>Image </a:t>
            </a:r>
            <a:r>
              <a:rPr lang="de-DE" dirty="0" err="1"/>
              <a:t>Compression</a:t>
            </a:r>
            <a:endParaRPr lang="en-US" dirty="0"/>
          </a:p>
        </p:txBody>
      </p:sp>
      <p:graphicFrame>
        <p:nvGraphicFramePr>
          <p:cNvPr id="7" name="Diagramm 6">
            <a:extLst>
              <a:ext uri="{FF2B5EF4-FFF2-40B4-BE49-F238E27FC236}">
                <a16:creationId xmlns:a16="http://schemas.microsoft.com/office/drawing/2014/main" id="{631FE21F-C5AD-43EA-A6B6-DA3F6C124E2A}"/>
              </a:ext>
            </a:extLst>
          </p:cNvPr>
          <p:cNvGraphicFramePr/>
          <p:nvPr>
            <p:extLst>
              <p:ext uri="{D42A27DB-BD31-4B8C-83A1-F6EECF244321}">
                <p14:modId xmlns:p14="http://schemas.microsoft.com/office/powerpoint/2010/main" val="872760237"/>
              </p:ext>
            </p:extLst>
          </p:nvPr>
        </p:nvGraphicFramePr>
        <p:xfrm>
          <a:off x="6239885" y="275491"/>
          <a:ext cx="5890260" cy="28575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Diagramm 7">
            <a:extLst>
              <a:ext uri="{FF2B5EF4-FFF2-40B4-BE49-F238E27FC236}">
                <a16:creationId xmlns:a16="http://schemas.microsoft.com/office/drawing/2014/main" id="{C0521748-DF3D-4712-A35C-55BBC0E9C0D2}"/>
              </a:ext>
            </a:extLst>
          </p:cNvPr>
          <p:cNvGraphicFramePr/>
          <p:nvPr>
            <p:extLst>
              <p:ext uri="{D42A27DB-BD31-4B8C-83A1-F6EECF244321}">
                <p14:modId xmlns:p14="http://schemas.microsoft.com/office/powerpoint/2010/main" val="3201263063"/>
              </p:ext>
            </p:extLst>
          </p:nvPr>
        </p:nvGraphicFramePr>
        <p:xfrm>
          <a:off x="6369425" y="3355817"/>
          <a:ext cx="5760720" cy="282114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232023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C95A38-1546-41B1-BFBF-9D4695037F6C}"/>
              </a:ext>
            </a:extLst>
          </p:cNvPr>
          <p:cNvSpPr>
            <a:spLocks noGrp="1"/>
          </p:cNvSpPr>
          <p:nvPr>
            <p:ph idx="1"/>
          </p:nvPr>
        </p:nvSpPr>
        <p:spPr>
          <a:xfrm>
            <a:off x="838199" y="1624871"/>
            <a:ext cx="5544081" cy="4552092"/>
          </a:xfrm>
        </p:spPr>
        <p:txBody>
          <a:bodyPr>
            <a:normAutofit/>
          </a:bodyPr>
          <a:lstStyle/>
          <a:p>
            <a:pPr>
              <a:lnSpc>
                <a:spcPct val="100000"/>
              </a:lnSpc>
              <a:spcAft>
                <a:spcPts val="1200"/>
              </a:spcAft>
            </a:pPr>
            <a:r>
              <a:rPr lang="de-DE" sz="2200" dirty="0"/>
              <a:t>feature </a:t>
            </a:r>
            <a:r>
              <a:rPr lang="de-DE" sz="2200" dirty="0" err="1"/>
              <a:t>selection</a:t>
            </a:r>
            <a:r>
              <a:rPr lang="de-DE" sz="2200" dirty="0"/>
              <a:t> </a:t>
            </a:r>
            <a:r>
              <a:rPr lang="de-DE" sz="2200" dirty="0" err="1"/>
              <a:t>generally</a:t>
            </a:r>
            <a:r>
              <a:rPr lang="de-DE" sz="2200" dirty="0"/>
              <a:t> not </a:t>
            </a:r>
            <a:r>
              <a:rPr lang="de-DE" sz="2200" dirty="0" err="1"/>
              <a:t>advisable</a:t>
            </a:r>
            <a:r>
              <a:rPr lang="de-DE" sz="2200" dirty="0"/>
              <a:t> (</a:t>
            </a:r>
            <a:r>
              <a:rPr lang="de-DE" sz="2200" dirty="0" err="1">
                <a:solidFill>
                  <a:srgbClr val="C00000"/>
                </a:solidFill>
              </a:rPr>
              <a:t>low</a:t>
            </a:r>
            <a:r>
              <a:rPr lang="de-DE" sz="2200" dirty="0">
                <a:solidFill>
                  <a:srgbClr val="C00000"/>
                </a:solidFill>
              </a:rPr>
              <a:t> OAs</a:t>
            </a:r>
            <a:r>
              <a:rPr lang="de-DE" sz="2200" dirty="0"/>
              <a:t>), but </a:t>
            </a:r>
            <a:r>
              <a:rPr lang="de-DE" sz="2200" dirty="0" err="1">
                <a:solidFill>
                  <a:srgbClr val="339933"/>
                </a:solidFill>
              </a:rPr>
              <a:t>exceptions</a:t>
            </a:r>
            <a:r>
              <a:rPr lang="de-DE" sz="2200" dirty="0"/>
              <a:t> </a:t>
            </a:r>
            <a:r>
              <a:rPr lang="de-DE" sz="2200" dirty="0" err="1"/>
              <a:t>exist</a:t>
            </a:r>
            <a:endParaRPr lang="de-DE" sz="2200" dirty="0"/>
          </a:p>
          <a:p>
            <a:pPr lvl="1">
              <a:spcAft>
                <a:spcPts val="1200"/>
              </a:spcAft>
            </a:pPr>
            <a:r>
              <a:rPr lang="de-DE" sz="1800" dirty="0" err="1">
                <a:solidFill>
                  <a:srgbClr val="339933"/>
                </a:solidFill>
              </a:rPr>
              <a:t>LogisticRegression</a:t>
            </a:r>
            <a:r>
              <a:rPr lang="de-DE" sz="1800" dirty="0"/>
              <a:t> (</a:t>
            </a:r>
            <a:r>
              <a:rPr lang="de-DE" sz="1800" dirty="0" err="1"/>
              <a:t>cao</a:t>
            </a:r>
            <a:r>
              <a:rPr lang="de-DE" sz="1800" dirty="0"/>
              <a:t>): 10 and 30 </a:t>
            </a:r>
            <a:r>
              <a:rPr lang="de-DE" sz="1800" dirty="0" err="1"/>
              <a:t>components</a:t>
            </a:r>
            <a:endParaRPr lang="de-DE" sz="1800" dirty="0"/>
          </a:p>
          <a:p>
            <a:pPr>
              <a:lnSpc>
                <a:spcPct val="100000"/>
              </a:lnSpc>
              <a:spcBef>
                <a:spcPts val="1200"/>
              </a:spcBef>
            </a:pPr>
            <a:r>
              <a:rPr lang="de-DE" sz="2200" dirty="0" err="1"/>
              <a:t>compared</a:t>
            </a:r>
            <a:r>
              <a:rPr lang="de-DE" sz="2200" dirty="0"/>
              <a:t> </a:t>
            </a:r>
            <a:r>
              <a:rPr lang="de-DE" sz="2200" dirty="0" err="1"/>
              <a:t>to</a:t>
            </a:r>
            <a:r>
              <a:rPr lang="de-DE" sz="2200" dirty="0"/>
              <a:t> feature </a:t>
            </a:r>
            <a:r>
              <a:rPr lang="de-DE" sz="2200" dirty="0" err="1"/>
              <a:t>extraction</a:t>
            </a:r>
            <a:r>
              <a:rPr lang="de-DE" sz="2200" dirty="0"/>
              <a:t>:</a:t>
            </a:r>
          </a:p>
          <a:p>
            <a:pPr lvl="1">
              <a:spcBef>
                <a:spcPts val="1200"/>
              </a:spcBef>
            </a:pPr>
            <a:r>
              <a:rPr lang="de-DE" sz="1800" dirty="0"/>
              <a:t>linear </a:t>
            </a:r>
            <a:r>
              <a:rPr lang="de-DE" sz="1800" dirty="0" err="1"/>
              <a:t>scaling</a:t>
            </a:r>
            <a:r>
              <a:rPr lang="de-DE" sz="1800" dirty="0"/>
              <a:t>, </a:t>
            </a:r>
            <a:r>
              <a:rPr lang="de-DE" sz="1800" dirty="0" err="1"/>
              <a:t>slower</a:t>
            </a:r>
            <a:r>
              <a:rPr lang="de-DE" sz="1800" dirty="0"/>
              <a:t> </a:t>
            </a:r>
            <a:r>
              <a:rPr lang="de-DE" sz="1800" dirty="0" err="1"/>
              <a:t>growth</a:t>
            </a:r>
            <a:endParaRPr lang="de-DE" sz="1800" dirty="0"/>
          </a:p>
          <a:p>
            <a:pPr lvl="1">
              <a:spcBef>
                <a:spcPts val="1200"/>
              </a:spcBef>
            </a:pPr>
            <a:r>
              <a:rPr lang="de-DE" sz="1800" dirty="0" err="1"/>
              <a:t>more</a:t>
            </a:r>
            <a:r>
              <a:rPr lang="de-DE" sz="1800" dirty="0"/>
              <a:t> </a:t>
            </a:r>
            <a:r>
              <a:rPr lang="de-DE" sz="1800" dirty="0" err="1"/>
              <a:t>unpredictable</a:t>
            </a:r>
            <a:r>
              <a:rPr lang="de-DE" sz="1800" dirty="0"/>
              <a:t> – </a:t>
            </a:r>
            <a:r>
              <a:rPr lang="de-DE" sz="1800" dirty="0" err="1"/>
              <a:t>trial-and-error</a:t>
            </a:r>
            <a:endParaRPr lang="de-DE" sz="1800" dirty="0"/>
          </a:p>
          <a:p>
            <a:pPr lvl="1">
              <a:spcBef>
                <a:spcPts val="1200"/>
              </a:spcBef>
              <a:spcAft>
                <a:spcPts val="1200"/>
              </a:spcAft>
            </a:pPr>
            <a:r>
              <a:rPr lang="de-DE" sz="1800" dirty="0" err="1"/>
              <a:t>overall</a:t>
            </a:r>
            <a:r>
              <a:rPr lang="de-DE" sz="1800" dirty="0"/>
              <a:t>, </a:t>
            </a:r>
            <a:r>
              <a:rPr lang="de-DE" sz="1800" dirty="0" err="1"/>
              <a:t>more</a:t>
            </a:r>
            <a:r>
              <a:rPr lang="de-DE" sz="1800" dirty="0"/>
              <a:t> </a:t>
            </a:r>
            <a:r>
              <a:rPr lang="de-DE" sz="1800" dirty="0" err="1"/>
              <a:t>components</a:t>
            </a:r>
            <a:r>
              <a:rPr lang="de-DE" sz="1800" dirty="0"/>
              <a:t> </a:t>
            </a:r>
            <a:r>
              <a:rPr lang="de-DE" sz="1800" dirty="0" err="1"/>
              <a:t>necessary</a:t>
            </a:r>
            <a:endParaRPr lang="de-DE" sz="1800" dirty="0"/>
          </a:p>
          <a:p>
            <a:pPr>
              <a:lnSpc>
                <a:spcPct val="100000"/>
              </a:lnSpc>
              <a:spcBef>
                <a:spcPts val="1200"/>
              </a:spcBef>
            </a:pPr>
            <a:r>
              <a:rPr lang="de-DE" sz="2200" dirty="0" err="1"/>
              <a:t>runtimes</a:t>
            </a:r>
            <a:r>
              <a:rPr lang="de-DE" sz="2200" dirty="0"/>
              <a:t> </a:t>
            </a:r>
            <a:r>
              <a:rPr lang="de-DE" sz="2200" dirty="0" err="1"/>
              <a:t>depend</a:t>
            </a:r>
            <a:r>
              <a:rPr lang="de-DE" sz="2200" dirty="0"/>
              <a:t> on </a:t>
            </a:r>
            <a:r>
              <a:rPr lang="de-DE" sz="2200" dirty="0" err="1"/>
              <a:t>selection</a:t>
            </a:r>
            <a:r>
              <a:rPr lang="de-DE" sz="2200" dirty="0"/>
              <a:t> </a:t>
            </a:r>
            <a:r>
              <a:rPr lang="de-DE" sz="2200" dirty="0" err="1"/>
              <a:t>mode</a:t>
            </a:r>
            <a:r>
              <a:rPr lang="de-DE" sz="2200" dirty="0"/>
              <a:t> (</a:t>
            </a:r>
            <a:r>
              <a:rPr lang="de-DE" sz="2200" dirty="0" err="1">
                <a:solidFill>
                  <a:srgbClr val="339933"/>
                </a:solidFill>
              </a:rPr>
              <a:t>threshold-based</a:t>
            </a:r>
            <a:r>
              <a:rPr lang="de-DE" sz="2200" dirty="0"/>
              <a:t> vs. </a:t>
            </a:r>
            <a:r>
              <a:rPr lang="de-DE" sz="2200" dirty="0">
                <a:solidFill>
                  <a:srgbClr val="C00000"/>
                </a:solidFill>
              </a:rPr>
              <a:t>individual</a:t>
            </a:r>
            <a:r>
              <a:rPr lang="de-DE" sz="2200" dirty="0"/>
              <a:t> </a:t>
            </a:r>
            <a:r>
              <a:rPr lang="de-DE" sz="2200" dirty="0" err="1"/>
              <a:t>selection</a:t>
            </a:r>
            <a:r>
              <a:rPr lang="de-DE" sz="2200" dirty="0"/>
              <a:t>/</a:t>
            </a:r>
            <a:r>
              <a:rPr lang="de-DE" sz="2200" dirty="0" err="1"/>
              <a:t>elimination</a:t>
            </a:r>
            <a:r>
              <a:rPr lang="de-DE" sz="2200" dirty="0"/>
              <a:t>)</a:t>
            </a:r>
          </a:p>
        </p:txBody>
      </p:sp>
      <p:sp>
        <p:nvSpPr>
          <p:cNvPr id="3" name="Datumsplatzhalter 2">
            <a:extLst>
              <a:ext uri="{FF2B5EF4-FFF2-40B4-BE49-F238E27FC236}">
                <a16:creationId xmlns:a16="http://schemas.microsoft.com/office/drawing/2014/main" id="{49E224E6-310F-40C1-824A-7EBFDB833965}"/>
              </a:ext>
            </a:extLst>
          </p:cNvPr>
          <p:cNvSpPr>
            <a:spLocks noGrp="1"/>
          </p:cNvSpPr>
          <p:nvPr>
            <p:ph type="dt" sz="half" idx="14"/>
          </p:nvPr>
        </p:nvSpPr>
        <p:spPr>
          <a:xfrm>
            <a:off x="838200" y="6356350"/>
            <a:ext cx="3319272" cy="365125"/>
          </a:xfrm>
        </p:spPr>
        <p:txBody>
          <a:bodyPr/>
          <a:lstStyle/>
          <a:p>
            <a:r>
              <a:rPr lang="de-DE" dirty="0"/>
              <a:t>Experiments – Feature </a:t>
            </a:r>
            <a:r>
              <a:rPr lang="de-DE" dirty="0" err="1"/>
              <a:t>Selection</a:t>
            </a:r>
            <a:endParaRPr lang="de-DE" dirty="0"/>
          </a:p>
        </p:txBody>
      </p:sp>
      <p:sp>
        <p:nvSpPr>
          <p:cNvPr id="4" name="Fußzeilenplatzhalter 3">
            <a:extLst>
              <a:ext uri="{FF2B5EF4-FFF2-40B4-BE49-F238E27FC236}">
                <a16:creationId xmlns:a16="http://schemas.microsoft.com/office/drawing/2014/main" id="{DB789AEC-C685-49CC-91B6-5D81DA25A760}"/>
              </a:ext>
            </a:extLst>
          </p:cNvPr>
          <p:cNvSpPr>
            <a:spLocks noGrp="1"/>
          </p:cNvSpPr>
          <p:nvPr>
            <p:ph type="ftr" sz="quarter" idx="15"/>
          </p:nvPr>
        </p:nvSpPr>
        <p:spPr/>
        <p:txBody>
          <a:bodyPr/>
          <a:lstStyle/>
          <a:p>
            <a:r>
              <a:rPr lang="de-DE"/>
              <a:t>Daniel Rychlewski</a:t>
            </a:r>
            <a:endParaRPr lang="de-DE" dirty="0"/>
          </a:p>
        </p:txBody>
      </p:sp>
      <p:sp>
        <p:nvSpPr>
          <p:cNvPr id="5" name="Foliennummernplatzhalter 4">
            <a:extLst>
              <a:ext uri="{FF2B5EF4-FFF2-40B4-BE49-F238E27FC236}">
                <a16:creationId xmlns:a16="http://schemas.microsoft.com/office/drawing/2014/main" id="{52874200-16A1-4580-ABFC-3EC5AA1B1B3A}"/>
              </a:ext>
            </a:extLst>
          </p:cNvPr>
          <p:cNvSpPr>
            <a:spLocks noGrp="1"/>
          </p:cNvSpPr>
          <p:nvPr>
            <p:ph type="sldNum" sz="quarter" idx="16"/>
          </p:nvPr>
        </p:nvSpPr>
        <p:spPr/>
        <p:txBody>
          <a:bodyPr/>
          <a:lstStyle/>
          <a:p>
            <a:fld id="{93944737-5DFE-4294-9372-CFA818B6D5DE}" type="slidenum">
              <a:rPr lang="de-DE" smtClean="0"/>
              <a:pPr/>
              <a:t>19</a:t>
            </a:fld>
            <a:endParaRPr lang="de-DE" dirty="0"/>
          </a:p>
        </p:txBody>
      </p:sp>
      <p:sp>
        <p:nvSpPr>
          <p:cNvPr id="6" name="Inhaltsplatzhalter 5">
            <a:extLst>
              <a:ext uri="{FF2B5EF4-FFF2-40B4-BE49-F238E27FC236}">
                <a16:creationId xmlns:a16="http://schemas.microsoft.com/office/drawing/2014/main" id="{A66AB8CA-C91D-4100-80E8-BCBC82709A86}"/>
              </a:ext>
            </a:extLst>
          </p:cNvPr>
          <p:cNvSpPr>
            <a:spLocks noGrp="1"/>
          </p:cNvSpPr>
          <p:nvPr>
            <p:ph sz="quarter" idx="13"/>
          </p:nvPr>
        </p:nvSpPr>
        <p:spPr/>
        <p:txBody>
          <a:bodyPr/>
          <a:lstStyle/>
          <a:p>
            <a:r>
              <a:rPr lang="de-DE" dirty="0"/>
              <a:t>Image </a:t>
            </a:r>
            <a:r>
              <a:rPr lang="de-DE" dirty="0" err="1"/>
              <a:t>Compression</a:t>
            </a:r>
            <a:endParaRPr lang="en-US" dirty="0"/>
          </a:p>
        </p:txBody>
      </p:sp>
      <p:graphicFrame>
        <p:nvGraphicFramePr>
          <p:cNvPr id="7" name="Diagramm 6">
            <a:extLst>
              <a:ext uri="{FF2B5EF4-FFF2-40B4-BE49-F238E27FC236}">
                <a16:creationId xmlns:a16="http://schemas.microsoft.com/office/drawing/2014/main" id="{A4CE9887-8A85-4BA7-BE2B-A96D4A0D009F}"/>
              </a:ext>
            </a:extLst>
          </p:cNvPr>
          <p:cNvGraphicFramePr/>
          <p:nvPr>
            <p:extLst>
              <p:ext uri="{D42A27DB-BD31-4B8C-83A1-F6EECF244321}">
                <p14:modId xmlns:p14="http://schemas.microsoft.com/office/powerpoint/2010/main" val="1891056984"/>
              </p:ext>
            </p:extLst>
          </p:nvPr>
        </p:nvGraphicFramePr>
        <p:xfrm>
          <a:off x="6434032" y="136525"/>
          <a:ext cx="5631180" cy="304370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Diagramm 7">
            <a:extLst>
              <a:ext uri="{FF2B5EF4-FFF2-40B4-BE49-F238E27FC236}">
                <a16:creationId xmlns:a16="http://schemas.microsoft.com/office/drawing/2014/main" id="{FF114901-F504-4D2D-AF5D-0DC373F91974}"/>
              </a:ext>
            </a:extLst>
          </p:cNvPr>
          <p:cNvGraphicFramePr/>
          <p:nvPr>
            <p:extLst>
              <p:ext uri="{D42A27DB-BD31-4B8C-83A1-F6EECF244321}">
                <p14:modId xmlns:p14="http://schemas.microsoft.com/office/powerpoint/2010/main" val="4052383003"/>
              </p:ext>
            </p:extLst>
          </p:nvPr>
        </p:nvGraphicFramePr>
        <p:xfrm>
          <a:off x="6382280" y="3186953"/>
          <a:ext cx="5734685" cy="299001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58587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AACA6721-B3ED-4260-ABDE-A34B9C2D0DD9}"/>
              </a:ext>
            </a:extLst>
          </p:cNvPr>
          <p:cNvSpPr>
            <a:spLocks noGrp="1"/>
          </p:cNvSpPr>
          <p:nvPr>
            <p:ph idx="1"/>
          </p:nvPr>
        </p:nvSpPr>
        <p:spPr>
          <a:xfrm>
            <a:off x="838200" y="1544182"/>
            <a:ext cx="5354171" cy="4607842"/>
          </a:xfrm>
        </p:spPr>
        <p:txBody>
          <a:bodyPr>
            <a:normAutofit fontScale="92500" lnSpcReduction="20000"/>
          </a:bodyPr>
          <a:lstStyle/>
          <a:p>
            <a:pPr marL="514350" indent="-514350">
              <a:spcAft>
                <a:spcPts val="600"/>
              </a:spcAft>
              <a:buFont typeface="+mj-lt"/>
              <a:buAutoNum type="arabicPeriod"/>
            </a:pPr>
            <a:r>
              <a:rPr lang="de-DE" sz="2000" dirty="0" err="1"/>
              <a:t>Fundamentals</a:t>
            </a:r>
            <a:endParaRPr lang="de-DE" sz="2000" dirty="0"/>
          </a:p>
          <a:p>
            <a:pPr marL="971550" lvl="1" indent="-514350">
              <a:spcAft>
                <a:spcPts val="300"/>
              </a:spcAft>
              <a:buFont typeface="+mj-lt"/>
              <a:buAutoNum type="arabicPeriod"/>
            </a:pPr>
            <a:r>
              <a:rPr lang="de-DE" sz="1800" dirty="0" err="1"/>
              <a:t>Hyperspectral</a:t>
            </a:r>
            <a:r>
              <a:rPr lang="de-DE" sz="1800" dirty="0"/>
              <a:t> Imaging</a:t>
            </a:r>
          </a:p>
          <a:p>
            <a:pPr marL="971550" lvl="1" indent="-514350">
              <a:spcAft>
                <a:spcPts val="300"/>
              </a:spcAft>
              <a:buFont typeface="+mj-lt"/>
              <a:buAutoNum type="arabicPeriod"/>
            </a:pPr>
            <a:r>
              <a:rPr lang="de-DE" sz="1800" dirty="0" err="1"/>
              <a:t>Convolutional</a:t>
            </a:r>
            <a:r>
              <a:rPr lang="de-DE" sz="1800" dirty="0"/>
              <a:t> </a:t>
            </a:r>
            <a:r>
              <a:rPr lang="de-DE" sz="1800" dirty="0" err="1"/>
              <a:t>Neural</a:t>
            </a:r>
            <a:r>
              <a:rPr lang="de-DE" sz="1800" dirty="0"/>
              <a:t> Networks</a:t>
            </a:r>
          </a:p>
          <a:p>
            <a:pPr marL="971550" lvl="1" indent="-514350">
              <a:spcAft>
                <a:spcPts val="300"/>
              </a:spcAft>
              <a:buFont typeface="+mj-lt"/>
              <a:buAutoNum type="arabicPeriod"/>
            </a:pPr>
            <a:r>
              <a:rPr lang="de-DE" sz="1800" dirty="0"/>
              <a:t>Image </a:t>
            </a:r>
            <a:r>
              <a:rPr lang="de-DE" sz="1800" dirty="0" err="1"/>
              <a:t>Compression</a:t>
            </a:r>
            <a:endParaRPr lang="de-DE" sz="1800" dirty="0"/>
          </a:p>
          <a:p>
            <a:pPr marL="971550" lvl="1" indent="-514350">
              <a:buFont typeface="+mj-lt"/>
              <a:buAutoNum type="arabicPeriod"/>
            </a:pPr>
            <a:r>
              <a:rPr lang="de-DE" sz="1800" dirty="0"/>
              <a:t>Model </a:t>
            </a:r>
            <a:r>
              <a:rPr lang="de-DE" sz="1800" dirty="0" err="1"/>
              <a:t>Compression</a:t>
            </a:r>
            <a:endParaRPr lang="de-DE" sz="1800" dirty="0"/>
          </a:p>
          <a:p>
            <a:pPr marL="514350" indent="-514350">
              <a:spcBef>
                <a:spcPts val="1800"/>
              </a:spcBef>
              <a:spcAft>
                <a:spcPts val="600"/>
              </a:spcAft>
              <a:buFont typeface="+mj-lt"/>
              <a:buAutoNum type="arabicPeriod"/>
            </a:pPr>
            <a:r>
              <a:rPr lang="de-DE" sz="2000" dirty="0"/>
              <a:t>Experiments</a:t>
            </a:r>
            <a:endParaRPr lang="de-DE" sz="1600" dirty="0"/>
          </a:p>
          <a:p>
            <a:pPr marL="971550" lvl="1" indent="-514350">
              <a:spcAft>
                <a:spcPts val="300"/>
              </a:spcAft>
              <a:buFont typeface="+mj-lt"/>
              <a:buAutoNum type="arabicPeriod"/>
            </a:pPr>
            <a:r>
              <a:rPr lang="de-DE" sz="1800" dirty="0" err="1"/>
              <a:t>Overview</a:t>
            </a:r>
            <a:endParaRPr lang="de-DE" sz="1800" dirty="0"/>
          </a:p>
          <a:p>
            <a:pPr marL="971550" lvl="1" indent="-514350">
              <a:spcAft>
                <a:spcPts val="300"/>
              </a:spcAft>
              <a:buFont typeface="+mj-lt"/>
              <a:buAutoNum type="arabicPeriod"/>
            </a:pPr>
            <a:r>
              <a:rPr lang="de-DE" sz="1800" dirty="0"/>
              <a:t>Reference</a:t>
            </a:r>
          </a:p>
          <a:p>
            <a:pPr marL="971550" lvl="1" indent="-514350">
              <a:spcAft>
                <a:spcPts val="300"/>
              </a:spcAft>
              <a:buFont typeface="+mj-lt"/>
              <a:buAutoNum type="arabicPeriod"/>
            </a:pPr>
            <a:r>
              <a:rPr lang="de-DE" sz="1800" dirty="0"/>
              <a:t>Image </a:t>
            </a:r>
            <a:r>
              <a:rPr lang="de-DE" sz="1800" dirty="0" err="1"/>
              <a:t>Compression</a:t>
            </a:r>
            <a:endParaRPr lang="de-DE" sz="1800" dirty="0"/>
          </a:p>
          <a:p>
            <a:pPr marL="971550" lvl="1" indent="-514350">
              <a:spcAft>
                <a:spcPts val="300"/>
              </a:spcAft>
              <a:buFont typeface="+mj-lt"/>
              <a:buAutoNum type="arabicPeriod"/>
            </a:pPr>
            <a:r>
              <a:rPr lang="de-DE" sz="1800" dirty="0"/>
              <a:t>Model </a:t>
            </a:r>
            <a:r>
              <a:rPr lang="de-DE" sz="1800" dirty="0" err="1"/>
              <a:t>Compression</a:t>
            </a:r>
            <a:endParaRPr lang="de-DE" sz="1800" dirty="0"/>
          </a:p>
          <a:p>
            <a:pPr marL="971550" lvl="1" indent="-514350">
              <a:spcAft>
                <a:spcPts val="300"/>
              </a:spcAft>
              <a:buFont typeface="+mj-lt"/>
              <a:buAutoNum type="arabicPeriod"/>
            </a:pPr>
            <a:r>
              <a:rPr lang="de-DE" sz="1800" dirty="0" err="1"/>
              <a:t>Compression</a:t>
            </a:r>
            <a:r>
              <a:rPr lang="de-DE" sz="1800" dirty="0"/>
              <a:t> Pipeline</a:t>
            </a:r>
          </a:p>
          <a:p>
            <a:pPr marL="971550" lvl="1" indent="-514350">
              <a:buFont typeface="+mj-lt"/>
              <a:buAutoNum type="arabicPeriod"/>
            </a:pPr>
            <a:r>
              <a:rPr lang="de-DE" sz="1800" dirty="0" err="1"/>
              <a:t>Visualization</a:t>
            </a:r>
            <a:endParaRPr lang="de-DE" sz="1800" dirty="0"/>
          </a:p>
          <a:p>
            <a:pPr marL="514350" indent="-514350">
              <a:spcBef>
                <a:spcPts val="1800"/>
              </a:spcBef>
              <a:buFont typeface="+mj-lt"/>
              <a:buAutoNum type="arabicPeriod"/>
            </a:pPr>
            <a:r>
              <a:rPr lang="de-DE" sz="2000" dirty="0"/>
              <a:t>Outlook</a:t>
            </a:r>
          </a:p>
          <a:p>
            <a:pPr marL="514350" indent="-514350">
              <a:spcBef>
                <a:spcPts val="1800"/>
              </a:spcBef>
              <a:buFont typeface="+mj-lt"/>
              <a:buAutoNum type="arabicPeriod"/>
            </a:pPr>
            <a:r>
              <a:rPr lang="de-DE" sz="2000" dirty="0" err="1"/>
              <a:t>Conclusion</a:t>
            </a:r>
            <a:endParaRPr lang="en-US" sz="2000" dirty="0"/>
          </a:p>
        </p:txBody>
      </p:sp>
      <p:sp>
        <p:nvSpPr>
          <p:cNvPr id="3" name="Datumsplatzhalter 2">
            <a:extLst>
              <a:ext uri="{FF2B5EF4-FFF2-40B4-BE49-F238E27FC236}">
                <a16:creationId xmlns:a16="http://schemas.microsoft.com/office/drawing/2014/main" id="{EB5A5B19-9BFA-4EFE-811E-FF59EAC0596F}"/>
              </a:ext>
            </a:extLst>
          </p:cNvPr>
          <p:cNvSpPr>
            <a:spLocks noGrp="1"/>
          </p:cNvSpPr>
          <p:nvPr>
            <p:ph type="dt" sz="half" idx="14"/>
          </p:nvPr>
        </p:nvSpPr>
        <p:spPr/>
        <p:txBody>
          <a:bodyPr/>
          <a:lstStyle/>
          <a:p>
            <a:r>
              <a:rPr lang="de-DE" dirty="0"/>
              <a:t>Outline</a:t>
            </a:r>
          </a:p>
        </p:txBody>
      </p:sp>
      <p:sp>
        <p:nvSpPr>
          <p:cNvPr id="4" name="Fußzeilenplatzhalter 3">
            <a:extLst>
              <a:ext uri="{FF2B5EF4-FFF2-40B4-BE49-F238E27FC236}">
                <a16:creationId xmlns:a16="http://schemas.microsoft.com/office/drawing/2014/main" id="{2F4D200D-F4CF-4B0C-939A-E293D659F735}"/>
              </a:ext>
            </a:extLst>
          </p:cNvPr>
          <p:cNvSpPr>
            <a:spLocks noGrp="1"/>
          </p:cNvSpPr>
          <p:nvPr>
            <p:ph type="ftr" sz="quarter" idx="15"/>
          </p:nvPr>
        </p:nvSpPr>
        <p:spPr/>
        <p:txBody>
          <a:bodyPr/>
          <a:lstStyle/>
          <a:p>
            <a:r>
              <a:rPr lang="de-DE"/>
              <a:t>Daniel Rychlewski</a:t>
            </a:r>
            <a:endParaRPr lang="de-DE" dirty="0"/>
          </a:p>
        </p:txBody>
      </p:sp>
      <p:sp>
        <p:nvSpPr>
          <p:cNvPr id="5" name="Foliennummernplatzhalter 4">
            <a:extLst>
              <a:ext uri="{FF2B5EF4-FFF2-40B4-BE49-F238E27FC236}">
                <a16:creationId xmlns:a16="http://schemas.microsoft.com/office/drawing/2014/main" id="{7F2CF923-3E7A-4881-B039-9E62835979A8}"/>
              </a:ext>
            </a:extLst>
          </p:cNvPr>
          <p:cNvSpPr>
            <a:spLocks noGrp="1"/>
          </p:cNvSpPr>
          <p:nvPr>
            <p:ph type="sldNum" sz="quarter" idx="16"/>
          </p:nvPr>
        </p:nvSpPr>
        <p:spPr/>
        <p:txBody>
          <a:bodyPr/>
          <a:lstStyle/>
          <a:p>
            <a:fld id="{93944737-5DFE-4294-9372-CFA818B6D5DE}" type="slidenum">
              <a:rPr lang="de-DE" smtClean="0"/>
              <a:pPr/>
              <a:t>2</a:t>
            </a:fld>
            <a:endParaRPr lang="de-DE" dirty="0"/>
          </a:p>
        </p:txBody>
      </p:sp>
      <p:sp>
        <p:nvSpPr>
          <p:cNvPr id="6" name="Inhaltsplatzhalter 5">
            <a:extLst>
              <a:ext uri="{FF2B5EF4-FFF2-40B4-BE49-F238E27FC236}">
                <a16:creationId xmlns:a16="http://schemas.microsoft.com/office/drawing/2014/main" id="{7CA4C37B-D822-4AF3-8DC2-5E2C33887113}"/>
              </a:ext>
            </a:extLst>
          </p:cNvPr>
          <p:cNvSpPr>
            <a:spLocks noGrp="1"/>
          </p:cNvSpPr>
          <p:nvPr>
            <p:ph sz="quarter" idx="13"/>
          </p:nvPr>
        </p:nvSpPr>
        <p:spPr/>
        <p:txBody>
          <a:bodyPr/>
          <a:lstStyle/>
          <a:p>
            <a:r>
              <a:rPr lang="de-DE" dirty="0"/>
              <a:t>Outline</a:t>
            </a:r>
            <a:endParaRPr lang="en-US" dirty="0"/>
          </a:p>
        </p:txBody>
      </p:sp>
      <p:pic>
        <p:nvPicPr>
          <p:cNvPr id="2050" name="Picture 2" descr="Artificial neural network architecture (ANN i-h 1-h 2-h n-o). ">
            <a:extLst>
              <a:ext uri="{FF2B5EF4-FFF2-40B4-BE49-F238E27FC236}">
                <a16:creationId xmlns:a16="http://schemas.microsoft.com/office/drawing/2014/main" id="{8AB5BF1D-4EB7-4919-B6FC-79A4D62EF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6276" y="2215951"/>
            <a:ext cx="5287524" cy="3097867"/>
          </a:xfrm>
          <a:prstGeom prst="rect">
            <a:avLst/>
          </a:prstGeom>
          <a:noFill/>
          <a:extLst>
            <a:ext uri="{909E8E84-426E-40DD-AFC4-6F175D3DCCD1}">
              <a14:hiddenFill xmlns:a14="http://schemas.microsoft.com/office/drawing/2010/main">
                <a:solidFill>
                  <a:srgbClr val="FFFFFF"/>
                </a:solidFill>
              </a14:hiddenFill>
            </a:ext>
          </a:extLst>
        </p:spPr>
      </p:pic>
      <p:sp>
        <p:nvSpPr>
          <p:cNvPr id="8" name="Rechteck 7">
            <a:extLst>
              <a:ext uri="{FF2B5EF4-FFF2-40B4-BE49-F238E27FC236}">
                <a16:creationId xmlns:a16="http://schemas.microsoft.com/office/drawing/2014/main" id="{DAE5ECF6-CC27-420B-AA49-3DD825C37015}"/>
              </a:ext>
            </a:extLst>
          </p:cNvPr>
          <p:cNvSpPr/>
          <p:nvPr/>
        </p:nvSpPr>
        <p:spPr>
          <a:xfrm>
            <a:off x="7489560" y="5594421"/>
            <a:ext cx="2440955" cy="276999"/>
          </a:xfrm>
          <a:prstGeom prst="rect">
            <a:avLst/>
          </a:prstGeom>
        </p:spPr>
        <p:txBody>
          <a:bodyPr wrap="square">
            <a:spAutoFit/>
          </a:bodyPr>
          <a:lstStyle/>
          <a:p>
            <a:pPr algn="ctr"/>
            <a:r>
              <a:rPr lang="en-US" sz="1200" dirty="0">
                <a:latin typeface="Calibri" panose="020F0502020204030204" pitchFamily="34" charset="0"/>
                <a:ea typeface="Calibri" panose="020F0502020204030204" pitchFamily="34" charset="0"/>
                <a:cs typeface="Times New Roman" panose="02020603050405020304" pitchFamily="18" charset="0"/>
              </a:rPr>
              <a:t>A deep neural network architecture</a:t>
            </a:r>
            <a:endParaRPr lang="en-US" sz="1200" dirty="0"/>
          </a:p>
        </p:txBody>
      </p:sp>
    </p:spTree>
    <p:extLst>
      <p:ext uri="{BB962C8B-B14F-4D97-AF65-F5344CB8AC3E}">
        <p14:creationId xmlns:p14="http://schemas.microsoft.com/office/powerpoint/2010/main" val="4020048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C95A38-1546-41B1-BFBF-9D4695037F6C}"/>
              </a:ext>
            </a:extLst>
          </p:cNvPr>
          <p:cNvSpPr>
            <a:spLocks noGrp="1"/>
          </p:cNvSpPr>
          <p:nvPr>
            <p:ph idx="1"/>
          </p:nvPr>
        </p:nvSpPr>
        <p:spPr>
          <a:xfrm>
            <a:off x="838200" y="1624871"/>
            <a:ext cx="5206554" cy="4552092"/>
          </a:xfrm>
        </p:spPr>
        <p:txBody>
          <a:bodyPr>
            <a:normAutofit/>
          </a:bodyPr>
          <a:lstStyle/>
          <a:p>
            <a:pPr>
              <a:spcAft>
                <a:spcPts val="1200"/>
              </a:spcAft>
            </a:pPr>
            <a:r>
              <a:rPr lang="de-DE" sz="2400" dirty="0" err="1"/>
              <a:t>adjust</a:t>
            </a:r>
            <a:r>
              <a:rPr lang="de-DE" sz="2400" dirty="0"/>
              <a:t> </a:t>
            </a:r>
            <a:r>
              <a:rPr lang="de-DE" sz="2400" dirty="0" err="1"/>
              <a:t>alpha</a:t>
            </a:r>
            <a:r>
              <a:rPr lang="de-DE" sz="2400" dirty="0"/>
              <a:t> </a:t>
            </a:r>
            <a:r>
              <a:rPr lang="de-DE" sz="2400" dirty="0" err="1"/>
              <a:t>values</a:t>
            </a:r>
            <a:r>
              <a:rPr lang="de-DE" sz="2400" dirty="0"/>
              <a:t> </a:t>
            </a:r>
            <a:r>
              <a:rPr lang="de-DE" sz="2400" dirty="0" err="1"/>
              <a:t>for</a:t>
            </a:r>
            <a:r>
              <a:rPr lang="de-DE" sz="2400" dirty="0"/>
              <a:t> </a:t>
            </a:r>
            <a:r>
              <a:rPr lang="de-DE" sz="2400" dirty="0" err="1"/>
              <a:t>layers</a:t>
            </a:r>
            <a:endParaRPr lang="de-DE" sz="2400" dirty="0"/>
          </a:p>
          <a:p>
            <a:pPr lvl="1">
              <a:spcAft>
                <a:spcPts val="600"/>
              </a:spcAft>
            </a:pPr>
            <a:r>
              <a:rPr lang="de-DE" sz="2000" dirty="0" err="1"/>
              <a:t>want</a:t>
            </a:r>
            <a:r>
              <a:rPr lang="de-DE" sz="2000" dirty="0"/>
              <a:t> </a:t>
            </a:r>
            <a:r>
              <a:rPr lang="de-DE" sz="2000" dirty="0" err="1"/>
              <a:t>meaningful</a:t>
            </a:r>
            <a:r>
              <a:rPr lang="de-DE" sz="2000" dirty="0"/>
              <a:t> </a:t>
            </a:r>
            <a:r>
              <a:rPr lang="de-DE" sz="2000" dirty="0" err="1"/>
              <a:t>pruning</a:t>
            </a:r>
            <a:r>
              <a:rPr lang="de-DE" sz="2000" dirty="0"/>
              <a:t> </a:t>
            </a:r>
            <a:r>
              <a:rPr lang="de-DE" sz="2000" dirty="0" err="1"/>
              <a:t>percentages</a:t>
            </a:r>
            <a:endParaRPr lang="de-DE" sz="2000" dirty="0"/>
          </a:p>
          <a:p>
            <a:pPr>
              <a:spcBef>
                <a:spcPts val="1800"/>
              </a:spcBef>
              <a:spcAft>
                <a:spcPts val="1200"/>
              </a:spcAft>
            </a:pPr>
            <a:r>
              <a:rPr lang="de-DE" sz="2400" dirty="0" err="1"/>
              <a:t>three</a:t>
            </a:r>
            <a:r>
              <a:rPr lang="de-DE" sz="2400" dirty="0"/>
              <a:t> </a:t>
            </a:r>
            <a:r>
              <a:rPr lang="de-DE" sz="2400" dirty="0" err="1"/>
              <a:t>phases</a:t>
            </a:r>
            <a:r>
              <a:rPr lang="de-DE" sz="2400" dirty="0"/>
              <a:t>:</a:t>
            </a:r>
          </a:p>
          <a:p>
            <a:pPr lvl="1">
              <a:spcAft>
                <a:spcPts val="600"/>
              </a:spcAft>
            </a:pPr>
            <a:r>
              <a:rPr lang="en-US" sz="2000" dirty="0"/>
              <a:t>until 40-50%: </a:t>
            </a:r>
            <a:r>
              <a:rPr lang="en-US" sz="2000" dirty="0">
                <a:solidFill>
                  <a:srgbClr val="339933"/>
                </a:solidFill>
              </a:rPr>
              <a:t>constant or rising OA</a:t>
            </a:r>
          </a:p>
          <a:p>
            <a:pPr lvl="1">
              <a:spcAft>
                <a:spcPts val="600"/>
              </a:spcAft>
            </a:pPr>
            <a:r>
              <a:rPr lang="en-US" sz="2000" dirty="0"/>
              <a:t>then until 80-90%: </a:t>
            </a:r>
            <a:r>
              <a:rPr lang="en-US" sz="2000" dirty="0">
                <a:solidFill>
                  <a:srgbClr val="EE8800"/>
                </a:solidFill>
              </a:rPr>
              <a:t>slight OA decline</a:t>
            </a:r>
          </a:p>
          <a:p>
            <a:pPr lvl="1">
              <a:spcAft>
                <a:spcPts val="600"/>
              </a:spcAft>
            </a:pPr>
            <a:r>
              <a:rPr lang="en-US" sz="2000" dirty="0"/>
              <a:t>beyond: </a:t>
            </a:r>
            <a:r>
              <a:rPr lang="en-US" sz="2000" dirty="0">
                <a:solidFill>
                  <a:srgbClr val="C00000"/>
                </a:solidFill>
              </a:rPr>
              <a:t>unpredictable, steep OA decline</a:t>
            </a:r>
          </a:p>
          <a:p>
            <a:pPr>
              <a:spcBef>
                <a:spcPts val="1800"/>
              </a:spcBef>
              <a:spcAft>
                <a:spcPts val="1200"/>
              </a:spcAft>
            </a:pPr>
            <a:r>
              <a:rPr lang="en-US" sz="2400" dirty="0"/>
              <a:t>point of deterioration </a:t>
            </a:r>
            <a:r>
              <a:rPr lang="en-US" sz="2400" b="1" dirty="0"/>
              <a:t>very late in large models</a:t>
            </a:r>
          </a:p>
          <a:p>
            <a:pPr lvl="1">
              <a:spcAft>
                <a:spcPts val="600"/>
              </a:spcAft>
            </a:pPr>
            <a:r>
              <a:rPr lang="en-US" sz="2000" dirty="0">
                <a:solidFill>
                  <a:srgbClr val="339933"/>
                </a:solidFill>
              </a:rPr>
              <a:t>great model size savings possible</a:t>
            </a:r>
          </a:p>
        </p:txBody>
      </p:sp>
      <p:sp>
        <p:nvSpPr>
          <p:cNvPr id="3" name="Datumsplatzhalter 2">
            <a:extLst>
              <a:ext uri="{FF2B5EF4-FFF2-40B4-BE49-F238E27FC236}">
                <a16:creationId xmlns:a16="http://schemas.microsoft.com/office/drawing/2014/main" id="{49E224E6-310F-40C1-824A-7EBFDB833965}"/>
              </a:ext>
            </a:extLst>
          </p:cNvPr>
          <p:cNvSpPr>
            <a:spLocks noGrp="1"/>
          </p:cNvSpPr>
          <p:nvPr>
            <p:ph type="dt" sz="half" idx="14"/>
          </p:nvPr>
        </p:nvSpPr>
        <p:spPr>
          <a:xfrm>
            <a:off x="838200" y="6356350"/>
            <a:ext cx="3319272" cy="365125"/>
          </a:xfrm>
        </p:spPr>
        <p:txBody>
          <a:bodyPr/>
          <a:lstStyle/>
          <a:p>
            <a:r>
              <a:rPr lang="de-DE" dirty="0"/>
              <a:t>Experiments – </a:t>
            </a:r>
            <a:r>
              <a:rPr lang="de-DE" sz="1400" b="1" dirty="0"/>
              <a:t>Fine-</a:t>
            </a:r>
            <a:r>
              <a:rPr lang="de-DE" sz="1400" b="1" dirty="0" err="1"/>
              <a:t>Grained</a:t>
            </a:r>
            <a:r>
              <a:rPr lang="de-DE" dirty="0"/>
              <a:t> Parameter </a:t>
            </a:r>
            <a:r>
              <a:rPr lang="de-DE" dirty="0" err="1"/>
              <a:t>Pruning</a:t>
            </a:r>
            <a:endParaRPr lang="de-DE" dirty="0"/>
          </a:p>
        </p:txBody>
      </p:sp>
      <p:sp>
        <p:nvSpPr>
          <p:cNvPr id="4" name="Fußzeilenplatzhalter 3">
            <a:extLst>
              <a:ext uri="{FF2B5EF4-FFF2-40B4-BE49-F238E27FC236}">
                <a16:creationId xmlns:a16="http://schemas.microsoft.com/office/drawing/2014/main" id="{DB789AEC-C685-49CC-91B6-5D81DA25A760}"/>
              </a:ext>
            </a:extLst>
          </p:cNvPr>
          <p:cNvSpPr>
            <a:spLocks noGrp="1"/>
          </p:cNvSpPr>
          <p:nvPr>
            <p:ph type="ftr" sz="quarter" idx="15"/>
          </p:nvPr>
        </p:nvSpPr>
        <p:spPr/>
        <p:txBody>
          <a:bodyPr/>
          <a:lstStyle/>
          <a:p>
            <a:r>
              <a:rPr lang="de-DE" dirty="0"/>
              <a:t>Daniel Rychlewski</a:t>
            </a:r>
          </a:p>
        </p:txBody>
      </p:sp>
      <p:sp>
        <p:nvSpPr>
          <p:cNvPr id="5" name="Foliennummernplatzhalter 4">
            <a:extLst>
              <a:ext uri="{FF2B5EF4-FFF2-40B4-BE49-F238E27FC236}">
                <a16:creationId xmlns:a16="http://schemas.microsoft.com/office/drawing/2014/main" id="{52874200-16A1-4580-ABFC-3EC5AA1B1B3A}"/>
              </a:ext>
            </a:extLst>
          </p:cNvPr>
          <p:cNvSpPr>
            <a:spLocks noGrp="1"/>
          </p:cNvSpPr>
          <p:nvPr>
            <p:ph type="sldNum" sz="quarter" idx="16"/>
          </p:nvPr>
        </p:nvSpPr>
        <p:spPr/>
        <p:txBody>
          <a:bodyPr/>
          <a:lstStyle/>
          <a:p>
            <a:fld id="{93944737-5DFE-4294-9372-CFA818B6D5DE}" type="slidenum">
              <a:rPr lang="de-DE" smtClean="0"/>
              <a:pPr/>
              <a:t>20</a:t>
            </a:fld>
            <a:endParaRPr lang="de-DE" dirty="0"/>
          </a:p>
        </p:txBody>
      </p:sp>
      <p:sp>
        <p:nvSpPr>
          <p:cNvPr id="6" name="Inhaltsplatzhalter 5">
            <a:extLst>
              <a:ext uri="{FF2B5EF4-FFF2-40B4-BE49-F238E27FC236}">
                <a16:creationId xmlns:a16="http://schemas.microsoft.com/office/drawing/2014/main" id="{A66AB8CA-C91D-4100-80E8-BCBC82709A86}"/>
              </a:ext>
            </a:extLst>
          </p:cNvPr>
          <p:cNvSpPr>
            <a:spLocks noGrp="1"/>
          </p:cNvSpPr>
          <p:nvPr>
            <p:ph sz="quarter" idx="13"/>
          </p:nvPr>
        </p:nvSpPr>
        <p:spPr/>
        <p:txBody>
          <a:bodyPr/>
          <a:lstStyle/>
          <a:p>
            <a:r>
              <a:rPr lang="de-DE" dirty="0"/>
              <a:t>Model </a:t>
            </a:r>
            <a:r>
              <a:rPr lang="de-DE" dirty="0" err="1"/>
              <a:t>Compression</a:t>
            </a:r>
            <a:endParaRPr lang="en-US" dirty="0"/>
          </a:p>
        </p:txBody>
      </p:sp>
      <p:graphicFrame>
        <p:nvGraphicFramePr>
          <p:cNvPr id="10" name="Diagramm 9">
            <a:extLst>
              <a:ext uri="{FF2B5EF4-FFF2-40B4-BE49-F238E27FC236}">
                <a16:creationId xmlns:a16="http://schemas.microsoft.com/office/drawing/2014/main" id="{0E51E8AD-B009-4FD8-8FB2-6EBB3FCB1C15}"/>
              </a:ext>
            </a:extLst>
          </p:cNvPr>
          <p:cNvGraphicFramePr/>
          <p:nvPr>
            <p:extLst>
              <p:ext uri="{D42A27DB-BD31-4B8C-83A1-F6EECF244321}">
                <p14:modId xmlns:p14="http://schemas.microsoft.com/office/powerpoint/2010/main" val="4183313306"/>
              </p:ext>
            </p:extLst>
          </p:nvPr>
        </p:nvGraphicFramePr>
        <p:xfrm>
          <a:off x="6044754" y="1538804"/>
          <a:ext cx="6084794" cy="285271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Tabelle 12">
            <a:extLst>
              <a:ext uri="{FF2B5EF4-FFF2-40B4-BE49-F238E27FC236}">
                <a16:creationId xmlns:a16="http://schemas.microsoft.com/office/drawing/2014/main" id="{027DCB91-CF2C-479E-9C4D-54DD2073C35C}"/>
              </a:ext>
            </a:extLst>
          </p:cNvPr>
          <p:cNvGraphicFramePr>
            <a:graphicFrameLocks noGrp="1"/>
          </p:cNvGraphicFramePr>
          <p:nvPr>
            <p:extLst>
              <p:ext uri="{D42A27DB-BD31-4B8C-83A1-F6EECF244321}">
                <p14:modId xmlns:p14="http://schemas.microsoft.com/office/powerpoint/2010/main" val="1691365574"/>
              </p:ext>
            </p:extLst>
          </p:nvPr>
        </p:nvGraphicFramePr>
        <p:xfrm>
          <a:off x="6381615" y="4434783"/>
          <a:ext cx="5411072" cy="1630680"/>
        </p:xfrm>
        <a:graphic>
          <a:graphicData uri="http://schemas.openxmlformats.org/drawingml/2006/table">
            <a:tbl>
              <a:tblPr firstRow="1" bandRow="1">
                <a:tableStyleId>{5C22544A-7EE6-4342-B048-85BDC9FD1C3A}</a:tableStyleId>
              </a:tblPr>
              <a:tblGrid>
                <a:gridCol w="1155891">
                  <a:extLst>
                    <a:ext uri="{9D8B030D-6E8A-4147-A177-3AD203B41FA5}">
                      <a16:colId xmlns:a16="http://schemas.microsoft.com/office/drawing/2014/main" val="1789338599"/>
                    </a:ext>
                  </a:extLst>
                </a:gridCol>
                <a:gridCol w="887105">
                  <a:extLst>
                    <a:ext uri="{9D8B030D-6E8A-4147-A177-3AD203B41FA5}">
                      <a16:colId xmlns:a16="http://schemas.microsoft.com/office/drawing/2014/main" val="55496484"/>
                    </a:ext>
                  </a:extLst>
                </a:gridCol>
                <a:gridCol w="702496">
                  <a:extLst>
                    <a:ext uri="{9D8B030D-6E8A-4147-A177-3AD203B41FA5}">
                      <a16:colId xmlns:a16="http://schemas.microsoft.com/office/drawing/2014/main" val="736249496"/>
                    </a:ext>
                  </a:extLst>
                </a:gridCol>
                <a:gridCol w="1024403">
                  <a:extLst>
                    <a:ext uri="{9D8B030D-6E8A-4147-A177-3AD203B41FA5}">
                      <a16:colId xmlns:a16="http://schemas.microsoft.com/office/drawing/2014/main" val="255165787"/>
                    </a:ext>
                  </a:extLst>
                </a:gridCol>
                <a:gridCol w="825022">
                  <a:extLst>
                    <a:ext uri="{9D8B030D-6E8A-4147-A177-3AD203B41FA5}">
                      <a16:colId xmlns:a16="http://schemas.microsoft.com/office/drawing/2014/main" val="2140410717"/>
                    </a:ext>
                  </a:extLst>
                </a:gridCol>
                <a:gridCol w="816155">
                  <a:extLst>
                    <a:ext uri="{9D8B030D-6E8A-4147-A177-3AD203B41FA5}">
                      <a16:colId xmlns:a16="http://schemas.microsoft.com/office/drawing/2014/main" val="2167999980"/>
                    </a:ext>
                  </a:extLst>
                </a:gridCol>
              </a:tblGrid>
              <a:tr h="370840">
                <a:tc>
                  <a:txBody>
                    <a:bodyPr/>
                    <a:lstStyle/>
                    <a:p>
                      <a:pPr algn="ctr"/>
                      <a:r>
                        <a:rPr lang="de-DE" sz="1400" dirty="0" err="1"/>
                        <a:t>model</a:t>
                      </a:r>
                      <a:r>
                        <a:rPr lang="de-DE" sz="1400" dirty="0"/>
                        <a:t> </a:t>
                      </a:r>
                      <a:r>
                        <a:rPr lang="de-DE" sz="1400" dirty="0" err="1"/>
                        <a:t>name</a:t>
                      </a:r>
                      <a:endParaRPr lang="en-US" sz="1400" dirty="0"/>
                    </a:p>
                  </a:txBody>
                  <a:tcPr/>
                </a:tc>
                <a:tc>
                  <a:txBody>
                    <a:bodyPr/>
                    <a:lstStyle/>
                    <a:p>
                      <a:pPr algn="ctr"/>
                      <a:r>
                        <a:rPr lang="de-DE" sz="1400" dirty="0"/>
                        <a:t>he</a:t>
                      </a:r>
                      <a:endParaRPr lang="en-US" sz="1400" dirty="0"/>
                    </a:p>
                  </a:txBody>
                  <a:tcPr/>
                </a:tc>
                <a:tc>
                  <a:txBody>
                    <a:bodyPr/>
                    <a:lstStyle/>
                    <a:p>
                      <a:pPr algn="ctr"/>
                      <a:r>
                        <a:rPr lang="de-DE" sz="1400" dirty="0"/>
                        <a:t>hu</a:t>
                      </a:r>
                      <a:endParaRPr lang="en-US" sz="1400" dirty="0"/>
                    </a:p>
                  </a:txBody>
                  <a:tcPr/>
                </a:tc>
                <a:tc>
                  <a:txBody>
                    <a:bodyPr/>
                    <a:lstStyle/>
                    <a:p>
                      <a:pPr algn="ctr"/>
                      <a:r>
                        <a:rPr lang="de-DE" sz="1400" dirty="0" err="1"/>
                        <a:t>luo</a:t>
                      </a:r>
                      <a:endParaRPr lang="en-US" sz="1400" dirty="0"/>
                    </a:p>
                  </a:txBody>
                  <a:tcPr/>
                </a:tc>
                <a:tc>
                  <a:txBody>
                    <a:bodyPr/>
                    <a:lstStyle/>
                    <a:p>
                      <a:pPr algn="ctr"/>
                      <a:r>
                        <a:rPr lang="de-DE" sz="1400" dirty="0" err="1"/>
                        <a:t>santara</a:t>
                      </a:r>
                      <a:endParaRPr lang="en-US" sz="1400" dirty="0"/>
                    </a:p>
                  </a:txBody>
                  <a:tcPr/>
                </a:tc>
                <a:tc>
                  <a:txBody>
                    <a:bodyPr/>
                    <a:lstStyle/>
                    <a:p>
                      <a:pPr algn="ctr"/>
                      <a:r>
                        <a:rPr lang="de-DE" sz="1400" dirty="0" err="1"/>
                        <a:t>cao</a:t>
                      </a:r>
                      <a:endParaRPr lang="en-US" sz="1400" dirty="0"/>
                    </a:p>
                  </a:txBody>
                  <a:tcPr/>
                </a:tc>
                <a:extLst>
                  <a:ext uri="{0D108BD9-81ED-4DB2-BD59-A6C34878D82A}">
                    <a16:rowId xmlns:a16="http://schemas.microsoft.com/office/drawing/2014/main" val="306367641"/>
                  </a:ext>
                </a:extLst>
              </a:tr>
              <a:tr h="370840">
                <a:tc>
                  <a:txBody>
                    <a:bodyPr/>
                    <a:lstStyle/>
                    <a:p>
                      <a:pPr algn="ctr"/>
                      <a:r>
                        <a:rPr lang="de-DE" sz="1400" dirty="0" err="1"/>
                        <a:t>model</a:t>
                      </a:r>
                      <a:r>
                        <a:rPr lang="de-DE" sz="1400" dirty="0"/>
                        <a:t> </a:t>
                      </a:r>
                      <a:r>
                        <a:rPr lang="de-DE" sz="1400" dirty="0" err="1"/>
                        <a:t>size</a:t>
                      </a:r>
                      <a:endParaRPr lang="en-US" sz="1400" dirty="0"/>
                    </a:p>
                  </a:txBody>
                  <a:tcPr/>
                </a:tc>
                <a:tc>
                  <a:txBody>
                    <a:bodyPr/>
                    <a:lstStyle/>
                    <a:p>
                      <a:pPr algn="ctr"/>
                      <a:r>
                        <a:rPr lang="de-DE" sz="1400" dirty="0"/>
                        <a:t>1,117KB</a:t>
                      </a:r>
                      <a:endParaRPr lang="en-US" sz="1400" dirty="0"/>
                    </a:p>
                  </a:txBody>
                  <a:tcPr/>
                </a:tc>
                <a:tc>
                  <a:txBody>
                    <a:bodyPr/>
                    <a:lstStyle/>
                    <a:p>
                      <a:pPr algn="ctr"/>
                      <a:r>
                        <a:rPr lang="de-DE" sz="1400" dirty="0"/>
                        <a:t>0.31KB</a:t>
                      </a:r>
                      <a:endParaRPr lang="en-US" sz="1400" dirty="0"/>
                    </a:p>
                  </a:txBody>
                  <a:tcPr/>
                </a:tc>
                <a:tc>
                  <a:txBody>
                    <a:bodyPr/>
                    <a:lstStyle/>
                    <a:p>
                      <a:pPr algn="ctr"/>
                      <a:r>
                        <a:rPr lang="de-DE" sz="1400" dirty="0"/>
                        <a:t>396.95MB</a:t>
                      </a:r>
                      <a:endParaRPr lang="en-US" sz="1400" dirty="0"/>
                    </a:p>
                  </a:txBody>
                  <a:tcPr/>
                </a:tc>
                <a:tc>
                  <a:txBody>
                    <a:bodyPr/>
                    <a:lstStyle/>
                    <a:p>
                      <a:pPr algn="ctr"/>
                      <a:r>
                        <a:rPr lang="de-DE" sz="1400" dirty="0"/>
                        <a:t>10.44KB</a:t>
                      </a:r>
                      <a:endParaRPr lang="en-US" sz="1400" dirty="0"/>
                    </a:p>
                  </a:txBody>
                  <a:tcPr/>
                </a:tc>
                <a:tc>
                  <a:txBody>
                    <a:bodyPr/>
                    <a:lstStyle/>
                    <a:p>
                      <a:pPr algn="ctr"/>
                      <a:r>
                        <a:rPr lang="de-DE" sz="1400" dirty="0"/>
                        <a:t>4.56KB</a:t>
                      </a:r>
                      <a:endParaRPr lang="en-US" sz="1400" dirty="0"/>
                    </a:p>
                  </a:txBody>
                  <a:tcPr/>
                </a:tc>
                <a:extLst>
                  <a:ext uri="{0D108BD9-81ED-4DB2-BD59-A6C34878D82A}">
                    <a16:rowId xmlns:a16="http://schemas.microsoft.com/office/drawing/2014/main" val="3143716062"/>
                  </a:ext>
                </a:extLst>
              </a:tr>
              <a:tr h="370840">
                <a:tc>
                  <a:txBody>
                    <a:bodyPr/>
                    <a:lstStyle/>
                    <a:p>
                      <a:pPr algn="ctr"/>
                      <a:r>
                        <a:rPr lang="de-DE" sz="1400" dirty="0"/>
                        <a:t>OA-</a:t>
                      </a:r>
                      <a:r>
                        <a:rPr lang="de-DE" sz="1400" dirty="0" err="1"/>
                        <a:t>retaining</a:t>
                      </a:r>
                      <a:r>
                        <a:rPr lang="de-DE" sz="1400" dirty="0"/>
                        <a:t> </a:t>
                      </a:r>
                      <a:r>
                        <a:rPr lang="de-DE" sz="1400" dirty="0" err="1"/>
                        <a:t>savings</a:t>
                      </a:r>
                      <a:endParaRPr lang="en-US" sz="1400" dirty="0"/>
                    </a:p>
                  </a:txBody>
                  <a:tcPr/>
                </a:tc>
                <a:tc>
                  <a:txBody>
                    <a:bodyPr/>
                    <a:lstStyle/>
                    <a:p>
                      <a:pPr algn="ctr"/>
                      <a:r>
                        <a:rPr lang="de-DE" sz="1400" dirty="0"/>
                        <a:t>424.46KB (38%)</a:t>
                      </a:r>
                      <a:endParaRPr lang="en-US" sz="1400" dirty="0"/>
                    </a:p>
                  </a:txBody>
                  <a:tcPr/>
                </a:tc>
                <a:tc>
                  <a:txBody>
                    <a:bodyPr/>
                    <a:lstStyle/>
                    <a:p>
                      <a:pPr algn="ctr"/>
                      <a:r>
                        <a:rPr lang="de-DE" sz="1400" dirty="0"/>
                        <a:t>0.07KB (23%)</a:t>
                      </a:r>
                      <a:endParaRPr lang="en-US" sz="1400" dirty="0"/>
                    </a:p>
                  </a:txBody>
                  <a:tcPr/>
                </a:tc>
                <a:tc>
                  <a:txBody>
                    <a:bodyPr/>
                    <a:lstStyle/>
                    <a:p>
                      <a:pPr algn="ctr"/>
                      <a:r>
                        <a:rPr lang="de-DE" sz="1400" dirty="0"/>
                        <a:t>393.58MB (99%)</a:t>
                      </a:r>
                      <a:endParaRPr lang="en-US" sz="1400" dirty="0"/>
                    </a:p>
                  </a:txBody>
                  <a:tcPr/>
                </a:tc>
                <a:tc>
                  <a:txBody>
                    <a:bodyPr/>
                    <a:lstStyle/>
                    <a:p>
                      <a:pPr algn="ctr"/>
                      <a:r>
                        <a:rPr lang="de-DE" sz="1400" dirty="0"/>
                        <a:t>4.49KB (43%)</a:t>
                      </a:r>
                      <a:endParaRPr lang="en-US" sz="1400" dirty="0"/>
                    </a:p>
                  </a:txBody>
                  <a:tcPr/>
                </a:tc>
                <a:tc>
                  <a:txBody>
                    <a:bodyPr/>
                    <a:lstStyle/>
                    <a:p>
                      <a:pPr algn="ctr"/>
                      <a:r>
                        <a:rPr lang="de-DE" sz="1400" dirty="0"/>
                        <a:t>1.78KB (39%)</a:t>
                      </a:r>
                      <a:endParaRPr lang="en-US" sz="1400" dirty="0"/>
                    </a:p>
                  </a:txBody>
                  <a:tcPr/>
                </a:tc>
                <a:extLst>
                  <a:ext uri="{0D108BD9-81ED-4DB2-BD59-A6C34878D82A}">
                    <a16:rowId xmlns:a16="http://schemas.microsoft.com/office/drawing/2014/main" val="1498784476"/>
                  </a:ext>
                </a:extLst>
              </a:tr>
              <a:tr h="370840">
                <a:tc>
                  <a:txBody>
                    <a:bodyPr/>
                    <a:lstStyle/>
                    <a:p>
                      <a:pPr algn="ctr"/>
                      <a:r>
                        <a:rPr lang="de-DE" sz="1400" dirty="0" err="1"/>
                        <a:t>new</a:t>
                      </a:r>
                      <a:r>
                        <a:rPr lang="de-DE" sz="1400" dirty="0"/>
                        <a:t> </a:t>
                      </a:r>
                      <a:r>
                        <a:rPr lang="de-DE" sz="1400" dirty="0" err="1"/>
                        <a:t>size</a:t>
                      </a:r>
                      <a:endParaRPr lang="en-US" sz="1400" dirty="0"/>
                    </a:p>
                  </a:txBody>
                  <a:tcPr/>
                </a:tc>
                <a:tc>
                  <a:txBody>
                    <a:bodyPr/>
                    <a:lstStyle/>
                    <a:p>
                      <a:pPr algn="ctr"/>
                      <a:r>
                        <a:rPr lang="en-US" sz="1400" dirty="0"/>
                        <a:t>692.54KB</a:t>
                      </a:r>
                    </a:p>
                  </a:txBody>
                  <a:tcPr/>
                </a:tc>
                <a:tc>
                  <a:txBody>
                    <a:bodyPr/>
                    <a:lstStyle/>
                    <a:p>
                      <a:pPr algn="ctr"/>
                      <a:r>
                        <a:rPr lang="de-DE" sz="1400" dirty="0"/>
                        <a:t>0.24KB</a:t>
                      </a:r>
                      <a:endParaRPr lang="en-US" sz="1400" dirty="0"/>
                    </a:p>
                  </a:txBody>
                  <a:tcPr/>
                </a:tc>
                <a:tc>
                  <a:txBody>
                    <a:bodyPr/>
                    <a:lstStyle/>
                    <a:p>
                      <a:pPr algn="ctr"/>
                      <a:r>
                        <a:rPr lang="de-DE" sz="1400" dirty="0"/>
                        <a:t>3.37MB</a:t>
                      </a:r>
                      <a:endParaRPr lang="en-US" sz="1400" dirty="0"/>
                    </a:p>
                  </a:txBody>
                  <a:tcPr/>
                </a:tc>
                <a:tc>
                  <a:txBody>
                    <a:bodyPr/>
                    <a:lstStyle/>
                    <a:p>
                      <a:pPr algn="ctr"/>
                      <a:r>
                        <a:rPr lang="en-US" sz="1400" dirty="0"/>
                        <a:t>5.95KB</a:t>
                      </a:r>
                    </a:p>
                  </a:txBody>
                  <a:tcPr/>
                </a:tc>
                <a:tc>
                  <a:txBody>
                    <a:bodyPr/>
                    <a:lstStyle/>
                    <a:p>
                      <a:pPr algn="ctr"/>
                      <a:r>
                        <a:rPr lang="en-US" sz="1400" dirty="0"/>
                        <a:t>2.78KB</a:t>
                      </a:r>
                    </a:p>
                  </a:txBody>
                  <a:tcPr/>
                </a:tc>
                <a:extLst>
                  <a:ext uri="{0D108BD9-81ED-4DB2-BD59-A6C34878D82A}">
                    <a16:rowId xmlns:a16="http://schemas.microsoft.com/office/drawing/2014/main" val="1230369657"/>
                  </a:ext>
                </a:extLst>
              </a:tr>
            </a:tbl>
          </a:graphicData>
        </a:graphic>
      </p:graphicFrame>
    </p:spTree>
    <p:extLst>
      <p:ext uri="{BB962C8B-B14F-4D97-AF65-F5344CB8AC3E}">
        <p14:creationId xmlns:p14="http://schemas.microsoft.com/office/powerpoint/2010/main" val="3367077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49E224E6-310F-40C1-824A-7EBFDB833965}"/>
              </a:ext>
            </a:extLst>
          </p:cNvPr>
          <p:cNvSpPr>
            <a:spLocks noGrp="1"/>
          </p:cNvSpPr>
          <p:nvPr>
            <p:ph type="dt" sz="half" idx="14"/>
          </p:nvPr>
        </p:nvSpPr>
        <p:spPr>
          <a:xfrm>
            <a:off x="838200" y="6356350"/>
            <a:ext cx="3319272" cy="365125"/>
          </a:xfrm>
        </p:spPr>
        <p:txBody>
          <a:bodyPr/>
          <a:lstStyle/>
          <a:p>
            <a:r>
              <a:rPr lang="de-DE" dirty="0"/>
              <a:t>Experiments – Fine-</a:t>
            </a:r>
            <a:r>
              <a:rPr lang="de-DE" dirty="0" err="1"/>
              <a:t>Grained</a:t>
            </a:r>
            <a:r>
              <a:rPr lang="de-DE" dirty="0"/>
              <a:t> Parameter </a:t>
            </a:r>
            <a:r>
              <a:rPr lang="de-DE" dirty="0" err="1"/>
              <a:t>Pruning</a:t>
            </a:r>
            <a:endParaRPr lang="de-DE" dirty="0"/>
          </a:p>
        </p:txBody>
      </p:sp>
      <p:sp>
        <p:nvSpPr>
          <p:cNvPr id="4" name="Fußzeilenplatzhalter 3">
            <a:extLst>
              <a:ext uri="{FF2B5EF4-FFF2-40B4-BE49-F238E27FC236}">
                <a16:creationId xmlns:a16="http://schemas.microsoft.com/office/drawing/2014/main" id="{DB789AEC-C685-49CC-91B6-5D81DA25A760}"/>
              </a:ext>
            </a:extLst>
          </p:cNvPr>
          <p:cNvSpPr>
            <a:spLocks noGrp="1"/>
          </p:cNvSpPr>
          <p:nvPr>
            <p:ph type="ftr" sz="quarter" idx="15"/>
          </p:nvPr>
        </p:nvSpPr>
        <p:spPr/>
        <p:txBody>
          <a:bodyPr/>
          <a:lstStyle/>
          <a:p>
            <a:r>
              <a:rPr lang="de-DE"/>
              <a:t>Daniel Rychlewski</a:t>
            </a:r>
            <a:endParaRPr lang="de-DE" dirty="0"/>
          </a:p>
        </p:txBody>
      </p:sp>
      <p:sp>
        <p:nvSpPr>
          <p:cNvPr id="5" name="Foliennummernplatzhalter 4">
            <a:extLst>
              <a:ext uri="{FF2B5EF4-FFF2-40B4-BE49-F238E27FC236}">
                <a16:creationId xmlns:a16="http://schemas.microsoft.com/office/drawing/2014/main" id="{52874200-16A1-4580-ABFC-3EC5AA1B1B3A}"/>
              </a:ext>
            </a:extLst>
          </p:cNvPr>
          <p:cNvSpPr>
            <a:spLocks noGrp="1"/>
          </p:cNvSpPr>
          <p:nvPr>
            <p:ph type="sldNum" sz="quarter" idx="16"/>
          </p:nvPr>
        </p:nvSpPr>
        <p:spPr/>
        <p:txBody>
          <a:bodyPr/>
          <a:lstStyle/>
          <a:p>
            <a:fld id="{93944737-5DFE-4294-9372-CFA818B6D5DE}" type="slidenum">
              <a:rPr lang="de-DE" smtClean="0"/>
              <a:pPr/>
              <a:t>21</a:t>
            </a:fld>
            <a:endParaRPr lang="de-DE" dirty="0"/>
          </a:p>
        </p:txBody>
      </p:sp>
      <p:sp>
        <p:nvSpPr>
          <p:cNvPr id="6" name="Inhaltsplatzhalter 5">
            <a:extLst>
              <a:ext uri="{FF2B5EF4-FFF2-40B4-BE49-F238E27FC236}">
                <a16:creationId xmlns:a16="http://schemas.microsoft.com/office/drawing/2014/main" id="{A66AB8CA-C91D-4100-80E8-BCBC82709A86}"/>
              </a:ext>
            </a:extLst>
          </p:cNvPr>
          <p:cNvSpPr>
            <a:spLocks noGrp="1"/>
          </p:cNvSpPr>
          <p:nvPr>
            <p:ph sz="quarter" idx="13"/>
          </p:nvPr>
        </p:nvSpPr>
        <p:spPr/>
        <p:txBody>
          <a:bodyPr/>
          <a:lstStyle/>
          <a:p>
            <a:r>
              <a:rPr lang="de-DE" dirty="0"/>
              <a:t>Model </a:t>
            </a:r>
            <a:r>
              <a:rPr lang="de-DE" dirty="0" err="1"/>
              <a:t>Compression</a:t>
            </a:r>
            <a:endParaRPr lang="en-US" dirty="0"/>
          </a:p>
        </p:txBody>
      </p:sp>
      <p:graphicFrame>
        <p:nvGraphicFramePr>
          <p:cNvPr id="7" name="Diagramm 6">
            <a:extLst>
              <a:ext uri="{FF2B5EF4-FFF2-40B4-BE49-F238E27FC236}">
                <a16:creationId xmlns:a16="http://schemas.microsoft.com/office/drawing/2014/main" id="{53130DF8-7F4E-48F4-93F0-D3C9E7757B7F}"/>
              </a:ext>
            </a:extLst>
          </p:cNvPr>
          <p:cNvGraphicFramePr/>
          <p:nvPr>
            <p:extLst>
              <p:ext uri="{D42A27DB-BD31-4B8C-83A1-F6EECF244321}">
                <p14:modId xmlns:p14="http://schemas.microsoft.com/office/powerpoint/2010/main" val="2102067054"/>
              </p:ext>
            </p:extLst>
          </p:nvPr>
        </p:nvGraphicFramePr>
        <p:xfrm>
          <a:off x="6185647" y="3428999"/>
          <a:ext cx="6006353" cy="342900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Diagramm 7">
            <a:extLst>
              <a:ext uri="{FF2B5EF4-FFF2-40B4-BE49-F238E27FC236}">
                <a16:creationId xmlns:a16="http://schemas.microsoft.com/office/drawing/2014/main" id="{9A694F3F-D4DC-4BAC-8F63-9D491A571BB6}"/>
              </a:ext>
            </a:extLst>
          </p:cNvPr>
          <p:cNvGraphicFramePr/>
          <p:nvPr>
            <p:extLst>
              <p:ext uri="{D42A27DB-BD31-4B8C-83A1-F6EECF244321}">
                <p14:modId xmlns:p14="http://schemas.microsoft.com/office/powerpoint/2010/main" val="3301900803"/>
              </p:ext>
            </p:extLst>
          </p:nvPr>
        </p:nvGraphicFramePr>
        <p:xfrm>
          <a:off x="6185646" y="0"/>
          <a:ext cx="6006354" cy="342344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Diagramm 8">
            <a:extLst>
              <a:ext uri="{FF2B5EF4-FFF2-40B4-BE49-F238E27FC236}">
                <a16:creationId xmlns:a16="http://schemas.microsoft.com/office/drawing/2014/main" id="{E2E95EED-13B1-4302-99C5-A87B23856DF1}"/>
              </a:ext>
            </a:extLst>
          </p:cNvPr>
          <p:cNvGraphicFramePr/>
          <p:nvPr>
            <p:extLst>
              <p:ext uri="{D42A27DB-BD31-4B8C-83A1-F6EECF244321}">
                <p14:modId xmlns:p14="http://schemas.microsoft.com/office/powerpoint/2010/main" val="1161336223"/>
              </p:ext>
            </p:extLst>
          </p:nvPr>
        </p:nvGraphicFramePr>
        <p:xfrm>
          <a:off x="0" y="3429001"/>
          <a:ext cx="6185647" cy="3429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1" name="Diagramm 10">
            <a:extLst>
              <a:ext uri="{FF2B5EF4-FFF2-40B4-BE49-F238E27FC236}">
                <a16:creationId xmlns:a16="http://schemas.microsoft.com/office/drawing/2014/main" id="{C1EF7063-5709-498E-AC47-A6494C665E29}"/>
              </a:ext>
            </a:extLst>
          </p:cNvPr>
          <p:cNvGraphicFramePr>
            <a:graphicFrameLocks/>
          </p:cNvGraphicFramePr>
          <p:nvPr>
            <p:extLst>
              <p:ext uri="{D42A27DB-BD31-4B8C-83A1-F6EECF244321}">
                <p14:modId xmlns:p14="http://schemas.microsoft.com/office/powerpoint/2010/main" val="4262023066"/>
              </p:ext>
            </p:extLst>
          </p:nvPr>
        </p:nvGraphicFramePr>
        <p:xfrm>
          <a:off x="-1" y="5558"/>
          <a:ext cx="6185647" cy="342344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528834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C95A38-1546-41B1-BFBF-9D4695037F6C}"/>
              </a:ext>
            </a:extLst>
          </p:cNvPr>
          <p:cNvSpPr>
            <a:spLocks noGrp="1"/>
          </p:cNvSpPr>
          <p:nvPr>
            <p:ph idx="1"/>
          </p:nvPr>
        </p:nvSpPr>
        <p:spPr>
          <a:xfrm>
            <a:off x="838201" y="1624871"/>
            <a:ext cx="4956672" cy="4552092"/>
          </a:xfrm>
        </p:spPr>
        <p:txBody>
          <a:bodyPr>
            <a:normAutofit/>
          </a:bodyPr>
          <a:lstStyle/>
          <a:p>
            <a:pPr>
              <a:spcAft>
                <a:spcPts val="1200"/>
              </a:spcAft>
            </a:pPr>
            <a:r>
              <a:rPr lang="de-DE" sz="2400" dirty="0" err="1"/>
              <a:t>granularity</a:t>
            </a:r>
            <a:r>
              <a:rPr lang="de-DE" sz="2400" dirty="0"/>
              <a:t> </a:t>
            </a:r>
            <a:r>
              <a:rPr lang="de-DE" sz="2400" dirty="0" err="1"/>
              <a:t>discussion</a:t>
            </a:r>
            <a:r>
              <a:rPr lang="de-DE" sz="2400" dirty="0"/>
              <a:t>:</a:t>
            </a:r>
          </a:p>
          <a:p>
            <a:pPr lvl="1">
              <a:spcAft>
                <a:spcPts val="1200"/>
              </a:spcAft>
            </a:pPr>
            <a:r>
              <a:rPr lang="de-DE" sz="2000" i="1" dirty="0" err="1"/>
              <a:t>filter</a:t>
            </a:r>
            <a:r>
              <a:rPr lang="de-DE" sz="2000" i="1" dirty="0"/>
              <a:t> </a:t>
            </a:r>
            <a:r>
              <a:rPr lang="de-DE" sz="2000" i="1" dirty="0" err="1"/>
              <a:t>pruning</a:t>
            </a:r>
            <a:r>
              <a:rPr lang="de-DE" sz="2000" dirty="0"/>
              <a:t>: hardware-</a:t>
            </a:r>
            <a:r>
              <a:rPr lang="de-DE" sz="2000" dirty="0" err="1"/>
              <a:t>efficient</a:t>
            </a:r>
            <a:r>
              <a:rPr lang="de-DE" sz="2000" dirty="0"/>
              <a:t>, </a:t>
            </a:r>
            <a:r>
              <a:rPr lang="de-DE" sz="2000" dirty="0" err="1"/>
              <a:t>because</a:t>
            </a:r>
            <a:r>
              <a:rPr lang="de-DE" sz="2000" dirty="0"/>
              <a:t> </a:t>
            </a:r>
            <a:r>
              <a:rPr lang="de-DE" sz="2000" dirty="0" err="1"/>
              <a:t>avoids</a:t>
            </a:r>
            <a:r>
              <a:rPr lang="de-DE" sz="2000" dirty="0"/>
              <a:t> „</a:t>
            </a:r>
            <a:r>
              <a:rPr lang="de-DE" sz="2000" b="1" dirty="0" err="1"/>
              <a:t>irregular</a:t>
            </a:r>
            <a:r>
              <a:rPr lang="de-DE" sz="2000" dirty="0"/>
              <a:t> </a:t>
            </a:r>
            <a:r>
              <a:rPr lang="de-DE" sz="2000" dirty="0" err="1"/>
              <a:t>sparsity</a:t>
            </a:r>
            <a:r>
              <a:rPr lang="de-DE" sz="2000" dirty="0"/>
              <a:t>“ (</a:t>
            </a:r>
            <a:r>
              <a:rPr lang="de-DE" sz="2000" dirty="0" err="1"/>
              <a:t>Anwar</a:t>
            </a:r>
            <a:r>
              <a:rPr lang="de-DE" sz="2000" dirty="0"/>
              <a:t> et al., 2015)</a:t>
            </a:r>
          </a:p>
          <a:p>
            <a:pPr lvl="1">
              <a:spcAft>
                <a:spcPts val="1200"/>
              </a:spcAft>
            </a:pPr>
            <a:r>
              <a:rPr lang="de-DE" sz="2000" i="1" dirty="0" err="1"/>
              <a:t>weight</a:t>
            </a:r>
            <a:r>
              <a:rPr lang="de-DE" sz="2000" i="1" dirty="0"/>
              <a:t> </a:t>
            </a:r>
            <a:r>
              <a:rPr lang="de-DE" sz="2000" i="1" dirty="0" err="1"/>
              <a:t>pruning</a:t>
            </a:r>
            <a:r>
              <a:rPr lang="de-DE" sz="2000" dirty="0"/>
              <a:t>: </a:t>
            </a:r>
            <a:r>
              <a:rPr lang="de-DE" sz="2000" dirty="0" err="1"/>
              <a:t>higher</a:t>
            </a:r>
            <a:r>
              <a:rPr lang="de-DE" sz="2000" dirty="0"/>
              <a:t> </a:t>
            </a:r>
            <a:r>
              <a:rPr lang="de-DE" sz="2000" dirty="0" err="1"/>
              <a:t>pruning</a:t>
            </a:r>
            <a:r>
              <a:rPr lang="de-DE" sz="2000" dirty="0"/>
              <a:t> </a:t>
            </a:r>
            <a:r>
              <a:rPr lang="de-DE" sz="2000" dirty="0" err="1"/>
              <a:t>percentages</a:t>
            </a:r>
            <a:r>
              <a:rPr lang="de-DE" sz="2000" dirty="0"/>
              <a:t> </a:t>
            </a:r>
            <a:r>
              <a:rPr lang="de-DE" sz="2000" dirty="0" err="1"/>
              <a:t>crossing</a:t>
            </a:r>
            <a:r>
              <a:rPr lang="de-DE" sz="2000" dirty="0"/>
              <a:t> </a:t>
            </a:r>
            <a:r>
              <a:rPr lang="de-DE" sz="2000" dirty="0" err="1"/>
              <a:t>reference</a:t>
            </a:r>
            <a:r>
              <a:rPr lang="de-DE" sz="2000" dirty="0"/>
              <a:t> OAs, </a:t>
            </a:r>
            <a:r>
              <a:rPr lang="de-DE" sz="2000" dirty="0" err="1"/>
              <a:t>easier</a:t>
            </a:r>
            <a:r>
              <a:rPr lang="de-DE" sz="2000" dirty="0"/>
              <a:t> </a:t>
            </a:r>
            <a:r>
              <a:rPr lang="de-DE" sz="2000" dirty="0" err="1"/>
              <a:t>PyTorch</a:t>
            </a:r>
            <a:r>
              <a:rPr lang="de-DE" sz="2000" dirty="0"/>
              <a:t> </a:t>
            </a:r>
            <a:r>
              <a:rPr lang="de-DE" sz="2000" dirty="0" err="1"/>
              <a:t>implementation</a:t>
            </a:r>
            <a:endParaRPr lang="de-DE" sz="2000" dirty="0"/>
          </a:p>
          <a:p>
            <a:pPr>
              <a:spcAft>
                <a:spcPts val="1200"/>
              </a:spcAft>
            </a:pPr>
            <a:r>
              <a:rPr lang="en-US" sz="2400" dirty="0"/>
              <a:t>Han et al., 2015: compression pipeline: </a:t>
            </a:r>
            <a:r>
              <a:rPr lang="en-US" sz="2400" b="1" dirty="0"/>
              <a:t>weight pruning</a:t>
            </a:r>
            <a:r>
              <a:rPr lang="en-US" sz="2400" dirty="0"/>
              <a:t> – quantization – Huffman coding</a:t>
            </a:r>
          </a:p>
          <a:p>
            <a:pPr>
              <a:spcAft>
                <a:spcPts val="1200"/>
              </a:spcAft>
            </a:pPr>
            <a:r>
              <a:rPr lang="en-US" sz="2400" dirty="0"/>
              <a:t>continue with fine-grained pruning</a:t>
            </a:r>
          </a:p>
        </p:txBody>
      </p:sp>
      <p:sp>
        <p:nvSpPr>
          <p:cNvPr id="3" name="Datumsplatzhalter 2">
            <a:extLst>
              <a:ext uri="{FF2B5EF4-FFF2-40B4-BE49-F238E27FC236}">
                <a16:creationId xmlns:a16="http://schemas.microsoft.com/office/drawing/2014/main" id="{49E224E6-310F-40C1-824A-7EBFDB833965}"/>
              </a:ext>
            </a:extLst>
          </p:cNvPr>
          <p:cNvSpPr>
            <a:spLocks noGrp="1"/>
          </p:cNvSpPr>
          <p:nvPr>
            <p:ph type="dt" sz="half" idx="14"/>
          </p:nvPr>
        </p:nvSpPr>
        <p:spPr>
          <a:xfrm>
            <a:off x="838199" y="6356350"/>
            <a:ext cx="3590581" cy="365125"/>
          </a:xfrm>
        </p:spPr>
        <p:txBody>
          <a:bodyPr/>
          <a:lstStyle/>
          <a:p>
            <a:r>
              <a:rPr lang="de-DE" dirty="0"/>
              <a:t>Experiments – </a:t>
            </a:r>
            <a:r>
              <a:rPr lang="de-DE" sz="1400" b="1" dirty="0" err="1"/>
              <a:t>Coarse-Grained</a:t>
            </a:r>
            <a:r>
              <a:rPr lang="de-DE" dirty="0"/>
              <a:t> Parameter </a:t>
            </a:r>
            <a:r>
              <a:rPr lang="de-DE" dirty="0" err="1"/>
              <a:t>Pruning</a:t>
            </a:r>
            <a:endParaRPr lang="de-DE" dirty="0"/>
          </a:p>
        </p:txBody>
      </p:sp>
      <p:sp>
        <p:nvSpPr>
          <p:cNvPr id="4" name="Fußzeilenplatzhalter 3">
            <a:extLst>
              <a:ext uri="{FF2B5EF4-FFF2-40B4-BE49-F238E27FC236}">
                <a16:creationId xmlns:a16="http://schemas.microsoft.com/office/drawing/2014/main" id="{DB789AEC-C685-49CC-91B6-5D81DA25A760}"/>
              </a:ext>
            </a:extLst>
          </p:cNvPr>
          <p:cNvSpPr>
            <a:spLocks noGrp="1"/>
          </p:cNvSpPr>
          <p:nvPr>
            <p:ph type="ftr" sz="quarter" idx="15"/>
          </p:nvPr>
        </p:nvSpPr>
        <p:spPr/>
        <p:txBody>
          <a:bodyPr/>
          <a:lstStyle/>
          <a:p>
            <a:r>
              <a:rPr lang="de-DE"/>
              <a:t>Daniel Rychlewski</a:t>
            </a:r>
            <a:endParaRPr lang="de-DE" dirty="0"/>
          </a:p>
        </p:txBody>
      </p:sp>
      <p:sp>
        <p:nvSpPr>
          <p:cNvPr id="5" name="Foliennummernplatzhalter 4">
            <a:extLst>
              <a:ext uri="{FF2B5EF4-FFF2-40B4-BE49-F238E27FC236}">
                <a16:creationId xmlns:a16="http://schemas.microsoft.com/office/drawing/2014/main" id="{52874200-16A1-4580-ABFC-3EC5AA1B1B3A}"/>
              </a:ext>
            </a:extLst>
          </p:cNvPr>
          <p:cNvSpPr>
            <a:spLocks noGrp="1"/>
          </p:cNvSpPr>
          <p:nvPr>
            <p:ph type="sldNum" sz="quarter" idx="16"/>
          </p:nvPr>
        </p:nvSpPr>
        <p:spPr/>
        <p:txBody>
          <a:bodyPr/>
          <a:lstStyle/>
          <a:p>
            <a:fld id="{93944737-5DFE-4294-9372-CFA818B6D5DE}" type="slidenum">
              <a:rPr lang="de-DE" smtClean="0"/>
              <a:pPr/>
              <a:t>22</a:t>
            </a:fld>
            <a:endParaRPr lang="de-DE" dirty="0"/>
          </a:p>
        </p:txBody>
      </p:sp>
      <p:sp>
        <p:nvSpPr>
          <p:cNvPr id="6" name="Inhaltsplatzhalter 5">
            <a:extLst>
              <a:ext uri="{FF2B5EF4-FFF2-40B4-BE49-F238E27FC236}">
                <a16:creationId xmlns:a16="http://schemas.microsoft.com/office/drawing/2014/main" id="{A66AB8CA-C91D-4100-80E8-BCBC82709A86}"/>
              </a:ext>
            </a:extLst>
          </p:cNvPr>
          <p:cNvSpPr>
            <a:spLocks noGrp="1"/>
          </p:cNvSpPr>
          <p:nvPr>
            <p:ph sz="quarter" idx="13"/>
          </p:nvPr>
        </p:nvSpPr>
        <p:spPr/>
        <p:txBody>
          <a:bodyPr/>
          <a:lstStyle/>
          <a:p>
            <a:r>
              <a:rPr lang="de-DE" dirty="0"/>
              <a:t>Model </a:t>
            </a:r>
            <a:r>
              <a:rPr lang="de-DE" dirty="0" err="1"/>
              <a:t>Compression</a:t>
            </a:r>
            <a:endParaRPr lang="en-US" dirty="0"/>
          </a:p>
        </p:txBody>
      </p:sp>
      <p:graphicFrame>
        <p:nvGraphicFramePr>
          <p:cNvPr id="7" name="Diagramm 6">
            <a:extLst>
              <a:ext uri="{FF2B5EF4-FFF2-40B4-BE49-F238E27FC236}">
                <a16:creationId xmlns:a16="http://schemas.microsoft.com/office/drawing/2014/main" id="{AF57DC36-6C8C-479B-831F-ABA671CF0CC0}"/>
              </a:ext>
            </a:extLst>
          </p:cNvPr>
          <p:cNvGraphicFramePr/>
          <p:nvPr>
            <p:extLst>
              <p:ext uri="{D42A27DB-BD31-4B8C-83A1-F6EECF244321}">
                <p14:modId xmlns:p14="http://schemas.microsoft.com/office/powerpoint/2010/main" val="2223888421"/>
              </p:ext>
            </p:extLst>
          </p:nvPr>
        </p:nvGraphicFramePr>
        <p:xfrm>
          <a:off x="6014113" y="1934605"/>
          <a:ext cx="5490949" cy="352976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83109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Inhaltsplatzhalter 1">
                <a:extLst>
                  <a:ext uri="{FF2B5EF4-FFF2-40B4-BE49-F238E27FC236}">
                    <a16:creationId xmlns:a16="http://schemas.microsoft.com/office/drawing/2014/main" id="{C5C95A38-1546-41B1-BFBF-9D4695037F6C}"/>
                  </a:ext>
                </a:extLst>
              </p:cNvPr>
              <p:cNvSpPr>
                <a:spLocks noGrp="1"/>
              </p:cNvSpPr>
              <p:nvPr>
                <p:ph idx="1"/>
              </p:nvPr>
            </p:nvSpPr>
            <p:spPr>
              <a:xfrm>
                <a:off x="838200" y="1517590"/>
                <a:ext cx="5540566" cy="4629210"/>
              </a:xfrm>
            </p:spPr>
            <p:txBody>
              <a:bodyPr>
                <a:normAutofit fontScale="92500"/>
              </a:bodyPr>
              <a:lstStyle/>
              <a:p>
                <a:r>
                  <a:rPr lang="de-DE" sz="2400" dirty="0"/>
                  <a:t>component-wise </a:t>
                </a:r>
                <a:r>
                  <a:rPr lang="de-DE" sz="2400" dirty="0" err="1"/>
                  <a:t>quantization</a:t>
                </a:r>
                <a:r>
                  <a:rPr lang="de-DE" sz="2400" dirty="0"/>
                  <a:t>:</a:t>
                </a:r>
                <a:br>
                  <a:rPr lang="de-DE" sz="2400" dirty="0"/>
                </a:br>
                <a:r>
                  <a:rPr lang="de-DE" sz="2400" b="1" dirty="0"/>
                  <a:t>(</a:t>
                </a:r>
                <a:r>
                  <a:rPr lang="de-DE" sz="2400" b="1" dirty="0" err="1"/>
                  <a:t>activations</a:t>
                </a:r>
                <a:r>
                  <a:rPr lang="de-DE" sz="2400" b="1" dirty="0"/>
                  <a:t>, </a:t>
                </a:r>
                <a:r>
                  <a:rPr lang="de-DE" sz="2400" b="1" dirty="0" err="1"/>
                  <a:t>weights</a:t>
                </a:r>
                <a:r>
                  <a:rPr lang="de-DE" sz="2400" b="1" dirty="0"/>
                  <a:t>, </a:t>
                </a:r>
                <a:r>
                  <a:rPr lang="de-DE" sz="2400" b="1" dirty="0" err="1"/>
                  <a:t>accumulators</a:t>
                </a:r>
                <a:r>
                  <a:rPr lang="de-DE" sz="2400" b="1" dirty="0"/>
                  <a:t>)</a:t>
                </a:r>
              </a:p>
              <a:p>
                <a:r>
                  <a:rPr lang="de-DE" sz="2400" dirty="0" err="1"/>
                  <a:t>accumulator</a:t>
                </a:r>
                <a:r>
                  <a:rPr lang="de-DE" sz="2400" dirty="0"/>
                  <a:t> </a:t>
                </a:r>
                <a:r>
                  <a:rPr lang="de-DE" sz="2400" dirty="0" err="1"/>
                  <a:t>bits</a:t>
                </a:r>
                <a:r>
                  <a:rPr lang="de-DE" sz="2400" dirty="0"/>
                  <a:t> </a:t>
                </a:r>
                <a:r>
                  <a:rPr lang="de-DE" sz="2400" dirty="0" err="1"/>
                  <a:t>to</a:t>
                </a:r>
                <a:r>
                  <a:rPr lang="de-DE" sz="2400" dirty="0"/>
                  <a:t> </a:t>
                </a:r>
                <a:r>
                  <a:rPr lang="de-DE" sz="2400" dirty="0" err="1"/>
                  <a:t>avoid</a:t>
                </a:r>
                <a:r>
                  <a:rPr lang="de-DE" sz="2400" dirty="0"/>
                  <a:t> </a:t>
                </a:r>
                <a:r>
                  <a:rPr lang="de-DE" sz="2400" dirty="0" err="1"/>
                  <a:t>overflows</a:t>
                </a:r>
                <a:r>
                  <a:rPr lang="de-DE" sz="2400" dirty="0"/>
                  <a:t> (</a:t>
                </a:r>
                <a:r>
                  <a:rPr lang="de-DE" sz="2400" dirty="0" err="1"/>
                  <a:t>Nervana</a:t>
                </a:r>
                <a:r>
                  <a:rPr lang="de-DE" sz="2400" dirty="0"/>
                  <a:t> Systems): </a:t>
                </a:r>
                <a14:m>
                  <m:oMath xmlns:m="http://schemas.openxmlformats.org/officeDocument/2006/math">
                    <m:r>
                      <a:rPr lang="en-US" sz="2400" i="1">
                        <a:latin typeface="Cambria Math" panose="02040503050406030204" pitchFamily="18" charset="0"/>
                      </a:rPr>
                      <m:t>2</m:t>
                    </m:r>
                    <m:r>
                      <a:rPr lang="en-US" sz="2400" i="1">
                        <a:latin typeface="Cambria Math" panose="02040503050406030204" pitchFamily="18" charset="0"/>
                      </a:rPr>
                      <m:t>𝑛</m:t>
                    </m:r>
                    <m:r>
                      <a:rPr lang="en-US" sz="2400" i="1">
                        <a:latin typeface="Cambria Math" panose="02040503050406030204" pitchFamily="18" charset="0"/>
                      </a:rPr>
                      <m:t>+</m:t>
                    </m:r>
                    <m:func>
                      <m:funcPr>
                        <m:ctrlPr>
                          <a:rPr lang="en-US" sz="2400" i="1">
                            <a:latin typeface="Cambria Math" panose="02040503050406030204" pitchFamily="18" charset="0"/>
                          </a:rPr>
                        </m:ctrlPr>
                      </m:funcPr>
                      <m:fName>
                        <m:sSub>
                          <m:sSubPr>
                            <m:ctrlPr>
                              <a:rPr lang="en-US" sz="2400" i="1">
                                <a:latin typeface="Cambria Math" panose="02040503050406030204" pitchFamily="18" charset="0"/>
                              </a:rPr>
                            </m:ctrlPr>
                          </m:sSubPr>
                          <m:e>
                            <m:r>
                              <m:rPr>
                                <m:sty m:val="p"/>
                              </m:rPr>
                              <a:rPr lang="en-US" sz="2400">
                                <a:latin typeface="Cambria Math" panose="02040503050406030204" pitchFamily="18" charset="0"/>
                              </a:rPr>
                              <m:t>log</m:t>
                            </m:r>
                          </m:e>
                          <m:sub>
                            <m:r>
                              <a:rPr lang="en-US" sz="2400" i="1">
                                <a:latin typeface="Cambria Math" panose="02040503050406030204" pitchFamily="18" charset="0"/>
                              </a:rPr>
                              <m:t>2</m:t>
                            </m:r>
                          </m:sub>
                        </m:sSub>
                      </m:fName>
                      <m:e>
                        <m:d>
                          <m:dPr>
                            <m:ctrlPr>
                              <a:rPr lang="en-US" sz="2400" i="1">
                                <a:latin typeface="Cambria Math" panose="02040503050406030204" pitchFamily="18" charset="0"/>
                              </a:rPr>
                            </m:ctrlPr>
                          </m:dPr>
                          <m:e>
                            <m:r>
                              <a:rPr lang="en-US" sz="2400" i="1">
                                <a:latin typeface="Cambria Math" panose="02040503050406030204" pitchFamily="18" charset="0"/>
                              </a:rPr>
                              <m:t>𝑐</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𝑘</m:t>
                                </m:r>
                              </m:e>
                              <m:sup>
                                <m:r>
                                  <a:rPr lang="en-US" sz="2400" i="1">
                                    <a:latin typeface="Cambria Math" panose="02040503050406030204" pitchFamily="18" charset="0"/>
                                  </a:rPr>
                                  <m:t>2</m:t>
                                </m:r>
                              </m:sup>
                            </m:sSup>
                          </m:e>
                        </m:d>
                      </m:e>
                    </m:func>
                  </m:oMath>
                </a14:m>
                <a:endParaRPr lang="de-DE" sz="2400" dirty="0"/>
              </a:p>
              <a:p>
                <a:pPr lvl="1"/>
                <a14:m>
                  <m:oMath xmlns:m="http://schemas.openxmlformats.org/officeDocument/2006/math">
                    <m:r>
                      <a:rPr lang="en-US" sz="2200" i="1">
                        <a:latin typeface="Cambria Math" panose="02040503050406030204" pitchFamily="18" charset="0"/>
                      </a:rPr>
                      <m:t>𝑐</m:t>
                    </m:r>
                  </m:oMath>
                </a14:m>
                <a:r>
                  <a:rPr lang="de-DE" sz="2200" dirty="0"/>
                  <a:t> input </a:t>
                </a:r>
                <a:r>
                  <a:rPr lang="de-DE" sz="2200" dirty="0" err="1"/>
                  <a:t>channels</a:t>
                </a:r>
                <a:endParaRPr lang="de-DE" sz="2200" dirty="0"/>
              </a:p>
              <a:p>
                <a:pPr lvl="1"/>
                <a14:m>
                  <m:oMath xmlns:m="http://schemas.openxmlformats.org/officeDocument/2006/math">
                    <m:r>
                      <a:rPr lang="en-US" sz="2200" i="1">
                        <a:latin typeface="Cambria Math" panose="02040503050406030204" pitchFamily="18" charset="0"/>
                      </a:rPr>
                      <m:t>𝑘</m:t>
                    </m:r>
                  </m:oMath>
                </a14:m>
                <a:r>
                  <a:rPr lang="de-DE" sz="2200" dirty="0"/>
                  <a:t> </a:t>
                </a:r>
                <a:r>
                  <a:rPr lang="de-DE" sz="2200" dirty="0" err="1"/>
                  <a:t>kernel</a:t>
                </a:r>
                <a:r>
                  <a:rPr lang="de-DE" sz="2200" dirty="0"/>
                  <a:t> </a:t>
                </a:r>
                <a:r>
                  <a:rPr lang="de-DE" sz="2200" dirty="0" err="1"/>
                  <a:t>width</a:t>
                </a:r>
                <a:endParaRPr lang="de-DE" sz="2200" dirty="0"/>
              </a:p>
              <a:p>
                <a:pPr lvl="1"/>
                <a14:m>
                  <m:oMath xmlns:m="http://schemas.openxmlformats.org/officeDocument/2006/math">
                    <m:r>
                      <a:rPr lang="en-US" sz="2200" i="1">
                        <a:latin typeface="Cambria Math" panose="02040503050406030204" pitchFamily="18" charset="0"/>
                      </a:rPr>
                      <m:t>𝑛</m:t>
                    </m:r>
                  </m:oMath>
                </a14:m>
                <a:r>
                  <a:rPr lang="de-DE" sz="2200" dirty="0"/>
                  <a:t> </a:t>
                </a:r>
                <a:r>
                  <a:rPr lang="de-DE" sz="2200" dirty="0" err="1"/>
                  <a:t>number</a:t>
                </a:r>
                <a:r>
                  <a:rPr lang="de-DE" sz="2200" dirty="0"/>
                  <a:t> </a:t>
                </a:r>
                <a:r>
                  <a:rPr lang="de-DE" sz="2200" dirty="0" err="1"/>
                  <a:t>of</a:t>
                </a:r>
                <a:r>
                  <a:rPr lang="de-DE" sz="2200" dirty="0"/>
                  <a:t> </a:t>
                </a:r>
                <a:r>
                  <a:rPr lang="de-DE" sz="2200" dirty="0" err="1"/>
                  <a:t>bits</a:t>
                </a:r>
                <a:endParaRPr lang="de-DE" sz="2200" dirty="0"/>
              </a:p>
              <a:p>
                <a:r>
                  <a:rPr lang="de-DE" sz="2400" dirty="0" err="1"/>
                  <a:t>recommended</a:t>
                </a:r>
                <a:r>
                  <a:rPr lang="de-DE" sz="2400" dirty="0"/>
                  <a:t> </a:t>
                </a:r>
                <a:r>
                  <a:rPr lang="de-DE" sz="2400" dirty="0" err="1"/>
                  <a:t>bit</a:t>
                </a:r>
                <a:r>
                  <a:rPr lang="de-DE" sz="2400" dirty="0"/>
                  <a:t> </a:t>
                </a:r>
                <a:r>
                  <a:rPr lang="de-DE" sz="2400" dirty="0" err="1"/>
                  <a:t>tripels</a:t>
                </a:r>
                <a:r>
                  <a:rPr lang="de-DE" sz="2400" dirty="0"/>
                  <a:t> (</a:t>
                </a:r>
                <a:r>
                  <a:rPr lang="de-DE" sz="2400" dirty="0" err="1"/>
                  <a:t>experiment</a:t>
                </a:r>
                <a:r>
                  <a:rPr lang="de-DE" sz="2400" dirty="0"/>
                  <a:t>):</a:t>
                </a:r>
              </a:p>
              <a:p>
                <a:pPr lvl="1"/>
                <a:r>
                  <a:rPr lang="de-DE" sz="2200" b="1" dirty="0"/>
                  <a:t>(8,16,32) </a:t>
                </a:r>
                <a:r>
                  <a:rPr lang="de-DE" sz="2200" b="1" dirty="0" err="1"/>
                  <a:t>best</a:t>
                </a:r>
                <a:r>
                  <a:rPr lang="de-DE" sz="2200" b="1" dirty="0"/>
                  <a:t> OA </a:t>
                </a:r>
                <a:r>
                  <a:rPr lang="de-DE" sz="2200" b="1" dirty="0" err="1"/>
                  <a:t>option</a:t>
                </a:r>
                <a:endParaRPr lang="de-DE" sz="2200" b="1" dirty="0"/>
              </a:p>
              <a:p>
                <a:pPr lvl="1"/>
                <a:r>
                  <a:rPr lang="de-DE" sz="2200" dirty="0"/>
                  <a:t>(8,8,32) </a:t>
                </a:r>
                <a:r>
                  <a:rPr lang="de-DE" sz="2200" dirty="0" err="1"/>
                  <a:t>similar</a:t>
                </a:r>
                <a:r>
                  <a:rPr lang="de-DE" sz="2200" dirty="0"/>
                  <a:t> OA </a:t>
                </a:r>
                <a:r>
                  <a:rPr lang="de-DE" sz="2200" dirty="0" err="1"/>
                  <a:t>with</a:t>
                </a:r>
                <a:r>
                  <a:rPr lang="de-DE" sz="2200" dirty="0"/>
                  <a:t> </a:t>
                </a:r>
                <a:r>
                  <a:rPr lang="de-DE" sz="2200" dirty="0" err="1"/>
                  <a:t>less</a:t>
                </a:r>
                <a:r>
                  <a:rPr lang="de-DE" sz="2200" dirty="0"/>
                  <a:t> </a:t>
                </a:r>
                <a:r>
                  <a:rPr lang="de-DE" sz="2200" dirty="0" err="1"/>
                  <a:t>model</a:t>
                </a:r>
                <a:r>
                  <a:rPr lang="de-DE" sz="2200" dirty="0"/>
                  <a:t> </a:t>
                </a:r>
                <a:r>
                  <a:rPr lang="de-DE" sz="2200" dirty="0" err="1"/>
                  <a:t>size</a:t>
                </a:r>
                <a:endParaRPr lang="de-DE" sz="2200" dirty="0"/>
              </a:p>
              <a:p>
                <a:pPr lvl="1"/>
                <a:r>
                  <a:rPr lang="de-DE" sz="2200" dirty="0"/>
                  <a:t>(8,4,16) </a:t>
                </a:r>
                <a:r>
                  <a:rPr lang="de-DE" sz="2200" dirty="0" err="1"/>
                  <a:t>budget</a:t>
                </a:r>
                <a:r>
                  <a:rPr lang="de-DE" sz="2200" dirty="0"/>
                  <a:t> alternative, but OA </a:t>
                </a:r>
                <a:r>
                  <a:rPr lang="de-DE" sz="2200" dirty="0" err="1"/>
                  <a:t>losses</a:t>
                </a:r>
                <a:endParaRPr lang="de-DE" sz="2200" dirty="0"/>
              </a:p>
              <a:p>
                <a:pPr lvl="1"/>
                <a:r>
                  <a:rPr lang="de-DE" sz="2200" dirty="0"/>
                  <a:t>(</a:t>
                </a:r>
                <a14:m>
                  <m:oMath xmlns:m="http://schemas.openxmlformats.org/officeDocument/2006/math">
                    <m:r>
                      <a:rPr lang="en-US" sz="2200" i="1">
                        <a:latin typeface="Cambria Math" panose="02040503050406030204" pitchFamily="18" charset="0"/>
                      </a:rPr>
                      <m:t>𝑛</m:t>
                    </m:r>
                  </m:oMath>
                </a14:m>
                <a:r>
                  <a:rPr lang="de-DE" sz="2200" dirty="0"/>
                  <a:t>,</a:t>
                </a:r>
                <a14:m>
                  <m:oMath xmlns:m="http://schemas.openxmlformats.org/officeDocument/2006/math">
                    <m:r>
                      <a:rPr lang="en-US" sz="2200" i="1">
                        <a:latin typeface="Cambria Math" panose="02040503050406030204" pitchFamily="18" charset="0"/>
                      </a:rPr>
                      <m:t>𝑛</m:t>
                    </m:r>
                  </m:oMath>
                </a14:m>
                <a:r>
                  <a:rPr lang="de-DE" sz="2200" dirty="0"/>
                  <a:t>,</a:t>
                </a:r>
                <a14:m>
                  <m:oMath xmlns:m="http://schemas.openxmlformats.org/officeDocument/2006/math">
                    <m:r>
                      <a:rPr lang="en-US" sz="2200" i="1">
                        <a:latin typeface="Cambria Math" panose="02040503050406030204" pitchFamily="18" charset="0"/>
                      </a:rPr>
                      <m:t>𝑛</m:t>
                    </m:r>
                  </m:oMath>
                </a14:m>
                <a:r>
                  <a:rPr lang="de-DE" sz="2200" dirty="0"/>
                  <a:t>) </a:t>
                </a:r>
                <a:r>
                  <a:rPr lang="de-DE" sz="2200" dirty="0" err="1"/>
                  <a:t>awful</a:t>
                </a:r>
                <a:r>
                  <a:rPr lang="de-DE" sz="2200" dirty="0"/>
                  <a:t> OAs</a:t>
                </a:r>
              </a:p>
              <a:p>
                <a:pPr lvl="2"/>
                <a:r>
                  <a:rPr lang="de-DE" sz="1800" dirty="0" err="1"/>
                  <a:t>default</a:t>
                </a:r>
                <a:r>
                  <a:rPr lang="de-DE" sz="1800" dirty="0"/>
                  <a:t> TOCO </a:t>
                </a:r>
                <a:r>
                  <a:rPr lang="de-DE" sz="1800" dirty="0" err="1"/>
                  <a:t>behavior</a:t>
                </a:r>
                <a:r>
                  <a:rPr lang="de-DE" sz="1800" dirty="0"/>
                  <a:t> = </a:t>
                </a:r>
                <a:r>
                  <a:rPr lang="de-DE" sz="1800" dirty="0" err="1"/>
                  <a:t>quantize</a:t>
                </a:r>
                <a:r>
                  <a:rPr lang="de-DE" sz="1800" dirty="0"/>
                  <a:t> </a:t>
                </a:r>
                <a:r>
                  <a:rPr lang="de-DE" sz="1800" dirty="0" err="1"/>
                  <a:t>weights</a:t>
                </a:r>
                <a:r>
                  <a:rPr lang="de-DE" sz="1800" dirty="0"/>
                  <a:t> </a:t>
                </a:r>
                <a:r>
                  <a:rPr lang="de-DE" sz="1800" dirty="0" err="1"/>
                  <a:t>only</a:t>
                </a:r>
                <a:endParaRPr lang="de-DE" sz="1800" dirty="0"/>
              </a:p>
            </p:txBody>
          </p:sp>
        </mc:Choice>
        <mc:Fallback xmlns="">
          <p:sp>
            <p:nvSpPr>
              <p:cNvPr id="2" name="Inhaltsplatzhalter 1">
                <a:extLst>
                  <a:ext uri="{FF2B5EF4-FFF2-40B4-BE49-F238E27FC236}">
                    <a16:creationId xmlns:a16="http://schemas.microsoft.com/office/drawing/2014/main" id="{C5C95A38-1546-41B1-BFBF-9D4695037F6C}"/>
                  </a:ext>
                </a:extLst>
              </p:cNvPr>
              <p:cNvSpPr>
                <a:spLocks noGrp="1" noRot="1" noChangeAspect="1" noMove="1" noResize="1" noEditPoints="1" noAdjustHandles="1" noChangeArrowheads="1" noChangeShapeType="1" noTextEdit="1"/>
              </p:cNvSpPr>
              <p:nvPr>
                <p:ph idx="1"/>
              </p:nvPr>
            </p:nvSpPr>
            <p:spPr>
              <a:xfrm>
                <a:off x="838200" y="1517590"/>
                <a:ext cx="5540566" cy="4629210"/>
              </a:xfrm>
              <a:blipFill>
                <a:blip r:embed="rId3"/>
                <a:stretch>
                  <a:fillRect l="-1322" t="-1713"/>
                </a:stretch>
              </a:blipFill>
            </p:spPr>
            <p:txBody>
              <a:bodyPr/>
              <a:lstStyle/>
              <a:p>
                <a:r>
                  <a:rPr lang="de-DE">
                    <a:noFill/>
                  </a:rPr>
                  <a:t> </a:t>
                </a:r>
              </a:p>
            </p:txBody>
          </p:sp>
        </mc:Fallback>
      </mc:AlternateContent>
      <p:sp>
        <p:nvSpPr>
          <p:cNvPr id="3" name="Datumsplatzhalter 2">
            <a:extLst>
              <a:ext uri="{FF2B5EF4-FFF2-40B4-BE49-F238E27FC236}">
                <a16:creationId xmlns:a16="http://schemas.microsoft.com/office/drawing/2014/main" id="{49E224E6-310F-40C1-824A-7EBFDB833965}"/>
              </a:ext>
            </a:extLst>
          </p:cNvPr>
          <p:cNvSpPr>
            <a:spLocks noGrp="1"/>
          </p:cNvSpPr>
          <p:nvPr>
            <p:ph type="dt" sz="half" idx="14"/>
          </p:nvPr>
        </p:nvSpPr>
        <p:spPr>
          <a:xfrm>
            <a:off x="838200" y="6356350"/>
            <a:ext cx="3319272" cy="365125"/>
          </a:xfrm>
        </p:spPr>
        <p:txBody>
          <a:bodyPr/>
          <a:lstStyle/>
          <a:p>
            <a:r>
              <a:rPr lang="de-DE" dirty="0"/>
              <a:t>Experiments – Post-Training </a:t>
            </a:r>
            <a:r>
              <a:rPr lang="de-DE" dirty="0" err="1"/>
              <a:t>Quantization</a:t>
            </a:r>
            <a:endParaRPr lang="de-DE" dirty="0"/>
          </a:p>
        </p:txBody>
      </p:sp>
      <p:sp>
        <p:nvSpPr>
          <p:cNvPr id="4" name="Fußzeilenplatzhalter 3">
            <a:extLst>
              <a:ext uri="{FF2B5EF4-FFF2-40B4-BE49-F238E27FC236}">
                <a16:creationId xmlns:a16="http://schemas.microsoft.com/office/drawing/2014/main" id="{DB789AEC-C685-49CC-91B6-5D81DA25A760}"/>
              </a:ext>
            </a:extLst>
          </p:cNvPr>
          <p:cNvSpPr>
            <a:spLocks noGrp="1"/>
          </p:cNvSpPr>
          <p:nvPr>
            <p:ph type="ftr" sz="quarter" idx="15"/>
          </p:nvPr>
        </p:nvSpPr>
        <p:spPr/>
        <p:txBody>
          <a:bodyPr/>
          <a:lstStyle/>
          <a:p>
            <a:r>
              <a:rPr lang="de-DE"/>
              <a:t>Daniel Rychlewski</a:t>
            </a:r>
            <a:endParaRPr lang="de-DE" dirty="0"/>
          </a:p>
        </p:txBody>
      </p:sp>
      <p:sp>
        <p:nvSpPr>
          <p:cNvPr id="5" name="Foliennummernplatzhalter 4">
            <a:extLst>
              <a:ext uri="{FF2B5EF4-FFF2-40B4-BE49-F238E27FC236}">
                <a16:creationId xmlns:a16="http://schemas.microsoft.com/office/drawing/2014/main" id="{52874200-16A1-4580-ABFC-3EC5AA1B1B3A}"/>
              </a:ext>
            </a:extLst>
          </p:cNvPr>
          <p:cNvSpPr>
            <a:spLocks noGrp="1"/>
          </p:cNvSpPr>
          <p:nvPr>
            <p:ph type="sldNum" sz="quarter" idx="16"/>
          </p:nvPr>
        </p:nvSpPr>
        <p:spPr/>
        <p:txBody>
          <a:bodyPr/>
          <a:lstStyle/>
          <a:p>
            <a:fld id="{93944737-5DFE-4294-9372-CFA818B6D5DE}" type="slidenum">
              <a:rPr lang="de-DE" smtClean="0"/>
              <a:pPr/>
              <a:t>23</a:t>
            </a:fld>
            <a:endParaRPr lang="de-DE" dirty="0"/>
          </a:p>
        </p:txBody>
      </p:sp>
      <p:sp>
        <p:nvSpPr>
          <p:cNvPr id="6" name="Inhaltsplatzhalter 5">
            <a:extLst>
              <a:ext uri="{FF2B5EF4-FFF2-40B4-BE49-F238E27FC236}">
                <a16:creationId xmlns:a16="http://schemas.microsoft.com/office/drawing/2014/main" id="{A66AB8CA-C91D-4100-80E8-BCBC82709A86}"/>
              </a:ext>
            </a:extLst>
          </p:cNvPr>
          <p:cNvSpPr>
            <a:spLocks noGrp="1"/>
          </p:cNvSpPr>
          <p:nvPr>
            <p:ph sz="quarter" idx="13"/>
          </p:nvPr>
        </p:nvSpPr>
        <p:spPr/>
        <p:txBody>
          <a:bodyPr/>
          <a:lstStyle/>
          <a:p>
            <a:r>
              <a:rPr lang="de-DE" dirty="0"/>
              <a:t>Model </a:t>
            </a:r>
            <a:r>
              <a:rPr lang="de-DE" dirty="0" err="1"/>
              <a:t>Compression</a:t>
            </a:r>
            <a:endParaRPr lang="en-US" dirty="0"/>
          </a:p>
        </p:txBody>
      </p:sp>
      <p:graphicFrame>
        <p:nvGraphicFramePr>
          <p:cNvPr id="11" name="Diagramm 10">
            <a:extLst>
              <a:ext uri="{FF2B5EF4-FFF2-40B4-BE49-F238E27FC236}">
                <a16:creationId xmlns:a16="http://schemas.microsoft.com/office/drawing/2014/main" id="{32E9B185-5A26-4B16-8929-0043DDFFFE01}"/>
              </a:ext>
            </a:extLst>
          </p:cNvPr>
          <p:cNvGraphicFramePr/>
          <p:nvPr>
            <p:extLst>
              <p:ext uri="{D42A27DB-BD31-4B8C-83A1-F6EECF244321}">
                <p14:modId xmlns:p14="http://schemas.microsoft.com/office/powerpoint/2010/main" val="594713906"/>
              </p:ext>
            </p:extLst>
          </p:nvPr>
        </p:nvGraphicFramePr>
        <p:xfrm>
          <a:off x="6096000" y="1621586"/>
          <a:ext cx="5892800" cy="380973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00818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Inhaltsplatzhalter 1">
                <a:extLst>
                  <a:ext uri="{FF2B5EF4-FFF2-40B4-BE49-F238E27FC236}">
                    <a16:creationId xmlns:a16="http://schemas.microsoft.com/office/drawing/2014/main" id="{C5C95A38-1546-41B1-BFBF-9D4695037F6C}"/>
                  </a:ext>
                </a:extLst>
              </p:cNvPr>
              <p:cNvSpPr>
                <a:spLocks noGrp="1"/>
              </p:cNvSpPr>
              <p:nvPr>
                <p:ph idx="1"/>
              </p:nvPr>
            </p:nvSpPr>
            <p:spPr>
              <a:xfrm>
                <a:off x="838200" y="1545382"/>
                <a:ext cx="6631196" cy="800285"/>
              </a:xfrm>
            </p:spPr>
            <p:txBody>
              <a:bodyPr>
                <a:normAutofit fontScale="92500"/>
              </a:bodyPr>
              <a:lstStyle/>
              <a:p>
                <a:r>
                  <a:rPr lang="de-DE" sz="2000" dirty="0"/>
                  <a:t>(</a:t>
                </a:r>
                <a:r>
                  <a:rPr lang="de-DE" sz="2000" b="1" dirty="0" err="1"/>
                  <a:t>activations</a:t>
                </a:r>
                <a:r>
                  <a:rPr lang="de-DE" sz="2000" b="1" dirty="0"/>
                  <a:t>, </a:t>
                </a:r>
                <a:r>
                  <a:rPr lang="de-DE" sz="2000" b="1" dirty="0" err="1"/>
                  <a:t>weights</a:t>
                </a:r>
                <a:r>
                  <a:rPr lang="de-DE" sz="2000" b="1" dirty="0"/>
                  <a:t>, </a:t>
                </a:r>
                <a:r>
                  <a:rPr lang="de-DE" sz="2000" b="1" dirty="0" err="1"/>
                  <a:t>accumulators</a:t>
                </a:r>
                <a:r>
                  <a:rPr lang="de-DE" sz="2000" dirty="0"/>
                  <a:t>), </a:t>
                </a:r>
                <a:r>
                  <a:rPr lang="de-DE" sz="2000" dirty="0" err="1"/>
                  <a:t>reference</a:t>
                </a:r>
                <a:r>
                  <a:rPr lang="de-DE" sz="2000" dirty="0"/>
                  <a:t>: </a:t>
                </a:r>
                <a14:m>
                  <m:oMath xmlns:m="http://schemas.openxmlformats.org/officeDocument/2006/math">
                    <m:d>
                      <m:dPr>
                        <m:ctrlPr>
                          <a:rPr lang="de-DE" sz="2000" b="0" i="1" smtClean="0">
                            <a:latin typeface="Cambria Math" panose="02040503050406030204" pitchFamily="18" charset="0"/>
                          </a:rPr>
                        </m:ctrlPr>
                      </m:dPr>
                      <m:e>
                        <m:r>
                          <a:rPr lang="de-DE" sz="2000" b="0" i="1" smtClean="0">
                            <a:latin typeface="Cambria Math" panose="02040503050406030204" pitchFamily="18" charset="0"/>
                          </a:rPr>
                          <m:t>32,32,32</m:t>
                        </m:r>
                      </m:e>
                    </m:d>
                  </m:oMath>
                </a14:m>
                <a:endParaRPr lang="en-US" sz="2000" dirty="0"/>
              </a:p>
              <a:p>
                <a:r>
                  <a:rPr lang="en-US" sz="2000" dirty="0"/>
                  <a:t>mobile inference problematic, even just 1% dataset processing</a:t>
                </a:r>
              </a:p>
            </p:txBody>
          </p:sp>
        </mc:Choice>
        <mc:Fallback xmlns="">
          <p:sp>
            <p:nvSpPr>
              <p:cNvPr id="2" name="Inhaltsplatzhalter 1">
                <a:extLst>
                  <a:ext uri="{FF2B5EF4-FFF2-40B4-BE49-F238E27FC236}">
                    <a16:creationId xmlns:a16="http://schemas.microsoft.com/office/drawing/2014/main" id="{C5C95A38-1546-41B1-BFBF-9D4695037F6C}"/>
                  </a:ext>
                </a:extLst>
              </p:cNvPr>
              <p:cNvSpPr>
                <a:spLocks noGrp="1" noRot="1" noChangeAspect="1" noMove="1" noResize="1" noEditPoints="1" noAdjustHandles="1" noChangeArrowheads="1" noChangeShapeType="1" noTextEdit="1"/>
              </p:cNvSpPr>
              <p:nvPr>
                <p:ph idx="1"/>
              </p:nvPr>
            </p:nvSpPr>
            <p:spPr>
              <a:xfrm>
                <a:off x="838200" y="1545382"/>
                <a:ext cx="6631196" cy="800285"/>
              </a:xfrm>
              <a:blipFill>
                <a:blip r:embed="rId3"/>
                <a:stretch>
                  <a:fillRect l="-736" t="-7634" b="-6107"/>
                </a:stretch>
              </a:blipFill>
            </p:spPr>
            <p:txBody>
              <a:bodyPr/>
              <a:lstStyle/>
              <a:p>
                <a:r>
                  <a:rPr lang="de-DE">
                    <a:noFill/>
                  </a:rPr>
                  <a:t> </a:t>
                </a:r>
              </a:p>
            </p:txBody>
          </p:sp>
        </mc:Fallback>
      </mc:AlternateContent>
      <p:sp>
        <p:nvSpPr>
          <p:cNvPr id="3" name="Datumsplatzhalter 2">
            <a:extLst>
              <a:ext uri="{FF2B5EF4-FFF2-40B4-BE49-F238E27FC236}">
                <a16:creationId xmlns:a16="http://schemas.microsoft.com/office/drawing/2014/main" id="{49E224E6-310F-40C1-824A-7EBFDB833965}"/>
              </a:ext>
            </a:extLst>
          </p:cNvPr>
          <p:cNvSpPr>
            <a:spLocks noGrp="1"/>
          </p:cNvSpPr>
          <p:nvPr>
            <p:ph type="dt" sz="half" idx="14"/>
          </p:nvPr>
        </p:nvSpPr>
        <p:spPr>
          <a:xfrm>
            <a:off x="838200" y="6356350"/>
            <a:ext cx="3319272" cy="365125"/>
          </a:xfrm>
        </p:spPr>
        <p:txBody>
          <a:bodyPr/>
          <a:lstStyle/>
          <a:p>
            <a:r>
              <a:rPr lang="de-DE" dirty="0"/>
              <a:t>Experiments – Post-Training </a:t>
            </a:r>
            <a:r>
              <a:rPr lang="de-DE" dirty="0" err="1"/>
              <a:t>Quantization</a:t>
            </a:r>
            <a:endParaRPr lang="de-DE" dirty="0"/>
          </a:p>
        </p:txBody>
      </p:sp>
      <p:sp>
        <p:nvSpPr>
          <p:cNvPr id="4" name="Fußzeilenplatzhalter 3">
            <a:extLst>
              <a:ext uri="{FF2B5EF4-FFF2-40B4-BE49-F238E27FC236}">
                <a16:creationId xmlns:a16="http://schemas.microsoft.com/office/drawing/2014/main" id="{DB789AEC-C685-49CC-91B6-5D81DA25A760}"/>
              </a:ext>
            </a:extLst>
          </p:cNvPr>
          <p:cNvSpPr>
            <a:spLocks noGrp="1"/>
          </p:cNvSpPr>
          <p:nvPr>
            <p:ph type="ftr" sz="quarter" idx="15"/>
          </p:nvPr>
        </p:nvSpPr>
        <p:spPr/>
        <p:txBody>
          <a:bodyPr/>
          <a:lstStyle/>
          <a:p>
            <a:r>
              <a:rPr lang="de-DE"/>
              <a:t>Daniel Rychlewski</a:t>
            </a:r>
            <a:endParaRPr lang="de-DE" dirty="0"/>
          </a:p>
        </p:txBody>
      </p:sp>
      <p:sp>
        <p:nvSpPr>
          <p:cNvPr id="5" name="Foliennummernplatzhalter 4">
            <a:extLst>
              <a:ext uri="{FF2B5EF4-FFF2-40B4-BE49-F238E27FC236}">
                <a16:creationId xmlns:a16="http://schemas.microsoft.com/office/drawing/2014/main" id="{52874200-16A1-4580-ABFC-3EC5AA1B1B3A}"/>
              </a:ext>
            </a:extLst>
          </p:cNvPr>
          <p:cNvSpPr>
            <a:spLocks noGrp="1"/>
          </p:cNvSpPr>
          <p:nvPr>
            <p:ph type="sldNum" sz="quarter" idx="16"/>
          </p:nvPr>
        </p:nvSpPr>
        <p:spPr/>
        <p:txBody>
          <a:bodyPr/>
          <a:lstStyle/>
          <a:p>
            <a:fld id="{93944737-5DFE-4294-9372-CFA818B6D5DE}" type="slidenum">
              <a:rPr lang="de-DE" smtClean="0"/>
              <a:pPr/>
              <a:t>24</a:t>
            </a:fld>
            <a:endParaRPr lang="de-DE" dirty="0"/>
          </a:p>
        </p:txBody>
      </p:sp>
      <p:sp>
        <p:nvSpPr>
          <p:cNvPr id="6" name="Inhaltsplatzhalter 5">
            <a:extLst>
              <a:ext uri="{FF2B5EF4-FFF2-40B4-BE49-F238E27FC236}">
                <a16:creationId xmlns:a16="http://schemas.microsoft.com/office/drawing/2014/main" id="{A66AB8CA-C91D-4100-80E8-BCBC82709A86}"/>
              </a:ext>
            </a:extLst>
          </p:cNvPr>
          <p:cNvSpPr>
            <a:spLocks noGrp="1"/>
          </p:cNvSpPr>
          <p:nvPr>
            <p:ph sz="quarter" idx="13"/>
          </p:nvPr>
        </p:nvSpPr>
        <p:spPr/>
        <p:txBody>
          <a:bodyPr/>
          <a:lstStyle/>
          <a:p>
            <a:r>
              <a:rPr lang="de-DE" dirty="0"/>
              <a:t>Model </a:t>
            </a:r>
            <a:r>
              <a:rPr lang="de-DE" dirty="0" err="1"/>
              <a:t>Compression</a:t>
            </a:r>
            <a:endParaRPr lang="en-US" dirty="0"/>
          </a:p>
        </p:txBody>
      </p:sp>
      <p:graphicFrame>
        <p:nvGraphicFramePr>
          <p:cNvPr id="7" name="Diagramm 6">
            <a:extLst>
              <a:ext uri="{FF2B5EF4-FFF2-40B4-BE49-F238E27FC236}">
                <a16:creationId xmlns:a16="http://schemas.microsoft.com/office/drawing/2014/main" id="{2BD738D1-D4A9-45C6-AE01-8F234E6B527F}"/>
              </a:ext>
            </a:extLst>
          </p:cNvPr>
          <p:cNvGraphicFramePr/>
          <p:nvPr>
            <p:extLst>
              <p:ext uri="{D42A27DB-BD31-4B8C-83A1-F6EECF244321}">
                <p14:modId xmlns:p14="http://schemas.microsoft.com/office/powerpoint/2010/main" val="3221404220"/>
              </p:ext>
            </p:extLst>
          </p:nvPr>
        </p:nvGraphicFramePr>
        <p:xfrm>
          <a:off x="7287905" y="47814"/>
          <a:ext cx="4807651" cy="265848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Diagramm 7">
            <a:extLst>
              <a:ext uri="{FF2B5EF4-FFF2-40B4-BE49-F238E27FC236}">
                <a16:creationId xmlns:a16="http://schemas.microsoft.com/office/drawing/2014/main" id="{6815D743-5340-4CE0-8B3A-178D0E829B5E}"/>
              </a:ext>
            </a:extLst>
          </p:cNvPr>
          <p:cNvGraphicFramePr/>
          <p:nvPr>
            <p:extLst>
              <p:ext uri="{D42A27DB-BD31-4B8C-83A1-F6EECF244321}">
                <p14:modId xmlns:p14="http://schemas.microsoft.com/office/powerpoint/2010/main" val="2057206496"/>
              </p:ext>
            </p:extLst>
          </p:nvPr>
        </p:nvGraphicFramePr>
        <p:xfrm>
          <a:off x="6431280" y="3151441"/>
          <a:ext cx="5760720" cy="306139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Diagramm 8">
            <a:extLst>
              <a:ext uri="{FF2B5EF4-FFF2-40B4-BE49-F238E27FC236}">
                <a16:creationId xmlns:a16="http://schemas.microsoft.com/office/drawing/2014/main" id="{E41B1AB8-8B04-442B-8360-5AB1F09375F5}"/>
              </a:ext>
            </a:extLst>
          </p:cNvPr>
          <p:cNvGraphicFramePr/>
          <p:nvPr>
            <p:extLst>
              <p:ext uri="{D42A27DB-BD31-4B8C-83A1-F6EECF244321}">
                <p14:modId xmlns:p14="http://schemas.microsoft.com/office/powerpoint/2010/main" val="3536065617"/>
              </p:ext>
            </p:extLst>
          </p:nvPr>
        </p:nvGraphicFramePr>
        <p:xfrm>
          <a:off x="86438" y="3097625"/>
          <a:ext cx="5760720" cy="3115215"/>
        </p:xfrm>
        <a:graphic>
          <a:graphicData uri="http://schemas.openxmlformats.org/drawingml/2006/chart">
            <c:chart xmlns:c="http://schemas.openxmlformats.org/drawingml/2006/chart" xmlns:r="http://schemas.openxmlformats.org/officeDocument/2006/relationships" r:id="rId6"/>
          </a:graphicData>
        </a:graphic>
      </p:graphicFrame>
      <mc:AlternateContent xmlns:mc="http://schemas.openxmlformats.org/markup-compatibility/2006" xmlns:a14="http://schemas.microsoft.com/office/drawing/2010/main">
        <mc:Choice Requires="a14">
          <p:sp>
            <p:nvSpPr>
              <p:cNvPr id="11" name="Rechteck 10">
                <a:extLst>
                  <a:ext uri="{FF2B5EF4-FFF2-40B4-BE49-F238E27FC236}">
                    <a16:creationId xmlns:a16="http://schemas.microsoft.com/office/drawing/2014/main" id="{B0D4075E-6E68-4368-AD9D-BB9C3437FD87}"/>
                  </a:ext>
                </a:extLst>
              </p:cNvPr>
              <p:cNvSpPr/>
              <p:nvPr/>
            </p:nvSpPr>
            <p:spPr>
              <a:xfrm>
                <a:off x="9807973" y="2740783"/>
                <a:ext cx="2151615"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de-DE" sz="1600" b="0" i="1" smtClean="0">
                              <a:latin typeface="Cambria Math" panose="02040503050406030204" pitchFamily="18" charset="0"/>
                            </a:rPr>
                          </m:ctrlPr>
                        </m:dPr>
                        <m:e>
                          <m:r>
                            <a:rPr lang="en-US" sz="1600" i="1">
                              <a:latin typeface="Cambria Math" panose="02040503050406030204" pitchFamily="18" charset="0"/>
                            </a:rPr>
                            <m:t>𝑛</m:t>
                          </m:r>
                          <m:r>
                            <a:rPr lang="de-DE" sz="1600" b="0" i="1" smtClean="0">
                              <a:latin typeface="Cambria Math" panose="02040503050406030204" pitchFamily="18" charset="0"/>
                            </a:rPr>
                            <m:t>,</m:t>
                          </m:r>
                          <m:r>
                            <a:rPr lang="en-US" sz="1600" i="1">
                              <a:latin typeface="Cambria Math" panose="02040503050406030204" pitchFamily="18" charset="0"/>
                            </a:rPr>
                            <m:t>𝑛</m:t>
                          </m:r>
                          <m:r>
                            <a:rPr lang="de-DE" sz="1600" b="0" i="1" smtClean="0">
                              <a:latin typeface="Cambria Math" panose="02040503050406030204" pitchFamily="18" charset="0"/>
                            </a:rPr>
                            <m:t>,</m:t>
                          </m:r>
                          <m:r>
                            <a:rPr lang="en-US" sz="1600" i="1">
                              <a:latin typeface="Cambria Math" panose="02040503050406030204" pitchFamily="18" charset="0"/>
                            </a:rPr>
                            <m:t>𝑛</m:t>
                          </m:r>
                        </m:e>
                      </m:d>
                      <m:r>
                        <a:rPr lang="de-DE" sz="1600" b="0" i="1" smtClean="0">
                          <a:latin typeface="Cambria Math" panose="02040503050406030204" pitchFamily="18" charset="0"/>
                        </a:rPr>
                        <m:t> :</m:t>
                      </m:r>
                      <m:r>
                        <a:rPr lang="de-DE" sz="1600" b="0" i="1" smtClean="0">
                          <a:latin typeface="Cambria Math" panose="02040503050406030204" pitchFamily="18" charset="0"/>
                        </a:rPr>
                        <m:t>𝑛</m:t>
                      </m:r>
                      <m:r>
                        <a:rPr lang="de-DE" sz="1600" b="0" i="1" smtClean="0">
                          <a:latin typeface="Cambria Math" panose="02040503050406030204" pitchFamily="18" charset="0"/>
                        </a:rPr>
                        <m:t>∈</m:t>
                      </m:r>
                      <m:d>
                        <m:dPr>
                          <m:begChr m:val="{"/>
                          <m:endChr m:val="}"/>
                          <m:ctrlPr>
                            <a:rPr lang="de-DE" sz="1600" b="0" i="1" smtClean="0">
                              <a:latin typeface="Cambria Math" panose="02040503050406030204" pitchFamily="18" charset="0"/>
                            </a:rPr>
                          </m:ctrlPr>
                        </m:dPr>
                        <m:e>
                          <m:r>
                            <a:rPr lang="de-DE" sz="1600" b="0" i="1" smtClean="0">
                              <a:latin typeface="Cambria Math" panose="02040503050406030204" pitchFamily="18" charset="0"/>
                            </a:rPr>
                            <m:t>4,8,16</m:t>
                          </m:r>
                        </m:e>
                      </m:d>
                    </m:oMath>
                  </m:oMathPara>
                </a14:m>
                <a:endParaRPr lang="en-US" sz="1600" dirty="0"/>
              </a:p>
            </p:txBody>
          </p:sp>
        </mc:Choice>
        <mc:Fallback xmlns="">
          <p:sp>
            <p:nvSpPr>
              <p:cNvPr id="11" name="Rechteck 10">
                <a:extLst>
                  <a:ext uri="{FF2B5EF4-FFF2-40B4-BE49-F238E27FC236}">
                    <a16:creationId xmlns:a16="http://schemas.microsoft.com/office/drawing/2014/main" id="{B0D4075E-6E68-4368-AD9D-BB9C3437FD87}"/>
                  </a:ext>
                </a:extLst>
              </p:cNvPr>
              <p:cNvSpPr>
                <a:spLocks noRot="1" noChangeAspect="1" noMove="1" noResize="1" noEditPoints="1" noAdjustHandles="1" noChangeArrowheads="1" noChangeShapeType="1" noTextEdit="1"/>
              </p:cNvSpPr>
              <p:nvPr/>
            </p:nvSpPr>
            <p:spPr>
              <a:xfrm>
                <a:off x="9807973" y="2740783"/>
                <a:ext cx="2151615" cy="33855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hteck 11">
                <a:extLst>
                  <a:ext uri="{FF2B5EF4-FFF2-40B4-BE49-F238E27FC236}">
                    <a16:creationId xmlns:a16="http://schemas.microsoft.com/office/drawing/2014/main" id="{41F5CAE6-958A-4E19-B5EF-CC5D9DC36900}"/>
                  </a:ext>
                </a:extLst>
              </p:cNvPr>
              <p:cNvSpPr/>
              <p:nvPr/>
            </p:nvSpPr>
            <p:spPr>
              <a:xfrm>
                <a:off x="1970026" y="2625456"/>
                <a:ext cx="1720920" cy="338554"/>
              </a:xfrm>
              <a:prstGeom prst="rect">
                <a:avLst/>
              </a:prstGeom>
            </p:spPr>
            <p:txBody>
              <a:bodyPr wrap="none">
                <a:spAutoFit/>
              </a:bodyPr>
              <a:lstStyle/>
              <a:p>
                <a:r>
                  <a:rPr lang="de-DE" sz="1600" dirty="0"/>
                  <a:t>(</a:t>
                </a:r>
                <a14:m>
                  <m:oMath xmlns:m="http://schemas.openxmlformats.org/officeDocument/2006/math">
                    <m:d>
                      <m:dPr>
                        <m:begChr m:val="{"/>
                        <m:endChr m:val="}"/>
                        <m:ctrlPr>
                          <a:rPr lang="de-DE" sz="1600" b="0" i="1" smtClean="0">
                            <a:latin typeface="Cambria Math" panose="02040503050406030204" pitchFamily="18" charset="0"/>
                          </a:rPr>
                        </m:ctrlPr>
                      </m:dPr>
                      <m:e>
                        <m:r>
                          <a:rPr lang="de-DE" sz="1600" b="0" i="1" smtClean="0">
                            <a:latin typeface="Cambria Math" panose="02040503050406030204" pitchFamily="18" charset="0"/>
                          </a:rPr>
                          <m:t>4,8</m:t>
                        </m:r>
                      </m:e>
                    </m:d>
                  </m:oMath>
                </a14:m>
                <a:r>
                  <a:rPr lang="de-DE" sz="1600" dirty="0"/>
                  <a:t>,</a:t>
                </a:r>
                <a14:m>
                  <m:oMath xmlns:m="http://schemas.openxmlformats.org/officeDocument/2006/math">
                    <m:d>
                      <m:dPr>
                        <m:begChr m:val="{"/>
                        <m:endChr m:val="}"/>
                        <m:ctrlPr>
                          <a:rPr lang="de-DE" sz="1600" i="1">
                            <a:latin typeface="Cambria Math" panose="02040503050406030204" pitchFamily="18" charset="0"/>
                          </a:rPr>
                        </m:ctrlPr>
                      </m:dPr>
                      <m:e>
                        <m:r>
                          <a:rPr lang="de-DE" sz="1600" i="1">
                            <a:latin typeface="Cambria Math" panose="02040503050406030204" pitchFamily="18" charset="0"/>
                          </a:rPr>
                          <m:t>4,8</m:t>
                        </m:r>
                      </m:e>
                    </m:d>
                  </m:oMath>
                </a14:m>
                <a:r>
                  <a:rPr lang="de-DE" sz="1600" dirty="0"/>
                  <a:t>, </a:t>
                </a:r>
                <a14:m>
                  <m:oMath xmlns:m="http://schemas.openxmlformats.org/officeDocument/2006/math">
                    <m:d>
                      <m:dPr>
                        <m:begChr m:val="{"/>
                        <m:endChr m:val="}"/>
                        <m:ctrlPr>
                          <a:rPr lang="de-DE" sz="1600" b="1" i="1">
                            <a:latin typeface="Cambria Math" panose="02040503050406030204" pitchFamily="18" charset="0"/>
                          </a:rPr>
                        </m:ctrlPr>
                      </m:dPr>
                      <m:e>
                        <m:r>
                          <a:rPr lang="de-DE" sz="1600" b="1" i="1" smtClean="0">
                            <a:latin typeface="Cambria Math" panose="02040503050406030204" pitchFamily="18" charset="0"/>
                          </a:rPr>
                          <m:t>𝟏𝟔</m:t>
                        </m:r>
                      </m:e>
                    </m:d>
                  </m:oMath>
                </a14:m>
                <a:r>
                  <a:rPr lang="de-DE" sz="1600" dirty="0"/>
                  <a:t>)</a:t>
                </a:r>
                <a:endParaRPr lang="en-US" sz="1600" dirty="0"/>
              </a:p>
            </p:txBody>
          </p:sp>
        </mc:Choice>
        <mc:Fallback xmlns="">
          <p:sp>
            <p:nvSpPr>
              <p:cNvPr id="12" name="Rechteck 11">
                <a:extLst>
                  <a:ext uri="{FF2B5EF4-FFF2-40B4-BE49-F238E27FC236}">
                    <a16:creationId xmlns:a16="http://schemas.microsoft.com/office/drawing/2014/main" id="{41F5CAE6-958A-4E19-B5EF-CC5D9DC36900}"/>
                  </a:ext>
                </a:extLst>
              </p:cNvPr>
              <p:cNvSpPr>
                <a:spLocks noRot="1" noChangeAspect="1" noMove="1" noResize="1" noEditPoints="1" noAdjustHandles="1" noChangeArrowheads="1" noChangeShapeType="1" noTextEdit="1"/>
              </p:cNvSpPr>
              <p:nvPr/>
            </p:nvSpPr>
            <p:spPr>
              <a:xfrm>
                <a:off x="1970026" y="2625456"/>
                <a:ext cx="1720920" cy="338554"/>
              </a:xfrm>
              <a:prstGeom prst="rect">
                <a:avLst/>
              </a:prstGeom>
              <a:blipFill>
                <a:blip r:embed="rId8"/>
                <a:stretch>
                  <a:fillRect l="-1773" t="-5455" r="-1418" b="-23636"/>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3" name="Rechteck 12">
                <a:extLst>
                  <a:ext uri="{FF2B5EF4-FFF2-40B4-BE49-F238E27FC236}">
                    <a16:creationId xmlns:a16="http://schemas.microsoft.com/office/drawing/2014/main" id="{F7D9CD8E-C732-4F7B-8ECB-0673E904D8B1}"/>
                  </a:ext>
                </a:extLst>
              </p:cNvPr>
              <p:cNvSpPr/>
              <p:nvPr/>
            </p:nvSpPr>
            <p:spPr>
              <a:xfrm>
                <a:off x="6366179" y="2702023"/>
                <a:ext cx="2115259" cy="338554"/>
              </a:xfrm>
              <a:prstGeom prst="rect">
                <a:avLst/>
              </a:prstGeom>
            </p:spPr>
            <p:txBody>
              <a:bodyPr wrap="none">
                <a:spAutoFit/>
              </a:bodyPr>
              <a:lstStyle/>
              <a:p>
                <a:r>
                  <a:rPr lang="de-DE" sz="1600" dirty="0"/>
                  <a:t>(</a:t>
                </a:r>
                <a14:m>
                  <m:oMath xmlns:m="http://schemas.openxmlformats.org/officeDocument/2006/math">
                    <m:d>
                      <m:dPr>
                        <m:begChr m:val="{"/>
                        <m:endChr m:val="}"/>
                        <m:ctrlPr>
                          <a:rPr lang="de-DE" sz="1600" b="1" i="1" smtClean="0">
                            <a:latin typeface="Cambria Math" panose="02040503050406030204" pitchFamily="18" charset="0"/>
                          </a:rPr>
                        </m:ctrlPr>
                      </m:dPr>
                      <m:e>
                        <m:r>
                          <a:rPr lang="de-DE" sz="1600" b="1" i="1" smtClean="0">
                            <a:latin typeface="Cambria Math" panose="02040503050406030204" pitchFamily="18" charset="0"/>
                          </a:rPr>
                          <m:t>𝟖</m:t>
                        </m:r>
                      </m:e>
                    </m:d>
                  </m:oMath>
                </a14:m>
                <a:r>
                  <a:rPr lang="de-DE" sz="1600" dirty="0"/>
                  <a:t>,</a:t>
                </a:r>
                <a14:m>
                  <m:oMath xmlns:m="http://schemas.openxmlformats.org/officeDocument/2006/math">
                    <m:d>
                      <m:dPr>
                        <m:begChr m:val="{"/>
                        <m:endChr m:val="}"/>
                        <m:ctrlPr>
                          <a:rPr lang="de-DE" sz="1600" b="1" i="1">
                            <a:latin typeface="Cambria Math" panose="02040503050406030204" pitchFamily="18" charset="0"/>
                          </a:rPr>
                        </m:ctrlPr>
                      </m:dPr>
                      <m:e>
                        <m:r>
                          <a:rPr lang="de-DE" sz="1600" b="1" i="1" smtClean="0">
                            <a:latin typeface="Cambria Math" panose="02040503050406030204" pitchFamily="18" charset="0"/>
                          </a:rPr>
                          <m:t>𝟏𝟔</m:t>
                        </m:r>
                      </m:e>
                    </m:d>
                  </m:oMath>
                </a14:m>
                <a:r>
                  <a:rPr lang="de-DE" sz="1600" dirty="0"/>
                  <a:t>, </a:t>
                </a:r>
                <a14:m>
                  <m:oMath xmlns:m="http://schemas.openxmlformats.org/officeDocument/2006/math">
                    <m:d>
                      <m:dPr>
                        <m:begChr m:val="{"/>
                        <m:endChr m:val="}"/>
                        <m:ctrlPr>
                          <a:rPr lang="de-DE" sz="1600" i="1">
                            <a:latin typeface="Cambria Math" panose="02040503050406030204" pitchFamily="18" charset="0"/>
                          </a:rPr>
                        </m:ctrlPr>
                      </m:dPr>
                      <m:e>
                        <m:r>
                          <a:rPr lang="de-DE" sz="1600" b="0" i="1" smtClean="0">
                            <a:latin typeface="Cambria Math" panose="02040503050406030204" pitchFamily="18" charset="0"/>
                          </a:rPr>
                          <m:t>4,8,16,32</m:t>
                        </m:r>
                      </m:e>
                    </m:d>
                  </m:oMath>
                </a14:m>
                <a:r>
                  <a:rPr lang="de-DE" sz="1600" dirty="0"/>
                  <a:t>)</a:t>
                </a:r>
                <a:endParaRPr lang="en-US" sz="1600" dirty="0"/>
              </a:p>
            </p:txBody>
          </p:sp>
        </mc:Choice>
        <mc:Fallback xmlns="">
          <p:sp>
            <p:nvSpPr>
              <p:cNvPr id="13" name="Rechteck 12">
                <a:extLst>
                  <a:ext uri="{FF2B5EF4-FFF2-40B4-BE49-F238E27FC236}">
                    <a16:creationId xmlns:a16="http://schemas.microsoft.com/office/drawing/2014/main" id="{F7D9CD8E-C732-4F7B-8ECB-0673E904D8B1}"/>
                  </a:ext>
                </a:extLst>
              </p:cNvPr>
              <p:cNvSpPr>
                <a:spLocks noRot="1" noChangeAspect="1" noMove="1" noResize="1" noEditPoints="1" noAdjustHandles="1" noChangeArrowheads="1" noChangeShapeType="1" noTextEdit="1"/>
              </p:cNvSpPr>
              <p:nvPr/>
            </p:nvSpPr>
            <p:spPr>
              <a:xfrm>
                <a:off x="6366179" y="2702023"/>
                <a:ext cx="2115259" cy="338554"/>
              </a:xfrm>
              <a:prstGeom prst="rect">
                <a:avLst/>
              </a:prstGeom>
              <a:blipFill>
                <a:blip r:embed="rId9"/>
                <a:stretch>
                  <a:fillRect l="-1441" t="-5357" r="-576" b="-21429"/>
                </a:stretch>
              </a:blipFill>
            </p:spPr>
            <p:txBody>
              <a:bodyPr/>
              <a:lstStyle/>
              <a:p>
                <a:r>
                  <a:rPr lang="de-DE">
                    <a:noFill/>
                  </a:rPr>
                  <a:t> </a:t>
                </a:r>
              </a:p>
            </p:txBody>
          </p:sp>
        </mc:Fallback>
      </mc:AlternateContent>
      <p:sp>
        <p:nvSpPr>
          <p:cNvPr id="14" name="Geschweifte Klammer links 13">
            <a:extLst>
              <a:ext uri="{FF2B5EF4-FFF2-40B4-BE49-F238E27FC236}">
                <a16:creationId xmlns:a16="http://schemas.microsoft.com/office/drawing/2014/main" id="{F0CB8EFC-4D2E-4A65-B27C-82B47F7FFA93}"/>
              </a:ext>
            </a:extLst>
          </p:cNvPr>
          <p:cNvSpPr/>
          <p:nvPr/>
        </p:nvSpPr>
        <p:spPr>
          <a:xfrm rot="16200000">
            <a:off x="9693762" y="304505"/>
            <a:ext cx="177430" cy="4626161"/>
          </a:xfrm>
          <a:prstGeom prst="leftBrace">
            <a:avLst>
              <a:gd name="adj1" fmla="val 8333"/>
              <a:gd name="adj2" fmla="val 73852"/>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Geschweifte Klammer links 14">
            <a:extLst>
              <a:ext uri="{FF2B5EF4-FFF2-40B4-BE49-F238E27FC236}">
                <a16:creationId xmlns:a16="http://schemas.microsoft.com/office/drawing/2014/main" id="{B9462BDF-5054-4CC3-A618-450D316DF3A2}"/>
              </a:ext>
            </a:extLst>
          </p:cNvPr>
          <p:cNvSpPr/>
          <p:nvPr/>
        </p:nvSpPr>
        <p:spPr>
          <a:xfrm rot="5400000">
            <a:off x="9044542" y="386942"/>
            <a:ext cx="184867" cy="5584265"/>
          </a:xfrm>
          <a:prstGeom prst="leftBrace">
            <a:avLst>
              <a:gd name="adj1" fmla="val 8333"/>
              <a:gd name="adj2" fmla="val 8109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Geschweifte Klammer links 15">
            <a:extLst>
              <a:ext uri="{FF2B5EF4-FFF2-40B4-BE49-F238E27FC236}">
                <a16:creationId xmlns:a16="http://schemas.microsoft.com/office/drawing/2014/main" id="{1398C39A-F424-4359-9F19-A1E503DDDCDD}"/>
              </a:ext>
            </a:extLst>
          </p:cNvPr>
          <p:cNvSpPr/>
          <p:nvPr/>
        </p:nvSpPr>
        <p:spPr>
          <a:xfrm rot="5400000">
            <a:off x="2931094" y="316002"/>
            <a:ext cx="147306" cy="5584264"/>
          </a:xfrm>
          <a:prstGeom prst="leftBrace">
            <a:avLst>
              <a:gd name="adj1" fmla="val 8333"/>
              <a:gd name="adj2" fmla="val 5314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53385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Graphic spid="9" grpId="0">
        <p:bldAsOne/>
      </p:bldGraphic>
      <p:bldP spid="12" grpId="0"/>
      <p:bldP spid="13" grpId="0"/>
      <p:bldP spid="15" grpId="0" animBg="1"/>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49E224E6-310F-40C1-824A-7EBFDB833965}"/>
              </a:ext>
            </a:extLst>
          </p:cNvPr>
          <p:cNvSpPr>
            <a:spLocks noGrp="1"/>
          </p:cNvSpPr>
          <p:nvPr>
            <p:ph type="dt" sz="half" idx="14"/>
          </p:nvPr>
        </p:nvSpPr>
        <p:spPr>
          <a:xfrm>
            <a:off x="838200" y="6356350"/>
            <a:ext cx="3319272" cy="365125"/>
          </a:xfrm>
        </p:spPr>
        <p:txBody>
          <a:bodyPr/>
          <a:lstStyle/>
          <a:p>
            <a:r>
              <a:rPr lang="de-DE" dirty="0"/>
              <a:t>Experiments – Image </a:t>
            </a:r>
            <a:r>
              <a:rPr lang="de-DE" dirty="0" err="1"/>
              <a:t>Compression</a:t>
            </a:r>
            <a:r>
              <a:rPr lang="de-DE" dirty="0"/>
              <a:t> + </a:t>
            </a:r>
            <a:r>
              <a:rPr lang="de-DE" dirty="0" err="1"/>
              <a:t>Pruning</a:t>
            </a:r>
            <a:endParaRPr lang="de-DE" dirty="0"/>
          </a:p>
        </p:txBody>
      </p:sp>
      <p:sp>
        <p:nvSpPr>
          <p:cNvPr id="4" name="Fußzeilenplatzhalter 3">
            <a:extLst>
              <a:ext uri="{FF2B5EF4-FFF2-40B4-BE49-F238E27FC236}">
                <a16:creationId xmlns:a16="http://schemas.microsoft.com/office/drawing/2014/main" id="{DB789AEC-C685-49CC-91B6-5D81DA25A760}"/>
              </a:ext>
            </a:extLst>
          </p:cNvPr>
          <p:cNvSpPr>
            <a:spLocks noGrp="1"/>
          </p:cNvSpPr>
          <p:nvPr>
            <p:ph type="ftr" sz="quarter" idx="15"/>
          </p:nvPr>
        </p:nvSpPr>
        <p:spPr/>
        <p:txBody>
          <a:bodyPr/>
          <a:lstStyle/>
          <a:p>
            <a:r>
              <a:rPr lang="de-DE"/>
              <a:t>Daniel Rychlewski</a:t>
            </a:r>
            <a:endParaRPr lang="de-DE" dirty="0"/>
          </a:p>
        </p:txBody>
      </p:sp>
      <p:sp>
        <p:nvSpPr>
          <p:cNvPr id="5" name="Foliennummernplatzhalter 4">
            <a:extLst>
              <a:ext uri="{FF2B5EF4-FFF2-40B4-BE49-F238E27FC236}">
                <a16:creationId xmlns:a16="http://schemas.microsoft.com/office/drawing/2014/main" id="{52874200-16A1-4580-ABFC-3EC5AA1B1B3A}"/>
              </a:ext>
            </a:extLst>
          </p:cNvPr>
          <p:cNvSpPr>
            <a:spLocks noGrp="1"/>
          </p:cNvSpPr>
          <p:nvPr>
            <p:ph type="sldNum" sz="quarter" idx="16"/>
          </p:nvPr>
        </p:nvSpPr>
        <p:spPr/>
        <p:txBody>
          <a:bodyPr/>
          <a:lstStyle/>
          <a:p>
            <a:fld id="{93944737-5DFE-4294-9372-CFA818B6D5DE}" type="slidenum">
              <a:rPr lang="de-DE" smtClean="0"/>
              <a:pPr/>
              <a:t>25</a:t>
            </a:fld>
            <a:endParaRPr lang="de-DE" dirty="0"/>
          </a:p>
        </p:txBody>
      </p:sp>
      <p:sp>
        <p:nvSpPr>
          <p:cNvPr id="6" name="Inhaltsplatzhalter 5">
            <a:extLst>
              <a:ext uri="{FF2B5EF4-FFF2-40B4-BE49-F238E27FC236}">
                <a16:creationId xmlns:a16="http://schemas.microsoft.com/office/drawing/2014/main" id="{A66AB8CA-C91D-4100-80E8-BCBC82709A86}"/>
              </a:ext>
            </a:extLst>
          </p:cNvPr>
          <p:cNvSpPr>
            <a:spLocks noGrp="1"/>
          </p:cNvSpPr>
          <p:nvPr>
            <p:ph sz="quarter" idx="13"/>
          </p:nvPr>
        </p:nvSpPr>
        <p:spPr/>
        <p:txBody>
          <a:bodyPr/>
          <a:lstStyle/>
          <a:p>
            <a:r>
              <a:rPr lang="de-DE" dirty="0" err="1"/>
              <a:t>Compression</a:t>
            </a:r>
            <a:r>
              <a:rPr lang="de-DE" dirty="0"/>
              <a:t> Pipeline</a:t>
            </a:r>
            <a:endParaRPr lang="en-US" dirty="0"/>
          </a:p>
        </p:txBody>
      </p:sp>
      <p:graphicFrame>
        <p:nvGraphicFramePr>
          <p:cNvPr id="7" name="Diagramm 6">
            <a:extLst>
              <a:ext uri="{FF2B5EF4-FFF2-40B4-BE49-F238E27FC236}">
                <a16:creationId xmlns:a16="http://schemas.microsoft.com/office/drawing/2014/main" id="{89D7861D-DC1D-4866-9456-2739F9FFED54}"/>
              </a:ext>
            </a:extLst>
          </p:cNvPr>
          <p:cNvGraphicFramePr/>
          <p:nvPr>
            <p:extLst>
              <p:ext uri="{D42A27DB-BD31-4B8C-83A1-F6EECF244321}">
                <p14:modId xmlns:p14="http://schemas.microsoft.com/office/powerpoint/2010/main" val="3605698361"/>
              </p:ext>
            </p:extLst>
          </p:nvPr>
        </p:nvGraphicFramePr>
        <p:xfrm>
          <a:off x="6250306" y="27844"/>
          <a:ext cx="5913120" cy="334781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Diagramm 8">
            <a:extLst>
              <a:ext uri="{FF2B5EF4-FFF2-40B4-BE49-F238E27FC236}">
                <a16:creationId xmlns:a16="http://schemas.microsoft.com/office/drawing/2014/main" id="{CC2D2A3E-B58F-4774-A684-C43B3F386262}"/>
              </a:ext>
            </a:extLst>
          </p:cNvPr>
          <p:cNvGraphicFramePr/>
          <p:nvPr>
            <p:extLst>
              <p:ext uri="{D42A27DB-BD31-4B8C-83A1-F6EECF244321}">
                <p14:modId xmlns:p14="http://schemas.microsoft.com/office/powerpoint/2010/main" val="1608093150"/>
              </p:ext>
            </p:extLst>
          </p:nvPr>
        </p:nvGraphicFramePr>
        <p:xfrm>
          <a:off x="6621780" y="3310428"/>
          <a:ext cx="5541646" cy="2910840"/>
        </p:xfrm>
        <a:graphic>
          <a:graphicData uri="http://schemas.openxmlformats.org/drawingml/2006/chart">
            <c:chart xmlns:c="http://schemas.openxmlformats.org/drawingml/2006/chart" xmlns:r="http://schemas.openxmlformats.org/officeDocument/2006/relationships" r:id="rId4"/>
          </a:graphicData>
        </a:graphic>
      </p:graphicFrame>
      <p:sp>
        <p:nvSpPr>
          <p:cNvPr id="2" name="Inhaltsplatzhalter 1">
            <a:extLst>
              <a:ext uri="{FF2B5EF4-FFF2-40B4-BE49-F238E27FC236}">
                <a16:creationId xmlns:a16="http://schemas.microsoft.com/office/drawing/2014/main" id="{C5C95A38-1546-41B1-BFBF-9D4695037F6C}"/>
              </a:ext>
            </a:extLst>
          </p:cNvPr>
          <p:cNvSpPr>
            <a:spLocks noGrp="1"/>
          </p:cNvSpPr>
          <p:nvPr>
            <p:ph idx="1"/>
          </p:nvPr>
        </p:nvSpPr>
        <p:spPr>
          <a:xfrm>
            <a:off x="838200" y="1624870"/>
            <a:ext cx="6014292" cy="4596398"/>
          </a:xfrm>
        </p:spPr>
        <p:txBody>
          <a:bodyPr>
            <a:normAutofit/>
          </a:bodyPr>
          <a:lstStyle/>
          <a:p>
            <a:r>
              <a:rPr lang="de-DE" sz="2200" dirty="0"/>
              <a:t>band </a:t>
            </a:r>
            <a:r>
              <a:rPr lang="de-DE" sz="2200" dirty="0" err="1"/>
              <a:t>selection</a:t>
            </a:r>
            <a:r>
              <a:rPr lang="de-DE" sz="2200" dirty="0"/>
              <a:t> → </a:t>
            </a:r>
            <a:r>
              <a:rPr lang="de-DE" sz="2200" dirty="0" err="1"/>
              <a:t>fine-grained</a:t>
            </a:r>
            <a:r>
              <a:rPr lang="de-DE" sz="2200" dirty="0"/>
              <a:t> </a:t>
            </a:r>
            <a:r>
              <a:rPr lang="de-DE" sz="2200" dirty="0" err="1"/>
              <a:t>pruning</a:t>
            </a:r>
            <a:br>
              <a:rPr lang="de-DE" sz="2200" dirty="0"/>
            </a:br>
            <a:r>
              <a:rPr lang="de-DE" sz="2200" dirty="0"/>
              <a:t>(</a:t>
            </a:r>
            <a:r>
              <a:rPr lang="de-DE" sz="2200" dirty="0" err="1"/>
              <a:t>optionally</a:t>
            </a:r>
            <a:r>
              <a:rPr lang="de-DE" sz="2200" dirty="0"/>
              <a:t>, </a:t>
            </a:r>
            <a:r>
              <a:rPr lang="de-DE" sz="2200" dirty="0" err="1"/>
              <a:t>add</a:t>
            </a:r>
            <a:r>
              <a:rPr lang="de-DE" sz="2200" dirty="0"/>
              <a:t> → post-training </a:t>
            </a:r>
            <a:r>
              <a:rPr lang="de-DE" sz="2200" dirty="0" err="1"/>
              <a:t>quantization</a:t>
            </a:r>
            <a:r>
              <a:rPr lang="de-DE" sz="2200" dirty="0"/>
              <a:t>)</a:t>
            </a:r>
          </a:p>
          <a:p>
            <a:pPr>
              <a:spcBef>
                <a:spcPts val="1800"/>
              </a:spcBef>
            </a:pPr>
            <a:r>
              <a:rPr lang="de-DE" sz="2200" dirty="0" err="1"/>
              <a:t>use</a:t>
            </a:r>
            <a:r>
              <a:rPr lang="de-DE" sz="2200" dirty="0"/>
              <a:t> </a:t>
            </a:r>
            <a:r>
              <a:rPr lang="de-DE" sz="2200" dirty="0" err="1"/>
              <a:t>few</a:t>
            </a:r>
            <a:r>
              <a:rPr lang="de-DE" sz="2200" dirty="0"/>
              <a:t>, but </a:t>
            </a:r>
            <a:r>
              <a:rPr lang="de-DE" sz="2200" dirty="0" err="1"/>
              <a:t>meaningful</a:t>
            </a:r>
            <a:r>
              <a:rPr lang="de-DE" sz="2200" dirty="0"/>
              <a:t> </a:t>
            </a:r>
            <a:r>
              <a:rPr lang="de-DE" sz="2200" dirty="0" err="1"/>
              <a:t>component</a:t>
            </a:r>
            <a:r>
              <a:rPr lang="de-DE" sz="2200" dirty="0"/>
              <a:t> </a:t>
            </a:r>
            <a:r>
              <a:rPr lang="de-DE" sz="2200" dirty="0" err="1"/>
              <a:t>values</a:t>
            </a:r>
            <a:endParaRPr lang="de-DE" sz="2200" dirty="0"/>
          </a:p>
          <a:p>
            <a:pPr lvl="1">
              <a:spcBef>
                <a:spcPts val="1200"/>
              </a:spcBef>
            </a:pPr>
            <a:r>
              <a:rPr lang="de-DE" sz="2000" dirty="0"/>
              <a:t>[40,70,100,140,170] </a:t>
            </a:r>
            <a:r>
              <a:rPr lang="de-DE" sz="2000" dirty="0" err="1"/>
              <a:t>for</a:t>
            </a:r>
            <a:r>
              <a:rPr lang="de-DE" sz="2000" dirty="0"/>
              <a:t> feature </a:t>
            </a:r>
            <a:r>
              <a:rPr lang="de-DE" sz="2000" dirty="0" err="1"/>
              <a:t>extraction</a:t>
            </a:r>
            <a:endParaRPr lang="de-DE" sz="2000" dirty="0"/>
          </a:p>
          <a:p>
            <a:pPr lvl="1">
              <a:spcBef>
                <a:spcPts val="1200"/>
              </a:spcBef>
            </a:pPr>
            <a:r>
              <a:rPr lang="de-DE" sz="2000" dirty="0"/>
              <a:t>[10,30,50,70,90] </a:t>
            </a:r>
            <a:r>
              <a:rPr lang="de-DE" sz="2000" dirty="0" err="1"/>
              <a:t>for</a:t>
            </a:r>
            <a:r>
              <a:rPr lang="de-DE" sz="2000" dirty="0"/>
              <a:t> </a:t>
            </a:r>
            <a:r>
              <a:rPr lang="de-DE" sz="2000" dirty="0" err="1"/>
              <a:t>LogisticRegression</a:t>
            </a:r>
            <a:endParaRPr lang="de-DE" sz="2000" dirty="0"/>
          </a:p>
          <a:p>
            <a:pPr lvl="1">
              <a:spcBef>
                <a:spcPts val="1200"/>
              </a:spcBef>
            </a:pPr>
            <a:r>
              <a:rPr lang="de-DE" sz="2000" dirty="0"/>
              <a:t>[20,30,40,50,60] </a:t>
            </a:r>
            <a:r>
              <a:rPr lang="de-DE" sz="2000" dirty="0" err="1"/>
              <a:t>for</a:t>
            </a:r>
            <a:r>
              <a:rPr lang="de-DE" sz="2000" dirty="0"/>
              <a:t> </a:t>
            </a:r>
            <a:r>
              <a:rPr lang="de-DE" sz="2000" dirty="0" err="1"/>
              <a:t>LinearRegression</a:t>
            </a:r>
            <a:endParaRPr lang="de-DE" sz="2000" b="1" dirty="0"/>
          </a:p>
          <a:p>
            <a:pPr>
              <a:spcBef>
                <a:spcPts val="1800"/>
              </a:spcBef>
            </a:pPr>
            <a:r>
              <a:rPr lang="de-DE" sz="2200" b="1" dirty="0" err="1"/>
              <a:t>effects</a:t>
            </a:r>
            <a:r>
              <a:rPr lang="de-DE" sz="2200" b="1" dirty="0"/>
              <a:t> </a:t>
            </a:r>
            <a:r>
              <a:rPr lang="de-DE" sz="2200" b="1" dirty="0" err="1"/>
              <a:t>accumulate</a:t>
            </a:r>
            <a:r>
              <a:rPr lang="de-DE" sz="2200" dirty="0"/>
              <a:t>, so </a:t>
            </a:r>
            <a:r>
              <a:rPr lang="de-DE" sz="2200" dirty="0" err="1"/>
              <a:t>take</a:t>
            </a:r>
            <a:r>
              <a:rPr lang="de-DE" sz="2200" dirty="0"/>
              <a:t> </a:t>
            </a:r>
            <a:r>
              <a:rPr lang="de-DE" sz="2200" dirty="0" err="1"/>
              <a:t>advantage</a:t>
            </a:r>
            <a:endParaRPr lang="de-DE" sz="2200" dirty="0"/>
          </a:p>
          <a:p>
            <a:pPr lvl="1">
              <a:buFont typeface="Calibri" panose="020F0502020204030204" pitchFamily="34" charset="0"/>
              <a:buChar char="+"/>
            </a:pPr>
            <a:r>
              <a:rPr lang="de-DE" sz="2000" dirty="0">
                <a:solidFill>
                  <a:srgbClr val="339933"/>
                </a:solidFill>
              </a:rPr>
              <a:t>PCA/NMF &amp; moderate </a:t>
            </a:r>
            <a:r>
              <a:rPr lang="de-DE" sz="2000" dirty="0" err="1">
                <a:solidFill>
                  <a:srgbClr val="339933"/>
                </a:solidFill>
              </a:rPr>
              <a:t>pruning</a:t>
            </a:r>
            <a:r>
              <a:rPr lang="de-DE" sz="2000" dirty="0">
                <a:solidFill>
                  <a:srgbClr val="339933"/>
                </a:solidFill>
              </a:rPr>
              <a:t>: 99.74-100% OA</a:t>
            </a:r>
          </a:p>
          <a:p>
            <a:pPr lvl="1">
              <a:buFont typeface="Calibri" panose="020F0502020204030204" pitchFamily="34" charset="0"/>
              <a:buChar char="-"/>
            </a:pPr>
            <a:r>
              <a:rPr lang="de-DE" sz="2000" dirty="0">
                <a:solidFill>
                  <a:srgbClr val="C00000"/>
                </a:solidFill>
              </a:rPr>
              <a:t>feature </a:t>
            </a:r>
            <a:r>
              <a:rPr lang="de-DE" sz="2000" dirty="0" err="1">
                <a:solidFill>
                  <a:srgbClr val="C00000"/>
                </a:solidFill>
              </a:rPr>
              <a:t>selection</a:t>
            </a:r>
            <a:r>
              <a:rPr lang="de-DE" sz="2000" dirty="0">
                <a:solidFill>
                  <a:srgbClr val="C00000"/>
                </a:solidFill>
              </a:rPr>
              <a:t>, extreme </a:t>
            </a:r>
            <a:r>
              <a:rPr lang="de-DE" sz="2000" dirty="0" err="1">
                <a:solidFill>
                  <a:srgbClr val="C00000"/>
                </a:solidFill>
              </a:rPr>
              <a:t>pruning</a:t>
            </a:r>
            <a:r>
              <a:rPr lang="de-DE" sz="2000" dirty="0">
                <a:solidFill>
                  <a:srgbClr val="C00000"/>
                </a:solidFill>
              </a:rPr>
              <a:t>, </a:t>
            </a:r>
            <a:r>
              <a:rPr lang="de-DE" sz="2000" dirty="0" err="1">
                <a:solidFill>
                  <a:srgbClr val="C00000"/>
                </a:solidFill>
              </a:rPr>
              <a:t>quantization</a:t>
            </a:r>
            <a:endParaRPr lang="de-DE" sz="2000" dirty="0">
              <a:solidFill>
                <a:srgbClr val="C00000"/>
              </a:solidFill>
            </a:endParaRPr>
          </a:p>
          <a:p>
            <a:pPr>
              <a:spcBef>
                <a:spcPts val="1800"/>
              </a:spcBef>
            </a:pPr>
            <a:r>
              <a:rPr lang="de-DE" sz="2200" b="1" dirty="0" err="1"/>
              <a:t>more</a:t>
            </a:r>
            <a:r>
              <a:rPr lang="de-DE" sz="2200" b="1" dirty="0"/>
              <a:t> </a:t>
            </a:r>
            <a:r>
              <a:rPr lang="de-DE" sz="2200" b="1" dirty="0" err="1"/>
              <a:t>components</a:t>
            </a:r>
            <a:r>
              <a:rPr lang="de-DE" sz="2200" b="1" dirty="0"/>
              <a:t> → </a:t>
            </a:r>
            <a:r>
              <a:rPr lang="de-DE" sz="2200" b="1" dirty="0" err="1"/>
              <a:t>later</a:t>
            </a:r>
            <a:r>
              <a:rPr lang="de-DE" sz="2200" b="1" dirty="0"/>
              <a:t>, </a:t>
            </a:r>
            <a:r>
              <a:rPr lang="de-DE" sz="2200" b="1" dirty="0" err="1"/>
              <a:t>shallower</a:t>
            </a:r>
            <a:r>
              <a:rPr lang="de-DE" sz="2200" b="1" dirty="0"/>
              <a:t> OA </a:t>
            </a:r>
            <a:r>
              <a:rPr lang="de-DE" sz="2200" b="1" dirty="0" err="1"/>
              <a:t>decline</a:t>
            </a:r>
            <a:endParaRPr lang="de-DE" sz="2200" b="1" dirty="0"/>
          </a:p>
        </p:txBody>
      </p:sp>
    </p:spTree>
    <p:extLst>
      <p:ext uri="{BB962C8B-B14F-4D97-AF65-F5344CB8AC3E}">
        <p14:creationId xmlns:p14="http://schemas.microsoft.com/office/powerpoint/2010/main" val="1223930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C95A38-1546-41B1-BFBF-9D4695037F6C}"/>
              </a:ext>
            </a:extLst>
          </p:cNvPr>
          <p:cNvSpPr>
            <a:spLocks noGrp="1"/>
          </p:cNvSpPr>
          <p:nvPr>
            <p:ph idx="1"/>
          </p:nvPr>
        </p:nvSpPr>
        <p:spPr>
          <a:xfrm>
            <a:off x="838200" y="1624871"/>
            <a:ext cx="5468472" cy="4552092"/>
          </a:xfrm>
        </p:spPr>
        <p:txBody>
          <a:bodyPr>
            <a:normAutofit/>
          </a:bodyPr>
          <a:lstStyle/>
          <a:p>
            <a:r>
              <a:rPr lang="de-DE" sz="2400" b="1" dirty="0" err="1"/>
              <a:t>chaotic</a:t>
            </a:r>
            <a:r>
              <a:rPr lang="de-DE" sz="2400" dirty="0"/>
              <a:t> feature </a:t>
            </a:r>
            <a:r>
              <a:rPr lang="de-DE" sz="2400" dirty="0" err="1"/>
              <a:t>selection</a:t>
            </a:r>
            <a:r>
              <a:rPr lang="de-DE" sz="2400" dirty="0"/>
              <a:t> </a:t>
            </a:r>
            <a:r>
              <a:rPr lang="de-DE" sz="2400" dirty="0" err="1"/>
              <a:t>curves</a:t>
            </a:r>
            <a:r>
              <a:rPr lang="de-DE" sz="2400" dirty="0"/>
              <a:t>:</a:t>
            </a:r>
          </a:p>
          <a:p>
            <a:pPr lvl="1">
              <a:spcBef>
                <a:spcPts val="1400"/>
              </a:spcBef>
            </a:pPr>
            <a:r>
              <a:rPr lang="de-DE" sz="2000" i="1" dirty="0"/>
              <a:t>he, </a:t>
            </a:r>
            <a:r>
              <a:rPr lang="de-DE" sz="2000" i="1" dirty="0" err="1"/>
              <a:t>santara</a:t>
            </a:r>
            <a:r>
              <a:rPr lang="de-DE" sz="2000" dirty="0"/>
              <a:t>: all </a:t>
            </a:r>
            <a:r>
              <a:rPr lang="de-DE" sz="2000" dirty="0" err="1"/>
              <a:t>three</a:t>
            </a:r>
            <a:r>
              <a:rPr lang="de-DE" sz="2000" dirty="0"/>
              <a:t> </a:t>
            </a:r>
            <a:r>
              <a:rPr lang="de-DE" sz="2000" dirty="0" err="1"/>
              <a:t>pruning</a:t>
            </a:r>
            <a:r>
              <a:rPr lang="de-DE" sz="2000" dirty="0"/>
              <a:t> </a:t>
            </a:r>
            <a:r>
              <a:rPr lang="de-DE" sz="2000" dirty="0" err="1"/>
              <a:t>phases</a:t>
            </a:r>
            <a:r>
              <a:rPr lang="de-DE" sz="2000" dirty="0"/>
              <a:t> visible</a:t>
            </a:r>
          </a:p>
          <a:p>
            <a:pPr lvl="1">
              <a:spcBef>
                <a:spcPts val="1400"/>
              </a:spcBef>
            </a:pPr>
            <a:r>
              <a:rPr lang="de-DE" sz="2000" i="1" dirty="0"/>
              <a:t>hu</a:t>
            </a:r>
            <a:r>
              <a:rPr lang="de-DE" sz="2000" dirty="0"/>
              <a:t>: OA </a:t>
            </a:r>
            <a:r>
              <a:rPr lang="de-DE" sz="2000" dirty="0" err="1"/>
              <a:t>decrease</a:t>
            </a:r>
            <a:r>
              <a:rPr lang="de-DE" sz="2000" dirty="0"/>
              <a:t> at 80%</a:t>
            </a:r>
          </a:p>
          <a:p>
            <a:pPr lvl="1">
              <a:spcBef>
                <a:spcPts val="1400"/>
              </a:spcBef>
            </a:pPr>
            <a:r>
              <a:rPr lang="de-DE" sz="2000" i="1" dirty="0" err="1"/>
              <a:t>luo</a:t>
            </a:r>
            <a:r>
              <a:rPr lang="de-DE" sz="2000" dirty="0"/>
              <a:t>: </a:t>
            </a:r>
            <a:r>
              <a:rPr lang="de-DE" sz="2000" dirty="0" err="1"/>
              <a:t>constant</a:t>
            </a:r>
            <a:r>
              <a:rPr lang="de-DE" sz="2000" dirty="0"/>
              <a:t> OA</a:t>
            </a:r>
          </a:p>
          <a:p>
            <a:pPr lvl="1">
              <a:spcBef>
                <a:spcPts val="1400"/>
              </a:spcBef>
              <a:spcAft>
                <a:spcPts val="1800"/>
              </a:spcAft>
            </a:pPr>
            <a:r>
              <a:rPr lang="de-DE" sz="2000" i="1" dirty="0" err="1"/>
              <a:t>cao</a:t>
            </a:r>
            <a:r>
              <a:rPr lang="de-DE" sz="2000" dirty="0"/>
              <a:t>: large </a:t>
            </a:r>
            <a:r>
              <a:rPr lang="de-DE" sz="2000" dirty="0" err="1"/>
              <a:t>variations</a:t>
            </a:r>
            <a:r>
              <a:rPr lang="de-DE" sz="2000" dirty="0"/>
              <a:t> </a:t>
            </a:r>
            <a:r>
              <a:rPr lang="de-DE" sz="2000" dirty="0" err="1"/>
              <a:t>around</a:t>
            </a:r>
            <a:r>
              <a:rPr lang="de-DE" sz="2000" dirty="0"/>
              <a:t> same </a:t>
            </a:r>
            <a:r>
              <a:rPr lang="de-DE" sz="2000" dirty="0" err="1"/>
              <a:t>value</a:t>
            </a:r>
            <a:endParaRPr lang="de-DE" sz="2000" dirty="0"/>
          </a:p>
          <a:p>
            <a:r>
              <a:rPr lang="de-DE" sz="2400" dirty="0" err="1"/>
              <a:t>no</a:t>
            </a:r>
            <a:r>
              <a:rPr lang="de-DE" sz="2400" dirty="0"/>
              <a:t> </a:t>
            </a:r>
            <a:r>
              <a:rPr lang="de-DE" sz="2400" dirty="0" err="1"/>
              <a:t>new</a:t>
            </a:r>
            <a:r>
              <a:rPr lang="de-DE" sz="2400" dirty="0"/>
              <a:t> </a:t>
            </a:r>
            <a:r>
              <a:rPr lang="de-DE" sz="2400" dirty="0" err="1"/>
              <a:t>quantization</a:t>
            </a:r>
            <a:r>
              <a:rPr lang="de-DE" sz="2400" dirty="0"/>
              <a:t> </a:t>
            </a:r>
            <a:r>
              <a:rPr lang="de-DE" sz="2400" dirty="0" err="1"/>
              <a:t>findings</a:t>
            </a:r>
            <a:endParaRPr lang="de-DE" sz="2400" dirty="0"/>
          </a:p>
          <a:p>
            <a:pPr lvl="1">
              <a:spcBef>
                <a:spcPts val="1400"/>
              </a:spcBef>
            </a:pPr>
            <a:r>
              <a:rPr lang="de-DE" sz="2000" dirty="0"/>
              <a:t>OA </a:t>
            </a:r>
            <a:r>
              <a:rPr lang="de-DE" sz="2000" dirty="0" err="1"/>
              <a:t>improvements</a:t>
            </a:r>
            <a:r>
              <a:rPr lang="de-DE" sz="2000" dirty="0"/>
              <a:t> </a:t>
            </a:r>
            <a:r>
              <a:rPr lang="de-DE" sz="2000" dirty="0" err="1"/>
              <a:t>extremely</a:t>
            </a:r>
            <a:r>
              <a:rPr lang="de-DE" sz="2000" dirty="0"/>
              <a:t> rare</a:t>
            </a:r>
          </a:p>
          <a:p>
            <a:pPr lvl="1">
              <a:spcBef>
                <a:spcPts val="1400"/>
              </a:spcBef>
            </a:pPr>
            <a:r>
              <a:rPr lang="de-DE" sz="2000" dirty="0" err="1"/>
              <a:t>goal</a:t>
            </a:r>
            <a:r>
              <a:rPr lang="de-DE" sz="2000" dirty="0"/>
              <a:t>: </a:t>
            </a:r>
            <a:r>
              <a:rPr lang="de-DE" sz="2000" b="1" dirty="0" err="1"/>
              <a:t>keep</a:t>
            </a:r>
            <a:r>
              <a:rPr lang="de-DE" sz="2000" b="1" dirty="0"/>
              <a:t> OA </a:t>
            </a:r>
            <a:r>
              <a:rPr lang="de-DE" sz="2000" b="1" dirty="0" err="1"/>
              <a:t>loss</a:t>
            </a:r>
            <a:r>
              <a:rPr lang="de-DE" sz="2000" b="1" dirty="0"/>
              <a:t> </a:t>
            </a:r>
            <a:r>
              <a:rPr lang="de-DE" sz="2000" b="1" dirty="0" err="1"/>
              <a:t>low</a:t>
            </a:r>
            <a:r>
              <a:rPr lang="de-DE" sz="2000" b="1" dirty="0"/>
              <a:t> </a:t>
            </a:r>
            <a:r>
              <a:rPr lang="de-DE" sz="2000" dirty="0"/>
              <a:t>(</a:t>
            </a:r>
            <a:r>
              <a:rPr lang="de-DE" sz="2000" dirty="0" err="1"/>
              <a:t>while</a:t>
            </a:r>
            <a:r>
              <a:rPr lang="de-DE" sz="2000" dirty="0"/>
              <a:t> </a:t>
            </a:r>
            <a:r>
              <a:rPr lang="de-DE" sz="2000" dirty="0" err="1"/>
              <a:t>taking</a:t>
            </a:r>
            <a:r>
              <a:rPr lang="de-DE" sz="2000" dirty="0"/>
              <a:t> </a:t>
            </a:r>
            <a:r>
              <a:rPr lang="de-DE" sz="2000" dirty="0" err="1"/>
              <a:t>advantage</a:t>
            </a:r>
            <a:r>
              <a:rPr lang="de-DE" sz="2000" dirty="0"/>
              <a:t> </a:t>
            </a:r>
            <a:r>
              <a:rPr lang="de-DE" sz="2000" dirty="0" err="1"/>
              <a:t>of</a:t>
            </a:r>
            <a:r>
              <a:rPr lang="de-DE" sz="2000" dirty="0"/>
              <a:t> </a:t>
            </a:r>
            <a:r>
              <a:rPr lang="de-DE" sz="2000" dirty="0" err="1"/>
              <a:t>higher</a:t>
            </a:r>
            <a:r>
              <a:rPr lang="de-DE" sz="2000" dirty="0"/>
              <a:t> </a:t>
            </a:r>
            <a:r>
              <a:rPr lang="de-DE" sz="2000" dirty="0" err="1"/>
              <a:t>throughput</a:t>
            </a:r>
            <a:r>
              <a:rPr lang="de-DE" sz="2000" dirty="0"/>
              <a:t> and </a:t>
            </a:r>
            <a:r>
              <a:rPr lang="de-DE" sz="2000" dirty="0" err="1"/>
              <a:t>lower</a:t>
            </a:r>
            <a:r>
              <a:rPr lang="de-DE" sz="2000" dirty="0"/>
              <a:t> </a:t>
            </a:r>
            <a:r>
              <a:rPr lang="de-DE" sz="2000" dirty="0" err="1"/>
              <a:t>memory</a:t>
            </a:r>
            <a:r>
              <a:rPr lang="de-DE" sz="2000" dirty="0"/>
              <a:t> </a:t>
            </a:r>
            <a:r>
              <a:rPr lang="de-DE" sz="2000" dirty="0" err="1"/>
              <a:t>requirements</a:t>
            </a:r>
            <a:r>
              <a:rPr lang="de-DE" sz="2000" dirty="0"/>
              <a:t>)</a:t>
            </a:r>
          </a:p>
        </p:txBody>
      </p:sp>
      <p:sp>
        <p:nvSpPr>
          <p:cNvPr id="3" name="Datumsplatzhalter 2">
            <a:extLst>
              <a:ext uri="{FF2B5EF4-FFF2-40B4-BE49-F238E27FC236}">
                <a16:creationId xmlns:a16="http://schemas.microsoft.com/office/drawing/2014/main" id="{49E224E6-310F-40C1-824A-7EBFDB833965}"/>
              </a:ext>
            </a:extLst>
          </p:cNvPr>
          <p:cNvSpPr>
            <a:spLocks noGrp="1"/>
          </p:cNvSpPr>
          <p:nvPr>
            <p:ph type="dt" sz="half" idx="14"/>
          </p:nvPr>
        </p:nvSpPr>
        <p:spPr>
          <a:xfrm>
            <a:off x="838200" y="6356350"/>
            <a:ext cx="4114800" cy="365125"/>
          </a:xfrm>
        </p:spPr>
        <p:txBody>
          <a:bodyPr/>
          <a:lstStyle/>
          <a:p>
            <a:r>
              <a:rPr lang="de-DE" dirty="0"/>
              <a:t>Experiments – Image </a:t>
            </a:r>
            <a:r>
              <a:rPr lang="de-DE" dirty="0" err="1"/>
              <a:t>Compression</a:t>
            </a:r>
            <a:r>
              <a:rPr lang="de-DE" dirty="0"/>
              <a:t> + </a:t>
            </a:r>
            <a:r>
              <a:rPr lang="de-DE" dirty="0" err="1"/>
              <a:t>Pruning</a:t>
            </a:r>
            <a:r>
              <a:rPr lang="de-DE" dirty="0"/>
              <a:t> + </a:t>
            </a:r>
            <a:r>
              <a:rPr lang="de-DE" dirty="0" err="1"/>
              <a:t>Quantization</a:t>
            </a:r>
            <a:endParaRPr lang="de-DE" dirty="0"/>
          </a:p>
        </p:txBody>
      </p:sp>
      <p:sp>
        <p:nvSpPr>
          <p:cNvPr id="4" name="Fußzeilenplatzhalter 3">
            <a:extLst>
              <a:ext uri="{FF2B5EF4-FFF2-40B4-BE49-F238E27FC236}">
                <a16:creationId xmlns:a16="http://schemas.microsoft.com/office/drawing/2014/main" id="{DB789AEC-C685-49CC-91B6-5D81DA25A760}"/>
              </a:ext>
            </a:extLst>
          </p:cNvPr>
          <p:cNvSpPr>
            <a:spLocks noGrp="1"/>
          </p:cNvSpPr>
          <p:nvPr>
            <p:ph type="ftr" sz="quarter" idx="15"/>
          </p:nvPr>
        </p:nvSpPr>
        <p:spPr/>
        <p:txBody>
          <a:bodyPr/>
          <a:lstStyle/>
          <a:p>
            <a:r>
              <a:rPr lang="de-DE"/>
              <a:t>Daniel Rychlewski</a:t>
            </a:r>
            <a:endParaRPr lang="de-DE" dirty="0"/>
          </a:p>
        </p:txBody>
      </p:sp>
      <p:sp>
        <p:nvSpPr>
          <p:cNvPr id="5" name="Foliennummernplatzhalter 4">
            <a:extLst>
              <a:ext uri="{FF2B5EF4-FFF2-40B4-BE49-F238E27FC236}">
                <a16:creationId xmlns:a16="http://schemas.microsoft.com/office/drawing/2014/main" id="{52874200-16A1-4580-ABFC-3EC5AA1B1B3A}"/>
              </a:ext>
            </a:extLst>
          </p:cNvPr>
          <p:cNvSpPr>
            <a:spLocks noGrp="1"/>
          </p:cNvSpPr>
          <p:nvPr>
            <p:ph type="sldNum" sz="quarter" idx="16"/>
          </p:nvPr>
        </p:nvSpPr>
        <p:spPr/>
        <p:txBody>
          <a:bodyPr/>
          <a:lstStyle/>
          <a:p>
            <a:fld id="{93944737-5DFE-4294-9372-CFA818B6D5DE}" type="slidenum">
              <a:rPr lang="de-DE" smtClean="0"/>
              <a:pPr/>
              <a:t>26</a:t>
            </a:fld>
            <a:endParaRPr lang="de-DE" dirty="0"/>
          </a:p>
        </p:txBody>
      </p:sp>
      <p:sp>
        <p:nvSpPr>
          <p:cNvPr id="6" name="Inhaltsplatzhalter 5">
            <a:extLst>
              <a:ext uri="{FF2B5EF4-FFF2-40B4-BE49-F238E27FC236}">
                <a16:creationId xmlns:a16="http://schemas.microsoft.com/office/drawing/2014/main" id="{A66AB8CA-C91D-4100-80E8-BCBC82709A86}"/>
              </a:ext>
            </a:extLst>
          </p:cNvPr>
          <p:cNvSpPr>
            <a:spLocks noGrp="1"/>
          </p:cNvSpPr>
          <p:nvPr>
            <p:ph sz="quarter" idx="13"/>
          </p:nvPr>
        </p:nvSpPr>
        <p:spPr/>
        <p:txBody>
          <a:bodyPr/>
          <a:lstStyle/>
          <a:p>
            <a:r>
              <a:rPr lang="de-DE" dirty="0" err="1"/>
              <a:t>Compression</a:t>
            </a:r>
            <a:r>
              <a:rPr lang="de-DE" dirty="0"/>
              <a:t> Pipeline</a:t>
            </a:r>
            <a:endParaRPr lang="en-US" dirty="0"/>
          </a:p>
        </p:txBody>
      </p:sp>
      <p:graphicFrame>
        <p:nvGraphicFramePr>
          <p:cNvPr id="7" name="Diagramm 6">
            <a:extLst>
              <a:ext uri="{FF2B5EF4-FFF2-40B4-BE49-F238E27FC236}">
                <a16:creationId xmlns:a16="http://schemas.microsoft.com/office/drawing/2014/main" id="{3661E029-4BBB-4E4A-B9A8-EE98C48492B5}"/>
              </a:ext>
            </a:extLst>
          </p:cNvPr>
          <p:cNvGraphicFramePr/>
          <p:nvPr>
            <p:extLst>
              <p:ext uri="{D42A27DB-BD31-4B8C-83A1-F6EECF244321}">
                <p14:modId xmlns:p14="http://schemas.microsoft.com/office/powerpoint/2010/main" val="549038812"/>
              </p:ext>
            </p:extLst>
          </p:nvPr>
        </p:nvGraphicFramePr>
        <p:xfrm>
          <a:off x="6370320" y="3032761"/>
          <a:ext cx="5821680" cy="317182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Diagramm 7">
            <a:extLst>
              <a:ext uri="{FF2B5EF4-FFF2-40B4-BE49-F238E27FC236}">
                <a16:creationId xmlns:a16="http://schemas.microsoft.com/office/drawing/2014/main" id="{8B065527-768D-40EF-BA96-177937924763}"/>
              </a:ext>
            </a:extLst>
          </p:cNvPr>
          <p:cNvGraphicFramePr/>
          <p:nvPr>
            <p:extLst>
              <p:ext uri="{D42A27DB-BD31-4B8C-83A1-F6EECF244321}">
                <p14:modId xmlns:p14="http://schemas.microsoft.com/office/powerpoint/2010/main" val="3341288793"/>
              </p:ext>
            </p:extLst>
          </p:nvPr>
        </p:nvGraphicFramePr>
        <p:xfrm>
          <a:off x="6370320" y="0"/>
          <a:ext cx="5821680" cy="303276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75679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C95A38-1546-41B1-BFBF-9D4695037F6C}"/>
              </a:ext>
            </a:extLst>
          </p:cNvPr>
          <p:cNvSpPr>
            <a:spLocks noGrp="1"/>
          </p:cNvSpPr>
          <p:nvPr>
            <p:ph idx="1"/>
          </p:nvPr>
        </p:nvSpPr>
        <p:spPr>
          <a:xfrm>
            <a:off x="838200" y="1398205"/>
            <a:ext cx="6014720" cy="3182320"/>
          </a:xfrm>
        </p:spPr>
        <p:txBody>
          <a:bodyPr>
            <a:normAutofit/>
          </a:bodyPr>
          <a:lstStyle/>
          <a:p>
            <a:r>
              <a:rPr lang="en-US" sz="2400" dirty="0"/>
              <a:t>gradient-based saliency maps:</a:t>
            </a:r>
          </a:p>
          <a:p>
            <a:pPr lvl="1"/>
            <a:r>
              <a:rPr lang="de-DE" sz="2000" b="1" dirty="0" err="1"/>
              <a:t>important</a:t>
            </a:r>
            <a:r>
              <a:rPr lang="de-DE" sz="2000" b="1" dirty="0"/>
              <a:t> </a:t>
            </a:r>
            <a:r>
              <a:rPr lang="de-DE" sz="2000" b="1" dirty="0" err="1"/>
              <a:t>neurons</a:t>
            </a:r>
            <a:r>
              <a:rPr lang="de-DE" sz="2000" b="1" dirty="0"/>
              <a:t> </a:t>
            </a:r>
            <a:r>
              <a:rPr lang="de-DE" sz="2000" b="1" dirty="0" err="1"/>
              <a:t>remain</a:t>
            </a:r>
            <a:r>
              <a:rPr lang="de-DE" sz="2000" b="1" dirty="0"/>
              <a:t> </a:t>
            </a:r>
            <a:r>
              <a:rPr lang="de-DE" sz="2000" b="1" dirty="0" err="1"/>
              <a:t>unimpaired</a:t>
            </a:r>
            <a:r>
              <a:rPr lang="de-DE" sz="2000" b="1" dirty="0"/>
              <a:t>, </a:t>
            </a:r>
            <a:r>
              <a:rPr lang="de-DE" sz="2000" b="1" dirty="0" err="1"/>
              <a:t>regardless</a:t>
            </a:r>
            <a:r>
              <a:rPr lang="de-DE" sz="2000" b="1" dirty="0"/>
              <a:t> </a:t>
            </a:r>
            <a:r>
              <a:rPr lang="de-DE" sz="2000" b="1" dirty="0" err="1"/>
              <a:t>of</a:t>
            </a:r>
            <a:r>
              <a:rPr lang="de-DE" sz="2000" b="1" dirty="0"/>
              <a:t> </a:t>
            </a:r>
            <a:r>
              <a:rPr lang="de-DE" sz="2000" b="1" dirty="0" err="1"/>
              <a:t>trainable</a:t>
            </a:r>
            <a:r>
              <a:rPr lang="de-DE" sz="2000" b="1" dirty="0"/>
              <a:t> </a:t>
            </a:r>
            <a:r>
              <a:rPr lang="de-DE" sz="2000" b="1" dirty="0" err="1"/>
              <a:t>weight</a:t>
            </a:r>
            <a:r>
              <a:rPr lang="de-DE" sz="2000" b="1" dirty="0"/>
              <a:t> </a:t>
            </a:r>
            <a:r>
              <a:rPr lang="de-DE" sz="2000" b="1" dirty="0" err="1"/>
              <a:t>chosen</a:t>
            </a:r>
            <a:endParaRPr lang="de-DE" sz="2000" b="1" dirty="0"/>
          </a:p>
          <a:p>
            <a:pPr lvl="1"/>
            <a:r>
              <a:rPr lang="de-DE" sz="2000" dirty="0" err="1"/>
              <a:t>black</a:t>
            </a:r>
            <a:r>
              <a:rPr lang="de-DE" sz="2000" dirty="0"/>
              <a:t> </a:t>
            </a:r>
            <a:r>
              <a:rPr lang="de-DE" sz="2000" dirty="0" err="1"/>
              <a:t>patches</a:t>
            </a:r>
            <a:r>
              <a:rPr lang="de-DE" sz="2000" dirty="0"/>
              <a:t> </a:t>
            </a:r>
            <a:r>
              <a:rPr lang="de-DE" sz="2000" dirty="0" err="1"/>
              <a:t>without</a:t>
            </a:r>
            <a:r>
              <a:rPr lang="de-DE" sz="2000" dirty="0"/>
              <a:t> band </a:t>
            </a:r>
            <a:r>
              <a:rPr lang="de-DE" sz="2000" dirty="0" err="1"/>
              <a:t>selection</a:t>
            </a:r>
            <a:endParaRPr lang="de-DE" sz="2000" dirty="0"/>
          </a:p>
          <a:p>
            <a:pPr lvl="1"/>
            <a:r>
              <a:rPr lang="en-US" sz="2000" dirty="0"/>
              <a:t>PCA: more variation than NMF</a:t>
            </a:r>
          </a:p>
          <a:p>
            <a:pPr lvl="1"/>
            <a:r>
              <a:rPr lang="en-US" sz="2000" dirty="0"/>
              <a:t>integrated gradients = gradient-based saliency</a:t>
            </a:r>
          </a:p>
          <a:p>
            <a:r>
              <a:rPr lang="en-US" sz="2400" dirty="0"/>
              <a:t>activation maps</a:t>
            </a:r>
          </a:p>
          <a:p>
            <a:pPr lvl="1"/>
            <a:r>
              <a:rPr lang="en-US" sz="2000" dirty="0"/>
              <a:t>unchanged throughout all trainable weights and pruning percentages</a:t>
            </a:r>
          </a:p>
        </p:txBody>
      </p:sp>
      <p:sp>
        <p:nvSpPr>
          <p:cNvPr id="3" name="Datumsplatzhalter 2">
            <a:extLst>
              <a:ext uri="{FF2B5EF4-FFF2-40B4-BE49-F238E27FC236}">
                <a16:creationId xmlns:a16="http://schemas.microsoft.com/office/drawing/2014/main" id="{49E224E6-310F-40C1-824A-7EBFDB833965}"/>
              </a:ext>
            </a:extLst>
          </p:cNvPr>
          <p:cNvSpPr>
            <a:spLocks noGrp="1"/>
          </p:cNvSpPr>
          <p:nvPr>
            <p:ph type="dt" sz="half" idx="14"/>
          </p:nvPr>
        </p:nvSpPr>
        <p:spPr>
          <a:xfrm>
            <a:off x="838200" y="6356350"/>
            <a:ext cx="4114800" cy="365125"/>
          </a:xfrm>
        </p:spPr>
        <p:txBody>
          <a:bodyPr/>
          <a:lstStyle/>
          <a:p>
            <a:r>
              <a:rPr lang="de-DE" dirty="0"/>
              <a:t>Experiments – </a:t>
            </a:r>
            <a:r>
              <a:rPr lang="de-DE" dirty="0" err="1"/>
              <a:t>Visualization</a:t>
            </a:r>
            <a:endParaRPr lang="de-DE" dirty="0"/>
          </a:p>
        </p:txBody>
      </p:sp>
      <p:sp>
        <p:nvSpPr>
          <p:cNvPr id="4" name="Fußzeilenplatzhalter 3">
            <a:extLst>
              <a:ext uri="{FF2B5EF4-FFF2-40B4-BE49-F238E27FC236}">
                <a16:creationId xmlns:a16="http://schemas.microsoft.com/office/drawing/2014/main" id="{DB789AEC-C685-49CC-91B6-5D81DA25A760}"/>
              </a:ext>
            </a:extLst>
          </p:cNvPr>
          <p:cNvSpPr>
            <a:spLocks noGrp="1"/>
          </p:cNvSpPr>
          <p:nvPr>
            <p:ph type="ftr" sz="quarter" idx="15"/>
          </p:nvPr>
        </p:nvSpPr>
        <p:spPr/>
        <p:txBody>
          <a:bodyPr/>
          <a:lstStyle/>
          <a:p>
            <a:r>
              <a:rPr lang="de-DE"/>
              <a:t>Daniel Rychlewski</a:t>
            </a:r>
            <a:endParaRPr lang="de-DE" dirty="0"/>
          </a:p>
        </p:txBody>
      </p:sp>
      <p:sp>
        <p:nvSpPr>
          <p:cNvPr id="5" name="Foliennummernplatzhalter 4">
            <a:extLst>
              <a:ext uri="{FF2B5EF4-FFF2-40B4-BE49-F238E27FC236}">
                <a16:creationId xmlns:a16="http://schemas.microsoft.com/office/drawing/2014/main" id="{52874200-16A1-4580-ABFC-3EC5AA1B1B3A}"/>
              </a:ext>
            </a:extLst>
          </p:cNvPr>
          <p:cNvSpPr>
            <a:spLocks noGrp="1"/>
          </p:cNvSpPr>
          <p:nvPr>
            <p:ph type="sldNum" sz="quarter" idx="16"/>
          </p:nvPr>
        </p:nvSpPr>
        <p:spPr/>
        <p:txBody>
          <a:bodyPr/>
          <a:lstStyle/>
          <a:p>
            <a:fld id="{93944737-5DFE-4294-9372-CFA818B6D5DE}" type="slidenum">
              <a:rPr lang="de-DE" smtClean="0"/>
              <a:pPr/>
              <a:t>27</a:t>
            </a:fld>
            <a:endParaRPr lang="de-DE" dirty="0"/>
          </a:p>
        </p:txBody>
      </p:sp>
      <p:sp>
        <p:nvSpPr>
          <p:cNvPr id="6" name="Inhaltsplatzhalter 5">
            <a:extLst>
              <a:ext uri="{FF2B5EF4-FFF2-40B4-BE49-F238E27FC236}">
                <a16:creationId xmlns:a16="http://schemas.microsoft.com/office/drawing/2014/main" id="{A66AB8CA-C91D-4100-80E8-BCBC82709A86}"/>
              </a:ext>
            </a:extLst>
          </p:cNvPr>
          <p:cNvSpPr>
            <a:spLocks noGrp="1"/>
          </p:cNvSpPr>
          <p:nvPr>
            <p:ph sz="quarter" idx="13"/>
          </p:nvPr>
        </p:nvSpPr>
        <p:spPr/>
        <p:txBody>
          <a:bodyPr/>
          <a:lstStyle/>
          <a:p>
            <a:r>
              <a:rPr lang="de-DE" dirty="0" err="1"/>
              <a:t>Visualization</a:t>
            </a:r>
            <a:endParaRPr lang="en-US" dirty="0"/>
          </a:p>
        </p:txBody>
      </p:sp>
      <p:pic>
        <p:nvPicPr>
          <p:cNvPr id="8" name="Grafik 7">
            <a:extLst>
              <a:ext uri="{FF2B5EF4-FFF2-40B4-BE49-F238E27FC236}">
                <a16:creationId xmlns:a16="http://schemas.microsoft.com/office/drawing/2014/main" id="{165281F1-BFF9-4F16-939C-0EBF945C0F4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36740" y="971855"/>
            <a:ext cx="4478020" cy="2537460"/>
          </a:xfrm>
          <a:prstGeom prst="rect">
            <a:avLst/>
          </a:prstGeom>
          <a:noFill/>
          <a:ln>
            <a:noFill/>
          </a:ln>
        </p:spPr>
      </p:pic>
      <p:pic>
        <p:nvPicPr>
          <p:cNvPr id="9" name="Grafik 8">
            <a:extLst>
              <a:ext uri="{FF2B5EF4-FFF2-40B4-BE49-F238E27FC236}">
                <a16:creationId xmlns:a16="http://schemas.microsoft.com/office/drawing/2014/main" id="{A852E44C-54C9-4228-8F58-C929B49828F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36740" y="3685682"/>
            <a:ext cx="4455160" cy="2468880"/>
          </a:xfrm>
          <a:prstGeom prst="rect">
            <a:avLst/>
          </a:prstGeom>
          <a:noFill/>
          <a:ln>
            <a:noFill/>
          </a:ln>
        </p:spPr>
      </p:pic>
      <p:pic>
        <p:nvPicPr>
          <p:cNvPr id="10" name="Grafik 9">
            <a:extLst>
              <a:ext uri="{FF2B5EF4-FFF2-40B4-BE49-F238E27FC236}">
                <a16:creationId xmlns:a16="http://schemas.microsoft.com/office/drawing/2014/main" id="{7C413AAD-FBB9-4F95-B119-7990DFE1CEAD}"/>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838200" y="4650011"/>
            <a:ext cx="4890770" cy="1386840"/>
          </a:xfrm>
          <a:prstGeom prst="rect">
            <a:avLst/>
          </a:prstGeom>
          <a:noFill/>
          <a:ln>
            <a:noFill/>
          </a:ln>
        </p:spPr>
      </p:pic>
      <p:sp>
        <p:nvSpPr>
          <p:cNvPr id="7" name="Textfeld 6">
            <a:extLst>
              <a:ext uri="{FF2B5EF4-FFF2-40B4-BE49-F238E27FC236}">
                <a16:creationId xmlns:a16="http://schemas.microsoft.com/office/drawing/2014/main" id="{0A92E893-96F0-4834-ABFC-5A0ED52CC89E}"/>
              </a:ext>
            </a:extLst>
          </p:cNvPr>
          <p:cNvSpPr txBox="1"/>
          <p:nvPr/>
        </p:nvSpPr>
        <p:spPr>
          <a:xfrm>
            <a:off x="6588166" y="442773"/>
            <a:ext cx="5152308" cy="369332"/>
          </a:xfrm>
          <a:prstGeom prst="rect">
            <a:avLst/>
          </a:prstGeom>
          <a:noFill/>
        </p:spPr>
        <p:txBody>
          <a:bodyPr wrap="none" rtlCol="0">
            <a:spAutoFit/>
          </a:bodyPr>
          <a:lstStyle/>
          <a:p>
            <a:r>
              <a:rPr lang="de-DE" b="1" dirty="0"/>
              <a:t>100 </a:t>
            </a:r>
            <a:r>
              <a:rPr lang="de-DE" b="1" dirty="0" err="1"/>
              <a:t>components</a:t>
            </a:r>
            <a:r>
              <a:rPr lang="de-DE" b="1" dirty="0"/>
              <a:t>, bands 0,10,...,90, dense_1 </a:t>
            </a:r>
            <a:r>
              <a:rPr lang="de-DE" b="1" dirty="0" err="1"/>
              <a:t>biases</a:t>
            </a:r>
            <a:r>
              <a:rPr lang="de-DE" b="1" dirty="0"/>
              <a:t>:</a:t>
            </a:r>
            <a:endParaRPr lang="en-US" b="1" dirty="0"/>
          </a:p>
        </p:txBody>
      </p:sp>
      <p:sp>
        <p:nvSpPr>
          <p:cNvPr id="11" name="Geschweifte Klammer rechts 10">
            <a:extLst>
              <a:ext uri="{FF2B5EF4-FFF2-40B4-BE49-F238E27FC236}">
                <a16:creationId xmlns:a16="http://schemas.microsoft.com/office/drawing/2014/main" id="{40A10C9B-C4A2-4629-9281-B3536EC443A4}"/>
              </a:ext>
            </a:extLst>
          </p:cNvPr>
          <p:cNvSpPr/>
          <p:nvPr/>
        </p:nvSpPr>
        <p:spPr>
          <a:xfrm>
            <a:off x="11353800" y="971854"/>
            <a:ext cx="274320" cy="2457145"/>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Geschweifte Klammer rechts 11">
            <a:extLst>
              <a:ext uri="{FF2B5EF4-FFF2-40B4-BE49-F238E27FC236}">
                <a16:creationId xmlns:a16="http://schemas.microsoft.com/office/drawing/2014/main" id="{40C9719F-9C30-4D91-A2C4-1EB6AD13667A}"/>
              </a:ext>
            </a:extLst>
          </p:cNvPr>
          <p:cNvSpPr/>
          <p:nvPr/>
        </p:nvSpPr>
        <p:spPr>
          <a:xfrm>
            <a:off x="11353800" y="3685682"/>
            <a:ext cx="274320" cy="2457145"/>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3" name="Textfeld 12">
            <a:extLst>
              <a:ext uri="{FF2B5EF4-FFF2-40B4-BE49-F238E27FC236}">
                <a16:creationId xmlns:a16="http://schemas.microsoft.com/office/drawing/2014/main" id="{91146E83-5B7F-45E1-B611-B90FAB646D47}"/>
              </a:ext>
            </a:extLst>
          </p:cNvPr>
          <p:cNvSpPr txBox="1"/>
          <p:nvPr/>
        </p:nvSpPr>
        <p:spPr>
          <a:xfrm>
            <a:off x="11639444" y="2031149"/>
            <a:ext cx="518091" cy="338554"/>
          </a:xfrm>
          <a:prstGeom prst="rect">
            <a:avLst/>
          </a:prstGeom>
          <a:noFill/>
        </p:spPr>
        <p:txBody>
          <a:bodyPr wrap="none" rtlCol="0">
            <a:spAutoFit/>
          </a:bodyPr>
          <a:lstStyle/>
          <a:p>
            <a:r>
              <a:rPr lang="de-DE" sz="1600" dirty="0"/>
              <a:t>PCA</a:t>
            </a:r>
            <a:endParaRPr lang="en-US" dirty="0"/>
          </a:p>
        </p:txBody>
      </p:sp>
      <p:sp>
        <p:nvSpPr>
          <p:cNvPr id="14" name="Textfeld 13">
            <a:extLst>
              <a:ext uri="{FF2B5EF4-FFF2-40B4-BE49-F238E27FC236}">
                <a16:creationId xmlns:a16="http://schemas.microsoft.com/office/drawing/2014/main" id="{F60AFD7B-C301-42B8-A111-1B13539B8AA2}"/>
              </a:ext>
            </a:extLst>
          </p:cNvPr>
          <p:cNvSpPr txBox="1"/>
          <p:nvPr/>
        </p:nvSpPr>
        <p:spPr>
          <a:xfrm>
            <a:off x="11604980" y="4744977"/>
            <a:ext cx="587020" cy="338554"/>
          </a:xfrm>
          <a:prstGeom prst="rect">
            <a:avLst/>
          </a:prstGeom>
          <a:noFill/>
        </p:spPr>
        <p:txBody>
          <a:bodyPr wrap="square" rtlCol="0">
            <a:spAutoFit/>
          </a:bodyPr>
          <a:lstStyle/>
          <a:p>
            <a:r>
              <a:rPr lang="de-DE" sz="1600" dirty="0"/>
              <a:t>NMF</a:t>
            </a:r>
            <a:endParaRPr lang="en-US" dirty="0"/>
          </a:p>
        </p:txBody>
      </p:sp>
      <p:sp>
        <p:nvSpPr>
          <p:cNvPr id="16" name="Pfeil: nach rechts 15">
            <a:extLst>
              <a:ext uri="{FF2B5EF4-FFF2-40B4-BE49-F238E27FC236}">
                <a16:creationId xmlns:a16="http://schemas.microsoft.com/office/drawing/2014/main" id="{FB8B0D2E-E410-4555-A9D2-74455161630D}"/>
              </a:ext>
            </a:extLst>
          </p:cNvPr>
          <p:cNvSpPr/>
          <p:nvPr/>
        </p:nvSpPr>
        <p:spPr>
          <a:xfrm>
            <a:off x="5021580" y="1432711"/>
            <a:ext cx="1557020" cy="37322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 name="Pfeil: nach unten 16">
            <a:extLst>
              <a:ext uri="{FF2B5EF4-FFF2-40B4-BE49-F238E27FC236}">
                <a16:creationId xmlns:a16="http://schemas.microsoft.com/office/drawing/2014/main" id="{7833C0A4-721B-41CC-94A4-F6B330BD8C7D}"/>
              </a:ext>
            </a:extLst>
          </p:cNvPr>
          <p:cNvSpPr/>
          <p:nvPr/>
        </p:nvSpPr>
        <p:spPr>
          <a:xfrm>
            <a:off x="1110756" y="3880245"/>
            <a:ext cx="267667" cy="73333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Geschweifte Klammer links 17">
            <a:extLst>
              <a:ext uri="{FF2B5EF4-FFF2-40B4-BE49-F238E27FC236}">
                <a16:creationId xmlns:a16="http://schemas.microsoft.com/office/drawing/2014/main" id="{D22755A7-ADEB-466A-A2AD-B2A5D27C2BC4}"/>
              </a:ext>
            </a:extLst>
          </p:cNvPr>
          <p:cNvSpPr/>
          <p:nvPr/>
        </p:nvSpPr>
        <p:spPr>
          <a:xfrm>
            <a:off x="6662420" y="971854"/>
            <a:ext cx="274320" cy="5182708"/>
          </a:xfrm>
          <a:prstGeom prst="leftBrace">
            <a:avLst>
              <a:gd name="adj1" fmla="val 8333"/>
              <a:gd name="adj2" fmla="val 12655"/>
            </a:avLst>
          </a:prstGeom>
          <a:solidFill>
            <a:schemeClr val="bg1"/>
          </a:solidFill>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349436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7298DBA4-B626-4490-A385-1C9A21B3A82A}"/>
              </a:ext>
            </a:extLst>
          </p:cNvPr>
          <p:cNvSpPr>
            <a:spLocks noGrp="1"/>
          </p:cNvSpPr>
          <p:nvPr>
            <p:ph type="title"/>
          </p:nvPr>
        </p:nvSpPr>
        <p:spPr/>
        <p:txBody>
          <a:bodyPr/>
          <a:lstStyle/>
          <a:p>
            <a:endParaRPr lang="en-US"/>
          </a:p>
        </p:txBody>
      </p:sp>
      <p:sp>
        <p:nvSpPr>
          <p:cNvPr id="6" name="Inhaltsplatzhalter 5">
            <a:extLst>
              <a:ext uri="{FF2B5EF4-FFF2-40B4-BE49-F238E27FC236}">
                <a16:creationId xmlns:a16="http://schemas.microsoft.com/office/drawing/2014/main" id="{A66AB8CA-C91D-4100-80E8-BCBC82709A86}"/>
              </a:ext>
            </a:extLst>
          </p:cNvPr>
          <p:cNvSpPr>
            <a:spLocks noGrp="1"/>
          </p:cNvSpPr>
          <p:nvPr>
            <p:ph type="body" idx="1"/>
          </p:nvPr>
        </p:nvSpPr>
        <p:spPr/>
        <p:txBody>
          <a:bodyPr/>
          <a:lstStyle/>
          <a:p>
            <a:r>
              <a:rPr lang="de-DE" dirty="0" err="1"/>
              <a:t>Visualization</a:t>
            </a:r>
            <a:endParaRPr lang="en-US" dirty="0"/>
          </a:p>
        </p:txBody>
      </p:sp>
      <p:sp>
        <p:nvSpPr>
          <p:cNvPr id="3" name="Datumsplatzhalter 2">
            <a:extLst>
              <a:ext uri="{FF2B5EF4-FFF2-40B4-BE49-F238E27FC236}">
                <a16:creationId xmlns:a16="http://schemas.microsoft.com/office/drawing/2014/main" id="{49E224E6-310F-40C1-824A-7EBFDB833965}"/>
              </a:ext>
            </a:extLst>
          </p:cNvPr>
          <p:cNvSpPr>
            <a:spLocks noGrp="1"/>
          </p:cNvSpPr>
          <p:nvPr>
            <p:ph type="dt" sz="half" idx="10"/>
          </p:nvPr>
        </p:nvSpPr>
        <p:spPr/>
        <p:txBody>
          <a:bodyPr/>
          <a:lstStyle/>
          <a:p>
            <a:r>
              <a:rPr lang="de-DE" dirty="0"/>
              <a:t>Experiments – </a:t>
            </a:r>
            <a:r>
              <a:rPr lang="de-DE" dirty="0" err="1"/>
              <a:t>Visualization</a:t>
            </a:r>
            <a:endParaRPr lang="de-DE" dirty="0"/>
          </a:p>
        </p:txBody>
      </p:sp>
      <p:sp>
        <p:nvSpPr>
          <p:cNvPr id="4" name="Fußzeilenplatzhalter 3">
            <a:extLst>
              <a:ext uri="{FF2B5EF4-FFF2-40B4-BE49-F238E27FC236}">
                <a16:creationId xmlns:a16="http://schemas.microsoft.com/office/drawing/2014/main" id="{DB789AEC-C685-49CC-91B6-5D81DA25A760}"/>
              </a:ext>
            </a:extLst>
          </p:cNvPr>
          <p:cNvSpPr>
            <a:spLocks noGrp="1"/>
          </p:cNvSpPr>
          <p:nvPr>
            <p:ph type="ftr" sz="quarter" idx="11"/>
          </p:nvPr>
        </p:nvSpPr>
        <p:spPr/>
        <p:txBody>
          <a:bodyPr/>
          <a:lstStyle/>
          <a:p>
            <a:r>
              <a:rPr lang="de-DE"/>
              <a:t>Daniel Rychlewski</a:t>
            </a:r>
            <a:endParaRPr lang="de-DE" dirty="0"/>
          </a:p>
        </p:txBody>
      </p:sp>
      <p:sp>
        <p:nvSpPr>
          <p:cNvPr id="5" name="Foliennummernplatzhalter 4">
            <a:extLst>
              <a:ext uri="{FF2B5EF4-FFF2-40B4-BE49-F238E27FC236}">
                <a16:creationId xmlns:a16="http://schemas.microsoft.com/office/drawing/2014/main" id="{52874200-16A1-4580-ABFC-3EC5AA1B1B3A}"/>
              </a:ext>
            </a:extLst>
          </p:cNvPr>
          <p:cNvSpPr>
            <a:spLocks noGrp="1"/>
          </p:cNvSpPr>
          <p:nvPr>
            <p:ph type="sldNum" sz="quarter" idx="12"/>
          </p:nvPr>
        </p:nvSpPr>
        <p:spPr/>
        <p:txBody>
          <a:bodyPr/>
          <a:lstStyle/>
          <a:p>
            <a:fld id="{93944737-5DFE-4294-9372-CFA818B6D5DE}" type="slidenum">
              <a:rPr lang="de-DE" smtClean="0"/>
              <a:pPr/>
              <a:t>28</a:t>
            </a:fld>
            <a:endParaRPr lang="de-DE" dirty="0"/>
          </a:p>
        </p:txBody>
      </p:sp>
      <p:pic>
        <p:nvPicPr>
          <p:cNvPr id="11" name="Grafik 10">
            <a:extLst>
              <a:ext uri="{FF2B5EF4-FFF2-40B4-BE49-F238E27FC236}">
                <a16:creationId xmlns:a16="http://schemas.microsoft.com/office/drawing/2014/main" id="{BBCA752B-5966-427C-97BF-6EA5900DA7AB}"/>
              </a:ext>
            </a:extLst>
          </p:cNvPr>
          <p:cNvPicPr>
            <a:picLocks noChangeAspect="1"/>
          </p:cNvPicPr>
          <p:nvPr/>
        </p:nvPicPr>
        <p:blipFill rotWithShape="1">
          <a:blip r:embed="rId3">
            <a:extLst>
              <a:ext uri="{28A0092B-C50C-407E-A947-70E740481C1C}">
                <a14:useLocalDpi xmlns:a14="http://schemas.microsoft.com/office/drawing/2010/main" val="0"/>
              </a:ext>
            </a:extLst>
          </a:blip>
          <a:srcRect b="47637"/>
          <a:stretch/>
        </p:blipFill>
        <p:spPr bwMode="auto">
          <a:xfrm>
            <a:off x="25096" y="312119"/>
            <a:ext cx="5966459" cy="5730541"/>
          </a:xfrm>
          <a:prstGeom prst="rect">
            <a:avLst/>
          </a:prstGeom>
          <a:noFill/>
          <a:ln>
            <a:noFill/>
          </a:ln>
          <a:extLst>
            <a:ext uri="{53640926-AAD7-44D8-BBD7-CCE9431645EC}">
              <a14:shadowObscured xmlns:a14="http://schemas.microsoft.com/office/drawing/2010/main"/>
            </a:ext>
          </a:extLst>
        </p:spPr>
      </p:pic>
      <p:pic>
        <p:nvPicPr>
          <p:cNvPr id="12" name="Grafik 11">
            <a:extLst>
              <a:ext uri="{FF2B5EF4-FFF2-40B4-BE49-F238E27FC236}">
                <a16:creationId xmlns:a16="http://schemas.microsoft.com/office/drawing/2014/main" id="{38BF38B9-CCC0-44A0-B5B0-90C89885238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86970" y="742790"/>
            <a:ext cx="6057031" cy="5329849"/>
          </a:xfrm>
          <a:prstGeom prst="rect">
            <a:avLst/>
          </a:prstGeom>
          <a:noFill/>
          <a:ln>
            <a:noFill/>
          </a:ln>
        </p:spPr>
      </p:pic>
      <p:pic>
        <p:nvPicPr>
          <p:cNvPr id="2" name="Grafik 1">
            <a:extLst>
              <a:ext uri="{FF2B5EF4-FFF2-40B4-BE49-F238E27FC236}">
                <a16:creationId xmlns:a16="http://schemas.microsoft.com/office/drawing/2014/main" id="{1E4FFF16-0BCC-4E8A-B65B-55AE1972DE21}"/>
              </a:ext>
            </a:extLst>
          </p:cNvPr>
          <p:cNvPicPr>
            <a:picLocks noChangeAspect="1"/>
          </p:cNvPicPr>
          <p:nvPr/>
        </p:nvPicPr>
        <p:blipFill>
          <a:blip r:embed="rId5"/>
          <a:stretch>
            <a:fillRect/>
          </a:stretch>
        </p:blipFill>
        <p:spPr>
          <a:xfrm>
            <a:off x="6547645" y="312446"/>
            <a:ext cx="5596356" cy="403649"/>
          </a:xfrm>
          <a:prstGeom prst="rect">
            <a:avLst/>
          </a:prstGeom>
        </p:spPr>
      </p:pic>
      <p:cxnSp>
        <p:nvCxnSpPr>
          <p:cNvPr id="10" name="Gerader Verbinder 9">
            <a:extLst>
              <a:ext uri="{FF2B5EF4-FFF2-40B4-BE49-F238E27FC236}">
                <a16:creationId xmlns:a16="http://schemas.microsoft.com/office/drawing/2014/main" id="{DE6B0E63-A277-469F-A6E4-F3311ACE2BCC}"/>
              </a:ext>
            </a:extLst>
          </p:cNvPr>
          <p:cNvCxnSpPr>
            <a:cxnSpLocks/>
          </p:cNvCxnSpPr>
          <p:nvPr/>
        </p:nvCxnSpPr>
        <p:spPr>
          <a:xfrm>
            <a:off x="6031899" y="-6729"/>
            <a:ext cx="0" cy="6246164"/>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35804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Inhaltsplatzhalter 8">
            <a:extLst>
              <a:ext uri="{FF2B5EF4-FFF2-40B4-BE49-F238E27FC236}">
                <a16:creationId xmlns:a16="http://schemas.microsoft.com/office/drawing/2014/main" id="{682B2775-2CAC-4560-8B98-C1968454AEF3}"/>
              </a:ext>
            </a:extLst>
          </p:cNvPr>
          <p:cNvGraphicFramePr>
            <a:graphicFrameLocks noGrp="1"/>
          </p:cNvGraphicFramePr>
          <p:nvPr>
            <p:ph idx="1"/>
            <p:extLst>
              <p:ext uri="{D42A27DB-BD31-4B8C-83A1-F6EECF244321}">
                <p14:modId xmlns:p14="http://schemas.microsoft.com/office/powerpoint/2010/main" val="1815636657"/>
              </p:ext>
            </p:extLst>
          </p:nvPr>
        </p:nvGraphicFramePr>
        <p:xfrm>
          <a:off x="6137229" y="2484957"/>
          <a:ext cx="5852809" cy="3298900"/>
        </p:xfrm>
        <a:graphic>
          <a:graphicData uri="http://schemas.openxmlformats.org/drawingml/2006/table">
            <a:tbl>
              <a:tblPr firstRow="1" firstCol="1" bandRow="1"/>
              <a:tblGrid>
                <a:gridCol w="796457">
                  <a:extLst>
                    <a:ext uri="{9D8B030D-6E8A-4147-A177-3AD203B41FA5}">
                      <a16:colId xmlns:a16="http://schemas.microsoft.com/office/drawing/2014/main" val="3726645289"/>
                    </a:ext>
                  </a:extLst>
                </a:gridCol>
                <a:gridCol w="1105501">
                  <a:extLst>
                    <a:ext uri="{9D8B030D-6E8A-4147-A177-3AD203B41FA5}">
                      <a16:colId xmlns:a16="http://schemas.microsoft.com/office/drawing/2014/main" val="3981799986"/>
                    </a:ext>
                  </a:extLst>
                </a:gridCol>
                <a:gridCol w="970736">
                  <a:extLst>
                    <a:ext uri="{9D8B030D-6E8A-4147-A177-3AD203B41FA5}">
                      <a16:colId xmlns:a16="http://schemas.microsoft.com/office/drawing/2014/main" val="2645043591"/>
                    </a:ext>
                  </a:extLst>
                </a:gridCol>
                <a:gridCol w="912184">
                  <a:extLst>
                    <a:ext uri="{9D8B030D-6E8A-4147-A177-3AD203B41FA5}">
                      <a16:colId xmlns:a16="http://schemas.microsoft.com/office/drawing/2014/main" val="3150226812"/>
                    </a:ext>
                  </a:extLst>
                </a:gridCol>
                <a:gridCol w="1381889">
                  <a:extLst>
                    <a:ext uri="{9D8B030D-6E8A-4147-A177-3AD203B41FA5}">
                      <a16:colId xmlns:a16="http://schemas.microsoft.com/office/drawing/2014/main" val="1661982363"/>
                    </a:ext>
                  </a:extLst>
                </a:gridCol>
                <a:gridCol w="686042">
                  <a:extLst>
                    <a:ext uri="{9D8B030D-6E8A-4147-A177-3AD203B41FA5}">
                      <a16:colId xmlns:a16="http://schemas.microsoft.com/office/drawing/2014/main" val="3438131955"/>
                    </a:ext>
                  </a:extLst>
                </a:gridCol>
              </a:tblGrid>
              <a:tr h="217872">
                <a:tc>
                  <a:txBody>
                    <a:bodyPr/>
                    <a:lstStyle/>
                    <a:p>
                      <a:pPr>
                        <a:lnSpc>
                          <a:spcPct val="107000"/>
                        </a:lnSpc>
                        <a:spcAft>
                          <a:spcPts val="0"/>
                        </a:spcAft>
                      </a:pPr>
                      <a:r>
                        <a:rPr lang="en-US" sz="11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a:lnSpc>
                          <a:spcPct val="107000"/>
                        </a:lnSpc>
                        <a:spcAft>
                          <a:spcPts val="0"/>
                        </a:spcAft>
                      </a:pPr>
                      <a:r>
                        <a:rPr lang="en-US" sz="115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Pruning</a:t>
                      </a:r>
                      <a:endParaRPr lang="en-US" sz="11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a:lnSpc>
                          <a:spcPct val="107000"/>
                        </a:lnSpc>
                        <a:spcAft>
                          <a:spcPts val="0"/>
                        </a:spcAft>
                      </a:pPr>
                      <a:r>
                        <a:rPr lang="en-US" sz="115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Quantization</a:t>
                      </a:r>
                      <a:endParaRPr lang="en-US" sz="11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rowSpan="2">
                  <a:txBody>
                    <a:bodyPr/>
                    <a:lstStyle/>
                    <a:p>
                      <a:pPr algn="ctr">
                        <a:lnSpc>
                          <a:spcPct val="107000"/>
                        </a:lnSpc>
                        <a:spcAft>
                          <a:spcPts val="0"/>
                        </a:spcAft>
                      </a:pPr>
                      <a:r>
                        <a:rPr lang="en-US" sz="115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Band selection</a:t>
                      </a:r>
                      <a:endParaRPr lang="en-US" sz="11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3475410"/>
                  </a:ext>
                </a:extLst>
              </a:tr>
              <a:tr h="881711">
                <a:tc>
                  <a:txBody>
                    <a:bodyPr/>
                    <a:lstStyle/>
                    <a:p>
                      <a:pPr>
                        <a:lnSpc>
                          <a:spcPct val="107000"/>
                        </a:lnSpc>
                        <a:spcAft>
                          <a:spcPts val="0"/>
                        </a:spcAft>
                      </a:pPr>
                      <a:r>
                        <a:rPr lang="en-US" sz="115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150"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fine-grained</a:t>
                      </a:r>
                      <a:r>
                        <a:rPr lang="en-US" sz="115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(weight-specific)</a:t>
                      </a:r>
                      <a:endParaRPr lang="en-US" sz="11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150" i="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coarse-grained</a:t>
                      </a:r>
                      <a:r>
                        <a:rPr lang="en-US" sz="11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(channel-specific)</a:t>
                      </a:r>
                      <a:endParaRPr lang="en-US" sz="11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150" i="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fine-grained</a:t>
                      </a:r>
                      <a:r>
                        <a:rPr lang="en-US" sz="11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(component-specific)</a:t>
                      </a:r>
                      <a:endParaRPr lang="en-US" sz="11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150"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coarse-grained</a:t>
                      </a:r>
                      <a:r>
                        <a:rPr lang="en-US" sz="115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(all components or hybrid quantization)</a:t>
                      </a:r>
                      <a:endParaRPr lang="en-US" sz="11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2240593511"/>
                  </a:ext>
                </a:extLst>
              </a:tr>
              <a:tr h="435895">
                <a:tc>
                  <a:txBody>
                    <a:bodyPr/>
                    <a:lstStyle/>
                    <a:p>
                      <a:pPr>
                        <a:lnSpc>
                          <a:spcPct val="107000"/>
                        </a:lnSpc>
                        <a:spcAft>
                          <a:spcPts val="0"/>
                        </a:spcAft>
                      </a:pPr>
                      <a:r>
                        <a:rPr lang="en-US" sz="115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Overall accuracy</a:t>
                      </a:r>
                      <a:endParaRPr lang="en-US" sz="115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07000"/>
                        </a:lnSpc>
                        <a:spcAft>
                          <a:spcPts val="0"/>
                        </a:spcAft>
                      </a:pPr>
                      <a:r>
                        <a:rPr lang="en-US" sz="11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done</a:t>
                      </a:r>
                      <a:endParaRPr lang="en-US" sz="11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07000"/>
                        </a:lnSpc>
                        <a:spcAft>
                          <a:spcPts val="0"/>
                        </a:spcAft>
                      </a:pPr>
                      <a:r>
                        <a:rPr lang="en-US" sz="11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done</a:t>
                      </a:r>
                      <a:endParaRPr lang="en-US" sz="11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07000"/>
                        </a:lnSpc>
                        <a:spcAft>
                          <a:spcPts val="0"/>
                        </a:spcAft>
                      </a:pPr>
                      <a:r>
                        <a:rPr lang="en-US" sz="11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done</a:t>
                      </a:r>
                      <a:endParaRPr lang="en-US" sz="11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07000"/>
                        </a:lnSpc>
                        <a:spcAft>
                          <a:spcPts val="0"/>
                        </a:spcAft>
                      </a:pPr>
                      <a:r>
                        <a:rPr lang="en-US" sz="11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done</a:t>
                      </a:r>
                      <a:endParaRPr lang="en-US" sz="11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07000"/>
                        </a:lnSpc>
                        <a:spcAft>
                          <a:spcPts val="0"/>
                        </a:spcAft>
                      </a:pPr>
                      <a:r>
                        <a:rPr lang="en-US" sz="11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done</a:t>
                      </a:r>
                      <a:endParaRPr lang="en-US" sz="11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332306585"/>
                  </a:ext>
                </a:extLst>
              </a:tr>
              <a:tr h="881711">
                <a:tc>
                  <a:txBody>
                    <a:bodyPr/>
                    <a:lstStyle/>
                    <a:p>
                      <a:pPr>
                        <a:lnSpc>
                          <a:spcPct val="107000"/>
                        </a:lnSpc>
                        <a:spcAft>
                          <a:spcPts val="0"/>
                        </a:spcAft>
                      </a:pPr>
                      <a:r>
                        <a:rPr lang="en-US" sz="115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Model size</a:t>
                      </a:r>
                      <a:endParaRPr lang="en-US" sz="115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07000"/>
                        </a:lnSpc>
                        <a:spcAft>
                          <a:spcPts val="0"/>
                        </a:spcAft>
                      </a:pPr>
                      <a:r>
                        <a:rPr lang="en-US" sz="11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PyTorch limitation, but could calculate</a:t>
                      </a:r>
                      <a:endParaRPr lang="en-US" sz="11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07000"/>
                        </a:lnSpc>
                        <a:spcAft>
                          <a:spcPts val="0"/>
                        </a:spcAft>
                      </a:pPr>
                      <a:r>
                        <a:rPr lang="en-US" sz="1150" b="1" dirty="0" err="1">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Keras</a:t>
                      </a:r>
                      <a:r>
                        <a:rPr lang="en-US" sz="1150"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minimal</a:t>
                      </a:r>
                      <a:endParaRPr lang="en-US" sz="115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07000"/>
                        </a:lnSpc>
                        <a:spcAft>
                          <a:spcPts val="0"/>
                        </a:spcAft>
                      </a:pPr>
                      <a:r>
                        <a:rPr lang="en-US" sz="115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ONNX export is work in progress</a:t>
                      </a:r>
                      <a:endParaRPr lang="en-US" sz="11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nSpc>
                          <a:spcPct val="107000"/>
                        </a:lnSpc>
                        <a:spcAft>
                          <a:spcPts val="0"/>
                        </a:spcAft>
                      </a:pPr>
                      <a:r>
                        <a:rPr lang="en-US" sz="115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ONNX</a:t>
                      </a:r>
                      <a:endParaRPr lang="en-US" sz="11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07000"/>
                        </a:lnSpc>
                        <a:spcAft>
                          <a:spcPts val="0"/>
                        </a:spcAft>
                      </a:pPr>
                      <a:r>
                        <a:rPr lang="en-US" sz="115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done</a:t>
                      </a:r>
                      <a:endParaRPr lang="en-US" sz="11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557722601"/>
                  </a:ext>
                </a:extLst>
              </a:tr>
              <a:tr h="881711">
                <a:tc>
                  <a:txBody>
                    <a:bodyPr/>
                    <a:lstStyle/>
                    <a:p>
                      <a:pPr>
                        <a:lnSpc>
                          <a:spcPct val="107000"/>
                        </a:lnSpc>
                        <a:spcAft>
                          <a:spcPts val="0"/>
                        </a:spcAft>
                      </a:pPr>
                      <a:r>
                        <a:rPr lang="en-US" sz="115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Inference time</a:t>
                      </a:r>
                      <a:endParaRPr lang="en-US" sz="115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07000"/>
                        </a:lnSpc>
                        <a:spcAft>
                          <a:spcPts val="0"/>
                        </a:spcAft>
                      </a:pPr>
                      <a:r>
                        <a:rPr lang="en-US" sz="115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PyTorch</a:t>
                      </a:r>
                      <a:r>
                        <a:rPr lang="en-US" sz="115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limitation, so no improvement</a:t>
                      </a:r>
                      <a:endParaRPr lang="en-US" sz="11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nSpc>
                          <a:spcPct val="107000"/>
                        </a:lnSpc>
                        <a:spcAft>
                          <a:spcPts val="0"/>
                        </a:spcAft>
                      </a:pPr>
                      <a:r>
                        <a:rPr lang="en-US" sz="1150" b="1" dirty="0" err="1">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Keras</a:t>
                      </a:r>
                      <a:r>
                        <a:rPr lang="en-US" sz="1150"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minimal</a:t>
                      </a:r>
                      <a:endParaRPr lang="en-US" sz="115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07000"/>
                        </a:lnSpc>
                        <a:spcAft>
                          <a:spcPts val="0"/>
                        </a:spcAft>
                      </a:pPr>
                      <a:r>
                        <a:rPr lang="en-US" sz="115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ONNX export is work in progress</a:t>
                      </a:r>
                      <a:endParaRPr lang="en-US" sz="11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nSpc>
                          <a:spcPct val="107000"/>
                        </a:lnSpc>
                        <a:spcAft>
                          <a:spcPts val="0"/>
                        </a:spcAft>
                      </a:pPr>
                      <a:r>
                        <a:rPr lang="en-US" sz="115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got worse - need special hardware</a:t>
                      </a:r>
                      <a:endParaRPr lang="en-US" sz="11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07000"/>
                        </a:lnSpc>
                        <a:spcAft>
                          <a:spcPts val="0"/>
                        </a:spcAft>
                      </a:pPr>
                      <a:r>
                        <a:rPr lang="en-US" sz="1150" b="1" dirty="0" err="1">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Keras</a:t>
                      </a:r>
                      <a:r>
                        <a:rPr lang="en-US" sz="1150"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minimal</a:t>
                      </a:r>
                      <a:endParaRPr lang="en-US" sz="115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390725194"/>
                  </a:ext>
                </a:extLst>
              </a:tr>
            </a:tbl>
          </a:graphicData>
        </a:graphic>
      </p:graphicFrame>
      <p:sp>
        <p:nvSpPr>
          <p:cNvPr id="3" name="Datumsplatzhalter 2">
            <a:extLst>
              <a:ext uri="{FF2B5EF4-FFF2-40B4-BE49-F238E27FC236}">
                <a16:creationId xmlns:a16="http://schemas.microsoft.com/office/drawing/2014/main" id="{49E224E6-310F-40C1-824A-7EBFDB833965}"/>
              </a:ext>
            </a:extLst>
          </p:cNvPr>
          <p:cNvSpPr>
            <a:spLocks noGrp="1"/>
          </p:cNvSpPr>
          <p:nvPr>
            <p:ph type="dt" sz="half" idx="14"/>
          </p:nvPr>
        </p:nvSpPr>
        <p:spPr>
          <a:xfrm>
            <a:off x="838200" y="6356350"/>
            <a:ext cx="4114800" cy="365125"/>
          </a:xfrm>
        </p:spPr>
        <p:txBody>
          <a:bodyPr/>
          <a:lstStyle/>
          <a:p>
            <a:r>
              <a:rPr lang="de-DE" dirty="0"/>
              <a:t>Outlook – Further </a:t>
            </a:r>
            <a:r>
              <a:rPr lang="de-DE" dirty="0" err="1"/>
              <a:t>metrics</a:t>
            </a:r>
            <a:endParaRPr lang="de-DE" dirty="0"/>
          </a:p>
        </p:txBody>
      </p:sp>
      <p:sp>
        <p:nvSpPr>
          <p:cNvPr id="4" name="Fußzeilenplatzhalter 3">
            <a:extLst>
              <a:ext uri="{FF2B5EF4-FFF2-40B4-BE49-F238E27FC236}">
                <a16:creationId xmlns:a16="http://schemas.microsoft.com/office/drawing/2014/main" id="{DB789AEC-C685-49CC-91B6-5D81DA25A760}"/>
              </a:ext>
            </a:extLst>
          </p:cNvPr>
          <p:cNvSpPr>
            <a:spLocks noGrp="1"/>
          </p:cNvSpPr>
          <p:nvPr>
            <p:ph type="ftr" sz="quarter" idx="15"/>
          </p:nvPr>
        </p:nvSpPr>
        <p:spPr/>
        <p:txBody>
          <a:bodyPr/>
          <a:lstStyle/>
          <a:p>
            <a:r>
              <a:rPr lang="de-DE"/>
              <a:t>Daniel Rychlewski</a:t>
            </a:r>
            <a:endParaRPr lang="de-DE" dirty="0"/>
          </a:p>
        </p:txBody>
      </p:sp>
      <p:sp>
        <p:nvSpPr>
          <p:cNvPr id="5" name="Foliennummernplatzhalter 4">
            <a:extLst>
              <a:ext uri="{FF2B5EF4-FFF2-40B4-BE49-F238E27FC236}">
                <a16:creationId xmlns:a16="http://schemas.microsoft.com/office/drawing/2014/main" id="{52874200-16A1-4580-ABFC-3EC5AA1B1B3A}"/>
              </a:ext>
            </a:extLst>
          </p:cNvPr>
          <p:cNvSpPr>
            <a:spLocks noGrp="1"/>
          </p:cNvSpPr>
          <p:nvPr>
            <p:ph type="sldNum" sz="quarter" idx="16"/>
          </p:nvPr>
        </p:nvSpPr>
        <p:spPr/>
        <p:txBody>
          <a:bodyPr/>
          <a:lstStyle/>
          <a:p>
            <a:fld id="{93944737-5DFE-4294-9372-CFA818B6D5DE}" type="slidenum">
              <a:rPr lang="de-DE" smtClean="0"/>
              <a:pPr/>
              <a:t>29</a:t>
            </a:fld>
            <a:endParaRPr lang="de-DE" dirty="0"/>
          </a:p>
        </p:txBody>
      </p:sp>
      <p:sp>
        <p:nvSpPr>
          <p:cNvPr id="6" name="Inhaltsplatzhalter 5">
            <a:extLst>
              <a:ext uri="{FF2B5EF4-FFF2-40B4-BE49-F238E27FC236}">
                <a16:creationId xmlns:a16="http://schemas.microsoft.com/office/drawing/2014/main" id="{A66AB8CA-C91D-4100-80E8-BCBC82709A86}"/>
              </a:ext>
            </a:extLst>
          </p:cNvPr>
          <p:cNvSpPr>
            <a:spLocks noGrp="1"/>
          </p:cNvSpPr>
          <p:nvPr>
            <p:ph sz="quarter" idx="13"/>
          </p:nvPr>
        </p:nvSpPr>
        <p:spPr/>
        <p:txBody>
          <a:bodyPr/>
          <a:lstStyle/>
          <a:p>
            <a:r>
              <a:rPr lang="de-DE" dirty="0"/>
              <a:t>Outlook</a:t>
            </a:r>
            <a:endParaRPr lang="en-US" dirty="0"/>
          </a:p>
        </p:txBody>
      </p:sp>
      <p:pic>
        <p:nvPicPr>
          <p:cNvPr id="10" name="Grafik 9">
            <a:extLst>
              <a:ext uri="{FF2B5EF4-FFF2-40B4-BE49-F238E27FC236}">
                <a16:creationId xmlns:a16="http://schemas.microsoft.com/office/drawing/2014/main" id="{E9CFCDAD-7BA5-4566-B17E-628E1182D8A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4394" y="2870996"/>
            <a:ext cx="5702246" cy="2769642"/>
          </a:xfrm>
          <a:prstGeom prst="rect">
            <a:avLst/>
          </a:prstGeom>
          <a:noFill/>
          <a:ln>
            <a:noFill/>
          </a:ln>
        </p:spPr>
      </p:pic>
      <p:sp>
        <p:nvSpPr>
          <p:cNvPr id="11" name="Rechteck 1">
            <a:extLst>
              <a:ext uri="{FF2B5EF4-FFF2-40B4-BE49-F238E27FC236}">
                <a16:creationId xmlns:a16="http://schemas.microsoft.com/office/drawing/2014/main" id="{0AB07706-278F-4D69-9120-9C0B5D2157C8}"/>
              </a:ext>
            </a:extLst>
          </p:cNvPr>
          <p:cNvSpPr/>
          <p:nvPr/>
        </p:nvSpPr>
        <p:spPr>
          <a:xfrm>
            <a:off x="758076" y="5711510"/>
            <a:ext cx="4714882" cy="461665"/>
          </a:xfrm>
          <a:prstGeom prst="rect">
            <a:avLst/>
          </a:prstGeom>
        </p:spPr>
        <p:txBody>
          <a:bodyPr wrap="square">
            <a:spAutoFit/>
          </a:bodyPr>
          <a:lstStyle/>
          <a:p>
            <a:pPr algn="ctr"/>
            <a:r>
              <a:rPr lang="en-US" sz="1200" dirty="0">
                <a:latin typeface="Calibri" panose="020F0502020204030204" pitchFamily="34" charset="0"/>
                <a:ea typeface="Calibri" panose="020F0502020204030204" pitchFamily="34" charset="0"/>
                <a:cs typeface="Times New Roman" panose="02020603050405020304" pitchFamily="18" charset="0"/>
              </a:rPr>
              <a:t>Number of HSI deep learning articles per year </a:t>
            </a:r>
            <a:r>
              <a:rPr lang="en-US" sz="1200" dirty="0" err="1">
                <a:latin typeface="Calibri" panose="020F0502020204030204" pitchFamily="34" charset="0"/>
                <a:ea typeface="Calibri" panose="020F0502020204030204" pitchFamily="34" charset="0"/>
                <a:cs typeface="Times New Roman" panose="02020603050405020304" pitchFamily="18" charset="0"/>
              </a:rPr>
              <a:t>wrt</a:t>
            </a:r>
            <a:r>
              <a:rPr lang="en-US" sz="1200" dirty="0">
                <a:latin typeface="Calibri" panose="020F0502020204030204" pitchFamily="34" charset="0"/>
                <a:ea typeface="Calibri" panose="020F0502020204030204" pitchFamily="34" charset="0"/>
                <a:cs typeface="Times New Roman" panose="02020603050405020304" pitchFamily="18" charset="0"/>
              </a:rPr>
              <a:t> application domains</a:t>
            </a:r>
            <a:br>
              <a:rPr lang="en-US" sz="1200" dirty="0">
                <a:latin typeface="Calibri" panose="020F0502020204030204" pitchFamily="34" charset="0"/>
                <a:ea typeface="Calibri" panose="020F0502020204030204" pitchFamily="34" charset="0"/>
                <a:cs typeface="Times New Roman" panose="02020603050405020304" pitchFamily="18" charset="0"/>
              </a:rPr>
            </a:br>
            <a:r>
              <a:rPr lang="en-US" sz="1200" dirty="0">
                <a:latin typeface="Calibri" panose="020F0502020204030204" pitchFamily="34" charset="0"/>
                <a:ea typeface="Calibri" panose="020F0502020204030204" pitchFamily="34" charset="0"/>
                <a:cs typeface="Times New Roman" panose="02020603050405020304" pitchFamily="18" charset="0"/>
              </a:rPr>
              <a:t>(RS = remote sensing); last column = until 31 January 2019</a:t>
            </a:r>
            <a:endParaRPr lang="en-US" sz="1200" dirty="0"/>
          </a:p>
        </p:txBody>
      </p:sp>
      <p:sp>
        <p:nvSpPr>
          <p:cNvPr id="12" name="Rechteck 1">
            <a:extLst>
              <a:ext uri="{FF2B5EF4-FFF2-40B4-BE49-F238E27FC236}">
                <a16:creationId xmlns:a16="http://schemas.microsoft.com/office/drawing/2014/main" id="{3780F5D2-7EF6-4514-B41E-CD51EF992AF3}"/>
              </a:ext>
            </a:extLst>
          </p:cNvPr>
          <p:cNvSpPr/>
          <p:nvPr/>
        </p:nvSpPr>
        <p:spPr>
          <a:xfrm>
            <a:off x="6706192" y="5902995"/>
            <a:ext cx="4714882" cy="276999"/>
          </a:xfrm>
          <a:prstGeom prst="rect">
            <a:avLst/>
          </a:prstGeom>
        </p:spPr>
        <p:txBody>
          <a:bodyPr wrap="square">
            <a:spAutoFit/>
          </a:bodyPr>
          <a:lstStyle/>
          <a:p>
            <a:pPr algn="ctr"/>
            <a:r>
              <a:rPr lang="en-US" sz="1200" dirty="0">
                <a:latin typeface="Calibri" panose="020F0502020204030204" pitchFamily="34" charset="0"/>
                <a:ea typeface="Calibri" panose="020F0502020204030204" pitchFamily="34" charset="0"/>
                <a:cs typeface="Times New Roman" panose="02020603050405020304" pitchFamily="18" charset="0"/>
              </a:rPr>
              <a:t>Table of metrics measured for the compressions shown</a:t>
            </a:r>
            <a:endParaRPr lang="en-US" sz="1200" dirty="0"/>
          </a:p>
        </p:txBody>
      </p:sp>
      <p:sp>
        <p:nvSpPr>
          <p:cNvPr id="13" name="Inhaltsplatzhalter 1">
            <a:extLst>
              <a:ext uri="{FF2B5EF4-FFF2-40B4-BE49-F238E27FC236}">
                <a16:creationId xmlns:a16="http://schemas.microsoft.com/office/drawing/2014/main" id="{4ECC2181-C595-466E-B37C-5E920E442D6A}"/>
              </a:ext>
            </a:extLst>
          </p:cNvPr>
          <p:cNvSpPr txBox="1">
            <a:spLocks/>
          </p:cNvSpPr>
          <p:nvPr/>
        </p:nvSpPr>
        <p:spPr>
          <a:xfrm>
            <a:off x="735839" y="1514971"/>
            <a:ext cx="11118309" cy="10519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000" dirty="0"/>
              <a:t>Dominant </a:t>
            </a:r>
            <a:r>
              <a:rPr lang="de-DE" sz="2000" dirty="0" err="1"/>
              <a:t>frameworks</a:t>
            </a:r>
            <a:r>
              <a:rPr lang="de-DE" sz="2000" dirty="0"/>
              <a:t>: </a:t>
            </a:r>
            <a:r>
              <a:rPr lang="de-DE" sz="2000" dirty="0" err="1"/>
              <a:t>PyTorch</a:t>
            </a:r>
            <a:r>
              <a:rPr lang="de-DE" sz="2000" dirty="0"/>
              <a:t> </a:t>
            </a:r>
            <a:r>
              <a:rPr lang="de-DE" sz="2000" dirty="0" err="1"/>
              <a:t>for</a:t>
            </a:r>
            <a:r>
              <a:rPr lang="de-DE" sz="2000" dirty="0"/>
              <a:t> </a:t>
            </a:r>
            <a:r>
              <a:rPr lang="de-DE" sz="2000" dirty="0" err="1"/>
              <a:t>research</a:t>
            </a:r>
            <a:r>
              <a:rPr lang="de-DE" sz="2000" dirty="0"/>
              <a:t> vs. </a:t>
            </a:r>
            <a:r>
              <a:rPr lang="de-DE" sz="2000" dirty="0" err="1"/>
              <a:t>TensorFlow</a:t>
            </a:r>
            <a:r>
              <a:rPr lang="de-DE" sz="2000" dirty="0"/>
              <a:t> </a:t>
            </a:r>
            <a:r>
              <a:rPr lang="de-DE" sz="2000" dirty="0" err="1"/>
              <a:t>for</a:t>
            </a:r>
            <a:r>
              <a:rPr lang="de-DE" sz="2000" dirty="0"/>
              <a:t> </a:t>
            </a:r>
            <a:r>
              <a:rPr lang="de-DE" sz="2000" dirty="0" err="1"/>
              <a:t>industry</a:t>
            </a:r>
            <a:r>
              <a:rPr lang="de-DE" sz="2000" dirty="0"/>
              <a:t> (2019)</a:t>
            </a:r>
          </a:p>
          <a:p>
            <a:r>
              <a:rPr lang="de-DE" sz="2000" dirty="0" err="1"/>
              <a:t>Expressing</a:t>
            </a:r>
            <a:r>
              <a:rPr lang="de-DE" sz="2000" dirty="0"/>
              <a:t> </a:t>
            </a:r>
            <a:r>
              <a:rPr lang="de-DE" sz="2000" dirty="0" err="1"/>
              <a:t>complex</a:t>
            </a:r>
            <a:r>
              <a:rPr lang="de-DE" sz="2000" dirty="0"/>
              <a:t> </a:t>
            </a:r>
            <a:r>
              <a:rPr lang="de-DE" sz="2000" dirty="0" err="1"/>
              <a:t>ideas</a:t>
            </a:r>
            <a:r>
              <a:rPr lang="de-DE" sz="2000" dirty="0"/>
              <a:t> vs. </a:t>
            </a:r>
            <a:r>
              <a:rPr lang="de-DE" sz="2000" dirty="0" err="1"/>
              <a:t>measuring</a:t>
            </a:r>
            <a:r>
              <a:rPr lang="de-DE" sz="2000" dirty="0"/>
              <a:t> </a:t>
            </a:r>
            <a:r>
              <a:rPr lang="de-DE" sz="2000" dirty="0">
                <a:solidFill>
                  <a:srgbClr val="0070C0"/>
                </a:solidFill>
              </a:rPr>
              <a:t>“all“ </a:t>
            </a:r>
            <a:r>
              <a:rPr lang="de-DE" sz="2000" dirty="0" err="1">
                <a:solidFill>
                  <a:srgbClr val="0070C0"/>
                </a:solidFill>
              </a:rPr>
              <a:t>metrics</a:t>
            </a:r>
            <a:r>
              <a:rPr lang="de-DE" sz="2000" dirty="0"/>
              <a:t>; </a:t>
            </a:r>
            <a:r>
              <a:rPr lang="de-DE" sz="2000" b="1" dirty="0" err="1"/>
              <a:t>implemented</a:t>
            </a:r>
            <a:r>
              <a:rPr lang="de-DE" sz="2000" b="1" dirty="0"/>
              <a:t> </a:t>
            </a:r>
            <a:r>
              <a:rPr lang="de-DE" sz="2000" b="1" dirty="0" err="1"/>
              <a:t>cao</a:t>
            </a:r>
            <a:r>
              <a:rPr lang="de-DE" sz="2000" b="1" dirty="0"/>
              <a:t> in Keras </a:t>
            </a:r>
            <a:r>
              <a:rPr lang="de-DE" sz="2000" b="1" dirty="0" err="1"/>
              <a:t>for</a:t>
            </a:r>
            <a:r>
              <a:rPr lang="de-DE" sz="2000" b="1" dirty="0"/>
              <a:t> additional </a:t>
            </a:r>
            <a:r>
              <a:rPr lang="de-DE" sz="2000" b="1" dirty="0" err="1"/>
              <a:t>metrics</a:t>
            </a:r>
            <a:endParaRPr lang="de-DE" sz="2000" b="1" dirty="0"/>
          </a:p>
        </p:txBody>
      </p:sp>
      <p:sp>
        <p:nvSpPr>
          <p:cNvPr id="2" name="Right Brace 1">
            <a:extLst>
              <a:ext uri="{FF2B5EF4-FFF2-40B4-BE49-F238E27FC236}">
                <a16:creationId xmlns:a16="http://schemas.microsoft.com/office/drawing/2014/main" id="{C9D78FBE-7C30-4F1D-A23D-5FCB1901C66A}"/>
              </a:ext>
            </a:extLst>
          </p:cNvPr>
          <p:cNvSpPr/>
          <p:nvPr/>
        </p:nvSpPr>
        <p:spPr>
          <a:xfrm rot="5400000">
            <a:off x="5687321" y="1797047"/>
            <a:ext cx="384340" cy="1226778"/>
          </a:xfrm>
          <a:prstGeom prst="rightBrace">
            <a:avLst>
              <a:gd name="adj1" fmla="val 8333"/>
              <a:gd name="adj2" fmla="val 1449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7" name="Arrow: Down 6">
            <a:extLst>
              <a:ext uri="{FF2B5EF4-FFF2-40B4-BE49-F238E27FC236}">
                <a16:creationId xmlns:a16="http://schemas.microsoft.com/office/drawing/2014/main" id="{E8D48E40-5EC1-45A5-A652-095CDEA8B25D}"/>
              </a:ext>
            </a:extLst>
          </p:cNvPr>
          <p:cNvSpPr/>
          <p:nvPr/>
        </p:nvSpPr>
        <p:spPr>
          <a:xfrm>
            <a:off x="6173391" y="2766119"/>
            <a:ext cx="319489" cy="4579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ight Brace 7">
            <a:extLst>
              <a:ext uri="{FF2B5EF4-FFF2-40B4-BE49-F238E27FC236}">
                <a16:creationId xmlns:a16="http://schemas.microsoft.com/office/drawing/2014/main" id="{D3EB84D8-CC49-43F9-963E-0F04553BE345}"/>
              </a:ext>
            </a:extLst>
          </p:cNvPr>
          <p:cNvSpPr/>
          <p:nvPr/>
        </p:nvSpPr>
        <p:spPr>
          <a:xfrm rot="5400000">
            <a:off x="2840357" y="1628501"/>
            <a:ext cx="220334" cy="148025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14" name="TextBox 13">
            <a:extLst>
              <a:ext uri="{FF2B5EF4-FFF2-40B4-BE49-F238E27FC236}">
                <a16:creationId xmlns:a16="http://schemas.microsoft.com/office/drawing/2014/main" id="{B0DC3D93-60A7-4B4E-84CC-659FA53892DE}"/>
              </a:ext>
            </a:extLst>
          </p:cNvPr>
          <p:cNvSpPr txBox="1"/>
          <p:nvPr/>
        </p:nvSpPr>
        <p:spPr>
          <a:xfrm>
            <a:off x="1938697" y="2537385"/>
            <a:ext cx="2045688" cy="369332"/>
          </a:xfrm>
          <a:prstGeom prst="rect">
            <a:avLst/>
          </a:prstGeom>
          <a:noFill/>
        </p:spPr>
        <p:txBody>
          <a:bodyPr wrap="none" rtlCol="0">
            <a:spAutoFit/>
          </a:bodyPr>
          <a:lstStyle/>
          <a:p>
            <a:r>
              <a:rPr lang="de-DE" dirty="0"/>
              <a:t>e.g., </a:t>
            </a:r>
            <a:r>
              <a:rPr lang="de-DE" dirty="0" err="1"/>
              <a:t>tensor</a:t>
            </a:r>
            <a:r>
              <a:rPr lang="de-DE" dirty="0"/>
              <a:t> </a:t>
            </a:r>
            <a:r>
              <a:rPr lang="de-DE" dirty="0" err="1"/>
              <a:t>splitting</a:t>
            </a:r>
            <a:endParaRPr lang="de-DE" dirty="0"/>
          </a:p>
        </p:txBody>
      </p:sp>
    </p:spTree>
    <p:extLst>
      <p:ext uri="{BB962C8B-B14F-4D97-AF65-F5344CB8AC3E}">
        <p14:creationId xmlns:p14="http://schemas.microsoft.com/office/powerpoint/2010/main" val="4252542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C95A38-1546-41B1-BFBF-9D4695037F6C}"/>
              </a:ext>
            </a:extLst>
          </p:cNvPr>
          <p:cNvSpPr>
            <a:spLocks noGrp="1"/>
          </p:cNvSpPr>
          <p:nvPr>
            <p:ph idx="1"/>
          </p:nvPr>
        </p:nvSpPr>
        <p:spPr>
          <a:xfrm>
            <a:off x="838200" y="1624871"/>
            <a:ext cx="6452937" cy="4552092"/>
          </a:xfrm>
        </p:spPr>
        <p:txBody>
          <a:bodyPr>
            <a:normAutofit/>
          </a:bodyPr>
          <a:lstStyle/>
          <a:p>
            <a:pPr>
              <a:spcAft>
                <a:spcPts val="800"/>
              </a:spcAft>
            </a:pPr>
            <a:r>
              <a:rPr lang="de-DE" sz="2400" dirty="0"/>
              <a:t>Sputnik </a:t>
            </a:r>
            <a:r>
              <a:rPr lang="de-DE" sz="2400" dirty="0" err="1"/>
              <a:t>satellite</a:t>
            </a:r>
            <a:r>
              <a:rPr lang="de-DE" sz="2400" dirty="0"/>
              <a:t>, 1957: </a:t>
            </a:r>
            <a:r>
              <a:rPr lang="de-DE" sz="2400" i="1" dirty="0"/>
              <a:t>remote </a:t>
            </a:r>
            <a:r>
              <a:rPr lang="de-DE" sz="2400" i="1" dirty="0" err="1"/>
              <a:t>sensing</a:t>
            </a:r>
            <a:endParaRPr lang="de-DE" sz="2400" i="1" dirty="0"/>
          </a:p>
          <a:p>
            <a:pPr>
              <a:spcAft>
                <a:spcPts val="800"/>
              </a:spcAft>
            </a:pPr>
            <a:r>
              <a:rPr lang="de-DE" sz="2400" b="1" dirty="0" err="1"/>
              <a:t>too</a:t>
            </a:r>
            <a:r>
              <a:rPr lang="de-DE" sz="2400" b="1" dirty="0"/>
              <a:t> </a:t>
            </a:r>
            <a:r>
              <a:rPr lang="de-DE" sz="2400" b="1" dirty="0" err="1"/>
              <a:t>much</a:t>
            </a:r>
            <a:r>
              <a:rPr lang="de-DE" sz="2400" b="1" dirty="0"/>
              <a:t> </a:t>
            </a:r>
            <a:r>
              <a:rPr lang="de-DE" sz="2400" b="1" dirty="0" err="1"/>
              <a:t>data</a:t>
            </a:r>
            <a:r>
              <a:rPr lang="de-DE" sz="2400" b="1" dirty="0"/>
              <a:t> </a:t>
            </a:r>
            <a:r>
              <a:rPr lang="de-DE" sz="2400" dirty="0"/>
              <a:t>→ </a:t>
            </a:r>
            <a:r>
              <a:rPr lang="de-DE" sz="2400" dirty="0" err="1"/>
              <a:t>enlarge</a:t>
            </a:r>
            <a:r>
              <a:rPr lang="de-DE" sz="2400" dirty="0"/>
              <a:t> </a:t>
            </a:r>
            <a:r>
              <a:rPr lang="de-DE" sz="2400" dirty="0" err="1"/>
              <a:t>pixel</a:t>
            </a:r>
            <a:r>
              <a:rPr lang="de-DE" sz="2400" dirty="0"/>
              <a:t> </a:t>
            </a:r>
            <a:r>
              <a:rPr lang="de-DE" sz="2400" dirty="0" err="1"/>
              <a:t>size</a:t>
            </a:r>
            <a:r>
              <a:rPr lang="de-DE" sz="2400" dirty="0"/>
              <a:t>, </a:t>
            </a:r>
            <a:r>
              <a:rPr lang="de-DE" sz="2400" dirty="0" err="1"/>
              <a:t>gather</a:t>
            </a:r>
            <a:r>
              <a:rPr lang="de-DE" sz="2400" dirty="0"/>
              <a:t> </a:t>
            </a:r>
            <a:r>
              <a:rPr lang="de-DE" sz="2400" dirty="0" err="1"/>
              <a:t>spectral</a:t>
            </a:r>
            <a:r>
              <a:rPr lang="de-DE" sz="2400" dirty="0"/>
              <a:t> </a:t>
            </a:r>
            <a:r>
              <a:rPr lang="de-DE" sz="2400" dirty="0" err="1"/>
              <a:t>profile</a:t>
            </a:r>
            <a:r>
              <a:rPr lang="de-DE" sz="2400" dirty="0"/>
              <a:t> </a:t>
            </a:r>
            <a:r>
              <a:rPr lang="de-DE" sz="2400" dirty="0" err="1"/>
              <a:t>as</a:t>
            </a:r>
            <a:r>
              <a:rPr lang="de-DE" sz="2400" dirty="0"/>
              <a:t> HSI </a:t>
            </a:r>
            <a:r>
              <a:rPr lang="de-DE" sz="2400" dirty="0" err="1"/>
              <a:t>fingerprint</a:t>
            </a:r>
            <a:endParaRPr lang="de-DE" sz="2400" dirty="0"/>
          </a:p>
          <a:p>
            <a:pPr>
              <a:spcAft>
                <a:spcPts val="800"/>
              </a:spcAft>
            </a:pPr>
            <a:r>
              <a:rPr lang="en-US" sz="2400" dirty="0"/>
              <a:t>classify using </a:t>
            </a:r>
            <a:r>
              <a:rPr lang="en-US" sz="2400" b="1" dirty="0"/>
              <a:t>spectral response differences</a:t>
            </a:r>
            <a:r>
              <a:rPr lang="en-US" sz="2400" dirty="0"/>
              <a:t>, possibly beyond visible spectrum</a:t>
            </a:r>
          </a:p>
          <a:p>
            <a:pPr>
              <a:spcAft>
                <a:spcPts val="800"/>
              </a:spcAft>
            </a:pPr>
            <a:r>
              <a:rPr lang="en-US" sz="2400" i="1" dirty="0"/>
              <a:t>hyperspectral</a:t>
            </a:r>
            <a:r>
              <a:rPr lang="en-US" sz="2400" dirty="0"/>
              <a:t> vs. </a:t>
            </a:r>
            <a:r>
              <a:rPr lang="en-US" sz="2400" i="1" dirty="0"/>
              <a:t>multispectral</a:t>
            </a:r>
            <a:r>
              <a:rPr lang="en-US" sz="2400" dirty="0"/>
              <a:t>: continuous and contiguous vs. subset of targeted wavelengths</a:t>
            </a:r>
          </a:p>
          <a:p>
            <a:r>
              <a:rPr lang="en-US" sz="2400" dirty="0"/>
              <a:t>applications: agriculture, food processing, astronomy, surveillance, environment, ...</a:t>
            </a:r>
          </a:p>
        </p:txBody>
      </p:sp>
      <p:sp>
        <p:nvSpPr>
          <p:cNvPr id="3" name="Datumsplatzhalter 2">
            <a:extLst>
              <a:ext uri="{FF2B5EF4-FFF2-40B4-BE49-F238E27FC236}">
                <a16:creationId xmlns:a16="http://schemas.microsoft.com/office/drawing/2014/main" id="{49E224E6-310F-40C1-824A-7EBFDB833965}"/>
              </a:ext>
            </a:extLst>
          </p:cNvPr>
          <p:cNvSpPr>
            <a:spLocks noGrp="1"/>
          </p:cNvSpPr>
          <p:nvPr>
            <p:ph type="dt" sz="half" idx="14"/>
          </p:nvPr>
        </p:nvSpPr>
        <p:spPr/>
        <p:txBody>
          <a:bodyPr/>
          <a:lstStyle/>
          <a:p>
            <a:r>
              <a:rPr lang="de-DE" dirty="0" err="1"/>
              <a:t>Fundamentals</a:t>
            </a:r>
            <a:r>
              <a:rPr lang="de-DE" dirty="0"/>
              <a:t> – </a:t>
            </a:r>
            <a:r>
              <a:rPr lang="de-DE" dirty="0" err="1"/>
              <a:t>Hyperspectral</a:t>
            </a:r>
            <a:r>
              <a:rPr lang="de-DE" dirty="0"/>
              <a:t> Imaging</a:t>
            </a:r>
          </a:p>
        </p:txBody>
      </p:sp>
      <p:sp>
        <p:nvSpPr>
          <p:cNvPr id="4" name="Fußzeilenplatzhalter 3">
            <a:extLst>
              <a:ext uri="{FF2B5EF4-FFF2-40B4-BE49-F238E27FC236}">
                <a16:creationId xmlns:a16="http://schemas.microsoft.com/office/drawing/2014/main" id="{DB789AEC-C685-49CC-91B6-5D81DA25A760}"/>
              </a:ext>
            </a:extLst>
          </p:cNvPr>
          <p:cNvSpPr>
            <a:spLocks noGrp="1"/>
          </p:cNvSpPr>
          <p:nvPr>
            <p:ph type="ftr" sz="quarter" idx="15"/>
          </p:nvPr>
        </p:nvSpPr>
        <p:spPr/>
        <p:txBody>
          <a:bodyPr/>
          <a:lstStyle/>
          <a:p>
            <a:r>
              <a:rPr lang="de-DE"/>
              <a:t>Daniel Rychlewski</a:t>
            </a:r>
            <a:endParaRPr lang="de-DE" dirty="0"/>
          </a:p>
        </p:txBody>
      </p:sp>
      <p:sp>
        <p:nvSpPr>
          <p:cNvPr id="5" name="Foliennummernplatzhalter 4">
            <a:extLst>
              <a:ext uri="{FF2B5EF4-FFF2-40B4-BE49-F238E27FC236}">
                <a16:creationId xmlns:a16="http://schemas.microsoft.com/office/drawing/2014/main" id="{52874200-16A1-4580-ABFC-3EC5AA1B1B3A}"/>
              </a:ext>
            </a:extLst>
          </p:cNvPr>
          <p:cNvSpPr>
            <a:spLocks noGrp="1"/>
          </p:cNvSpPr>
          <p:nvPr>
            <p:ph type="sldNum" sz="quarter" idx="16"/>
          </p:nvPr>
        </p:nvSpPr>
        <p:spPr/>
        <p:txBody>
          <a:bodyPr/>
          <a:lstStyle/>
          <a:p>
            <a:fld id="{93944737-5DFE-4294-9372-CFA818B6D5DE}" type="slidenum">
              <a:rPr lang="de-DE" smtClean="0"/>
              <a:pPr/>
              <a:t>3</a:t>
            </a:fld>
            <a:endParaRPr lang="de-DE" dirty="0"/>
          </a:p>
        </p:txBody>
      </p:sp>
      <p:sp>
        <p:nvSpPr>
          <p:cNvPr id="6" name="Inhaltsplatzhalter 5">
            <a:extLst>
              <a:ext uri="{FF2B5EF4-FFF2-40B4-BE49-F238E27FC236}">
                <a16:creationId xmlns:a16="http://schemas.microsoft.com/office/drawing/2014/main" id="{A66AB8CA-C91D-4100-80E8-BCBC82709A86}"/>
              </a:ext>
            </a:extLst>
          </p:cNvPr>
          <p:cNvSpPr>
            <a:spLocks noGrp="1"/>
          </p:cNvSpPr>
          <p:nvPr>
            <p:ph sz="quarter" idx="13"/>
          </p:nvPr>
        </p:nvSpPr>
        <p:spPr/>
        <p:txBody>
          <a:bodyPr/>
          <a:lstStyle/>
          <a:p>
            <a:r>
              <a:rPr lang="de-DE" dirty="0" err="1"/>
              <a:t>Hyperspectral</a:t>
            </a:r>
            <a:r>
              <a:rPr lang="de-DE" dirty="0"/>
              <a:t> Imaging</a:t>
            </a:r>
            <a:endParaRPr lang="en-US" dirty="0"/>
          </a:p>
        </p:txBody>
      </p:sp>
      <p:pic>
        <p:nvPicPr>
          <p:cNvPr id="7" name="Grafik 6">
            <a:extLst>
              <a:ext uri="{FF2B5EF4-FFF2-40B4-BE49-F238E27FC236}">
                <a16:creationId xmlns:a16="http://schemas.microsoft.com/office/drawing/2014/main" id="{49DA5366-EF52-4806-B657-F96C3083BB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54194" y="1624871"/>
            <a:ext cx="3899606" cy="4081797"/>
          </a:xfrm>
          <a:prstGeom prst="rect">
            <a:avLst/>
          </a:prstGeom>
          <a:noFill/>
          <a:ln>
            <a:noFill/>
          </a:ln>
        </p:spPr>
      </p:pic>
      <p:sp>
        <p:nvSpPr>
          <p:cNvPr id="9" name="Rechteck 8">
            <a:extLst>
              <a:ext uri="{FF2B5EF4-FFF2-40B4-BE49-F238E27FC236}">
                <a16:creationId xmlns:a16="http://schemas.microsoft.com/office/drawing/2014/main" id="{B5103669-1820-469D-BB40-CC18A09CD266}"/>
              </a:ext>
            </a:extLst>
          </p:cNvPr>
          <p:cNvSpPr/>
          <p:nvPr/>
        </p:nvSpPr>
        <p:spPr>
          <a:xfrm>
            <a:off x="7772086" y="5754509"/>
            <a:ext cx="3263821" cy="276999"/>
          </a:xfrm>
          <a:prstGeom prst="rect">
            <a:avLst/>
          </a:prstGeom>
        </p:spPr>
        <p:txBody>
          <a:bodyPr wrap="square">
            <a:spAutoFit/>
          </a:bodyPr>
          <a:lstStyle/>
          <a:p>
            <a:pPr algn="ctr"/>
            <a:r>
              <a:rPr lang="en-US" sz="1200" dirty="0">
                <a:latin typeface="Calibri" panose="020F0502020204030204" pitchFamily="34" charset="0"/>
                <a:ea typeface="Calibri" panose="020F0502020204030204" pitchFamily="34" charset="0"/>
                <a:cs typeface="Times New Roman" panose="02020603050405020304" pitchFamily="18" charset="0"/>
              </a:rPr>
              <a:t>Hyperspectral reflectance profile illustration</a:t>
            </a:r>
            <a:endParaRPr lang="en-US" sz="1200" dirty="0"/>
          </a:p>
        </p:txBody>
      </p:sp>
    </p:spTree>
    <p:extLst>
      <p:ext uri="{BB962C8B-B14F-4D97-AF65-F5344CB8AC3E}">
        <p14:creationId xmlns:p14="http://schemas.microsoft.com/office/powerpoint/2010/main" val="1152904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49E224E6-310F-40C1-824A-7EBFDB833965}"/>
              </a:ext>
            </a:extLst>
          </p:cNvPr>
          <p:cNvSpPr>
            <a:spLocks noGrp="1"/>
          </p:cNvSpPr>
          <p:nvPr>
            <p:ph type="dt" sz="half" idx="14"/>
          </p:nvPr>
        </p:nvSpPr>
        <p:spPr/>
        <p:txBody>
          <a:bodyPr/>
          <a:lstStyle/>
          <a:p>
            <a:r>
              <a:rPr lang="de-DE" dirty="0"/>
              <a:t>Outlook – Keras </a:t>
            </a:r>
            <a:r>
              <a:rPr lang="de-DE" dirty="0" err="1"/>
              <a:t>measurements</a:t>
            </a:r>
            <a:endParaRPr lang="de-DE" dirty="0"/>
          </a:p>
        </p:txBody>
      </p:sp>
      <p:sp>
        <p:nvSpPr>
          <p:cNvPr id="4" name="Fußzeilenplatzhalter 3">
            <a:extLst>
              <a:ext uri="{FF2B5EF4-FFF2-40B4-BE49-F238E27FC236}">
                <a16:creationId xmlns:a16="http://schemas.microsoft.com/office/drawing/2014/main" id="{DB789AEC-C685-49CC-91B6-5D81DA25A760}"/>
              </a:ext>
            </a:extLst>
          </p:cNvPr>
          <p:cNvSpPr>
            <a:spLocks noGrp="1"/>
          </p:cNvSpPr>
          <p:nvPr>
            <p:ph type="ftr" sz="quarter" idx="15"/>
          </p:nvPr>
        </p:nvSpPr>
        <p:spPr/>
        <p:txBody>
          <a:bodyPr/>
          <a:lstStyle/>
          <a:p>
            <a:r>
              <a:rPr lang="de-DE"/>
              <a:t>Daniel Rychlewski</a:t>
            </a:r>
            <a:endParaRPr lang="de-DE" dirty="0"/>
          </a:p>
        </p:txBody>
      </p:sp>
      <p:sp>
        <p:nvSpPr>
          <p:cNvPr id="5" name="Foliennummernplatzhalter 4">
            <a:extLst>
              <a:ext uri="{FF2B5EF4-FFF2-40B4-BE49-F238E27FC236}">
                <a16:creationId xmlns:a16="http://schemas.microsoft.com/office/drawing/2014/main" id="{52874200-16A1-4580-ABFC-3EC5AA1B1B3A}"/>
              </a:ext>
            </a:extLst>
          </p:cNvPr>
          <p:cNvSpPr>
            <a:spLocks noGrp="1"/>
          </p:cNvSpPr>
          <p:nvPr>
            <p:ph type="sldNum" sz="quarter" idx="16"/>
          </p:nvPr>
        </p:nvSpPr>
        <p:spPr/>
        <p:txBody>
          <a:bodyPr/>
          <a:lstStyle/>
          <a:p>
            <a:fld id="{93944737-5DFE-4294-9372-CFA818B6D5DE}" type="slidenum">
              <a:rPr lang="de-DE" smtClean="0"/>
              <a:pPr/>
              <a:t>30</a:t>
            </a:fld>
            <a:endParaRPr lang="de-DE" dirty="0"/>
          </a:p>
        </p:txBody>
      </p:sp>
      <p:sp>
        <p:nvSpPr>
          <p:cNvPr id="6" name="Inhaltsplatzhalter 5">
            <a:extLst>
              <a:ext uri="{FF2B5EF4-FFF2-40B4-BE49-F238E27FC236}">
                <a16:creationId xmlns:a16="http://schemas.microsoft.com/office/drawing/2014/main" id="{A66AB8CA-C91D-4100-80E8-BCBC82709A86}"/>
              </a:ext>
            </a:extLst>
          </p:cNvPr>
          <p:cNvSpPr>
            <a:spLocks noGrp="1"/>
          </p:cNvSpPr>
          <p:nvPr>
            <p:ph sz="quarter" idx="13"/>
          </p:nvPr>
        </p:nvSpPr>
        <p:spPr/>
        <p:txBody>
          <a:bodyPr/>
          <a:lstStyle/>
          <a:p>
            <a:r>
              <a:rPr lang="de-DE" dirty="0" err="1"/>
              <a:t>Conclusion</a:t>
            </a:r>
            <a:endParaRPr lang="en-US" dirty="0"/>
          </a:p>
        </p:txBody>
      </p:sp>
      <p:graphicFrame>
        <p:nvGraphicFramePr>
          <p:cNvPr id="7" name="Diagramm 6">
            <a:extLst>
              <a:ext uri="{FF2B5EF4-FFF2-40B4-BE49-F238E27FC236}">
                <a16:creationId xmlns:a16="http://schemas.microsoft.com/office/drawing/2014/main" id="{908E92D3-42E1-43B0-A314-9621673A33E5}"/>
              </a:ext>
            </a:extLst>
          </p:cNvPr>
          <p:cNvGraphicFramePr/>
          <p:nvPr>
            <p:extLst>
              <p:ext uri="{D42A27DB-BD31-4B8C-83A1-F6EECF244321}">
                <p14:modId xmlns:p14="http://schemas.microsoft.com/office/powerpoint/2010/main" val="59006899"/>
              </p:ext>
            </p:extLst>
          </p:nvPr>
        </p:nvGraphicFramePr>
        <p:xfrm>
          <a:off x="0" y="1"/>
          <a:ext cx="6025596" cy="30957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Diagramm 8">
            <a:extLst>
              <a:ext uri="{FF2B5EF4-FFF2-40B4-BE49-F238E27FC236}">
                <a16:creationId xmlns:a16="http://schemas.microsoft.com/office/drawing/2014/main" id="{EA64F587-F6E5-4CDB-BB85-72477C5068B8}"/>
              </a:ext>
            </a:extLst>
          </p:cNvPr>
          <p:cNvGraphicFramePr/>
          <p:nvPr>
            <p:extLst>
              <p:ext uri="{D42A27DB-BD31-4B8C-83A1-F6EECF244321}">
                <p14:modId xmlns:p14="http://schemas.microsoft.com/office/powerpoint/2010/main" val="2535450682"/>
              </p:ext>
            </p:extLst>
          </p:nvPr>
        </p:nvGraphicFramePr>
        <p:xfrm>
          <a:off x="6025598" y="0"/>
          <a:ext cx="6166402" cy="3095740"/>
        </p:xfrm>
        <a:graphic>
          <a:graphicData uri="http://schemas.openxmlformats.org/drawingml/2006/chart">
            <c:chart xmlns:c="http://schemas.openxmlformats.org/drawingml/2006/chart" xmlns:r="http://schemas.openxmlformats.org/officeDocument/2006/relationships" r:id="rId4"/>
          </a:graphicData>
        </a:graphic>
      </p:graphicFrame>
      <p:sp>
        <p:nvSpPr>
          <p:cNvPr id="2" name="Textfeld 1">
            <a:extLst>
              <a:ext uri="{FF2B5EF4-FFF2-40B4-BE49-F238E27FC236}">
                <a16:creationId xmlns:a16="http://schemas.microsoft.com/office/drawing/2014/main" id="{34C1AC63-7242-4DD9-AE3C-569B9F123DB7}"/>
              </a:ext>
            </a:extLst>
          </p:cNvPr>
          <p:cNvSpPr txBox="1"/>
          <p:nvPr/>
        </p:nvSpPr>
        <p:spPr>
          <a:xfrm>
            <a:off x="239403" y="90825"/>
            <a:ext cx="359394" cy="369332"/>
          </a:xfrm>
          <a:prstGeom prst="rect">
            <a:avLst/>
          </a:prstGeom>
          <a:noFill/>
        </p:spPr>
        <p:txBody>
          <a:bodyPr wrap="none" rtlCol="0">
            <a:spAutoFit/>
          </a:bodyPr>
          <a:lstStyle/>
          <a:p>
            <a:r>
              <a:rPr lang="de-DE" b="1" dirty="0"/>
              <a:t>1.</a:t>
            </a:r>
            <a:endParaRPr lang="en-US" b="1" dirty="0"/>
          </a:p>
        </p:txBody>
      </p:sp>
      <p:sp>
        <p:nvSpPr>
          <p:cNvPr id="12" name="Textfeld 11">
            <a:extLst>
              <a:ext uri="{FF2B5EF4-FFF2-40B4-BE49-F238E27FC236}">
                <a16:creationId xmlns:a16="http://schemas.microsoft.com/office/drawing/2014/main" id="{C36099FB-B2CD-4253-9B70-62412834CA5A}"/>
              </a:ext>
            </a:extLst>
          </p:cNvPr>
          <p:cNvSpPr txBox="1"/>
          <p:nvPr/>
        </p:nvSpPr>
        <p:spPr>
          <a:xfrm>
            <a:off x="6198925" y="90825"/>
            <a:ext cx="359394" cy="369332"/>
          </a:xfrm>
          <a:prstGeom prst="rect">
            <a:avLst/>
          </a:prstGeom>
          <a:noFill/>
        </p:spPr>
        <p:txBody>
          <a:bodyPr wrap="none" rtlCol="0">
            <a:spAutoFit/>
          </a:bodyPr>
          <a:lstStyle/>
          <a:p>
            <a:r>
              <a:rPr lang="de-DE" b="1" dirty="0"/>
              <a:t>2.</a:t>
            </a:r>
            <a:endParaRPr lang="en-US" b="1" dirty="0"/>
          </a:p>
        </p:txBody>
      </p:sp>
      <p:sp>
        <p:nvSpPr>
          <p:cNvPr id="15" name="Rectangle 14">
            <a:extLst>
              <a:ext uri="{FF2B5EF4-FFF2-40B4-BE49-F238E27FC236}">
                <a16:creationId xmlns:a16="http://schemas.microsoft.com/office/drawing/2014/main" id="{C1ED3A3E-840B-4C4E-A0E7-087DEDD962A3}"/>
              </a:ext>
            </a:extLst>
          </p:cNvPr>
          <p:cNvSpPr/>
          <p:nvPr/>
        </p:nvSpPr>
        <p:spPr>
          <a:xfrm>
            <a:off x="6025595" y="6520405"/>
            <a:ext cx="6166404" cy="338554"/>
          </a:xfrm>
          <a:prstGeom prst="rect">
            <a:avLst/>
          </a:prstGeom>
          <a:solidFill>
            <a:schemeClr val="bg1"/>
          </a:solidFill>
        </p:spPr>
        <p:txBody>
          <a:bodyPr wrap="square">
            <a:spAutoFit/>
          </a:bodyPr>
          <a:lstStyle/>
          <a:p>
            <a:pPr algn="ctr">
              <a:lnSpc>
                <a:spcPct val="100000"/>
              </a:lnSpc>
            </a:pPr>
            <a:r>
              <a:rPr lang="en-US" sz="1600" dirty="0"/>
              <a:t>linear decreases; band selection helps, </a:t>
            </a:r>
            <a:r>
              <a:rPr lang="en-US" sz="1600" b="1" dirty="0"/>
              <a:t>quantization even more so</a:t>
            </a:r>
            <a:endParaRPr lang="de-DE" sz="1600" dirty="0"/>
          </a:p>
        </p:txBody>
      </p:sp>
      <p:sp>
        <p:nvSpPr>
          <p:cNvPr id="16" name="Rectangle 15">
            <a:extLst>
              <a:ext uri="{FF2B5EF4-FFF2-40B4-BE49-F238E27FC236}">
                <a16:creationId xmlns:a16="http://schemas.microsoft.com/office/drawing/2014/main" id="{8CCDDF8B-1D0C-4AB7-8099-A031E7834F2C}"/>
              </a:ext>
            </a:extLst>
          </p:cNvPr>
          <p:cNvSpPr/>
          <p:nvPr/>
        </p:nvSpPr>
        <p:spPr>
          <a:xfrm>
            <a:off x="0" y="3095740"/>
            <a:ext cx="6025596" cy="338554"/>
          </a:xfrm>
          <a:prstGeom prst="rect">
            <a:avLst/>
          </a:prstGeom>
          <a:ln w="22225">
            <a:noFill/>
          </a:ln>
        </p:spPr>
        <p:txBody>
          <a:bodyPr wrap="square">
            <a:spAutoFit/>
          </a:bodyPr>
          <a:lstStyle/>
          <a:p>
            <a:pPr algn="ctr">
              <a:lnSpc>
                <a:spcPct val="100000"/>
              </a:lnSpc>
            </a:pPr>
            <a:r>
              <a:rPr lang="en-US" sz="1600" dirty="0"/>
              <a:t>PCA/NMF </a:t>
            </a:r>
            <a:r>
              <a:rPr lang="en-US" sz="1600" b="1" dirty="0"/>
              <a:t>cuts 20% </a:t>
            </a:r>
            <a:r>
              <a:rPr lang="en-US" sz="1600" dirty="0"/>
              <a:t>inference time; </a:t>
            </a:r>
            <a:r>
              <a:rPr lang="en-US" sz="1600" b="1" dirty="0"/>
              <a:t>pruning </a:t>
            </a:r>
            <a:r>
              <a:rPr lang="en-US" sz="1600" b="1" dirty="0">
                <a:latin typeface="Calibri" panose="020F0502020204030204" pitchFamily="34" charset="0"/>
                <a:cs typeface="Calibri" panose="020F0502020204030204" pitchFamily="34" charset="0"/>
              </a:rPr>
              <a:t>→ faster inference</a:t>
            </a:r>
            <a:endParaRPr lang="en-US" sz="1600" b="1" dirty="0"/>
          </a:p>
        </p:txBody>
      </p:sp>
      <p:sp>
        <p:nvSpPr>
          <p:cNvPr id="17" name="Rectangle 16">
            <a:extLst>
              <a:ext uri="{FF2B5EF4-FFF2-40B4-BE49-F238E27FC236}">
                <a16:creationId xmlns:a16="http://schemas.microsoft.com/office/drawing/2014/main" id="{AA20CA0F-4201-4BA7-9F2B-C1AAA3A99D8C}"/>
              </a:ext>
            </a:extLst>
          </p:cNvPr>
          <p:cNvSpPr/>
          <p:nvPr/>
        </p:nvSpPr>
        <p:spPr>
          <a:xfrm>
            <a:off x="6169114" y="3101168"/>
            <a:ext cx="5944833" cy="338554"/>
          </a:xfrm>
          <a:prstGeom prst="rect">
            <a:avLst/>
          </a:prstGeom>
        </p:spPr>
        <p:txBody>
          <a:bodyPr wrap="none">
            <a:spAutoFit/>
          </a:bodyPr>
          <a:lstStyle/>
          <a:p>
            <a:r>
              <a:rPr lang="en-US" sz="1600" dirty="0"/>
              <a:t>absolute inference time differences </a:t>
            </a:r>
            <a:r>
              <a:rPr lang="en-US" sz="1600" b="1" dirty="0"/>
              <a:t>more relevant after quantization</a:t>
            </a:r>
            <a:endParaRPr lang="de-DE" sz="1600" b="1" dirty="0"/>
          </a:p>
        </p:txBody>
      </p:sp>
      <p:sp>
        <p:nvSpPr>
          <p:cNvPr id="18" name="Rectangle 17">
            <a:extLst>
              <a:ext uri="{FF2B5EF4-FFF2-40B4-BE49-F238E27FC236}">
                <a16:creationId xmlns:a16="http://schemas.microsoft.com/office/drawing/2014/main" id="{84CA27DE-CE89-4C83-951D-E960D2E50D9C}"/>
              </a:ext>
            </a:extLst>
          </p:cNvPr>
          <p:cNvSpPr/>
          <p:nvPr/>
        </p:nvSpPr>
        <p:spPr>
          <a:xfrm>
            <a:off x="0" y="6524530"/>
            <a:ext cx="6025595" cy="338554"/>
          </a:xfrm>
          <a:prstGeom prst="rect">
            <a:avLst/>
          </a:prstGeom>
          <a:solidFill>
            <a:schemeClr val="bg1"/>
          </a:solidFill>
        </p:spPr>
        <p:txBody>
          <a:bodyPr wrap="square">
            <a:spAutoFit/>
          </a:bodyPr>
          <a:lstStyle/>
          <a:p>
            <a:pPr algn="ctr"/>
            <a:r>
              <a:rPr lang="en-US" sz="1600" dirty="0"/>
              <a:t>relative savings </a:t>
            </a:r>
            <a:r>
              <a:rPr lang="en-US" sz="1600" b="1" dirty="0"/>
              <a:t>much greater for quantization</a:t>
            </a:r>
            <a:r>
              <a:rPr lang="en-US" sz="1600" dirty="0"/>
              <a:t> on top of pruning</a:t>
            </a:r>
            <a:endParaRPr lang="de-DE" sz="1600" dirty="0"/>
          </a:p>
        </p:txBody>
      </p:sp>
      <p:graphicFrame>
        <p:nvGraphicFramePr>
          <p:cNvPr id="11" name="Diagramm 10">
            <a:extLst>
              <a:ext uri="{FF2B5EF4-FFF2-40B4-BE49-F238E27FC236}">
                <a16:creationId xmlns:a16="http://schemas.microsoft.com/office/drawing/2014/main" id="{D043F1C7-7A9F-4047-8AA3-E64DCBCD5AFA}"/>
              </a:ext>
            </a:extLst>
          </p:cNvPr>
          <p:cNvGraphicFramePr/>
          <p:nvPr>
            <p:extLst>
              <p:ext uri="{D42A27DB-BD31-4B8C-83A1-F6EECF244321}">
                <p14:modId xmlns:p14="http://schemas.microsoft.com/office/powerpoint/2010/main" val="2037814394"/>
              </p:ext>
            </p:extLst>
          </p:nvPr>
        </p:nvGraphicFramePr>
        <p:xfrm>
          <a:off x="6025596" y="3444718"/>
          <a:ext cx="6166403" cy="309574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9" name="Diagramm 9">
            <a:extLst>
              <a:ext uri="{FF2B5EF4-FFF2-40B4-BE49-F238E27FC236}">
                <a16:creationId xmlns:a16="http://schemas.microsoft.com/office/drawing/2014/main" id="{C7D9E797-7177-4BEC-9829-39B8F18C7BE8}"/>
              </a:ext>
            </a:extLst>
          </p:cNvPr>
          <p:cNvGraphicFramePr/>
          <p:nvPr>
            <p:extLst>
              <p:ext uri="{D42A27DB-BD31-4B8C-83A1-F6EECF244321}">
                <p14:modId xmlns:p14="http://schemas.microsoft.com/office/powerpoint/2010/main" val="2608498024"/>
              </p:ext>
            </p:extLst>
          </p:nvPr>
        </p:nvGraphicFramePr>
        <p:xfrm>
          <a:off x="0" y="3444717"/>
          <a:ext cx="6025598" cy="3095740"/>
        </p:xfrm>
        <a:graphic>
          <a:graphicData uri="http://schemas.openxmlformats.org/drawingml/2006/chart">
            <c:chart xmlns:c="http://schemas.openxmlformats.org/drawingml/2006/chart" xmlns:r="http://schemas.openxmlformats.org/officeDocument/2006/relationships" r:id="rId6"/>
          </a:graphicData>
        </a:graphic>
      </p:graphicFrame>
      <p:sp>
        <p:nvSpPr>
          <p:cNvPr id="13" name="Textfeld 12">
            <a:extLst>
              <a:ext uri="{FF2B5EF4-FFF2-40B4-BE49-F238E27FC236}">
                <a16:creationId xmlns:a16="http://schemas.microsoft.com/office/drawing/2014/main" id="{C75D2D5B-0AA2-4F54-9323-64EFE2AC99EF}"/>
              </a:ext>
            </a:extLst>
          </p:cNvPr>
          <p:cNvSpPr txBox="1"/>
          <p:nvPr/>
        </p:nvSpPr>
        <p:spPr>
          <a:xfrm>
            <a:off x="239403" y="3520568"/>
            <a:ext cx="359394" cy="369332"/>
          </a:xfrm>
          <a:prstGeom prst="rect">
            <a:avLst/>
          </a:prstGeom>
          <a:noFill/>
        </p:spPr>
        <p:txBody>
          <a:bodyPr wrap="none" rtlCol="0">
            <a:spAutoFit/>
          </a:bodyPr>
          <a:lstStyle/>
          <a:p>
            <a:r>
              <a:rPr lang="de-DE" b="1" dirty="0"/>
              <a:t>3.</a:t>
            </a:r>
            <a:endParaRPr lang="en-US" b="1" dirty="0"/>
          </a:p>
        </p:txBody>
      </p:sp>
      <p:sp>
        <p:nvSpPr>
          <p:cNvPr id="14" name="Textfeld 13">
            <a:extLst>
              <a:ext uri="{FF2B5EF4-FFF2-40B4-BE49-F238E27FC236}">
                <a16:creationId xmlns:a16="http://schemas.microsoft.com/office/drawing/2014/main" id="{5B4151CC-8254-4ACB-9D1E-580314C89D32}"/>
              </a:ext>
            </a:extLst>
          </p:cNvPr>
          <p:cNvSpPr txBox="1"/>
          <p:nvPr/>
        </p:nvSpPr>
        <p:spPr>
          <a:xfrm>
            <a:off x="6198925" y="3520568"/>
            <a:ext cx="359394" cy="369332"/>
          </a:xfrm>
          <a:prstGeom prst="rect">
            <a:avLst/>
          </a:prstGeom>
          <a:noFill/>
        </p:spPr>
        <p:txBody>
          <a:bodyPr wrap="none" rtlCol="0">
            <a:spAutoFit/>
          </a:bodyPr>
          <a:lstStyle/>
          <a:p>
            <a:r>
              <a:rPr lang="de-DE" b="1" dirty="0"/>
              <a:t>4.</a:t>
            </a:r>
            <a:endParaRPr lang="en-US" b="1" dirty="0"/>
          </a:p>
        </p:txBody>
      </p:sp>
    </p:spTree>
    <p:extLst>
      <p:ext uri="{BB962C8B-B14F-4D97-AF65-F5344CB8AC3E}">
        <p14:creationId xmlns:p14="http://schemas.microsoft.com/office/powerpoint/2010/main" val="39178974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Inhaltsplatzhalter 1">
                <a:extLst>
                  <a:ext uri="{FF2B5EF4-FFF2-40B4-BE49-F238E27FC236}">
                    <a16:creationId xmlns:a16="http://schemas.microsoft.com/office/drawing/2014/main" id="{C5C95A38-1546-41B1-BFBF-9D4695037F6C}"/>
                  </a:ext>
                </a:extLst>
              </p:cNvPr>
              <p:cNvSpPr>
                <a:spLocks noGrp="1"/>
              </p:cNvSpPr>
              <p:nvPr>
                <p:ph idx="1"/>
              </p:nvPr>
            </p:nvSpPr>
            <p:spPr>
              <a:xfrm>
                <a:off x="838199" y="1549021"/>
                <a:ext cx="11158183" cy="4627941"/>
              </a:xfrm>
            </p:spPr>
            <p:txBody>
              <a:bodyPr>
                <a:normAutofit lnSpcReduction="10000"/>
              </a:bodyPr>
              <a:lstStyle/>
              <a:p>
                <a:pPr>
                  <a:lnSpc>
                    <a:spcPct val="100000"/>
                  </a:lnSpc>
                </a:pPr>
                <a:r>
                  <a:rPr lang="de-DE" sz="2000" b="1" dirty="0"/>
                  <a:t>PCA, NMF, LLE </a:t>
                </a:r>
                <a:r>
                  <a:rPr lang="de-DE" sz="2000" dirty="0"/>
                  <a:t>band </a:t>
                </a:r>
                <a:r>
                  <a:rPr lang="de-DE" sz="2000" dirty="0" err="1"/>
                  <a:t>selection</a:t>
                </a:r>
                <a:br>
                  <a:rPr lang="de-DE" sz="2000" dirty="0"/>
                </a:br>
                <a:r>
                  <a:rPr lang="de-DE" sz="2000" dirty="0" err="1"/>
                  <a:t>methods</a:t>
                </a:r>
                <a:r>
                  <a:rPr lang="de-DE" sz="2000" dirty="0"/>
                  <a:t> </a:t>
                </a:r>
                <a:r>
                  <a:rPr lang="de-DE" sz="2000" dirty="0" err="1"/>
                  <a:t>best</a:t>
                </a:r>
                <a:r>
                  <a:rPr lang="de-DE" sz="2000" dirty="0"/>
                  <a:t> </a:t>
                </a:r>
                <a:r>
                  <a:rPr lang="de-DE" sz="2000" dirty="0" err="1"/>
                  <a:t>for</a:t>
                </a:r>
                <a:r>
                  <a:rPr lang="de-DE" sz="2000" dirty="0"/>
                  <a:t> high OA</a:t>
                </a:r>
              </a:p>
              <a:p>
                <a:pPr lvl="1">
                  <a:lnSpc>
                    <a:spcPct val="100000"/>
                  </a:lnSpc>
                  <a:spcBef>
                    <a:spcPts val="1200"/>
                  </a:spcBef>
                </a:pPr>
                <a:r>
                  <a:rPr lang="de-DE" sz="1800" dirty="0"/>
                  <a:t>30 </a:t>
                </a:r>
                <a:r>
                  <a:rPr lang="de-DE" sz="1800" dirty="0" err="1"/>
                  <a:t>of</a:t>
                </a:r>
                <a:r>
                  <a:rPr lang="de-DE" sz="1800" dirty="0"/>
                  <a:t> 200 </a:t>
                </a:r>
                <a:r>
                  <a:rPr lang="de-DE" sz="1800" dirty="0" err="1"/>
                  <a:t>components</a:t>
                </a:r>
                <a:r>
                  <a:rPr lang="de-DE" sz="1800" dirty="0"/>
                  <a:t> </a:t>
                </a:r>
                <a:r>
                  <a:rPr lang="de-DE" sz="1800" dirty="0" err="1"/>
                  <a:t>suffice</a:t>
                </a:r>
                <a:r>
                  <a:rPr lang="de-DE" sz="1800" dirty="0"/>
                  <a:t> </a:t>
                </a:r>
                <a:r>
                  <a:rPr lang="de-DE" sz="1800" dirty="0" err="1"/>
                  <a:t>for</a:t>
                </a:r>
                <a:r>
                  <a:rPr lang="de-DE" sz="1800" dirty="0"/>
                  <a:t> PCA/NMF, 90 </a:t>
                </a:r>
                <a:r>
                  <a:rPr lang="de-DE" sz="1800" dirty="0" err="1"/>
                  <a:t>for</a:t>
                </a:r>
                <a:r>
                  <a:rPr lang="de-DE" sz="1800" dirty="0"/>
                  <a:t> LLE → </a:t>
                </a:r>
                <a:r>
                  <a:rPr lang="de-DE" sz="1800" dirty="0" err="1"/>
                  <a:t>model</a:t>
                </a:r>
                <a:r>
                  <a:rPr lang="de-DE" sz="1800" dirty="0"/>
                  <a:t> </a:t>
                </a:r>
                <a:r>
                  <a:rPr lang="de-DE" sz="1800" dirty="0" err="1"/>
                  <a:t>size</a:t>
                </a:r>
                <a:r>
                  <a:rPr lang="de-DE" sz="1800" dirty="0"/>
                  <a:t> </a:t>
                </a:r>
                <a:r>
                  <a:rPr lang="de-DE" sz="1800" dirty="0" err="1"/>
                  <a:t>savings</a:t>
                </a:r>
                <a:endParaRPr lang="de-DE" sz="1800" dirty="0"/>
              </a:p>
              <a:p>
                <a:pPr lvl="1">
                  <a:lnSpc>
                    <a:spcPct val="100000"/>
                  </a:lnSpc>
                  <a:spcBef>
                    <a:spcPts val="1200"/>
                  </a:spcBef>
                </a:pPr>
                <a:r>
                  <a:rPr lang="de-DE" sz="1800" dirty="0"/>
                  <a:t>lots </a:t>
                </a:r>
                <a:r>
                  <a:rPr lang="de-DE" sz="1800" dirty="0" err="1"/>
                  <a:t>of</a:t>
                </a:r>
                <a:r>
                  <a:rPr lang="de-DE" sz="1800" dirty="0"/>
                  <a:t> </a:t>
                </a:r>
                <a:r>
                  <a:rPr lang="de-DE" sz="1800" dirty="0" err="1"/>
                  <a:t>unsuitable</a:t>
                </a:r>
                <a:r>
                  <a:rPr lang="de-DE" sz="1800" dirty="0"/>
                  <a:t> (GRP, SRP, MDS, </a:t>
                </a:r>
                <a:r>
                  <a:rPr lang="de-DE" sz="1800" dirty="0" err="1"/>
                  <a:t>boulch</a:t>
                </a:r>
                <a:r>
                  <a:rPr lang="de-DE" sz="1800" dirty="0"/>
                  <a:t> </a:t>
                </a:r>
                <a:r>
                  <a:rPr lang="de-DE" sz="1800" dirty="0" err="1"/>
                  <a:t>autoencoder</a:t>
                </a:r>
                <a:r>
                  <a:rPr lang="de-DE" sz="1800" dirty="0"/>
                  <a:t>, t-SNE, ISOMAP, UMAP, ...),</a:t>
                </a:r>
                <a:br>
                  <a:rPr lang="de-DE" sz="1800" dirty="0"/>
                </a:br>
                <a:r>
                  <a:rPr lang="de-DE" sz="1800" dirty="0" err="1"/>
                  <a:t>unreliable</a:t>
                </a:r>
                <a:r>
                  <a:rPr lang="de-DE" sz="1800" dirty="0"/>
                  <a:t> (feature </a:t>
                </a:r>
                <a:r>
                  <a:rPr lang="de-DE" sz="1800" dirty="0" err="1"/>
                  <a:t>selection</a:t>
                </a:r>
                <a:r>
                  <a:rPr lang="de-DE" sz="1800" dirty="0"/>
                  <a:t>), inflexible / </a:t>
                </a:r>
                <a:r>
                  <a:rPr lang="de-DE" sz="1800" dirty="0" err="1"/>
                  <a:t>constrained</a:t>
                </a:r>
                <a:r>
                  <a:rPr lang="de-DE" sz="1800" dirty="0"/>
                  <a:t> (LDA, LLE) </a:t>
                </a:r>
                <a:r>
                  <a:rPr lang="de-DE" sz="1800" dirty="0" err="1"/>
                  <a:t>methods</a:t>
                </a:r>
                <a:endParaRPr lang="de-DE" sz="1800" dirty="0"/>
              </a:p>
              <a:p>
                <a:pPr lvl="1">
                  <a:lnSpc>
                    <a:spcPct val="100000"/>
                  </a:lnSpc>
                  <a:spcBef>
                    <a:spcPts val="1200"/>
                  </a:spcBef>
                </a:pPr>
                <a:r>
                  <a:rPr lang="de-DE" sz="1800" dirty="0"/>
                  <a:t>rapid OA </a:t>
                </a:r>
                <a:r>
                  <a:rPr lang="de-DE" sz="1800" dirty="0" err="1"/>
                  <a:t>growth</a:t>
                </a:r>
                <a:r>
                  <a:rPr lang="de-DE" sz="1800" dirty="0"/>
                  <a:t> (feature </a:t>
                </a:r>
                <a:r>
                  <a:rPr lang="de-DE" sz="1800" dirty="0" err="1"/>
                  <a:t>extraction</a:t>
                </a:r>
                <a:r>
                  <a:rPr lang="de-DE" sz="1800" dirty="0"/>
                  <a:t>) vs. linear </a:t>
                </a:r>
                <a:r>
                  <a:rPr lang="de-DE" sz="1800" dirty="0" err="1"/>
                  <a:t>development</a:t>
                </a:r>
                <a:r>
                  <a:rPr lang="de-DE" sz="1800" dirty="0"/>
                  <a:t> (feature </a:t>
                </a:r>
                <a:r>
                  <a:rPr lang="de-DE" sz="1800" dirty="0" err="1"/>
                  <a:t>selection</a:t>
                </a:r>
                <a:r>
                  <a:rPr lang="de-DE" sz="1800" dirty="0"/>
                  <a:t>)</a:t>
                </a:r>
              </a:p>
              <a:p>
                <a:pPr>
                  <a:lnSpc>
                    <a:spcPct val="100000"/>
                  </a:lnSpc>
                  <a:spcBef>
                    <a:spcPts val="1200"/>
                  </a:spcBef>
                </a:pPr>
                <a:r>
                  <a:rPr lang="de-DE" sz="2000" dirty="0" err="1"/>
                  <a:t>fine-grained</a:t>
                </a:r>
                <a:r>
                  <a:rPr lang="de-DE" sz="2000" dirty="0"/>
                  <a:t>, </a:t>
                </a:r>
                <a:r>
                  <a:rPr lang="de-DE" sz="2000" dirty="0" err="1"/>
                  <a:t>threshold-based</a:t>
                </a:r>
                <a:r>
                  <a:rPr lang="de-DE" sz="2000" dirty="0"/>
                  <a:t> </a:t>
                </a:r>
                <a:r>
                  <a:rPr lang="de-DE" sz="2000" dirty="0" err="1"/>
                  <a:t>weight</a:t>
                </a:r>
                <a:r>
                  <a:rPr lang="de-DE" sz="2000" dirty="0"/>
                  <a:t> and </a:t>
                </a:r>
                <a:r>
                  <a:rPr lang="de-DE" sz="2000" dirty="0" err="1"/>
                  <a:t>bias</a:t>
                </a:r>
                <a:r>
                  <a:rPr lang="de-DE" sz="2000" dirty="0"/>
                  <a:t> </a:t>
                </a:r>
                <a:r>
                  <a:rPr lang="de-DE" sz="2000" b="1" dirty="0" err="1"/>
                  <a:t>pruning</a:t>
                </a:r>
                <a:r>
                  <a:rPr lang="de-DE" sz="2000" dirty="0"/>
                  <a:t>:</a:t>
                </a:r>
              </a:p>
              <a:p>
                <a:pPr lvl="1">
                  <a:lnSpc>
                    <a:spcPct val="100000"/>
                  </a:lnSpc>
                  <a:spcBef>
                    <a:spcPts val="1200"/>
                  </a:spcBef>
                </a:pPr>
                <a:r>
                  <a:rPr lang="de-DE" sz="1800" dirty="0"/>
                  <a:t>3 </a:t>
                </a:r>
                <a:r>
                  <a:rPr lang="de-DE" sz="1800" dirty="0" err="1"/>
                  <a:t>phases</a:t>
                </a:r>
                <a:r>
                  <a:rPr lang="de-DE" sz="1800" dirty="0"/>
                  <a:t>, </a:t>
                </a:r>
                <a:r>
                  <a:rPr lang="de-DE" sz="1800" dirty="0" err="1"/>
                  <a:t>separated</a:t>
                </a:r>
                <a:r>
                  <a:rPr lang="de-DE" sz="1800" dirty="0"/>
                  <a:t> </a:t>
                </a:r>
                <a:r>
                  <a:rPr lang="de-DE" sz="1800" dirty="0" err="1"/>
                  <a:t>by</a:t>
                </a:r>
                <a:r>
                  <a:rPr lang="de-DE" sz="1800" dirty="0"/>
                  <a:t> 40-50% and 80-90%: </a:t>
                </a:r>
                <a:r>
                  <a:rPr lang="de-DE" sz="1800" b="1" dirty="0"/>
                  <a:t>moderate </a:t>
                </a:r>
                <a:r>
                  <a:rPr lang="de-DE" sz="1800" b="1" dirty="0" err="1"/>
                  <a:t>pruning</a:t>
                </a:r>
                <a:r>
                  <a:rPr lang="de-DE" sz="1800" b="1" dirty="0"/>
                  <a:t> </a:t>
                </a:r>
                <a:r>
                  <a:rPr lang="de-DE" sz="1800" b="1" dirty="0" err="1"/>
                  <a:t>can</a:t>
                </a:r>
                <a:r>
                  <a:rPr lang="de-DE" sz="1800" b="1" dirty="0"/>
                  <a:t> </a:t>
                </a:r>
                <a:r>
                  <a:rPr lang="de-DE" sz="1800" b="1" dirty="0" err="1"/>
                  <a:t>improve</a:t>
                </a:r>
                <a:r>
                  <a:rPr lang="de-DE" sz="1800" b="1" dirty="0"/>
                  <a:t> OA</a:t>
                </a:r>
                <a:r>
                  <a:rPr lang="de-DE" sz="1800" dirty="0"/>
                  <a:t> </a:t>
                </a:r>
                <a:r>
                  <a:rPr lang="de-DE" sz="1800" dirty="0" err="1"/>
                  <a:t>or</a:t>
                </a:r>
                <a:r>
                  <a:rPr lang="de-DE" sz="1800" dirty="0"/>
                  <a:t> </a:t>
                </a:r>
                <a:r>
                  <a:rPr lang="de-DE" sz="1800" dirty="0" err="1"/>
                  <a:t>retain</a:t>
                </a:r>
                <a:r>
                  <a:rPr lang="de-DE" sz="1800" dirty="0"/>
                  <a:t> </a:t>
                </a:r>
                <a:r>
                  <a:rPr lang="de-DE" sz="1800" dirty="0" err="1"/>
                  <a:t>it</a:t>
                </a:r>
                <a:endParaRPr lang="de-DE" sz="1800" b="1" dirty="0"/>
              </a:p>
              <a:p>
                <a:pPr lvl="1">
                  <a:lnSpc>
                    <a:spcPct val="100000"/>
                  </a:lnSpc>
                  <a:spcBef>
                    <a:spcPts val="1200"/>
                  </a:spcBef>
                </a:pPr>
                <a:r>
                  <a:rPr lang="de-DE" sz="1800" dirty="0" err="1"/>
                  <a:t>framework-specific</a:t>
                </a:r>
                <a:r>
                  <a:rPr lang="de-DE" sz="1800" dirty="0"/>
                  <a:t> </a:t>
                </a:r>
                <a:r>
                  <a:rPr lang="de-DE" sz="1800" dirty="0" err="1"/>
                  <a:t>challenges</a:t>
                </a:r>
                <a:r>
                  <a:rPr lang="de-DE" sz="1800" dirty="0"/>
                  <a:t> </a:t>
                </a:r>
                <a:r>
                  <a:rPr lang="de-DE" sz="1800" dirty="0" err="1"/>
                  <a:t>for</a:t>
                </a:r>
                <a:r>
                  <a:rPr lang="de-DE" sz="1800" dirty="0"/>
                  <a:t> </a:t>
                </a:r>
                <a:r>
                  <a:rPr lang="de-DE" sz="1800" dirty="0" err="1"/>
                  <a:t>physical</a:t>
                </a:r>
                <a:r>
                  <a:rPr lang="de-DE" sz="1800" dirty="0"/>
                  <a:t> </a:t>
                </a:r>
                <a:r>
                  <a:rPr lang="de-DE" sz="1800" dirty="0" err="1"/>
                  <a:t>size</a:t>
                </a:r>
                <a:r>
                  <a:rPr lang="de-DE" sz="1800" dirty="0"/>
                  <a:t> </a:t>
                </a:r>
                <a:r>
                  <a:rPr lang="de-DE" sz="1800" dirty="0" err="1"/>
                  <a:t>reduction</a:t>
                </a:r>
                <a:r>
                  <a:rPr lang="de-DE" sz="1800" dirty="0"/>
                  <a:t>, </a:t>
                </a:r>
                <a:r>
                  <a:rPr lang="de-DE" sz="1800" dirty="0" err="1"/>
                  <a:t>interoperability</a:t>
                </a:r>
                <a:r>
                  <a:rPr lang="de-DE" sz="1800" dirty="0"/>
                  <a:t>, out-</a:t>
                </a:r>
                <a:r>
                  <a:rPr lang="de-DE" sz="1800" dirty="0" err="1"/>
                  <a:t>of</a:t>
                </a:r>
                <a:r>
                  <a:rPr lang="de-DE" sz="1800" dirty="0"/>
                  <a:t>-</a:t>
                </a:r>
                <a:r>
                  <a:rPr lang="de-DE" sz="1800" dirty="0" err="1"/>
                  <a:t>the</a:t>
                </a:r>
                <a:r>
                  <a:rPr lang="de-DE" sz="1800" dirty="0"/>
                  <a:t>-box </a:t>
                </a:r>
                <a:r>
                  <a:rPr lang="de-DE" sz="1800" dirty="0" err="1"/>
                  <a:t>pruning</a:t>
                </a:r>
                <a:r>
                  <a:rPr lang="de-DE" sz="1800" dirty="0"/>
                  <a:t> (</a:t>
                </a:r>
                <a:r>
                  <a:rPr lang="de-DE" sz="1800" dirty="0" err="1"/>
                  <a:t>much</a:t>
                </a:r>
                <a:r>
                  <a:rPr lang="de-DE" sz="1800" dirty="0"/>
                  <a:t> </a:t>
                </a:r>
                <a:r>
                  <a:rPr lang="de-DE" sz="1800" dirty="0" err="1"/>
                  <a:t>wip</a:t>
                </a:r>
                <a:r>
                  <a:rPr lang="de-DE" sz="1800" dirty="0"/>
                  <a:t>)</a:t>
                </a:r>
              </a:p>
              <a:p>
                <a:pPr lvl="1">
                  <a:lnSpc>
                    <a:spcPct val="100000"/>
                  </a:lnSpc>
                  <a:spcBef>
                    <a:spcPts val="1200"/>
                  </a:spcBef>
                </a:pPr>
                <a:r>
                  <a:rPr lang="de-DE" sz="1800" dirty="0" err="1"/>
                  <a:t>layer-based</a:t>
                </a:r>
                <a:r>
                  <a:rPr lang="de-DE" sz="1800" dirty="0"/>
                  <a:t> </a:t>
                </a:r>
                <a:r>
                  <a:rPr lang="de-DE" sz="1800" dirty="0" err="1"/>
                  <a:t>variation</a:t>
                </a:r>
                <a:r>
                  <a:rPr lang="de-DE" sz="1800" dirty="0"/>
                  <a:t> </a:t>
                </a:r>
                <a:r>
                  <a:rPr lang="de-DE" sz="1800" dirty="0" err="1"/>
                  <a:t>useful</a:t>
                </a:r>
                <a:r>
                  <a:rPr lang="de-DE" sz="1800" dirty="0"/>
                  <a:t> </a:t>
                </a:r>
                <a:r>
                  <a:rPr lang="de-DE" sz="1800" dirty="0" err="1"/>
                  <a:t>for</a:t>
                </a:r>
                <a:r>
                  <a:rPr lang="de-DE" sz="1800" dirty="0"/>
                  <a:t> </a:t>
                </a:r>
                <a:r>
                  <a:rPr lang="de-DE" sz="1800" dirty="0" err="1"/>
                  <a:t>giant</a:t>
                </a:r>
                <a:r>
                  <a:rPr lang="de-DE" sz="1800" dirty="0"/>
                  <a:t> </a:t>
                </a:r>
                <a:r>
                  <a:rPr lang="de-DE" sz="1800" dirty="0" err="1"/>
                  <a:t>layers</a:t>
                </a:r>
                <a:r>
                  <a:rPr lang="de-DE" sz="1800" dirty="0"/>
                  <a:t> (</a:t>
                </a:r>
                <a:r>
                  <a:rPr lang="de-DE" sz="1800" dirty="0" err="1"/>
                  <a:t>luo</a:t>
                </a:r>
                <a:r>
                  <a:rPr lang="de-DE" sz="1800" dirty="0"/>
                  <a:t>), </a:t>
                </a:r>
                <a:r>
                  <a:rPr lang="de-DE" sz="1800" dirty="0" err="1"/>
                  <a:t>where</a:t>
                </a:r>
                <a:r>
                  <a:rPr lang="de-DE" sz="1800" dirty="0"/>
                  <a:t> linear </a:t>
                </a:r>
                <a:r>
                  <a:rPr lang="de-DE" sz="1800" dirty="0" err="1"/>
                  <a:t>layers</a:t>
                </a:r>
                <a:r>
                  <a:rPr lang="de-DE" sz="1800" dirty="0"/>
                  <a:t> </a:t>
                </a:r>
                <a:r>
                  <a:rPr lang="de-DE" sz="1800" dirty="0" err="1"/>
                  <a:t>are</a:t>
                </a:r>
                <a:r>
                  <a:rPr lang="de-DE" sz="1800" dirty="0"/>
                  <a:t> </a:t>
                </a:r>
                <a:r>
                  <a:rPr lang="de-DE" sz="1800" dirty="0" err="1"/>
                  <a:t>less</a:t>
                </a:r>
                <a:r>
                  <a:rPr lang="de-DE" sz="1800" dirty="0"/>
                  <a:t> relevant </a:t>
                </a:r>
                <a:r>
                  <a:rPr lang="de-DE" sz="1800" dirty="0" err="1"/>
                  <a:t>than</a:t>
                </a:r>
                <a:r>
                  <a:rPr lang="de-DE" sz="1800" dirty="0"/>
                  <a:t> </a:t>
                </a:r>
                <a:r>
                  <a:rPr lang="de-DE" sz="1800" dirty="0" err="1"/>
                  <a:t>conv</a:t>
                </a:r>
                <a:r>
                  <a:rPr lang="de-DE" sz="1800" dirty="0"/>
                  <a:t>. </a:t>
                </a:r>
                <a:r>
                  <a:rPr lang="de-DE" sz="1800" dirty="0" err="1"/>
                  <a:t>layers</a:t>
                </a:r>
                <a:endParaRPr lang="de-DE" sz="1800" dirty="0"/>
              </a:p>
              <a:p>
                <a:pPr lvl="1">
                  <a:lnSpc>
                    <a:spcPct val="100000"/>
                  </a:lnSpc>
                  <a:spcBef>
                    <a:spcPts val="1200"/>
                  </a:spcBef>
                </a:pPr>
                <a:r>
                  <a:rPr lang="de-DE" sz="1800" dirty="0" err="1"/>
                  <a:t>preferable</a:t>
                </a:r>
                <a:r>
                  <a:rPr lang="de-DE" sz="1800" dirty="0"/>
                  <a:t> </a:t>
                </a:r>
                <a:r>
                  <a:rPr lang="de-DE" sz="1800" dirty="0" err="1"/>
                  <a:t>to</a:t>
                </a:r>
                <a:r>
                  <a:rPr lang="de-DE" sz="1800" dirty="0"/>
                  <a:t> coarse-grained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1</m:t>
                        </m:r>
                      </m:sub>
                    </m:sSub>
                  </m:oMath>
                </a14:m>
                <a:r>
                  <a:rPr lang="de-DE" sz="1800" dirty="0"/>
                  <a:t>-</a:t>
                </a:r>
                <a:r>
                  <a:rPr lang="de-DE" sz="1800" dirty="0" err="1"/>
                  <a:t>based</a:t>
                </a:r>
                <a:r>
                  <a:rPr lang="de-DE" sz="1800" dirty="0"/>
                  <a:t> </a:t>
                </a:r>
                <a:r>
                  <a:rPr lang="de-DE" sz="1800" dirty="0" err="1"/>
                  <a:t>channel</a:t>
                </a:r>
                <a:r>
                  <a:rPr lang="de-DE" sz="1800" dirty="0"/>
                  <a:t> </a:t>
                </a:r>
                <a:r>
                  <a:rPr lang="de-DE" sz="1800" dirty="0" err="1"/>
                  <a:t>pruning</a:t>
                </a:r>
                <a:r>
                  <a:rPr lang="de-DE" sz="1800" dirty="0"/>
                  <a:t> </a:t>
                </a:r>
                <a:r>
                  <a:rPr lang="de-DE" sz="1800" dirty="0" err="1"/>
                  <a:t>wrt</a:t>
                </a:r>
                <a:r>
                  <a:rPr lang="de-DE" sz="1800" dirty="0"/>
                  <a:t> OA, but </a:t>
                </a:r>
                <a:r>
                  <a:rPr lang="de-DE" sz="1800" dirty="0" err="1"/>
                  <a:t>connection</a:t>
                </a:r>
                <a:r>
                  <a:rPr lang="de-DE" sz="1800" dirty="0"/>
                  <a:t> </a:t>
                </a:r>
                <a:r>
                  <a:rPr lang="de-DE" sz="1800" dirty="0" err="1"/>
                  <a:t>holes</a:t>
                </a:r>
                <a:r>
                  <a:rPr lang="de-DE" sz="1800" dirty="0"/>
                  <a:t> </a:t>
                </a:r>
                <a:r>
                  <a:rPr lang="de-DE" sz="1800" dirty="0" err="1"/>
                  <a:t>might</a:t>
                </a:r>
                <a:r>
                  <a:rPr lang="de-DE" sz="1800" dirty="0"/>
                  <a:t> </a:t>
                </a:r>
                <a:r>
                  <a:rPr lang="de-DE" sz="1800" dirty="0" err="1"/>
                  <a:t>be</a:t>
                </a:r>
                <a:r>
                  <a:rPr lang="de-DE" sz="1800" dirty="0"/>
                  <a:t> </a:t>
                </a:r>
                <a:r>
                  <a:rPr lang="de-DE" sz="1800" dirty="0" err="1"/>
                  <a:t>more</a:t>
                </a:r>
                <a:r>
                  <a:rPr lang="de-DE" sz="1800" dirty="0"/>
                  <a:t> </a:t>
                </a:r>
                <a:r>
                  <a:rPr lang="de-DE" sz="1800" dirty="0" err="1"/>
                  <a:t>concerning</a:t>
                </a:r>
                <a:r>
                  <a:rPr lang="de-DE" sz="1800" dirty="0"/>
                  <a:t> </a:t>
                </a:r>
                <a:r>
                  <a:rPr lang="de-DE" sz="1800" dirty="0" err="1"/>
                  <a:t>for</a:t>
                </a:r>
                <a:r>
                  <a:rPr lang="de-DE" sz="1800" dirty="0"/>
                  <a:t> </a:t>
                </a:r>
                <a:r>
                  <a:rPr lang="de-DE" sz="1800" dirty="0" err="1"/>
                  <a:t>efficient</a:t>
                </a:r>
                <a:r>
                  <a:rPr lang="de-DE" sz="1800" dirty="0"/>
                  <a:t> </a:t>
                </a:r>
                <a:r>
                  <a:rPr lang="de-DE" sz="1800" dirty="0" err="1"/>
                  <a:t>computation</a:t>
                </a:r>
                <a:r>
                  <a:rPr lang="de-DE" sz="1800" dirty="0"/>
                  <a:t> </a:t>
                </a:r>
                <a:r>
                  <a:rPr lang="de-DE" sz="1800" dirty="0" err="1"/>
                  <a:t>wrt</a:t>
                </a:r>
                <a:r>
                  <a:rPr lang="de-DE" sz="1800" dirty="0"/>
                  <a:t> </a:t>
                </a:r>
                <a:r>
                  <a:rPr lang="de-DE" sz="1800" dirty="0" err="1"/>
                  <a:t>inference</a:t>
                </a:r>
                <a:r>
                  <a:rPr lang="de-DE" sz="1800" dirty="0"/>
                  <a:t> time </a:t>
                </a:r>
                <a:r>
                  <a:rPr lang="de-DE" sz="1800" dirty="0" err="1"/>
                  <a:t>measurements</a:t>
                </a:r>
                <a:endParaRPr lang="de-DE" sz="1800" dirty="0"/>
              </a:p>
            </p:txBody>
          </p:sp>
        </mc:Choice>
        <mc:Fallback xmlns="">
          <p:sp>
            <p:nvSpPr>
              <p:cNvPr id="2" name="Inhaltsplatzhalter 1">
                <a:extLst>
                  <a:ext uri="{FF2B5EF4-FFF2-40B4-BE49-F238E27FC236}">
                    <a16:creationId xmlns:a16="http://schemas.microsoft.com/office/drawing/2014/main" id="{C5C95A38-1546-41B1-BFBF-9D4695037F6C}"/>
                  </a:ext>
                </a:extLst>
              </p:cNvPr>
              <p:cNvSpPr>
                <a:spLocks noGrp="1" noRot="1" noChangeAspect="1" noMove="1" noResize="1" noEditPoints="1" noAdjustHandles="1" noChangeArrowheads="1" noChangeShapeType="1" noTextEdit="1"/>
              </p:cNvSpPr>
              <p:nvPr>
                <p:ph idx="1"/>
              </p:nvPr>
            </p:nvSpPr>
            <p:spPr>
              <a:xfrm>
                <a:off x="838199" y="1549021"/>
                <a:ext cx="11158183" cy="4627941"/>
              </a:xfrm>
              <a:blipFill>
                <a:blip r:embed="rId4"/>
                <a:stretch>
                  <a:fillRect l="-437" t="-1318"/>
                </a:stretch>
              </a:blipFill>
            </p:spPr>
            <p:txBody>
              <a:bodyPr/>
              <a:lstStyle/>
              <a:p>
                <a:r>
                  <a:rPr lang="de-DE">
                    <a:noFill/>
                  </a:rPr>
                  <a:t> </a:t>
                </a:r>
              </a:p>
            </p:txBody>
          </p:sp>
        </mc:Fallback>
      </mc:AlternateContent>
      <p:sp>
        <p:nvSpPr>
          <p:cNvPr id="3" name="Datumsplatzhalter 2">
            <a:extLst>
              <a:ext uri="{FF2B5EF4-FFF2-40B4-BE49-F238E27FC236}">
                <a16:creationId xmlns:a16="http://schemas.microsoft.com/office/drawing/2014/main" id="{49E224E6-310F-40C1-824A-7EBFDB833965}"/>
              </a:ext>
            </a:extLst>
          </p:cNvPr>
          <p:cNvSpPr>
            <a:spLocks noGrp="1"/>
          </p:cNvSpPr>
          <p:nvPr>
            <p:ph type="dt" sz="half" idx="14"/>
          </p:nvPr>
        </p:nvSpPr>
        <p:spPr>
          <a:xfrm>
            <a:off x="838200" y="6356350"/>
            <a:ext cx="4114800" cy="365125"/>
          </a:xfrm>
        </p:spPr>
        <p:txBody>
          <a:bodyPr/>
          <a:lstStyle/>
          <a:p>
            <a:r>
              <a:rPr lang="de-DE" dirty="0" err="1"/>
              <a:t>Conclusion</a:t>
            </a:r>
            <a:r>
              <a:rPr lang="de-DE" dirty="0"/>
              <a:t> – Part I</a:t>
            </a:r>
          </a:p>
        </p:txBody>
      </p:sp>
      <p:sp>
        <p:nvSpPr>
          <p:cNvPr id="4" name="Fußzeilenplatzhalter 3">
            <a:extLst>
              <a:ext uri="{FF2B5EF4-FFF2-40B4-BE49-F238E27FC236}">
                <a16:creationId xmlns:a16="http://schemas.microsoft.com/office/drawing/2014/main" id="{DB789AEC-C685-49CC-91B6-5D81DA25A760}"/>
              </a:ext>
            </a:extLst>
          </p:cNvPr>
          <p:cNvSpPr>
            <a:spLocks noGrp="1"/>
          </p:cNvSpPr>
          <p:nvPr>
            <p:ph type="ftr" sz="quarter" idx="15"/>
          </p:nvPr>
        </p:nvSpPr>
        <p:spPr/>
        <p:txBody>
          <a:bodyPr/>
          <a:lstStyle/>
          <a:p>
            <a:r>
              <a:rPr lang="de-DE"/>
              <a:t>Daniel Rychlewski</a:t>
            </a:r>
            <a:endParaRPr lang="de-DE" dirty="0"/>
          </a:p>
        </p:txBody>
      </p:sp>
      <p:sp>
        <p:nvSpPr>
          <p:cNvPr id="5" name="Foliennummernplatzhalter 4">
            <a:extLst>
              <a:ext uri="{FF2B5EF4-FFF2-40B4-BE49-F238E27FC236}">
                <a16:creationId xmlns:a16="http://schemas.microsoft.com/office/drawing/2014/main" id="{52874200-16A1-4580-ABFC-3EC5AA1B1B3A}"/>
              </a:ext>
            </a:extLst>
          </p:cNvPr>
          <p:cNvSpPr>
            <a:spLocks noGrp="1"/>
          </p:cNvSpPr>
          <p:nvPr>
            <p:ph type="sldNum" sz="quarter" idx="16"/>
          </p:nvPr>
        </p:nvSpPr>
        <p:spPr/>
        <p:txBody>
          <a:bodyPr/>
          <a:lstStyle/>
          <a:p>
            <a:fld id="{93944737-5DFE-4294-9372-CFA818B6D5DE}" type="slidenum">
              <a:rPr lang="de-DE" smtClean="0"/>
              <a:pPr/>
              <a:t>31</a:t>
            </a:fld>
            <a:endParaRPr lang="de-DE" dirty="0"/>
          </a:p>
        </p:txBody>
      </p:sp>
      <p:sp>
        <p:nvSpPr>
          <p:cNvPr id="6" name="Inhaltsplatzhalter 5">
            <a:extLst>
              <a:ext uri="{FF2B5EF4-FFF2-40B4-BE49-F238E27FC236}">
                <a16:creationId xmlns:a16="http://schemas.microsoft.com/office/drawing/2014/main" id="{A66AB8CA-C91D-4100-80E8-BCBC82709A86}"/>
              </a:ext>
            </a:extLst>
          </p:cNvPr>
          <p:cNvSpPr>
            <a:spLocks noGrp="1"/>
          </p:cNvSpPr>
          <p:nvPr>
            <p:ph sz="quarter" idx="13"/>
          </p:nvPr>
        </p:nvSpPr>
        <p:spPr/>
        <p:txBody>
          <a:bodyPr/>
          <a:lstStyle/>
          <a:p>
            <a:r>
              <a:rPr lang="de-DE" dirty="0" err="1"/>
              <a:t>Conclusion</a:t>
            </a:r>
            <a:endParaRPr lang="en-US" dirty="0"/>
          </a:p>
        </p:txBody>
      </p:sp>
      <p:graphicFrame>
        <p:nvGraphicFramePr>
          <p:cNvPr id="8" name="Objekt 7">
            <a:extLst>
              <a:ext uri="{FF2B5EF4-FFF2-40B4-BE49-F238E27FC236}">
                <a16:creationId xmlns:a16="http://schemas.microsoft.com/office/drawing/2014/main" id="{586CF6D0-8401-44A1-AF4E-83772DD6211D}"/>
              </a:ext>
            </a:extLst>
          </p:cNvPr>
          <p:cNvGraphicFramePr>
            <a:graphicFrameLocks noChangeAspect="1"/>
          </p:cNvGraphicFramePr>
          <p:nvPr>
            <p:extLst>
              <p:ext uri="{D42A27DB-BD31-4B8C-83A1-F6EECF244321}">
                <p14:modId xmlns:p14="http://schemas.microsoft.com/office/powerpoint/2010/main" val="1192824072"/>
              </p:ext>
            </p:extLst>
          </p:nvPr>
        </p:nvGraphicFramePr>
        <p:xfrm>
          <a:off x="5782779" y="49212"/>
          <a:ext cx="6409222" cy="2062633"/>
        </p:xfrm>
        <a:graphic>
          <a:graphicData uri="http://schemas.openxmlformats.org/presentationml/2006/ole">
            <mc:AlternateContent xmlns:mc="http://schemas.openxmlformats.org/markup-compatibility/2006">
              <mc:Choice xmlns:v="urn:schemas-microsoft-com:vml" Requires="v">
                <p:oleObj spid="_x0000_s1292" name="Document" r:id="rId5" imgW="5734061" imgH="1844636" progId="Word.Document.12">
                  <p:embed/>
                </p:oleObj>
              </mc:Choice>
              <mc:Fallback>
                <p:oleObj name="Document" r:id="rId5" imgW="5734061" imgH="1844636" progId="Word.Document.12">
                  <p:embed/>
                  <p:pic>
                    <p:nvPicPr>
                      <p:cNvPr id="8" name="Objekt 7">
                        <a:extLst>
                          <a:ext uri="{FF2B5EF4-FFF2-40B4-BE49-F238E27FC236}">
                            <a16:creationId xmlns:a16="http://schemas.microsoft.com/office/drawing/2014/main" id="{586CF6D0-8401-44A1-AF4E-83772DD6211D}"/>
                          </a:ext>
                        </a:extLst>
                      </p:cNvPr>
                      <p:cNvPicPr/>
                      <p:nvPr/>
                    </p:nvPicPr>
                    <p:blipFill>
                      <a:blip r:embed="rId6"/>
                      <a:stretch>
                        <a:fillRect/>
                      </a:stretch>
                    </p:blipFill>
                    <p:spPr>
                      <a:xfrm>
                        <a:off x="5782779" y="49212"/>
                        <a:ext cx="6409222" cy="2062633"/>
                      </a:xfrm>
                      <a:prstGeom prst="rect">
                        <a:avLst/>
                      </a:prstGeom>
                      <a:solidFill>
                        <a:schemeClr val="bg1"/>
                      </a:solidFill>
                    </p:spPr>
                  </p:pic>
                </p:oleObj>
              </mc:Fallback>
            </mc:AlternateContent>
          </a:graphicData>
        </a:graphic>
      </p:graphicFrame>
      <mc:AlternateContent xmlns:mc="http://schemas.openxmlformats.org/markup-compatibility/2006" xmlns:a14="http://schemas.microsoft.com/office/drawing/2010/main">
        <mc:Choice Requires="a14">
          <p:sp>
            <p:nvSpPr>
              <p:cNvPr id="7" name="Rechteck 6">
                <a:extLst>
                  <a:ext uri="{FF2B5EF4-FFF2-40B4-BE49-F238E27FC236}">
                    <a16:creationId xmlns:a16="http://schemas.microsoft.com/office/drawing/2014/main" id="{D311B5E4-E790-4C59-A7FE-6E2C1A5B4AC7}"/>
                  </a:ext>
                </a:extLst>
              </p:cNvPr>
              <p:cNvSpPr/>
              <p:nvPr/>
            </p:nvSpPr>
            <p:spPr>
              <a:xfrm>
                <a:off x="8003434" y="1818917"/>
                <a:ext cx="1967911"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𝐴</m:t>
                      </m:r>
                      <m:r>
                        <a:rPr lang="en-US" sz="1600" i="0">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i="0">
                              <a:latin typeface="Cambria Math" panose="02040503050406030204" pitchFamily="18" charset="0"/>
                            </a:rPr>
                            <m:t>10,20,…,190</m:t>
                          </m:r>
                        </m:e>
                      </m:d>
                    </m:oMath>
                  </m:oMathPara>
                </a14:m>
                <a:endParaRPr lang="en-US" sz="1600" dirty="0"/>
              </a:p>
            </p:txBody>
          </p:sp>
        </mc:Choice>
        <mc:Fallback xmlns="">
          <p:sp>
            <p:nvSpPr>
              <p:cNvPr id="7" name="Rechteck 6">
                <a:extLst>
                  <a:ext uri="{FF2B5EF4-FFF2-40B4-BE49-F238E27FC236}">
                    <a16:creationId xmlns:a16="http://schemas.microsoft.com/office/drawing/2014/main" id="{D311B5E4-E790-4C59-A7FE-6E2C1A5B4AC7}"/>
                  </a:ext>
                </a:extLst>
              </p:cNvPr>
              <p:cNvSpPr>
                <a:spLocks noRot="1" noChangeAspect="1" noMove="1" noResize="1" noEditPoints="1" noAdjustHandles="1" noChangeArrowheads="1" noChangeShapeType="1" noTextEdit="1"/>
              </p:cNvSpPr>
              <p:nvPr/>
            </p:nvSpPr>
            <p:spPr>
              <a:xfrm>
                <a:off x="8003434" y="1818917"/>
                <a:ext cx="1967911" cy="338554"/>
              </a:xfrm>
              <a:prstGeom prst="rect">
                <a:avLst/>
              </a:prstGeom>
              <a:blipFill>
                <a:blip r:embed="rId7"/>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22481039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C95A38-1546-41B1-BFBF-9D4695037F6C}"/>
              </a:ext>
            </a:extLst>
          </p:cNvPr>
          <p:cNvSpPr>
            <a:spLocks noGrp="1"/>
          </p:cNvSpPr>
          <p:nvPr>
            <p:ph idx="1"/>
          </p:nvPr>
        </p:nvSpPr>
        <p:spPr>
          <a:xfrm>
            <a:off x="838199" y="1479710"/>
            <a:ext cx="11269338" cy="4656685"/>
          </a:xfrm>
        </p:spPr>
        <p:txBody>
          <a:bodyPr>
            <a:normAutofit lnSpcReduction="10000"/>
          </a:bodyPr>
          <a:lstStyle/>
          <a:p>
            <a:pPr>
              <a:lnSpc>
                <a:spcPct val="100000"/>
              </a:lnSpc>
              <a:spcAft>
                <a:spcPts val="400"/>
              </a:spcAft>
            </a:pPr>
            <a:r>
              <a:rPr lang="de-DE" sz="2000" b="1" dirty="0"/>
              <a:t>post-training </a:t>
            </a:r>
            <a:r>
              <a:rPr lang="de-DE" sz="2000" b="1" dirty="0" err="1"/>
              <a:t>quantization</a:t>
            </a:r>
            <a:r>
              <a:rPr lang="de-DE" sz="2000" b="1" dirty="0"/>
              <a:t>:</a:t>
            </a:r>
          </a:p>
          <a:p>
            <a:pPr lvl="1">
              <a:lnSpc>
                <a:spcPct val="100000"/>
              </a:lnSpc>
              <a:spcAft>
                <a:spcPts val="400"/>
              </a:spcAft>
            </a:pPr>
            <a:r>
              <a:rPr lang="de-DE" sz="1800" dirty="0" err="1"/>
              <a:t>weights</a:t>
            </a:r>
            <a:r>
              <a:rPr lang="de-DE" sz="1800" dirty="0"/>
              <a:t> least </a:t>
            </a:r>
            <a:r>
              <a:rPr lang="de-DE" sz="1800" dirty="0" err="1"/>
              <a:t>important</a:t>
            </a:r>
            <a:r>
              <a:rPr lang="de-DE" sz="1800" dirty="0"/>
              <a:t>, </a:t>
            </a:r>
            <a:r>
              <a:rPr lang="de-DE" sz="1800" dirty="0" err="1"/>
              <a:t>activations</a:t>
            </a:r>
            <a:r>
              <a:rPr lang="de-DE" sz="1800" dirty="0"/>
              <a:t> </a:t>
            </a:r>
            <a:r>
              <a:rPr lang="de-DE" sz="1800" dirty="0" err="1"/>
              <a:t>less</a:t>
            </a:r>
            <a:r>
              <a:rPr lang="de-DE" sz="1800" dirty="0"/>
              <a:t> </a:t>
            </a:r>
            <a:r>
              <a:rPr lang="de-DE" sz="1800" dirty="0" err="1"/>
              <a:t>important</a:t>
            </a:r>
            <a:r>
              <a:rPr lang="de-DE" sz="1800" dirty="0"/>
              <a:t> </a:t>
            </a:r>
            <a:r>
              <a:rPr lang="de-DE" sz="1800" dirty="0" err="1"/>
              <a:t>than</a:t>
            </a:r>
            <a:r>
              <a:rPr lang="de-DE" sz="1800" dirty="0"/>
              <a:t> </a:t>
            </a:r>
            <a:r>
              <a:rPr lang="de-DE" sz="1800" dirty="0" err="1"/>
              <a:t>accumulators</a:t>
            </a:r>
            <a:endParaRPr lang="de-DE" sz="1800" dirty="0"/>
          </a:p>
          <a:p>
            <a:pPr lvl="1">
              <a:lnSpc>
                <a:spcPct val="100000"/>
              </a:lnSpc>
              <a:spcAft>
                <a:spcPts val="400"/>
              </a:spcAft>
            </a:pPr>
            <a:r>
              <a:rPr lang="de-DE" sz="1800" dirty="0" err="1"/>
              <a:t>hope</a:t>
            </a:r>
            <a:r>
              <a:rPr lang="de-DE" sz="1800" dirty="0"/>
              <a:t> </a:t>
            </a:r>
            <a:r>
              <a:rPr lang="de-DE" sz="1800" dirty="0" err="1"/>
              <a:t>to</a:t>
            </a:r>
            <a:r>
              <a:rPr lang="de-DE" sz="1800" dirty="0"/>
              <a:t> </a:t>
            </a:r>
            <a:r>
              <a:rPr lang="de-DE" sz="1800" dirty="0" err="1"/>
              <a:t>maintain</a:t>
            </a:r>
            <a:r>
              <a:rPr lang="de-DE" sz="1800" dirty="0"/>
              <a:t> OA, </a:t>
            </a:r>
            <a:r>
              <a:rPr lang="de-DE" sz="1800" dirty="0" err="1"/>
              <a:t>since</a:t>
            </a:r>
            <a:r>
              <a:rPr lang="de-DE" sz="1800" dirty="0"/>
              <a:t> </a:t>
            </a:r>
            <a:r>
              <a:rPr lang="de-DE" sz="1800" dirty="0" err="1"/>
              <a:t>improvements</a:t>
            </a:r>
            <a:r>
              <a:rPr lang="de-DE" sz="1800" dirty="0"/>
              <a:t> </a:t>
            </a:r>
            <a:r>
              <a:rPr lang="de-DE" sz="1800" dirty="0" err="1"/>
              <a:t>beyond</a:t>
            </a:r>
            <a:r>
              <a:rPr lang="de-DE" sz="1800" dirty="0"/>
              <a:t> </a:t>
            </a:r>
            <a:r>
              <a:rPr lang="de-DE" sz="1800" dirty="0" err="1"/>
              <a:t>baseline</a:t>
            </a:r>
            <a:r>
              <a:rPr lang="de-DE" sz="1800" dirty="0"/>
              <a:t> </a:t>
            </a:r>
            <a:r>
              <a:rPr lang="de-DE" sz="1800" dirty="0" err="1"/>
              <a:t>extremely</a:t>
            </a:r>
            <a:r>
              <a:rPr lang="de-DE" sz="1800" dirty="0"/>
              <a:t> rare</a:t>
            </a:r>
          </a:p>
          <a:p>
            <a:pPr lvl="1">
              <a:lnSpc>
                <a:spcPct val="100000"/>
              </a:lnSpc>
              <a:spcAft>
                <a:spcPts val="400"/>
              </a:spcAft>
            </a:pPr>
            <a:r>
              <a:rPr lang="de-DE" sz="1800" dirty="0"/>
              <a:t>separate </a:t>
            </a:r>
            <a:r>
              <a:rPr lang="de-DE" sz="1800" dirty="0" err="1"/>
              <a:t>component</a:t>
            </a:r>
            <a:r>
              <a:rPr lang="de-DE" sz="1800" dirty="0"/>
              <a:t> </a:t>
            </a:r>
            <a:r>
              <a:rPr lang="de-DE" sz="1800" dirty="0" err="1"/>
              <a:t>quantization</a:t>
            </a:r>
            <a:r>
              <a:rPr lang="de-DE" sz="1800" dirty="0"/>
              <a:t> </a:t>
            </a:r>
            <a:r>
              <a:rPr lang="de-DE" sz="1800" dirty="0" err="1"/>
              <a:t>risky</a:t>
            </a:r>
            <a:r>
              <a:rPr lang="de-DE" sz="1800" dirty="0"/>
              <a:t>, but </a:t>
            </a:r>
            <a:r>
              <a:rPr lang="de-DE" sz="1800" dirty="0" err="1"/>
              <a:t>good</a:t>
            </a:r>
            <a:r>
              <a:rPr lang="de-DE" sz="1800" dirty="0"/>
              <a:t> </a:t>
            </a:r>
            <a:r>
              <a:rPr lang="de-DE" sz="1800" dirty="0" err="1"/>
              <a:t>combinations</a:t>
            </a:r>
            <a:r>
              <a:rPr lang="de-DE" sz="1800" dirty="0"/>
              <a:t> </a:t>
            </a:r>
            <a:r>
              <a:rPr lang="de-DE" sz="1800" dirty="0" err="1"/>
              <a:t>exist</a:t>
            </a:r>
            <a:r>
              <a:rPr lang="de-DE" sz="1800" dirty="0"/>
              <a:t>:</a:t>
            </a:r>
          </a:p>
          <a:p>
            <a:pPr lvl="2">
              <a:lnSpc>
                <a:spcPct val="100000"/>
              </a:lnSpc>
              <a:spcAft>
                <a:spcPts val="400"/>
              </a:spcAft>
            </a:pPr>
            <a:r>
              <a:rPr lang="en-US" sz="1600" b="1" dirty="0"/>
              <a:t>(8,16,32) for the best OA, (8,8,32) for a middle ground and (8,4,16) for a budget alternative</a:t>
            </a:r>
          </a:p>
          <a:p>
            <a:pPr lvl="1">
              <a:lnSpc>
                <a:spcPct val="100000"/>
              </a:lnSpc>
              <a:spcAft>
                <a:spcPts val="400"/>
              </a:spcAft>
            </a:pPr>
            <a:r>
              <a:rPr lang="en-US" sz="1800" dirty="0"/>
              <a:t>inference time measurements require supported platform to avoid boxing overhead</a:t>
            </a:r>
            <a:endParaRPr lang="de-DE" sz="1800" dirty="0"/>
          </a:p>
          <a:p>
            <a:pPr>
              <a:lnSpc>
                <a:spcPct val="150000"/>
              </a:lnSpc>
              <a:spcAft>
                <a:spcPts val="400"/>
              </a:spcAft>
            </a:pPr>
            <a:r>
              <a:rPr lang="de-DE" sz="2000" b="1" dirty="0" err="1"/>
              <a:t>compression</a:t>
            </a:r>
            <a:r>
              <a:rPr lang="de-DE" sz="2000" b="1" dirty="0"/>
              <a:t> </a:t>
            </a:r>
            <a:r>
              <a:rPr lang="de-DE" sz="2000" b="1" dirty="0" err="1"/>
              <a:t>pipelines</a:t>
            </a:r>
            <a:r>
              <a:rPr lang="de-DE" sz="2000" b="1" dirty="0"/>
              <a:t>:</a:t>
            </a:r>
          </a:p>
          <a:p>
            <a:pPr lvl="1">
              <a:lnSpc>
                <a:spcPct val="100000"/>
              </a:lnSpc>
              <a:spcAft>
                <a:spcPts val="400"/>
              </a:spcAft>
            </a:pPr>
            <a:r>
              <a:rPr lang="de-DE" sz="1800" dirty="0" err="1"/>
              <a:t>effects</a:t>
            </a:r>
            <a:r>
              <a:rPr lang="de-DE" sz="1800" dirty="0"/>
              <a:t> </a:t>
            </a:r>
            <a:r>
              <a:rPr lang="de-DE" sz="1800" dirty="0" err="1"/>
              <a:t>of</a:t>
            </a:r>
            <a:r>
              <a:rPr lang="de-DE" sz="1800" dirty="0"/>
              <a:t> individual </a:t>
            </a:r>
            <a:r>
              <a:rPr lang="de-DE" sz="1800" dirty="0" err="1"/>
              <a:t>compressions</a:t>
            </a:r>
            <a:r>
              <a:rPr lang="de-DE" sz="1800" dirty="0"/>
              <a:t> </a:t>
            </a:r>
            <a:r>
              <a:rPr lang="de-DE" sz="1800" dirty="0" err="1"/>
              <a:t>stack</a:t>
            </a:r>
            <a:r>
              <a:rPr lang="de-DE" sz="1800" dirty="0"/>
              <a:t>, e.g., </a:t>
            </a:r>
            <a:r>
              <a:rPr lang="de-DE" sz="1800" dirty="0" err="1"/>
              <a:t>for</a:t>
            </a:r>
            <a:r>
              <a:rPr lang="de-DE" sz="1800" dirty="0"/>
              <a:t> </a:t>
            </a:r>
            <a:r>
              <a:rPr lang="de-DE" sz="1800" dirty="0" err="1"/>
              <a:t>the</a:t>
            </a:r>
            <a:r>
              <a:rPr lang="de-DE" sz="1800" dirty="0"/>
              <a:t> he </a:t>
            </a:r>
            <a:r>
              <a:rPr lang="de-DE" sz="1800" dirty="0" err="1"/>
              <a:t>model</a:t>
            </a:r>
            <a:r>
              <a:rPr lang="de-DE" sz="1800" dirty="0"/>
              <a:t>, </a:t>
            </a:r>
            <a:r>
              <a:rPr lang="de-DE" sz="1800" b="1" dirty="0"/>
              <a:t>PCA/NMF + &lt;=60% </a:t>
            </a:r>
            <a:r>
              <a:rPr lang="de-DE" sz="1800" b="1" dirty="0" err="1"/>
              <a:t>pruning</a:t>
            </a:r>
            <a:r>
              <a:rPr lang="de-DE" sz="1800" b="1" dirty="0"/>
              <a:t> </a:t>
            </a:r>
            <a:r>
              <a:rPr lang="de-DE" sz="1800" b="1" dirty="0">
                <a:latin typeface="Calibri" panose="020F0502020204030204" pitchFamily="34" charset="0"/>
                <a:cs typeface="Calibri" panose="020F0502020204030204" pitchFamily="34" charset="0"/>
              </a:rPr>
              <a:t>→ </a:t>
            </a:r>
            <a:r>
              <a:rPr lang="de-DE" sz="1800" b="1" dirty="0"/>
              <a:t>99.74 – 100% OA</a:t>
            </a:r>
          </a:p>
          <a:p>
            <a:pPr lvl="2">
              <a:lnSpc>
                <a:spcPct val="100000"/>
              </a:lnSpc>
              <a:spcAft>
                <a:spcPts val="400"/>
              </a:spcAft>
            </a:pPr>
            <a:r>
              <a:rPr lang="de-DE" sz="1600" b="1" dirty="0" err="1"/>
              <a:t>gradient-based</a:t>
            </a:r>
            <a:r>
              <a:rPr lang="de-DE" sz="1600" b="1" dirty="0"/>
              <a:t> </a:t>
            </a:r>
            <a:r>
              <a:rPr lang="de-DE" sz="1600" b="1" dirty="0" err="1"/>
              <a:t>saliency</a:t>
            </a:r>
            <a:r>
              <a:rPr lang="de-DE" sz="1600" b="1" dirty="0"/>
              <a:t> </a:t>
            </a:r>
            <a:r>
              <a:rPr lang="de-DE" sz="1600" b="1" dirty="0" err="1"/>
              <a:t>maps</a:t>
            </a:r>
            <a:r>
              <a:rPr lang="de-DE" sz="1600" b="1" dirty="0"/>
              <a:t> </a:t>
            </a:r>
            <a:r>
              <a:rPr lang="de-DE" sz="1600" b="1" dirty="0" err="1"/>
              <a:t>confirm</a:t>
            </a:r>
            <a:r>
              <a:rPr lang="de-DE" sz="1600" b="1" dirty="0"/>
              <a:t> </a:t>
            </a:r>
            <a:r>
              <a:rPr lang="de-DE" sz="1600" b="1" dirty="0" err="1"/>
              <a:t>unimpaired</a:t>
            </a:r>
            <a:r>
              <a:rPr lang="de-DE" sz="1600" b="1" dirty="0"/>
              <a:t> </a:t>
            </a:r>
            <a:r>
              <a:rPr lang="de-DE" sz="1600" b="1" dirty="0" err="1"/>
              <a:t>important</a:t>
            </a:r>
            <a:r>
              <a:rPr lang="de-DE" sz="1600" b="1" dirty="0"/>
              <a:t> </a:t>
            </a:r>
            <a:r>
              <a:rPr lang="de-DE" sz="1600" b="1" dirty="0" err="1"/>
              <a:t>neurons</a:t>
            </a:r>
            <a:r>
              <a:rPr lang="de-DE" sz="1600" b="1" dirty="0"/>
              <a:t> </a:t>
            </a:r>
            <a:r>
              <a:rPr lang="de-DE" sz="1600" b="1" dirty="0" err="1"/>
              <a:t>for</a:t>
            </a:r>
            <a:r>
              <a:rPr lang="de-DE" sz="1600" b="1" dirty="0"/>
              <a:t> all </a:t>
            </a:r>
            <a:r>
              <a:rPr lang="de-DE" sz="1600" b="1" dirty="0" err="1"/>
              <a:t>trainable</a:t>
            </a:r>
            <a:r>
              <a:rPr lang="de-DE" sz="1600" b="1" dirty="0"/>
              <a:t> </a:t>
            </a:r>
            <a:r>
              <a:rPr lang="de-DE" sz="1600" b="1" dirty="0" err="1"/>
              <a:t>weights</a:t>
            </a:r>
            <a:endParaRPr lang="de-DE" sz="1600" b="1" dirty="0"/>
          </a:p>
          <a:p>
            <a:pPr lvl="1">
              <a:lnSpc>
                <a:spcPct val="100000"/>
              </a:lnSpc>
              <a:spcAft>
                <a:spcPts val="400"/>
              </a:spcAft>
            </a:pPr>
            <a:r>
              <a:rPr lang="de-DE" sz="1800" b="1" dirty="0" err="1"/>
              <a:t>more</a:t>
            </a:r>
            <a:r>
              <a:rPr lang="de-DE" sz="1800" b="1" dirty="0"/>
              <a:t> </a:t>
            </a:r>
            <a:r>
              <a:rPr lang="de-DE" sz="1800" b="1" dirty="0" err="1"/>
              <a:t>components</a:t>
            </a:r>
            <a:r>
              <a:rPr lang="de-DE" sz="1800" b="1" dirty="0"/>
              <a:t> → </a:t>
            </a:r>
            <a:r>
              <a:rPr lang="de-DE" sz="1800" b="1" dirty="0" err="1"/>
              <a:t>shallower</a:t>
            </a:r>
            <a:r>
              <a:rPr lang="de-DE" sz="1800" b="1" dirty="0"/>
              <a:t> </a:t>
            </a:r>
            <a:r>
              <a:rPr lang="de-DE" sz="1800" b="1" dirty="0" err="1"/>
              <a:t>decline</a:t>
            </a:r>
            <a:r>
              <a:rPr lang="de-DE" sz="1800" b="1" dirty="0"/>
              <a:t> </a:t>
            </a:r>
            <a:r>
              <a:rPr lang="de-DE" sz="1800" b="1" dirty="0" err="1"/>
              <a:t>starting</a:t>
            </a:r>
            <a:r>
              <a:rPr lang="de-DE" sz="1800" b="1" dirty="0"/>
              <a:t> at </a:t>
            </a:r>
            <a:r>
              <a:rPr lang="de-DE" sz="1800" b="1" dirty="0" err="1"/>
              <a:t>higher</a:t>
            </a:r>
            <a:r>
              <a:rPr lang="de-DE" sz="1800" b="1" dirty="0"/>
              <a:t> </a:t>
            </a:r>
            <a:r>
              <a:rPr lang="de-DE" sz="1800" b="1" dirty="0" err="1"/>
              <a:t>pruning</a:t>
            </a:r>
            <a:r>
              <a:rPr lang="de-DE" sz="1800" b="1" dirty="0"/>
              <a:t> </a:t>
            </a:r>
            <a:r>
              <a:rPr lang="de-DE" sz="1800" b="1" dirty="0" err="1"/>
              <a:t>percentage</a:t>
            </a:r>
            <a:endParaRPr lang="de-DE" sz="1800" b="1" dirty="0"/>
          </a:p>
          <a:p>
            <a:pPr lvl="1">
              <a:lnSpc>
                <a:spcPct val="100000"/>
              </a:lnSpc>
              <a:spcAft>
                <a:spcPts val="400"/>
              </a:spcAft>
            </a:pPr>
            <a:r>
              <a:rPr lang="de-DE" sz="1800" dirty="0" err="1"/>
              <a:t>especially</a:t>
            </a:r>
            <a:r>
              <a:rPr lang="de-DE" sz="1800" dirty="0"/>
              <a:t> </a:t>
            </a:r>
            <a:r>
              <a:rPr lang="de-DE" sz="1800" dirty="0" err="1"/>
              <a:t>for</a:t>
            </a:r>
            <a:r>
              <a:rPr lang="de-DE" sz="1800" dirty="0"/>
              <a:t> </a:t>
            </a:r>
            <a:r>
              <a:rPr lang="de-DE" sz="1800" dirty="0" err="1"/>
              <a:t>model</a:t>
            </a:r>
            <a:r>
              <a:rPr lang="de-DE" sz="1800" dirty="0"/>
              <a:t> </a:t>
            </a:r>
            <a:r>
              <a:rPr lang="de-DE" sz="1800" dirty="0" err="1"/>
              <a:t>size</a:t>
            </a:r>
            <a:r>
              <a:rPr lang="de-DE" sz="1800" dirty="0"/>
              <a:t> </a:t>
            </a:r>
            <a:r>
              <a:rPr lang="de-DE" sz="1800" dirty="0" err="1"/>
              <a:t>considerations</a:t>
            </a:r>
            <a:r>
              <a:rPr lang="de-DE" sz="1800" dirty="0"/>
              <a:t>, </a:t>
            </a:r>
            <a:r>
              <a:rPr lang="de-DE" sz="1800" dirty="0" err="1"/>
              <a:t>quantization</a:t>
            </a:r>
            <a:r>
              <a:rPr lang="de-DE" sz="1800" dirty="0"/>
              <a:t> </a:t>
            </a:r>
            <a:r>
              <a:rPr lang="de-DE" sz="1800" dirty="0" err="1"/>
              <a:t>can</a:t>
            </a:r>
            <a:r>
              <a:rPr lang="de-DE" sz="1800" dirty="0"/>
              <a:t> </a:t>
            </a:r>
            <a:r>
              <a:rPr lang="de-DE" sz="1800" dirty="0" err="1"/>
              <a:t>help</a:t>
            </a:r>
            <a:endParaRPr lang="de-DE" sz="1800" dirty="0"/>
          </a:p>
          <a:p>
            <a:pPr lvl="2">
              <a:lnSpc>
                <a:spcPct val="100000"/>
              </a:lnSpc>
              <a:spcAft>
                <a:spcPts val="400"/>
              </a:spcAft>
            </a:pPr>
            <a:r>
              <a:rPr lang="de-DE" sz="1600" dirty="0" err="1"/>
              <a:t>can</a:t>
            </a:r>
            <a:r>
              <a:rPr lang="de-DE" sz="1600" dirty="0"/>
              <a:t> </a:t>
            </a:r>
            <a:r>
              <a:rPr lang="de-DE" sz="1600" dirty="0" err="1"/>
              <a:t>retain</a:t>
            </a:r>
            <a:r>
              <a:rPr lang="de-DE" sz="1600" dirty="0"/>
              <a:t> </a:t>
            </a:r>
            <a:r>
              <a:rPr lang="de-DE" sz="1600" dirty="0" err="1"/>
              <a:t>much</a:t>
            </a:r>
            <a:r>
              <a:rPr lang="de-DE" sz="1600" dirty="0"/>
              <a:t> OA in </a:t>
            </a:r>
            <a:r>
              <a:rPr lang="de-DE" sz="1600" dirty="0" err="1"/>
              <a:t>the</a:t>
            </a:r>
            <a:r>
              <a:rPr lang="de-DE" sz="1600" dirty="0"/>
              <a:t> </a:t>
            </a:r>
            <a:r>
              <a:rPr lang="de-DE" sz="1600" dirty="0" err="1"/>
              <a:t>pipeline</a:t>
            </a:r>
            <a:r>
              <a:rPr lang="de-DE" sz="1600" dirty="0"/>
              <a:t> </a:t>
            </a:r>
            <a:r>
              <a:rPr lang="de-DE" sz="1600" dirty="0" err="1"/>
              <a:t>with</a:t>
            </a:r>
            <a:r>
              <a:rPr lang="de-DE" sz="1600" dirty="0"/>
              <a:t> same well-</a:t>
            </a:r>
            <a:r>
              <a:rPr lang="de-DE" sz="1600" dirty="0" err="1"/>
              <a:t>performing</a:t>
            </a:r>
            <a:r>
              <a:rPr lang="de-DE" sz="1600" dirty="0"/>
              <a:t> </a:t>
            </a:r>
            <a:r>
              <a:rPr lang="de-DE" sz="1600" dirty="0" err="1"/>
              <a:t>bit</a:t>
            </a:r>
            <a:r>
              <a:rPr lang="de-DE" sz="1600" dirty="0"/>
              <a:t> </a:t>
            </a:r>
            <a:r>
              <a:rPr lang="de-DE" sz="1600" dirty="0" err="1"/>
              <a:t>tripels</a:t>
            </a:r>
            <a:endParaRPr lang="de-DE" sz="1600" dirty="0"/>
          </a:p>
        </p:txBody>
      </p:sp>
      <p:sp>
        <p:nvSpPr>
          <p:cNvPr id="3" name="Datumsplatzhalter 2">
            <a:extLst>
              <a:ext uri="{FF2B5EF4-FFF2-40B4-BE49-F238E27FC236}">
                <a16:creationId xmlns:a16="http://schemas.microsoft.com/office/drawing/2014/main" id="{49E224E6-310F-40C1-824A-7EBFDB833965}"/>
              </a:ext>
            </a:extLst>
          </p:cNvPr>
          <p:cNvSpPr>
            <a:spLocks noGrp="1"/>
          </p:cNvSpPr>
          <p:nvPr>
            <p:ph type="dt" sz="half" idx="14"/>
          </p:nvPr>
        </p:nvSpPr>
        <p:spPr>
          <a:xfrm>
            <a:off x="838200" y="6356350"/>
            <a:ext cx="4114800" cy="365125"/>
          </a:xfrm>
        </p:spPr>
        <p:txBody>
          <a:bodyPr/>
          <a:lstStyle/>
          <a:p>
            <a:r>
              <a:rPr lang="de-DE" dirty="0" err="1"/>
              <a:t>Conclusion</a:t>
            </a:r>
            <a:r>
              <a:rPr lang="de-DE" dirty="0"/>
              <a:t> – Part II</a:t>
            </a:r>
          </a:p>
        </p:txBody>
      </p:sp>
      <p:sp>
        <p:nvSpPr>
          <p:cNvPr id="4" name="Fußzeilenplatzhalter 3">
            <a:extLst>
              <a:ext uri="{FF2B5EF4-FFF2-40B4-BE49-F238E27FC236}">
                <a16:creationId xmlns:a16="http://schemas.microsoft.com/office/drawing/2014/main" id="{DB789AEC-C685-49CC-91B6-5D81DA25A760}"/>
              </a:ext>
            </a:extLst>
          </p:cNvPr>
          <p:cNvSpPr>
            <a:spLocks noGrp="1"/>
          </p:cNvSpPr>
          <p:nvPr>
            <p:ph type="ftr" sz="quarter" idx="15"/>
          </p:nvPr>
        </p:nvSpPr>
        <p:spPr/>
        <p:txBody>
          <a:bodyPr/>
          <a:lstStyle/>
          <a:p>
            <a:r>
              <a:rPr lang="de-DE"/>
              <a:t>Daniel Rychlewski</a:t>
            </a:r>
            <a:endParaRPr lang="de-DE" dirty="0"/>
          </a:p>
        </p:txBody>
      </p:sp>
      <p:sp>
        <p:nvSpPr>
          <p:cNvPr id="5" name="Foliennummernplatzhalter 4">
            <a:extLst>
              <a:ext uri="{FF2B5EF4-FFF2-40B4-BE49-F238E27FC236}">
                <a16:creationId xmlns:a16="http://schemas.microsoft.com/office/drawing/2014/main" id="{52874200-16A1-4580-ABFC-3EC5AA1B1B3A}"/>
              </a:ext>
            </a:extLst>
          </p:cNvPr>
          <p:cNvSpPr>
            <a:spLocks noGrp="1"/>
          </p:cNvSpPr>
          <p:nvPr>
            <p:ph type="sldNum" sz="quarter" idx="16"/>
          </p:nvPr>
        </p:nvSpPr>
        <p:spPr/>
        <p:txBody>
          <a:bodyPr/>
          <a:lstStyle/>
          <a:p>
            <a:fld id="{93944737-5DFE-4294-9372-CFA818B6D5DE}" type="slidenum">
              <a:rPr lang="de-DE" smtClean="0"/>
              <a:pPr/>
              <a:t>32</a:t>
            </a:fld>
            <a:endParaRPr lang="de-DE" dirty="0"/>
          </a:p>
        </p:txBody>
      </p:sp>
      <p:sp>
        <p:nvSpPr>
          <p:cNvPr id="6" name="Inhaltsplatzhalter 5">
            <a:extLst>
              <a:ext uri="{FF2B5EF4-FFF2-40B4-BE49-F238E27FC236}">
                <a16:creationId xmlns:a16="http://schemas.microsoft.com/office/drawing/2014/main" id="{A66AB8CA-C91D-4100-80E8-BCBC82709A86}"/>
              </a:ext>
            </a:extLst>
          </p:cNvPr>
          <p:cNvSpPr>
            <a:spLocks noGrp="1"/>
          </p:cNvSpPr>
          <p:nvPr>
            <p:ph sz="quarter" idx="13"/>
          </p:nvPr>
        </p:nvSpPr>
        <p:spPr/>
        <p:txBody>
          <a:bodyPr/>
          <a:lstStyle/>
          <a:p>
            <a:r>
              <a:rPr lang="de-DE" dirty="0" err="1"/>
              <a:t>Conclusion</a:t>
            </a:r>
            <a:endParaRPr lang="en-US" dirty="0"/>
          </a:p>
        </p:txBody>
      </p:sp>
    </p:spTree>
    <p:extLst>
      <p:ext uri="{BB962C8B-B14F-4D97-AF65-F5344CB8AC3E}">
        <p14:creationId xmlns:p14="http://schemas.microsoft.com/office/powerpoint/2010/main" val="34079298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49E224E6-310F-40C1-824A-7EBFDB833965}"/>
              </a:ext>
            </a:extLst>
          </p:cNvPr>
          <p:cNvSpPr>
            <a:spLocks noGrp="1"/>
          </p:cNvSpPr>
          <p:nvPr>
            <p:ph type="dt" sz="half" idx="14"/>
          </p:nvPr>
        </p:nvSpPr>
        <p:spPr>
          <a:xfrm>
            <a:off x="838200" y="6356350"/>
            <a:ext cx="4114800" cy="365125"/>
          </a:xfrm>
        </p:spPr>
        <p:txBody>
          <a:bodyPr/>
          <a:lstStyle/>
          <a:p>
            <a:r>
              <a:rPr lang="de-DE" dirty="0"/>
              <a:t>Sources</a:t>
            </a:r>
          </a:p>
        </p:txBody>
      </p:sp>
      <p:sp>
        <p:nvSpPr>
          <p:cNvPr id="4" name="Fußzeilenplatzhalter 3">
            <a:extLst>
              <a:ext uri="{FF2B5EF4-FFF2-40B4-BE49-F238E27FC236}">
                <a16:creationId xmlns:a16="http://schemas.microsoft.com/office/drawing/2014/main" id="{DB789AEC-C685-49CC-91B6-5D81DA25A760}"/>
              </a:ext>
            </a:extLst>
          </p:cNvPr>
          <p:cNvSpPr>
            <a:spLocks noGrp="1"/>
          </p:cNvSpPr>
          <p:nvPr>
            <p:ph type="ftr" sz="quarter" idx="15"/>
          </p:nvPr>
        </p:nvSpPr>
        <p:spPr/>
        <p:txBody>
          <a:bodyPr/>
          <a:lstStyle/>
          <a:p>
            <a:r>
              <a:rPr lang="de-DE" dirty="0"/>
              <a:t>Daniel Rychlewski</a:t>
            </a:r>
          </a:p>
        </p:txBody>
      </p:sp>
      <p:sp>
        <p:nvSpPr>
          <p:cNvPr id="5" name="Foliennummernplatzhalter 4">
            <a:extLst>
              <a:ext uri="{FF2B5EF4-FFF2-40B4-BE49-F238E27FC236}">
                <a16:creationId xmlns:a16="http://schemas.microsoft.com/office/drawing/2014/main" id="{52874200-16A1-4580-ABFC-3EC5AA1B1B3A}"/>
              </a:ext>
            </a:extLst>
          </p:cNvPr>
          <p:cNvSpPr>
            <a:spLocks noGrp="1"/>
          </p:cNvSpPr>
          <p:nvPr>
            <p:ph type="sldNum" sz="quarter" idx="16"/>
          </p:nvPr>
        </p:nvSpPr>
        <p:spPr/>
        <p:txBody>
          <a:bodyPr/>
          <a:lstStyle/>
          <a:p>
            <a:fld id="{93944737-5DFE-4294-9372-CFA818B6D5DE}" type="slidenum">
              <a:rPr lang="de-DE" smtClean="0"/>
              <a:pPr/>
              <a:t>33</a:t>
            </a:fld>
            <a:endParaRPr lang="de-DE" dirty="0"/>
          </a:p>
        </p:txBody>
      </p:sp>
      <p:sp>
        <p:nvSpPr>
          <p:cNvPr id="6" name="Inhaltsplatzhalter 5">
            <a:extLst>
              <a:ext uri="{FF2B5EF4-FFF2-40B4-BE49-F238E27FC236}">
                <a16:creationId xmlns:a16="http://schemas.microsoft.com/office/drawing/2014/main" id="{A66AB8CA-C91D-4100-80E8-BCBC82709A86}"/>
              </a:ext>
            </a:extLst>
          </p:cNvPr>
          <p:cNvSpPr>
            <a:spLocks noGrp="1"/>
          </p:cNvSpPr>
          <p:nvPr>
            <p:ph sz="quarter" idx="13"/>
          </p:nvPr>
        </p:nvSpPr>
        <p:spPr/>
        <p:txBody>
          <a:bodyPr/>
          <a:lstStyle/>
          <a:p>
            <a:r>
              <a:rPr lang="de-DE" dirty="0"/>
              <a:t>Sources</a:t>
            </a:r>
            <a:endParaRPr lang="en-US" dirty="0"/>
          </a:p>
        </p:txBody>
      </p:sp>
      <p:graphicFrame>
        <p:nvGraphicFramePr>
          <p:cNvPr id="12" name="Tabelle 7">
            <a:extLst>
              <a:ext uri="{FF2B5EF4-FFF2-40B4-BE49-F238E27FC236}">
                <a16:creationId xmlns:a16="http://schemas.microsoft.com/office/drawing/2014/main" id="{88A24F90-47F5-4098-B78D-D9A59A2C66D9}"/>
              </a:ext>
            </a:extLst>
          </p:cNvPr>
          <p:cNvGraphicFramePr>
            <a:graphicFrameLocks noGrp="1"/>
          </p:cNvGraphicFramePr>
          <p:nvPr>
            <p:ph idx="1"/>
            <p:extLst>
              <p:ext uri="{D42A27DB-BD31-4B8C-83A1-F6EECF244321}">
                <p14:modId xmlns:p14="http://schemas.microsoft.com/office/powerpoint/2010/main" val="2635305547"/>
              </p:ext>
            </p:extLst>
          </p:nvPr>
        </p:nvGraphicFramePr>
        <p:xfrm>
          <a:off x="0" y="1484400"/>
          <a:ext cx="12191999" cy="5373599"/>
        </p:xfrm>
        <a:graphic>
          <a:graphicData uri="http://schemas.openxmlformats.org/drawingml/2006/table">
            <a:tbl>
              <a:tblPr firstRow="1" bandRow="1">
                <a:tableStyleId>{5C22544A-7EE6-4342-B048-85BDC9FD1C3A}</a:tableStyleId>
              </a:tblPr>
              <a:tblGrid>
                <a:gridCol w="1418885">
                  <a:extLst>
                    <a:ext uri="{9D8B030D-6E8A-4147-A177-3AD203B41FA5}">
                      <a16:colId xmlns:a16="http://schemas.microsoft.com/office/drawing/2014/main" val="336432250"/>
                    </a:ext>
                  </a:extLst>
                </a:gridCol>
                <a:gridCol w="9327000">
                  <a:extLst>
                    <a:ext uri="{9D8B030D-6E8A-4147-A177-3AD203B41FA5}">
                      <a16:colId xmlns:a16="http://schemas.microsoft.com/office/drawing/2014/main" val="380358495"/>
                    </a:ext>
                  </a:extLst>
                </a:gridCol>
                <a:gridCol w="1446114">
                  <a:extLst>
                    <a:ext uri="{9D8B030D-6E8A-4147-A177-3AD203B41FA5}">
                      <a16:colId xmlns:a16="http://schemas.microsoft.com/office/drawing/2014/main" val="440888701"/>
                    </a:ext>
                  </a:extLst>
                </a:gridCol>
              </a:tblGrid>
              <a:tr h="293996">
                <a:tc>
                  <a:txBody>
                    <a:bodyPr/>
                    <a:lstStyle/>
                    <a:p>
                      <a:r>
                        <a:rPr lang="de-DE" sz="1200" dirty="0"/>
                        <a:t>Topic</a:t>
                      </a:r>
                      <a:endParaRPr lang="en-US" sz="1200" dirty="0"/>
                    </a:p>
                  </a:txBody>
                  <a:tcPr/>
                </a:tc>
                <a:tc>
                  <a:txBody>
                    <a:bodyPr/>
                    <a:lstStyle/>
                    <a:p>
                      <a:r>
                        <a:rPr lang="de-DE" sz="1200" dirty="0"/>
                        <a:t>Source</a:t>
                      </a:r>
                      <a:endParaRPr lang="en-US" sz="1200" dirty="0"/>
                    </a:p>
                  </a:txBody>
                  <a:tcPr/>
                </a:tc>
                <a:tc>
                  <a:txBody>
                    <a:bodyPr/>
                    <a:lstStyle/>
                    <a:p>
                      <a:r>
                        <a:rPr lang="de-DE" sz="1200" dirty="0"/>
                        <a:t>Access Date</a:t>
                      </a:r>
                      <a:endParaRPr lang="en-US" sz="1200" dirty="0"/>
                    </a:p>
                  </a:txBody>
                  <a:tcPr/>
                </a:tc>
                <a:extLst>
                  <a:ext uri="{0D108BD9-81ED-4DB2-BD59-A6C34878D82A}">
                    <a16:rowId xmlns:a16="http://schemas.microsoft.com/office/drawing/2014/main" val="2733717426"/>
                  </a:ext>
                </a:extLst>
              </a:tr>
              <a:tr h="277663">
                <a:tc>
                  <a:txBody>
                    <a:bodyPr/>
                    <a:lstStyle/>
                    <a:p>
                      <a:r>
                        <a:rPr lang="de-DE" sz="1100" kern="1200" dirty="0">
                          <a:solidFill>
                            <a:schemeClr val="dk1"/>
                          </a:solidFill>
                          <a:latin typeface="+mn-lt"/>
                          <a:ea typeface="+mn-ea"/>
                          <a:cs typeface="+mn-cs"/>
                        </a:rPr>
                        <a:t>Outline</a:t>
                      </a:r>
                      <a:endParaRPr lang="en-US" sz="1100" kern="1200" dirty="0">
                        <a:solidFill>
                          <a:schemeClr val="dk1"/>
                        </a:solidFill>
                        <a:latin typeface="+mn-lt"/>
                        <a:ea typeface="+mn-ea"/>
                        <a:cs typeface="+mn-cs"/>
                      </a:endParaRPr>
                    </a:p>
                  </a:txBody>
                  <a:tcPr anchor="ctr"/>
                </a:tc>
                <a:tc>
                  <a:txBody>
                    <a:bodyPr/>
                    <a:lstStyle/>
                    <a:p>
                      <a:r>
                        <a:rPr lang="en-US" sz="1100" dirty="0">
                          <a:hlinkClick r:id="rId3"/>
                        </a:rPr>
                        <a:t>https://www.researchgate.net/publication/321259051_Prediction_of_wind_pressure_coefficients_on_building_surfaces_using_Artificial_Neural_Networks</a:t>
                      </a:r>
                      <a:endParaRPr lang="en-US" sz="1100" kern="1200" dirty="0">
                        <a:solidFill>
                          <a:srgbClr val="0070C0"/>
                        </a:solidFill>
                        <a:latin typeface="+mn-lt"/>
                        <a:ea typeface="+mn-ea"/>
                        <a:cs typeface="+mn-cs"/>
                      </a:endParaRPr>
                    </a:p>
                  </a:txBody>
                  <a:tcPr/>
                </a:tc>
                <a:tc>
                  <a:txBody>
                    <a:bodyPr/>
                    <a:lstStyle/>
                    <a:p>
                      <a:r>
                        <a:rPr lang="de-DE" sz="1100" kern="1200" dirty="0">
                          <a:solidFill>
                            <a:schemeClr val="dk1"/>
                          </a:solidFill>
                          <a:latin typeface="+mn-lt"/>
                          <a:ea typeface="+mn-ea"/>
                          <a:cs typeface="+mn-cs"/>
                        </a:rPr>
                        <a:t>29.11.2019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2237515576"/>
                  </a:ext>
                </a:extLst>
              </a:tr>
              <a:tr h="277663">
                <a:tc rowSpan="11">
                  <a:txBody>
                    <a:bodyPr/>
                    <a:lstStyle/>
                    <a:p>
                      <a:r>
                        <a:rPr lang="de-DE" sz="1100" kern="1200" dirty="0" err="1">
                          <a:solidFill>
                            <a:schemeClr val="dk1"/>
                          </a:solidFill>
                          <a:latin typeface="+mn-lt"/>
                          <a:ea typeface="+mn-ea"/>
                          <a:cs typeface="+mn-cs"/>
                        </a:rPr>
                        <a:t>Hyperspectral</a:t>
                      </a:r>
                      <a:r>
                        <a:rPr lang="de-DE" sz="1100" kern="1200" dirty="0">
                          <a:solidFill>
                            <a:schemeClr val="dk1"/>
                          </a:solidFill>
                          <a:latin typeface="+mn-lt"/>
                          <a:ea typeface="+mn-ea"/>
                          <a:cs typeface="+mn-cs"/>
                        </a:rPr>
                        <a:t> Imaging</a:t>
                      </a:r>
                      <a:endParaRPr lang="en-US" sz="1100" kern="1200" dirty="0">
                        <a:solidFill>
                          <a:schemeClr val="dk1"/>
                        </a:solidFill>
                        <a:latin typeface="+mn-lt"/>
                        <a:ea typeface="+mn-ea"/>
                        <a:cs typeface="+mn-cs"/>
                      </a:endParaRPr>
                    </a:p>
                  </a:txBody>
                  <a:tcPr anchor="ctr"/>
                </a:tc>
                <a:tc>
                  <a:txBody>
                    <a:bodyPr/>
                    <a:lstStyle/>
                    <a:p>
                      <a:r>
                        <a:rPr lang="en-US" sz="1100" kern="1200" dirty="0">
                          <a:solidFill>
                            <a:srgbClr val="0070C0"/>
                          </a:solidFill>
                          <a:latin typeface="+mn-lt"/>
                          <a:ea typeface="+mn-ea"/>
                          <a:cs typeface="+mn-cs"/>
                          <a:hlinkClick r:id="rId4">
                            <a:extLst>
                              <a:ext uri="{A12FA001-AC4F-418D-AE19-62706E023703}">
                                <ahyp:hlinkClr xmlns:ahyp="http://schemas.microsoft.com/office/drawing/2018/hyperlinkcolor" val="tx"/>
                              </a:ext>
                            </a:extLst>
                          </a:hlinkClick>
                        </a:rPr>
                        <a:t>https://ieeexplore.ieee.org/document/974718</a:t>
                      </a:r>
                      <a:endParaRPr lang="en-US" sz="1100" kern="1200" dirty="0">
                        <a:solidFill>
                          <a:srgbClr val="0070C0"/>
                        </a:solidFill>
                        <a:latin typeface="+mn-lt"/>
                        <a:ea typeface="+mn-ea"/>
                        <a:cs typeface="+mn-cs"/>
                      </a:endParaRPr>
                    </a:p>
                  </a:txBody>
                  <a:tcPr/>
                </a:tc>
                <a:tc>
                  <a:txBody>
                    <a:bodyPr/>
                    <a:lstStyle/>
                    <a:p>
                      <a:r>
                        <a:rPr lang="de-DE" sz="1100" kern="1200" dirty="0">
                          <a:solidFill>
                            <a:schemeClr val="dk1"/>
                          </a:solidFill>
                          <a:latin typeface="+mn-lt"/>
                          <a:ea typeface="+mn-ea"/>
                          <a:cs typeface="+mn-cs"/>
                        </a:rPr>
                        <a:t>26.09.2019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422771088"/>
                  </a:ext>
                </a:extLst>
              </a:tr>
              <a:tr h="277663">
                <a:tc vMerge="1">
                  <a:txBody>
                    <a:bodyPr/>
                    <a:lstStyle/>
                    <a:p>
                      <a:endParaRPr lang="en-US" dirty="0"/>
                    </a:p>
                  </a:txBody>
                  <a:tcPr/>
                </a:tc>
                <a:tc>
                  <a:txBody>
                    <a:bodyPr/>
                    <a:lstStyle/>
                    <a:p>
                      <a:r>
                        <a:rPr lang="en-US" sz="1100" kern="1200" dirty="0">
                          <a:solidFill>
                            <a:srgbClr val="0070C0"/>
                          </a:solidFill>
                          <a:latin typeface="+mn-lt"/>
                          <a:ea typeface="+mn-ea"/>
                          <a:cs typeface="+mn-cs"/>
                          <a:hlinkClick r:id="rId5">
                            <a:extLst>
                              <a:ext uri="{A12FA001-AC4F-418D-AE19-62706E023703}">
                                <ahyp:hlinkClr xmlns:ahyp="http://schemas.microsoft.com/office/drawing/2018/hyperlinkcolor" val="tx"/>
                              </a:ext>
                            </a:extLst>
                          </a:hlinkClick>
                        </a:rPr>
                        <a:t>http://dx.doi.org/10.1088/1742-6596/178/1/012048</a:t>
                      </a:r>
                      <a:endParaRPr lang="en-US" sz="1100" kern="1200" dirty="0">
                        <a:solidFill>
                          <a:srgbClr val="0070C0"/>
                        </a:solidFill>
                        <a:latin typeface="+mn-lt"/>
                        <a:ea typeface="+mn-ea"/>
                        <a:cs typeface="+mn-cs"/>
                      </a:endParaRPr>
                    </a:p>
                  </a:txBody>
                  <a:tcPr/>
                </a:tc>
                <a:tc>
                  <a:txBody>
                    <a:bodyPr/>
                    <a:lstStyle/>
                    <a:p>
                      <a:r>
                        <a:rPr lang="de-DE" sz="1100" kern="1200" dirty="0">
                          <a:solidFill>
                            <a:schemeClr val="dk1"/>
                          </a:solidFill>
                          <a:latin typeface="+mn-lt"/>
                          <a:ea typeface="+mn-ea"/>
                          <a:cs typeface="+mn-cs"/>
                        </a:rPr>
                        <a:t>08.11.2019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333749527"/>
                  </a:ext>
                </a:extLst>
              </a:tr>
              <a:tr h="277663">
                <a:tc vMerge="1">
                  <a:txBody>
                    <a:bodyPr/>
                    <a:lstStyle/>
                    <a:p>
                      <a:endParaRPr lang="en-US" dirty="0"/>
                    </a:p>
                  </a:txBody>
                  <a:tcPr/>
                </a:tc>
                <a:tc>
                  <a:txBody>
                    <a:bodyPr/>
                    <a:lstStyle/>
                    <a:p>
                      <a:r>
                        <a:rPr lang="en-US" sz="1100" kern="1200" dirty="0">
                          <a:solidFill>
                            <a:srgbClr val="0070C0"/>
                          </a:solidFill>
                          <a:latin typeface="+mn-lt"/>
                          <a:ea typeface="+mn-ea"/>
                          <a:cs typeface="+mn-cs"/>
                          <a:hlinkClick r:id="rId6">
                            <a:extLst>
                              <a:ext uri="{A12FA001-AC4F-418D-AE19-62706E023703}">
                                <ahyp:hlinkClr xmlns:ahyp="http://schemas.microsoft.com/office/drawing/2018/hyperlinkcolor" val="tx"/>
                              </a:ext>
                            </a:extLst>
                          </a:hlinkClick>
                        </a:rPr>
                        <a:t>https://www.sciencedirect.com/science/article/abs/pii/S0169743911000761</a:t>
                      </a:r>
                      <a:endParaRPr lang="en-US" sz="1100" kern="1200" dirty="0">
                        <a:solidFill>
                          <a:srgbClr val="0070C0"/>
                        </a:solidFill>
                        <a:latin typeface="+mn-lt"/>
                        <a:ea typeface="+mn-ea"/>
                        <a:cs typeface="+mn-cs"/>
                      </a:endParaRPr>
                    </a:p>
                  </a:txBody>
                  <a:tcPr/>
                </a:tc>
                <a:tc>
                  <a:txBody>
                    <a:bodyPr/>
                    <a:lstStyle/>
                    <a:p>
                      <a:r>
                        <a:rPr lang="de-DE" sz="1100" kern="1200" dirty="0">
                          <a:solidFill>
                            <a:schemeClr val="dk1"/>
                          </a:solidFill>
                          <a:latin typeface="+mn-lt"/>
                          <a:ea typeface="+mn-ea"/>
                          <a:cs typeface="+mn-cs"/>
                        </a:rPr>
                        <a:t>17.08.2019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509400849"/>
                  </a:ext>
                </a:extLst>
              </a:tr>
              <a:tr h="277663">
                <a:tc vMerge="1">
                  <a:txBody>
                    <a:bodyPr/>
                    <a:lstStyle/>
                    <a:p>
                      <a:endParaRPr lang="en-US" dirty="0"/>
                    </a:p>
                  </a:txBody>
                  <a:tcPr/>
                </a:tc>
                <a:tc>
                  <a:txBody>
                    <a:bodyPr/>
                    <a:lstStyle/>
                    <a:p>
                      <a:r>
                        <a:rPr lang="en-US" sz="1100" kern="1200" dirty="0">
                          <a:solidFill>
                            <a:srgbClr val="0070C0"/>
                          </a:solidFill>
                          <a:latin typeface="+mn-lt"/>
                          <a:ea typeface="+mn-ea"/>
                          <a:cs typeface="+mn-cs"/>
                          <a:hlinkClick r:id="rId7">
                            <a:extLst>
                              <a:ext uri="{A12FA001-AC4F-418D-AE19-62706E023703}">
                                <ahyp:hlinkClr xmlns:ahyp="http://schemas.microsoft.com/office/drawing/2018/hyperlinkcolor" val="tx"/>
                              </a:ext>
                            </a:extLst>
                          </a:hlinkClick>
                        </a:rPr>
                        <a:t>https://en.wikipedia.org/wiki/Hyperspectral_imaging</a:t>
                      </a:r>
                      <a:endParaRPr lang="en-US" sz="1100" kern="1200" dirty="0">
                        <a:solidFill>
                          <a:srgbClr val="0070C0"/>
                        </a:solidFill>
                        <a:latin typeface="+mn-lt"/>
                        <a:ea typeface="+mn-ea"/>
                        <a:cs typeface="+mn-cs"/>
                      </a:endParaRPr>
                    </a:p>
                  </a:txBody>
                  <a:tcPr/>
                </a:tc>
                <a:tc>
                  <a:txBody>
                    <a:bodyPr/>
                    <a:lstStyle/>
                    <a:p>
                      <a:r>
                        <a:rPr lang="de-DE" sz="1100" kern="1200" dirty="0">
                          <a:solidFill>
                            <a:schemeClr val="dk1"/>
                          </a:solidFill>
                          <a:latin typeface="+mn-lt"/>
                          <a:ea typeface="+mn-ea"/>
                          <a:cs typeface="+mn-cs"/>
                        </a:rPr>
                        <a:t>26.09.2019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637744902"/>
                  </a:ext>
                </a:extLst>
              </a:tr>
              <a:tr h="457329">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mn-lt"/>
                        <a:ea typeface="+mn-ea"/>
                        <a:cs typeface="+mn-cs"/>
                      </a:endParaRPr>
                    </a:p>
                  </a:txBody>
                  <a:tcPr/>
                </a:tc>
                <a:tc>
                  <a:txBody>
                    <a:bodyPr/>
                    <a:lstStyle/>
                    <a:p>
                      <a:r>
                        <a:rPr lang="en-US" sz="1100" kern="1200" dirty="0">
                          <a:solidFill>
                            <a:srgbClr val="0070C0"/>
                          </a:solidFill>
                          <a:latin typeface="+mn-lt"/>
                          <a:ea typeface="+mn-ea"/>
                          <a:cs typeface="+mn-cs"/>
                          <a:hlinkClick r:id="rId8">
                            <a:extLst>
                              <a:ext uri="{A12FA001-AC4F-418D-AE19-62706E023703}">
                                <ahyp:hlinkClr xmlns:ahyp="http://schemas.microsoft.com/office/drawing/2018/hyperlinkcolor" val="tx"/>
                              </a:ext>
                            </a:extLst>
                          </a:hlinkClick>
                        </a:rPr>
                        <a:t>https://books.google.de/books?hl=de&amp;lr=&amp;id=JhBbXwFaA6sC&amp;oi=fnd&amp;pg=PA1&amp;dq=Hyperspectral+imaging&amp;ots=r2iNz_D1yQ&amp;sig=1JCrwTkMa9Kg2Uh18QFlPVg1yo0#v=onepage&amp;q=Hyperspectral%20imaging&amp;f=false</a:t>
                      </a:r>
                      <a:endParaRPr lang="en-US" sz="1100" kern="1200" dirty="0">
                        <a:solidFill>
                          <a:srgbClr val="0070C0"/>
                        </a:solidFill>
                        <a:latin typeface="+mn-lt"/>
                        <a:ea typeface="+mn-ea"/>
                        <a:cs typeface="+mn-cs"/>
                      </a:endParaRPr>
                    </a:p>
                  </a:txBody>
                  <a:tcPr/>
                </a:tc>
                <a:tc>
                  <a:txBody>
                    <a:bodyPr/>
                    <a:lstStyle/>
                    <a:p>
                      <a:r>
                        <a:rPr lang="de-DE" sz="1100" kern="1200" dirty="0">
                          <a:solidFill>
                            <a:schemeClr val="dk1"/>
                          </a:solidFill>
                          <a:latin typeface="+mn-lt"/>
                          <a:ea typeface="+mn-ea"/>
                          <a:cs typeface="+mn-cs"/>
                        </a:rPr>
                        <a:t>27.09.2019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1111644186"/>
                  </a:ext>
                </a:extLst>
              </a:tr>
              <a:tr h="277663">
                <a:tc vMerge="1">
                  <a:txBody>
                    <a:bodyPr/>
                    <a:lstStyle/>
                    <a:p>
                      <a:endParaRPr lang="en-US" sz="1400" kern="1200" dirty="0">
                        <a:solidFill>
                          <a:schemeClr val="dk1"/>
                        </a:solidFill>
                        <a:latin typeface="+mn-lt"/>
                        <a:ea typeface="+mn-ea"/>
                        <a:cs typeface="+mn-cs"/>
                      </a:endParaRPr>
                    </a:p>
                  </a:txBody>
                  <a:tcPr/>
                </a:tc>
                <a:tc>
                  <a:txBody>
                    <a:bodyPr/>
                    <a:lstStyle/>
                    <a:p>
                      <a:r>
                        <a:rPr lang="en-US" sz="1100" kern="1200" dirty="0">
                          <a:solidFill>
                            <a:srgbClr val="0070C0"/>
                          </a:solidFill>
                          <a:latin typeface="+mn-lt"/>
                          <a:ea typeface="+mn-ea"/>
                          <a:cs typeface="+mn-cs"/>
                          <a:hlinkClick r:id="rId9">
                            <a:extLst>
                              <a:ext uri="{A12FA001-AC4F-418D-AE19-62706E023703}">
                                <ahyp:hlinkClr xmlns:ahyp="http://schemas.microsoft.com/office/drawing/2018/hyperlinkcolor" val="tx"/>
                              </a:ext>
                            </a:extLst>
                          </a:hlinkClick>
                        </a:rPr>
                        <a:t>https://www.mdpi.com/2072-4292/10/2/157</a:t>
                      </a:r>
                      <a:endParaRPr lang="en-US" sz="1100" kern="1200" dirty="0">
                        <a:solidFill>
                          <a:srgbClr val="0070C0"/>
                        </a:solidFill>
                        <a:latin typeface="+mn-lt"/>
                        <a:ea typeface="+mn-ea"/>
                        <a:cs typeface="+mn-cs"/>
                      </a:endParaRPr>
                    </a:p>
                  </a:txBody>
                  <a:tcPr/>
                </a:tc>
                <a:tc>
                  <a:txBody>
                    <a:bodyPr/>
                    <a:lstStyle/>
                    <a:p>
                      <a:r>
                        <a:rPr lang="de-DE" sz="1100" kern="1200" dirty="0">
                          <a:solidFill>
                            <a:schemeClr val="dk1"/>
                          </a:solidFill>
                          <a:latin typeface="+mn-lt"/>
                          <a:ea typeface="+mn-ea"/>
                          <a:cs typeface="+mn-cs"/>
                        </a:rPr>
                        <a:t>08.11.2019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874545141"/>
                  </a:ext>
                </a:extLst>
              </a:tr>
              <a:tr h="277663">
                <a:tc vMerge="1">
                  <a:txBody>
                    <a:bodyPr/>
                    <a:lstStyle/>
                    <a:p>
                      <a:endParaRPr lang="en-US" sz="1400" kern="1200" dirty="0">
                        <a:solidFill>
                          <a:schemeClr val="dk1"/>
                        </a:solidFill>
                        <a:latin typeface="+mn-lt"/>
                        <a:ea typeface="+mn-ea"/>
                        <a:cs typeface="+mn-cs"/>
                      </a:endParaRPr>
                    </a:p>
                  </a:txBody>
                  <a:tcPr/>
                </a:tc>
                <a:tc>
                  <a:txBody>
                    <a:bodyPr/>
                    <a:lstStyle/>
                    <a:p>
                      <a:r>
                        <a:rPr lang="en-US" sz="1100" kern="1200" dirty="0">
                          <a:solidFill>
                            <a:srgbClr val="0070C0"/>
                          </a:solidFill>
                          <a:latin typeface="+mn-lt"/>
                          <a:ea typeface="+mn-ea"/>
                          <a:cs typeface="+mn-cs"/>
                          <a:hlinkClick r:id="rId10">
                            <a:extLst>
                              <a:ext uri="{A12FA001-AC4F-418D-AE19-62706E023703}">
                                <ahyp:hlinkClr xmlns:ahyp="http://schemas.microsoft.com/office/drawing/2018/hyperlinkcolor" val="tx"/>
                              </a:ext>
                            </a:extLst>
                          </a:hlinkClick>
                        </a:rPr>
                        <a:t>https://www.researchgate.net/publication/275085644_Review_of_snapshot_spectral_imaging_technologies</a:t>
                      </a:r>
                      <a:endParaRPr lang="en-US" sz="1100" kern="1200" dirty="0">
                        <a:solidFill>
                          <a:srgbClr val="0070C0"/>
                        </a:solidFill>
                        <a:latin typeface="+mn-lt"/>
                        <a:ea typeface="+mn-ea"/>
                        <a:cs typeface="+mn-cs"/>
                      </a:endParaRPr>
                    </a:p>
                  </a:txBody>
                  <a:tcPr/>
                </a:tc>
                <a:tc>
                  <a:txBody>
                    <a:bodyPr/>
                    <a:lstStyle/>
                    <a:p>
                      <a:r>
                        <a:rPr lang="de-DE" sz="1100" kern="1200" dirty="0">
                          <a:solidFill>
                            <a:schemeClr val="dk1"/>
                          </a:solidFill>
                          <a:latin typeface="+mn-lt"/>
                          <a:ea typeface="+mn-ea"/>
                          <a:cs typeface="+mn-cs"/>
                        </a:rPr>
                        <a:t>07.11.2019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1027791943"/>
                  </a:ext>
                </a:extLst>
              </a:tr>
              <a:tr h="277663">
                <a:tc vMerge="1">
                  <a:txBody>
                    <a:bodyPr/>
                    <a:lstStyle/>
                    <a:p>
                      <a:endParaRPr lang="en-US" sz="1400" kern="1200" dirty="0">
                        <a:solidFill>
                          <a:schemeClr val="dk1"/>
                        </a:solidFill>
                        <a:latin typeface="+mn-lt"/>
                        <a:ea typeface="+mn-ea"/>
                        <a:cs typeface="+mn-cs"/>
                      </a:endParaRPr>
                    </a:p>
                  </a:txBody>
                  <a:tcPr/>
                </a:tc>
                <a:tc>
                  <a:txBody>
                    <a:bodyPr/>
                    <a:lstStyle/>
                    <a:p>
                      <a:r>
                        <a:rPr lang="en-US" sz="1100" kern="1200" dirty="0">
                          <a:solidFill>
                            <a:srgbClr val="0070C0"/>
                          </a:solidFill>
                          <a:latin typeface="+mn-lt"/>
                          <a:ea typeface="+mn-ea"/>
                          <a:cs typeface="+mn-cs"/>
                          <a:hlinkClick r:id="rId11">
                            <a:extLst>
                              <a:ext uri="{A12FA001-AC4F-418D-AE19-62706E023703}">
                                <ahyp:hlinkClr xmlns:ahyp="http://schemas.microsoft.com/office/drawing/2018/hyperlinkcolor" val="tx"/>
                              </a:ext>
                            </a:extLst>
                          </a:hlinkClick>
                        </a:rPr>
                        <a:t>https://pubag.nal.usda.gov/download/56643/PDF</a:t>
                      </a:r>
                      <a:endParaRPr lang="en-US" sz="1100" kern="1200" dirty="0">
                        <a:solidFill>
                          <a:srgbClr val="0070C0"/>
                        </a:solidFill>
                        <a:latin typeface="+mn-lt"/>
                        <a:ea typeface="+mn-ea"/>
                        <a:cs typeface="+mn-cs"/>
                      </a:endParaRPr>
                    </a:p>
                  </a:txBody>
                  <a:tcPr/>
                </a:tc>
                <a:tc>
                  <a:txBody>
                    <a:bodyPr/>
                    <a:lstStyle/>
                    <a:p>
                      <a:r>
                        <a:rPr lang="de-DE" sz="1100" kern="1200" dirty="0">
                          <a:solidFill>
                            <a:schemeClr val="dk1"/>
                          </a:solidFill>
                          <a:latin typeface="+mn-lt"/>
                          <a:ea typeface="+mn-ea"/>
                          <a:cs typeface="+mn-cs"/>
                        </a:rPr>
                        <a:t>17.08.2019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3512628493"/>
                  </a:ext>
                </a:extLst>
              </a:tr>
              <a:tr h="277663">
                <a:tc vMerge="1">
                  <a:txBody>
                    <a:bodyPr/>
                    <a:lstStyle/>
                    <a:p>
                      <a:endParaRPr lang="en-US" sz="1400" kern="1200" dirty="0">
                        <a:solidFill>
                          <a:schemeClr val="dk1"/>
                        </a:solidFill>
                        <a:latin typeface="+mn-lt"/>
                        <a:ea typeface="+mn-ea"/>
                        <a:cs typeface="+mn-cs"/>
                      </a:endParaRPr>
                    </a:p>
                  </a:txBody>
                  <a:tcPr/>
                </a:tc>
                <a:tc>
                  <a:txBody>
                    <a:bodyPr/>
                    <a:lstStyle/>
                    <a:p>
                      <a:r>
                        <a:rPr lang="en-US" sz="1100" kern="1200" dirty="0">
                          <a:solidFill>
                            <a:srgbClr val="0070C0"/>
                          </a:solidFill>
                          <a:latin typeface="+mn-lt"/>
                          <a:ea typeface="+mn-ea"/>
                          <a:cs typeface="+mn-cs"/>
                          <a:hlinkClick r:id="rId12">
                            <a:extLst>
                              <a:ext uri="{A12FA001-AC4F-418D-AE19-62706E023703}">
                                <ahyp:hlinkClr xmlns:ahyp="http://schemas.microsoft.com/office/drawing/2018/hyperlinkcolor" val="tx"/>
                              </a:ext>
                            </a:extLst>
                          </a:hlinkClick>
                        </a:rPr>
                        <a:t>https://www.mdpi.com/2313-433X/5/5/52/htm</a:t>
                      </a:r>
                      <a:endParaRPr lang="en-US" sz="1100" kern="1200" dirty="0">
                        <a:solidFill>
                          <a:srgbClr val="0070C0"/>
                        </a:solidFill>
                        <a:latin typeface="+mn-lt"/>
                        <a:ea typeface="+mn-ea"/>
                        <a:cs typeface="+mn-cs"/>
                      </a:endParaRPr>
                    </a:p>
                  </a:txBody>
                  <a:tcPr/>
                </a:tc>
                <a:tc>
                  <a:txBody>
                    <a:bodyPr/>
                    <a:lstStyle/>
                    <a:p>
                      <a:r>
                        <a:rPr lang="de-DE" sz="1100" kern="1200" dirty="0">
                          <a:solidFill>
                            <a:schemeClr val="dk1"/>
                          </a:solidFill>
                          <a:latin typeface="+mn-lt"/>
                          <a:ea typeface="+mn-ea"/>
                          <a:cs typeface="+mn-cs"/>
                        </a:rPr>
                        <a:t>28.09.2019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4187947848"/>
                  </a:ext>
                </a:extLst>
              </a:tr>
              <a:tr h="277663">
                <a:tc vMerge="1">
                  <a:txBody>
                    <a:bodyPr/>
                    <a:lstStyle/>
                    <a:p>
                      <a:endParaRPr lang="en-US" sz="1400" kern="1200" dirty="0">
                        <a:solidFill>
                          <a:schemeClr val="dk1"/>
                        </a:solidFill>
                        <a:latin typeface="+mn-lt"/>
                        <a:ea typeface="+mn-ea"/>
                        <a:cs typeface="+mn-cs"/>
                      </a:endParaRPr>
                    </a:p>
                  </a:txBody>
                  <a:tcPr/>
                </a:tc>
                <a:tc>
                  <a:txBody>
                    <a:bodyPr/>
                    <a:lstStyle/>
                    <a:p>
                      <a:r>
                        <a:rPr lang="en-US" sz="1100" kern="1200" dirty="0">
                          <a:solidFill>
                            <a:srgbClr val="0070C0"/>
                          </a:solidFill>
                          <a:latin typeface="+mn-lt"/>
                          <a:ea typeface="+mn-ea"/>
                          <a:cs typeface="+mn-cs"/>
                          <a:hlinkClick r:id="rId13">
                            <a:extLst>
                              <a:ext uri="{A12FA001-AC4F-418D-AE19-62706E023703}">
                                <ahyp:hlinkClr xmlns:ahyp="http://schemas.microsoft.com/office/drawing/2018/hyperlinkcolor" val="tx"/>
                              </a:ext>
                            </a:extLst>
                          </a:hlinkClick>
                        </a:rPr>
                        <a:t>https://ieeexplore.ieee.org/document/1054102</a:t>
                      </a:r>
                      <a:endParaRPr lang="en-US" sz="1100" kern="1200" dirty="0">
                        <a:solidFill>
                          <a:srgbClr val="0070C0"/>
                        </a:solidFill>
                        <a:latin typeface="+mn-lt"/>
                        <a:ea typeface="+mn-ea"/>
                        <a:cs typeface="+mn-cs"/>
                      </a:endParaRPr>
                    </a:p>
                  </a:txBody>
                  <a:tcPr/>
                </a:tc>
                <a:tc>
                  <a:txBody>
                    <a:bodyPr/>
                    <a:lstStyle/>
                    <a:p>
                      <a:r>
                        <a:rPr lang="de-DE" sz="1100" kern="1200" dirty="0">
                          <a:solidFill>
                            <a:schemeClr val="dk1"/>
                          </a:solidFill>
                          <a:latin typeface="+mn-lt"/>
                          <a:ea typeface="+mn-ea"/>
                          <a:cs typeface="+mn-cs"/>
                        </a:rPr>
                        <a:t>28.09.2019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1087672529"/>
                  </a:ext>
                </a:extLst>
              </a:tr>
              <a:tr h="457329">
                <a:tc vMerge="1">
                  <a:txBody>
                    <a:bodyPr/>
                    <a:lstStyle/>
                    <a:p>
                      <a:endParaRPr lang="en-US" sz="1400" kern="1200" dirty="0">
                        <a:solidFill>
                          <a:schemeClr val="dk1"/>
                        </a:solidFill>
                        <a:latin typeface="+mn-lt"/>
                        <a:ea typeface="+mn-ea"/>
                        <a:cs typeface="+mn-cs"/>
                      </a:endParaRPr>
                    </a:p>
                  </a:txBody>
                  <a:tcPr/>
                </a:tc>
                <a:tc>
                  <a:txBody>
                    <a:bodyPr/>
                    <a:lstStyle/>
                    <a:p>
                      <a:r>
                        <a:rPr lang="en-US" sz="1100" kern="1200" dirty="0">
                          <a:solidFill>
                            <a:srgbClr val="0070C0"/>
                          </a:solidFill>
                          <a:latin typeface="+mn-lt"/>
                          <a:ea typeface="+mn-ea"/>
                          <a:cs typeface="+mn-cs"/>
                        </a:rPr>
                        <a:t> </a:t>
                      </a:r>
                      <a:r>
                        <a:rPr lang="en-US" sz="1100" kern="1200" dirty="0">
                          <a:solidFill>
                            <a:srgbClr val="0070C0"/>
                          </a:solidFill>
                          <a:latin typeface="+mn-lt"/>
                          <a:ea typeface="+mn-ea"/>
                          <a:cs typeface="+mn-cs"/>
                          <a:hlinkClick r:id="rId14">
                            <a:extLst>
                              <a:ext uri="{A12FA001-AC4F-418D-AE19-62706E023703}">
                                <ahyp:hlinkClr xmlns:ahyp="http://schemas.microsoft.com/office/drawing/2018/hyperlinkcolor" val="tx"/>
                              </a:ext>
                            </a:extLst>
                          </a:hlinkClick>
                        </a:rPr>
                        <a:t>http://www.morrisriedel.de/wp‑content/uploads/2019/05/Lecture_5_Introduction_to_Deep_Learning_for_Remote_Sensing_and_1D-2D_CNNs_for_Hyperspectral_Images_Classification.pdf</a:t>
                      </a:r>
                      <a:endParaRPr lang="en-US" sz="1100" kern="1200" dirty="0">
                        <a:solidFill>
                          <a:srgbClr val="0070C0"/>
                        </a:solidFill>
                        <a:latin typeface="+mn-lt"/>
                        <a:ea typeface="+mn-ea"/>
                        <a:cs typeface="+mn-cs"/>
                      </a:endParaRPr>
                    </a:p>
                  </a:txBody>
                  <a:tcPr/>
                </a:tc>
                <a:tc>
                  <a:txBody>
                    <a:bodyPr/>
                    <a:lstStyle/>
                    <a:p>
                      <a:r>
                        <a:rPr lang="de-DE" sz="1100" kern="1200" dirty="0">
                          <a:solidFill>
                            <a:schemeClr val="dk1"/>
                          </a:solidFill>
                          <a:latin typeface="+mn-lt"/>
                          <a:ea typeface="+mn-ea"/>
                          <a:cs typeface="+mn-cs"/>
                        </a:rPr>
                        <a:t>27.09.2019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3882288721"/>
                  </a:ext>
                </a:extLst>
              </a:tr>
              <a:tr h="277663">
                <a:tc rowSpan="5">
                  <a:txBody>
                    <a:bodyPr/>
                    <a:lstStyle/>
                    <a:p>
                      <a:r>
                        <a:rPr lang="de-DE" sz="1100" kern="1200" dirty="0" err="1">
                          <a:solidFill>
                            <a:schemeClr val="dk1"/>
                          </a:solidFill>
                          <a:latin typeface="+mn-lt"/>
                          <a:ea typeface="+mn-ea"/>
                          <a:cs typeface="+mn-cs"/>
                        </a:rPr>
                        <a:t>Convolutional</a:t>
                      </a:r>
                      <a:r>
                        <a:rPr lang="de-DE" sz="1100" kern="1200" dirty="0">
                          <a:solidFill>
                            <a:schemeClr val="dk1"/>
                          </a:solidFill>
                          <a:latin typeface="+mn-lt"/>
                          <a:ea typeface="+mn-ea"/>
                          <a:cs typeface="+mn-cs"/>
                        </a:rPr>
                        <a:t> </a:t>
                      </a:r>
                      <a:r>
                        <a:rPr lang="de-DE" sz="1100" kern="1200" dirty="0" err="1">
                          <a:solidFill>
                            <a:schemeClr val="dk1"/>
                          </a:solidFill>
                          <a:latin typeface="+mn-lt"/>
                          <a:ea typeface="+mn-ea"/>
                          <a:cs typeface="+mn-cs"/>
                        </a:rPr>
                        <a:t>Neural</a:t>
                      </a:r>
                      <a:r>
                        <a:rPr lang="de-DE" sz="1100" kern="1200" dirty="0">
                          <a:solidFill>
                            <a:schemeClr val="dk1"/>
                          </a:solidFill>
                          <a:latin typeface="+mn-lt"/>
                          <a:ea typeface="+mn-ea"/>
                          <a:cs typeface="+mn-cs"/>
                        </a:rPr>
                        <a:t> Networks (</a:t>
                      </a:r>
                      <a:r>
                        <a:rPr lang="de-DE" sz="1100" kern="1200" dirty="0" err="1">
                          <a:solidFill>
                            <a:schemeClr val="dk1"/>
                          </a:solidFill>
                          <a:latin typeface="+mn-lt"/>
                          <a:ea typeface="+mn-ea"/>
                          <a:cs typeface="+mn-cs"/>
                        </a:rPr>
                        <a:t>part</a:t>
                      </a:r>
                      <a:r>
                        <a:rPr lang="de-DE" sz="1100" kern="1200" dirty="0">
                          <a:solidFill>
                            <a:schemeClr val="dk1"/>
                          </a:solidFill>
                          <a:latin typeface="+mn-lt"/>
                          <a:ea typeface="+mn-ea"/>
                          <a:cs typeface="+mn-cs"/>
                        </a:rPr>
                        <a:t> I)</a:t>
                      </a:r>
                      <a:endParaRPr lang="en-US" sz="1100" kern="1200" dirty="0">
                        <a:solidFill>
                          <a:schemeClr val="dk1"/>
                        </a:solidFill>
                        <a:latin typeface="+mn-lt"/>
                        <a:ea typeface="+mn-ea"/>
                        <a:cs typeface="+mn-cs"/>
                      </a:endParaRPr>
                    </a:p>
                  </a:txBody>
                  <a:tcPr anchor="ctr"/>
                </a:tc>
                <a:tc>
                  <a:txBody>
                    <a:bodyPr/>
                    <a:lstStyle/>
                    <a:p>
                      <a:r>
                        <a:rPr lang="en-US" sz="1100" kern="1200" dirty="0">
                          <a:solidFill>
                            <a:srgbClr val="0070C0"/>
                          </a:solidFill>
                          <a:latin typeface="+mn-lt"/>
                          <a:ea typeface="+mn-ea"/>
                          <a:cs typeface="+mn-cs"/>
                          <a:hlinkClick r:id="rId15">
                            <a:extLst>
                              <a:ext uri="{A12FA001-AC4F-418D-AE19-62706E023703}">
                                <ahyp:hlinkClr xmlns:ahyp="http://schemas.microsoft.com/office/drawing/2018/hyperlinkcolor" val="tx"/>
                              </a:ext>
                            </a:extLst>
                          </a:hlinkClick>
                        </a:rPr>
                        <a:t>https://ui.adsabs.harvard.edu/abs/2018arXiv180301164Z</a:t>
                      </a:r>
                      <a:endParaRPr lang="en-US" sz="1100" kern="1200" dirty="0">
                        <a:solidFill>
                          <a:srgbClr val="0070C0"/>
                        </a:solidFill>
                        <a:latin typeface="+mn-lt"/>
                        <a:ea typeface="+mn-ea"/>
                        <a:cs typeface="+mn-cs"/>
                      </a:endParaRPr>
                    </a:p>
                  </a:txBody>
                  <a:tcPr/>
                </a:tc>
                <a:tc>
                  <a:txBody>
                    <a:bodyPr/>
                    <a:lstStyle/>
                    <a:p>
                      <a:r>
                        <a:rPr lang="de-DE" sz="1100" kern="1200" dirty="0">
                          <a:solidFill>
                            <a:schemeClr val="dk1"/>
                          </a:solidFill>
                          <a:latin typeface="+mn-lt"/>
                          <a:ea typeface="+mn-ea"/>
                          <a:cs typeface="+mn-cs"/>
                        </a:rPr>
                        <a:t>30.09.2019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2599713111"/>
                  </a:ext>
                </a:extLst>
              </a:tr>
              <a:tr h="277663">
                <a:tc vMerge="1">
                  <a:txBody>
                    <a:bodyPr/>
                    <a:lstStyle/>
                    <a:p>
                      <a:endParaRPr lang="en-US" sz="1200" kern="1200" dirty="0">
                        <a:solidFill>
                          <a:schemeClr val="dk1"/>
                        </a:solidFill>
                        <a:latin typeface="+mn-lt"/>
                        <a:ea typeface="+mn-ea"/>
                        <a:cs typeface="+mn-cs"/>
                      </a:endParaRPr>
                    </a:p>
                  </a:txBody>
                  <a:tcPr anchor="ctr"/>
                </a:tc>
                <a:tc>
                  <a:txBody>
                    <a:bodyPr/>
                    <a:lstStyle/>
                    <a:p>
                      <a:r>
                        <a:rPr lang="en-US" sz="1100" kern="1200" dirty="0">
                          <a:solidFill>
                            <a:srgbClr val="0070C0"/>
                          </a:solidFill>
                          <a:latin typeface="+mn-lt"/>
                          <a:ea typeface="+mn-ea"/>
                          <a:cs typeface="+mn-cs"/>
                          <a:hlinkClick r:id="rId16">
                            <a:extLst>
                              <a:ext uri="{A12FA001-AC4F-418D-AE19-62706E023703}">
                                <ahyp:hlinkClr xmlns:ahyp="http://schemas.microsoft.com/office/drawing/2018/hyperlinkcolor" val="tx"/>
                              </a:ext>
                            </a:extLst>
                          </a:hlinkClick>
                        </a:rPr>
                        <a:t>https://ui.adsabs.harvard.edu/abs/2014arXiv1412.6806S</a:t>
                      </a:r>
                      <a:endParaRPr lang="en-US" sz="1100" kern="1200" dirty="0">
                        <a:solidFill>
                          <a:srgbClr val="0070C0"/>
                        </a:solidFill>
                        <a:latin typeface="+mn-lt"/>
                        <a:ea typeface="+mn-ea"/>
                        <a:cs typeface="+mn-cs"/>
                      </a:endParaRPr>
                    </a:p>
                  </a:txBody>
                  <a:tcPr/>
                </a:tc>
                <a:tc>
                  <a:txBody>
                    <a:bodyPr/>
                    <a:lstStyle/>
                    <a:p>
                      <a:r>
                        <a:rPr lang="de-DE" sz="1100" kern="1200" dirty="0">
                          <a:solidFill>
                            <a:schemeClr val="dk1"/>
                          </a:solidFill>
                          <a:latin typeface="+mn-lt"/>
                          <a:ea typeface="+mn-ea"/>
                          <a:cs typeface="+mn-cs"/>
                        </a:rPr>
                        <a:t>30.09.2019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344104958"/>
                  </a:ext>
                </a:extLst>
              </a:tr>
              <a:tr h="277663">
                <a:tc vMerge="1">
                  <a:txBody>
                    <a:bodyPr/>
                    <a:lstStyle/>
                    <a:p>
                      <a:endParaRPr lang="en-US" sz="1200" kern="1200" dirty="0">
                        <a:solidFill>
                          <a:schemeClr val="dk1"/>
                        </a:solidFill>
                        <a:latin typeface="+mn-lt"/>
                        <a:ea typeface="+mn-ea"/>
                        <a:cs typeface="+mn-cs"/>
                      </a:endParaRPr>
                    </a:p>
                  </a:txBody>
                  <a:tcPr anchor="ctr"/>
                </a:tc>
                <a:tc>
                  <a:txBody>
                    <a:bodyPr/>
                    <a:lstStyle/>
                    <a:p>
                      <a:r>
                        <a:rPr lang="en-US" sz="1100" kern="1200" dirty="0">
                          <a:solidFill>
                            <a:srgbClr val="0070C0"/>
                          </a:solidFill>
                          <a:latin typeface="+mn-lt"/>
                          <a:ea typeface="+mn-ea"/>
                          <a:cs typeface="+mn-cs"/>
                          <a:hlinkClick r:id="rId17">
                            <a:extLst>
                              <a:ext uri="{A12FA001-AC4F-418D-AE19-62706E023703}">
                                <ahyp:hlinkClr xmlns:ahyp="http://schemas.microsoft.com/office/drawing/2018/hyperlinkcolor" val="tx"/>
                              </a:ext>
                            </a:extLst>
                          </a:hlinkClick>
                        </a:rPr>
                        <a:t>https://books.google.com/books/about/Simulation_neuronaler_Netze.html?hl=de&amp;id=bACTSgAACAAJ</a:t>
                      </a:r>
                      <a:endParaRPr lang="en-US" sz="1100" kern="1200" dirty="0">
                        <a:solidFill>
                          <a:srgbClr val="0070C0"/>
                        </a:solidFill>
                        <a:latin typeface="+mn-lt"/>
                        <a:ea typeface="+mn-ea"/>
                        <a:cs typeface="+mn-cs"/>
                      </a:endParaRPr>
                    </a:p>
                  </a:txBody>
                  <a:tcPr/>
                </a:tc>
                <a:tc>
                  <a:txBody>
                    <a:bodyPr/>
                    <a:lstStyle/>
                    <a:p>
                      <a:r>
                        <a:rPr lang="de-DE" sz="1100" dirty="0"/>
                        <a:t>30.09.2019</a:t>
                      </a:r>
                      <a:endParaRPr lang="en-US" sz="1100" dirty="0"/>
                    </a:p>
                  </a:txBody>
                  <a:tcPr/>
                </a:tc>
                <a:extLst>
                  <a:ext uri="{0D108BD9-81ED-4DB2-BD59-A6C34878D82A}">
                    <a16:rowId xmlns:a16="http://schemas.microsoft.com/office/drawing/2014/main" val="479293532"/>
                  </a:ext>
                </a:extLst>
              </a:tr>
              <a:tr h="277663">
                <a:tc vMerge="1">
                  <a:txBody>
                    <a:bodyPr/>
                    <a:lstStyle/>
                    <a:p>
                      <a:endParaRPr lang="en-US" sz="1200" kern="1200" dirty="0">
                        <a:solidFill>
                          <a:schemeClr val="dk1"/>
                        </a:solidFill>
                        <a:latin typeface="+mn-lt"/>
                        <a:ea typeface="+mn-ea"/>
                        <a:cs typeface="+mn-cs"/>
                      </a:endParaRPr>
                    </a:p>
                  </a:txBody>
                  <a:tcPr anchor="ctr"/>
                </a:tc>
                <a:tc>
                  <a:txBody>
                    <a:bodyPr/>
                    <a:lstStyle/>
                    <a:p>
                      <a:r>
                        <a:rPr lang="en-US" sz="1100" kern="1200" dirty="0">
                          <a:solidFill>
                            <a:srgbClr val="0070C0"/>
                          </a:solidFill>
                          <a:latin typeface="+mn-lt"/>
                          <a:ea typeface="+mn-ea"/>
                          <a:cs typeface="+mn-cs"/>
                          <a:hlinkClick r:id="rId18">
                            <a:extLst>
                              <a:ext uri="{A12FA001-AC4F-418D-AE19-62706E023703}">
                                <ahyp:hlinkClr xmlns:ahyp="http://schemas.microsoft.com/office/drawing/2018/hyperlinkcolor" val="tx"/>
                              </a:ext>
                            </a:extLst>
                          </a:hlinkClick>
                        </a:rPr>
                        <a:t>https://doi.org/10.1080/02626669809492102</a:t>
                      </a:r>
                      <a:endParaRPr lang="en-US" sz="1100" kern="1200" dirty="0">
                        <a:solidFill>
                          <a:srgbClr val="0070C0"/>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100" dirty="0"/>
                        <a:t>30.09.2019</a:t>
                      </a:r>
                      <a:endParaRPr lang="en-US" sz="1100" dirty="0"/>
                    </a:p>
                  </a:txBody>
                  <a:tcPr/>
                </a:tc>
                <a:extLst>
                  <a:ext uri="{0D108BD9-81ED-4DB2-BD59-A6C34878D82A}">
                    <a16:rowId xmlns:a16="http://schemas.microsoft.com/office/drawing/2014/main" val="3300367843"/>
                  </a:ext>
                </a:extLst>
              </a:tr>
              <a:tr h="277663">
                <a:tc vMerge="1">
                  <a:txBody>
                    <a:bodyPr/>
                    <a:lstStyle/>
                    <a:p>
                      <a:endParaRPr lang="en-US" sz="1200" kern="1200" dirty="0">
                        <a:solidFill>
                          <a:schemeClr val="dk1"/>
                        </a:solidFill>
                        <a:latin typeface="+mn-lt"/>
                        <a:ea typeface="+mn-ea"/>
                        <a:cs typeface="+mn-cs"/>
                      </a:endParaRPr>
                    </a:p>
                  </a:txBody>
                  <a:tcPr anchor="ctr"/>
                </a:tc>
                <a:tc>
                  <a:txBody>
                    <a:bodyPr/>
                    <a:lstStyle/>
                    <a:p>
                      <a:r>
                        <a:rPr lang="en-US" sz="1100" kern="1200" dirty="0">
                          <a:solidFill>
                            <a:srgbClr val="0070C0"/>
                          </a:solidFill>
                          <a:latin typeface="+mn-lt"/>
                          <a:ea typeface="+mn-ea"/>
                          <a:cs typeface="+mn-cs"/>
                          <a:hlinkClick r:id="rId19">
                            <a:extLst>
                              <a:ext uri="{A12FA001-AC4F-418D-AE19-62706E023703}">
                                <ahyp:hlinkClr xmlns:ahyp="http://schemas.microsoft.com/office/drawing/2018/hyperlinkcolor" val="tx"/>
                              </a:ext>
                            </a:extLst>
                          </a:hlinkClick>
                        </a:rPr>
                        <a:t>https://ieeexplore.ieee.org/document/7514991</a:t>
                      </a:r>
                      <a:endParaRPr lang="en-US" sz="1100" kern="1200" dirty="0">
                        <a:solidFill>
                          <a:srgbClr val="0070C0"/>
                        </a:solidFill>
                        <a:latin typeface="+mn-lt"/>
                        <a:ea typeface="+mn-ea"/>
                        <a:cs typeface="+mn-cs"/>
                      </a:endParaRPr>
                    </a:p>
                  </a:txBody>
                  <a:tcPr/>
                </a:tc>
                <a:tc>
                  <a:txBody>
                    <a:bodyPr/>
                    <a:lstStyle/>
                    <a:p>
                      <a:r>
                        <a:rPr lang="de-DE" sz="1100" kern="1200" dirty="0">
                          <a:solidFill>
                            <a:schemeClr val="dk1"/>
                          </a:solidFill>
                          <a:latin typeface="+mn-lt"/>
                          <a:ea typeface="+mn-ea"/>
                          <a:cs typeface="+mn-cs"/>
                        </a:rPr>
                        <a:t>02.08.2019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1817156605"/>
                  </a:ext>
                </a:extLst>
              </a:tr>
            </a:tbl>
          </a:graphicData>
        </a:graphic>
      </p:graphicFrame>
    </p:spTree>
    <p:extLst>
      <p:ext uri="{BB962C8B-B14F-4D97-AF65-F5344CB8AC3E}">
        <p14:creationId xmlns:p14="http://schemas.microsoft.com/office/powerpoint/2010/main" val="42365840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49E224E6-310F-40C1-824A-7EBFDB833965}"/>
              </a:ext>
            </a:extLst>
          </p:cNvPr>
          <p:cNvSpPr>
            <a:spLocks noGrp="1"/>
          </p:cNvSpPr>
          <p:nvPr>
            <p:ph type="dt" sz="half" idx="14"/>
          </p:nvPr>
        </p:nvSpPr>
        <p:spPr>
          <a:xfrm>
            <a:off x="838200" y="6356350"/>
            <a:ext cx="4114800" cy="365125"/>
          </a:xfrm>
        </p:spPr>
        <p:txBody>
          <a:bodyPr/>
          <a:lstStyle/>
          <a:p>
            <a:r>
              <a:rPr lang="de-DE" dirty="0"/>
              <a:t>Sources</a:t>
            </a:r>
          </a:p>
        </p:txBody>
      </p:sp>
      <p:sp>
        <p:nvSpPr>
          <p:cNvPr id="4" name="Fußzeilenplatzhalter 3">
            <a:extLst>
              <a:ext uri="{FF2B5EF4-FFF2-40B4-BE49-F238E27FC236}">
                <a16:creationId xmlns:a16="http://schemas.microsoft.com/office/drawing/2014/main" id="{DB789AEC-C685-49CC-91B6-5D81DA25A760}"/>
              </a:ext>
            </a:extLst>
          </p:cNvPr>
          <p:cNvSpPr>
            <a:spLocks noGrp="1"/>
          </p:cNvSpPr>
          <p:nvPr>
            <p:ph type="ftr" sz="quarter" idx="15"/>
          </p:nvPr>
        </p:nvSpPr>
        <p:spPr/>
        <p:txBody>
          <a:bodyPr/>
          <a:lstStyle/>
          <a:p>
            <a:r>
              <a:rPr lang="de-DE"/>
              <a:t>Daniel Rychlewski</a:t>
            </a:r>
            <a:endParaRPr lang="de-DE" dirty="0"/>
          </a:p>
        </p:txBody>
      </p:sp>
      <p:sp>
        <p:nvSpPr>
          <p:cNvPr id="5" name="Foliennummernplatzhalter 4">
            <a:extLst>
              <a:ext uri="{FF2B5EF4-FFF2-40B4-BE49-F238E27FC236}">
                <a16:creationId xmlns:a16="http://schemas.microsoft.com/office/drawing/2014/main" id="{52874200-16A1-4580-ABFC-3EC5AA1B1B3A}"/>
              </a:ext>
            </a:extLst>
          </p:cNvPr>
          <p:cNvSpPr>
            <a:spLocks noGrp="1"/>
          </p:cNvSpPr>
          <p:nvPr>
            <p:ph type="sldNum" sz="quarter" idx="16"/>
          </p:nvPr>
        </p:nvSpPr>
        <p:spPr/>
        <p:txBody>
          <a:bodyPr/>
          <a:lstStyle/>
          <a:p>
            <a:fld id="{93944737-5DFE-4294-9372-CFA818B6D5DE}" type="slidenum">
              <a:rPr lang="de-DE" smtClean="0"/>
              <a:pPr/>
              <a:t>34</a:t>
            </a:fld>
            <a:endParaRPr lang="de-DE" dirty="0"/>
          </a:p>
        </p:txBody>
      </p:sp>
      <p:sp>
        <p:nvSpPr>
          <p:cNvPr id="6" name="Inhaltsplatzhalter 5">
            <a:extLst>
              <a:ext uri="{FF2B5EF4-FFF2-40B4-BE49-F238E27FC236}">
                <a16:creationId xmlns:a16="http://schemas.microsoft.com/office/drawing/2014/main" id="{A66AB8CA-C91D-4100-80E8-BCBC82709A86}"/>
              </a:ext>
            </a:extLst>
          </p:cNvPr>
          <p:cNvSpPr>
            <a:spLocks noGrp="1"/>
          </p:cNvSpPr>
          <p:nvPr>
            <p:ph sz="quarter" idx="13"/>
          </p:nvPr>
        </p:nvSpPr>
        <p:spPr/>
        <p:txBody>
          <a:bodyPr/>
          <a:lstStyle/>
          <a:p>
            <a:r>
              <a:rPr lang="de-DE" dirty="0"/>
              <a:t>Sources</a:t>
            </a:r>
            <a:endParaRPr lang="en-US" dirty="0"/>
          </a:p>
        </p:txBody>
      </p:sp>
      <p:graphicFrame>
        <p:nvGraphicFramePr>
          <p:cNvPr id="8" name="Inhaltsplatzhalter 7">
            <a:extLst>
              <a:ext uri="{FF2B5EF4-FFF2-40B4-BE49-F238E27FC236}">
                <a16:creationId xmlns:a16="http://schemas.microsoft.com/office/drawing/2014/main" id="{8ED53BB6-020F-4DB7-9940-FD96E51808BF}"/>
              </a:ext>
            </a:extLst>
          </p:cNvPr>
          <p:cNvGraphicFramePr>
            <a:graphicFrameLocks noGrp="1"/>
          </p:cNvGraphicFramePr>
          <p:nvPr>
            <p:ph idx="1"/>
            <p:extLst>
              <p:ext uri="{D42A27DB-BD31-4B8C-83A1-F6EECF244321}">
                <p14:modId xmlns:p14="http://schemas.microsoft.com/office/powerpoint/2010/main" val="1186789426"/>
              </p:ext>
            </p:extLst>
          </p:nvPr>
        </p:nvGraphicFramePr>
        <p:xfrm>
          <a:off x="0" y="0"/>
          <a:ext cx="12192001" cy="6857994"/>
        </p:xfrm>
        <a:graphic>
          <a:graphicData uri="http://schemas.openxmlformats.org/drawingml/2006/table">
            <a:tbl>
              <a:tblPr firstRow="1" bandRow="1">
                <a:tableStyleId>{5C22544A-7EE6-4342-B048-85BDC9FD1C3A}</a:tableStyleId>
              </a:tblPr>
              <a:tblGrid>
                <a:gridCol w="1420821">
                  <a:extLst>
                    <a:ext uri="{9D8B030D-6E8A-4147-A177-3AD203B41FA5}">
                      <a16:colId xmlns:a16="http://schemas.microsoft.com/office/drawing/2014/main" val="336432250"/>
                    </a:ext>
                  </a:extLst>
                </a:gridCol>
                <a:gridCol w="9321510">
                  <a:extLst>
                    <a:ext uri="{9D8B030D-6E8A-4147-A177-3AD203B41FA5}">
                      <a16:colId xmlns:a16="http://schemas.microsoft.com/office/drawing/2014/main" val="380358495"/>
                    </a:ext>
                  </a:extLst>
                </a:gridCol>
                <a:gridCol w="1449670">
                  <a:extLst>
                    <a:ext uri="{9D8B030D-6E8A-4147-A177-3AD203B41FA5}">
                      <a16:colId xmlns:a16="http://schemas.microsoft.com/office/drawing/2014/main" val="440888701"/>
                    </a:ext>
                  </a:extLst>
                </a:gridCol>
              </a:tblGrid>
              <a:tr h="279285">
                <a:tc>
                  <a:txBody>
                    <a:bodyPr/>
                    <a:lstStyle/>
                    <a:p>
                      <a:r>
                        <a:rPr lang="de-DE" sz="1100" dirty="0"/>
                        <a:t>Topic</a:t>
                      </a:r>
                      <a:endParaRPr lang="en-US" sz="1100" dirty="0"/>
                    </a:p>
                  </a:txBody>
                  <a:tcPr anchor="ctr"/>
                </a:tc>
                <a:tc>
                  <a:txBody>
                    <a:bodyPr/>
                    <a:lstStyle/>
                    <a:p>
                      <a:r>
                        <a:rPr lang="de-DE" sz="1200" dirty="0"/>
                        <a:t>Source</a:t>
                      </a:r>
                      <a:endParaRPr lang="en-US" sz="1200" dirty="0"/>
                    </a:p>
                  </a:txBody>
                  <a:tcPr/>
                </a:tc>
                <a:tc>
                  <a:txBody>
                    <a:bodyPr/>
                    <a:lstStyle/>
                    <a:p>
                      <a:r>
                        <a:rPr lang="de-DE" sz="1200" dirty="0"/>
                        <a:t>Access Date</a:t>
                      </a:r>
                      <a:endParaRPr lang="en-US" sz="1200" dirty="0"/>
                    </a:p>
                  </a:txBody>
                  <a:tcPr/>
                </a:tc>
                <a:extLst>
                  <a:ext uri="{0D108BD9-81ED-4DB2-BD59-A6C34878D82A}">
                    <a16:rowId xmlns:a16="http://schemas.microsoft.com/office/drawing/2014/main" val="2733717426"/>
                  </a:ext>
                </a:extLst>
              </a:tr>
              <a:tr h="263769">
                <a:tc row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100" kern="1200" dirty="0" err="1">
                          <a:solidFill>
                            <a:schemeClr val="dk1"/>
                          </a:solidFill>
                          <a:latin typeface="+mn-lt"/>
                          <a:ea typeface="+mn-ea"/>
                          <a:cs typeface="+mn-cs"/>
                        </a:rPr>
                        <a:t>Convolutional</a:t>
                      </a:r>
                      <a:r>
                        <a:rPr lang="de-DE" sz="1100" kern="1200" dirty="0">
                          <a:solidFill>
                            <a:schemeClr val="dk1"/>
                          </a:solidFill>
                          <a:latin typeface="+mn-lt"/>
                          <a:ea typeface="+mn-ea"/>
                          <a:cs typeface="+mn-cs"/>
                        </a:rPr>
                        <a:t> </a:t>
                      </a:r>
                      <a:r>
                        <a:rPr lang="de-DE" sz="1100" kern="1200" dirty="0" err="1">
                          <a:solidFill>
                            <a:schemeClr val="dk1"/>
                          </a:solidFill>
                          <a:latin typeface="+mn-lt"/>
                          <a:ea typeface="+mn-ea"/>
                          <a:cs typeface="+mn-cs"/>
                        </a:rPr>
                        <a:t>Neural</a:t>
                      </a:r>
                      <a:r>
                        <a:rPr lang="de-DE" sz="1100" kern="1200" dirty="0">
                          <a:solidFill>
                            <a:schemeClr val="dk1"/>
                          </a:solidFill>
                          <a:latin typeface="+mn-lt"/>
                          <a:ea typeface="+mn-ea"/>
                          <a:cs typeface="+mn-cs"/>
                        </a:rPr>
                        <a:t> Networks (</a:t>
                      </a:r>
                      <a:r>
                        <a:rPr lang="de-DE" sz="1100" kern="1200" dirty="0" err="1">
                          <a:solidFill>
                            <a:schemeClr val="dk1"/>
                          </a:solidFill>
                          <a:latin typeface="+mn-lt"/>
                          <a:ea typeface="+mn-ea"/>
                          <a:cs typeface="+mn-cs"/>
                        </a:rPr>
                        <a:t>part</a:t>
                      </a:r>
                      <a:r>
                        <a:rPr lang="de-DE" sz="1100" kern="1200" dirty="0">
                          <a:solidFill>
                            <a:schemeClr val="dk1"/>
                          </a:solidFill>
                          <a:latin typeface="+mn-lt"/>
                          <a:ea typeface="+mn-ea"/>
                          <a:cs typeface="+mn-cs"/>
                        </a:rPr>
                        <a:t> II)</a:t>
                      </a:r>
                      <a:endParaRPr lang="en-US" sz="1100" kern="1200" dirty="0">
                        <a:solidFill>
                          <a:schemeClr val="dk1"/>
                        </a:solidFill>
                        <a:latin typeface="+mn-lt"/>
                        <a:ea typeface="+mn-ea"/>
                        <a:cs typeface="+mn-cs"/>
                      </a:endParaRPr>
                    </a:p>
                  </a:txBody>
                  <a:tcPr anchor="ctr"/>
                </a:tc>
                <a:tc>
                  <a:txBody>
                    <a:bodyPr/>
                    <a:lstStyle/>
                    <a:p>
                      <a:r>
                        <a:rPr lang="en-US" sz="1100" kern="1200" dirty="0">
                          <a:solidFill>
                            <a:srgbClr val="0070C0"/>
                          </a:solidFill>
                          <a:latin typeface="+mn-lt"/>
                          <a:ea typeface="+mn-ea"/>
                          <a:cs typeface="+mn-cs"/>
                          <a:hlinkClick r:id="rId3">
                            <a:extLst>
                              <a:ext uri="{A12FA001-AC4F-418D-AE19-62706E023703}">
                                <ahyp:hlinkClr xmlns:ahyp="http://schemas.microsoft.com/office/drawing/2018/hyperlinkcolor" val="tx"/>
                              </a:ext>
                            </a:extLst>
                          </a:hlinkClick>
                        </a:rPr>
                        <a:t>https://www.mdpi.com/2072-4292/9/1/67</a:t>
                      </a:r>
                      <a:endParaRPr lang="en-US" sz="1100" kern="1200" dirty="0">
                        <a:solidFill>
                          <a:srgbClr val="0070C0"/>
                        </a:solidFill>
                        <a:latin typeface="+mn-lt"/>
                        <a:ea typeface="+mn-ea"/>
                        <a:cs typeface="+mn-cs"/>
                      </a:endParaRPr>
                    </a:p>
                  </a:txBody>
                  <a:tcPr/>
                </a:tc>
                <a:tc>
                  <a:txBody>
                    <a:bodyPr/>
                    <a:lstStyle/>
                    <a:p>
                      <a:r>
                        <a:rPr lang="de-DE" sz="1100" kern="1200" dirty="0">
                          <a:solidFill>
                            <a:schemeClr val="dk1"/>
                          </a:solidFill>
                          <a:latin typeface="+mn-lt"/>
                          <a:ea typeface="+mn-ea"/>
                          <a:cs typeface="+mn-cs"/>
                        </a:rPr>
                        <a:t>02.08.2019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2918440813"/>
                  </a:ext>
                </a:extLst>
              </a:tr>
              <a:tr h="263769">
                <a:tc vMerge="1">
                  <a:txBody>
                    <a:bodyPr/>
                    <a:lstStyle/>
                    <a:p>
                      <a:endParaRPr lang="en-US" sz="1400" i="1" dirty="0"/>
                    </a:p>
                  </a:txBody>
                  <a:tcPr/>
                </a:tc>
                <a:tc>
                  <a:txBody>
                    <a:bodyPr/>
                    <a:lstStyle/>
                    <a:p>
                      <a:r>
                        <a:rPr lang="en-US" sz="1100" kern="1200" dirty="0">
                          <a:solidFill>
                            <a:srgbClr val="0070C0"/>
                          </a:solidFill>
                          <a:latin typeface="+mn-lt"/>
                          <a:ea typeface="+mn-ea"/>
                          <a:cs typeface="+mn-cs"/>
                          <a:hlinkClick r:id="rId4">
                            <a:extLst>
                              <a:ext uri="{A12FA001-AC4F-418D-AE19-62706E023703}">
                                <ahyp:hlinkClr xmlns:ahyp="http://schemas.microsoft.com/office/drawing/2018/hyperlinkcolor" val="tx"/>
                              </a:ext>
                            </a:extLst>
                          </a:hlinkClick>
                        </a:rPr>
                        <a:t>https://www.ncbi.nlm.nih.gov/pubmed/30360445</a:t>
                      </a:r>
                      <a:endParaRPr lang="en-US" sz="1100" kern="1200" dirty="0">
                        <a:solidFill>
                          <a:srgbClr val="0070C0"/>
                        </a:solidFill>
                        <a:latin typeface="+mn-lt"/>
                        <a:ea typeface="+mn-ea"/>
                        <a:cs typeface="+mn-cs"/>
                      </a:endParaRPr>
                    </a:p>
                  </a:txBody>
                  <a:tcPr/>
                </a:tc>
                <a:tc>
                  <a:txBody>
                    <a:bodyPr/>
                    <a:lstStyle/>
                    <a:p>
                      <a:r>
                        <a:rPr lang="de-DE" sz="1100" kern="1200" dirty="0">
                          <a:solidFill>
                            <a:schemeClr val="dk1"/>
                          </a:solidFill>
                          <a:latin typeface="+mn-lt"/>
                          <a:ea typeface="+mn-ea"/>
                          <a:cs typeface="+mn-cs"/>
                        </a:rPr>
                        <a:t>30.09.2019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1284327891"/>
                  </a:ext>
                </a:extLst>
              </a:tr>
              <a:tr h="434443">
                <a:tc vMerge="1">
                  <a:txBody>
                    <a:bodyPr/>
                    <a:lstStyle/>
                    <a:p>
                      <a:endParaRPr lang="en-US" sz="1400" i="1" dirty="0"/>
                    </a:p>
                  </a:txBody>
                  <a:tcPr/>
                </a:tc>
                <a:tc>
                  <a:txBody>
                    <a:bodyPr/>
                    <a:lstStyle/>
                    <a:p>
                      <a:r>
                        <a:rPr lang="en-US" sz="1100" kern="1200" dirty="0">
                          <a:solidFill>
                            <a:srgbClr val="0070C0"/>
                          </a:solidFill>
                          <a:latin typeface="+mn-lt"/>
                          <a:ea typeface="+mn-ea"/>
                          <a:cs typeface="+mn-cs"/>
                          <a:hlinkClick r:id="rId5">
                            <a:extLst>
                              <a:ext uri="{A12FA001-AC4F-418D-AE19-62706E023703}">
                                <ahyp:hlinkClr xmlns:ahyp="http://schemas.microsoft.com/office/drawing/2018/hyperlinkcolor" val="tx"/>
                              </a:ext>
                            </a:extLst>
                          </a:hlinkClick>
                        </a:rPr>
                        <a:t>http://www.morrisriedel.de/wp‑content/uploads/2019/05/Lecture_5_Introduction_to_Deep_Learning_for_Remote_Sensing_and_1D‑2D_CNNs_for_Hyperspectral_Images_Classification.pdf</a:t>
                      </a:r>
                      <a:endParaRPr lang="en-US" sz="1100" kern="1200" dirty="0">
                        <a:solidFill>
                          <a:srgbClr val="0070C0"/>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100" kern="1200" dirty="0">
                          <a:solidFill>
                            <a:schemeClr val="dk1"/>
                          </a:solidFill>
                          <a:latin typeface="+mn-lt"/>
                          <a:ea typeface="+mn-ea"/>
                          <a:cs typeface="+mn-cs"/>
                        </a:rPr>
                        <a:t>27.09.2019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1193843403"/>
                  </a:ext>
                </a:extLst>
              </a:tr>
              <a:tr h="263769">
                <a:tc vMerge="1">
                  <a:txBody>
                    <a:bodyPr/>
                    <a:lstStyle/>
                    <a:p>
                      <a:endParaRPr lang="en-US" sz="1400" i="1" dirty="0"/>
                    </a:p>
                  </a:txBody>
                  <a:tcPr/>
                </a:tc>
                <a:tc>
                  <a:txBody>
                    <a:bodyPr/>
                    <a:lstStyle/>
                    <a:p>
                      <a:r>
                        <a:rPr lang="en-US" sz="1100" kern="1200" dirty="0">
                          <a:solidFill>
                            <a:srgbClr val="0070C0"/>
                          </a:solidFill>
                          <a:latin typeface="+mn-lt"/>
                          <a:ea typeface="+mn-ea"/>
                          <a:cs typeface="+mn-cs"/>
                          <a:hlinkClick r:id="rId6">
                            <a:extLst>
                              <a:ext uri="{A12FA001-AC4F-418D-AE19-62706E023703}">
                                <ahyp:hlinkClr xmlns:ahyp="http://schemas.microsoft.com/office/drawing/2018/hyperlinkcolor" val="tx"/>
                              </a:ext>
                            </a:extLst>
                          </a:hlinkClick>
                        </a:rPr>
                        <a:t>https://ui.adsabs.harvard.edu/abs/2019arXiv190303777L</a:t>
                      </a:r>
                      <a:endParaRPr lang="en-US" sz="1100" kern="1200" dirty="0">
                        <a:solidFill>
                          <a:srgbClr val="0070C0"/>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100" kern="1200" dirty="0">
                          <a:solidFill>
                            <a:schemeClr val="dk1"/>
                          </a:solidFill>
                          <a:latin typeface="+mn-lt"/>
                          <a:ea typeface="+mn-ea"/>
                          <a:cs typeface="+mn-cs"/>
                        </a:rPr>
                        <a:t>17.10.2019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2672139595"/>
                  </a:ext>
                </a:extLst>
              </a:tr>
              <a:tr h="263769">
                <a:tc vMerge="1">
                  <a:txBody>
                    <a:bodyPr/>
                    <a:lstStyle/>
                    <a:p>
                      <a:endParaRPr lang="en-US" sz="1400" i="1" dirty="0"/>
                    </a:p>
                  </a:txBody>
                  <a:tcPr/>
                </a:tc>
                <a:tc>
                  <a:txBody>
                    <a:bodyPr/>
                    <a:lstStyle/>
                    <a:p>
                      <a:r>
                        <a:rPr lang="en-US" sz="1100" kern="1200" dirty="0">
                          <a:solidFill>
                            <a:srgbClr val="0070C0"/>
                          </a:solidFill>
                          <a:latin typeface="+mn-lt"/>
                          <a:ea typeface="+mn-ea"/>
                          <a:cs typeface="+mn-cs"/>
                          <a:hlinkClick r:id="rId7">
                            <a:extLst>
                              <a:ext uri="{A12FA001-AC4F-418D-AE19-62706E023703}">
                                <ahyp:hlinkClr xmlns:ahyp="http://schemas.microsoft.com/office/drawing/2018/hyperlinkcolor" val="tx"/>
                              </a:ext>
                            </a:extLst>
                          </a:hlinkClick>
                        </a:rPr>
                        <a:t>https://ui.adsabs.harvard.edu/abs/2015arXiv151207108G</a:t>
                      </a:r>
                      <a:endParaRPr lang="en-US" sz="1100" kern="1200" dirty="0">
                        <a:solidFill>
                          <a:srgbClr val="0070C0"/>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100" kern="1200" dirty="0">
                          <a:solidFill>
                            <a:schemeClr val="dk1"/>
                          </a:solidFill>
                          <a:latin typeface="+mn-lt"/>
                          <a:ea typeface="+mn-ea"/>
                          <a:cs typeface="+mn-cs"/>
                        </a:rPr>
                        <a:t>30.09.2019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2379405848"/>
                  </a:ext>
                </a:extLst>
              </a:tr>
              <a:tr h="263769">
                <a:tc vMerge="1">
                  <a:txBody>
                    <a:bodyPr/>
                    <a:lstStyle/>
                    <a:p>
                      <a:endParaRPr lang="en-US" sz="1400" i="1" dirty="0"/>
                    </a:p>
                  </a:txBody>
                  <a:tcPr/>
                </a:tc>
                <a:tc>
                  <a:txBody>
                    <a:bodyPr/>
                    <a:lstStyle/>
                    <a:p>
                      <a:r>
                        <a:rPr lang="en-US" sz="1100" kern="1200" dirty="0">
                          <a:solidFill>
                            <a:srgbClr val="0070C0"/>
                          </a:solidFill>
                          <a:latin typeface="+mn-lt"/>
                          <a:ea typeface="+mn-ea"/>
                          <a:cs typeface="+mn-cs"/>
                          <a:hlinkClick r:id="rId8">
                            <a:extLst>
                              <a:ext uri="{A12FA001-AC4F-418D-AE19-62706E023703}">
                                <ahyp:hlinkClr xmlns:ahyp="http://schemas.microsoft.com/office/drawing/2018/hyperlinkcolor" val="tx"/>
                              </a:ext>
                            </a:extLst>
                          </a:hlinkClick>
                        </a:rPr>
                        <a:t>https://www.springer.com/de/book/9781461471370</a:t>
                      </a:r>
                      <a:endParaRPr lang="en-US" sz="1100" kern="1200" dirty="0">
                        <a:solidFill>
                          <a:srgbClr val="0070C0"/>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100" kern="1200" dirty="0">
                          <a:solidFill>
                            <a:schemeClr val="dk1"/>
                          </a:solidFill>
                          <a:latin typeface="+mn-lt"/>
                          <a:ea typeface="+mn-ea"/>
                          <a:cs typeface="+mn-cs"/>
                        </a:rPr>
                        <a:t>06.10.2019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1951024617"/>
                  </a:ext>
                </a:extLst>
              </a:tr>
              <a:tr h="434443">
                <a:tc vMerge="1">
                  <a:txBody>
                    <a:bodyPr/>
                    <a:lstStyle/>
                    <a:p>
                      <a:endParaRPr lang="en-US" sz="1400" i="1" dirty="0"/>
                    </a:p>
                  </a:txBody>
                  <a:tcPr/>
                </a:tc>
                <a:tc>
                  <a:txBody>
                    <a:bodyPr/>
                    <a:lstStyle/>
                    <a:p>
                      <a:r>
                        <a:rPr lang="en-US" sz="1100" kern="1200" dirty="0">
                          <a:solidFill>
                            <a:srgbClr val="0070C0"/>
                          </a:solidFill>
                          <a:latin typeface="+mn-lt"/>
                          <a:ea typeface="+mn-ea"/>
                          <a:cs typeface="+mn-cs"/>
                          <a:hlinkClick r:id="rId9">
                            <a:extLst>
                              <a:ext uri="{A12FA001-AC4F-418D-AE19-62706E023703}">
                                <ahyp:hlinkClr xmlns:ahyp="http://schemas.microsoft.com/office/drawing/2018/hyperlinkcolor" val="tx"/>
                              </a:ext>
                            </a:extLst>
                          </a:hlinkClick>
                        </a:rPr>
                        <a:t>https://www.researchgate.net/publication/321323013_Dimension_Reduction_Aided_Hyperspectral_Image_Classification_with_a_Small‑sized_Training_Dataset_Experimental_Comparisons</a:t>
                      </a:r>
                      <a:endParaRPr lang="en-US" sz="1100" kern="1200" dirty="0">
                        <a:solidFill>
                          <a:srgbClr val="0070C0"/>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100" kern="1200" dirty="0">
                          <a:solidFill>
                            <a:schemeClr val="dk1"/>
                          </a:solidFill>
                          <a:latin typeface="+mn-lt"/>
                          <a:ea typeface="+mn-ea"/>
                          <a:cs typeface="+mn-cs"/>
                        </a:rPr>
                        <a:t>08.10.2019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2687129062"/>
                  </a:ext>
                </a:extLst>
              </a:tr>
              <a:tr h="263769">
                <a:tc vMerge="1">
                  <a:txBody>
                    <a:bodyPr/>
                    <a:lstStyle/>
                    <a:p>
                      <a:endParaRPr lang="en-US" sz="1400" i="1" dirty="0"/>
                    </a:p>
                  </a:txBody>
                  <a:tcPr/>
                </a:tc>
                <a:tc>
                  <a:txBody>
                    <a:bodyPr/>
                    <a:lstStyle/>
                    <a:p>
                      <a:r>
                        <a:rPr lang="en-US" sz="1100" kern="1200" dirty="0">
                          <a:solidFill>
                            <a:srgbClr val="0070C0"/>
                          </a:solidFill>
                          <a:latin typeface="+mn-lt"/>
                          <a:ea typeface="+mn-ea"/>
                          <a:cs typeface="+mn-cs"/>
                          <a:hlinkClick r:id="rId10">
                            <a:extLst>
                              <a:ext uri="{A12FA001-AC4F-418D-AE19-62706E023703}">
                                <ahyp:hlinkClr xmlns:ahyp="http://schemas.microsoft.com/office/drawing/2018/hyperlinkcolor" val="tx"/>
                              </a:ext>
                            </a:extLst>
                          </a:hlinkClick>
                        </a:rPr>
                        <a:t>https://ieeexplore.ieee.org/document/6553593</a:t>
                      </a:r>
                      <a:endParaRPr lang="en-US" sz="1100" kern="1200" dirty="0">
                        <a:solidFill>
                          <a:srgbClr val="0070C0"/>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100" kern="1200" dirty="0">
                          <a:solidFill>
                            <a:schemeClr val="dk1"/>
                          </a:solidFill>
                          <a:latin typeface="+mn-lt"/>
                          <a:ea typeface="+mn-ea"/>
                          <a:cs typeface="+mn-cs"/>
                        </a:rPr>
                        <a:t>03.10.2019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3474257687"/>
                  </a:ext>
                </a:extLst>
              </a:tr>
              <a:tr h="263769">
                <a:tc vMerge="1">
                  <a:txBody>
                    <a:bodyPr/>
                    <a:lstStyle/>
                    <a:p>
                      <a:endParaRPr lang="en-US" sz="1400" kern="1200" dirty="0">
                        <a:solidFill>
                          <a:schemeClr val="dk1"/>
                        </a:solidFill>
                        <a:latin typeface="+mn-lt"/>
                        <a:ea typeface="+mn-ea"/>
                        <a:cs typeface="+mn-cs"/>
                      </a:endParaRPr>
                    </a:p>
                  </a:txBody>
                  <a:tcPr anchor="ctr"/>
                </a:tc>
                <a:tc>
                  <a:txBody>
                    <a:bodyPr/>
                    <a:lstStyle/>
                    <a:p>
                      <a:r>
                        <a:rPr lang="en-US" sz="1100" kern="1200" dirty="0">
                          <a:solidFill>
                            <a:srgbClr val="0070C0"/>
                          </a:solidFill>
                          <a:latin typeface="+mn-lt"/>
                          <a:ea typeface="+mn-ea"/>
                          <a:cs typeface="+mn-cs"/>
                          <a:hlinkClick r:id="rId11">
                            <a:extLst>
                              <a:ext uri="{A12FA001-AC4F-418D-AE19-62706E023703}">
                                <ahyp:hlinkClr xmlns:ahyp="http://schemas.microsoft.com/office/drawing/2018/hyperlinkcolor" val="tx"/>
                              </a:ext>
                            </a:extLst>
                          </a:hlinkClick>
                        </a:rPr>
                        <a:t>https://ui.adsabs.harvard.edu/abs/2013arXiv1312.6034S</a:t>
                      </a:r>
                      <a:endParaRPr lang="en-US" sz="1100" kern="1200" dirty="0">
                        <a:solidFill>
                          <a:srgbClr val="0070C0"/>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12.09.2019</a:t>
                      </a:r>
                    </a:p>
                  </a:txBody>
                  <a:tcPr/>
                </a:tc>
                <a:extLst>
                  <a:ext uri="{0D108BD9-81ED-4DB2-BD59-A6C34878D82A}">
                    <a16:rowId xmlns:a16="http://schemas.microsoft.com/office/drawing/2014/main" val="2791499168"/>
                  </a:ext>
                </a:extLst>
              </a:tr>
              <a:tr h="263769">
                <a:tc vMerge="1">
                  <a:txBody>
                    <a:bodyPr/>
                    <a:lstStyle/>
                    <a:p>
                      <a:endParaRPr lang="en-US" sz="1400" kern="1200" dirty="0">
                        <a:solidFill>
                          <a:schemeClr val="dk1"/>
                        </a:solidFill>
                        <a:latin typeface="+mn-lt"/>
                        <a:ea typeface="+mn-ea"/>
                        <a:cs typeface="+mn-cs"/>
                      </a:endParaRPr>
                    </a:p>
                  </a:txBody>
                  <a:tcPr anchor="ctr"/>
                </a:tc>
                <a:tc>
                  <a:txBody>
                    <a:bodyPr/>
                    <a:lstStyle/>
                    <a:p>
                      <a:r>
                        <a:rPr lang="en-US" sz="1100" kern="1200" dirty="0">
                          <a:solidFill>
                            <a:srgbClr val="0070C0"/>
                          </a:solidFill>
                          <a:latin typeface="+mn-lt"/>
                          <a:ea typeface="+mn-ea"/>
                          <a:cs typeface="+mn-cs"/>
                          <a:hlinkClick r:id="rId12">
                            <a:extLst>
                              <a:ext uri="{A12FA001-AC4F-418D-AE19-62706E023703}">
                                <ahyp:hlinkClr xmlns:ahyp="http://schemas.microsoft.com/office/drawing/2018/hyperlinkcolor" val="tx"/>
                              </a:ext>
                            </a:extLst>
                          </a:hlinkClick>
                        </a:rPr>
                        <a:t>https://ui.adsabs.harvard.edu/abs/2017arXiv170301365S</a:t>
                      </a:r>
                      <a:endParaRPr lang="en-US" sz="1100" kern="1200" dirty="0">
                        <a:solidFill>
                          <a:srgbClr val="0070C0"/>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100" kern="1200" dirty="0">
                          <a:solidFill>
                            <a:schemeClr val="dk1"/>
                          </a:solidFill>
                          <a:latin typeface="+mn-lt"/>
                          <a:ea typeface="+mn-ea"/>
                          <a:cs typeface="+mn-cs"/>
                        </a:rPr>
                        <a:t>05.10.2019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2657856525"/>
                  </a:ext>
                </a:extLst>
              </a:tr>
              <a:tr h="263769">
                <a:tc vMerge="1">
                  <a:txBody>
                    <a:bodyPr/>
                    <a:lstStyle/>
                    <a:p>
                      <a:endParaRPr lang="en-US" sz="1400" kern="1200" dirty="0">
                        <a:solidFill>
                          <a:schemeClr val="dk1"/>
                        </a:solidFill>
                        <a:latin typeface="+mn-lt"/>
                        <a:ea typeface="+mn-ea"/>
                        <a:cs typeface="+mn-cs"/>
                      </a:endParaRPr>
                    </a:p>
                  </a:txBody>
                  <a:tcPr anchor="ctr"/>
                </a:tc>
                <a:tc>
                  <a:txBody>
                    <a:bodyPr/>
                    <a:lstStyle/>
                    <a:p>
                      <a:r>
                        <a:rPr lang="en-US" sz="1100" kern="1200" dirty="0">
                          <a:solidFill>
                            <a:srgbClr val="0070C0"/>
                          </a:solidFill>
                          <a:latin typeface="+mn-lt"/>
                          <a:ea typeface="+mn-ea"/>
                          <a:cs typeface="+mn-cs"/>
                          <a:hlinkClick r:id="rId13">
                            <a:extLst>
                              <a:ext uri="{A12FA001-AC4F-418D-AE19-62706E023703}">
                                <ahyp:hlinkClr xmlns:ahyp="http://schemas.microsoft.com/office/drawing/2018/hyperlinkcolor" val="tx"/>
                              </a:ext>
                            </a:extLst>
                          </a:hlinkClick>
                        </a:rPr>
                        <a:t>https://www.researchgate.net/publication/265022827_Visualizing_Higher-Layer_Features_of_a_Deep_Network</a:t>
                      </a:r>
                      <a:endParaRPr lang="en-US" sz="1100" kern="1200" dirty="0">
                        <a:solidFill>
                          <a:srgbClr val="0070C0"/>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100" kern="1200" dirty="0">
                          <a:solidFill>
                            <a:schemeClr val="dk1"/>
                          </a:solidFill>
                          <a:latin typeface="+mn-lt"/>
                          <a:ea typeface="+mn-ea"/>
                          <a:cs typeface="+mn-cs"/>
                        </a:rPr>
                        <a:t>05.10.2019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1397010337"/>
                  </a:ext>
                </a:extLst>
              </a:tr>
              <a:tr h="263769">
                <a:tc vMerge="1">
                  <a:txBody>
                    <a:bodyPr/>
                    <a:lstStyle/>
                    <a:p>
                      <a:endParaRPr lang="en-US" sz="1400" kern="1200" dirty="0">
                        <a:solidFill>
                          <a:schemeClr val="dk1"/>
                        </a:solidFill>
                        <a:latin typeface="+mn-lt"/>
                        <a:ea typeface="+mn-ea"/>
                        <a:cs typeface="+mn-cs"/>
                      </a:endParaRPr>
                    </a:p>
                  </a:txBody>
                  <a:tcPr anchor="ctr"/>
                </a:tc>
                <a:tc>
                  <a:txBody>
                    <a:bodyPr/>
                    <a:lstStyle/>
                    <a:p>
                      <a:r>
                        <a:rPr lang="en-US" sz="1100" kern="1200" dirty="0">
                          <a:solidFill>
                            <a:srgbClr val="0070C0"/>
                          </a:solidFill>
                          <a:latin typeface="+mn-lt"/>
                          <a:ea typeface="+mn-ea"/>
                          <a:cs typeface="+mn-cs"/>
                          <a:hlinkClick r:id="rId14">
                            <a:extLst>
                              <a:ext uri="{A12FA001-AC4F-418D-AE19-62706E023703}">
                                <ahyp:hlinkClr xmlns:ahyp="http://schemas.microsoft.com/office/drawing/2018/hyperlinkcolor" val="tx"/>
                              </a:ext>
                            </a:extLst>
                          </a:hlinkClick>
                        </a:rPr>
                        <a:t>https://ui.adsabs.harvard.edu/abs/2017arXiv170309039S</a:t>
                      </a:r>
                      <a:endParaRPr lang="en-US" sz="1100" kern="1200" dirty="0">
                        <a:solidFill>
                          <a:srgbClr val="0070C0"/>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100" kern="1200" dirty="0">
                          <a:solidFill>
                            <a:schemeClr val="dk1"/>
                          </a:solidFill>
                          <a:latin typeface="+mn-lt"/>
                          <a:ea typeface="+mn-ea"/>
                          <a:cs typeface="+mn-cs"/>
                        </a:rPr>
                        <a:t>05.10.2019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3218056614"/>
                  </a:ext>
                </a:extLst>
              </a:tr>
              <a:tr h="263769">
                <a:tc rowSpan="11">
                  <a:txBody>
                    <a:bodyPr/>
                    <a:lstStyle/>
                    <a:p>
                      <a:r>
                        <a:rPr lang="de-DE" sz="1100" kern="1200" dirty="0">
                          <a:solidFill>
                            <a:schemeClr val="dk1"/>
                          </a:solidFill>
                          <a:latin typeface="+mn-lt"/>
                          <a:ea typeface="+mn-ea"/>
                          <a:cs typeface="+mn-cs"/>
                        </a:rPr>
                        <a:t>Image </a:t>
                      </a:r>
                      <a:r>
                        <a:rPr lang="de-DE" sz="1100" kern="1200" dirty="0" err="1">
                          <a:solidFill>
                            <a:schemeClr val="dk1"/>
                          </a:solidFill>
                          <a:latin typeface="+mn-lt"/>
                          <a:ea typeface="+mn-ea"/>
                          <a:cs typeface="+mn-cs"/>
                        </a:rPr>
                        <a:t>Compression</a:t>
                      </a:r>
                      <a:endParaRPr lang="en-US" sz="1100" kern="1200" dirty="0">
                        <a:solidFill>
                          <a:schemeClr val="dk1"/>
                        </a:solidFill>
                        <a:latin typeface="+mn-lt"/>
                        <a:ea typeface="+mn-ea"/>
                        <a:cs typeface="+mn-cs"/>
                      </a:endParaRPr>
                    </a:p>
                  </a:txBody>
                  <a:tcPr anchor="ctr"/>
                </a:tc>
                <a:tc>
                  <a:txBody>
                    <a:bodyPr/>
                    <a:lstStyle/>
                    <a:p>
                      <a:r>
                        <a:rPr lang="en-US" sz="1100" u="sng" kern="1200" dirty="0">
                          <a:solidFill>
                            <a:schemeClr val="dk1"/>
                          </a:solidFill>
                          <a:effectLst/>
                          <a:latin typeface="+mn-lt"/>
                          <a:ea typeface="+mn-ea"/>
                          <a:cs typeface="+mn-cs"/>
                          <a:hlinkClick r:id="rId15"/>
                        </a:rPr>
                        <a:t>http://www.ccs.neu.edu/home/vip/teach/MLcourse/5_features_dimensions/lecture_notes/PCA/PCA.pdf</a:t>
                      </a:r>
                      <a:endParaRPr lang="en-US" sz="1100" kern="1200" dirty="0">
                        <a:solidFill>
                          <a:srgbClr val="0070C0"/>
                        </a:solidFill>
                        <a:latin typeface="+mn-lt"/>
                        <a:ea typeface="+mn-ea"/>
                        <a:cs typeface="+mn-cs"/>
                      </a:endParaRPr>
                    </a:p>
                  </a:txBody>
                  <a:tcPr/>
                </a:tc>
                <a:tc>
                  <a:txBody>
                    <a:bodyPr/>
                    <a:lstStyle/>
                    <a:p>
                      <a:r>
                        <a:rPr lang="de-DE" sz="1100" kern="1200" dirty="0">
                          <a:solidFill>
                            <a:schemeClr val="dk1"/>
                          </a:solidFill>
                          <a:latin typeface="+mn-lt"/>
                          <a:ea typeface="+mn-ea"/>
                          <a:cs typeface="+mn-cs"/>
                        </a:rPr>
                        <a:t>08.10.2019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1647265183"/>
                  </a:ext>
                </a:extLst>
              </a:tr>
              <a:tr h="263769">
                <a:tc vMerge="1">
                  <a:txBody>
                    <a:bodyPr/>
                    <a:lstStyle/>
                    <a:p>
                      <a:endParaRPr lang="en-US" dirty="0"/>
                    </a:p>
                  </a:txBody>
                  <a:tcPr/>
                </a:tc>
                <a:tc>
                  <a:txBody>
                    <a:bodyPr/>
                    <a:lstStyle/>
                    <a:p>
                      <a:r>
                        <a:rPr lang="en-US" sz="1100" u="sng" kern="1200" dirty="0">
                          <a:solidFill>
                            <a:schemeClr val="dk1"/>
                          </a:solidFill>
                          <a:effectLst/>
                          <a:latin typeface="+mn-lt"/>
                          <a:ea typeface="+mn-ea"/>
                          <a:cs typeface="+mn-cs"/>
                          <a:hlinkClick r:id="rId16"/>
                        </a:rPr>
                        <a:t>http://people.ciirc.cvut.cz/~hlavac/TeachPresEn/11ImageProc/15PCA.pdf</a:t>
                      </a:r>
                      <a:endParaRPr lang="en-US" sz="1100" kern="1200" dirty="0">
                        <a:solidFill>
                          <a:srgbClr val="0070C0"/>
                        </a:solidFill>
                        <a:latin typeface="+mn-lt"/>
                        <a:ea typeface="+mn-ea"/>
                        <a:cs typeface="+mn-cs"/>
                      </a:endParaRPr>
                    </a:p>
                  </a:txBody>
                  <a:tcPr/>
                </a:tc>
                <a:tc>
                  <a:txBody>
                    <a:bodyPr/>
                    <a:lstStyle/>
                    <a:p>
                      <a:r>
                        <a:rPr lang="de-DE" sz="1100" kern="1200" dirty="0">
                          <a:solidFill>
                            <a:schemeClr val="dk1"/>
                          </a:solidFill>
                          <a:latin typeface="+mn-lt"/>
                          <a:ea typeface="+mn-ea"/>
                          <a:cs typeface="+mn-cs"/>
                        </a:rPr>
                        <a:t>21.10.2019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98641876"/>
                  </a:ext>
                </a:extLst>
              </a:tr>
              <a:tr h="263769">
                <a:tc vMerge="1">
                  <a:txBody>
                    <a:bodyPr/>
                    <a:lstStyle/>
                    <a:p>
                      <a:endParaRPr lang="en-US" dirty="0"/>
                    </a:p>
                  </a:txBody>
                  <a:tcPr/>
                </a:tc>
                <a:tc>
                  <a:txBody>
                    <a:bodyPr/>
                    <a:lstStyle/>
                    <a:p>
                      <a:r>
                        <a:rPr lang="en-US" sz="1100" u="sng" kern="1200" dirty="0">
                          <a:solidFill>
                            <a:schemeClr val="dk1"/>
                          </a:solidFill>
                          <a:effectLst/>
                          <a:latin typeface="+mn-lt"/>
                          <a:ea typeface="+mn-ea"/>
                          <a:cs typeface="+mn-cs"/>
                          <a:hlinkClick r:id="rId17"/>
                        </a:rPr>
                        <a:t>http://cs229.stanford.edu/notes/cs229-notes10.pdf</a:t>
                      </a:r>
                      <a:endParaRPr lang="en-US" sz="1100" kern="1200" dirty="0">
                        <a:solidFill>
                          <a:srgbClr val="0070C0"/>
                        </a:solidFill>
                        <a:latin typeface="+mn-lt"/>
                        <a:ea typeface="+mn-ea"/>
                        <a:cs typeface="+mn-cs"/>
                      </a:endParaRPr>
                    </a:p>
                  </a:txBody>
                  <a:tcPr/>
                </a:tc>
                <a:tc>
                  <a:txBody>
                    <a:bodyPr/>
                    <a:lstStyle/>
                    <a:p>
                      <a:r>
                        <a:rPr lang="de-DE" sz="1100" kern="1200" dirty="0">
                          <a:solidFill>
                            <a:schemeClr val="dk1"/>
                          </a:solidFill>
                          <a:latin typeface="+mn-lt"/>
                          <a:ea typeface="+mn-ea"/>
                          <a:cs typeface="+mn-cs"/>
                        </a:rPr>
                        <a:t>08.10.2019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2653102792"/>
                  </a:ext>
                </a:extLst>
              </a:tr>
              <a:tr h="263769">
                <a:tc vMerge="1">
                  <a:txBody>
                    <a:bodyPr/>
                    <a:lstStyle/>
                    <a:p>
                      <a:endParaRPr lang="en-US" dirty="0"/>
                    </a:p>
                  </a:txBody>
                  <a:tcPr/>
                </a:tc>
                <a:tc>
                  <a:txBody>
                    <a:bodyPr/>
                    <a:lstStyle/>
                    <a:p>
                      <a:r>
                        <a:rPr lang="en-US" sz="1100" u="sng" kern="1200" dirty="0">
                          <a:solidFill>
                            <a:schemeClr val="dk1"/>
                          </a:solidFill>
                          <a:effectLst/>
                          <a:latin typeface="+mn-lt"/>
                          <a:ea typeface="+mn-ea"/>
                          <a:cs typeface="+mn-cs"/>
                          <a:hlinkClick r:id="rId18"/>
                        </a:rPr>
                        <a:t>https://papers.nips.cc/paper/1861-algorithms-for-non-negative-matrix-factorization.pdf</a:t>
                      </a:r>
                      <a:endParaRPr lang="en-US" sz="1100" kern="1200" dirty="0">
                        <a:solidFill>
                          <a:srgbClr val="0070C0"/>
                        </a:solidFill>
                        <a:latin typeface="+mn-lt"/>
                        <a:ea typeface="+mn-ea"/>
                        <a:cs typeface="+mn-cs"/>
                      </a:endParaRPr>
                    </a:p>
                  </a:txBody>
                  <a:tcPr/>
                </a:tc>
                <a:tc>
                  <a:txBody>
                    <a:bodyPr/>
                    <a:lstStyle/>
                    <a:p>
                      <a:r>
                        <a:rPr lang="en-US" sz="1100" kern="1200" dirty="0">
                          <a:solidFill>
                            <a:schemeClr val="dk1"/>
                          </a:solidFill>
                          <a:latin typeface="+mn-lt"/>
                          <a:ea typeface="+mn-ea"/>
                          <a:cs typeface="+mn-cs"/>
                        </a:rPr>
                        <a:t>08.10.2019</a:t>
                      </a:r>
                    </a:p>
                  </a:txBody>
                  <a:tcPr/>
                </a:tc>
                <a:extLst>
                  <a:ext uri="{0D108BD9-81ED-4DB2-BD59-A6C34878D82A}">
                    <a16:rowId xmlns:a16="http://schemas.microsoft.com/office/drawing/2014/main" val="4071073730"/>
                  </a:ext>
                </a:extLst>
              </a:tr>
              <a:tr h="263769">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mn-lt"/>
                        <a:ea typeface="+mn-ea"/>
                        <a:cs typeface="+mn-cs"/>
                      </a:endParaRPr>
                    </a:p>
                  </a:txBody>
                  <a:tcPr/>
                </a:tc>
                <a:tc>
                  <a:txBody>
                    <a:bodyPr/>
                    <a:lstStyle/>
                    <a:p>
                      <a:r>
                        <a:rPr lang="en-US" sz="1100" u="sng" kern="1200" dirty="0">
                          <a:solidFill>
                            <a:schemeClr val="dk1"/>
                          </a:solidFill>
                          <a:effectLst/>
                          <a:latin typeface="+mn-lt"/>
                          <a:ea typeface="+mn-ea"/>
                          <a:cs typeface="+mn-cs"/>
                          <a:hlinkClick r:id="rId19"/>
                        </a:rPr>
                        <a:t>https://www.researchgate.net/publication/12752937_Learning_the_Parts_of_Objects_by_Non</a:t>
                      </a:r>
                      <a:r>
                        <a:rPr lang="en-US" sz="1100" u="sng" kern="1200" dirty="0">
                          <a:solidFill>
                            <a:schemeClr val="dk1"/>
                          </a:solidFill>
                          <a:effectLst/>
                          <a:latin typeface="+mn-lt"/>
                          <a:ea typeface="+mn-ea"/>
                          <a:cs typeface="+mn-cs"/>
                          <a:hlinkClick r:id="rId19">
                            <a:extLst>
                              <a:ext uri="{A12FA001-AC4F-418D-AE19-62706E023703}">
                                <ahyp:hlinkClr xmlns:ahyp="http://schemas.microsoft.com/office/drawing/2018/hyperlinkcolor" val="tx"/>
                              </a:ext>
                            </a:extLst>
                          </a:hlinkClick>
                        </a:rPr>
                        <a:t>‑</a:t>
                      </a:r>
                      <a:r>
                        <a:rPr lang="en-US" sz="1100" u="sng" kern="1200" dirty="0">
                          <a:solidFill>
                            <a:schemeClr val="dk1"/>
                          </a:solidFill>
                          <a:effectLst/>
                          <a:latin typeface="+mn-lt"/>
                          <a:ea typeface="+mn-ea"/>
                          <a:cs typeface="+mn-cs"/>
                          <a:hlinkClick r:id="rId19"/>
                        </a:rPr>
                        <a:t>Negative_Matrix_Factorization</a:t>
                      </a:r>
                      <a:endParaRPr lang="en-US" sz="1100" kern="1200" dirty="0">
                        <a:solidFill>
                          <a:srgbClr val="0070C0"/>
                        </a:solidFill>
                        <a:latin typeface="+mn-lt"/>
                        <a:ea typeface="+mn-ea"/>
                        <a:cs typeface="+mn-cs"/>
                      </a:endParaRPr>
                    </a:p>
                  </a:txBody>
                  <a:tcPr/>
                </a:tc>
                <a:tc>
                  <a:txBody>
                    <a:bodyPr/>
                    <a:lstStyle/>
                    <a:p>
                      <a:r>
                        <a:rPr lang="de-DE" sz="1100" kern="1200" dirty="0">
                          <a:solidFill>
                            <a:schemeClr val="dk1"/>
                          </a:solidFill>
                          <a:latin typeface="+mn-lt"/>
                          <a:ea typeface="+mn-ea"/>
                          <a:cs typeface="+mn-cs"/>
                        </a:rPr>
                        <a:t>08.10.2019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3632759644"/>
                  </a:ext>
                </a:extLst>
              </a:tr>
              <a:tr h="263769">
                <a:tc vMerge="1">
                  <a:txBody>
                    <a:bodyPr/>
                    <a:lstStyle/>
                    <a:p>
                      <a:endParaRPr lang="en-US" sz="1400" kern="1200" dirty="0">
                        <a:solidFill>
                          <a:schemeClr val="dk1"/>
                        </a:solidFill>
                        <a:latin typeface="+mn-lt"/>
                        <a:ea typeface="+mn-ea"/>
                        <a:cs typeface="+mn-cs"/>
                      </a:endParaRPr>
                    </a:p>
                  </a:txBody>
                  <a:tcPr/>
                </a:tc>
                <a:tc>
                  <a:txBody>
                    <a:bodyPr/>
                    <a:lstStyle/>
                    <a:p>
                      <a:r>
                        <a:rPr lang="en-US" sz="1100" u="sng" kern="1200" dirty="0">
                          <a:solidFill>
                            <a:schemeClr val="dk1"/>
                          </a:solidFill>
                          <a:effectLst/>
                          <a:latin typeface="+mn-lt"/>
                          <a:ea typeface="+mn-ea"/>
                          <a:cs typeface="+mn-cs"/>
                          <a:hlinkClick r:id="rId20"/>
                        </a:rPr>
                        <a:t>https://science.sciencemag.org/content/sci/290/5500/2323.full.pdf</a:t>
                      </a:r>
                      <a:endParaRPr lang="en-US" sz="1100" kern="1200" dirty="0">
                        <a:solidFill>
                          <a:srgbClr val="0070C0"/>
                        </a:solidFill>
                        <a:latin typeface="+mn-lt"/>
                        <a:ea typeface="+mn-ea"/>
                        <a:cs typeface="+mn-cs"/>
                      </a:endParaRPr>
                    </a:p>
                  </a:txBody>
                  <a:tcPr/>
                </a:tc>
                <a:tc>
                  <a:txBody>
                    <a:bodyPr/>
                    <a:lstStyle/>
                    <a:p>
                      <a:r>
                        <a:rPr lang="de-DE" sz="1100" kern="1200" dirty="0">
                          <a:solidFill>
                            <a:schemeClr val="dk1"/>
                          </a:solidFill>
                          <a:latin typeface="+mn-lt"/>
                          <a:ea typeface="+mn-ea"/>
                          <a:cs typeface="+mn-cs"/>
                        </a:rPr>
                        <a:t>10.10.2019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1215109710"/>
                  </a:ext>
                </a:extLst>
              </a:tr>
              <a:tr h="263769">
                <a:tc vMerge="1">
                  <a:txBody>
                    <a:bodyPr/>
                    <a:lstStyle/>
                    <a:p>
                      <a:endParaRPr lang="en-US" sz="1400" kern="1200" dirty="0">
                        <a:solidFill>
                          <a:schemeClr val="dk1"/>
                        </a:solidFill>
                        <a:latin typeface="+mn-lt"/>
                        <a:ea typeface="+mn-ea"/>
                        <a:cs typeface="+mn-cs"/>
                      </a:endParaRPr>
                    </a:p>
                  </a:txBody>
                  <a:tcPr/>
                </a:tc>
                <a:tc>
                  <a:txBody>
                    <a:bodyPr/>
                    <a:lstStyle/>
                    <a:p>
                      <a:r>
                        <a:rPr lang="en-US" sz="1100" u="sng" kern="1200" dirty="0">
                          <a:solidFill>
                            <a:schemeClr val="dk1"/>
                          </a:solidFill>
                          <a:effectLst/>
                          <a:latin typeface="+mn-lt"/>
                          <a:ea typeface="+mn-ea"/>
                          <a:cs typeface="+mn-cs"/>
                          <a:hlinkClick r:id="rId21"/>
                        </a:rPr>
                        <a:t>https://link.springer.com/chapter/10.1007/978-3-319-34111-8_37</a:t>
                      </a:r>
                      <a:endParaRPr lang="en-US" sz="1100" kern="1200" dirty="0">
                        <a:solidFill>
                          <a:srgbClr val="0070C0"/>
                        </a:solidFill>
                        <a:latin typeface="+mn-lt"/>
                        <a:ea typeface="+mn-ea"/>
                        <a:cs typeface="+mn-cs"/>
                      </a:endParaRPr>
                    </a:p>
                  </a:txBody>
                  <a:tcPr/>
                </a:tc>
                <a:tc>
                  <a:txBody>
                    <a:bodyPr/>
                    <a:lstStyle/>
                    <a:p>
                      <a:r>
                        <a:rPr lang="de-DE" sz="1100" kern="1200" dirty="0">
                          <a:solidFill>
                            <a:schemeClr val="dk1"/>
                          </a:solidFill>
                          <a:latin typeface="+mn-lt"/>
                          <a:ea typeface="+mn-ea"/>
                          <a:cs typeface="+mn-cs"/>
                        </a:rPr>
                        <a:t>09.11.2019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1325672886"/>
                  </a:ext>
                </a:extLst>
              </a:tr>
              <a:tr h="263769">
                <a:tc vMerge="1">
                  <a:txBody>
                    <a:bodyPr/>
                    <a:lstStyle/>
                    <a:p>
                      <a:endParaRPr lang="en-US" sz="1400" kern="1200" dirty="0">
                        <a:solidFill>
                          <a:schemeClr val="dk1"/>
                        </a:solidFill>
                        <a:latin typeface="+mn-lt"/>
                        <a:ea typeface="+mn-ea"/>
                        <a:cs typeface="+mn-cs"/>
                      </a:endParaRPr>
                    </a:p>
                  </a:txBody>
                  <a:tcPr/>
                </a:tc>
                <a:tc>
                  <a:txBody>
                    <a:bodyPr/>
                    <a:lstStyle/>
                    <a:p>
                      <a:r>
                        <a:rPr lang="en-US" sz="1100" u="sng" kern="1200" dirty="0">
                          <a:solidFill>
                            <a:schemeClr val="dk1"/>
                          </a:solidFill>
                          <a:effectLst/>
                          <a:latin typeface="+mn-lt"/>
                          <a:ea typeface="+mn-ea"/>
                          <a:cs typeface="+mn-cs"/>
                          <a:hlinkClick r:id="rId22"/>
                        </a:rPr>
                        <a:t>https://www.researchgate.net/publication/267480780_Linear_Regression_Analysis_Theory_and_Computing</a:t>
                      </a:r>
                      <a:endParaRPr lang="en-US" sz="1100" kern="1200" dirty="0">
                        <a:solidFill>
                          <a:srgbClr val="0070C0"/>
                        </a:solidFill>
                        <a:latin typeface="+mn-lt"/>
                        <a:ea typeface="+mn-ea"/>
                        <a:cs typeface="+mn-cs"/>
                      </a:endParaRPr>
                    </a:p>
                  </a:txBody>
                  <a:tcPr/>
                </a:tc>
                <a:tc>
                  <a:txBody>
                    <a:bodyPr/>
                    <a:lstStyle/>
                    <a:p>
                      <a:r>
                        <a:rPr lang="de-DE" sz="1100" kern="1200" dirty="0">
                          <a:solidFill>
                            <a:schemeClr val="dk1"/>
                          </a:solidFill>
                          <a:latin typeface="+mn-lt"/>
                          <a:ea typeface="+mn-ea"/>
                          <a:cs typeface="+mn-cs"/>
                        </a:rPr>
                        <a:t>14.10.2019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200389597"/>
                  </a:ext>
                </a:extLst>
              </a:tr>
              <a:tr h="263769">
                <a:tc vMerge="1">
                  <a:txBody>
                    <a:bodyPr/>
                    <a:lstStyle/>
                    <a:p>
                      <a:endParaRPr lang="en-US" sz="1400" kern="1200" dirty="0">
                        <a:solidFill>
                          <a:schemeClr val="dk1"/>
                        </a:solidFill>
                        <a:latin typeface="+mn-lt"/>
                        <a:ea typeface="+mn-ea"/>
                        <a:cs typeface="+mn-cs"/>
                      </a:endParaRPr>
                    </a:p>
                  </a:txBody>
                  <a:tcPr/>
                </a:tc>
                <a:tc>
                  <a:txBody>
                    <a:bodyPr/>
                    <a:lstStyle/>
                    <a:p>
                      <a:r>
                        <a:rPr lang="en-US" sz="1100" u="sng" kern="1200" dirty="0">
                          <a:solidFill>
                            <a:schemeClr val="dk1"/>
                          </a:solidFill>
                          <a:effectLst/>
                          <a:latin typeface="+mn-lt"/>
                          <a:ea typeface="+mn-ea"/>
                          <a:cs typeface="+mn-cs"/>
                          <a:hlinkClick r:id="rId23"/>
                        </a:rPr>
                        <a:t>https://en.wikipedia.org/wiki/Logistic_regression</a:t>
                      </a:r>
                      <a:endParaRPr lang="en-US" sz="1100" kern="1200" dirty="0">
                        <a:solidFill>
                          <a:srgbClr val="0070C0"/>
                        </a:solidFill>
                        <a:latin typeface="+mn-lt"/>
                        <a:ea typeface="+mn-ea"/>
                        <a:cs typeface="+mn-cs"/>
                      </a:endParaRPr>
                    </a:p>
                  </a:txBody>
                  <a:tcPr/>
                </a:tc>
                <a:tc>
                  <a:txBody>
                    <a:bodyPr/>
                    <a:lstStyle/>
                    <a:p>
                      <a:r>
                        <a:rPr lang="de-DE" sz="1100" kern="1200" dirty="0">
                          <a:solidFill>
                            <a:schemeClr val="dk1"/>
                          </a:solidFill>
                          <a:latin typeface="+mn-lt"/>
                          <a:ea typeface="+mn-ea"/>
                          <a:cs typeface="+mn-cs"/>
                        </a:rPr>
                        <a:t>14.10.2019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222884962"/>
                  </a:ext>
                </a:extLst>
              </a:tr>
              <a:tr h="263769">
                <a:tc vMerge="1">
                  <a:txBody>
                    <a:bodyPr/>
                    <a:lstStyle/>
                    <a:p>
                      <a:endParaRPr lang="en-US" sz="1400" kern="1200" dirty="0">
                        <a:solidFill>
                          <a:schemeClr val="dk1"/>
                        </a:solidFill>
                        <a:latin typeface="+mn-lt"/>
                        <a:ea typeface="+mn-ea"/>
                        <a:cs typeface="+mn-cs"/>
                      </a:endParaRPr>
                    </a:p>
                  </a:txBody>
                  <a:tcPr/>
                </a:tc>
                <a:tc>
                  <a:txBody>
                    <a:bodyPr/>
                    <a:lstStyle/>
                    <a:p>
                      <a:r>
                        <a:rPr lang="en-US" sz="1100" u="sng" kern="1200" dirty="0">
                          <a:solidFill>
                            <a:schemeClr val="dk1"/>
                          </a:solidFill>
                          <a:effectLst/>
                          <a:latin typeface="+mn-lt"/>
                          <a:ea typeface="+mn-ea"/>
                          <a:cs typeface="+mn-cs"/>
                          <a:hlinkClick r:id="rId24"/>
                        </a:rPr>
                        <a:t>https://www.researchgate.net/publication/287389446_Generalized_Linear_Models</a:t>
                      </a:r>
                      <a:endParaRPr lang="en-US" sz="1100" kern="1200" dirty="0">
                        <a:solidFill>
                          <a:srgbClr val="0070C0"/>
                        </a:solidFill>
                        <a:latin typeface="+mn-lt"/>
                        <a:ea typeface="+mn-ea"/>
                        <a:cs typeface="+mn-cs"/>
                      </a:endParaRPr>
                    </a:p>
                  </a:txBody>
                  <a:tcPr/>
                </a:tc>
                <a:tc>
                  <a:txBody>
                    <a:bodyPr/>
                    <a:lstStyle/>
                    <a:p>
                      <a:r>
                        <a:rPr lang="de-DE" sz="1100" kern="1200" dirty="0">
                          <a:solidFill>
                            <a:schemeClr val="dk1"/>
                          </a:solidFill>
                          <a:latin typeface="+mn-lt"/>
                          <a:ea typeface="+mn-ea"/>
                          <a:cs typeface="+mn-cs"/>
                        </a:rPr>
                        <a:t>10.11.2019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1968433672"/>
                  </a:ext>
                </a:extLst>
              </a:tr>
              <a:tr h="434443">
                <a:tc vMerge="1">
                  <a:txBody>
                    <a:bodyPr/>
                    <a:lstStyle/>
                    <a:p>
                      <a:endParaRPr lang="en-US" sz="1400" kern="1200" dirty="0">
                        <a:solidFill>
                          <a:schemeClr val="dk1"/>
                        </a:solidFill>
                        <a:latin typeface="+mn-lt"/>
                        <a:ea typeface="+mn-ea"/>
                        <a:cs typeface="+mn-cs"/>
                      </a:endParaRPr>
                    </a:p>
                  </a:txBody>
                  <a:tcPr/>
                </a:tc>
                <a:tc>
                  <a:txBody>
                    <a:bodyPr/>
                    <a:lstStyle/>
                    <a:p>
                      <a:r>
                        <a:rPr lang="en-US" sz="1100" u="sng" kern="1200" dirty="0">
                          <a:solidFill>
                            <a:schemeClr val="dk1"/>
                          </a:solidFill>
                          <a:effectLst/>
                          <a:latin typeface="+mn-lt"/>
                          <a:ea typeface="+mn-ea"/>
                          <a:cs typeface="+mn-cs"/>
                          <a:hlinkClick r:id="rId25"/>
                        </a:rPr>
                        <a:t>https://www.researchgate.net/publication/301638643_Electromyographic_Patterns_during_Golf_Swing_Activation_Sequence_Profiling_and_Prediction_of_Shot_Effectiveness</a:t>
                      </a:r>
                      <a:endParaRPr lang="en-US" sz="1100" kern="1200" dirty="0">
                        <a:solidFill>
                          <a:srgbClr val="0070C0"/>
                        </a:solidFill>
                        <a:latin typeface="+mn-lt"/>
                        <a:ea typeface="+mn-ea"/>
                        <a:cs typeface="+mn-cs"/>
                      </a:endParaRPr>
                    </a:p>
                  </a:txBody>
                  <a:tcPr/>
                </a:tc>
                <a:tc>
                  <a:txBody>
                    <a:bodyPr/>
                    <a:lstStyle/>
                    <a:p>
                      <a:r>
                        <a:rPr lang="de-DE" sz="1100" kern="1200" dirty="0">
                          <a:solidFill>
                            <a:schemeClr val="dk1"/>
                          </a:solidFill>
                          <a:latin typeface="+mn-lt"/>
                          <a:ea typeface="+mn-ea"/>
                          <a:cs typeface="+mn-cs"/>
                        </a:rPr>
                        <a:t>04.11.2019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3812459235"/>
                  </a:ext>
                </a:extLst>
              </a:tr>
            </a:tbl>
          </a:graphicData>
        </a:graphic>
      </p:graphicFrame>
    </p:spTree>
    <p:extLst>
      <p:ext uri="{BB962C8B-B14F-4D97-AF65-F5344CB8AC3E}">
        <p14:creationId xmlns:p14="http://schemas.microsoft.com/office/powerpoint/2010/main" val="1417831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49E224E6-310F-40C1-824A-7EBFDB833965}"/>
              </a:ext>
            </a:extLst>
          </p:cNvPr>
          <p:cNvSpPr>
            <a:spLocks noGrp="1"/>
          </p:cNvSpPr>
          <p:nvPr>
            <p:ph type="dt" sz="half" idx="14"/>
          </p:nvPr>
        </p:nvSpPr>
        <p:spPr>
          <a:xfrm>
            <a:off x="838200" y="6356350"/>
            <a:ext cx="4114800" cy="365125"/>
          </a:xfrm>
        </p:spPr>
        <p:txBody>
          <a:bodyPr/>
          <a:lstStyle/>
          <a:p>
            <a:r>
              <a:rPr lang="de-DE" dirty="0"/>
              <a:t>Sources</a:t>
            </a:r>
          </a:p>
        </p:txBody>
      </p:sp>
      <p:sp>
        <p:nvSpPr>
          <p:cNvPr id="4" name="Fußzeilenplatzhalter 3">
            <a:extLst>
              <a:ext uri="{FF2B5EF4-FFF2-40B4-BE49-F238E27FC236}">
                <a16:creationId xmlns:a16="http://schemas.microsoft.com/office/drawing/2014/main" id="{DB789AEC-C685-49CC-91B6-5D81DA25A760}"/>
              </a:ext>
            </a:extLst>
          </p:cNvPr>
          <p:cNvSpPr>
            <a:spLocks noGrp="1"/>
          </p:cNvSpPr>
          <p:nvPr>
            <p:ph type="ftr" sz="quarter" idx="15"/>
          </p:nvPr>
        </p:nvSpPr>
        <p:spPr/>
        <p:txBody>
          <a:bodyPr/>
          <a:lstStyle/>
          <a:p>
            <a:r>
              <a:rPr lang="de-DE"/>
              <a:t>Daniel Rychlewski</a:t>
            </a:r>
            <a:endParaRPr lang="de-DE" dirty="0"/>
          </a:p>
        </p:txBody>
      </p:sp>
      <p:sp>
        <p:nvSpPr>
          <p:cNvPr id="5" name="Foliennummernplatzhalter 4">
            <a:extLst>
              <a:ext uri="{FF2B5EF4-FFF2-40B4-BE49-F238E27FC236}">
                <a16:creationId xmlns:a16="http://schemas.microsoft.com/office/drawing/2014/main" id="{52874200-16A1-4580-ABFC-3EC5AA1B1B3A}"/>
              </a:ext>
            </a:extLst>
          </p:cNvPr>
          <p:cNvSpPr>
            <a:spLocks noGrp="1"/>
          </p:cNvSpPr>
          <p:nvPr>
            <p:ph type="sldNum" sz="quarter" idx="16"/>
          </p:nvPr>
        </p:nvSpPr>
        <p:spPr/>
        <p:txBody>
          <a:bodyPr/>
          <a:lstStyle/>
          <a:p>
            <a:fld id="{93944737-5DFE-4294-9372-CFA818B6D5DE}" type="slidenum">
              <a:rPr lang="de-DE" smtClean="0"/>
              <a:pPr/>
              <a:t>35</a:t>
            </a:fld>
            <a:endParaRPr lang="de-DE" dirty="0"/>
          </a:p>
        </p:txBody>
      </p:sp>
      <p:sp>
        <p:nvSpPr>
          <p:cNvPr id="6" name="Inhaltsplatzhalter 5">
            <a:extLst>
              <a:ext uri="{FF2B5EF4-FFF2-40B4-BE49-F238E27FC236}">
                <a16:creationId xmlns:a16="http://schemas.microsoft.com/office/drawing/2014/main" id="{A66AB8CA-C91D-4100-80E8-BCBC82709A86}"/>
              </a:ext>
            </a:extLst>
          </p:cNvPr>
          <p:cNvSpPr>
            <a:spLocks noGrp="1"/>
          </p:cNvSpPr>
          <p:nvPr>
            <p:ph sz="quarter" idx="13"/>
          </p:nvPr>
        </p:nvSpPr>
        <p:spPr/>
        <p:txBody>
          <a:bodyPr/>
          <a:lstStyle/>
          <a:p>
            <a:r>
              <a:rPr lang="de-DE" dirty="0"/>
              <a:t>Sources</a:t>
            </a:r>
            <a:endParaRPr lang="en-US" dirty="0"/>
          </a:p>
        </p:txBody>
      </p:sp>
      <p:graphicFrame>
        <p:nvGraphicFramePr>
          <p:cNvPr id="7" name="Tabelle 6">
            <a:extLst>
              <a:ext uri="{FF2B5EF4-FFF2-40B4-BE49-F238E27FC236}">
                <a16:creationId xmlns:a16="http://schemas.microsoft.com/office/drawing/2014/main" id="{A402901E-F10C-4B16-B523-E5F3A0ECF22D}"/>
              </a:ext>
            </a:extLst>
          </p:cNvPr>
          <p:cNvGraphicFramePr>
            <a:graphicFrameLocks noGrp="1"/>
          </p:cNvGraphicFramePr>
          <p:nvPr>
            <p:extLst>
              <p:ext uri="{D42A27DB-BD31-4B8C-83A1-F6EECF244321}">
                <p14:modId xmlns:p14="http://schemas.microsoft.com/office/powerpoint/2010/main" val="2223197530"/>
              </p:ext>
            </p:extLst>
          </p:nvPr>
        </p:nvGraphicFramePr>
        <p:xfrm>
          <a:off x="0" y="0"/>
          <a:ext cx="12191999" cy="4937760"/>
        </p:xfrm>
        <a:graphic>
          <a:graphicData uri="http://schemas.openxmlformats.org/drawingml/2006/table">
            <a:tbl>
              <a:tblPr firstRow="1" bandRow="1">
                <a:tableStyleId>{5C22544A-7EE6-4342-B048-85BDC9FD1C3A}</a:tableStyleId>
              </a:tblPr>
              <a:tblGrid>
                <a:gridCol w="1417320">
                  <a:extLst>
                    <a:ext uri="{9D8B030D-6E8A-4147-A177-3AD203B41FA5}">
                      <a16:colId xmlns:a16="http://schemas.microsoft.com/office/drawing/2014/main" val="2205623138"/>
                    </a:ext>
                  </a:extLst>
                </a:gridCol>
                <a:gridCol w="9328565">
                  <a:extLst>
                    <a:ext uri="{9D8B030D-6E8A-4147-A177-3AD203B41FA5}">
                      <a16:colId xmlns:a16="http://schemas.microsoft.com/office/drawing/2014/main" val="3864287796"/>
                    </a:ext>
                  </a:extLst>
                </a:gridCol>
                <a:gridCol w="1446114">
                  <a:extLst>
                    <a:ext uri="{9D8B030D-6E8A-4147-A177-3AD203B41FA5}">
                      <a16:colId xmlns:a16="http://schemas.microsoft.com/office/drawing/2014/main" val="1494281259"/>
                    </a:ext>
                  </a:extLst>
                </a:gridCol>
              </a:tblGrid>
              <a:tr h="203574">
                <a:tc>
                  <a:txBody>
                    <a:bodyPr/>
                    <a:lstStyle/>
                    <a:p>
                      <a:r>
                        <a:rPr lang="de-DE" sz="1200" dirty="0"/>
                        <a:t>Topic</a:t>
                      </a:r>
                      <a:endParaRPr lang="en-US" sz="1200" dirty="0"/>
                    </a:p>
                  </a:txBody>
                  <a:tcPr/>
                </a:tc>
                <a:tc>
                  <a:txBody>
                    <a:bodyPr/>
                    <a:lstStyle/>
                    <a:p>
                      <a:r>
                        <a:rPr lang="de-DE" sz="1200" dirty="0"/>
                        <a:t>Source</a:t>
                      </a:r>
                      <a:endParaRPr lang="en-US" sz="1200" dirty="0"/>
                    </a:p>
                  </a:txBody>
                  <a:tcPr/>
                </a:tc>
                <a:tc>
                  <a:txBody>
                    <a:bodyPr/>
                    <a:lstStyle/>
                    <a:p>
                      <a:r>
                        <a:rPr lang="de-DE" sz="1200" dirty="0"/>
                        <a:t>Access Date</a:t>
                      </a:r>
                      <a:endParaRPr lang="en-US" sz="1200" dirty="0"/>
                    </a:p>
                  </a:txBody>
                  <a:tcPr/>
                </a:tc>
                <a:extLst>
                  <a:ext uri="{0D108BD9-81ED-4DB2-BD59-A6C34878D82A}">
                    <a16:rowId xmlns:a16="http://schemas.microsoft.com/office/drawing/2014/main" val="1977958032"/>
                  </a:ext>
                </a:extLst>
              </a:tr>
              <a:tr h="203574">
                <a:tc rowSpan="16">
                  <a:txBody>
                    <a:bodyPr/>
                    <a:lstStyle/>
                    <a:p>
                      <a:r>
                        <a:rPr lang="de-DE" sz="1100" kern="1200" dirty="0">
                          <a:solidFill>
                            <a:schemeClr val="dk1"/>
                          </a:solidFill>
                          <a:latin typeface="+mn-lt"/>
                          <a:ea typeface="+mn-ea"/>
                          <a:cs typeface="+mn-cs"/>
                        </a:rPr>
                        <a:t>Model </a:t>
                      </a:r>
                      <a:r>
                        <a:rPr lang="de-DE" sz="1100" kern="1200" dirty="0" err="1">
                          <a:solidFill>
                            <a:schemeClr val="dk1"/>
                          </a:solidFill>
                          <a:latin typeface="+mn-lt"/>
                          <a:ea typeface="+mn-ea"/>
                          <a:cs typeface="+mn-cs"/>
                        </a:rPr>
                        <a:t>Compression</a:t>
                      </a:r>
                      <a:endParaRPr lang="en-US" sz="1100" kern="1200" dirty="0">
                        <a:solidFill>
                          <a:schemeClr val="dk1"/>
                        </a:solidFill>
                        <a:latin typeface="+mn-lt"/>
                        <a:ea typeface="+mn-ea"/>
                        <a:cs typeface="+mn-cs"/>
                      </a:endParaRPr>
                    </a:p>
                  </a:txBody>
                  <a:tcPr anchor="ctr"/>
                </a:tc>
                <a:tc>
                  <a:txBody>
                    <a:bodyPr/>
                    <a:lstStyle/>
                    <a:p>
                      <a:r>
                        <a:rPr lang="en-US" sz="1100" u="sng" kern="1200" dirty="0">
                          <a:solidFill>
                            <a:schemeClr val="dk1"/>
                          </a:solidFill>
                          <a:effectLst/>
                          <a:latin typeface="+mn-lt"/>
                          <a:ea typeface="+mn-ea"/>
                          <a:cs typeface="+mn-cs"/>
                          <a:hlinkClick r:id="rId3"/>
                        </a:rPr>
                        <a:t>https://nervanasystems.github.io/distiller/pruning.html</a:t>
                      </a:r>
                      <a:endParaRPr lang="en-US" sz="1100" kern="1200" dirty="0">
                        <a:solidFill>
                          <a:srgbClr val="0070C0"/>
                        </a:solidFill>
                        <a:latin typeface="+mn-lt"/>
                        <a:ea typeface="+mn-ea"/>
                        <a:cs typeface="+mn-cs"/>
                      </a:endParaRPr>
                    </a:p>
                  </a:txBody>
                  <a:tcPr/>
                </a:tc>
                <a:tc>
                  <a:txBody>
                    <a:bodyPr/>
                    <a:lstStyle/>
                    <a:p>
                      <a:r>
                        <a:rPr lang="en-US" sz="1100" kern="1200" dirty="0">
                          <a:solidFill>
                            <a:schemeClr val="dk1"/>
                          </a:solidFill>
                          <a:effectLst/>
                          <a:latin typeface="+mn-lt"/>
                          <a:ea typeface="+mn-ea"/>
                          <a:cs typeface="+mn-cs"/>
                        </a:rPr>
                        <a:t>25.08.2019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2141837075"/>
                  </a:ext>
                </a:extLst>
              </a:tr>
              <a:tr h="203574">
                <a:tc vMerge="1">
                  <a:txBody>
                    <a:bodyPr/>
                    <a:lstStyle/>
                    <a:p>
                      <a:endParaRPr lang="en-US" sz="1400" kern="1200" dirty="0">
                        <a:solidFill>
                          <a:schemeClr val="dk1"/>
                        </a:solidFill>
                        <a:latin typeface="+mn-lt"/>
                        <a:ea typeface="+mn-ea"/>
                        <a:cs typeface="+mn-cs"/>
                      </a:endParaRPr>
                    </a:p>
                  </a:txBody>
                  <a:tcPr/>
                </a:tc>
                <a:tc>
                  <a:txBody>
                    <a:bodyPr/>
                    <a:lstStyle/>
                    <a:p>
                      <a:r>
                        <a:rPr lang="en-US" sz="1100" u="sng" kern="1200" dirty="0">
                          <a:solidFill>
                            <a:schemeClr val="dk1"/>
                          </a:solidFill>
                          <a:effectLst/>
                          <a:latin typeface="+mn-lt"/>
                          <a:ea typeface="+mn-ea"/>
                          <a:cs typeface="+mn-cs"/>
                          <a:hlinkClick r:id="rId4"/>
                        </a:rPr>
                        <a:t>https://arxiv.org/abs/1510.00149</a:t>
                      </a:r>
                      <a:endParaRPr lang="en-US" sz="1100" kern="1200" dirty="0">
                        <a:solidFill>
                          <a:srgbClr val="0070C0"/>
                        </a:solidFill>
                        <a:latin typeface="+mn-lt"/>
                        <a:ea typeface="+mn-ea"/>
                        <a:cs typeface="+mn-cs"/>
                      </a:endParaRPr>
                    </a:p>
                  </a:txBody>
                  <a:tcPr/>
                </a:tc>
                <a:tc>
                  <a:txBody>
                    <a:bodyPr/>
                    <a:lstStyle/>
                    <a:p>
                      <a:r>
                        <a:rPr lang="de-DE" sz="1100" kern="1200" dirty="0">
                          <a:solidFill>
                            <a:schemeClr val="dk1"/>
                          </a:solidFill>
                          <a:latin typeface="+mn-lt"/>
                          <a:ea typeface="+mn-ea"/>
                          <a:cs typeface="+mn-cs"/>
                        </a:rPr>
                        <a:t>04.08.2019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2786363131"/>
                  </a:ext>
                </a:extLst>
              </a:tr>
              <a:tr h="203574">
                <a:tc vMerge="1">
                  <a:txBody>
                    <a:bodyPr/>
                    <a:lstStyle/>
                    <a:p>
                      <a:endParaRPr lang="en-US" sz="1400" i="1" dirty="0"/>
                    </a:p>
                  </a:txBody>
                  <a:tcPr/>
                </a:tc>
                <a:tc>
                  <a:txBody>
                    <a:bodyPr/>
                    <a:lstStyle/>
                    <a:p>
                      <a:r>
                        <a:rPr lang="en-US" sz="1100" u="sng" kern="1200" dirty="0">
                          <a:solidFill>
                            <a:schemeClr val="dk1"/>
                          </a:solidFill>
                          <a:effectLst/>
                          <a:latin typeface="+mn-lt"/>
                          <a:ea typeface="+mn-ea"/>
                          <a:cs typeface="+mn-cs"/>
                          <a:hlinkClick r:id="rId5"/>
                        </a:rPr>
                        <a:t>https://ui.adsabs.harvard.edu/abs/2017arXiv171009282C</a:t>
                      </a:r>
                      <a:endParaRPr lang="en-US" sz="1100" kern="1200" dirty="0">
                        <a:solidFill>
                          <a:srgbClr val="0070C0"/>
                        </a:solidFill>
                        <a:latin typeface="+mn-lt"/>
                        <a:ea typeface="+mn-ea"/>
                        <a:cs typeface="+mn-cs"/>
                      </a:endParaRPr>
                    </a:p>
                  </a:txBody>
                  <a:tcPr/>
                </a:tc>
                <a:tc>
                  <a:txBody>
                    <a:bodyPr/>
                    <a:lstStyle/>
                    <a:p>
                      <a:r>
                        <a:rPr lang="de-DE" sz="1100" dirty="0"/>
                        <a:t>15.10.2019</a:t>
                      </a:r>
                      <a:endParaRPr lang="en-US" sz="1100" dirty="0"/>
                    </a:p>
                  </a:txBody>
                  <a:tcPr/>
                </a:tc>
                <a:extLst>
                  <a:ext uri="{0D108BD9-81ED-4DB2-BD59-A6C34878D82A}">
                    <a16:rowId xmlns:a16="http://schemas.microsoft.com/office/drawing/2014/main" val="3947028326"/>
                  </a:ext>
                </a:extLst>
              </a:tr>
              <a:tr h="203574">
                <a:tc vMerge="1">
                  <a:txBody>
                    <a:bodyPr/>
                    <a:lstStyle/>
                    <a:p>
                      <a:endParaRPr lang="en-US" sz="1400" i="1" dirty="0"/>
                    </a:p>
                  </a:txBody>
                  <a:tcPr/>
                </a:tc>
                <a:tc>
                  <a:txBody>
                    <a:bodyPr/>
                    <a:lstStyle/>
                    <a:p>
                      <a:r>
                        <a:rPr lang="en-US" sz="1100" u="sng" kern="1200" dirty="0">
                          <a:solidFill>
                            <a:schemeClr val="dk1"/>
                          </a:solidFill>
                          <a:effectLst/>
                          <a:latin typeface="+mn-lt"/>
                          <a:ea typeface="+mn-ea"/>
                          <a:cs typeface="+mn-cs"/>
                          <a:hlinkClick r:id="rId6"/>
                        </a:rPr>
                        <a:t>https://ui.adsabs.harvard.edu/abs/2016arXiv161106440M</a:t>
                      </a:r>
                      <a:endParaRPr lang="en-US" sz="1100" kern="1200" dirty="0">
                        <a:solidFill>
                          <a:srgbClr val="0070C0"/>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100" dirty="0"/>
                        <a:t>18.10.2019</a:t>
                      </a:r>
                      <a:endParaRPr lang="en-US" sz="1100" dirty="0"/>
                    </a:p>
                  </a:txBody>
                  <a:tcPr/>
                </a:tc>
                <a:extLst>
                  <a:ext uri="{0D108BD9-81ED-4DB2-BD59-A6C34878D82A}">
                    <a16:rowId xmlns:a16="http://schemas.microsoft.com/office/drawing/2014/main" val="3521924566"/>
                  </a:ext>
                </a:extLst>
              </a:tr>
              <a:tr h="203574">
                <a:tc vMerge="1">
                  <a:txBody>
                    <a:bodyPr/>
                    <a:lstStyle/>
                    <a:p>
                      <a:endParaRPr lang="en-US" sz="1400" i="1" dirty="0"/>
                    </a:p>
                  </a:txBody>
                  <a:tcPr/>
                </a:tc>
                <a:tc>
                  <a:txBody>
                    <a:bodyPr/>
                    <a:lstStyle/>
                    <a:p>
                      <a:r>
                        <a:rPr lang="en-US" sz="1100" u="sng" kern="1200" dirty="0">
                          <a:solidFill>
                            <a:schemeClr val="dk1"/>
                          </a:solidFill>
                          <a:effectLst/>
                          <a:latin typeface="+mn-lt"/>
                          <a:ea typeface="+mn-ea"/>
                          <a:cs typeface="+mn-cs"/>
                          <a:hlinkClick r:id="rId7"/>
                        </a:rPr>
                        <a:t>https://ui.adsabs.harvard.edu/abs/2016arXiv160808710L</a:t>
                      </a:r>
                      <a:r>
                        <a:rPr lang="en-US" sz="1100" kern="1200" dirty="0">
                          <a:solidFill>
                            <a:schemeClr val="dk1"/>
                          </a:solidFill>
                          <a:effectLst/>
                          <a:latin typeface="+mn-lt"/>
                          <a:ea typeface="+mn-ea"/>
                          <a:cs typeface="+mn-cs"/>
                        </a:rPr>
                        <a:t>.</a:t>
                      </a:r>
                      <a:endParaRPr lang="en-US" sz="1100" kern="1200" dirty="0">
                        <a:solidFill>
                          <a:srgbClr val="0070C0"/>
                        </a:solidFill>
                        <a:latin typeface="+mn-lt"/>
                        <a:ea typeface="+mn-ea"/>
                        <a:cs typeface="+mn-cs"/>
                      </a:endParaRPr>
                    </a:p>
                  </a:txBody>
                  <a:tcPr/>
                </a:tc>
                <a:tc>
                  <a:txBody>
                    <a:bodyPr/>
                    <a:lstStyle/>
                    <a:p>
                      <a:r>
                        <a:rPr lang="de-DE" sz="1100" kern="1200" dirty="0">
                          <a:solidFill>
                            <a:schemeClr val="dk1"/>
                          </a:solidFill>
                          <a:latin typeface="+mn-lt"/>
                          <a:ea typeface="+mn-ea"/>
                          <a:cs typeface="+mn-cs"/>
                        </a:rPr>
                        <a:t>18.10.2019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1674457053"/>
                  </a:ext>
                </a:extLst>
              </a:tr>
              <a:tr h="203574">
                <a:tc vMerge="1">
                  <a:txBody>
                    <a:bodyPr/>
                    <a:lstStyle/>
                    <a:p>
                      <a:endParaRPr lang="en-US" sz="1400" i="1" dirty="0"/>
                    </a:p>
                  </a:txBody>
                  <a:tcPr/>
                </a:tc>
                <a:tc>
                  <a:txBody>
                    <a:bodyPr/>
                    <a:lstStyle/>
                    <a:p>
                      <a:r>
                        <a:rPr lang="en-US" sz="1100" u="sng" kern="1200" dirty="0">
                          <a:solidFill>
                            <a:schemeClr val="dk1"/>
                          </a:solidFill>
                          <a:effectLst/>
                          <a:latin typeface="+mn-lt"/>
                          <a:ea typeface="+mn-ea"/>
                          <a:cs typeface="+mn-cs"/>
                          <a:hlinkClick r:id="rId8"/>
                        </a:rPr>
                        <a:t>https://ui.adsabs.harvard.edu/abs/2017arXiv171001878Z</a:t>
                      </a:r>
                      <a:endParaRPr lang="en-US" sz="1100" kern="1200" dirty="0">
                        <a:solidFill>
                          <a:srgbClr val="0070C0"/>
                        </a:solidFill>
                        <a:latin typeface="+mn-lt"/>
                        <a:ea typeface="+mn-ea"/>
                        <a:cs typeface="+mn-cs"/>
                      </a:endParaRPr>
                    </a:p>
                  </a:txBody>
                  <a:tcPr/>
                </a:tc>
                <a:tc>
                  <a:txBody>
                    <a:bodyPr/>
                    <a:lstStyle/>
                    <a:p>
                      <a:r>
                        <a:rPr lang="de-DE" sz="1100" kern="1200" dirty="0">
                          <a:solidFill>
                            <a:schemeClr val="dk1"/>
                          </a:solidFill>
                          <a:latin typeface="+mn-lt"/>
                          <a:ea typeface="+mn-ea"/>
                          <a:cs typeface="+mn-cs"/>
                        </a:rPr>
                        <a:t>25.08.2019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539166628"/>
                  </a:ext>
                </a:extLst>
              </a:tr>
              <a:tr h="203574">
                <a:tc vMerge="1">
                  <a:txBody>
                    <a:bodyPr/>
                    <a:lstStyle/>
                    <a:p>
                      <a:endParaRPr lang="de-DE"/>
                    </a:p>
                  </a:txBody>
                  <a:tcPr/>
                </a:tc>
                <a:tc>
                  <a:txBody>
                    <a:bodyPr/>
                    <a:lstStyle/>
                    <a:p>
                      <a:r>
                        <a:rPr lang="de-DE" sz="1100" dirty="0">
                          <a:hlinkClick r:id="rId9"/>
                        </a:rPr>
                        <a:t>https://arxiv.org/abs/1512.08571</a:t>
                      </a:r>
                      <a:endParaRPr lang="en-US" sz="1100" kern="1200" dirty="0">
                        <a:solidFill>
                          <a:srgbClr val="0070C0"/>
                        </a:solidFill>
                        <a:latin typeface="+mn-lt"/>
                        <a:ea typeface="+mn-ea"/>
                        <a:cs typeface="+mn-cs"/>
                      </a:endParaRPr>
                    </a:p>
                  </a:txBody>
                  <a:tcPr/>
                </a:tc>
                <a:tc>
                  <a:txBody>
                    <a:bodyPr/>
                    <a:lstStyle/>
                    <a:p>
                      <a:r>
                        <a:rPr lang="en-US" sz="1100" kern="1200">
                          <a:solidFill>
                            <a:schemeClr val="dk1"/>
                          </a:solidFill>
                          <a:latin typeface="+mn-lt"/>
                          <a:ea typeface="+mn-ea"/>
                          <a:cs typeface="+mn-cs"/>
                        </a:rPr>
                        <a:t>25.10.2019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3037991331"/>
                  </a:ext>
                </a:extLst>
              </a:tr>
              <a:tr h="203574">
                <a:tc vMerge="1">
                  <a:txBody>
                    <a:bodyPr/>
                    <a:lstStyle/>
                    <a:p>
                      <a:endParaRPr lang="en-US" sz="1400" i="1" dirty="0"/>
                    </a:p>
                  </a:txBody>
                  <a:tcPr/>
                </a:tc>
                <a:tc>
                  <a:txBody>
                    <a:bodyPr/>
                    <a:lstStyle/>
                    <a:p>
                      <a:r>
                        <a:rPr lang="en-US" sz="1100" u="sng" kern="1200" dirty="0">
                          <a:solidFill>
                            <a:schemeClr val="dk1"/>
                          </a:solidFill>
                          <a:effectLst/>
                          <a:latin typeface="+mn-lt"/>
                          <a:ea typeface="+mn-ea"/>
                          <a:cs typeface="+mn-cs"/>
                          <a:hlinkClick r:id="rId10"/>
                        </a:rPr>
                        <a:t>http://arxiv.org/abs/1506.02626</a:t>
                      </a:r>
                      <a:endParaRPr lang="en-US" sz="1100" kern="1200" dirty="0">
                        <a:solidFill>
                          <a:srgbClr val="0070C0"/>
                        </a:solidFill>
                        <a:latin typeface="+mn-lt"/>
                        <a:ea typeface="+mn-ea"/>
                        <a:cs typeface="+mn-cs"/>
                      </a:endParaRPr>
                    </a:p>
                  </a:txBody>
                  <a:tcPr/>
                </a:tc>
                <a:tc>
                  <a:txBody>
                    <a:bodyPr/>
                    <a:lstStyle/>
                    <a:p>
                      <a:r>
                        <a:rPr lang="de-DE" sz="1100" kern="1200" dirty="0">
                          <a:solidFill>
                            <a:schemeClr val="dk1"/>
                          </a:solidFill>
                          <a:latin typeface="+mn-lt"/>
                          <a:ea typeface="+mn-ea"/>
                          <a:cs typeface="+mn-cs"/>
                        </a:rPr>
                        <a:t>01.08.2019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1686857780"/>
                  </a:ext>
                </a:extLst>
              </a:tr>
              <a:tr h="203574">
                <a:tc vMerge="1">
                  <a:txBody>
                    <a:bodyPr/>
                    <a:lstStyle/>
                    <a:p>
                      <a:endParaRPr lang="en-US" sz="1400" i="1" dirty="0"/>
                    </a:p>
                  </a:txBody>
                  <a:tcPr/>
                </a:tc>
                <a:tc>
                  <a:txBody>
                    <a:bodyPr/>
                    <a:lstStyle/>
                    <a:p>
                      <a:r>
                        <a:rPr lang="en-US" sz="1100" u="sng" kern="1200" dirty="0">
                          <a:solidFill>
                            <a:schemeClr val="dk1"/>
                          </a:solidFill>
                          <a:effectLst/>
                          <a:latin typeface="+mn-lt"/>
                          <a:ea typeface="+mn-ea"/>
                          <a:cs typeface="+mn-cs"/>
                          <a:hlinkClick r:id="rId11"/>
                        </a:rPr>
                        <a:t>https://spinlab.wpi.edu/courses/ece4703_2008/lecture2.pdf</a:t>
                      </a:r>
                      <a:r>
                        <a:rPr lang="en-US" sz="1100" kern="1200" dirty="0">
                          <a:solidFill>
                            <a:schemeClr val="dk1"/>
                          </a:solidFill>
                          <a:effectLst/>
                          <a:latin typeface="+mn-lt"/>
                          <a:ea typeface="+mn-ea"/>
                          <a:cs typeface="+mn-cs"/>
                        </a:rPr>
                        <a:t>.</a:t>
                      </a:r>
                      <a:endParaRPr lang="en-US" sz="1100" kern="1200" dirty="0">
                        <a:solidFill>
                          <a:srgbClr val="0070C0"/>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100" kern="1200" dirty="0">
                          <a:solidFill>
                            <a:schemeClr val="dk1"/>
                          </a:solidFill>
                          <a:latin typeface="+mn-lt"/>
                          <a:ea typeface="+mn-ea"/>
                          <a:cs typeface="+mn-cs"/>
                        </a:rPr>
                        <a:t>10.11.2019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3825711692"/>
                  </a:ext>
                </a:extLst>
              </a:tr>
              <a:tr h="203574">
                <a:tc vMerge="1">
                  <a:txBody>
                    <a:bodyPr/>
                    <a:lstStyle/>
                    <a:p>
                      <a:endParaRPr lang="en-US" sz="1400" i="1" dirty="0"/>
                    </a:p>
                  </a:txBody>
                  <a:tcPr/>
                </a:tc>
                <a:tc>
                  <a:txBody>
                    <a:bodyPr/>
                    <a:lstStyle/>
                    <a:p>
                      <a:r>
                        <a:rPr lang="en-US" sz="1100" u="sng" kern="1200" dirty="0">
                          <a:solidFill>
                            <a:schemeClr val="dk1"/>
                          </a:solidFill>
                          <a:effectLst/>
                          <a:latin typeface="+mn-lt"/>
                          <a:ea typeface="+mn-ea"/>
                          <a:cs typeface="+mn-cs"/>
                          <a:hlinkClick r:id="rId12"/>
                        </a:rPr>
                        <a:t>https://nervanasystems.github.io/distiller/quantization.html</a:t>
                      </a:r>
                      <a:endParaRPr lang="en-US" sz="1100" kern="1200" dirty="0">
                        <a:solidFill>
                          <a:srgbClr val="0070C0"/>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100" kern="1200" dirty="0">
                          <a:solidFill>
                            <a:schemeClr val="dk1"/>
                          </a:solidFill>
                          <a:latin typeface="+mn-lt"/>
                          <a:ea typeface="+mn-ea"/>
                          <a:cs typeface="+mn-cs"/>
                        </a:rPr>
                        <a:t>20.09.2019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454501355"/>
                  </a:ext>
                </a:extLst>
              </a:tr>
              <a:tr h="203574">
                <a:tc vMerge="1">
                  <a:txBody>
                    <a:bodyPr/>
                    <a:lstStyle/>
                    <a:p>
                      <a:endParaRPr lang="en-US" sz="1400" i="1" dirty="0"/>
                    </a:p>
                  </a:txBody>
                  <a:tcPr/>
                </a:tc>
                <a:tc>
                  <a:txBody>
                    <a:bodyPr/>
                    <a:lstStyle/>
                    <a:p>
                      <a:r>
                        <a:rPr lang="en-US" sz="1100" u="sng" kern="1200" dirty="0">
                          <a:solidFill>
                            <a:schemeClr val="dk1"/>
                          </a:solidFill>
                          <a:effectLst/>
                          <a:latin typeface="+mn-lt"/>
                          <a:ea typeface="+mn-ea"/>
                          <a:cs typeface="+mn-cs"/>
                          <a:hlinkClick r:id="rId13"/>
                        </a:rPr>
                        <a:t>https://media.nips.cc/Conferences/2015/tutorialslides/Dally-NIPS-Tutorial-2015.pdf</a:t>
                      </a:r>
                      <a:endParaRPr lang="en-US" sz="1100" kern="1200" dirty="0">
                        <a:solidFill>
                          <a:srgbClr val="0070C0"/>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100" kern="1200" dirty="0">
                          <a:solidFill>
                            <a:schemeClr val="dk1"/>
                          </a:solidFill>
                          <a:latin typeface="+mn-lt"/>
                          <a:ea typeface="+mn-ea"/>
                          <a:cs typeface="+mn-cs"/>
                        </a:rPr>
                        <a:t>21.10.2019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3599480787"/>
                  </a:ext>
                </a:extLst>
              </a:tr>
              <a:tr h="203574">
                <a:tc vMerge="1">
                  <a:txBody>
                    <a:bodyPr/>
                    <a:lstStyle/>
                    <a:p>
                      <a:endParaRPr lang="en-US" sz="1400" i="1" dirty="0"/>
                    </a:p>
                  </a:txBody>
                  <a:tcPr/>
                </a:tc>
                <a:tc>
                  <a:txBody>
                    <a:bodyPr/>
                    <a:lstStyle/>
                    <a:p>
                      <a:r>
                        <a:rPr lang="en-US" sz="1100" u="sng" kern="1200" dirty="0">
                          <a:solidFill>
                            <a:schemeClr val="dk1"/>
                          </a:solidFill>
                          <a:effectLst/>
                          <a:latin typeface="+mn-lt"/>
                          <a:ea typeface="+mn-ea"/>
                          <a:cs typeface="+mn-cs"/>
                          <a:hlinkClick r:id="rId14"/>
                        </a:rPr>
                        <a:t>http://on-demand.gputechconf.com/gtc/2017/presentation/s7310-8-bit-inference-with-tensorrt.pdf</a:t>
                      </a:r>
                      <a:endParaRPr lang="en-US" sz="1100" kern="1200" dirty="0">
                        <a:solidFill>
                          <a:srgbClr val="0070C0"/>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100" kern="1200" dirty="0">
                          <a:solidFill>
                            <a:schemeClr val="dk1"/>
                          </a:solidFill>
                          <a:latin typeface="+mn-lt"/>
                          <a:ea typeface="+mn-ea"/>
                          <a:cs typeface="+mn-cs"/>
                        </a:rPr>
                        <a:t>21.10.2019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920768798"/>
                  </a:ext>
                </a:extLst>
              </a:tr>
              <a:tr h="203574">
                <a:tc vMerge="1">
                  <a:txBody>
                    <a:bodyPr/>
                    <a:lstStyle/>
                    <a:p>
                      <a:endParaRPr lang="en-US" sz="1400" i="1" dirty="0"/>
                    </a:p>
                  </a:txBody>
                  <a:tcPr/>
                </a:tc>
                <a:tc>
                  <a:txBody>
                    <a:bodyPr/>
                    <a:lstStyle/>
                    <a:p>
                      <a:r>
                        <a:rPr lang="en-US" sz="1100" u="sng" kern="1200" dirty="0">
                          <a:solidFill>
                            <a:schemeClr val="dk1"/>
                          </a:solidFill>
                          <a:effectLst/>
                          <a:latin typeface="+mn-lt"/>
                          <a:ea typeface="+mn-ea"/>
                          <a:cs typeface="+mn-cs"/>
                          <a:hlinkClick r:id="rId15"/>
                        </a:rPr>
                        <a:t>http://arxiv.org/abs/1806.08342</a:t>
                      </a:r>
                      <a:endParaRPr lang="en-US" sz="1100" kern="1200" dirty="0">
                        <a:solidFill>
                          <a:srgbClr val="0070C0"/>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100" kern="1200" dirty="0">
                          <a:solidFill>
                            <a:schemeClr val="dk1"/>
                          </a:solidFill>
                          <a:latin typeface="+mn-lt"/>
                          <a:ea typeface="+mn-ea"/>
                          <a:cs typeface="+mn-cs"/>
                        </a:rPr>
                        <a:t>29.08.2019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2556183828"/>
                  </a:ext>
                </a:extLst>
              </a:tr>
              <a:tr h="203574">
                <a:tc vMerge="1">
                  <a:txBody>
                    <a:bodyPr/>
                    <a:lstStyle/>
                    <a:p>
                      <a:endParaRPr lang="en-US" sz="1400" i="1" dirty="0"/>
                    </a:p>
                  </a:txBody>
                  <a:tcPr/>
                </a:tc>
                <a:tc>
                  <a:txBody>
                    <a:bodyPr/>
                    <a:lstStyle/>
                    <a:p>
                      <a:r>
                        <a:rPr lang="en-US" sz="1100" u="sng" kern="1200" dirty="0">
                          <a:solidFill>
                            <a:schemeClr val="dk1"/>
                          </a:solidFill>
                          <a:effectLst/>
                          <a:latin typeface="+mn-lt"/>
                          <a:ea typeface="+mn-ea"/>
                          <a:cs typeface="+mn-cs"/>
                          <a:hlinkClick r:id="rId16"/>
                        </a:rPr>
                        <a:t>https://www.mdpi.com/2076-3417/9/12/2559</a:t>
                      </a:r>
                      <a:endParaRPr lang="en-US" sz="1100" kern="1200" dirty="0">
                        <a:solidFill>
                          <a:srgbClr val="0070C0"/>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100" kern="1200" dirty="0">
                          <a:solidFill>
                            <a:schemeClr val="dk1"/>
                          </a:solidFill>
                          <a:latin typeface="+mn-lt"/>
                          <a:ea typeface="+mn-ea"/>
                          <a:cs typeface="+mn-cs"/>
                        </a:rPr>
                        <a:t>21.10.2019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2638550059"/>
                  </a:ext>
                </a:extLst>
              </a:tr>
              <a:tr h="203574">
                <a:tc vMerge="1">
                  <a:txBody>
                    <a:bodyPr/>
                    <a:lstStyle/>
                    <a:p>
                      <a:endParaRPr lang="en-US" sz="1400" kern="1200" dirty="0">
                        <a:solidFill>
                          <a:schemeClr val="dk1"/>
                        </a:solidFill>
                        <a:latin typeface="+mn-lt"/>
                        <a:ea typeface="+mn-ea"/>
                        <a:cs typeface="+mn-cs"/>
                      </a:endParaRPr>
                    </a:p>
                  </a:txBody>
                  <a:tcPr anchor="ctr"/>
                </a:tc>
                <a:tc>
                  <a:txBody>
                    <a:bodyPr/>
                    <a:lstStyle/>
                    <a:p>
                      <a:r>
                        <a:rPr lang="en-US" sz="1100" u="sng" kern="1200" dirty="0">
                          <a:solidFill>
                            <a:schemeClr val="dk1"/>
                          </a:solidFill>
                          <a:effectLst/>
                          <a:latin typeface="+mn-lt"/>
                          <a:ea typeface="+mn-ea"/>
                          <a:cs typeface="+mn-cs"/>
                          <a:hlinkClick r:id="rId17"/>
                        </a:rPr>
                        <a:t>https://ui.adsabs.harvard.edu/abs/2016arXiv160207360I</a:t>
                      </a:r>
                      <a:endParaRPr lang="en-US" sz="1100" kern="1200" dirty="0">
                        <a:solidFill>
                          <a:srgbClr val="0070C0"/>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100" kern="1200" dirty="0">
                          <a:solidFill>
                            <a:schemeClr val="dk1"/>
                          </a:solidFill>
                          <a:latin typeface="+mn-lt"/>
                          <a:ea typeface="+mn-ea"/>
                          <a:cs typeface="+mn-cs"/>
                        </a:rPr>
                        <a:t>21.10.2019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2025229882"/>
                  </a:ext>
                </a:extLst>
              </a:tr>
              <a:tr h="203574">
                <a:tc vMerge="1">
                  <a:txBody>
                    <a:bodyPr/>
                    <a:lstStyle/>
                    <a:p>
                      <a:endParaRPr lang="en-US" sz="1400" kern="1200" dirty="0">
                        <a:solidFill>
                          <a:schemeClr val="dk1"/>
                        </a:solidFill>
                        <a:latin typeface="+mn-lt"/>
                        <a:ea typeface="+mn-ea"/>
                        <a:cs typeface="+mn-cs"/>
                      </a:endParaRPr>
                    </a:p>
                  </a:txBody>
                  <a:tcPr anchor="ctr"/>
                </a:tc>
                <a:tc>
                  <a:txBody>
                    <a:bodyPr/>
                    <a:lstStyle/>
                    <a:p>
                      <a:r>
                        <a:rPr lang="en-US" sz="1100" u="sng" kern="1200" dirty="0">
                          <a:solidFill>
                            <a:schemeClr val="dk1"/>
                          </a:solidFill>
                          <a:effectLst/>
                          <a:latin typeface="+mn-lt"/>
                          <a:ea typeface="+mn-ea"/>
                          <a:cs typeface="+mn-cs"/>
                          <a:hlinkClick r:id="rId18"/>
                        </a:rPr>
                        <a:t>https://www.tensorflow.org/lite/performance/post_training_quant</a:t>
                      </a:r>
                      <a:endParaRPr lang="en-US" sz="1100" kern="1200" dirty="0">
                        <a:solidFill>
                          <a:srgbClr val="0070C0"/>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100" kern="1200" dirty="0">
                          <a:solidFill>
                            <a:schemeClr val="dk1"/>
                          </a:solidFill>
                          <a:latin typeface="+mn-lt"/>
                          <a:ea typeface="+mn-ea"/>
                          <a:cs typeface="+mn-cs"/>
                        </a:rPr>
                        <a:t>29.08.2019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3327229416"/>
                  </a:ext>
                </a:extLst>
              </a:tr>
              <a:tr h="203574">
                <a:tc rowSpan="2">
                  <a:txBody>
                    <a:bodyPr/>
                    <a:lstStyle/>
                    <a:p>
                      <a:r>
                        <a:rPr lang="de-DE" sz="1100" kern="1200" dirty="0">
                          <a:solidFill>
                            <a:schemeClr val="dk1"/>
                          </a:solidFill>
                          <a:latin typeface="+mn-lt"/>
                          <a:ea typeface="+mn-ea"/>
                          <a:cs typeface="+mn-cs"/>
                        </a:rPr>
                        <a:t>Outlook</a:t>
                      </a:r>
                      <a:endParaRPr lang="en-US" sz="1100" kern="1200" dirty="0">
                        <a:solidFill>
                          <a:schemeClr val="dk1"/>
                        </a:solidFill>
                        <a:latin typeface="+mn-lt"/>
                        <a:ea typeface="+mn-ea"/>
                        <a:cs typeface="+mn-cs"/>
                      </a:endParaRPr>
                    </a:p>
                  </a:txBody>
                  <a:tcPr anchor="ctr"/>
                </a:tc>
                <a:tc>
                  <a:txBody>
                    <a:bodyPr/>
                    <a:lstStyle/>
                    <a:p>
                      <a:r>
                        <a:rPr lang="en-US" sz="1100" u="sng" kern="1200" dirty="0">
                          <a:solidFill>
                            <a:schemeClr val="dk1"/>
                          </a:solidFill>
                          <a:effectLst/>
                          <a:latin typeface="+mn-lt"/>
                          <a:ea typeface="+mn-ea"/>
                          <a:cs typeface="+mn-cs"/>
                          <a:hlinkClick r:id="rId19"/>
                        </a:rPr>
                        <a:t>https://thegradient.pub/state-of-ml-frameworks-2019-pytorch-dominates-research-tensorflow-dominates-industry/</a:t>
                      </a:r>
                      <a:endParaRPr lang="en-US" sz="1100" kern="1200" dirty="0">
                        <a:solidFill>
                          <a:srgbClr val="0070C0"/>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100" kern="1200" dirty="0">
                          <a:solidFill>
                            <a:schemeClr val="dk1"/>
                          </a:solidFill>
                          <a:latin typeface="+mn-lt"/>
                          <a:ea typeface="+mn-ea"/>
                          <a:cs typeface="+mn-cs"/>
                        </a:rPr>
                        <a:t>19.10.2019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2577119355"/>
                  </a:ext>
                </a:extLst>
              </a:tr>
              <a:tr h="203574">
                <a:tc vMerge="1">
                  <a:txBody>
                    <a:bodyPr/>
                    <a:lstStyle/>
                    <a:p>
                      <a:endParaRPr lang="en-US" sz="1400" kern="1200" dirty="0">
                        <a:solidFill>
                          <a:schemeClr val="dk1"/>
                        </a:solidFill>
                        <a:latin typeface="+mn-lt"/>
                        <a:ea typeface="+mn-ea"/>
                        <a:cs typeface="+mn-cs"/>
                      </a:endParaRPr>
                    </a:p>
                  </a:txBody>
                  <a:tcPr anchor="ctr"/>
                </a:tc>
                <a:tc>
                  <a:txBody>
                    <a:bodyPr/>
                    <a:lstStyle/>
                    <a:p>
                      <a:r>
                        <a:rPr lang="en-US" sz="1100" u="sng" kern="1200" dirty="0">
                          <a:solidFill>
                            <a:schemeClr val="dk1"/>
                          </a:solidFill>
                          <a:effectLst/>
                          <a:latin typeface="+mn-lt"/>
                          <a:ea typeface="+mn-ea"/>
                          <a:cs typeface="+mn-cs"/>
                          <a:hlinkClick r:id="rId20"/>
                        </a:rPr>
                        <a:t>https://www.mdpi.com/2313-433X/5/5/52/htm</a:t>
                      </a:r>
                      <a:endParaRPr lang="en-US" sz="1100" kern="1200" dirty="0">
                        <a:solidFill>
                          <a:srgbClr val="0070C0"/>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100" kern="1200" dirty="0">
                          <a:solidFill>
                            <a:schemeClr val="dk1"/>
                          </a:solidFill>
                          <a:latin typeface="+mn-lt"/>
                          <a:ea typeface="+mn-ea"/>
                          <a:cs typeface="+mn-cs"/>
                        </a:rPr>
                        <a:t>28.09.2019</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3320499143"/>
                  </a:ext>
                </a:extLst>
              </a:tr>
            </a:tbl>
          </a:graphicData>
        </a:graphic>
      </p:graphicFrame>
      <p:sp>
        <p:nvSpPr>
          <p:cNvPr id="9" name="Inhaltsplatzhalter 1">
            <a:extLst>
              <a:ext uri="{FF2B5EF4-FFF2-40B4-BE49-F238E27FC236}">
                <a16:creationId xmlns:a16="http://schemas.microsoft.com/office/drawing/2014/main" id="{00F7E2D6-17D7-49A6-87FA-219DECBC12D2}"/>
              </a:ext>
            </a:extLst>
          </p:cNvPr>
          <p:cNvSpPr>
            <a:spLocks noGrp="1"/>
          </p:cNvSpPr>
          <p:nvPr>
            <p:ph idx="1"/>
          </p:nvPr>
        </p:nvSpPr>
        <p:spPr>
          <a:xfrm>
            <a:off x="516907" y="5285553"/>
            <a:ext cx="11158183" cy="463924"/>
          </a:xfrm>
        </p:spPr>
        <p:txBody>
          <a:bodyPr>
            <a:normAutofit/>
          </a:bodyPr>
          <a:lstStyle/>
          <a:p>
            <a:pPr marL="0" indent="0" algn="ctr">
              <a:lnSpc>
                <a:spcPct val="100000"/>
              </a:lnSpc>
              <a:buNone/>
            </a:pPr>
            <a:r>
              <a:rPr lang="de-DE" sz="2000" b="1" dirty="0" err="1"/>
              <a:t>Thank</a:t>
            </a:r>
            <a:r>
              <a:rPr lang="de-DE" sz="2000" b="1" dirty="0"/>
              <a:t> </a:t>
            </a:r>
            <a:r>
              <a:rPr lang="de-DE" sz="2000" b="1" dirty="0" err="1"/>
              <a:t>you</a:t>
            </a:r>
            <a:r>
              <a:rPr lang="de-DE" sz="2000" b="1" dirty="0"/>
              <a:t> </a:t>
            </a:r>
            <a:r>
              <a:rPr lang="de-DE" sz="2000" b="1" dirty="0" err="1"/>
              <a:t>for</a:t>
            </a:r>
            <a:r>
              <a:rPr lang="de-DE" sz="2000" b="1" dirty="0"/>
              <a:t> </a:t>
            </a:r>
            <a:r>
              <a:rPr lang="de-DE" sz="2000" b="1" dirty="0" err="1"/>
              <a:t>your</a:t>
            </a:r>
            <a:r>
              <a:rPr lang="de-DE" sz="2000" b="1" dirty="0"/>
              <a:t> </a:t>
            </a:r>
            <a:r>
              <a:rPr lang="de-DE" sz="2000" b="1" dirty="0" err="1"/>
              <a:t>attention</a:t>
            </a:r>
            <a:endParaRPr lang="de-DE" sz="1800" dirty="0"/>
          </a:p>
        </p:txBody>
      </p:sp>
    </p:spTree>
    <p:extLst>
      <p:ext uri="{BB962C8B-B14F-4D97-AF65-F5344CB8AC3E}">
        <p14:creationId xmlns:p14="http://schemas.microsoft.com/office/powerpoint/2010/main" val="2847691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C95A38-1546-41B1-BFBF-9D4695037F6C}"/>
              </a:ext>
            </a:extLst>
          </p:cNvPr>
          <p:cNvSpPr>
            <a:spLocks noGrp="1"/>
          </p:cNvSpPr>
          <p:nvPr>
            <p:ph idx="1"/>
          </p:nvPr>
        </p:nvSpPr>
        <p:spPr>
          <a:xfrm>
            <a:off x="838199" y="1624871"/>
            <a:ext cx="7535779" cy="4552092"/>
          </a:xfrm>
        </p:spPr>
        <p:txBody>
          <a:bodyPr>
            <a:normAutofit/>
          </a:bodyPr>
          <a:lstStyle/>
          <a:p>
            <a:pPr>
              <a:spcAft>
                <a:spcPts val="1200"/>
              </a:spcAft>
            </a:pPr>
            <a:r>
              <a:rPr lang="de-DE" sz="2400" dirty="0" err="1"/>
              <a:t>main</a:t>
            </a:r>
            <a:r>
              <a:rPr lang="de-DE" sz="2400" dirty="0"/>
              <a:t> </a:t>
            </a:r>
            <a:r>
              <a:rPr lang="de-DE" sz="2400" dirty="0" err="1"/>
              <a:t>purposes</a:t>
            </a:r>
            <a:r>
              <a:rPr lang="de-DE" sz="2400" dirty="0"/>
              <a:t>: </a:t>
            </a:r>
            <a:r>
              <a:rPr lang="de-DE" sz="2400" dirty="0" err="1"/>
              <a:t>classification</a:t>
            </a:r>
            <a:r>
              <a:rPr lang="de-DE" sz="2400" dirty="0"/>
              <a:t>, </a:t>
            </a:r>
            <a:r>
              <a:rPr lang="de-DE" sz="2400" dirty="0" err="1"/>
              <a:t>quantification</a:t>
            </a:r>
            <a:endParaRPr lang="de-DE" sz="2400" dirty="0"/>
          </a:p>
          <a:p>
            <a:pPr>
              <a:spcBef>
                <a:spcPts val="1800"/>
              </a:spcBef>
              <a:spcAft>
                <a:spcPts val="1200"/>
              </a:spcAft>
            </a:pPr>
            <a:r>
              <a:rPr lang="de-DE" sz="2400" dirty="0" err="1"/>
              <a:t>acquisition</a:t>
            </a:r>
            <a:r>
              <a:rPr lang="de-DE" sz="2400" dirty="0"/>
              <a:t>: </a:t>
            </a:r>
            <a:r>
              <a:rPr lang="de-DE" sz="2400" dirty="0" err="1"/>
              <a:t>scanning</a:t>
            </a:r>
            <a:r>
              <a:rPr lang="de-DE" sz="2400" dirty="0"/>
              <a:t> vs. </a:t>
            </a:r>
            <a:r>
              <a:rPr lang="de-DE" sz="2400" dirty="0" err="1"/>
              <a:t>snapshot</a:t>
            </a:r>
            <a:endParaRPr lang="de-DE" sz="2400" dirty="0"/>
          </a:p>
          <a:p>
            <a:pPr lvl="1">
              <a:spcAft>
                <a:spcPts val="1200"/>
              </a:spcAft>
            </a:pPr>
            <a:r>
              <a:rPr lang="de-DE" sz="2000" dirty="0" err="1"/>
              <a:t>point</a:t>
            </a:r>
            <a:r>
              <a:rPr lang="de-DE" sz="2000" dirty="0"/>
              <a:t>-scan, </a:t>
            </a:r>
            <a:r>
              <a:rPr lang="de-DE" sz="2000" dirty="0" err="1"/>
              <a:t>line</a:t>
            </a:r>
            <a:r>
              <a:rPr lang="de-DE" sz="2000" dirty="0"/>
              <a:t>-scan, area-scan</a:t>
            </a:r>
          </a:p>
          <a:p>
            <a:pPr>
              <a:spcBef>
                <a:spcPts val="1800"/>
              </a:spcBef>
              <a:spcAft>
                <a:spcPts val="1200"/>
              </a:spcAft>
            </a:pPr>
            <a:r>
              <a:rPr lang="en-US" sz="2400" dirty="0"/>
              <a:t>sensors: AVIRIS, ROSIS, DESIS, ...</a:t>
            </a:r>
            <a:endParaRPr lang="de-DE" sz="2400" dirty="0"/>
          </a:p>
          <a:p>
            <a:pPr>
              <a:spcBef>
                <a:spcPts val="1800"/>
              </a:spcBef>
            </a:pPr>
            <a:r>
              <a:rPr lang="de-DE" sz="2400" i="1" dirty="0"/>
              <a:t>Hughes </a:t>
            </a:r>
            <a:r>
              <a:rPr lang="de-DE" sz="2400" i="1" dirty="0" err="1"/>
              <a:t>phenomenon</a:t>
            </a:r>
            <a:r>
              <a:rPr lang="de-DE" sz="2400" dirty="0"/>
              <a:t>:</a:t>
            </a:r>
          </a:p>
          <a:p>
            <a:pPr lvl="1">
              <a:lnSpc>
                <a:spcPct val="100000"/>
              </a:lnSpc>
            </a:pPr>
            <a:r>
              <a:rPr lang="de-DE" sz="2000" dirty="0" err="1"/>
              <a:t>accuracy</a:t>
            </a:r>
            <a:r>
              <a:rPr lang="de-DE" sz="2000" dirty="0"/>
              <a:t> </a:t>
            </a:r>
            <a:r>
              <a:rPr lang="de-DE" sz="2000" dirty="0" err="1"/>
              <a:t>decay</a:t>
            </a:r>
            <a:r>
              <a:rPr lang="de-DE" sz="2000" dirty="0"/>
              <a:t> </a:t>
            </a:r>
            <a:r>
              <a:rPr lang="de-DE" sz="2000" dirty="0" err="1"/>
              <a:t>for</a:t>
            </a:r>
            <a:r>
              <a:rPr lang="de-DE" sz="2000" dirty="0"/>
              <a:t> </a:t>
            </a:r>
            <a:r>
              <a:rPr lang="de-DE" sz="2000" dirty="0" err="1"/>
              <a:t>complexity</a:t>
            </a:r>
            <a:r>
              <a:rPr lang="de-DE" sz="2000" dirty="0"/>
              <a:t> </a:t>
            </a:r>
            <a:r>
              <a:rPr lang="de-DE" sz="2000" dirty="0" err="1"/>
              <a:t>higher</a:t>
            </a:r>
            <a:r>
              <a:rPr lang="de-DE" sz="2000" dirty="0"/>
              <a:t> </a:t>
            </a:r>
            <a:r>
              <a:rPr lang="de-DE" sz="2000" dirty="0" err="1"/>
              <a:t>than</a:t>
            </a:r>
            <a:r>
              <a:rPr lang="de-DE" sz="2000" dirty="0"/>
              <a:t> </a:t>
            </a:r>
            <a:r>
              <a:rPr lang="de-DE" sz="2000" dirty="0" err="1"/>
              <a:t>optimum</a:t>
            </a:r>
            <a:endParaRPr lang="de-DE" sz="2000" dirty="0"/>
          </a:p>
          <a:p>
            <a:pPr lvl="1">
              <a:lnSpc>
                <a:spcPct val="100000"/>
              </a:lnSpc>
            </a:pPr>
            <a:r>
              <a:rPr lang="de-DE" sz="2000" dirty="0" err="1"/>
              <a:t>specialization</a:t>
            </a:r>
            <a:r>
              <a:rPr lang="de-DE" sz="2000" dirty="0"/>
              <a:t> </a:t>
            </a:r>
            <a:r>
              <a:rPr lang="de-DE" sz="2000" dirty="0" err="1"/>
              <a:t>of</a:t>
            </a:r>
            <a:r>
              <a:rPr lang="de-DE" sz="2000" dirty="0"/>
              <a:t> </a:t>
            </a:r>
            <a:r>
              <a:rPr lang="de-DE" sz="2000" dirty="0" err="1"/>
              <a:t>curse</a:t>
            </a:r>
            <a:r>
              <a:rPr lang="de-DE" sz="2000" dirty="0"/>
              <a:t> </a:t>
            </a:r>
            <a:r>
              <a:rPr lang="de-DE" sz="2000" dirty="0" err="1"/>
              <a:t>of</a:t>
            </a:r>
            <a:r>
              <a:rPr lang="de-DE" sz="2000" dirty="0"/>
              <a:t> </a:t>
            </a:r>
            <a:r>
              <a:rPr lang="de-DE" sz="2000" dirty="0" err="1"/>
              <a:t>dimensionality</a:t>
            </a:r>
            <a:endParaRPr lang="de-DE" sz="2000" dirty="0"/>
          </a:p>
          <a:p>
            <a:pPr lvl="1">
              <a:lnSpc>
                <a:spcPct val="100000"/>
              </a:lnSpc>
            </a:pPr>
            <a:r>
              <a:rPr lang="de-DE" sz="2000" dirty="0" err="1"/>
              <a:t>want</a:t>
            </a:r>
            <a:r>
              <a:rPr lang="de-DE" sz="2000" dirty="0"/>
              <a:t> </a:t>
            </a:r>
            <a:r>
              <a:rPr lang="de-DE" sz="2000" dirty="0" err="1"/>
              <a:t>to</a:t>
            </a:r>
            <a:r>
              <a:rPr lang="de-DE" sz="2000" dirty="0"/>
              <a:t> </a:t>
            </a:r>
            <a:r>
              <a:rPr lang="de-DE" sz="2000" dirty="0" err="1"/>
              <a:t>remove</a:t>
            </a:r>
            <a:r>
              <a:rPr lang="de-DE" sz="2000" dirty="0"/>
              <a:t> </a:t>
            </a:r>
            <a:r>
              <a:rPr lang="de-DE" sz="2000" dirty="0" err="1"/>
              <a:t>highly</a:t>
            </a:r>
            <a:r>
              <a:rPr lang="de-DE" sz="2000" dirty="0"/>
              <a:t> </a:t>
            </a:r>
            <a:r>
              <a:rPr lang="de-DE" sz="2000" dirty="0" err="1"/>
              <a:t>correlated</a:t>
            </a:r>
            <a:r>
              <a:rPr lang="de-DE" sz="2000" dirty="0"/>
              <a:t> / redundant bands</a:t>
            </a:r>
            <a:endParaRPr lang="en-US" sz="2000" dirty="0"/>
          </a:p>
        </p:txBody>
      </p:sp>
      <p:sp>
        <p:nvSpPr>
          <p:cNvPr id="3" name="Datumsplatzhalter 2">
            <a:extLst>
              <a:ext uri="{FF2B5EF4-FFF2-40B4-BE49-F238E27FC236}">
                <a16:creationId xmlns:a16="http://schemas.microsoft.com/office/drawing/2014/main" id="{49E224E6-310F-40C1-824A-7EBFDB833965}"/>
              </a:ext>
            </a:extLst>
          </p:cNvPr>
          <p:cNvSpPr>
            <a:spLocks noGrp="1"/>
          </p:cNvSpPr>
          <p:nvPr>
            <p:ph type="dt" sz="half" idx="14"/>
          </p:nvPr>
        </p:nvSpPr>
        <p:spPr/>
        <p:txBody>
          <a:bodyPr/>
          <a:lstStyle/>
          <a:p>
            <a:r>
              <a:rPr lang="de-DE" dirty="0" err="1"/>
              <a:t>Fundamentals</a:t>
            </a:r>
            <a:r>
              <a:rPr lang="de-DE" dirty="0"/>
              <a:t> – </a:t>
            </a:r>
            <a:r>
              <a:rPr lang="de-DE" dirty="0" err="1"/>
              <a:t>Hyperspectral</a:t>
            </a:r>
            <a:r>
              <a:rPr lang="de-DE" dirty="0"/>
              <a:t> Imaging</a:t>
            </a:r>
          </a:p>
        </p:txBody>
      </p:sp>
      <p:sp>
        <p:nvSpPr>
          <p:cNvPr id="4" name="Fußzeilenplatzhalter 3">
            <a:extLst>
              <a:ext uri="{FF2B5EF4-FFF2-40B4-BE49-F238E27FC236}">
                <a16:creationId xmlns:a16="http://schemas.microsoft.com/office/drawing/2014/main" id="{DB789AEC-C685-49CC-91B6-5D81DA25A760}"/>
              </a:ext>
            </a:extLst>
          </p:cNvPr>
          <p:cNvSpPr>
            <a:spLocks noGrp="1"/>
          </p:cNvSpPr>
          <p:nvPr>
            <p:ph type="ftr" sz="quarter" idx="15"/>
          </p:nvPr>
        </p:nvSpPr>
        <p:spPr/>
        <p:txBody>
          <a:bodyPr/>
          <a:lstStyle/>
          <a:p>
            <a:r>
              <a:rPr lang="de-DE"/>
              <a:t>Daniel Rychlewski</a:t>
            </a:r>
            <a:endParaRPr lang="de-DE" dirty="0"/>
          </a:p>
        </p:txBody>
      </p:sp>
      <p:sp>
        <p:nvSpPr>
          <p:cNvPr id="5" name="Foliennummernplatzhalter 4">
            <a:extLst>
              <a:ext uri="{FF2B5EF4-FFF2-40B4-BE49-F238E27FC236}">
                <a16:creationId xmlns:a16="http://schemas.microsoft.com/office/drawing/2014/main" id="{52874200-16A1-4580-ABFC-3EC5AA1B1B3A}"/>
              </a:ext>
            </a:extLst>
          </p:cNvPr>
          <p:cNvSpPr>
            <a:spLocks noGrp="1"/>
          </p:cNvSpPr>
          <p:nvPr>
            <p:ph type="sldNum" sz="quarter" idx="16"/>
          </p:nvPr>
        </p:nvSpPr>
        <p:spPr/>
        <p:txBody>
          <a:bodyPr/>
          <a:lstStyle/>
          <a:p>
            <a:fld id="{93944737-5DFE-4294-9372-CFA818B6D5DE}" type="slidenum">
              <a:rPr lang="de-DE" smtClean="0"/>
              <a:pPr/>
              <a:t>4</a:t>
            </a:fld>
            <a:endParaRPr lang="de-DE" dirty="0"/>
          </a:p>
        </p:txBody>
      </p:sp>
      <p:sp>
        <p:nvSpPr>
          <p:cNvPr id="6" name="Inhaltsplatzhalter 5">
            <a:extLst>
              <a:ext uri="{FF2B5EF4-FFF2-40B4-BE49-F238E27FC236}">
                <a16:creationId xmlns:a16="http://schemas.microsoft.com/office/drawing/2014/main" id="{A66AB8CA-C91D-4100-80E8-BCBC82709A86}"/>
              </a:ext>
            </a:extLst>
          </p:cNvPr>
          <p:cNvSpPr>
            <a:spLocks noGrp="1"/>
          </p:cNvSpPr>
          <p:nvPr>
            <p:ph sz="quarter" idx="13"/>
          </p:nvPr>
        </p:nvSpPr>
        <p:spPr/>
        <p:txBody>
          <a:bodyPr/>
          <a:lstStyle/>
          <a:p>
            <a:r>
              <a:rPr lang="de-DE" dirty="0" err="1"/>
              <a:t>Hyperspectral</a:t>
            </a:r>
            <a:r>
              <a:rPr lang="de-DE" dirty="0"/>
              <a:t> Imaging</a:t>
            </a:r>
            <a:endParaRPr lang="en-US" dirty="0"/>
          </a:p>
        </p:txBody>
      </p:sp>
      <p:pic>
        <p:nvPicPr>
          <p:cNvPr id="9" name="Grafik 8">
            <a:extLst>
              <a:ext uri="{FF2B5EF4-FFF2-40B4-BE49-F238E27FC236}">
                <a16:creationId xmlns:a16="http://schemas.microsoft.com/office/drawing/2014/main" id="{8AE220FA-8D08-4371-BD80-D220513CAC6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29050" y="2241975"/>
            <a:ext cx="5338685" cy="2166026"/>
          </a:xfrm>
          <a:prstGeom prst="rect">
            <a:avLst/>
          </a:prstGeom>
          <a:noFill/>
          <a:ln>
            <a:noFill/>
          </a:ln>
        </p:spPr>
      </p:pic>
      <p:sp>
        <p:nvSpPr>
          <p:cNvPr id="8" name="Rechteck 7">
            <a:extLst>
              <a:ext uri="{FF2B5EF4-FFF2-40B4-BE49-F238E27FC236}">
                <a16:creationId xmlns:a16="http://schemas.microsoft.com/office/drawing/2014/main" id="{B9F42D93-9B7F-4E9D-B562-7B72746F3780}"/>
              </a:ext>
            </a:extLst>
          </p:cNvPr>
          <p:cNvSpPr/>
          <p:nvPr/>
        </p:nvSpPr>
        <p:spPr>
          <a:xfrm>
            <a:off x="7666007" y="4408001"/>
            <a:ext cx="2254849" cy="276999"/>
          </a:xfrm>
          <a:prstGeom prst="rect">
            <a:avLst/>
          </a:prstGeom>
        </p:spPr>
        <p:txBody>
          <a:bodyPr wrap="square">
            <a:spAutoFit/>
          </a:bodyPr>
          <a:lstStyle/>
          <a:p>
            <a:pPr algn="ctr"/>
            <a:r>
              <a:rPr lang="en-US" sz="1200" dirty="0">
                <a:latin typeface="Calibri" panose="020F0502020204030204" pitchFamily="34" charset="0"/>
                <a:ea typeface="Calibri" panose="020F0502020204030204" pitchFamily="34" charset="0"/>
                <a:cs typeface="Times New Roman" panose="02020603050405020304" pitchFamily="18" charset="0"/>
              </a:rPr>
              <a:t>HSI analysis goals (Chang, 2003)</a:t>
            </a:r>
            <a:endParaRPr lang="en-US" sz="1200" dirty="0"/>
          </a:p>
        </p:txBody>
      </p:sp>
    </p:spTree>
    <p:extLst>
      <p:ext uri="{BB962C8B-B14F-4D97-AF65-F5344CB8AC3E}">
        <p14:creationId xmlns:p14="http://schemas.microsoft.com/office/powerpoint/2010/main" val="453124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C95A38-1546-41B1-BFBF-9D4695037F6C}"/>
              </a:ext>
            </a:extLst>
          </p:cNvPr>
          <p:cNvSpPr>
            <a:spLocks noGrp="1"/>
          </p:cNvSpPr>
          <p:nvPr>
            <p:ph idx="1"/>
          </p:nvPr>
        </p:nvSpPr>
        <p:spPr>
          <a:xfrm>
            <a:off x="838200" y="1624871"/>
            <a:ext cx="5078104" cy="4552092"/>
          </a:xfrm>
        </p:spPr>
        <p:txBody>
          <a:bodyPr>
            <a:normAutofit/>
          </a:bodyPr>
          <a:lstStyle/>
          <a:p>
            <a:pPr>
              <a:lnSpc>
                <a:spcPct val="100000"/>
              </a:lnSpc>
              <a:spcBef>
                <a:spcPts val="1800"/>
              </a:spcBef>
            </a:pPr>
            <a:r>
              <a:rPr lang="de-DE" sz="2400" b="1" dirty="0" err="1"/>
              <a:t>learnable</a:t>
            </a:r>
            <a:r>
              <a:rPr lang="de-DE" sz="2400" b="1" dirty="0"/>
              <a:t> </a:t>
            </a:r>
            <a:r>
              <a:rPr lang="de-DE" sz="2400" b="1" dirty="0" err="1"/>
              <a:t>function</a:t>
            </a:r>
            <a:r>
              <a:rPr lang="de-DE" sz="2400" b="1" dirty="0"/>
              <a:t> </a:t>
            </a:r>
            <a:r>
              <a:rPr lang="de-DE" sz="2400" b="1" dirty="0" err="1"/>
              <a:t>approximators</a:t>
            </a:r>
            <a:r>
              <a:rPr lang="de-DE" sz="2400" dirty="0"/>
              <a:t>, e.g., </a:t>
            </a:r>
            <a:r>
              <a:rPr lang="de-DE" sz="2400" dirty="0" err="1"/>
              <a:t>for</a:t>
            </a:r>
            <a:r>
              <a:rPr lang="de-DE" sz="2400" dirty="0"/>
              <a:t> </a:t>
            </a:r>
            <a:r>
              <a:rPr lang="de-DE" sz="2400" dirty="0" err="1"/>
              <a:t>classification</a:t>
            </a:r>
            <a:r>
              <a:rPr lang="de-DE" sz="2400" dirty="0"/>
              <a:t> </a:t>
            </a:r>
            <a:r>
              <a:rPr lang="de-DE" sz="2400" dirty="0" err="1"/>
              <a:t>tasks</a:t>
            </a:r>
            <a:endParaRPr lang="de-DE" sz="2400" dirty="0"/>
          </a:p>
          <a:p>
            <a:pPr>
              <a:lnSpc>
                <a:spcPct val="100000"/>
              </a:lnSpc>
              <a:spcBef>
                <a:spcPts val="1800"/>
              </a:spcBef>
            </a:pPr>
            <a:r>
              <a:rPr lang="de-DE" sz="2400" dirty="0" err="1"/>
              <a:t>input</a:t>
            </a:r>
            <a:r>
              <a:rPr lang="de-DE" sz="2400" dirty="0"/>
              <a:t>/</a:t>
            </a:r>
            <a:r>
              <a:rPr lang="de-DE" sz="2400" dirty="0" err="1"/>
              <a:t>hidden</a:t>
            </a:r>
            <a:r>
              <a:rPr lang="de-DE" sz="2400" dirty="0"/>
              <a:t>/</a:t>
            </a:r>
            <a:r>
              <a:rPr lang="de-DE" sz="2400" dirty="0" err="1"/>
              <a:t>output</a:t>
            </a:r>
            <a:r>
              <a:rPr lang="de-DE" sz="2400" dirty="0"/>
              <a:t> </a:t>
            </a:r>
            <a:r>
              <a:rPr lang="de-DE" sz="2400" dirty="0" err="1"/>
              <a:t>layer</a:t>
            </a:r>
            <a:r>
              <a:rPr lang="de-DE" sz="2400" dirty="0"/>
              <a:t>(s) </a:t>
            </a:r>
            <a:r>
              <a:rPr lang="de-DE" sz="2400" dirty="0" err="1"/>
              <a:t>with</a:t>
            </a:r>
            <a:r>
              <a:rPr lang="de-DE" sz="2400" dirty="0"/>
              <a:t> </a:t>
            </a:r>
            <a:r>
              <a:rPr lang="de-DE" sz="2400" dirty="0" err="1"/>
              <a:t>neurons</a:t>
            </a:r>
            <a:r>
              <a:rPr lang="de-DE" sz="2400" dirty="0"/>
              <a:t> </a:t>
            </a:r>
            <a:r>
              <a:rPr lang="de-DE" sz="2400" dirty="0" err="1"/>
              <a:t>possibly</a:t>
            </a:r>
            <a:r>
              <a:rPr lang="de-DE" sz="2400" dirty="0"/>
              <a:t> </a:t>
            </a:r>
            <a:r>
              <a:rPr lang="de-DE" sz="2400" dirty="0" err="1"/>
              <a:t>being</a:t>
            </a:r>
            <a:r>
              <a:rPr lang="de-DE" sz="2400" dirty="0"/>
              <a:t> </a:t>
            </a:r>
            <a:r>
              <a:rPr lang="de-DE" sz="2400" dirty="0" err="1"/>
              <a:t>activated</a:t>
            </a:r>
            <a:endParaRPr lang="de-DE" sz="2400" dirty="0"/>
          </a:p>
          <a:p>
            <a:pPr>
              <a:lnSpc>
                <a:spcPct val="100000"/>
              </a:lnSpc>
              <a:spcBef>
                <a:spcPts val="1800"/>
              </a:spcBef>
            </a:pPr>
            <a:r>
              <a:rPr lang="de-DE" sz="2400" dirty="0"/>
              <a:t>network </a:t>
            </a:r>
            <a:r>
              <a:rPr lang="de-DE" sz="2400" dirty="0" err="1"/>
              <a:t>parameters</a:t>
            </a:r>
            <a:r>
              <a:rPr lang="de-DE" sz="2400" dirty="0"/>
              <a:t>: </a:t>
            </a:r>
            <a:r>
              <a:rPr lang="de-DE" sz="2400" dirty="0" err="1"/>
              <a:t>weights</a:t>
            </a:r>
            <a:r>
              <a:rPr lang="de-DE" sz="2400" dirty="0"/>
              <a:t>, </a:t>
            </a:r>
            <a:r>
              <a:rPr lang="de-DE" sz="2400" dirty="0" err="1"/>
              <a:t>biases</a:t>
            </a:r>
            <a:endParaRPr lang="de-DE" sz="2400" dirty="0"/>
          </a:p>
          <a:p>
            <a:pPr>
              <a:lnSpc>
                <a:spcPct val="100000"/>
              </a:lnSpc>
              <a:spcBef>
                <a:spcPts val="1800"/>
              </a:spcBef>
            </a:pPr>
            <a:r>
              <a:rPr lang="de-DE" sz="2400" dirty="0"/>
              <a:t>CNN = ANN </a:t>
            </a:r>
            <a:r>
              <a:rPr lang="de-DE" sz="2400" dirty="0" err="1"/>
              <a:t>with</a:t>
            </a:r>
            <a:r>
              <a:rPr lang="de-DE" sz="2400" dirty="0"/>
              <a:t> at least </a:t>
            </a:r>
            <a:r>
              <a:rPr lang="de-DE" sz="2400" dirty="0" err="1"/>
              <a:t>one</a:t>
            </a:r>
            <a:r>
              <a:rPr lang="de-DE" sz="2400" dirty="0"/>
              <a:t> </a:t>
            </a:r>
            <a:r>
              <a:rPr lang="de-DE" sz="2400" dirty="0" err="1"/>
              <a:t>convolutional</a:t>
            </a:r>
            <a:r>
              <a:rPr lang="de-DE" sz="2400" dirty="0"/>
              <a:t> </a:t>
            </a:r>
            <a:r>
              <a:rPr lang="de-DE" sz="2400" dirty="0" err="1"/>
              <a:t>layer</a:t>
            </a:r>
            <a:endParaRPr lang="de-DE" sz="2400" dirty="0"/>
          </a:p>
          <a:p>
            <a:pPr lvl="1">
              <a:lnSpc>
                <a:spcPct val="100000"/>
              </a:lnSpc>
            </a:pPr>
            <a:r>
              <a:rPr lang="en-US" sz="2000" dirty="0"/>
              <a:t>kernel convolves feature maps</a:t>
            </a:r>
          </a:p>
          <a:p>
            <a:pPr lvl="1">
              <a:lnSpc>
                <a:spcPct val="100000"/>
              </a:lnSpc>
            </a:pPr>
            <a:r>
              <a:rPr lang="en-US" sz="2000" dirty="0"/>
              <a:t>other important layers: linear/fully connected, pooling (max/average/...)</a:t>
            </a:r>
          </a:p>
        </p:txBody>
      </p:sp>
      <p:sp>
        <p:nvSpPr>
          <p:cNvPr id="3" name="Datumsplatzhalter 2">
            <a:extLst>
              <a:ext uri="{FF2B5EF4-FFF2-40B4-BE49-F238E27FC236}">
                <a16:creationId xmlns:a16="http://schemas.microsoft.com/office/drawing/2014/main" id="{49E224E6-310F-40C1-824A-7EBFDB833965}"/>
              </a:ext>
            </a:extLst>
          </p:cNvPr>
          <p:cNvSpPr>
            <a:spLocks noGrp="1"/>
          </p:cNvSpPr>
          <p:nvPr>
            <p:ph type="dt" sz="half" idx="14"/>
          </p:nvPr>
        </p:nvSpPr>
        <p:spPr>
          <a:xfrm>
            <a:off x="838200" y="6356350"/>
            <a:ext cx="3319272" cy="365125"/>
          </a:xfrm>
        </p:spPr>
        <p:txBody>
          <a:bodyPr/>
          <a:lstStyle/>
          <a:p>
            <a:r>
              <a:rPr lang="de-DE" dirty="0" err="1"/>
              <a:t>Fundamentals</a:t>
            </a:r>
            <a:r>
              <a:rPr lang="de-DE" dirty="0"/>
              <a:t> – CNNs (</a:t>
            </a:r>
            <a:r>
              <a:rPr lang="de-DE" dirty="0" err="1"/>
              <a:t>Structure</a:t>
            </a:r>
            <a:r>
              <a:rPr lang="de-DE" dirty="0"/>
              <a:t>)</a:t>
            </a:r>
          </a:p>
        </p:txBody>
      </p:sp>
      <p:sp>
        <p:nvSpPr>
          <p:cNvPr id="4" name="Fußzeilenplatzhalter 3">
            <a:extLst>
              <a:ext uri="{FF2B5EF4-FFF2-40B4-BE49-F238E27FC236}">
                <a16:creationId xmlns:a16="http://schemas.microsoft.com/office/drawing/2014/main" id="{DB789AEC-C685-49CC-91B6-5D81DA25A760}"/>
              </a:ext>
            </a:extLst>
          </p:cNvPr>
          <p:cNvSpPr>
            <a:spLocks noGrp="1"/>
          </p:cNvSpPr>
          <p:nvPr>
            <p:ph type="ftr" sz="quarter" idx="15"/>
          </p:nvPr>
        </p:nvSpPr>
        <p:spPr/>
        <p:txBody>
          <a:bodyPr/>
          <a:lstStyle/>
          <a:p>
            <a:r>
              <a:rPr lang="de-DE"/>
              <a:t>Daniel Rychlewski</a:t>
            </a:r>
            <a:endParaRPr lang="de-DE" dirty="0"/>
          </a:p>
        </p:txBody>
      </p:sp>
      <p:sp>
        <p:nvSpPr>
          <p:cNvPr id="5" name="Foliennummernplatzhalter 4">
            <a:extLst>
              <a:ext uri="{FF2B5EF4-FFF2-40B4-BE49-F238E27FC236}">
                <a16:creationId xmlns:a16="http://schemas.microsoft.com/office/drawing/2014/main" id="{52874200-16A1-4580-ABFC-3EC5AA1B1B3A}"/>
              </a:ext>
            </a:extLst>
          </p:cNvPr>
          <p:cNvSpPr>
            <a:spLocks noGrp="1"/>
          </p:cNvSpPr>
          <p:nvPr>
            <p:ph type="sldNum" sz="quarter" idx="16"/>
          </p:nvPr>
        </p:nvSpPr>
        <p:spPr/>
        <p:txBody>
          <a:bodyPr/>
          <a:lstStyle/>
          <a:p>
            <a:fld id="{93944737-5DFE-4294-9372-CFA818B6D5DE}" type="slidenum">
              <a:rPr lang="de-DE" smtClean="0"/>
              <a:pPr/>
              <a:t>5</a:t>
            </a:fld>
            <a:endParaRPr lang="de-DE" dirty="0"/>
          </a:p>
        </p:txBody>
      </p:sp>
      <p:sp>
        <p:nvSpPr>
          <p:cNvPr id="6" name="Inhaltsplatzhalter 5">
            <a:extLst>
              <a:ext uri="{FF2B5EF4-FFF2-40B4-BE49-F238E27FC236}">
                <a16:creationId xmlns:a16="http://schemas.microsoft.com/office/drawing/2014/main" id="{A66AB8CA-C91D-4100-80E8-BCBC82709A86}"/>
              </a:ext>
            </a:extLst>
          </p:cNvPr>
          <p:cNvSpPr>
            <a:spLocks noGrp="1"/>
          </p:cNvSpPr>
          <p:nvPr>
            <p:ph sz="quarter" idx="13"/>
          </p:nvPr>
        </p:nvSpPr>
        <p:spPr/>
        <p:txBody>
          <a:bodyPr/>
          <a:lstStyle/>
          <a:p>
            <a:r>
              <a:rPr lang="de-DE" dirty="0" err="1"/>
              <a:t>Convolutional</a:t>
            </a:r>
            <a:r>
              <a:rPr lang="de-DE" dirty="0"/>
              <a:t> </a:t>
            </a:r>
            <a:r>
              <a:rPr lang="de-DE" dirty="0" err="1"/>
              <a:t>Neural</a:t>
            </a:r>
            <a:r>
              <a:rPr lang="de-DE" dirty="0"/>
              <a:t> Networks</a:t>
            </a:r>
            <a:endParaRPr lang="en-US" dirty="0"/>
          </a:p>
        </p:txBody>
      </p:sp>
      <p:pic>
        <p:nvPicPr>
          <p:cNvPr id="7" name="Grafik 6">
            <a:extLst>
              <a:ext uri="{FF2B5EF4-FFF2-40B4-BE49-F238E27FC236}">
                <a16:creationId xmlns:a16="http://schemas.microsoft.com/office/drawing/2014/main" id="{E194A15B-DB44-43D4-8596-00D8E11AD15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3908" y="1552679"/>
            <a:ext cx="4622084" cy="2532902"/>
          </a:xfrm>
          <a:prstGeom prst="rect">
            <a:avLst/>
          </a:prstGeom>
          <a:noFill/>
          <a:ln>
            <a:noFill/>
          </a:ln>
        </p:spPr>
      </p:pic>
      <p:pic>
        <p:nvPicPr>
          <p:cNvPr id="9" name="Grafik 8">
            <a:extLst>
              <a:ext uri="{FF2B5EF4-FFF2-40B4-BE49-F238E27FC236}">
                <a16:creationId xmlns:a16="http://schemas.microsoft.com/office/drawing/2014/main" id="{51B9AA3C-EAF9-4521-B22C-DFAF3200F90A}"/>
              </a:ext>
            </a:extLst>
          </p:cNvPr>
          <p:cNvPicPr>
            <a:picLocks noChangeAspect="1"/>
          </p:cNvPicPr>
          <p:nvPr/>
        </p:nvPicPr>
        <p:blipFill rotWithShape="1">
          <a:blip r:embed="rId4">
            <a:extLst>
              <a:ext uri="{28A0092B-C50C-407E-A947-70E740481C1C}">
                <a14:useLocalDpi xmlns:a14="http://schemas.microsoft.com/office/drawing/2010/main" val="0"/>
              </a:ext>
            </a:extLst>
          </a:blip>
          <a:srcRect r="14492" b="72723"/>
          <a:stretch/>
        </p:blipFill>
        <p:spPr bwMode="auto">
          <a:xfrm>
            <a:off x="6518162" y="4693307"/>
            <a:ext cx="5203986" cy="1320977"/>
          </a:xfrm>
          <a:prstGeom prst="rect">
            <a:avLst/>
          </a:prstGeom>
          <a:noFill/>
          <a:ln>
            <a:noFill/>
          </a:ln>
        </p:spPr>
      </p:pic>
      <mc:AlternateContent xmlns:mc="http://schemas.openxmlformats.org/markup-compatibility/2006" xmlns:a14="http://schemas.microsoft.com/office/drawing/2010/main">
        <mc:Choice Requires="a14">
          <p:sp>
            <p:nvSpPr>
              <p:cNvPr id="8" name="Rechteck 7">
                <a:extLst>
                  <a:ext uri="{FF2B5EF4-FFF2-40B4-BE49-F238E27FC236}">
                    <a16:creationId xmlns:a16="http://schemas.microsoft.com/office/drawing/2014/main" id="{EFB27AE2-49C6-4381-AB4F-2F38BDD44342}"/>
                  </a:ext>
                </a:extLst>
              </p:cNvPr>
              <p:cNvSpPr/>
              <p:nvPr/>
            </p:nvSpPr>
            <p:spPr>
              <a:xfrm>
                <a:off x="7167487" y="4052112"/>
                <a:ext cx="4120615" cy="401648"/>
              </a:xfrm>
              <a:prstGeom prst="rect">
                <a:avLst/>
              </a:prstGeom>
            </p:spPr>
            <p:txBody>
              <a:bodyPr wrap="none">
                <a:sp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𝑘</m:t>
                        </m:r>
                      </m:sub>
                    </m:sSub>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𝑚</m:t>
                        </m:r>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𝑘𝑗</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e>
                    </m:nary>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𝑘</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𝜎</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𝑘</m:t>
                            </m:r>
                          </m:sub>
                        </m:sSub>
                      </m:e>
                    </m:d>
                  </m:oMath>
                </a14:m>
                <a:endParaRPr lang="en-US" dirty="0"/>
              </a:p>
            </p:txBody>
          </p:sp>
        </mc:Choice>
        <mc:Fallback xmlns="">
          <p:sp>
            <p:nvSpPr>
              <p:cNvPr id="8" name="Rechteck 7">
                <a:extLst>
                  <a:ext uri="{FF2B5EF4-FFF2-40B4-BE49-F238E27FC236}">
                    <a16:creationId xmlns:a16="http://schemas.microsoft.com/office/drawing/2014/main" id="{EFB27AE2-49C6-4381-AB4F-2F38BDD44342}"/>
                  </a:ext>
                </a:extLst>
              </p:cNvPr>
              <p:cNvSpPr>
                <a:spLocks noRot="1" noChangeAspect="1" noMove="1" noResize="1" noEditPoints="1" noAdjustHandles="1" noChangeArrowheads="1" noChangeShapeType="1" noTextEdit="1"/>
              </p:cNvSpPr>
              <p:nvPr/>
            </p:nvSpPr>
            <p:spPr>
              <a:xfrm>
                <a:off x="7167487" y="4052112"/>
                <a:ext cx="4120615" cy="401648"/>
              </a:xfrm>
              <a:prstGeom prst="rect">
                <a:avLst/>
              </a:prstGeom>
              <a:blipFill>
                <a:blip r:embed="rId5"/>
                <a:stretch>
                  <a:fillRect t="-109091" b="-163636"/>
                </a:stretch>
              </a:blipFill>
            </p:spPr>
            <p:txBody>
              <a:bodyPr/>
              <a:lstStyle/>
              <a:p>
                <a:r>
                  <a:rPr lang="en-US">
                    <a:noFill/>
                  </a:rPr>
                  <a:t> </a:t>
                </a:r>
              </a:p>
            </p:txBody>
          </p:sp>
        </mc:Fallback>
      </mc:AlternateContent>
    </p:spTree>
    <p:extLst>
      <p:ext uri="{BB962C8B-B14F-4D97-AF65-F5344CB8AC3E}">
        <p14:creationId xmlns:p14="http://schemas.microsoft.com/office/powerpoint/2010/main" val="1843365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CE958561-8324-4D8D-A9D7-5BE765EAB0B7}"/>
              </a:ext>
            </a:extLst>
          </p:cNvPr>
          <p:cNvPicPr>
            <a:picLocks noChangeAspect="1"/>
          </p:cNvPicPr>
          <p:nvPr/>
        </p:nvPicPr>
        <p:blipFill rotWithShape="1">
          <a:blip r:embed="rId3"/>
          <a:srcRect b="18206"/>
          <a:stretch/>
        </p:blipFill>
        <p:spPr>
          <a:xfrm>
            <a:off x="6419160" y="4624354"/>
            <a:ext cx="5625947" cy="1470487"/>
          </a:xfrm>
          <a:prstGeom prst="rect">
            <a:avLst/>
          </a:prstGeom>
        </p:spPr>
      </p:pic>
      <p:sp>
        <p:nvSpPr>
          <p:cNvPr id="2" name="Inhaltsplatzhalter 1">
            <a:extLst>
              <a:ext uri="{FF2B5EF4-FFF2-40B4-BE49-F238E27FC236}">
                <a16:creationId xmlns:a16="http://schemas.microsoft.com/office/drawing/2014/main" id="{0D9A3D3C-115D-4B5C-B017-685B9188D949}"/>
              </a:ext>
            </a:extLst>
          </p:cNvPr>
          <p:cNvSpPr>
            <a:spLocks noGrp="1"/>
          </p:cNvSpPr>
          <p:nvPr>
            <p:ph idx="1"/>
          </p:nvPr>
        </p:nvSpPr>
        <p:spPr>
          <a:xfrm>
            <a:off x="838199" y="1624871"/>
            <a:ext cx="6695548" cy="4552092"/>
          </a:xfrm>
        </p:spPr>
        <p:txBody>
          <a:bodyPr>
            <a:normAutofit fontScale="92500" lnSpcReduction="10000"/>
          </a:bodyPr>
          <a:lstStyle/>
          <a:p>
            <a:pPr>
              <a:lnSpc>
                <a:spcPct val="100000"/>
              </a:lnSpc>
            </a:pPr>
            <a:r>
              <a:rPr lang="en-US" sz="2400" b="1" dirty="0"/>
              <a:t>HSI features</a:t>
            </a:r>
            <a:r>
              <a:rPr lang="en-US" sz="2400" dirty="0"/>
              <a:t>: nonlinear, discriminant, invariant</a:t>
            </a:r>
          </a:p>
          <a:p>
            <a:pPr>
              <a:lnSpc>
                <a:spcPct val="100000"/>
              </a:lnSpc>
              <a:spcBef>
                <a:spcPts val="1800"/>
              </a:spcBef>
            </a:pPr>
            <a:r>
              <a:rPr lang="en-US" sz="2400" dirty="0"/>
              <a:t>1D/2D/3D CNNs (highest conv. dimensionality) for </a:t>
            </a:r>
            <a:r>
              <a:rPr lang="en-US" sz="2400" i="1" dirty="0"/>
              <a:t>spectral/spatial/spatiospectral </a:t>
            </a:r>
            <a:r>
              <a:rPr lang="en-US" sz="2400" dirty="0"/>
              <a:t>feature recognition</a:t>
            </a:r>
          </a:p>
          <a:p>
            <a:pPr>
              <a:lnSpc>
                <a:spcPct val="100000"/>
              </a:lnSpc>
              <a:spcBef>
                <a:spcPts val="1800"/>
              </a:spcBef>
            </a:pPr>
            <a:r>
              <a:rPr lang="en-US" sz="2400" b="1" dirty="0"/>
              <a:t>loss function</a:t>
            </a:r>
            <a:r>
              <a:rPr lang="en-US" sz="2400" dirty="0"/>
              <a:t>: how to improve</a:t>
            </a:r>
          </a:p>
          <a:p>
            <a:pPr lvl="1">
              <a:lnSpc>
                <a:spcPct val="100000"/>
              </a:lnSpc>
              <a:spcBef>
                <a:spcPts val="1800"/>
              </a:spcBef>
            </a:pPr>
            <a:r>
              <a:rPr lang="en-US" sz="2000" dirty="0"/>
              <a:t>SGD, backpropagation, learning rate</a:t>
            </a:r>
          </a:p>
          <a:p>
            <a:pPr>
              <a:lnSpc>
                <a:spcPct val="100000"/>
              </a:lnSpc>
              <a:spcBef>
                <a:spcPts val="1800"/>
              </a:spcBef>
            </a:pPr>
            <a:r>
              <a:rPr lang="en-US" sz="2400" b="1" dirty="0"/>
              <a:t>bias-variance-tradeoff:</a:t>
            </a:r>
            <a:r>
              <a:rPr lang="en-US" sz="2400" dirty="0"/>
              <a:t> well-fitting model</a:t>
            </a:r>
          </a:p>
          <a:p>
            <a:pPr lvl="1">
              <a:lnSpc>
                <a:spcPct val="100000"/>
              </a:lnSpc>
              <a:spcBef>
                <a:spcPts val="1800"/>
              </a:spcBef>
            </a:pPr>
            <a:r>
              <a:rPr lang="en-US" sz="2000" dirty="0"/>
              <a:t>train/validation/test split, dropout, early stopping</a:t>
            </a:r>
          </a:p>
          <a:p>
            <a:pPr>
              <a:lnSpc>
                <a:spcPct val="100000"/>
              </a:lnSpc>
              <a:spcBef>
                <a:spcPts val="1800"/>
              </a:spcBef>
            </a:pPr>
            <a:r>
              <a:rPr lang="en-US" sz="2400" b="1" dirty="0"/>
              <a:t>accuracy metrics </a:t>
            </a:r>
            <a:r>
              <a:rPr lang="en-US" sz="2400" dirty="0"/>
              <a:t>used: OA, AA, Kappa</a:t>
            </a:r>
          </a:p>
          <a:p>
            <a:pPr>
              <a:lnSpc>
                <a:spcPct val="100000"/>
              </a:lnSpc>
              <a:spcBef>
                <a:spcPts val="1800"/>
              </a:spcBef>
            </a:pPr>
            <a:r>
              <a:rPr lang="en-US" sz="2400" dirty="0"/>
              <a:t>architecture search: trial-and-error</a:t>
            </a:r>
          </a:p>
        </p:txBody>
      </p:sp>
      <p:sp>
        <p:nvSpPr>
          <p:cNvPr id="3" name="Datumsplatzhalter 2">
            <a:extLst>
              <a:ext uri="{FF2B5EF4-FFF2-40B4-BE49-F238E27FC236}">
                <a16:creationId xmlns:a16="http://schemas.microsoft.com/office/drawing/2014/main" id="{49E224E6-310F-40C1-824A-7EBFDB833965}"/>
              </a:ext>
            </a:extLst>
          </p:cNvPr>
          <p:cNvSpPr>
            <a:spLocks noGrp="1"/>
          </p:cNvSpPr>
          <p:nvPr>
            <p:ph type="dt" sz="half" idx="14"/>
          </p:nvPr>
        </p:nvSpPr>
        <p:spPr/>
        <p:txBody>
          <a:bodyPr/>
          <a:lstStyle/>
          <a:p>
            <a:r>
              <a:rPr lang="de-DE" dirty="0" err="1"/>
              <a:t>Fundamentals</a:t>
            </a:r>
            <a:r>
              <a:rPr lang="de-DE" dirty="0"/>
              <a:t> – CNNs (HSI Classification)</a:t>
            </a:r>
          </a:p>
        </p:txBody>
      </p:sp>
      <p:sp>
        <p:nvSpPr>
          <p:cNvPr id="4" name="Fußzeilenplatzhalter 3">
            <a:extLst>
              <a:ext uri="{FF2B5EF4-FFF2-40B4-BE49-F238E27FC236}">
                <a16:creationId xmlns:a16="http://schemas.microsoft.com/office/drawing/2014/main" id="{DB789AEC-C685-49CC-91B6-5D81DA25A760}"/>
              </a:ext>
            </a:extLst>
          </p:cNvPr>
          <p:cNvSpPr>
            <a:spLocks noGrp="1"/>
          </p:cNvSpPr>
          <p:nvPr>
            <p:ph type="ftr" sz="quarter" idx="15"/>
          </p:nvPr>
        </p:nvSpPr>
        <p:spPr/>
        <p:txBody>
          <a:bodyPr/>
          <a:lstStyle/>
          <a:p>
            <a:r>
              <a:rPr lang="de-DE"/>
              <a:t>Daniel Rychlewski</a:t>
            </a:r>
            <a:endParaRPr lang="de-DE" dirty="0"/>
          </a:p>
        </p:txBody>
      </p:sp>
      <p:sp>
        <p:nvSpPr>
          <p:cNvPr id="5" name="Foliennummernplatzhalter 4">
            <a:extLst>
              <a:ext uri="{FF2B5EF4-FFF2-40B4-BE49-F238E27FC236}">
                <a16:creationId xmlns:a16="http://schemas.microsoft.com/office/drawing/2014/main" id="{52874200-16A1-4580-ABFC-3EC5AA1B1B3A}"/>
              </a:ext>
            </a:extLst>
          </p:cNvPr>
          <p:cNvSpPr>
            <a:spLocks noGrp="1"/>
          </p:cNvSpPr>
          <p:nvPr>
            <p:ph type="sldNum" sz="quarter" idx="16"/>
          </p:nvPr>
        </p:nvSpPr>
        <p:spPr/>
        <p:txBody>
          <a:bodyPr/>
          <a:lstStyle/>
          <a:p>
            <a:fld id="{93944737-5DFE-4294-9372-CFA818B6D5DE}" type="slidenum">
              <a:rPr lang="de-DE" smtClean="0"/>
              <a:pPr/>
              <a:t>6</a:t>
            </a:fld>
            <a:endParaRPr lang="de-DE" dirty="0"/>
          </a:p>
        </p:txBody>
      </p:sp>
      <p:sp>
        <p:nvSpPr>
          <p:cNvPr id="6" name="Inhaltsplatzhalter 5">
            <a:extLst>
              <a:ext uri="{FF2B5EF4-FFF2-40B4-BE49-F238E27FC236}">
                <a16:creationId xmlns:a16="http://schemas.microsoft.com/office/drawing/2014/main" id="{A66AB8CA-C91D-4100-80E8-BCBC82709A86}"/>
              </a:ext>
            </a:extLst>
          </p:cNvPr>
          <p:cNvSpPr>
            <a:spLocks noGrp="1"/>
          </p:cNvSpPr>
          <p:nvPr>
            <p:ph sz="quarter" idx="13"/>
          </p:nvPr>
        </p:nvSpPr>
        <p:spPr/>
        <p:txBody>
          <a:bodyPr/>
          <a:lstStyle/>
          <a:p>
            <a:r>
              <a:rPr lang="de-DE" dirty="0" err="1"/>
              <a:t>Convolutional</a:t>
            </a:r>
            <a:r>
              <a:rPr lang="de-DE" dirty="0"/>
              <a:t> </a:t>
            </a:r>
            <a:r>
              <a:rPr lang="de-DE" dirty="0" err="1"/>
              <a:t>Neural</a:t>
            </a:r>
            <a:r>
              <a:rPr lang="de-DE" dirty="0"/>
              <a:t> Networks</a:t>
            </a:r>
            <a:endParaRPr lang="en-US" dirty="0"/>
          </a:p>
        </p:txBody>
      </p:sp>
      <p:pic>
        <p:nvPicPr>
          <p:cNvPr id="9" name="Grafik 8">
            <a:extLst>
              <a:ext uri="{FF2B5EF4-FFF2-40B4-BE49-F238E27FC236}">
                <a16:creationId xmlns:a16="http://schemas.microsoft.com/office/drawing/2014/main" id="{D995A32F-86C4-493B-AFD3-BE87A2246A9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31389" y="1421577"/>
            <a:ext cx="3437717" cy="3033461"/>
          </a:xfrm>
          <a:prstGeom prst="rect">
            <a:avLst/>
          </a:prstGeom>
          <a:noFill/>
          <a:ln>
            <a:noFill/>
          </a:ln>
        </p:spPr>
      </p:pic>
    </p:spTree>
    <p:extLst>
      <p:ext uri="{BB962C8B-B14F-4D97-AF65-F5344CB8AC3E}">
        <p14:creationId xmlns:p14="http://schemas.microsoft.com/office/powerpoint/2010/main" val="819100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C95A38-1546-41B1-BFBF-9D4695037F6C}"/>
              </a:ext>
            </a:extLst>
          </p:cNvPr>
          <p:cNvSpPr>
            <a:spLocks noGrp="1"/>
          </p:cNvSpPr>
          <p:nvPr>
            <p:ph idx="1"/>
          </p:nvPr>
        </p:nvSpPr>
        <p:spPr>
          <a:xfrm>
            <a:off x="838200" y="1624871"/>
            <a:ext cx="6140116" cy="4552092"/>
          </a:xfrm>
        </p:spPr>
        <p:txBody>
          <a:bodyPr>
            <a:normAutofit/>
          </a:bodyPr>
          <a:lstStyle/>
          <a:p>
            <a:r>
              <a:rPr lang="en-US" sz="2000" b="1" dirty="0"/>
              <a:t>loss function</a:t>
            </a:r>
            <a:r>
              <a:rPr lang="en-US" sz="2000" dirty="0"/>
              <a:t>: how to improve</a:t>
            </a:r>
          </a:p>
          <a:p>
            <a:pPr lvl="1">
              <a:spcBef>
                <a:spcPts val="1400"/>
              </a:spcBef>
            </a:pPr>
            <a:r>
              <a:rPr lang="en-US" sz="2000" dirty="0"/>
              <a:t>find local minima with SGD</a:t>
            </a:r>
          </a:p>
          <a:p>
            <a:pPr lvl="1">
              <a:spcBef>
                <a:spcPts val="1400"/>
              </a:spcBef>
            </a:pPr>
            <a:r>
              <a:rPr lang="en-US" sz="2000" dirty="0"/>
              <a:t>backpropagation to adjust gradients</a:t>
            </a:r>
          </a:p>
          <a:p>
            <a:pPr lvl="1">
              <a:spcBef>
                <a:spcPts val="1400"/>
              </a:spcBef>
            </a:pPr>
            <a:r>
              <a:rPr lang="en-US" sz="2000" dirty="0"/>
              <a:t>learning rate controls step size</a:t>
            </a:r>
          </a:p>
          <a:p>
            <a:pPr>
              <a:spcBef>
                <a:spcPts val="2400"/>
              </a:spcBef>
            </a:pPr>
            <a:r>
              <a:rPr lang="en-US" sz="2000" b="1" dirty="0"/>
              <a:t>bias-variance-tradeoff:</a:t>
            </a:r>
            <a:r>
              <a:rPr lang="en-US" sz="2000" dirty="0"/>
              <a:t> well-fitting model</a:t>
            </a:r>
            <a:endParaRPr lang="en-US" sz="2000" b="1" dirty="0"/>
          </a:p>
          <a:p>
            <a:pPr lvl="1">
              <a:spcBef>
                <a:spcPts val="1400"/>
              </a:spcBef>
            </a:pPr>
            <a:r>
              <a:rPr lang="en-US" sz="2000" dirty="0"/>
              <a:t>split dataset: training, validation, test</a:t>
            </a:r>
          </a:p>
          <a:p>
            <a:pPr lvl="1">
              <a:spcBef>
                <a:spcPts val="1400"/>
              </a:spcBef>
            </a:pPr>
            <a:r>
              <a:rPr lang="en-US" sz="2000" dirty="0"/>
              <a:t>dropout layer</a:t>
            </a:r>
          </a:p>
          <a:p>
            <a:pPr lvl="1">
              <a:spcBef>
                <a:spcPts val="1400"/>
              </a:spcBef>
            </a:pPr>
            <a:r>
              <a:rPr lang="en-US" sz="2000" dirty="0"/>
              <a:t>early stopping</a:t>
            </a:r>
          </a:p>
          <a:p>
            <a:pPr>
              <a:spcBef>
                <a:spcPts val="2400"/>
              </a:spcBef>
            </a:pPr>
            <a:r>
              <a:rPr lang="en-US" sz="2000" b="1" dirty="0"/>
              <a:t>accuracy metrics </a:t>
            </a:r>
            <a:r>
              <a:rPr lang="en-US" sz="2000" dirty="0"/>
              <a:t>used: OA, AA, Kappa</a:t>
            </a:r>
          </a:p>
        </p:txBody>
      </p:sp>
      <p:sp>
        <p:nvSpPr>
          <p:cNvPr id="3" name="Datumsplatzhalter 2">
            <a:extLst>
              <a:ext uri="{FF2B5EF4-FFF2-40B4-BE49-F238E27FC236}">
                <a16:creationId xmlns:a16="http://schemas.microsoft.com/office/drawing/2014/main" id="{49E224E6-310F-40C1-824A-7EBFDB833965}"/>
              </a:ext>
            </a:extLst>
          </p:cNvPr>
          <p:cNvSpPr>
            <a:spLocks noGrp="1"/>
          </p:cNvSpPr>
          <p:nvPr>
            <p:ph type="dt" sz="half" idx="14"/>
          </p:nvPr>
        </p:nvSpPr>
        <p:spPr>
          <a:xfrm>
            <a:off x="838200" y="6356350"/>
            <a:ext cx="3424518" cy="365125"/>
          </a:xfrm>
        </p:spPr>
        <p:txBody>
          <a:bodyPr/>
          <a:lstStyle/>
          <a:p>
            <a:r>
              <a:rPr lang="de-DE" dirty="0" err="1"/>
              <a:t>Fundamentals</a:t>
            </a:r>
            <a:r>
              <a:rPr lang="de-DE" dirty="0"/>
              <a:t> – CNNs (Learning </a:t>
            </a:r>
            <a:r>
              <a:rPr lang="de-DE" dirty="0" err="1"/>
              <a:t>Process</a:t>
            </a:r>
            <a:r>
              <a:rPr lang="de-DE" dirty="0"/>
              <a:t>)</a:t>
            </a:r>
          </a:p>
        </p:txBody>
      </p:sp>
      <p:sp>
        <p:nvSpPr>
          <p:cNvPr id="4" name="Fußzeilenplatzhalter 3">
            <a:extLst>
              <a:ext uri="{FF2B5EF4-FFF2-40B4-BE49-F238E27FC236}">
                <a16:creationId xmlns:a16="http://schemas.microsoft.com/office/drawing/2014/main" id="{DB789AEC-C685-49CC-91B6-5D81DA25A760}"/>
              </a:ext>
            </a:extLst>
          </p:cNvPr>
          <p:cNvSpPr>
            <a:spLocks noGrp="1"/>
          </p:cNvSpPr>
          <p:nvPr>
            <p:ph type="ftr" sz="quarter" idx="15"/>
          </p:nvPr>
        </p:nvSpPr>
        <p:spPr/>
        <p:txBody>
          <a:bodyPr/>
          <a:lstStyle/>
          <a:p>
            <a:r>
              <a:rPr lang="de-DE"/>
              <a:t>Daniel Rychlewski</a:t>
            </a:r>
            <a:endParaRPr lang="de-DE" dirty="0"/>
          </a:p>
        </p:txBody>
      </p:sp>
      <p:sp>
        <p:nvSpPr>
          <p:cNvPr id="5" name="Foliennummernplatzhalter 4">
            <a:extLst>
              <a:ext uri="{FF2B5EF4-FFF2-40B4-BE49-F238E27FC236}">
                <a16:creationId xmlns:a16="http://schemas.microsoft.com/office/drawing/2014/main" id="{52874200-16A1-4580-ABFC-3EC5AA1B1B3A}"/>
              </a:ext>
            </a:extLst>
          </p:cNvPr>
          <p:cNvSpPr>
            <a:spLocks noGrp="1"/>
          </p:cNvSpPr>
          <p:nvPr>
            <p:ph type="sldNum" sz="quarter" idx="16"/>
          </p:nvPr>
        </p:nvSpPr>
        <p:spPr/>
        <p:txBody>
          <a:bodyPr/>
          <a:lstStyle/>
          <a:p>
            <a:fld id="{93944737-5DFE-4294-9372-CFA818B6D5DE}" type="slidenum">
              <a:rPr lang="de-DE" smtClean="0"/>
              <a:pPr/>
              <a:t>7</a:t>
            </a:fld>
            <a:endParaRPr lang="de-DE" dirty="0"/>
          </a:p>
        </p:txBody>
      </p:sp>
      <p:sp>
        <p:nvSpPr>
          <p:cNvPr id="6" name="Inhaltsplatzhalter 5">
            <a:extLst>
              <a:ext uri="{FF2B5EF4-FFF2-40B4-BE49-F238E27FC236}">
                <a16:creationId xmlns:a16="http://schemas.microsoft.com/office/drawing/2014/main" id="{A66AB8CA-C91D-4100-80E8-BCBC82709A86}"/>
              </a:ext>
            </a:extLst>
          </p:cNvPr>
          <p:cNvSpPr>
            <a:spLocks noGrp="1"/>
          </p:cNvSpPr>
          <p:nvPr>
            <p:ph sz="quarter" idx="13"/>
          </p:nvPr>
        </p:nvSpPr>
        <p:spPr/>
        <p:txBody>
          <a:bodyPr/>
          <a:lstStyle/>
          <a:p>
            <a:r>
              <a:rPr lang="de-DE" dirty="0" err="1"/>
              <a:t>Convolutional</a:t>
            </a:r>
            <a:r>
              <a:rPr lang="de-DE" dirty="0"/>
              <a:t> </a:t>
            </a:r>
            <a:r>
              <a:rPr lang="de-DE" dirty="0" err="1"/>
              <a:t>Neural</a:t>
            </a:r>
            <a:r>
              <a:rPr lang="de-DE" dirty="0"/>
              <a:t> Networks</a:t>
            </a:r>
            <a:endParaRPr lang="en-US" dirty="0"/>
          </a:p>
        </p:txBody>
      </p:sp>
      <p:pic>
        <p:nvPicPr>
          <p:cNvPr id="12" name="Inhaltsplatzhalter 11">
            <a:extLst>
              <a:ext uri="{FF2B5EF4-FFF2-40B4-BE49-F238E27FC236}">
                <a16:creationId xmlns:a16="http://schemas.microsoft.com/office/drawing/2014/main" id="{13A52C1B-56F0-4B88-9CF9-2939F7E8AD12}"/>
              </a:ext>
            </a:extLst>
          </p:cNvPr>
          <p:cNvPicPr>
            <a:picLocks noChangeAspect="1"/>
          </p:cNvPicPr>
          <p:nvPr/>
        </p:nvPicPr>
        <p:blipFill rotWithShape="1">
          <a:blip r:embed="rId3">
            <a:extLst>
              <a:ext uri="{28A0092B-C50C-407E-A947-70E740481C1C}">
                <a14:useLocalDpi xmlns:a14="http://schemas.microsoft.com/office/drawing/2010/main" val="0"/>
              </a:ext>
            </a:extLst>
          </a:blip>
          <a:srcRect t="28101"/>
          <a:stretch/>
        </p:blipFill>
        <p:spPr bwMode="auto">
          <a:xfrm>
            <a:off x="5577448" y="1540042"/>
            <a:ext cx="6452939" cy="3693087"/>
          </a:xfrm>
          <a:prstGeom prst="rect">
            <a:avLst/>
          </a:prstGeom>
          <a:noFill/>
          <a:ln>
            <a:noFill/>
          </a:ln>
        </p:spPr>
      </p:pic>
      <p:sp>
        <p:nvSpPr>
          <p:cNvPr id="8" name="Rechteck 7">
            <a:extLst>
              <a:ext uri="{FF2B5EF4-FFF2-40B4-BE49-F238E27FC236}">
                <a16:creationId xmlns:a16="http://schemas.microsoft.com/office/drawing/2014/main" id="{9DC54B24-5F6F-4625-B6E5-BA7C03E9BBAE}"/>
              </a:ext>
            </a:extLst>
          </p:cNvPr>
          <p:cNvSpPr/>
          <p:nvPr/>
        </p:nvSpPr>
        <p:spPr>
          <a:xfrm>
            <a:off x="7172006" y="5343588"/>
            <a:ext cx="3263821" cy="276999"/>
          </a:xfrm>
          <a:prstGeom prst="rect">
            <a:avLst/>
          </a:prstGeom>
        </p:spPr>
        <p:txBody>
          <a:bodyPr wrap="square">
            <a:spAutoFit/>
          </a:bodyPr>
          <a:lstStyle/>
          <a:p>
            <a:pPr algn="ctr"/>
            <a:r>
              <a:rPr lang="en-US" sz="1200" dirty="0">
                <a:latin typeface="Calibri" panose="020F0502020204030204" pitchFamily="34" charset="0"/>
                <a:ea typeface="Calibri" panose="020F0502020204030204" pitchFamily="34" charset="0"/>
                <a:cs typeface="Times New Roman" panose="02020603050405020304" pitchFamily="18" charset="0"/>
              </a:rPr>
              <a:t>Backpropagation variants</a:t>
            </a:r>
            <a:endParaRPr lang="en-US" sz="1200" dirty="0"/>
          </a:p>
        </p:txBody>
      </p:sp>
    </p:spTree>
    <p:extLst>
      <p:ext uri="{BB962C8B-B14F-4D97-AF65-F5344CB8AC3E}">
        <p14:creationId xmlns:p14="http://schemas.microsoft.com/office/powerpoint/2010/main" val="3400791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Inhaltsplatzhalter 1">
                <a:extLst>
                  <a:ext uri="{FF2B5EF4-FFF2-40B4-BE49-F238E27FC236}">
                    <a16:creationId xmlns:a16="http://schemas.microsoft.com/office/drawing/2014/main" id="{C5C95A38-1546-41B1-BFBF-9D4695037F6C}"/>
                  </a:ext>
                </a:extLst>
              </p:cNvPr>
              <p:cNvSpPr>
                <a:spLocks noGrp="1"/>
              </p:cNvSpPr>
              <p:nvPr>
                <p:ph idx="1"/>
              </p:nvPr>
            </p:nvSpPr>
            <p:spPr>
              <a:xfrm>
                <a:off x="838199" y="1624871"/>
                <a:ext cx="8173454" cy="4552092"/>
              </a:xfrm>
            </p:spPr>
            <p:txBody>
              <a:bodyPr>
                <a:normAutofit/>
              </a:bodyPr>
              <a:lstStyle/>
              <a:p>
                <a:pPr>
                  <a:lnSpc>
                    <a:spcPct val="100000"/>
                  </a:lnSpc>
                </a:pPr>
                <a:r>
                  <a:rPr lang="en-US" sz="1800" b="1" dirty="0"/>
                  <a:t>saliency maps</a:t>
                </a:r>
              </a:p>
              <a:p>
                <a:pPr lvl="1">
                  <a:lnSpc>
                    <a:spcPct val="100000"/>
                  </a:lnSpc>
                </a:pPr>
                <a:r>
                  <a:rPr lang="en-US" sz="1800" b="1" dirty="0"/>
                  <a:t>gradient-based</a:t>
                </a:r>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𝑆</m:t>
                        </m:r>
                      </m:e>
                      <m:sub>
                        <m:r>
                          <a:rPr lang="en-US" sz="1800" i="1">
                            <a:latin typeface="Cambria Math" panose="02040503050406030204" pitchFamily="18" charset="0"/>
                          </a:rPr>
                          <m:t>𝑐</m:t>
                        </m:r>
                      </m:sub>
                    </m:sSub>
                    <m:d>
                      <m:dPr>
                        <m:ctrlPr>
                          <a:rPr lang="en-US" sz="1800" i="1">
                            <a:latin typeface="Cambria Math" panose="02040503050406030204" pitchFamily="18" charset="0"/>
                          </a:rPr>
                        </m:ctrlPr>
                      </m:dPr>
                      <m:e>
                        <m:r>
                          <a:rPr lang="en-US" sz="1800" i="1">
                            <a:latin typeface="Cambria Math" panose="02040503050406030204" pitchFamily="18" charset="0"/>
                          </a:rPr>
                          <m:t>𝐼</m:t>
                        </m:r>
                      </m:e>
                    </m:d>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𝑤</m:t>
                        </m:r>
                      </m:e>
                      <m:sup>
                        <m:r>
                          <a:rPr lang="en-US" sz="1800" i="1">
                            <a:latin typeface="Cambria Math" panose="02040503050406030204" pitchFamily="18" charset="0"/>
                          </a:rPr>
                          <m:t>𝑇</m:t>
                        </m:r>
                      </m:sup>
                    </m:sSup>
                    <m:r>
                      <a:rPr lang="en-US" sz="1800" i="1">
                        <a:latin typeface="Cambria Math" panose="02040503050406030204" pitchFamily="18" charset="0"/>
                      </a:rPr>
                      <m:t>𝐼</m:t>
                    </m:r>
                    <m:r>
                      <a:rPr lang="en-US" sz="1800" i="1">
                        <a:latin typeface="Cambria Math" panose="02040503050406030204" pitchFamily="18" charset="0"/>
                      </a:rPr>
                      <m:t>+</m:t>
                    </m:r>
                    <m:r>
                      <a:rPr lang="en-US" sz="1800" i="1">
                        <a:latin typeface="Cambria Math" panose="02040503050406030204" pitchFamily="18" charset="0"/>
                      </a:rPr>
                      <m:t>𝑏</m:t>
                    </m:r>
                  </m:oMath>
                </a14:m>
                <a:r>
                  <a:rPr lang="en-US" sz="1800" dirty="0"/>
                  <a:t> with </a:t>
                </a:r>
                <a14:m>
                  <m:oMath xmlns:m="http://schemas.openxmlformats.org/officeDocument/2006/math">
                    <m:r>
                      <a:rPr lang="en-US" sz="1800" i="1">
                        <a:latin typeface="Cambria Math" panose="02040503050406030204" pitchFamily="18" charset="0"/>
                      </a:rPr>
                      <m:t>𝑤</m:t>
                    </m:r>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𝑆</m:t>
                            </m:r>
                          </m:e>
                          <m:sub>
                            <m:r>
                              <a:rPr lang="en-US" sz="1800" i="1">
                                <a:latin typeface="Cambria Math" panose="02040503050406030204" pitchFamily="18" charset="0"/>
                              </a:rPr>
                              <m:t>𝑐</m:t>
                            </m:r>
                          </m:sub>
                        </m:sSub>
                      </m:num>
                      <m:den>
                        <m:r>
                          <a:rPr lang="en-US" sz="1800" i="1">
                            <a:latin typeface="Cambria Math" panose="02040503050406030204" pitchFamily="18" charset="0"/>
                          </a:rPr>
                          <m:t>𝜕</m:t>
                        </m:r>
                        <m:r>
                          <a:rPr lang="en-US" sz="1800" i="1">
                            <a:latin typeface="Cambria Math" panose="02040503050406030204" pitchFamily="18" charset="0"/>
                          </a:rPr>
                          <m:t>𝐼</m:t>
                        </m:r>
                      </m:den>
                    </m:f>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𝐼</m:t>
                        </m:r>
                      </m:e>
                      <m:sub>
                        <m:r>
                          <a:rPr lang="en-US" sz="1800" i="1">
                            <a:latin typeface="Cambria Math" panose="02040503050406030204" pitchFamily="18" charset="0"/>
                          </a:rPr>
                          <m:t>0</m:t>
                        </m:r>
                      </m:sub>
                    </m:sSub>
                    <m:r>
                      <a:rPr lang="en-US" sz="1800" i="1">
                        <a:latin typeface="Cambria Math" panose="02040503050406030204" pitchFamily="18" charset="0"/>
                      </a:rPr>
                      <m:t>)</m:t>
                    </m:r>
                  </m:oMath>
                </a14:m>
                <a:endParaRPr lang="en-US" sz="1800" dirty="0"/>
              </a:p>
              <a:p>
                <a:pPr lvl="2">
                  <a:lnSpc>
                    <a:spcPct val="100000"/>
                  </a:lnSpc>
                </a:pP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𝐼</m:t>
                        </m:r>
                      </m:e>
                      <m:sub>
                        <m:r>
                          <a:rPr lang="en-US" sz="1800" i="1">
                            <a:latin typeface="Cambria Math" panose="02040503050406030204" pitchFamily="18" charset="0"/>
                          </a:rPr>
                          <m:t>0</m:t>
                        </m:r>
                      </m:sub>
                    </m:sSub>
                  </m:oMath>
                </a14:m>
                <a:r>
                  <a:rPr lang="en-US" sz="1800" dirty="0"/>
                  <a:t> vectorized image used as approximation</a:t>
                </a:r>
              </a:p>
              <a:p>
                <a:pPr lvl="2">
                  <a:lnSpc>
                    <a:spcPct val="100000"/>
                  </a:lnSpc>
                </a:pP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𝑆</m:t>
                        </m:r>
                      </m:e>
                      <m:sub>
                        <m:r>
                          <a:rPr lang="en-US" sz="1800" i="1">
                            <a:latin typeface="Cambria Math" panose="02040503050406030204" pitchFamily="18" charset="0"/>
                          </a:rPr>
                          <m:t>𝑐</m:t>
                        </m:r>
                      </m:sub>
                    </m:sSub>
                    <m:d>
                      <m:dPr>
                        <m:ctrlPr>
                          <a:rPr lang="en-US" sz="1800" i="1">
                            <a:latin typeface="Cambria Math" panose="02040503050406030204" pitchFamily="18" charset="0"/>
                          </a:rPr>
                        </m:ctrlPr>
                      </m:dPr>
                      <m:e>
                        <m:r>
                          <a:rPr lang="en-US" sz="1800" i="1">
                            <a:latin typeface="Cambria Math" panose="02040503050406030204" pitchFamily="18" charset="0"/>
                          </a:rPr>
                          <m:t>𝐼</m:t>
                        </m:r>
                      </m:e>
                    </m:d>
                  </m:oMath>
                </a14:m>
                <a:r>
                  <a:rPr lang="en-US" sz="1800" dirty="0"/>
                  <a:t> scoring function for image </a:t>
                </a:r>
                <a14:m>
                  <m:oMath xmlns:m="http://schemas.openxmlformats.org/officeDocument/2006/math">
                    <m:r>
                      <a:rPr lang="en-US" sz="1800" i="1">
                        <a:latin typeface="Cambria Math" panose="02040503050406030204" pitchFamily="18" charset="0"/>
                      </a:rPr>
                      <m:t>𝐼</m:t>
                    </m:r>
                  </m:oMath>
                </a14:m>
                <a:endParaRPr lang="en-US" sz="1800" dirty="0"/>
              </a:p>
              <a:p>
                <a:pPr lvl="2">
                  <a:lnSpc>
                    <a:spcPct val="100000"/>
                  </a:lnSpc>
                </a:pPr>
                <a14:m>
                  <m:oMath xmlns:m="http://schemas.openxmlformats.org/officeDocument/2006/math">
                    <m:r>
                      <a:rPr lang="en-US" sz="1800" i="1">
                        <a:latin typeface="Cambria Math" panose="02040503050406030204" pitchFamily="18" charset="0"/>
                      </a:rPr>
                      <m:t>𝑤</m:t>
                    </m:r>
                  </m:oMath>
                </a14:m>
                <a:r>
                  <a:rPr lang="en-US" sz="1800" dirty="0"/>
                  <a:t> weight vector, </a:t>
                </a:r>
                <a14:m>
                  <m:oMath xmlns:m="http://schemas.openxmlformats.org/officeDocument/2006/math">
                    <m:r>
                      <a:rPr lang="de-DE" sz="1800" b="0" i="1" smtClean="0">
                        <a:latin typeface="Cambria Math" panose="02040503050406030204" pitchFamily="18" charset="0"/>
                      </a:rPr>
                      <m:t>𝑏</m:t>
                    </m:r>
                  </m:oMath>
                </a14:m>
                <a:r>
                  <a:rPr lang="en-US" sz="1800" dirty="0"/>
                  <a:t> bias vector</a:t>
                </a:r>
              </a:p>
              <a:p>
                <a:pPr lvl="1">
                  <a:lnSpc>
                    <a:spcPct val="100000"/>
                  </a:lnSpc>
                </a:pPr>
                <a:r>
                  <a:rPr lang="en-US" sz="1800" b="1" dirty="0"/>
                  <a:t>integrated gradients</a:t>
                </a:r>
                <a:r>
                  <a:rPr lang="en-US" sz="1800" dirty="0"/>
                  <a:t>: sensitivity, implementation invariance</a:t>
                </a:r>
              </a:p>
              <a:p>
                <a:pPr lvl="1">
                  <a:lnSpc>
                    <a:spcPct val="100000"/>
                  </a:lnSpc>
                </a:pPr>
                <a:r>
                  <a:rPr lang="en-US" sz="1800" b="1" dirty="0"/>
                  <a:t>guided backpropagation</a:t>
                </a:r>
                <a:r>
                  <a:rPr lang="en-US" sz="1800" dirty="0"/>
                  <a:t>: negative gradients stopped</a:t>
                </a:r>
              </a:p>
              <a:p>
                <a:pPr>
                  <a:lnSpc>
                    <a:spcPct val="100000"/>
                  </a:lnSpc>
                  <a:spcBef>
                    <a:spcPts val="2400"/>
                  </a:spcBef>
                </a:pPr>
                <a:r>
                  <a:rPr lang="en-US" sz="1800" b="1" dirty="0"/>
                  <a:t>activation maps</a:t>
                </a:r>
                <a:r>
                  <a:rPr lang="en-US" sz="1800" dirty="0"/>
                  <a:t>: </a:t>
                </a:r>
                <a14:m>
                  <m:oMath xmlns:m="http://schemas.openxmlformats.org/officeDocument/2006/math">
                    <m:sSup>
                      <m:sSupPr>
                        <m:ctrlPr>
                          <a:rPr lang="en-US" sz="1800" i="1">
                            <a:latin typeface="Cambria Math" panose="02040503050406030204" pitchFamily="18" charset="0"/>
                          </a:rPr>
                        </m:ctrlPr>
                      </m:sSupPr>
                      <m:e>
                        <m:r>
                          <a:rPr lang="en-US" sz="1800" i="1">
                            <a:latin typeface="Cambria Math" panose="02040503050406030204" pitchFamily="18" charset="0"/>
                          </a:rPr>
                          <m:t>𝑥</m:t>
                        </m:r>
                      </m:e>
                      <m:sup>
                        <m:r>
                          <a:rPr lang="en-US" sz="1800" i="1">
                            <a:latin typeface="Cambria Math" panose="02040503050406030204" pitchFamily="18" charset="0"/>
                          </a:rPr>
                          <m:t>∗</m:t>
                        </m:r>
                      </m:sup>
                    </m:sSup>
                    <m:r>
                      <a:rPr lang="en-US" sz="1800" i="1">
                        <a:latin typeface="Cambria Math" panose="02040503050406030204" pitchFamily="18" charset="0"/>
                      </a:rPr>
                      <m:t>=</m:t>
                    </m:r>
                    <m:func>
                      <m:funcPr>
                        <m:ctrlPr>
                          <a:rPr lang="en-US" sz="1800" i="1">
                            <a:latin typeface="Cambria Math" panose="02040503050406030204" pitchFamily="18" charset="0"/>
                          </a:rPr>
                        </m:ctrlPr>
                      </m:funcPr>
                      <m:fName>
                        <m:r>
                          <m:rPr>
                            <m:sty m:val="p"/>
                          </m:rPr>
                          <a:rPr lang="en-US" sz="1800">
                            <a:latin typeface="Cambria Math" panose="02040503050406030204" pitchFamily="18" charset="0"/>
                          </a:rPr>
                          <m:t>arg</m:t>
                        </m:r>
                      </m:fName>
                      <m:e>
                        <m:func>
                          <m:funcPr>
                            <m:ctrlPr>
                              <a:rPr lang="en-US" sz="1800" i="1">
                                <a:latin typeface="Cambria Math" panose="02040503050406030204" pitchFamily="18" charset="0"/>
                              </a:rPr>
                            </m:ctrlPr>
                          </m:funcPr>
                          <m:fName>
                            <m:limLow>
                              <m:limLowPr>
                                <m:ctrlPr>
                                  <a:rPr lang="en-US" sz="1800" i="1">
                                    <a:latin typeface="Cambria Math" panose="02040503050406030204" pitchFamily="18" charset="0"/>
                                  </a:rPr>
                                </m:ctrlPr>
                              </m:limLowPr>
                              <m:e>
                                <m:r>
                                  <m:rPr>
                                    <m:sty m:val="p"/>
                                  </m:rPr>
                                  <a:rPr lang="en-US" sz="1800">
                                    <a:latin typeface="Cambria Math" panose="02040503050406030204" pitchFamily="18" charset="0"/>
                                  </a:rPr>
                                  <m:t>max</m:t>
                                </m:r>
                              </m:e>
                              <m:lim>
                                <m:r>
                                  <a:rPr lang="en-US" sz="1800" i="1">
                                    <a:latin typeface="Cambria Math" panose="02040503050406030204" pitchFamily="18" charset="0"/>
                                  </a:rPr>
                                  <m:t>𝑥</m:t>
                                </m:r>
                              </m:lim>
                            </m:limLow>
                          </m:fName>
                          <m:e>
                            <m:sSub>
                              <m:sSubPr>
                                <m:ctrlPr>
                                  <a:rPr lang="en-US" sz="1800" i="1">
                                    <a:latin typeface="Cambria Math" panose="02040503050406030204" pitchFamily="18" charset="0"/>
                                  </a:rPr>
                                </m:ctrlPr>
                              </m:sSubPr>
                              <m:e>
                                <m:r>
                                  <a:rPr lang="en-US" sz="1800" i="1">
                                    <a:latin typeface="Cambria Math" panose="02040503050406030204" pitchFamily="18" charset="0"/>
                                  </a:rPr>
                                  <m:t>h</m:t>
                                </m:r>
                              </m:e>
                              <m:sub>
                                <m:r>
                                  <a:rPr lang="en-US" sz="1800" i="1">
                                    <a:latin typeface="Cambria Math" panose="02040503050406030204" pitchFamily="18" charset="0"/>
                                  </a:rPr>
                                  <m:t>𝑖𝑗</m:t>
                                </m:r>
                              </m:sub>
                            </m:sSub>
                            <m:d>
                              <m:dPr>
                                <m:ctrlPr>
                                  <a:rPr lang="en-US" sz="1800" i="1">
                                    <a:latin typeface="Cambria Math" panose="02040503050406030204" pitchFamily="18" charset="0"/>
                                  </a:rPr>
                                </m:ctrlPr>
                              </m:dPr>
                              <m:e>
                                <m:r>
                                  <a:rPr lang="en-US" sz="1800" i="1">
                                    <a:latin typeface="Cambria Math" panose="02040503050406030204" pitchFamily="18" charset="0"/>
                                  </a:rPr>
                                  <m:t>𝜃</m:t>
                                </m:r>
                                <m:r>
                                  <a:rPr lang="en-US" sz="1800" i="1">
                                    <a:latin typeface="Cambria Math" panose="02040503050406030204" pitchFamily="18" charset="0"/>
                                  </a:rPr>
                                  <m:t>, </m:t>
                                </m:r>
                                <m:r>
                                  <a:rPr lang="en-US" sz="1800" i="1">
                                    <a:latin typeface="Cambria Math" panose="02040503050406030204" pitchFamily="18" charset="0"/>
                                  </a:rPr>
                                  <m:t>𝑥</m:t>
                                </m:r>
                              </m:e>
                            </m:d>
                          </m:e>
                        </m:func>
                      </m:e>
                    </m:func>
                  </m:oMath>
                </a14:m>
                <a:endParaRPr lang="en-US" sz="1800" dirty="0"/>
              </a:p>
              <a:p>
                <a:pPr lvl="1">
                  <a:lnSpc>
                    <a:spcPct val="100000"/>
                  </a:lnSpc>
                </a:pPr>
                <a14:m>
                  <m:oMath xmlns:m="http://schemas.openxmlformats.org/officeDocument/2006/math">
                    <m:r>
                      <a:rPr lang="en-US" sz="1800" i="1">
                        <a:latin typeface="Cambria Math" panose="02040503050406030204" pitchFamily="18" charset="0"/>
                      </a:rPr>
                      <m:t>𝜃</m:t>
                    </m:r>
                  </m:oMath>
                </a14:m>
                <a:r>
                  <a:rPr lang="en-US" sz="1800" dirty="0"/>
                  <a:t> network parameters (weights and biases)</a:t>
                </a:r>
              </a:p>
              <a:p>
                <a:pPr lvl="1">
                  <a:lnSpc>
                    <a:spcPct val="100000"/>
                  </a:lnSpc>
                </a:pP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h</m:t>
                        </m:r>
                      </m:e>
                      <m:sub>
                        <m:r>
                          <a:rPr lang="en-US" sz="1800" i="1">
                            <a:latin typeface="Cambria Math" panose="02040503050406030204" pitchFamily="18" charset="0"/>
                          </a:rPr>
                          <m:t>𝑖𝑗</m:t>
                        </m:r>
                      </m:sub>
                    </m:sSub>
                  </m:oMath>
                </a14:m>
                <a:r>
                  <a:rPr lang="en-US" sz="1800" dirty="0"/>
                  <a:t> activation function of filter </a:t>
                </a:r>
                <a14:m>
                  <m:oMath xmlns:m="http://schemas.openxmlformats.org/officeDocument/2006/math">
                    <m:r>
                      <a:rPr lang="en-US" sz="1800" i="1" smtClean="0">
                        <a:latin typeface="Cambria Math" panose="02040503050406030204" pitchFamily="18" charset="0"/>
                      </a:rPr>
                      <m:t>𝑖</m:t>
                    </m:r>
                  </m:oMath>
                </a14:m>
                <a:r>
                  <a:rPr lang="en-US" sz="1800" dirty="0"/>
                  <a:t> in layer </a:t>
                </a:r>
                <a14:m>
                  <m:oMath xmlns:m="http://schemas.openxmlformats.org/officeDocument/2006/math">
                    <m:r>
                      <a:rPr lang="de-DE" sz="1800" b="0" i="1" smtClean="0">
                        <a:latin typeface="Cambria Math" panose="02040503050406030204" pitchFamily="18" charset="0"/>
                      </a:rPr>
                      <m:t>𝑗</m:t>
                    </m:r>
                  </m:oMath>
                </a14:m>
                <a:endParaRPr lang="de-DE" sz="1800" b="0" dirty="0"/>
              </a:p>
              <a:p>
                <a:pPr lvl="1">
                  <a:lnSpc>
                    <a:spcPct val="100000"/>
                  </a:lnSpc>
                </a:pPr>
                <a14:m>
                  <m:oMath xmlns:m="http://schemas.openxmlformats.org/officeDocument/2006/math">
                    <m:r>
                      <a:rPr lang="en-US" sz="1800" i="1">
                        <a:latin typeface="Cambria Math" panose="02040503050406030204" pitchFamily="18" charset="0"/>
                      </a:rPr>
                      <m:t>𝑥</m:t>
                    </m:r>
                  </m:oMath>
                </a14:m>
                <a:r>
                  <a:rPr lang="en-US" sz="1800" dirty="0"/>
                  <a:t> input sample</a:t>
                </a:r>
              </a:p>
            </p:txBody>
          </p:sp>
        </mc:Choice>
        <mc:Fallback xmlns="">
          <p:sp>
            <p:nvSpPr>
              <p:cNvPr id="2" name="Inhaltsplatzhalter 1">
                <a:extLst>
                  <a:ext uri="{FF2B5EF4-FFF2-40B4-BE49-F238E27FC236}">
                    <a16:creationId xmlns:a16="http://schemas.microsoft.com/office/drawing/2014/main" id="{C5C95A38-1546-41B1-BFBF-9D4695037F6C}"/>
                  </a:ext>
                </a:extLst>
              </p:cNvPr>
              <p:cNvSpPr>
                <a:spLocks noGrp="1" noRot="1" noChangeAspect="1" noMove="1" noResize="1" noEditPoints="1" noAdjustHandles="1" noChangeArrowheads="1" noChangeShapeType="1" noTextEdit="1"/>
              </p:cNvSpPr>
              <p:nvPr>
                <p:ph idx="1"/>
              </p:nvPr>
            </p:nvSpPr>
            <p:spPr>
              <a:xfrm>
                <a:off x="838199" y="1624871"/>
                <a:ext cx="8173454" cy="4552092"/>
              </a:xfrm>
              <a:blipFill>
                <a:blip r:embed="rId3"/>
                <a:stretch>
                  <a:fillRect l="-447" t="-804"/>
                </a:stretch>
              </a:blipFill>
            </p:spPr>
            <p:txBody>
              <a:bodyPr/>
              <a:lstStyle/>
              <a:p>
                <a:r>
                  <a:rPr lang="de-DE">
                    <a:noFill/>
                  </a:rPr>
                  <a:t> </a:t>
                </a:r>
              </a:p>
            </p:txBody>
          </p:sp>
        </mc:Fallback>
      </mc:AlternateContent>
      <p:sp>
        <p:nvSpPr>
          <p:cNvPr id="3" name="Datumsplatzhalter 2">
            <a:extLst>
              <a:ext uri="{FF2B5EF4-FFF2-40B4-BE49-F238E27FC236}">
                <a16:creationId xmlns:a16="http://schemas.microsoft.com/office/drawing/2014/main" id="{49E224E6-310F-40C1-824A-7EBFDB833965}"/>
              </a:ext>
            </a:extLst>
          </p:cNvPr>
          <p:cNvSpPr>
            <a:spLocks noGrp="1"/>
          </p:cNvSpPr>
          <p:nvPr>
            <p:ph type="dt" sz="half" idx="14"/>
          </p:nvPr>
        </p:nvSpPr>
        <p:spPr>
          <a:xfrm>
            <a:off x="838200" y="6356350"/>
            <a:ext cx="3424518" cy="365125"/>
          </a:xfrm>
        </p:spPr>
        <p:txBody>
          <a:bodyPr/>
          <a:lstStyle/>
          <a:p>
            <a:r>
              <a:rPr lang="de-DE" dirty="0" err="1"/>
              <a:t>Fundamentals</a:t>
            </a:r>
            <a:r>
              <a:rPr lang="de-DE" dirty="0"/>
              <a:t> – CNNs (</a:t>
            </a:r>
            <a:r>
              <a:rPr lang="de-DE" dirty="0" err="1"/>
              <a:t>Visualization</a:t>
            </a:r>
            <a:r>
              <a:rPr lang="de-DE" dirty="0"/>
              <a:t> &amp; Alternatives)</a:t>
            </a:r>
          </a:p>
        </p:txBody>
      </p:sp>
      <p:sp>
        <p:nvSpPr>
          <p:cNvPr id="4" name="Fußzeilenplatzhalter 3">
            <a:extLst>
              <a:ext uri="{FF2B5EF4-FFF2-40B4-BE49-F238E27FC236}">
                <a16:creationId xmlns:a16="http://schemas.microsoft.com/office/drawing/2014/main" id="{DB789AEC-C685-49CC-91B6-5D81DA25A760}"/>
              </a:ext>
            </a:extLst>
          </p:cNvPr>
          <p:cNvSpPr>
            <a:spLocks noGrp="1"/>
          </p:cNvSpPr>
          <p:nvPr>
            <p:ph type="ftr" sz="quarter" idx="15"/>
          </p:nvPr>
        </p:nvSpPr>
        <p:spPr/>
        <p:txBody>
          <a:bodyPr/>
          <a:lstStyle/>
          <a:p>
            <a:r>
              <a:rPr lang="de-DE"/>
              <a:t>Daniel Rychlewski</a:t>
            </a:r>
            <a:endParaRPr lang="de-DE" dirty="0"/>
          </a:p>
        </p:txBody>
      </p:sp>
      <p:sp>
        <p:nvSpPr>
          <p:cNvPr id="5" name="Foliennummernplatzhalter 4">
            <a:extLst>
              <a:ext uri="{FF2B5EF4-FFF2-40B4-BE49-F238E27FC236}">
                <a16:creationId xmlns:a16="http://schemas.microsoft.com/office/drawing/2014/main" id="{52874200-16A1-4580-ABFC-3EC5AA1B1B3A}"/>
              </a:ext>
            </a:extLst>
          </p:cNvPr>
          <p:cNvSpPr>
            <a:spLocks noGrp="1"/>
          </p:cNvSpPr>
          <p:nvPr>
            <p:ph type="sldNum" sz="quarter" idx="16"/>
          </p:nvPr>
        </p:nvSpPr>
        <p:spPr/>
        <p:txBody>
          <a:bodyPr/>
          <a:lstStyle/>
          <a:p>
            <a:fld id="{93944737-5DFE-4294-9372-CFA818B6D5DE}" type="slidenum">
              <a:rPr lang="de-DE" smtClean="0"/>
              <a:pPr/>
              <a:t>8</a:t>
            </a:fld>
            <a:endParaRPr lang="de-DE" dirty="0"/>
          </a:p>
        </p:txBody>
      </p:sp>
      <p:sp>
        <p:nvSpPr>
          <p:cNvPr id="6" name="Inhaltsplatzhalter 5">
            <a:extLst>
              <a:ext uri="{FF2B5EF4-FFF2-40B4-BE49-F238E27FC236}">
                <a16:creationId xmlns:a16="http://schemas.microsoft.com/office/drawing/2014/main" id="{A66AB8CA-C91D-4100-80E8-BCBC82709A86}"/>
              </a:ext>
            </a:extLst>
          </p:cNvPr>
          <p:cNvSpPr>
            <a:spLocks noGrp="1"/>
          </p:cNvSpPr>
          <p:nvPr>
            <p:ph sz="quarter" idx="13"/>
          </p:nvPr>
        </p:nvSpPr>
        <p:spPr/>
        <p:txBody>
          <a:bodyPr/>
          <a:lstStyle/>
          <a:p>
            <a:r>
              <a:rPr lang="de-DE" dirty="0" err="1"/>
              <a:t>Convolutional</a:t>
            </a:r>
            <a:r>
              <a:rPr lang="de-DE" dirty="0"/>
              <a:t> </a:t>
            </a:r>
            <a:r>
              <a:rPr lang="de-DE" dirty="0" err="1"/>
              <a:t>Neural</a:t>
            </a:r>
            <a:r>
              <a:rPr lang="de-DE" dirty="0"/>
              <a:t> Networks</a:t>
            </a:r>
            <a:endParaRPr lang="en-US" dirty="0"/>
          </a:p>
        </p:txBody>
      </p:sp>
      <p:pic>
        <p:nvPicPr>
          <p:cNvPr id="13" name="Grafik 12">
            <a:extLst>
              <a:ext uri="{FF2B5EF4-FFF2-40B4-BE49-F238E27FC236}">
                <a16:creationId xmlns:a16="http://schemas.microsoft.com/office/drawing/2014/main" id="{2C598993-EC6A-400C-806B-4F4E2A59A79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13313" y="1477740"/>
            <a:ext cx="4184313" cy="2638516"/>
          </a:xfrm>
          <a:prstGeom prst="rect">
            <a:avLst/>
          </a:prstGeom>
          <a:noFill/>
          <a:ln>
            <a:noFill/>
          </a:ln>
        </p:spPr>
      </p:pic>
      <p:sp>
        <p:nvSpPr>
          <p:cNvPr id="8" name="Rechteck 7">
            <a:extLst>
              <a:ext uri="{FF2B5EF4-FFF2-40B4-BE49-F238E27FC236}">
                <a16:creationId xmlns:a16="http://schemas.microsoft.com/office/drawing/2014/main" id="{4FC11F87-9F34-4806-8BCB-234CA83CFD01}"/>
              </a:ext>
            </a:extLst>
          </p:cNvPr>
          <p:cNvSpPr/>
          <p:nvPr/>
        </p:nvSpPr>
        <p:spPr>
          <a:xfrm>
            <a:off x="8073558" y="4111518"/>
            <a:ext cx="3263821" cy="276999"/>
          </a:xfrm>
          <a:prstGeom prst="rect">
            <a:avLst/>
          </a:prstGeom>
        </p:spPr>
        <p:txBody>
          <a:bodyPr wrap="square">
            <a:spAutoFit/>
          </a:bodyPr>
          <a:lstStyle/>
          <a:p>
            <a:pPr algn="ctr"/>
            <a:r>
              <a:rPr lang="en-US" sz="1200" dirty="0">
                <a:latin typeface="Calibri" panose="020F0502020204030204" pitchFamily="34" charset="0"/>
                <a:ea typeface="Calibri" panose="020F0502020204030204" pitchFamily="34" charset="0"/>
                <a:cs typeface="Times New Roman" panose="02020603050405020304" pitchFamily="18" charset="0"/>
              </a:rPr>
              <a:t>Taxonomy of AI-related terminology</a:t>
            </a:r>
            <a:endParaRPr lang="en-US" sz="1200" dirty="0"/>
          </a:p>
        </p:txBody>
      </p:sp>
      <p:sp>
        <p:nvSpPr>
          <p:cNvPr id="7" name="Rechteck 6">
            <a:extLst>
              <a:ext uri="{FF2B5EF4-FFF2-40B4-BE49-F238E27FC236}">
                <a16:creationId xmlns:a16="http://schemas.microsoft.com/office/drawing/2014/main" id="{97A291ED-4D06-4009-9473-646908DE42EC}"/>
              </a:ext>
            </a:extLst>
          </p:cNvPr>
          <p:cNvSpPr/>
          <p:nvPr/>
        </p:nvSpPr>
        <p:spPr>
          <a:xfrm>
            <a:off x="7659248" y="4510204"/>
            <a:ext cx="4092439" cy="1569660"/>
          </a:xfrm>
          <a:prstGeom prst="rect">
            <a:avLst/>
          </a:prstGeom>
        </p:spPr>
        <p:txBody>
          <a:bodyPr wrap="square">
            <a:spAutoFit/>
          </a:bodyPr>
          <a:lstStyle/>
          <a:p>
            <a:r>
              <a:rPr lang="en-US" sz="1600" b="1" dirty="0"/>
              <a:t>CNN alternatives:</a:t>
            </a:r>
          </a:p>
          <a:p>
            <a:pPr marL="285750" indent="-285750">
              <a:buFont typeface="Arial" panose="020B0604020202020204" pitchFamily="34" charset="0"/>
              <a:buChar char="•"/>
            </a:pPr>
            <a:r>
              <a:rPr lang="en-US" sz="1600" dirty="0">
                <a:solidFill>
                  <a:srgbClr val="002060"/>
                </a:solidFill>
              </a:rPr>
              <a:t>RNN (GRU / LSTM cell, Elman / Jordan architecture) </a:t>
            </a:r>
            <a:r>
              <a:rPr lang="en-US" sz="1600" dirty="0"/>
              <a:t>considers sequential structure</a:t>
            </a:r>
          </a:p>
          <a:p>
            <a:pPr marL="285750" indent="-285750">
              <a:buFont typeface="Arial" panose="020B0604020202020204" pitchFamily="34" charset="0"/>
              <a:buChar char="•"/>
            </a:pPr>
            <a:r>
              <a:rPr lang="en-US" sz="1600" dirty="0">
                <a:solidFill>
                  <a:srgbClr val="EE8800"/>
                </a:solidFill>
              </a:rPr>
              <a:t>machine learning: SVM, k-NN</a:t>
            </a:r>
          </a:p>
          <a:p>
            <a:pPr marL="285750" indent="-285750">
              <a:buFont typeface="Arial" panose="020B0604020202020204" pitchFamily="34" charset="0"/>
              <a:buChar char="•"/>
            </a:pPr>
            <a:r>
              <a:rPr lang="en-US" sz="1600" dirty="0">
                <a:solidFill>
                  <a:srgbClr val="C00000"/>
                </a:solidFill>
              </a:rPr>
              <a:t>AI: automated theorem proving, knowledge-based engineering</a:t>
            </a:r>
          </a:p>
        </p:txBody>
      </p:sp>
    </p:spTree>
    <p:extLst>
      <p:ext uri="{BB962C8B-B14F-4D97-AF65-F5344CB8AC3E}">
        <p14:creationId xmlns:p14="http://schemas.microsoft.com/office/powerpoint/2010/main" val="901478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15" name="Table 15">
                <a:extLst>
                  <a:ext uri="{FF2B5EF4-FFF2-40B4-BE49-F238E27FC236}">
                    <a16:creationId xmlns:a16="http://schemas.microsoft.com/office/drawing/2014/main" id="{16313ECA-DE00-48E3-93F2-FC13EC018D37}"/>
                  </a:ext>
                </a:extLst>
              </p:cNvPr>
              <p:cNvGraphicFramePr>
                <a:graphicFrameLocks noGrp="1"/>
              </p:cNvGraphicFramePr>
              <p:nvPr>
                <p:ph sz="half" idx="2"/>
                <p:extLst>
                  <p:ext uri="{D42A27DB-BD31-4B8C-83A1-F6EECF244321}">
                    <p14:modId xmlns:p14="http://schemas.microsoft.com/office/powerpoint/2010/main" val="2353963716"/>
                  </p:ext>
                </p:extLst>
              </p:nvPr>
            </p:nvGraphicFramePr>
            <p:xfrm>
              <a:off x="747769" y="1660413"/>
              <a:ext cx="10696462" cy="4153278"/>
            </p:xfrm>
            <a:graphic>
              <a:graphicData uri="http://schemas.openxmlformats.org/drawingml/2006/table">
                <a:tbl>
                  <a:tblPr firstRow="1" bandRow="1">
                    <a:tableStyleId>{5C22544A-7EE6-4342-B048-85BDC9FD1C3A}</a:tableStyleId>
                  </a:tblPr>
                  <a:tblGrid>
                    <a:gridCol w="5375315">
                      <a:extLst>
                        <a:ext uri="{9D8B030D-6E8A-4147-A177-3AD203B41FA5}">
                          <a16:colId xmlns:a16="http://schemas.microsoft.com/office/drawing/2014/main" val="2526508170"/>
                        </a:ext>
                      </a:extLst>
                    </a:gridCol>
                    <a:gridCol w="5321147">
                      <a:extLst>
                        <a:ext uri="{9D8B030D-6E8A-4147-A177-3AD203B41FA5}">
                          <a16:colId xmlns:a16="http://schemas.microsoft.com/office/drawing/2014/main" val="3107102463"/>
                        </a:ext>
                      </a:extLst>
                    </a:gridCol>
                  </a:tblGrid>
                  <a:tr h="9505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1" i="1" dirty="0"/>
                            <a:t>feature </a:t>
                          </a:r>
                          <a:r>
                            <a:rPr lang="de-DE" b="1" i="1" dirty="0" err="1"/>
                            <a:t>extraction</a:t>
                          </a:r>
                          <a:r>
                            <a:rPr lang="de-DE" b="1" dirty="0"/>
                            <a:t>:</a:t>
                          </a:r>
                          <a:br>
                            <a:rPr lang="de-DE" b="1" dirty="0"/>
                          </a:br>
                          <a:r>
                            <a:rPr lang="de-DE" sz="1800" b="0" dirty="0" err="1"/>
                            <a:t>may</a:t>
                          </a:r>
                          <a:r>
                            <a:rPr lang="de-DE" sz="1800" b="0" dirty="0"/>
                            <a:t> </a:t>
                          </a:r>
                          <a:r>
                            <a:rPr lang="de-DE" sz="1800" b="0" dirty="0" err="1"/>
                            <a:t>transform</a:t>
                          </a:r>
                          <a:r>
                            <a:rPr lang="de-DE" sz="1800" b="0" dirty="0"/>
                            <a:t> </a:t>
                          </a:r>
                          <a:r>
                            <a:rPr lang="de-DE" sz="1800" b="0" dirty="0" err="1"/>
                            <a:t>image</a:t>
                          </a:r>
                          <a:r>
                            <a:rPr lang="de-DE" sz="1800" b="0" dirty="0"/>
                            <a:t> bands </a:t>
                          </a:r>
                          <a:r>
                            <a:rPr lang="de-DE" sz="1800" b="0" dirty="0" err="1"/>
                            <a:t>to</a:t>
                          </a:r>
                          <a:r>
                            <a:rPr lang="de-DE" sz="1800" b="0" dirty="0"/>
                            <a:t> </a:t>
                          </a:r>
                          <a:r>
                            <a:rPr lang="de-DE" sz="1800" b="0" dirty="0" err="1"/>
                            <a:t>reduce</a:t>
                          </a:r>
                          <a:r>
                            <a:rPr lang="de-DE" sz="1800" b="0" dirty="0"/>
                            <a:t> </a:t>
                          </a:r>
                          <a:r>
                            <a:rPr lang="de-DE" sz="1800" b="0" dirty="0" err="1"/>
                            <a:t>number</a:t>
                          </a:r>
                          <a:endParaRPr lang="de-DE" b="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i="1" dirty="0"/>
                            <a:t>feature </a:t>
                          </a:r>
                          <a:r>
                            <a:rPr lang="de-DE" i="1" dirty="0" err="1"/>
                            <a:t>selection</a:t>
                          </a:r>
                          <a:r>
                            <a:rPr lang="de-DE" dirty="0"/>
                            <a:t>:</a:t>
                          </a:r>
                          <a:br>
                            <a:rPr lang="de-DE" dirty="0"/>
                          </a:br>
                          <a:r>
                            <a:rPr lang="de-DE" sz="1800" b="0" dirty="0" err="1"/>
                            <a:t>choose</a:t>
                          </a:r>
                          <a:r>
                            <a:rPr lang="de-DE" sz="1800" b="0" dirty="0"/>
                            <a:t> </a:t>
                          </a:r>
                          <a:r>
                            <a:rPr lang="de-DE" sz="1800" b="0" dirty="0" err="1"/>
                            <a:t>most</a:t>
                          </a:r>
                          <a:r>
                            <a:rPr lang="de-DE" sz="1800" b="0" dirty="0"/>
                            <a:t> </a:t>
                          </a:r>
                          <a:r>
                            <a:rPr lang="de-DE" sz="1800" b="0" dirty="0" err="1"/>
                            <a:t>meaningful</a:t>
                          </a:r>
                          <a:r>
                            <a:rPr lang="de-DE" sz="1800" b="0" dirty="0"/>
                            <a:t> </a:t>
                          </a:r>
                          <a:r>
                            <a:rPr lang="de-DE" sz="1800" b="0" dirty="0" err="1"/>
                            <a:t>image</a:t>
                          </a:r>
                          <a:r>
                            <a:rPr lang="de-DE" sz="1800" b="0" dirty="0"/>
                            <a:t> bands </a:t>
                          </a:r>
                          <a:r>
                            <a:rPr lang="de-DE" sz="1800" b="0" dirty="0" err="1"/>
                            <a:t>of</a:t>
                          </a:r>
                          <a:r>
                            <a:rPr lang="de-DE" sz="1800" b="0" dirty="0"/>
                            <a:t> </a:t>
                          </a:r>
                          <a:r>
                            <a:rPr lang="de-DE" sz="1800" b="0" dirty="0" err="1"/>
                            <a:t>given</a:t>
                          </a:r>
                          <a:r>
                            <a:rPr lang="de-DE" sz="1800" b="0" dirty="0"/>
                            <a:t> </a:t>
                          </a:r>
                          <a:r>
                            <a:rPr lang="de-DE" sz="1800" b="0" dirty="0" err="1"/>
                            <a:t>ones</a:t>
                          </a:r>
                          <a:endParaRPr lang="de-DE" b="0" dirty="0"/>
                        </a:p>
                      </a:txBody>
                      <a:tcPr anchor="ctr"/>
                    </a:tc>
                    <a:extLst>
                      <a:ext uri="{0D108BD9-81ED-4DB2-BD59-A6C34878D82A}">
                        <a16:rowId xmlns:a16="http://schemas.microsoft.com/office/drawing/2014/main" val="4257520783"/>
                      </a:ext>
                    </a:extLst>
                  </a:tr>
                  <a:tr h="799564">
                    <a:tc>
                      <a:txBody>
                        <a:bodyPr/>
                        <a:lstStyle/>
                        <a:p>
                          <a:r>
                            <a:rPr lang="de-DE" sz="1600" b="1" dirty="0"/>
                            <a:t>PCA</a:t>
                          </a:r>
                          <a:r>
                            <a:rPr lang="de-DE" sz="1600" dirty="0"/>
                            <a:t>: </a:t>
                          </a:r>
                          <a:r>
                            <a:rPr lang="de-DE" sz="1600" dirty="0" err="1"/>
                            <a:t>keep</a:t>
                          </a:r>
                          <a:r>
                            <a:rPr lang="de-DE" sz="1600" dirty="0"/>
                            <a:t> maximum </a:t>
                          </a:r>
                          <a:r>
                            <a:rPr lang="de-DE" sz="1600" dirty="0" err="1"/>
                            <a:t>variance</a:t>
                          </a:r>
                          <a:r>
                            <a:rPr lang="de-DE" sz="1600" dirty="0"/>
                            <a:t> </a:t>
                          </a:r>
                          <a:r>
                            <a:rPr lang="de-DE" sz="1600" dirty="0" err="1"/>
                            <a:t>using</a:t>
                          </a:r>
                          <a:r>
                            <a:rPr lang="de-DE" sz="1600" dirty="0"/>
                            <a:t> orthogonal </a:t>
                          </a:r>
                          <a:r>
                            <a:rPr lang="de-DE" sz="1600" dirty="0" err="1"/>
                            <a:t>transformation</a:t>
                          </a:r>
                          <a:endParaRPr lang="de-DE" sz="1600" dirty="0"/>
                        </a:p>
                      </a:txBody>
                      <a:tcPr anchor="ctr">
                        <a:solidFill>
                          <a:schemeClr val="accent1">
                            <a:tint val="40000"/>
                            <a:alpha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1" dirty="0"/>
                            <a:t>LinearRegression</a:t>
                          </a:r>
                          <a:r>
                            <a:rPr lang="de-DE" sz="1600" dirty="0"/>
                            <a:t>: </a:t>
                          </a:r>
                          <a:r>
                            <a:rPr lang="de-DE" sz="1600" dirty="0" err="1"/>
                            <a:t>predict</a:t>
                          </a:r>
                          <a:r>
                            <a:rPr lang="de-DE" sz="1600" dirty="0"/>
                            <a:t> variable </a:t>
                          </a:r>
                          <a:r>
                            <a:rPr lang="de-DE" sz="1600" dirty="0" err="1"/>
                            <a:t>using</a:t>
                          </a:r>
                          <a:r>
                            <a:rPr lang="de-DE" sz="1600" dirty="0"/>
                            <a:t> linear </a:t>
                          </a:r>
                          <a:r>
                            <a:rPr lang="de-DE" sz="1600" dirty="0" err="1"/>
                            <a:t>combination</a:t>
                          </a:r>
                          <a:r>
                            <a:rPr lang="de-DE" sz="1600" dirty="0"/>
                            <a:t>: </a:t>
                          </a:r>
                          <a14:m>
                            <m:oMath xmlns:m="http://schemas.openxmlformats.org/officeDocument/2006/math">
                              <m:r>
                                <a:rPr lang="en-US" sz="1600" i="1">
                                  <a:latin typeface="Cambria Math" panose="02040503050406030204" pitchFamily="18" charset="0"/>
                                </a:rPr>
                                <m:t>𝑦</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𝛽</m:t>
                                  </m:r>
                                </m:e>
                                <m:sub>
                                  <m:r>
                                    <a:rPr lang="en-US" sz="1600" i="1">
                                      <a:latin typeface="Cambria Math" panose="02040503050406030204" pitchFamily="18" charset="0"/>
                                    </a:rPr>
                                    <m:t>0</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𝛽</m:t>
                                  </m:r>
                                </m:e>
                                <m:sub>
                                  <m:r>
                                    <a:rPr lang="en-US" sz="1600" i="1">
                                      <a:latin typeface="Cambria Math" panose="02040503050406030204" pitchFamily="18" charset="0"/>
                                    </a:rPr>
                                    <m:t>1</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𝛽</m:t>
                                  </m:r>
                                </m:e>
                                <m:sub>
                                  <m:r>
                                    <a:rPr lang="en-US" sz="1600" i="1">
                                      <a:latin typeface="Cambria Math" panose="02040503050406030204" pitchFamily="18" charset="0"/>
                                    </a:rPr>
                                    <m:t>𝑛</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sub>
                              </m:sSub>
                              <m:r>
                                <a:rPr lang="en-US" sz="1600" i="1">
                                  <a:latin typeface="Cambria Math" panose="02040503050406030204" pitchFamily="18" charset="0"/>
                                </a:rPr>
                                <m:t>+</m:t>
                              </m:r>
                              <m:r>
                                <a:rPr lang="en-US" sz="1600" i="1">
                                  <a:latin typeface="Cambria Math" panose="02040503050406030204" pitchFamily="18" charset="0"/>
                                </a:rPr>
                                <m:t>𝜀</m:t>
                              </m:r>
                            </m:oMath>
                          </a14:m>
                          <a:endParaRPr lang="de-DE" sz="1600" dirty="0"/>
                        </a:p>
                      </a:txBody>
                      <a:tcPr anchor="ctr">
                        <a:solidFill>
                          <a:schemeClr val="accent1">
                            <a:tint val="40000"/>
                            <a:alpha val="80000"/>
                          </a:schemeClr>
                        </a:solidFill>
                      </a:tcPr>
                    </a:tc>
                    <a:extLst>
                      <a:ext uri="{0D108BD9-81ED-4DB2-BD59-A6C34878D82A}">
                        <a16:rowId xmlns:a16="http://schemas.microsoft.com/office/drawing/2014/main" val="2576517262"/>
                      </a:ext>
                    </a:extLst>
                  </a:tr>
                  <a:tr h="7995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1" dirty="0"/>
                            <a:t>NMF</a:t>
                          </a:r>
                          <a:r>
                            <a:rPr lang="de-DE" sz="1600" dirty="0"/>
                            <a:t>: </a:t>
                          </a:r>
                          <a:r>
                            <a:rPr lang="de-DE" sz="1600" dirty="0" err="1"/>
                            <a:t>decompose</a:t>
                          </a:r>
                          <a:r>
                            <a:rPr lang="de-DE" sz="1600" dirty="0"/>
                            <a:t> non-negative </a:t>
                          </a:r>
                          <a:r>
                            <a:rPr lang="de-DE" sz="1600" dirty="0" err="1"/>
                            <a:t>matrix</a:t>
                          </a:r>
                          <a:endParaRPr lang="de-DE" sz="1600" dirty="0"/>
                        </a:p>
                      </a:txBody>
                      <a:tcPr anchor="ctr">
                        <a:solidFill>
                          <a:schemeClr val="accent1">
                            <a:tint val="20000"/>
                            <a:alpha val="80000"/>
                          </a:schemeClr>
                        </a:solidFill>
                      </a:tcPr>
                    </a:tc>
                    <a:tc>
                      <a:txBody>
                        <a:bodyPr/>
                        <a:lstStyle/>
                        <a:p>
                          <a:r>
                            <a:rPr lang="de-DE" sz="1600" b="1" dirty="0"/>
                            <a:t>LogisticRegression</a:t>
                          </a:r>
                          <a:r>
                            <a:rPr lang="de-DE" sz="1600" dirty="0"/>
                            <a:t>:</a:t>
                          </a:r>
                          <a:r>
                            <a:rPr lang="de-DE" sz="1600" baseline="0" dirty="0"/>
                            <a:t> </a:t>
                          </a:r>
                          <a:r>
                            <a:rPr lang="de-DE" sz="1600" dirty="0" err="1"/>
                            <a:t>model</a:t>
                          </a:r>
                          <a:r>
                            <a:rPr lang="de-DE" sz="1600" dirty="0"/>
                            <a:t> event </a:t>
                          </a:r>
                          <a:r>
                            <a:rPr lang="de-DE" sz="1600" dirty="0" err="1"/>
                            <a:t>probability</a:t>
                          </a:r>
                          <a:r>
                            <a:rPr lang="de-DE" sz="1600" dirty="0"/>
                            <a:t>:</a:t>
                          </a:r>
                          <a:br>
                            <a:rPr lang="de-DE" sz="1600" dirty="0"/>
                          </a:br>
                          <a14:m>
                            <m:oMath xmlns:m="http://schemas.openxmlformats.org/officeDocument/2006/math">
                              <m:r>
                                <a:rPr lang="en-US" sz="1600" i="1">
                                  <a:latin typeface="Cambria Math" panose="02040503050406030204" pitchFamily="18" charset="0"/>
                                </a:rPr>
                                <m:t>𝜎</m:t>
                              </m:r>
                              <m:d>
                                <m:dPr>
                                  <m:ctrlPr>
                                    <a:rPr lang="en-US" sz="1600" i="1">
                                      <a:latin typeface="Cambria Math" panose="02040503050406030204" pitchFamily="18" charset="0"/>
                                    </a:rPr>
                                  </m:ctrlPr>
                                </m:dPr>
                                <m:e>
                                  <m:r>
                                    <a:rPr lang="en-US" sz="1600" i="1">
                                      <a:latin typeface="Cambria Math" panose="02040503050406030204" pitchFamily="18" charset="0"/>
                                    </a:rPr>
                                    <m:t>𝑡</m:t>
                                  </m:r>
                                </m:e>
                              </m:d>
                              <m:r>
                                <a:rPr lang="en-US" sz="1600" i="1">
                                  <a:latin typeface="Cambria Math" panose="02040503050406030204" pitchFamily="18" charset="0"/>
                                </a:rPr>
                                <m:t>=</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𝑒</m:t>
                                      </m:r>
                                    </m:e>
                                    <m:sup>
                                      <m:r>
                                        <a:rPr lang="en-US" sz="1600" i="1">
                                          <a:latin typeface="Cambria Math" panose="02040503050406030204" pitchFamily="18" charset="0"/>
                                        </a:rPr>
                                        <m:t>𝑡</m:t>
                                      </m:r>
                                    </m:sup>
                                  </m:sSup>
                                </m:num>
                                <m:den>
                                  <m:sSup>
                                    <m:sSupPr>
                                      <m:ctrlPr>
                                        <a:rPr lang="en-US" sz="1600" i="1">
                                          <a:latin typeface="Cambria Math" panose="02040503050406030204" pitchFamily="18" charset="0"/>
                                        </a:rPr>
                                      </m:ctrlPr>
                                    </m:sSupPr>
                                    <m:e>
                                      <m:r>
                                        <a:rPr lang="en-US" sz="1600" i="1">
                                          <a:latin typeface="Cambria Math" panose="02040503050406030204" pitchFamily="18" charset="0"/>
                                        </a:rPr>
                                        <m:t>𝑒</m:t>
                                      </m:r>
                                    </m:e>
                                    <m:sup>
                                      <m:r>
                                        <a:rPr lang="en-US" sz="1600" i="1">
                                          <a:latin typeface="Cambria Math" panose="02040503050406030204" pitchFamily="18" charset="0"/>
                                        </a:rPr>
                                        <m:t>𝑡</m:t>
                                      </m:r>
                                    </m:sup>
                                  </m:sSup>
                                  <m:r>
                                    <a:rPr lang="en-US" sz="1600" i="1">
                                      <a:latin typeface="Cambria Math" panose="02040503050406030204" pitchFamily="18" charset="0"/>
                                    </a:rPr>
                                    <m:t>+1</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de-DE" sz="1600" i="1" smtClean="0">
                                      <a:latin typeface="Cambria Math" panose="02040503050406030204" pitchFamily="18" charset="0"/>
                                    </a:rPr>
                                    <m:t>1</m:t>
                                  </m:r>
                                </m:num>
                                <m:den>
                                  <m:r>
                                    <a:rPr lang="en-US" sz="1600" i="1">
                                      <a:latin typeface="Cambria Math" panose="02040503050406030204" pitchFamily="18" charset="0"/>
                                    </a:rPr>
                                    <m:t>1</m:t>
                                  </m:r>
                                  <m:r>
                                    <a:rPr lang="de-DE" sz="1600" i="1" smtClean="0">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𝑒</m:t>
                                      </m:r>
                                    </m:e>
                                    <m:sup>
                                      <m:r>
                                        <a:rPr lang="de-DE" sz="1600" i="1">
                                          <a:latin typeface="Cambria Math" panose="02040503050406030204" pitchFamily="18" charset="0"/>
                                        </a:rPr>
                                        <m:t>−</m:t>
                                      </m:r>
                                      <m:r>
                                        <a:rPr lang="en-US" sz="1600" i="1">
                                          <a:latin typeface="Cambria Math" panose="02040503050406030204" pitchFamily="18" charset="0"/>
                                        </a:rPr>
                                        <m:t>𝑡</m:t>
                                      </m:r>
                                    </m:sup>
                                  </m:sSup>
                                </m:den>
                              </m:f>
                            </m:oMath>
                          </a14:m>
                          <a:r>
                            <a:rPr lang="de-DE" sz="1600" dirty="0"/>
                            <a:t> </a:t>
                          </a:r>
                        </a:p>
                      </a:txBody>
                      <a:tcPr anchor="ctr">
                        <a:solidFill>
                          <a:schemeClr val="accent1">
                            <a:tint val="20000"/>
                            <a:alpha val="80000"/>
                          </a:schemeClr>
                        </a:solidFill>
                      </a:tcPr>
                    </a:tc>
                    <a:extLst>
                      <a:ext uri="{0D108BD9-81ED-4DB2-BD59-A6C34878D82A}">
                        <a16:rowId xmlns:a16="http://schemas.microsoft.com/office/drawing/2014/main" val="3061265634"/>
                      </a:ext>
                    </a:extLst>
                  </a:tr>
                  <a:tr h="8040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1" dirty="0"/>
                            <a:t>LLE</a:t>
                          </a:r>
                          <a:r>
                            <a:rPr lang="de-DE" sz="1600" dirty="0"/>
                            <a:t>: non-linear </a:t>
                          </a:r>
                          <a:r>
                            <a:rPr lang="de-DE" sz="1600" dirty="0" err="1"/>
                            <a:t>projection</a:t>
                          </a:r>
                          <a:r>
                            <a:rPr lang="de-DE" sz="1600" dirty="0"/>
                            <a:t> </a:t>
                          </a:r>
                          <a:r>
                            <a:rPr lang="de-DE" sz="1600" dirty="0" err="1"/>
                            <a:t>with</a:t>
                          </a:r>
                          <a:r>
                            <a:rPr lang="de-DE" sz="1600" dirty="0"/>
                            <a:t> </a:t>
                          </a:r>
                          <a:r>
                            <a:rPr lang="de-DE" sz="1600" dirty="0" err="1"/>
                            <a:t>neighborhood-preserving</a:t>
                          </a:r>
                          <a:r>
                            <a:rPr lang="de-DE" sz="1600" dirty="0"/>
                            <a:t> </a:t>
                          </a:r>
                          <a:r>
                            <a:rPr lang="de-DE" sz="1600" dirty="0" err="1"/>
                            <a:t>mapping</a:t>
                          </a:r>
                          <a:endParaRPr lang="de-DE" sz="1600" dirty="0"/>
                        </a:p>
                      </a:txBody>
                      <a:tcPr anchor="ctr">
                        <a:solidFill>
                          <a:schemeClr val="accent1">
                            <a:tint val="40000"/>
                            <a:alpha val="80000"/>
                          </a:schemeClr>
                        </a:solidFill>
                      </a:tcPr>
                    </a:tc>
                    <a:tc>
                      <a:txBody>
                        <a:bodyPr/>
                        <a:lstStyle/>
                        <a:p>
                          <a:r>
                            <a:rPr lang="de-DE" sz="1600" b="1" dirty="0" err="1"/>
                            <a:t>RandomForest</a:t>
                          </a:r>
                          <a:r>
                            <a:rPr lang="de-DE" sz="1600" dirty="0"/>
                            <a:t>: </a:t>
                          </a:r>
                          <a:r>
                            <a:rPr lang="de-DE" sz="1600" dirty="0" err="1"/>
                            <a:t>combine</a:t>
                          </a:r>
                          <a:r>
                            <a:rPr lang="de-DE" sz="1600" dirty="0"/>
                            <a:t> </a:t>
                          </a:r>
                          <a:r>
                            <a:rPr lang="de-DE" sz="1600" dirty="0" err="1"/>
                            <a:t>decision</a:t>
                          </a:r>
                          <a:r>
                            <a:rPr lang="de-DE" sz="1600" dirty="0"/>
                            <a:t> </a:t>
                          </a:r>
                          <a:r>
                            <a:rPr lang="de-DE" sz="1600" dirty="0" err="1"/>
                            <a:t>tree</a:t>
                          </a:r>
                          <a:r>
                            <a:rPr lang="de-DE" sz="1600" dirty="0"/>
                            <a:t> </a:t>
                          </a:r>
                          <a:r>
                            <a:rPr lang="de-DE" sz="1600" dirty="0" err="1"/>
                            <a:t>predictions</a:t>
                          </a:r>
                          <a:endParaRPr lang="de-DE" sz="1600" dirty="0"/>
                        </a:p>
                      </a:txBody>
                      <a:tcPr anchor="ctr">
                        <a:solidFill>
                          <a:schemeClr val="accent1">
                            <a:tint val="40000"/>
                            <a:alpha val="80000"/>
                          </a:schemeClr>
                        </a:solidFill>
                      </a:tcPr>
                    </a:tc>
                    <a:extLst>
                      <a:ext uri="{0D108BD9-81ED-4DB2-BD59-A6C34878D82A}">
                        <a16:rowId xmlns:a16="http://schemas.microsoft.com/office/drawing/2014/main" val="2122438325"/>
                      </a:ext>
                    </a:extLst>
                  </a:tr>
                  <a:tr h="799564">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ISO 18381:2013 “Space Data and Information Transfer Systems - Lossless Multispectral and Hyperspectral Image Compression”</a:t>
                          </a:r>
                        </a:p>
                      </a:txBody>
                      <a:tcPr anchor="ctr">
                        <a:solidFill>
                          <a:schemeClr val="accent1">
                            <a:tint val="20000"/>
                            <a:alpha val="80000"/>
                          </a:schemeClr>
                        </a:solidFill>
                      </a:tcPr>
                    </a:tc>
                    <a:tc hMerge="1">
                      <a:txBody>
                        <a:bodyPr/>
                        <a:lstStyle/>
                        <a:p>
                          <a:endParaRPr lang="de-DE" dirty="0"/>
                        </a:p>
                      </a:txBody>
                      <a:tcPr/>
                    </a:tc>
                    <a:extLst>
                      <a:ext uri="{0D108BD9-81ED-4DB2-BD59-A6C34878D82A}">
                        <a16:rowId xmlns:a16="http://schemas.microsoft.com/office/drawing/2014/main" val="2041195983"/>
                      </a:ext>
                    </a:extLst>
                  </a:tr>
                </a:tbl>
              </a:graphicData>
            </a:graphic>
          </p:graphicFrame>
        </mc:Choice>
        <mc:Fallback xmlns="">
          <p:graphicFrame>
            <p:nvGraphicFramePr>
              <p:cNvPr id="15" name="Table 15">
                <a:extLst>
                  <a:ext uri="{FF2B5EF4-FFF2-40B4-BE49-F238E27FC236}">
                    <a16:creationId xmlns:a16="http://schemas.microsoft.com/office/drawing/2014/main" id="{16313ECA-DE00-48E3-93F2-FC13EC018D37}"/>
                  </a:ext>
                </a:extLst>
              </p:cNvPr>
              <p:cNvGraphicFramePr>
                <a:graphicFrameLocks noGrp="1"/>
              </p:cNvGraphicFramePr>
              <p:nvPr>
                <p:ph sz="half" idx="2"/>
                <p:extLst>
                  <p:ext uri="{D42A27DB-BD31-4B8C-83A1-F6EECF244321}">
                    <p14:modId xmlns:p14="http://schemas.microsoft.com/office/powerpoint/2010/main" val="2353963716"/>
                  </p:ext>
                </p:extLst>
              </p:nvPr>
            </p:nvGraphicFramePr>
            <p:xfrm>
              <a:off x="747769" y="1660413"/>
              <a:ext cx="10696462" cy="4153278"/>
            </p:xfrm>
            <a:graphic>
              <a:graphicData uri="http://schemas.openxmlformats.org/drawingml/2006/table">
                <a:tbl>
                  <a:tblPr firstRow="1" bandRow="1">
                    <a:tableStyleId>{5C22544A-7EE6-4342-B048-85BDC9FD1C3A}</a:tableStyleId>
                  </a:tblPr>
                  <a:tblGrid>
                    <a:gridCol w="5375315">
                      <a:extLst>
                        <a:ext uri="{9D8B030D-6E8A-4147-A177-3AD203B41FA5}">
                          <a16:colId xmlns:a16="http://schemas.microsoft.com/office/drawing/2014/main" val="2526508170"/>
                        </a:ext>
                      </a:extLst>
                    </a:gridCol>
                    <a:gridCol w="5321147">
                      <a:extLst>
                        <a:ext uri="{9D8B030D-6E8A-4147-A177-3AD203B41FA5}">
                          <a16:colId xmlns:a16="http://schemas.microsoft.com/office/drawing/2014/main" val="3107102463"/>
                        </a:ext>
                      </a:extLst>
                    </a:gridCol>
                  </a:tblGrid>
                  <a:tr h="9505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1" i="1" dirty="0"/>
                            <a:t>feature </a:t>
                          </a:r>
                          <a:r>
                            <a:rPr lang="de-DE" b="1" i="1" dirty="0" err="1"/>
                            <a:t>extraction</a:t>
                          </a:r>
                          <a:r>
                            <a:rPr lang="de-DE" b="1" dirty="0"/>
                            <a:t>:</a:t>
                          </a:r>
                          <a:br>
                            <a:rPr lang="de-DE" b="1" dirty="0"/>
                          </a:br>
                          <a:r>
                            <a:rPr lang="de-DE" sz="1800" b="0" dirty="0" err="1"/>
                            <a:t>may</a:t>
                          </a:r>
                          <a:r>
                            <a:rPr lang="de-DE" sz="1800" b="0" dirty="0"/>
                            <a:t> </a:t>
                          </a:r>
                          <a:r>
                            <a:rPr lang="de-DE" sz="1800" b="0" dirty="0" err="1"/>
                            <a:t>transform</a:t>
                          </a:r>
                          <a:r>
                            <a:rPr lang="de-DE" sz="1800" b="0" dirty="0"/>
                            <a:t> </a:t>
                          </a:r>
                          <a:r>
                            <a:rPr lang="de-DE" sz="1800" b="0" dirty="0" err="1"/>
                            <a:t>image</a:t>
                          </a:r>
                          <a:r>
                            <a:rPr lang="de-DE" sz="1800" b="0" dirty="0"/>
                            <a:t> bands </a:t>
                          </a:r>
                          <a:r>
                            <a:rPr lang="de-DE" sz="1800" b="0" dirty="0" err="1"/>
                            <a:t>to</a:t>
                          </a:r>
                          <a:r>
                            <a:rPr lang="de-DE" sz="1800" b="0" dirty="0"/>
                            <a:t> </a:t>
                          </a:r>
                          <a:r>
                            <a:rPr lang="de-DE" sz="1800" b="0" dirty="0" err="1"/>
                            <a:t>reduce</a:t>
                          </a:r>
                          <a:r>
                            <a:rPr lang="de-DE" sz="1800" b="0" dirty="0"/>
                            <a:t> </a:t>
                          </a:r>
                          <a:r>
                            <a:rPr lang="de-DE" sz="1800" b="0" dirty="0" err="1"/>
                            <a:t>number</a:t>
                          </a:r>
                          <a:endParaRPr lang="de-DE" b="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i="1" dirty="0"/>
                            <a:t>feature </a:t>
                          </a:r>
                          <a:r>
                            <a:rPr lang="de-DE" i="1" dirty="0" err="1"/>
                            <a:t>selection</a:t>
                          </a:r>
                          <a:r>
                            <a:rPr lang="de-DE" dirty="0"/>
                            <a:t>:</a:t>
                          </a:r>
                          <a:br>
                            <a:rPr lang="de-DE" dirty="0"/>
                          </a:br>
                          <a:r>
                            <a:rPr lang="de-DE" sz="1800" b="0" dirty="0" err="1"/>
                            <a:t>choose</a:t>
                          </a:r>
                          <a:r>
                            <a:rPr lang="de-DE" sz="1800" b="0" dirty="0"/>
                            <a:t> </a:t>
                          </a:r>
                          <a:r>
                            <a:rPr lang="de-DE" sz="1800" b="0" dirty="0" err="1"/>
                            <a:t>most</a:t>
                          </a:r>
                          <a:r>
                            <a:rPr lang="de-DE" sz="1800" b="0" dirty="0"/>
                            <a:t> </a:t>
                          </a:r>
                          <a:r>
                            <a:rPr lang="de-DE" sz="1800" b="0" dirty="0" err="1"/>
                            <a:t>meaningful</a:t>
                          </a:r>
                          <a:r>
                            <a:rPr lang="de-DE" sz="1800" b="0" dirty="0"/>
                            <a:t> </a:t>
                          </a:r>
                          <a:r>
                            <a:rPr lang="de-DE" sz="1800" b="0" dirty="0" err="1"/>
                            <a:t>image</a:t>
                          </a:r>
                          <a:r>
                            <a:rPr lang="de-DE" sz="1800" b="0" dirty="0"/>
                            <a:t> bands </a:t>
                          </a:r>
                          <a:r>
                            <a:rPr lang="de-DE" sz="1800" b="0" dirty="0" err="1"/>
                            <a:t>of</a:t>
                          </a:r>
                          <a:r>
                            <a:rPr lang="de-DE" sz="1800" b="0" dirty="0"/>
                            <a:t> </a:t>
                          </a:r>
                          <a:r>
                            <a:rPr lang="de-DE" sz="1800" b="0" dirty="0" err="1"/>
                            <a:t>given</a:t>
                          </a:r>
                          <a:r>
                            <a:rPr lang="de-DE" sz="1800" b="0" dirty="0"/>
                            <a:t> </a:t>
                          </a:r>
                          <a:r>
                            <a:rPr lang="de-DE" sz="1800" b="0" dirty="0" err="1"/>
                            <a:t>ones</a:t>
                          </a:r>
                          <a:endParaRPr lang="de-DE" b="0" dirty="0"/>
                        </a:p>
                      </a:txBody>
                      <a:tcPr anchor="ctr"/>
                    </a:tc>
                    <a:extLst>
                      <a:ext uri="{0D108BD9-81ED-4DB2-BD59-A6C34878D82A}">
                        <a16:rowId xmlns:a16="http://schemas.microsoft.com/office/drawing/2014/main" val="4257520783"/>
                      </a:ext>
                    </a:extLst>
                  </a:tr>
                  <a:tr h="799564">
                    <a:tc>
                      <a:txBody>
                        <a:bodyPr/>
                        <a:lstStyle/>
                        <a:p>
                          <a:r>
                            <a:rPr lang="de-DE" sz="1600" b="1" dirty="0"/>
                            <a:t>PCA</a:t>
                          </a:r>
                          <a:r>
                            <a:rPr lang="de-DE" sz="1600" dirty="0"/>
                            <a:t>: </a:t>
                          </a:r>
                          <a:r>
                            <a:rPr lang="de-DE" sz="1600" dirty="0" err="1"/>
                            <a:t>keep</a:t>
                          </a:r>
                          <a:r>
                            <a:rPr lang="de-DE" sz="1600" dirty="0"/>
                            <a:t> maximum </a:t>
                          </a:r>
                          <a:r>
                            <a:rPr lang="de-DE" sz="1600" dirty="0" err="1"/>
                            <a:t>variance</a:t>
                          </a:r>
                          <a:r>
                            <a:rPr lang="de-DE" sz="1600" dirty="0"/>
                            <a:t> </a:t>
                          </a:r>
                          <a:r>
                            <a:rPr lang="de-DE" sz="1600" dirty="0" err="1"/>
                            <a:t>using</a:t>
                          </a:r>
                          <a:r>
                            <a:rPr lang="de-DE" sz="1600" dirty="0"/>
                            <a:t> orthogonal </a:t>
                          </a:r>
                          <a:r>
                            <a:rPr lang="de-DE" sz="1600" dirty="0" err="1"/>
                            <a:t>transformation</a:t>
                          </a:r>
                          <a:endParaRPr lang="de-DE" sz="1600" dirty="0"/>
                        </a:p>
                      </a:txBody>
                      <a:tcPr anchor="ctr">
                        <a:solidFill>
                          <a:schemeClr val="accent1">
                            <a:tint val="40000"/>
                            <a:alpha val="80000"/>
                          </a:schemeClr>
                        </a:solidFill>
                      </a:tcPr>
                    </a:tc>
                    <a:tc>
                      <a:txBody>
                        <a:bodyPr/>
                        <a:lstStyle/>
                        <a:p>
                          <a:endParaRPr lang="de-DE"/>
                        </a:p>
                      </a:txBody>
                      <a:tcPr anchor="ctr">
                        <a:blipFill>
                          <a:blip r:embed="rId3"/>
                          <a:stretch>
                            <a:fillRect l="-101030" t="-119847" r="-458" b="-303053"/>
                          </a:stretch>
                        </a:blipFill>
                      </a:tcPr>
                    </a:tc>
                    <a:extLst>
                      <a:ext uri="{0D108BD9-81ED-4DB2-BD59-A6C34878D82A}">
                        <a16:rowId xmlns:a16="http://schemas.microsoft.com/office/drawing/2014/main" val="2576517262"/>
                      </a:ext>
                    </a:extLst>
                  </a:tr>
                  <a:tr h="7995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1" dirty="0"/>
                            <a:t>NMF</a:t>
                          </a:r>
                          <a:r>
                            <a:rPr lang="de-DE" sz="1600" dirty="0"/>
                            <a:t>: </a:t>
                          </a:r>
                          <a:r>
                            <a:rPr lang="de-DE" sz="1600" dirty="0" err="1"/>
                            <a:t>decompose</a:t>
                          </a:r>
                          <a:r>
                            <a:rPr lang="de-DE" sz="1600" dirty="0"/>
                            <a:t> non-negative </a:t>
                          </a:r>
                          <a:r>
                            <a:rPr lang="de-DE" sz="1600" dirty="0" err="1"/>
                            <a:t>matrix</a:t>
                          </a:r>
                          <a:endParaRPr lang="de-DE" sz="1600" dirty="0"/>
                        </a:p>
                      </a:txBody>
                      <a:tcPr anchor="ctr">
                        <a:solidFill>
                          <a:schemeClr val="accent1">
                            <a:tint val="20000"/>
                            <a:alpha val="80000"/>
                          </a:schemeClr>
                        </a:solidFill>
                      </a:tcPr>
                    </a:tc>
                    <a:tc>
                      <a:txBody>
                        <a:bodyPr/>
                        <a:lstStyle/>
                        <a:p>
                          <a:endParaRPr lang="de-DE"/>
                        </a:p>
                      </a:txBody>
                      <a:tcPr anchor="ctr">
                        <a:blipFill>
                          <a:blip r:embed="rId3"/>
                          <a:stretch>
                            <a:fillRect l="-101030" t="-218182" r="-458" b="-200758"/>
                          </a:stretch>
                        </a:blipFill>
                      </a:tcPr>
                    </a:tc>
                    <a:extLst>
                      <a:ext uri="{0D108BD9-81ED-4DB2-BD59-A6C34878D82A}">
                        <a16:rowId xmlns:a16="http://schemas.microsoft.com/office/drawing/2014/main" val="3061265634"/>
                      </a:ext>
                    </a:extLst>
                  </a:tr>
                  <a:tr h="8040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1" dirty="0"/>
                            <a:t>LLE</a:t>
                          </a:r>
                          <a:r>
                            <a:rPr lang="de-DE" sz="1600" dirty="0"/>
                            <a:t>: non-linear </a:t>
                          </a:r>
                          <a:r>
                            <a:rPr lang="de-DE" sz="1600" dirty="0" err="1"/>
                            <a:t>projection</a:t>
                          </a:r>
                          <a:r>
                            <a:rPr lang="de-DE" sz="1600" dirty="0"/>
                            <a:t> </a:t>
                          </a:r>
                          <a:r>
                            <a:rPr lang="de-DE" sz="1600" dirty="0" err="1"/>
                            <a:t>with</a:t>
                          </a:r>
                          <a:r>
                            <a:rPr lang="de-DE" sz="1600" dirty="0"/>
                            <a:t> </a:t>
                          </a:r>
                          <a:r>
                            <a:rPr lang="de-DE" sz="1600" dirty="0" err="1"/>
                            <a:t>neighborhood-preserving</a:t>
                          </a:r>
                          <a:r>
                            <a:rPr lang="de-DE" sz="1600" dirty="0"/>
                            <a:t> </a:t>
                          </a:r>
                          <a:r>
                            <a:rPr lang="de-DE" sz="1600" dirty="0" err="1"/>
                            <a:t>mapping</a:t>
                          </a:r>
                          <a:endParaRPr lang="de-DE" sz="1600" dirty="0"/>
                        </a:p>
                      </a:txBody>
                      <a:tcPr anchor="ctr">
                        <a:solidFill>
                          <a:schemeClr val="accent1">
                            <a:tint val="40000"/>
                            <a:alpha val="80000"/>
                          </a:schemeClr>
                        </a:solidFill>
                      </a:tcPr>
                    </a:tc>
                    <a:tc>
                      <a:txBody>
                        <a:bodyPr/>
                        <a:lstStyle/>
                        <a:p>
                          <a:r>
                            <a:rPr lang="de-DE" sz="1600" b="1" dirty="0" err="1"/>
                            <a:t>RandomForest</a:t>
                          </a:r>
                          <a:r>
                            <a:rPr lang="de-DE" sz="1600" dirty="0"/>
                            <a:t>: </a:t>
                          </a:r>
                          <a:r>
                            <a:rPr lang="de-DE" sz="1600" dirty="0" err="1"/>
                            <a:t>combine</a:t>
                          </a:r>
                          <a:r>
                            <a:rPr lang="de-DE" sz="1600" dirty="0"/>
                            <a:t> </a:t>
                          </a:r>
                          <a:r>
                            <a:rPr lang="de-DE" sz="1600" dirty="0" err="1"/>
                            <a:t>decision</a:t>
                          </a:r>
                          <a:r>
                            <a:rPr lang="de-DE" sz="1600" dirty="0"/>
                            <a:t> </a:t>
                          </a:r>
                          <a:r>
                            <a:rPr lang="de-DE" sz="1600" dirty="0" err="1"/>
                            <a:t>tree</a:t>
                          </a:r>
                          <a:r>
                            <a:rPr lang="de-DE" sz="1600" dirty="0"/>
                            <a:t> </a:t>
                          </a:r>
                          <a:r>
                            <a:rPr lang="de-DE" sz="1600" dirty="0" err="1"/>
                            <a:t>predictions</a:t>
                          </a:r>
                          <a:endParaRPr lang="de-DE" sz="1600" dirty="0"/>
                        </a:p>
                      </a:txBody>
                      <a:tcPr anchor="ctr">
                        <a:solidFill>
                          <a:schemeClr val="accent1">
                            <a:tint val="40000"/>
                            <a:alpha val="80000"/>
                          </a:schemeClr>
                        </a:solidFill>
                      </a:tcPr>
                    </a:tc>
                    <a:extLst>
                      <a:ext uri="{0D108BD9-81ED-4DB2-BD59-A6C34878D82A}">
                        <a16:rowId xmlns:a16="http://schemas.microsoft.com/office/drawing/2014/main" val="2122438325"/>
                      </a:ext>
                    </a:extLst>
                  </a:tr>
                  <a:tr h="799564">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ISO 18381:2013 “Space Data and Information Transfer Systems - Lossless Multispectral and Hyperspectral Image Compression”</a:t>
                          </a:r>
                        </a:p>
                      </a:txBody>
                      <a:tcPr anchor="ctr">
                        <a:solidFill>
                          <a:schemeClr val="accent1">
                            <a:tint val="20000"/>
                            <a:alpha val="80000"/>
                          </a:schemeClr>
                        </a:solidFill>
                      </a:tcPr>
                    </a:tc>
                    <a:tc hMerge="1">
                      <a:txBody>
                        <a:bodyPr/>
                        <a:lstStyle/>
                        <a:p>
                          <a:endParaRPr lang="de-DE" dirty="0"/>
                        </a:p>
                      </a:txBody>
                      <a:tcPr/>
                    </a:tc>
                    <a:extLst>
                      <a:ext uri="{0D108BD9-81ED-4DB2-BD59-A6C34878D82A}">
                        <a16:rowId xmlns:a16="http://schemas.microsoft.com/office/drawing/2014/main" val="2041195983"/>
                      </a:ext>
                    </a:extLst>
                  </a:tr>
                </a:tbl>
              </a:graphicData>
            </a:graphic>
          </p:graphicFrame>
        </mc:Fallback>
      </mc:AlternateContent>
      <p:sp>
        <p:nvSpPr>
          <p:cNvPr id="3" name="Datumsplatzhalter 2">
            <a:extLst>
              <a:ext uri="{FF2B5EF4-FFF2-40B4-BE49-F238E27FC236}">
                <a16:creationId xmlns:a16="http://schemas.microsoft.com/office/drawing/2014/main" id="{49E224E6-310F-40C1-824A-7EBFDB833965}"/>
              </a:ext>
            </a:extLst>
          </p:cNvPr>
          <p:cNvSpPr>
            <a:spLocks noGrp="1"/>
          </p:cNvSpPr>
          <p:nvPr>
            <p:ph type="dt" sz="half" idx="10"/>
          </p:nvPr>
        </p:nvSpPr>
        <p:spPr/>
        <p:txBody>
          <a:bodyPr/>
          <a:lstStyle/>
          <a:p>
            <a:r>
              <a:rPr lang="de-DE" dirty="0" err="1"/>
              <a:t>Fundamentals</a:t>
            </a:r>
            <a:r>
              <a:rPr lang="de-DE" dirty="0"/>
              <a:t> – Image </a:t>
            </a:r>
            <a:r>
              <a:rPr lang="de-DE" dirty="0" err="1"/>
              <a:t>Compression</a:t>
            </a:r>
            <a:endParaRPr lang="de-DE" dirty="0"/>
          </a:p>
        </p:txBody>
      </p:sp>
      <p:sp>
        <p:nvSpPr>
          <p:cNvPr id="4" name="Fußzeilenplatzhalter 3">
            <a:extLst>
              <a:ext uri="{FF2B5EF4-FFF2-40B4-BE49-F238E27FC236}">
                <a16:creationId xmlns:a16="http://schemas.microsoft.com/office/drawing/2014/main" id="{DB789AEC-C685-49CC-91B6-5D81DA25A760}"/>
              </a:ext>
            </a:extLst>
          </p:cNvPr>
          <p:cNvSpPr>
            <a:spLocks noGrp="1"/>
          </p:cNvSpPr>
          <p:nvPr>
            <p:ph type="ftr" sz="quarter" idx="11"/>
          </p:nvPr>
        </p:nvSpPr>
        <p:spPr/>
        <p:txBody>
          <a:bodyPr/>
          <a:lstStyle/>
          <a:p>
            <a:r>
              <a:rPr lang="de-DE"/>
              <a:t>Daniel Rychlewski</a:t>
            </a:r>
            <a:endParaRPr lang="de-DE" dirty="0"/>
          </a:p>
        </p:txBody>
      </p:sp>
      <p:sp>
        <p:nvSpPr>
          <p:cNvPr id="5" name="Foliennummernplatzhalter 4">
            <a:extLst>
              <a:ext uri="{FF2B5EF4-FFF2-40B4-BE49-F238E27FC236}">
                <a16:creationId xmlns:a16="http://schemas.microsoft.com/office/drawing/2014/main" id="{52874200-16A1-4580-ABFC-3EC5AA1B1B3A}"/>
              </a:ext>
            </a:extLst>
          </p:cNvPr>
          <p:cNvSpPr>
            <a:spLocks noGrp="1"/>
          </p:cNvSpPr>
          <p:nvPr>
            <p:ph type="sldNum" sz="quarter" idx="12"/>
          </p:nvPr>
        </p:nvSpPr>
        <p:spPr/>
        <p:txBody>
          <a:bodyPr/>
          <a:lstStyle/>
          <a:p>
            <a:fld id="{93944737-5DFE-4294-9372-CFA818B6D5DE}" type="slidenum">
              <a:rPr lang="de-DE" smtClean="0"/>
              <a:pPr/>
              <a:t>9</a:t>
            </a:fld>
            <a:endParaRPr lang="de-DE" dirty="0"/>
          </a:p>
        </p:txBody>
      </p:sp>
      <p:sp>
        <p:nvSpPr>
          <p:cNvPr id="14" name="Content Placeholder 13">
            <a:extLst>
              <a:ext uri="{FF2B5EF4-FFF2-40B4-BE49-F238E27FC236}">
                <a16:creationId xmlns:a16="http://schemas.microsoft.com/office/drawing/2014/main" id="{E617793B-0B45-4FED-84B9-6E4DE364A678}"/>
              </a:ext>
            </a:extLst>
          </p:cNvPr>
          <p:cNvSpPr>
            <a:spLocks noGrp="1"/>
          </p:cNvSpPr>
          <p:nvPr>
            <p:ph sz="quarter" idx="13"/>
          </p:nvPr>
        </p:nvSpPr>
        <p:spPr/>
        <p:txBody>
          <a:bodyPr/>
          <a:lstStyle/>
          <a:p>
            <a:r>
              <a:rPr lang="de-DE" dirty="0"/>
              <a:t>Image </a:t>
            </a:r>
            <a:r>
              <a:rPr lang="de-DE" dirty="0" err="1"/>
              <a:t>Compression</a:t>
            </a:r>
            <a:endParaRPr lang="de-DE" dirty="0"/>
          </a:p>
        </p:txBody>
      </p:sp>
    </p:spTree>
    <p:extLst>
      <p:ext uri="{BB962C8B-B14F-4D97-AF65-F5344CB8AC3E}">
        <p14:creationId xmlns:p14="http://schemas.microsoft.com/office/powerpoint/2010/main" val="50513843"/>
      </p:ext>
    </p:extLst>
  </p:cSld>
  <p:clrMapOvr>
    <a:masterClrMapping/>
  </p:clrMapOvr>
</p:sld>
</file>

<file path=ppt/theme/theme1.xml><?xml version="1.0" encoding="utf-8"?>
<a:theme xmlns:a="http://schemas.openxmlformats.org/drawingml/2006/main" name="Office">
  <a:themeElements>
    <a:clrScheme name="Benutzerdefiniert 1">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_HU Layout.potx" id="{4955CAEA-A7E4-480F-AD9C-7689DEC3B751}" vid="{0D00E546-CA14-4913-8086-6D8A94FF6F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8908</Words>
  <Application>Microsoft Office PowerPoint</Application>
  <PresentationFormat>Widescreen</PresentationFormat>
  <Paragraphs>844</Paragraphs>
  <Slides>35</Slides>
  <Notes>35</Notes>
  <HiddenSlides>3</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0" baseType="lpstr">
      <vt:lpstr>Arial</vt:lpstr>
      <vt:lpstr>Calibri</vt:lpstr>
      <vt:lpstr>Cambria Math</vt:lpstr>
      <vt:lpstr>Office</vt:lpstr>
      <vt:lpstr>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Daniel Rychlewski</dc:creator>
  <cp:lastModifiedBy>Daniel Rychlewski</cp:lastModifiedBy>
  <cp:revision>571</cp:revision>
  <dcterms:created xsi:type="dcterms:W3CDTF">2018-04-21T07:07:59Z</dcterms:created>
  <dcterms:modified xsi:type="dcterms:W3CDTF">2019-12-18T22:14:36Z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