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5" r:id="rId7"/>
    <p:sldId id="276" r:id="rId8"/>
    <p:sldId id="270" r:id="rId9"/>
    <p:sldId id="272" r:id="rId10"/>
    <p:sldId id="273" r:id="rId11"/>
    <p:sldId id="274" r:id="rId12"/>
    <p:sldId id="269" r:id="rId13"/>
    <p:sldId id="277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50" d="100"/>
          <a:sy n="50" d="100"/>
        </p:scale>
        <p:origin x="1248" y="3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055800965593858E-2"/>
          <c:y val="4.822735745411004E-2"/>
          <c:w val="0.94515592299726525"/>
          <c:h val="0.753299633374069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0.67600000000000005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9C-44D2-B8AF-9FC2EB3662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7.2999999999999995E-2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9C-44D2-B8AF-9FC2EB3662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9C-44D2-B8AF-9FC2EB366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2163384"/>
        <c:axId val="632166128"/>
      </c:barChart>
      <c:catAx>
        <c:axId val="63216338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6890043976408532"/>
          <c:y val="0.82573170882247648"/>
          <c:w val="0.21582027510226223"/>
          <c:h val="0.150752385537409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hr-HR" dirty="0"/>
            <a:t>Podjela posla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CA4DDC8-19DA-4A1A-88DF-F80705004836}">
      <dgm:prSet phldrT="[Text]"/>
      <dgm:spPr/>
      <dgm:t>
        <a:bodyPr/>
        <a:lstStyle/>
        <a:p>
          <a:r>
            <a:rPr lang="hr-HR" dirty="0"/>
            <a:t>Istraživanje tehnologija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C72EA82D-FA7E-4FF6-821B-21F54467AC32}" type="parTrans" cxnId="{11848EEC-3D60-4292-8FDD-50DD8A6EB423}">
      <dgm:prSet/>
      <dgm:spPr/>
      <dgm:t>
        <a:bodyPr/>
        <a:lstStyle/>
        <a:p>
          <a:endParaRPr lang="en-GB"/>
        </a:p>
      </dgm:t>
    </dgm:pt>
    <dgm:pt modelId="{537C95F8-D381-4EA6-A12D-359398007FCD}" type="sibTrans" cxnId="{11848EEC-3D60-4292-8FDD-50DD8A6EB423}">
      <dgm:prSet/>
      <dgm:spPr/>
      <dgm:t>
        <a:bodyPr/>
        <a:lstStyle/>
        <a:p>
          <a:endParaRPr lang="en-GB"/>
        </a:p>
      </dgm:t>
    </dgm:pt>
    <dgm:pt modelId="{770BFD35-367A-4D31-9638-D40335C41DD7}">
      <dgm:prSet phldrT="[Text]"/>
      <dgm:spPr/>
      <dgm:t>
        <a:bodyPr/>
        <a:lstStyle/>
        <a:p>
          <a:r>
            <a:rPr lang="hr-HR" dirty="0"/>
            <a:t>Implementacija i dokumentacija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B222BCBA-D585-4886-A30B-7EF673455061}" type="parTrans" cxnId="{1FF97BAB-1BFE-4D57-8AD7-5CDAC2AC90AD}">
      <dgm:prSet/>
      <dgm:spPr/>
      <dgm:t>
        <a:bodyPr/>
        <a:lstStyle/>
        <a:p>
          <a:endParaRPr lang="en-GB"/>
        </a:p>
      </dgm:t>
    </dgm:pt>
    <dgm:pt modelId="{62B9440B-536E-4712-B183-B39776737F7A}" type="sibTrans" cxnId="{1FF97BAB-1BFE-4D57-8AD7-5CDAC2AC90AD}">
      <dgm:prSet/>
      <dgm:spPr/>
      <dgm:t>
        <a:bodyPr/>
        <a:lstStyle/>
        <a:p>
          <a:endParaRPr lang="en-GB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486BCE54-9C0B-4C22-AED0-234532C3AC41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653DACB1-6A64-491A-8449-7E2D85D7489C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90F25941-7735-4C8B-8023-D9D09DDD7EFD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C924BA56-DF5C-4008-9237-60FC9B5ED9D3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D930E8BB-B1BB-4414-B948-7E457E9DBCC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AC80FA23-F757-42EF-8753-114CE4542212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AE56E4C3-826A-42AF-9121-EF36A55A363C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06894DC2-F38F-4E08-AF8D-8ADD1ADA1964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40F3721-CAE3-4EE5-9FDC-C175AEF9001C}" type="presOf" srcId="{8877691F-1B60-4485-9174-DDEC7EE68B70}" destId="{C924BA56-DF5C-4008-9237-60FC9B5ED9D3}" srcOrd="0" destOrd="0" presId="urn:microsoft.com/office/officeart/2005/8/layout/vProcess5"/>
    <dgm:cxn modelId="{B292AA32-7AF3-4C31-97FD-3F904E73E279}" type="presOf" srcId="{095A5E99-E976-4550-8F80-53CC813F2F5A}" destId="{486BCE54-9C0B-4C22-AED0-234532C3AC41}" srcOrd="0" destOrd="0" presId="urn:microsoft.com/office/officeart/2005/8/layout/vProcess5"/>
    <dgm:cxn modelId="{647B5A53-2791-4A16-8A6D-2990AB95630C}" type="presOf" srcId="{8CA4DDC8-19DA-4A1A-88DF-F80705004836}" destId="{653DACB1-6A64-491A-8449-7E2D85D7489C}" srcOrd="0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93C612AB-5ED1-403E-8646-FA929AC3390D}" type="presOf" srcId="{770BFD35-367A-4D31-9638-D40335C41DD7}" destId="{06894DC2-F38F-4E08-AF8D-8ADD1ADA1964}" srcOrd="1" destOrd="0" presId="urn:microsoft.com/office/officeart/2005/8/layout/vProcess5"/>
    <dgm:cxn modelId="{1FF97BAB-1BFE-4D57-8AD7-5CDAC2AC90AD}" srcId="{CD7942A0-B7D2-4B14-8FEA-55FC702F5BE7}" destId="{770BFD35-367A-4D31-9638-D40335C41DD7}" srcOrd="2" destOrd="0" parTransId="{B222BCBA-D585-4886-A30B-7EF673455061}" sibTransId="{62B9440B-536E-4712-B183-B39776737F7A}"/>
    <dgm:cxn modelId="{D6BC23BE-6AF9-49C1-97D7-12B50ED541BD}" type="presOf" srcId="{8CA4DDC8-19DA-4A1A-88DF-F80705004836}" destId="{AE56E4C3-826A-42AF-9121-EF36A55A363C}" srcOrd="1" destOrd="0" presId="urn:microsoft.com/office/officeart/2005/8/layout/vProcess5"/>
    <dgm:cxn modelId="{5E4D59C6-101F-4717-91EF-653CEC143E8D}" type="presOf" srcId="{537C95F8-D381-4EA6-A12D-359398007FCD}" destId="{D930E8BB-B1BB-4414-B948-7E457E9DBCC7}" srcOrd="0" destOrd="0" presId="urn:microsoft.com/office/officeart/2005/8/layout/vProcess5"/>
    <dgm:cxn modelId="{489D1AD1-4A72-4DF7-ACBC-6B8518F3B656}" type="presOf" srcId="{770BFD35-367A-4D31-9638-D40335C41DD7}" destId="{90F25941-7735-4C8B-8023-D9D09DDD7EFD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11848EEC-3D60-4292-8FDD-50DD8A6EB423}" srcId="{CD7942A0-B7D2-4B14-8FEA-55FC702F5BE7}" destId="{8CA4DDC8-19DA-4A1A-88DF-F80705004836}" srcOrd="1" destOrd="0" parTransId="{C72EA82D-FA7E-4FF6-821B-21F54467AC32}" sibTransId="{537C95F8-D381-4EA6-A12D-359398007FCD}"/>
    <dgm:cxn modelId="{C8CF4FFA-030F-493D-9971-3BEEC0934FF8}" type="presOf" srcId="{095A5E99-E976-4550-8F80-53CC813F2F5A}" destId="{AC80FA23-F757-42EF-8753-114CE4542212}" srcOrd="1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8A670545-70B0-4E64-9768-218BACFED2FD}" type="presParOf" srcId="{1D84D8B6-AB32-4491-B5D2-EFE3D7668B88}" destId="{486BCE54-9C0B-4C22-AED0-234532C3AC41}" srcOrd="1" destOrd="0" presId="urn:microsoft.com/office/officeart/2005/8/layout/vProcess5"/>
    <dgm:cxn modelId="{F65B382B-4EC1-48D9-A232-8BB353C002AC}" type="presParOf" srcId="{1D84D8B6-AB32-4491-B5D2-EFE3D7668B88}" destId="{653DACB1-6A64-491A-8449-7E2D85D7489C}" srcOrd="2" destOrd="0" presId="urn:microsoft.com/office/officeart/2005/8/layout/vProcess5"/>
    <dgm:cxn modelId="{ED124D04-63DC-489B-B836-1177E5EDDACD}" type="presParOf" srcId="{1D84D8B6-AB32-4491-B5D2-EFE3D7668B88}" destId="{90F25941-7735-4C8B-8023-D9D09DDD7EFD}" srcOrd="3" destOrd="0" presId="urn:microsoft.com/office/officeart/2005/8/layout/vProcess5"/>
    <dgm:cxn modelId="{4A56230F-98F2-4AEB-BBF1-1BC6B007EFEA}" type="presParOf" srcId="{1D84D8B6-AB32-4491-B5D2-EFE3D7668B88}" destId="{C924BA56-DF5C-4008-9237-60FC9B5ED9D3}" srcOrd="4" destOrd="0" presId="urn:microsoft.com/office/officeart/2005/8/layout/vProcess5"/>
    <dgm:cxn modelId="{F3803C08-5B0E-4B33-B593-027CAA1A82C3}" type="presParOf" srcId="{1D84D8B6-AB32-4491-B5D2-EFE3D7668B88}" destId="{D930E8BB-B1BB-4414-B948-7E457E9DBCC7}" srcOrd="5" destOrd="0" presId="urn:microsoft.com/office/officeart/2005/8/layout/vProcess5"/>
    <dgm:cxn modelId="{8C3AC175-6519-4249-A110-8420C75673F5}" type="presParOf" srcId="{1D84D8B6-AB32-4491-B5D2-EFE3D7668B88}" destId="{AC80FA23-F757-42EF-8753-114CE4542212}" srcOrd="6" destOrd="0" presId="urn:microsoft.com/office/officeart/2005/8/layout/vProcess5"/>
    <dgm:cxn modelId="{ACCC5295-3CAB-4124-BB8E-004B9621E229}" type="presParOf" srcId="{1D84D8B6-AB32-4491-B5D2-EFE3D7668B88}" destId="{AE56E4C3-826A-42AF-9121-EF36A55A363C}" srcOrd="7" destOrd="0" presId="urn:microsoft.com/office/officeart/2005/8/layout/vProcess5"/>
    <dgm:cxn modelId="{4CF30116-CA25-4543-89E2-BA9F97B3AA10}" type="presParOf" srcId="{1D84D8B6-AB32-4491-B5D2-EFE3D7668B88}" destId="{06894DC2-F38F-4E08-AF8D-8ADD1ADA196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BCE54-9C0B-4C22-AED0-234532C3AC41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300" kern="1200" dirty="0"/>
            <a:t>Podjela posla</a:t>
          </a:r>
          <a:endParaRPr lang="en-US" sz="3300" kern="1200" dirty="0"/>
        </a:p>
      </dsp:txBody>
      <dsp:txXfrm>
        <a:off x="39238" y="39238"/>
        <a:ext cx="2871019" cy="1261215"/>
      </dsp:txXfrm>
    </dsp:sp>
    <dsp:sp modelId="{653DACB1-6A64-491A-8449-7E2D85D7489C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300" kern="1200" dirty="0"/>
            <a:t>Istraživanje tehnologija</a:t>
          </a:r>
          <a:endParaRPr lang="en-US" sz="3300" kern="1200" dirty="0"/>
        </a:p>
      </dsp:txBody>
      <dsp:txXfrm>
        <a:off x="420118" y="1602210"/>
        <a:ext cx="2986494" cy="1261215"/>
      </dsp:txXfrm>
    </dsp:sp>
    <dsp:sp modelId="{90F25941-7735-4C8B-8023-D9D09DDD7EFD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300" kern="1200" dirty="0"/>
            <a:t>Implementacija i dokumentacija</a:t>
          </a:r>
          <a:endParaRPr lang="en-US" sz="3300" kern="1200" dirty="0"/>
        </a:p>
      </dsp:txBody>
      <dsp:txXfrm>
        <a:off x="800999" y="3165183"/>
        <a:ext cx="2986494" cy="1261215"/>
      </dsp:txXfrm>
    </dsp:sp>
    <dsp:sp modelId="{C924BA56-DF5C-4008-9237-60FC9B5ED9D3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D930E8BB-B1BB-4414-B948-7E457E9DBCC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Festivizer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Aplikacija za organizaciju festivala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B76D-C151-4AF2-898F-33563755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6000" dirty="0"/>
              <a:t>HVALA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6D26-D584-46AA-958B-44C1BA278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Bartol Bilić</a:t>
            </a:r>
          </a:p>
          <a:p>
            <a:r>
              <a:rPr lang="hr-HR" dirty="0"/>
              <a:t>Kristijan Čeple</a:t>
            </a:r>
          </a:p>
          <a:p>
            <a:r>
              <a:rPr lang="hr-HR" dirty="0"/>
              <a:t>Petra Fribert</a:t>
            </a:r>
          </a:p>
          <a:p>
            <a:r>
              <a:rPr lang="hr-HR" dirty="0"/>
              <a:t>Karlo Ježić</a:t>
            </a:r>
          </a:p>
          <a:p>
            <a:r>
              <a:rPr lang="hr-HR" dirty="0"/>
              <a:t>Luka Lenđel</a:t>
            </a:r>
          </a:p>
          <a:p>
            <a:r>
              <a:rPr lang="hr-HR" dirty="0"/>
              <a:t>Danijel Strbad</a:t>
            </a:r>
          </a:p>
          <a:p>
            <a:r>
              <a:rPr lang="hr-HR" dirty="0"/>
              <a:t>Daniel Rey Šparemblek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42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Kratki pregled aplikacije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Voditelji</a:t>
            </a:r>
            <a:r>
              <a:rPr lang="hr-HR" dirty="0"/>
              <a:t> stvaraju festivale i događaje na njemu</a:t>
            </a:r>
            <a:endParaRPr lang="en-US" dirty="0"/>
          </a:p>
          <a:p>
            <a:r>
              <a:rPr lang="hr-HR" b="1" dirty="0"/>
              <a:t>Organizatori</a:t>
            </a:r>
            <a:r>
              <a:rPr lang="hr-HR" dirty="0"/>
              <a:t> vode događaje i stvaraju poslove za njega</a:t>
            </a:r>
            <a:endParaRPr lang="en-US" dirty="0"/>
          </a:p>
          <a:p>
            <a:r>
              <a:rPr lang="hr-HR" b="1" dirty="0"/>
              <a:t>Izvođači</a:t>
            </a:r>
            <a:r>
              <a:rPr lang="hr-HR" dirty="0"/>
              <a:t> izvode poslove koje organizatori traži</a:t>
            </a:r>
            <a:endParaRPr lang="en-GB" dirty="0"/>
          </a:p>
          <a:p>
            <a:r>
              <a:rPr lang="hr-HR" dirty="0"/>
              <a:t>Ulaznice se printaju nakon završetka organizacije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562D0-62FE-4128-B4EE-ADB6A311F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4457041"/>
            <a:ext cx="1710838" cy="1707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B5C84-20D3-4539-BAB1-333123925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3800647"/>
            <a:ext cx="604867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66E6-0F90-4A24-89FF-65F5DDB4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1C347-0454-47F7-9F54-73E041AC8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1"/>
          <a:stretch/>
        </p:blipFill>
        <p:spPr>
          <a:xfrm>
            <a:off x="4530057" y="548678"/>
            <a:ext cx="3312368" cy="59618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854AB-BA4B-404E-8334-E5DD537443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1"/>
          <a:stretch/>
        </p:blipFill>
        <p:spPr>
          <a:xfrm>
            <a:off x="8182644" y="525210"/>
            <a:ext cx="3312368" cy="59618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0505FF-AB98-4D13-B9CE-7C715246FD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7"/>
          <a:stretch/>
        </p:blipFill>
        <p:spPr>
          <a:xfrm>
            <a:off x="805461" y="547804"/>
            <a:ext cx="3384000" cy="60081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700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85CB-A69B-4A83-AEC1-BCEDEF17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66990-A5BE-42DA-9875-A93BF6337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25" r="32479"/>
          <a:stretch/>
        </p:blipFill>
        <p:spPr>
          <a:xfrm>
            <a:off x="2429122" y="0"/>
            <a:ext cx="7330579" cy="68529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40B5E-616C-4DC0-A0F2-5304819348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4077072"/>
            <a:ext cx="182880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4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grupe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Tri tima: back end, front end i dokumentacija</a:t>
            </a:r>
          </a:p>
          <a:p>
            <a:pPr marL="0" indent="0">
              <a:buNone/>
            </a:pPr>
            <a:endParaRPr lang="en-US" dirty="0"/>
          </a:p>
          <a:p>
            <a:r>
              <a:rPr lang="hr-HR" dirty="0"/>
              <a:t>Android Studio - Java</a:t>
            </a:r>
          </a:p>
          <a:p>
            <a:r>
              <a:rPr lang="hr-HR" dirty="0"/>
              <a:t>PythonAnywhere - Python</a:t>
            </a:r>
          </a:p>
          <a:p>
            <a:r>
              <a:rPr lang="hr-HR" dirty="0"/>
              <a:t>Embedded baza podataka - SQLite</a:t>
            </a:r>
          </a:p>
          <a:p>
            <a:r>
              <a:rPr lang="hr-HR" dirty="0"/>
              <a:t>Dokumentacija - LaTeX, Astah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420233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F4F4-4672-4305-9B6F-0B87C562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Problemi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B1B0-0241-44EE-B456-65B7220E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Projektiranje baze podataka unaprijed</a:t>
            </a:r>
          </a:p>
          <a:p>
            <a:r>
              <a:rPr lang="hr-HR" dirty="0"/>
              <a:t>Korištenje Pythona u back endu</a:t>
            </a:r>
          </a:p>
          <a:p>
            <a:pPr lvl="1"/>
            <a:r>
              <a:rPr lang="hr-HR" dirty="0"/>
              <a:t>Flask – Web Framework</a:t>
            </a:r>
          </a:p>
          <a:p>
            <a:pPr lvl="1"/>
            <a:r>
              <a:rPr lang="hr-HR" dirty="0"/>
              <a:t>Marshmallow (for Flask) – JSON (de)serialization</a:t>
            </a:r>
          </a:p>
          <a:p>
            <a:r>
              <a:rPr lang="hr-HR" dirty="0"/>
              <a:t>Korištenje embedded baze podataka – nemogućnost povezivanja s RDBMS-om </a:t>
            </a:r>
            <a:r>
              <a:rPr lang="hr-HR" dirty="0">
                <a:sym typeface="Wingdings" panose="05000000000000000000" pitchFamily="2" charset="2"/>
              </a:rPr>
              <a:t> Korištenje terminala i „čistih” SQL upita</a:t>
            </a:r>
          </a:p>
          <a:p>
            <a:r>
              <a:rPr lang="hr-HR" dirty="0">
                <a:sym typeface="Wingdings" panose="05000000000000000000" pitchFamily="2" charset="2"/>
              </a:rPr>
              <a:t>Korištenje SQLite-a – imeBaze.db – stvara </a:t>
            </a:r>
            <a:r>
              <a:rPr lang="hr-HR" u="sng" dirty="0">
                <a:sym typeface="Wingdings" panose="05000000000000000000" pitchFamily="2" charset="2"/>
              </a:rPr>
              <a:t>jedan file</a:t>
            </a:r>
            <a:r>
              <a:rPr lang="hr-HR" dirty="0">
                <a:sym typeface="Wingdings" panose="05000000000000000000" pitchFamily="2" charset="2"/>
              </a:rPr>
              <a:t> nad kojim se može izvršavati samo jedan upit u jednom trenutku</a:t>
            </a:r>
          </a:p>
        </p:txBody>
      </p:sp>
    </p:spTree>
    <p:extLst>
      <p:ext uri="{BB962C8B-B14F-4D97-AF65-F5344CB8AC3E}">
        <p14:creationId xmlns:p14="http://schemas.microsoft.com/office/powerpoint/2010/main" val="311681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9F8A-E03A-45CC-8E0B-BC282A1B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1D7C4-9FE3-4D7F-8F08-18810653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</a:t>
            </a:r>
            <a:r>
              <a:rPr lang="hr-HR" dirty="0"/>
              <a:t>ški debugging na serveru zbog nepostajanja IDE-a koji se spaja</a:t>
            </a:r>
          </a:p>
          <a:p>
            <a:pPr lvl="1"/>
            <a:r>
              <a:rPr lang="hr-HR" dirty="0"/>
              <a:t>Rješenje: Lokalna pohrana servera i debuggiranje unutar PyCharma</a:t>
            </a:r>
          </a:p>
          <a:p>
            <a:pPr lvl="1"/>
            <a:r>
              <a:rPr lang="hr-HR" dirty="0"/>
              <a:t>Testiranje endpointova i pravilnog JSON-a koristeći Postman</a:t>
            </a:r>
          </a:p>
          <a:p>
            <a:r>
              <a:rPr lang="hr-HR" dirty="0"/>
              <a:t>Loša komunikacija između dev tima i tima za dokumentaciju</a:t>
            </a:r>
          </a:p>
          <a:p>
            <a:pPr lvl="1"/>
            <a:r>
              <a:rPr lang="hr-HR" dirty="0"/>
              <a:t>Krivi implementacijski detalji</a:t>
            </a:r>
          </a:p>
          <a:p>
            <a:r>
              <a:rPr lang="hr-HR" dirty="0"/>
              <a:t>Ne korištenje oblikovnog obrasca na početku</a:t>
            </a:r>
          </a:p>
          <a:p>
            <a:pPr lvl="1"/>
            <a:r>
              <a:rPr lang="hr-HR" dirty="0"/>
              <a:t>Nakon MI-a refactoring koda i korištenje MVC oblikovnog obrasca</a:t>
            </a:r>
          </a:p>
          <a:p>
            <a:r>
              <a:rPr lang="hr-HR" dirty="0"/>
              <a:t>Promjena HTTP klijenta</a:t>
            </a:r>
          </a:p>
          <a:p>
            <a:pPr lvl="1"/>
            <a:r>
              <a:rPr lang="hr-HR" dirty="0"/>
              <a:t>Volley </a:t>
            </a:r>
            <a:r>
              <a:rPr lang="hr-HR" dirty="0">
                <a:sym typeface="Wingdings" panose="05000000000000000000" pitchFamily="2" charset="2"/>
              </a:rPr>
              <a:t> Retrofit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6776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3D0A-F017-4A94-97D7-15FC1364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Problemi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4DBF-2140-4D9D-86B3-E8DD7F5E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Komunikacija između timova i cijele grupe</a:t>
            </a:r>
          </a:p>
          <a:p>
            <a:pPr lvl="1"/>
            <a:r>
              <a:rPr lang="hr-HR" dirty="0"/>
              <a:t>WhatsApp </a:t>
            </a:r>
            <a:r>
              <a:rPr lang="hr-HR" dirty="0">
                <a:sym typeface="Wingdings" panose="05000000000000000000" pitchFamily="2" charset="2"/>
              </a:rPr>
              <a:t> Slack</a:t>
            </a:r>
          </a:p>
          <a:p>
            <a:r>
              <a:rPr lang="hr-HR" dirty="0">
                <a:sym typeface="Wingdings" panose="05000000000000000000" pitchFamily="2" charset="2"/>
              </a:rPr>
              <a:t>Sigurnost aplikacije – kako zaštiti i napraviti pravilan Login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Autorizacija pomoću OAuth 2.0 protokola koristeći JWT (Java Web Token)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A3CA6-37A3-4334-937B-129ED029C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3547195"/>
            <a:ext cx="6048672" cy="3024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530C2C-00BA-4139-ABBE-66BCF935B1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4205849"/>
            <a:ext cx="171083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3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Kratka statistika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99465" cy="4465320"/>
          </a:xfrm>
        </p:spPr>
        <p:txBody>
          <a:bodyPr/>
          <a:lstStyle/>
          <a:p>
            <a:r>
              <a:rPr lang="hr-HR" dirty="0"/>
              <a:t>302 commita na 4 grane GitLaba – master, dev, devdoc i server</a:t>
            </a:r>
          </a:p>
          <a:p>
            <a:r>
              <a:rPr lang="hr-HR" dirty="0"/>
              <a:t>118 strana dokumentacije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7849280"/>
              </p:ext>
            </p:extLst>
          </p:nvPr>
        </p:nvGraphicFramePr>
        <p:xfrm>
          <a:off x="5662364" y="980728"/>
          <a:ext cx="6209888" cy="22558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3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Tip posla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Broj sati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Dokumentacija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Front end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296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Back end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143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8" descr="Clustered column chart showing the values of 3 series for 4 categories">
            <a:extLst>
              <a:ext uri="{FF2B5EF4-FFF2-40B4-BE49-F238E27FC236}">
                <a16:creationId xmlns:a16="http://schemas.microsoft.com/office/drawing/2014/main" id="{44B2A038-F135-4061-9C0A-C9A5510FC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432162"/>
              </p:ext>
            </p:extLst>
          </p:nvPr>
        </p:nvGraphicFramePr>
        <p:xfrm>
          <a:off x="1341884" y="3501008"/>
          <a:ext cx="10131796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  <ds:schemaRef ds:uri="4873beb7-5857-4685-be1f-d57550cc96c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307</TotalTime>
  <Words>275</Words>
  <Application>Microsoft Office PowerPoint</Application>
  <PresentationFormat>Custom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Festivizer</vt:lpstr>
      <vt:lpstr>Kratki pregled aplikacije</vt:lpstr>
      <vt:lpstr>PowerPoint Presentation</vt:lpstr>
      <vt:lpstr>PowerPoint Presentation</vt:lpstr>
      <vt:lpstr>Organizacija grupe</vt:lpstr>
      <vt:lpstr>Problemi</vt:lpstr>
      <vt:lpstr>Problemi</vt:lpstr>
      <vt:lpstr>Problemi</vt:lpstr>
      <vt:lpstr>Kratka statistika</vt:lpstr>
      <vt:lpstr>HVALA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Festivizer</dc:title>
  <dc:creator>Daniel Rey</dc:creator>
  <cp:lastModifiedBy>Daniel</cp:lastModifiedBy>
  <cp:revision>21</cp:revision>
  <dcterms:created xsi:type="dcterms:W3CDTF">2020-01-19T23:24:17Z</dcterms:created>
  <dcterms:modified xsi:type="dcterms:W3CDTF">2020-01-20T21:47:01Z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