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embeddedFontLst>
    <p:embeddedFont>
      <p:font typeface="Calibri" panose="020F0502020204030204" pitchFamily="34" charset="0"/>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hT2IIg5UqMCiyuD/MF0FRzV3Lz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A2FF40-BDCC-40F0-8E94-1A9E8DE7A787}">
  <a:tblStyle styleId="{64A2FF40-BDCC-40F0-8E94-1A9E8DE7A787}"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60"/>
    <p:restoredTop sz="94719"/>
  </p:normalViewPr>
  <p:slideViewPr>
    <p:cSldViewPr snapToGrid="0">
      <p:cViewPr varScale="1">
        <p:scale>
          <a:sx n="118" d="100"/>
          <a:sy n="118" d="100"/>
        </p:scale>
        <p:origin x="208" y="9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DDF61D-830D-4893-9EB7-8809D819CF21}"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86FBA17D-EB42-4AEF-A3A1-C75B90086406}">
      <dgm:prSet/>
      <dgm:spPr/>
      <dgm:t>
        <a:bodyPr/>
        <a:lstStyle/>
        <a:p>
          <a:r>
            <a:rPr lang="en-US"/>
            <a:t>The Fast Gradient Sign Method (FGSM) crafts adversarial examples by computing the gradient of the model's loss with respect to the input and applying a small perturbation in the direction of the gradient's sign. </a:t>
          </a:r>
        </a:p>
      </dgm:t>
    </dgm:pt>
    <dgm:pt modelId="{6978C283-ABF0-48A6-9647-DD8BF4EF49C0}" type="parTrans" cxnId="{90A98E51-1131-4280-A993-84135ABEC0BF}">
      <dgm:prSet/>
      <dgm:spPr/>
      <dgm:t>
        <a:bodyPr/>
        <a:lstStyle/>
        <a:p>
          <a:endParaRPr lang="en-US"/>
        </a:p>
      </dgm:t>
    </dgm:pt>
    <dgm:pt modelId="{D16FCFFC-0DF0-430F-934A-CF44FCCE0508}" type="sibTrans" cxnId="{90A98E51-1131-4280-A993-84135ABEC0BF}">
      <dgm:prSet/>
      <dgm:spPr/>
      <dgm:t>
        <a:bodyPr/>
        <a:lstStyle/>
        <a:p>
          <a:endParaRPr lang="en-US"/>
        </a:p>
      </dgm:t>
    </dgm:pt>
    <dgm:pt modelId="{C9C6E0DC-9E1C-47FD-9AB5-D3D0370E81CE}">
      <dgm:prSet/>
      <dgm:spPr/>
      <dgm:t>
        <a:bodyPr/>
        <a:lstStyle/>
        <a:p>
          <a:r>
            <a:rPr lang="en-US"/>
            <a:t>This quick and computationally efficient one-step attack maximizes the model's error, generating adversarial inputs that often lead to misclassifications. </a:t>
          </a:r>
        </a:p>
      </dgm:t>
    </dgm:pt>
    <dgm:pt modelId="{3F940211-2D3C-42CB-B074-891E29EB04F1}" type="parTrans" cxnId="{658B8A56-3E90-47B9-A15A-9C7CCEF144C0}">
      <dgm:prSet/>
      <dgm:spPr/>
      <dgm:t>
        <a:bodyPr/>
        <a:lstStyle/>
        <a:p>
          <a:endParaRPr lang="en-US"/>
        </a:p>
      </dgm:t>
    </dgm:pt>
    <dgm:pt modelId="{B20709F2-1620-463C-B1A7-DD528A5C1794}" type="sibTrans" cxnId="{658B8A56-3E90-47B9-A15A-9C7CCEF144C0}">
      <dgm:prSet/>
      <dgm:spPr/>
      <dgm:t>
        <a:bodyPr/>
        <a:lstStyle/>
        <a:p>
          <a:endParaRPr lang="en-US"/>
        </a:p>
      </dgm:t>
    </dgm:pt>
    <dgm:pt modelId="{6A3E5D17-6427-4B67-A828-51A7B71A8B80}">
      <dgm:prSet/>
      <dgm:spPr/>
      <dgm:t>
        <a:bodyPr/>
        <a:lstStyle/>
        <a:p>
          <a:r>
            <a:rPr lang="en-US"/>
            <a:t>The strength lies in its simplicity, but its effectiveness may diminish against models explicitly trained for robustness against adversarial perturbations.</a:t>
          </a:r>
        </a:p>
      </dgm:t>
    </dgm:pt>
    <dgm:pt modelId="{CFEEB7B7-9905-4FBE-9C19-A1F72E98C8CC}" type="parTrans" cxnId="{535506AE-6D6D-4E7C-BFC1-F85D5BF9B2CD}">
      <dgm:prSet/>
      <dgm:spPr/>
      <dgm:t>
        <a:bodyPr/>
        <a:lstStyle/>
        <a:p>
          <a:endParaRPr lang="en-US"/>
        </a:p>
      </dgm:t>
    </dgm:pt>
    <dgm:pt modelId="{EE176FE0-9BBA-42DB-B448-D08439CF2E97}" type="sibTrans" cxnId="{535506AE-6D6D-4E7C-BFC1-F85D5BF9B2CD}">
      <dgm:prSet/>
      <dgm:spPr/>
      <dgm:t>
        <a:bodyPr/>
        <a:lstStyle/>
        <a:p>
          <a:endParaRPr lang="en-US"/>
        </a:p>
      </dgm:t>
    </dgm:pt>
    <dgm:pt modelId="{AF71D177-2B63-DB41-BE41-0C3A1B576D4B}" type="pres">
      <dgm:prSet presAssocID="{C8DDF61D-830D-4893-9EB7-8809D819CF21}" presName="vert0" presStyleCnt="0">
        <dgm:presLayoutVars>
          <dgm:dir/>
          <dgm:animOne val="branch"/>
          <dgm:animLvl val="lvl"/>
        </dgm:presLayoutVars>
      </dgm:prSet>
      <dgm:spPr/>
    </dgm:pt>
    <dgm:pt modelId="{40497D2B-119E-294A-B321-AD90A7C60587}" type="pres">
      <dgm:prSet presAssocID="{86FBA17D-EB42-4AEF-A3A1-C75B90086406}" presName="thickLine" presStyleLbl="alignNode1" presStyleIdx="0" presStyleCnt="3"/>
      <dgm:spPr/>
    </dgm:pt>
    <dgm:pt modelId="{A11E1DAF-5C3D-A443-8A9D-5C756EAB1E46}" type="pres">
      <dgm:prSet presAssocID="{86FBA17D-EB42-4AEF-A3A1-C75B90086406}" presName="horz1" presStyleCnt="0"/>
      <dgm:spPr/>
    </dgm:pt>
    <dgm:pt modelId="{BC1C9242-7425-1F46-899E-5F17BD91E7B7}" type="pres">
      <dgm:prSet presAssocID="{86FBA17D-EB42-4AEF-A3A1-C75B90086406}" presName="tx1" presStyleLbl="revTx" presStyleIdx="0" presStyleCnt="3"/>
      <dgm:spPr/>
    </dgm:pt>
    <dgm:pt modelId="{CAFD071C-E2EE-BA4B-A193-96DA36B34E8B}" type="pres">
      <dgm:prSet presAssocID="{86FBA17D-EB42-4AEF-A3A1-C75B90086406}" presName="vert1" presStyleCnt="0"/>
      <dgm:spPr/>
    </dgm:pt>
    <dgm:pt modelId="{6D3F96EE-8D10-7D41-8D66-8571796FE790}" type="pres">
      <dgm:prSet presAssocID="{C9C6E0DC-9E1C-47FD-9AB5-D3D0370E81CE}" presName="thickLine" presStyleLbl="alignNode1" presStyleIdx="1" presStyleCnt="3"/>
      <dgm:spPr/>
    </dgm:pt>
    <dgm:pt modelId="{6709AE39-607A-B34C-8C5D-F3A58DEA5A26}" type="pres">
      <dgm:prSet presAssocID="{C9C6E0DC-9E1C-47FD-9AB5-D3D0370E81CE}" presName="horz1" presStyleCnt="0"/>
      <dgm:spPr/>
    </dgm:pt>
    <dgm:pt modelId="{BAC7915E-2D18-C843-87F5-14D5C6106638}" type="pres">
      <dgm:prSet presAssocID="{C9C6E0DC-9E1C-47FD-9AB5-D3D0370E81CE}" presName="tx1" presStyleLbl="revTx" presStyleIdx="1" presStyleCnt="3"/>
      <dgm:spPr/>
    </dgm:pt>
    <dgm:pt modelId="{EF3F8CC9-CDD8-E542-9E77-BA47476E90BE}" type="pres">
      <dgm:prSet presAssocID="{C9C6E0DC-9E1C-47FD-9AB5-D3D0370E81CE}" presName="vert1" presStyleCnt="0"/>
      <dgm:spPr/>
    </dgm:pt>
    <dgm:pt modelId="{704790F6-6681-6A4A-8042-449444DA7E88}" type="pres">
      <dgm:prSet presAssocID="{6A3E5D17-6427-4B67-A828-51A7B71A8B80}" presName="thickLine" presStyleLbl="alignNode1" presStyleIdx="2" presStyleCnt="3"/>
      <dgm:spPr/>
    </dgm:pt>
    <dgm:pt modelId="{E0FE094F-C972-A94E-8BF6-FA98AA894398}" type="pres">
      <dgm:prSet presAssocID="{6A3E5D17-6427-4B67-A828-51A7B71A8B80}" presName="horz1" presStyleCnt="0"/>
      <dgm:spPr/>
    </dgm:pt>
    <dgm:pt modelId="{B43E7467-0B91-1040-8BB8-E9E2D9DD85B8}" type="pres">
      <dgm:prSet presAssocID="{6A3E5D17-6427-4B67-A828-51A7B71A8B80}" presName="tx1" presStyleLbl="revTx" presStyleIdx="2" presStyleCnt="3"/>
      <dgm:spPr/>
    </dgm:pt>
    <dgm:pt modelId="{A62521B1-C3C6-5344-AA6F-E6A5F4769054}" type="pres">
      <dgm:prSet presAssocID="{6A3E5D17-6427-4B67-A828-51A7B71A8B80}" presName="vert1" presStyleCnt="0"/>
      <dgm:spPr/>
    </dgm:pt>
  </dgm:ptLst>
  <dgm:cxnLst>
    <dgm:cxn modelId="{E6422F2E-FBB9-D04B-A689-370692808323}" type="presOf" srcId="{86FBA17D-EB42-4AEF-A3A1-C75B90086406}" destId="{BC1C9242-7425-1F46-899E-5F17BD91E7B7}" srcOrd="0" destOrd="0" presId="urn:microsoft.com/office/officeart/2008/layout/LinedList"/>
    <dgm:cxn modelId="{90A98E51-1131-4280-A993-84135ABEC0BF}" srcId="{C8DDF61D-830D-4893-9EB7-8809D819CF21}" destId="{86FBA17D-EB42-4AEF-A3A1-C75B90086406}" srcOrd="0" destOrd="0" parTransId="{6978C283-ABF0-48A6-9647-DD8BF4EF49C0}" sibTransId="{D16FCFFC-0DF0-430F-934A-CF44FCCE0508}"/>
    <dgm:cxn modelId="{658B8A56-3E90-47B9-A15A-9C7CCEF144C0}" srcId="{C8DDF61D-830D-4893-9EB7-8809D819CF21}" destId="{C9C6E0DC-9E1C-47FD-9AB5-D3D0370E81CE}" srcOrd="1" destOrd="0" parTransId="{3F940211-2D3C-42CB-B074-891E29EB04F1}" sibTransId="{B20709F2-1620-463C-B1A7-DD528A5C1794}"/>
    <dgm:cxn modelId="{535506AE-6D6D-4E7C-BFC1-F85D5BF9B2CD}" srcId="{C8DDF61D-830D-4893-9EB7-8809D819CF21}" destId="{6A3E5D17-6427-4B67-A828-51A7B71A8B80}" srcOrd="2" destOrd="0" parTransId="{CFEEB7B7-9905-4FBE-9C19-A1F72E98C8CC}" sibTransId="{EE176FE0-9BBA-42DB-B448-D08439CF2E97}"/>
    <dgm:cxn modelId="{5BF2FCD7-F1A9-604C-AE9A-88BAA446811A}" type="presOf" srcId="{C9C6E0DC-9E1C-47FD-9AB5-D3D0370E81CE}" destId="{BAC7915E-2D18-C843-87F5-14D5C6106638}" srcOrd="0" destOrd="0" presId="urn:microsoft.com/office/officeart/2008/layout/LinedList"/>
    <dgm:cxn modelId="{80C69DE2-69DD-4344-BE68-47E44F250115}" type="presOf" srcId="{6A3E5D17-6427-4B67-A828-51A7B71A8B80}" destId="{B43E7467-0B91-1040-8BB8-E9E2D9DD85B8}" srcOrd="0" destOrd="0" presId="urn:microsoft.com/office/officeart/2008/layout/LinedList"/>
    <dgm:cxn modelId="{09E150F1-0B28-AB4F-8CC9-03BE5F4F4A5A}" type="presOf" srcId="{C8DDF61D-830D-4893-9EB7-8809D819CF21}" destId="{AF71D177-2B63-DB41-BE41-0C3A1B576D4B}" srcOrd="0" destOrd="0" presId="urn:microsoft.com/office/officeart/2008/layout/LinedList"/>
    <dgm:cxn modelId="{D9D85621-44E9-7E44-8571-54D9B9FA595F}" type="presParOf" srcId="{AF71D177-2B63-DB41-BE41-0C3A1B576D4B}" destId="{40497D2B-119E-294A-B321-AD90A7C60587}" srcOrd="0" destOrd="0" presId="urn:microsoft.com/office/officeart/2008/layout/LinedList"/>
    <dgm:cxn modelId="{A49C4C53-DE04-544C-A7CE-0B99DD853699}" type="presParOf" srcId="{AF71D177-2B63-DB41-BE41-0C3A1B576D4B}" destId="{A11E1DAF-5C3D-A443-8A9D-5C756EAB1E46}" srcOrd="1" destOrd="0" presId="urn:microsoft.com/office/officeart/2008/layout/LinedList"/>
    <dgm:cxn modelId="{086D3C2E-59DB-7B4C-AEEE-77606AEC77F4}" type="presParOf" srcId="{A11E1DAF-5C3D-A443-8A9D-5C756EAB1E46}" destId="{BC1C9242-7425-1F46-899E-5F17BD91E7B7}" srcOrd="0" destOrd="0" presId="urn:microsoft.com/office/officeart/2008/layout/LinedList"/>
    <dgm:cxn modelId="{BA2DF949-78A9-6A4D-B4F2-D66575C8E48F}" type="presParOf" srcId="{A11E1DAF-5C3D-A443-8A9D-5C756EAB1E46}" destId="{CAFD071C-E2EE-BA4B-A193-96DA36B34E8B}" srcOrd="1" destOrd="0" presId="urn:microsoft.com/office/officeart/2008/layout/LinedList"/>
    <dgm:cxn modelId="{8E022FE2-07C3-A242-988D-EF931CD71D9E}" type="presParOf" srcId="{AF71D177-2B63-DB41-BE41-0C3A1B576D4B}" destId="{6D3F96EE-8D10-7D41-8D66-8571796FE790}" srcOrd="2" destOrd="0" presId="urn:microsoft.com/office/officeart/2008/layout/LinedList"/>
    <dgm:cxn modelId="{C9C4BAA5-D34E-084E-ABF6-2CDC2267F636}" type="presParOf" srcId="{AF71D177-2B63-DB41-BE41-0C3A1B576D4B}" destId="{6709AE39-607A-B34C-8C5D-F3A58DEA5A26}" srcOrd="3" destOrd="0" presId="urn:microsoft.com/office/officeart/2008/layout/LinedList"/>
    <dgm:cxn modelId="{72230E47-E1C7-C649-A202-0967A4343D38}" type="presParOf" srcId="{6709AE39-607A-B34C-8C5D-F3A58DEA5A26}" destId="{BAC7915E-2D18-C843-87F5-14D5C6106638}" srcOrd="0" destOrd="0" presId="urn:microsoft.com/office/officeart/2008/layout/LinedList"/>
    <dgm:cxn modelId="{F429804B-CAC3-024A-86F7-16EA44E75137}" type="presParOf" srcId="{6709AE39-607A-B34C-8C5D-F3A58DEA5A26}" destId="{EF3F8CC9-CDD8-E542-9E77-BA47476E90BE}" srcOrd="1" destOrd="0" presId="urn:microsoft.com/office/officeart/2008/layout/LinedList"/>
    <dgm:cxn modelId="{6EFB2E72-ECAB-B447-AFD4-1C7020AF3840}" type="presParOf" srcId="{AF71D177-2B63-DB41-BE41-0C3A1B576D4B}" destId="{704790F6-6681-6A4A-8042-449444DA7E88}" srcOrd="4" destOrd="0" presId="urn:microsoft.com/office/officeart/2008/layout/LinedList"/>
    <dgm:cxn modelId="{E4EA883F-5255-DB4B-B68E-62FD54B2586F}" type="presParOf" srcId="{AF71D177-2B63-DB41-BE41-0C3A1B576D4B}" destId="{E0FE094F-C972-A94E-8BF6-FA98AA894398}" srcOrd="5" destOrd="0" presId="urn:microsoft.com/office/officeart/2008/layout/LinedList"/>
    <dgm:cxn modelId="{1D6E22CA-208C-A54C-AE41-678FD48E9EFB}" type="presParOf" srcId="{E0FE094F-C972-A94E-8BF6-FA98AA894398}" destId="{B43E7467-0B91-1040-8BB8-E9E2D9DD85B8}" srcOrd="0" destOrd="0" presId="urn:microsoft.com/office/officeart/2008/layout/LinedList"/>
    <dgm:cxn modelId="{E55B0661-B24C-AE49-9608-24FF6A11BF2C}" type="presParOf" srcId="{E0FE094F-C972-A94E-8BF6-FA98AA894398}" destId="{A62521B1-C3C6-5344-AA6F-E6A5F476905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755867-E927-4DDB-90E4-C93A8A38A05A}"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CF5B54AC-44E8-4002-B16C-B1739D68B68D}">
      <dgm:prSet/>
      <dgm:spPr/>
      <dgm:t>
        <a:bodyPr/>
        <a:lstStyle/>
        <a:p>
          <a:r>
            <a:rPr lang="en-US" b="0" i="0"/>
            <a:t>The Carlini-Wagner (CW) attack is a sophisticated optimization-based method for generating adversarial examples. </a:t>
          </a:r>
          <a:endParaRPr lang="en-US"/>
        </a:p>
      </dgm:t>
    </dgm:pt>
    <dgm:pt modelId="{F6E1B3C2-F27A-4707-8228-9A2563269914}" type="parTrans" cxnId="{60BA37E0-62A3-4367-9654-658FCD494B7B}">
      <dgm:prSet/>
      <dgm:spPr/>
      <dgm:t>
        <a:bodyPr/>
        <a:lstStyle/>
        <a:p>
          <a:endParaRPr lang="en-US"/>
        </a:p>
      </dgm:t>
    </dgm:pt>
    <dgm:pt modelId="{79C8BD04-EADA-476C-941A-7850309FFB1C}" type="sibTrans" cxnId="{60BA37E0-62A3-4367-9654-658FCD494B7B}">
      <dgm:prSet/>
      <dgm:spPr/>
      <dgm:t>
        <a:bodyPr/>
        <a:lstStyle/>
        <a:p>
          <a:endParaRPr lang="en-US"/>
        </a:p>
      </dgm:t>
    </dgm:pt>
    <dgm:pt modelId="{65C72650-3AA9-4B21-AB6F-F8B47B9EF685}">
      <dgm:prSet/>
      <dgm:spPr/>
      <dgm:t>
        <a:bodyPr/>
        <a:lstStyle/>
        <a:p>
          <a:r>
            <a:rPr lang="en-US" b="0" i="0"/>
            <a:t>CW formulates an optimization problem to find the smallest perturbation that leads to misclassification. </a:t>
          </a:r>
          <a:endParaRPr lang="en-US"/>
        </a:p>
      </dgm:t>
    </dgm:pt>
    <dgm:pt modelId="{8C9D9582-EA2D-4362-BF37-38DD16F3F199}" type="parTrans" cxnId="{65DAFFC4-4C69-4FBA-9EE0-F0ADD2D50AA9}">
      <dgm:prSet/>
      <dgm:spPr/>
      <dgm:t>
        <a:bodyPr/>
        <a:lstStyle/>
        <a:p>
          <a:endParaRPr lang="en-US"/>
        </a:p>
      </dgm:t>
    </dgm:pt>
    <dgm:pt modelId="{230B7519-098F-4F16-A00B-D5911F800309}" type="sibTrans" cxnId="{65DAFFC4-4C69-4FBA-9EE0-F0ADD2D50AA9}">
      <dgm:prSet/>
      <dgm:spPr/>
      <dgm:t>
        <a:bodyPr/>
        <a:lstStyle/>
        <a:p>
          <a:endParaRPr lang="en-US"/>
        </a:p>
      </dgm:t>
    </dgm:pt>
    <dgm:pt modelId="{D07747E5-906A-47B9-A250-7E20F40A7C31}">
      <dgm:prSet/>
      <dgm:spPr/>
      <dgm:t>
        <a:bodyPr/>
        <a:lstStyle/>
        <a:p>
          <a:r>
            <a:rPr lang="en-US" b="0" i="0"/>
            <a:t>Unlike simpler methods, CW considers the model's confidence, allowing it to create highly effective adversarial examples with minimal perceptual changes. </a:t>
          </a:r>
          <a:endParaRPr lang="en-US"/>
        </a:p>
      </dgm:t>
    </dgm:pt>
    <dgm:pt modelId="{DAD59511-BC06-4024-813A-5C1AD356DCBC}" type="parTrans" cxnId="{761F4F1F-A82C-443B-AB0A-D4EF57C728F2}">
      <dgm:prSet/>
      <dgm:spPr/>
      <dgm:t>
        <a:bodyPr/>
        <a:lstStyle/>
        <a:p>
          <a:endParaRPr lang="en-US"/>
        </a:p>
      </dgm:t>
    </dgm:pt>
    <dgm:pt modelId="{1D067F43-4EC1-4870-A375-3EE0DE62A1AE}" type="sibTrans" cxnId="{761F4F1F-A82C-443B-AB0A-D4EF57C728F2}">
      <dgm:prSet/>
      <dgm:spPr/>
      <dgm:t>
        <a:bodyPr/>
        <a:lstStyle/>
        <a:p>
          <a:endParaRPr lang="en-US"/>
        </a:p>
      </dgm:t>
    </dgm:pt>
    <dgm:pt modelId="{F8676F98-6C1C-48C2-A4DE-F310F56E8CEA}">
      <dgm:prSet/>
      <dgm:spPr/>
      <dgm:t>
        <a:bodyPr/>
        <a:lstStyle/>
        <a:p>
          <a:r>
            <a:rPr lang="en-US" b="0" i="0"/>
            <a:t>The attack aims to find perturbations that are both small and evade detection, making it powerful against a wide range of models.</a:t>
          </a:r>
          <a:endParaRPr lang="en-US"/>
        </a:p>
      </dgm:t>
    </dgm:pt>
    <dgm:pt modelId="{713992CD-EF8A-4988-B059-FF57395C7843}" type="parTrans" cxnId="{D8370E5F-0BA5-4C50-BE71-55022597DE9D}">
      <dgm:prSet/>
      <dgm:spPr/>
      <dgm:t>
        <a:bodyPr/>
        <a:lstStyle/>
        <a:p>
          <a:endParaRPr lang="en-US"/>
        </a:p>
      </dgm:t>
    </dgm:pt>
    <dgm:pt modelId="{D8228161-6F57-4BD5-9ACF-147CBE029D37}" type="sibTrans" cxnId="{D8370E5F-0BA5-4C50-BE71-55022597DE9D}">
      <dgm:prSet/>
      <dgm:spPr/>
      <dgm:t>
        <a:bodyPr/>
        <a:lstStyle/>
        <a:p>
          <a:endParaRPr lang="en-US"/>
        </a:p>
      </dgm:t>
    </dgm:pt>
    <dgm:pt modelId="{45F9B2C0-30A1-0D43-B9B4-5360D961C2EB}" type="pres">
      <dgm:prSet presAssocID="{AE755867-E927-4DDB-90E4-C93A8A38A05A}" presName="vert0" presStyleCnt="0">
        <dgm:presLayoutVars>
          <dgm:dir/>
          <dgm:animOne val="branch"/>
          <dgm:animLvl val="lvl"/>
        </dgm:presLayoutVars>
      </dgm:prSet>
      <dgm:spPr/>
    </dgm:pt>
    <dgm:pt modelId="{371065D4-EAB6-5C45-A411-5B1B0A154DEE}" type="pres">
      <dgm:prSet presAssocID="{CF5B54AC-44E8-4002-B16C-B1739D68B68D}" presName="thickLine" presStyleLbl="alignNode1" presStyleIdx="0" presStyleCnt="4"/>
      <dgm:spPr/>
    </dgm:pt>
    <dgm:pt modelId="{1C77DF2F-DC81-ED47-BD34-DC27314489E2}" type="pres">
      <dgm:prSet presAssocID="{CF5B54AC-44E8-4002-B16C-B1739D68B68D}" presName="horz1" presStyleCnt="0"/>
      <dgm:spPr/>
    </dgm:pt>
    <dgm:pt modelId="{C1B95F12-B118-8A4E-BBA4-8B0F78B7AD6F}" type="pres">
      <dgm:prSet presAssocID="{CF5B54AC-44E8-4002-B16C-B1739D68B68D}" presName="tx1" presStyleLbl="revTx" presStyleIdx="0" presStyleCnt="4"/>
      <dgm:spPr/>
    </dgm:pt>
    <dgm:pt modelId="{A5A60AB7-DB03-2D49-9AE8-8A272184039F}" type="pres">
      <dgm:prSet presAssocID="{CF5B54AC-44E8-4002-B16C-B1739D68B68D}" presName="vert1" presStyleCnt="0"/>
      <dgm:spPr/>
    </dgm:pt>
    <dgm:pt modelId="{6385DBE9-6DFC-F24D-A3F1-26396A64DCD2}" type="pres">
      <dgm:prSet presAssocID="{65C72650-3AA9-4B21-AB6F-F8B47B9EF685}" presName="thickLine" presStyleLbl="alignNode1" presStyleIdx="1" presStyleCnt="4"/>
      <dgm:spPr/>
    </dgm:pt>
    <dgm:pt modelId="{74EC502B-F64F-1045-9FDE-C64DAA96AF57}" type="pres">
      <dgm:prSet presAssocID="{65C72650-3AA9-4B21-AB6F-F8B47B9EF685}" presName="horz1" presStyleCnt="0"/>
      <dgm:spPr/>
    </dgm:pt>
    <dgm:pt modelId="{98877FAC-45A9-B94D-8E03-579F886A3F00}" type="pres">
      <dgm:prSet presAssocID="{65C72650-3AA9-4B21-AB6F-F8B47B9EF685}" presName="tx1" presStyleLbl="revTx" presStyleIdx="1" presStyleCnt="4"/>
      <dgm:spPr/>
    </dgm:pt>
    <dgm:pt modelId="{8D96B95E-0538-534A-BDB7-8D9EFA20701F}" type="pres">
      <dgm:prSet presAssocID="{65C72650-3AA9-4B21-AB6F-F8B47B9EF685}" presName="vert1" presStyleCnt="0"/>
      <dgm:spPr/>
    </dgm:pt>
    <dgm:pt modelId="{FB4F4314-E7D7-5843-9E31-4CCF9C4A9D8F}" type="pres">
      <dgm:prSet presAssocID="{D07747E5-906A-47B9-A250-7E20F40A7C31}" presName="thickLine" presStyleLbl="alignNode1" presStyleIdx="2" presStyleCnt="4"/>
      <dgm:spPr/>
    </dgm:pt>
    <dgm:pt modelId="{9FC3FC7B-CBE5-024F-8CE6-1716A0CE5FA3}" type="pres">
      <dgm:prSet presAssocID="{D07747E5-906A-47B9-A250-7E20F40A7C31}" presName="horz1" presStyleCnt="0"/>
      <dgm:spPr/>
    </dgm:pt>
    <dgm:pt modelId="{4B888A40-A7A8-E644-A1D0-FB55854CC5D3}" type="pres">
      <dgm:prSet presAssocID="{D07747E5-906A-47B9-A250-7E20F40A7C31}" presName="tx1" presStyleLbl="revTx" presStyleIdx="2" presStyleCnt="4"/>
      <dgm:spPr/>
    </dgm:pt>
    <dgm:pt modelId="{7CAAEC5F-69A9-7445-8A40-A56DA304B9BB}" type="pres">
      <dgm:prSet presAssocID="{D07747E5-906A-47B9-A250-7E20F40A7C31}" presName="vert1" presStyleCnt="0"/>
      <dgm:spPr/>
    </dgm:pt>
    <dgm:pt modelId="{E17EDDAB-3ACD-AB43-B8D5-488DF6E30DC8}" type="pres">
      <dgm:prSet presAssocID="{F8676F98-6C1C-48C2-A4DE-F310F56E8CEA}" presName="thickLine" presStyleLbl="alignNode1" presStyleIdx="3" presStyleCnt="4"/>
      <dgm:spPr/>
    </dgm:pt>
    <dgm:pt modelId="{1A26FBD8-7647-4345-8DCB-6DE22121E72B}" type="pres">
      <dgm:prSet presAssocID="{F8676F98-6C1C-48C2-A4DE-F310F56E8CEA}" presName="horz1" presStyleCnt="0"/>
      <dgm:spPr/>
    </dgm:pt>
    <dgm:pt modelId="{95B9A257-ED48-EF41-96DB-ADF57CA392A2}" type="pres">
      <dgm:prSet presAssocID="{F8676F98-6C1C-48C2-A4DE-F310F56E8CEA}" presName="tx1" presStyleLbl="revTx" presStyleIdx="3" presStyleCnt="4"/>
      <dgm:spPr/>
    </dgm:pt>
    <dgm:pt modelId="{C51FB072-D7FB-F041-88F2-27028C4685AA}" type="pres">
      <dgm:prSet presAssocID="{F8676F98-6C1C-48C2-A4DE-F310F56E8CEA}" presName="vert1" presStyleCnt="0"/>
      <dgm:spPr/>
    </dgm:pt>
  </dgm:ptLst>
  <dgm:cxnLst>
    <dgm:cxn modelId="{761F4F1F-A82C-443B-AB0A-D4EF57C728F2}" srcId="{AE755867-E927-4DDB-90E4-C93A8A38A05A}" destId="{D07747E5-906A-47B9-A250-7E20F40A7C31}" srcOrd="2" destOrd="0" parTransId="{DAD59511-BC06-4024-813A-5C1AD356DCBC}" sibTransId="{1D067F43-4EC1-4870-A375-3EE0DE62A1AE}"/>
    <dgm:cxn modelId="{D8370E5F-0BA5-4C50-BE71-55022597DE9D}" srcId="{AE755867-E927-4DDB-90E4-C93A8A38A05A}" destId="{F8676F98-6C1C-48C2-A4DE-F310F56E8CEA}" srcOrd="3" destOrd="0" parTransId="{713992CD-EF8A-4988-B059-FF57395C7843}" sibTransId="{D8228161-6F57-4BD5-9ACF-147CBE029D37}"/>
    <dgm:cxn modelId="{BB941E8D-7FBE-E848-8A02-F13546AB4E86}" type="presOf" srcId="{AE755867-E927-4DDB-90E4-C93A8A38A05A}" destId="{45F9B2C0-30A1-0D43-B9B4-5360D961C2EB}" srcOrd="0" destOrd="0" presId="urn:microsoft.com/office/officeart/2008/layout/LinedList"/>
    <dgm:cxn modelId="{19D85DC0-222C-1746-8BC1-D3CC3EFBE94B}" type="presOf" srcId="{CF5B54AC-44E8-4002-B16C-B1739D68B68D}" destId="{C1B95F12-B118-8A4E-BBA4-8B0F78B7AD6F}" srcOrd="0" destOrd="0" presId="urn:microsoft.com/office/officeart/2008/layout/LinedList"/>
    <dgm:cxn modelId="{5BEEA0C1-343E-424F-99F9-524B36ABDEEC}" type="presOf" srcId="{65C72650-3AA9-4B21-AB6F-F8B47B9EF685}" destId="{98877FAC-45A9-B94D-8E03-579F886A3F00}" srcOrd="0" destOrd="0" presId="urn:microsoft.com/office/officeart/2008/layout/LinedList"/>
    <dgm:cxn modelId="{65DAFFC4-4C69-4FBA-9EE0-F0ADD2D50AA9}" srcId="{AE755867-E927-4DDB-90E4-C93A8A38A05A}" destId="{65C72650-3AA9-4B21-AB6F-F8B47B9EF685}" srcOrd="1" destOrd="0" parTransId="{8C9D9582-EA2D-4362-BF37-38DD16F3F199}" sibTransId="{230B7519-098F-4F16-A00B-D5911F800309}"/>
    <dgm:cxn modelId="{686C08D4-CC52-054E-9C1D-DA93162789A1}" type="presOf" srcId="{F8676F98-6C1C-48C2-A4DE-F310F56E8CEA}" destId="{95B9A257-ED48-EF41-96DB-ADF57CA392A2}" srcOrd="0" destOrd="0" presId="urn:microsoft.com/office/officeart/2008/layout/LinedList"/>
    <dgm:cxn modelId="{60BA37E0-62A3-4367-9654-658FCD494B7B}" srcId="{AE755867-E927-4DDB-90E4-C93A8A38A05A}" destId="{CF5B54AC-44E8-4002-B16C-B1739D68B68D}" srcOrd="0" destOrd="0" parTransId="{F6E1B3C2-F27A-4707-8228-9A2563269914}" sibTransId="{79C8BD04-EADA-476C-941A-7850309FFB1C}"/>
    <dgm:cxn modelId="{EF6B00FC-2DC1-004A-AA15-FF42033400ED}" type="presOf" srcId="{D07747E5-906A-47B9-A250-7E20F40A7C31}" destId="{4B888A40-A7A8-E644-A1D0-FB55854CC5D3}" srcOrd="0" destOrd="0" presId="urn:microsoft.com/office/officeart/2008/layout/LinedList"/>
    <dgm:cxn modelId="{C5E899F1-151C-224D-9262-8D57FB7AE536}" type="presParOf" srcId="{45F9B2C0-30A1-0D43-B9B4-5360D961C2EB}" destId="{371065D4-EAB6-5C45-A411-5B1B0A154DEE}" srcOrd="0" destOrd="0" presId="urn:microsoft.com/office/officeart/2008/layout/LinedList"/>
    <dgm:cxn modelId="{7CB90293-C8BD-3444-A893-C598E095E91E}" type="presParOf" srcId="{45F9B2C0-30A1-0D43-B9B4-5360D961C2EB}" destId="{1C77DF2F-DC81-ED47-BD34-DC27314489E2}" srcOrd="1" destOrd="0" presId="urn:microsoft.com/office/officeart/2008/layout/LinedList"/>
    <dgm:cxn modelId="{94DA76FD-786F-2342-A82C-9D2D67E24F56}" type="presParOf" srcId="{1C77DF2F-DC81-ED47-BD34-DC27314489E2}" destId="{C1B95F12-B118-8A4E-BBA4-8B0F78B7AD6F}" srcOrd="0" destOrd="0" presId="urn:microsoft.com/office/officeart/2008/layout/LinedList"/>
    <dgm:cxn modelId="{1E894CDD-D747-754D-B227-328A6E8FD3D1}" type="presParOf" srcId="{1C77DF2F-DC81-ED47-BD34-DC27314489E2}" destId="{A5A60AB7-DB03-2D49-9AE8-8A272184039F}" srcOrd="1" destOrd="0" presId="urn:microsoft.com/office/officeart/2008/layout/LinedList"/>
    <dgm:cxn modelId="{310227BB-7E3A-C54B-99E7-13A139123406}" type="presParOf" srcId="{45F9B2C0-30A1-0D43-B9B4-5360D961C2EB}" destId="{6385DBE9-6DFC-F24D-A3F1-26396A64DCD2}" srcOrd="2" destOrd="0" presId="urn:microsoft.com/office/officeart/2008/layout/LinedList"/>
    <dgm:cxn modelId="{B38ADE6E-D19E-514D-B9D3-40BD8065D254}" type="presParOf" srcId="{45F9B2C0-30A1-0D43-B9B4-5360D961C2EB}" destId="{74EC502B-F64F-1045-9FDE-C64DAA96AF57}" srcOrd="3" destOrd="0" presId="urn:microsoft.com/office/officeart/2008/layout/LinedList"/>
    <dgm:cxn modelId="{A0E10319-C96C-4245-8DF8-073B641F1120}" type="presParOf" srcId="{74EC502B-F64F-1045-9FDE-C64DAA96AF57}" destId="{98877FAC-45A9-B94D-8E03-579F886A3F00}" srcOrd="0" destOrd="0" presId="urn:microsoft.com/office/officeart/2008/layout/LinedList"/>
    <dgm:cxn modelId="{92B871B8-241F-D442-A551-E93E047D1464}" type="presParOf" srcId="{74EC502B-F64F-1045-9FDE-C64DAA96AF57}" destId="{8D96B95E-0538-534A-BDB7-8D9EFA20701F}" srcOrd="1" destOrd="0" presId="urn:microsoft.com/office/officeart/2008/layout/LinedList"/>
    <dgm:cxn modelId="{D29E66B0-F958-BC48-B8B9-647E93F02B06}" type="presParOf" srcId="{45F9B2C0-30A1-0D43-B9B4-5360D961C2EB}" destId="{FB4F4314-E7D7-5843-9E31-4CCF9C4A9D8F}" srcOrd="4" destOrd="0" presId="urn:microsoft.com/office/officeart/2008/layout/LinedList"/>
    <dgm:cxn modelId="{074FCA83-FFE0-6847-AEB3-2F26CF0AED2B}" type="presParOf" srcId="{45F9B2C0-30A1-0D43-B9B4-5360D961C2EB}" destId="{9FC3FC7B-CBE5-024F-8CE6-1716A0CE5FA3}" srcOrd="5" destOrd="0" presId="urn:microsoft.com/office/officeart/2008/layout/LinedList"/>
    <dgm:cxn modelId="{3D117166-53AA-A240-A4F6-F34EA0B6056B}" type="presParOf" srcId="{9FC3FC7B-CBE5-024F-8CE6-1716A0CE5FA3}" destId="{4B888A40-A7A8-E644-A1D0-FB55854CC5D3}" srcOrd="0" destOrd="0" presId="urn:microsoft.com/office/officeart/2008/layout/LinedList"/>
    <dgm:cxn modelId="{63A258C4-B1B9-1A4C-B5B4-0D09ABD6D281}" type="presParOf" srcId="{9FC3FC7B-CBE5-024F-8CE6-1716A0CE5FA3}" destId="{7CAAEC5F-69A9-7445-8A40-A56DA304B9BB}" srcOrd="1" destOrd="0" presId="urn:microsoft.com/office/officeart/2008/layout/LinedList"/>
    <dgm:cxn modelId="{BB64EA87-886E-7B42-B83B-4CDFC0E997BF}" type="presParOf" srcId="{45F9B2C0-30A1-0D43-B9B4-5360D961C2EB}" destId="{E17EDDAB-3ACD-AB43-B8D5-488DF6E30DC8}" srcOrd="6" destOrd="0" presId="urn:microsoft.com/office/officeart/2008/layout/LinedList"/>
    <dgm:cxn modelId="{66A3589B-7894-F44D-85EC-FDF0E8B52651}" type="presParOf" srcId="{45F9B2C0-30A1-0D43-B9B4-5360D961C2EB}" destId="{1A26FBD8-7647-4345-8DCB-6DE22121E72B}" srcOrd="7" destOrd="0" presId="urn:microsoft.com/office/officeart/2008/layout/LinedList"/>
    <dgm:cxn modelId="{8B24704E-A9A4-D443-A46E-74C01ABD7895}" type="presParOf" srcId="{1A26FBD8-7647-4345-8DCB-6DE22121E72B}" destId="{95B9A257-ED48-EF41-96DB-ADF57CA392A2}" srcOrd="0" destOrd="0" presId="urn:microsoft.com/office/officeart/2008/layout/LinedList"/>
    <dgm:cxn modelId="{DAF073D5-663F-B045-A095-560AE5766138}" type="presParOf" srcId="{1A26FBD8-7647-4345-8DCB-6DE22121E72B}" destId="{C51FB072-D7FB-F041-88F2-27028C4685A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497D2B-119E-294A-B321-AD90A7C60587}">
      <dsp:nvSpPr>
        <dsp:cNvPr id="0" name=""/>
        <dsp:cNvSpPr/>
      </dsp:nvSpPr>
      <dsp:spPr>
        <a:xfrm>
          <a:off x="0" y="2703"/>
          <a:ext cx="6900512"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1C9242-7425-1F46-899E-5F17BD91E7B7}">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The Fast Gradient Sign Method (FGSM) crafts adversarial examples by computing the gradient of the model's loss with respect to the input and applying a small perturbation in the direction of the gradient's sign. </a:t>
          </a:r>
        </a:p>
      </dsp:txBody>
      <dsp:txXfrm>
        <a:off x="0" y="2703"/>
        <a:ext cx="6900512" cy="1843578"/>
      </dsp:txXfrm>
    </dsp:sp>
    <dsp:sp modelId="{6D3F96EE-8D10-7D41-8D66-8571796FE790}">
      <dsp:nvSpPr>
        <dsp:cNvPr id="0" name=""/>
        <dsp:cNvSpPr/>
      </dsp:nvSpPr>
      <dsp:spPr>
        <a:xfrm>
          <a:off x="0" y="1846281"/>
          <a:ext cx="6900512"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C7915E-2D18-C843-87F5-14D5C6106638}">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This quick and computationally efficient one-step attack maximizes the model's error, generating adversarial inputs that often lead to misclassifications. </a:t>
          </a:r>
        </a:p>
      </dsp:txBody>
      <dsp:txXfrm>
        <a:off x="0" y="1846281"/>
        <a:ext cx="6900512" cy="1843578"/>
      </dsp:txXfrm>
    </dsp:sp>
    <dsp:sp modelId="{704790F6-6681-6A4A-8042-449444DA7E88}">
      <dsp:nvSpPr>
        <dsp:cNvPr id="0" name=""/>
        <dsp:cNvSpPr/>
      </dsp:nvSpPr>
      <dsp:spPr>
        <a:xfrm>
          <a:off x="0" y="3689859"/>
          <a:ext cx="6900512"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3E7467-0B91-1040-8BB8-E9E2D9DD85B8}">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The strength lies in its simplicity, but its effectiveness may diminish against models explicitly trained for robustness against adversarial perturbations.</a:t>
          </a:r>
        </a:p>
      </dsp:txBody>
      <dsp:txXfrm>
        <a:off x="0" y="3689859"/>
        <a:ext cx="6900512" cy="18435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1065D4-EAB6-5C45-A411-5B1B0A154DEE}">
      <dsp:nvSpPr>
        <dsp:cNvPr id="0" name=""/>
        <dsp:cNvSpPr/>
      </dsp:nvSpPr>
      <dsp:spPr>
        <a:xfrm>
          <a:off x="0" y="0"/>
          <a:ext cx="6900512"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B95F12-B118-8A4E-BBA4-8B0F78B7AD6F}">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i="0" kern="1200"/>
            <a:t>The Carlini-Wagner (CW) attack is a sophisticated optimization-based method for generating adversarial examples. </a:t>
          </a:r>
          <a:endParaRPr lang="en-US" sz="2200" kern="1200"/>
        </a:p>
      </dsp:txBody>
      <dsp:txXfrm>
        <a:off x="0" y="0"/>
        <a:ext cx="6900512" cy="1384035"/>
      </dsp:txXfrm>
    </dsp:sp>
    <dsp:sp modelId="{6385DBE9-6DFC-F24D-A3F1-26396A64DCD2}">
      <dsp:nvSpPr>
        <dsp:cNvPr id="0" name=""/>
        <dsp:cNvSpPr/>
      </dsp:nvSpPr>
      <dsp:spPr>
        <a:xfrm>
          <a:off x="0" y="1384035"/>
          <a:ext cx="6900512"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877FAC-45A9-B94D-8E03-579F886A3F00}">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i="0" kern="1200"/>
            <a:t>CW formulates an optimization problem to find the smallest perturbation that leads to misclassification. </a:t>
          </a:r>
          <a:endParaRPr lang="en-US" sz="2200" kern="1200"/>
        </a:p>
      </dsp:txBody>
      <dsp:txXfrm>
        <a:off x="0" y="1384035"/>
        <a:ext cx="6900512" cy="1384035"/>
      </dsp:txXfrm>
    </dsp:sp>
    <dsp:sp modelId="{FB4F4314-E7D7-5843-9E31-4CCF9C4A9D8F}">
      <dsp:nvSpPr>
        <dsp:cNvPr id="0" name=""/>
        <dsp:cNvSpPr/>
      </dsp:nvSpPr>
      <dsp:spPr>
        <a:xfrm>
          <a:off x="0" y="2768070"/>
          <a:ext cx="6900512"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888A40-A7A8-E644-A1D0-FB55854CC5D3}">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i="0" kern="1200"/>
            <a:t>Unlike simpler methods, CW considers the model's confidence, allowing it to create highly effective adversarial examples with minimal perceptual changes. </a:t>
          </a:r>
          <a:endParaRPr lang="en-US" sz="2200" kern="1200"/>
        </a:p>
      </dsp:txBody>
      <dsp:txXfrm>
        <a:off x="0" y="2768070"/>
        <a:ext cx="6900512" cy="1384035"/>
      </dsp:txXfrm>
    </dsp:sp>
    <dsp:sp modelId="{E17EDDAB-3ACD-AB43-B8D5-488DF6E30DC8}">
      <dsp:nvSpPr>
        <dsp:cNvPr id="0" name=""/>
        <dsp:cNvSpPr/>
      </dsp:nvSpPr>
      <dsp:spPr>
        <a:xfrm>
          <a:off x="0" y="4152105"/>
          <a:ext cx="6900512" cy="0"/>
        </a:xfrm>
        <a:prstGeom prst="lin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B9A257-ED48-EF41-96DB-ADF57CA392A2}">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i="0" kern="1200"/>
            <a:t>The attack aims to find perturbations that are both small and evade detection, making it powerful against a wide range of models.</a:t>
          </a:r>
          <a:endParaRPr lang="en-US" sz="2200" kern="1200"/>
        </a:p>
      </dsp:txBody>
      <dsp:txXfrm>
        <a:off x="0" y="4152105"/>
        <a:ext cx="6900512" cy="13840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a6174fafbd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a6174fafbd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a6349a504e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a6349a50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a6349a504e_0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a6349a504e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a6349a504e_0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a6349a504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a6349a504e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a6349a504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a6349a504e_0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a6349a504e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a6349a504e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a6349a504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9"/>
          <p:cNvSpPr>
            <a:spLocks noGrp="1"/>
          </p:cNvSpPr>
          <p:nvPr>
            <p:ph type="pic" idx="2"/>
          </p:nvPr>
        </p:nvSpPr>
        <p:spPr>
          <a:xfrm>
            <a:off x="5183188" y="987425"/>
            <a:ext cx="6172200" cy="4873625"/>
          </a:xfrm>
          <a:prstGeom prst="rect">
            <a:avLst/>
          </a:prstGeom>
          <a:noFill/>
          <a:ln>
            <a:noFill/>
          </a:ln>
        </p:spPr>
      </p:sp>
      <p:sp>
        <p:nvSpPr>
          <p:cNvPr id="64" name="Google Shape;64;p2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adaba1@morgan.edu"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mailto:enaki2@morgan.edu" TargetMode="External"/><Relationship Id="rId4" Type="http://schemas.openxmlformats.org/officeDocument/2006/relationships/hyperlink" Target="mailto:akyus1@morgan.edu"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Google Shape;84;p1"/>
          <p:cNvSpPr txBox="1">
            <a:spLocks noGrp="1"/>
          </p:cNvSpPr>
          <p:nvPr>
            <p:ph type="ctrTitle"/>
          </p:nvPr>
        </p:nvSpPr>
        <p:spPr>
          <a:xfrm>
            <a:off x="5297762" y="640080"/>
            <a:ext cx="6251110" cy="3566160"/>
          </a:xfrm>
          <a:prstGeom prst="rect">
            <a:avLst/>
          </a:prstGeom>
        </p:spPr>
        <p:txBody>
          <a:bodyPr spcFirstLastPara="1" lIns="91425" tIns="45700" rIns="91425" bIns="45700" anchor="b" anchorCtr="0">
            <a:normAutofit/>
          </a:bodyPr>
          <a:lstStyle/>
          <a:p>
            <a:pPr marL="0" lvl="0" indent="0" algn="l" rtl="0">
              <a:spcBef>
                <a:spcPts val="0"/>
              </a:spcBef>
              <a:spcAft>
                <a:spcPts val="0"/>
              </a:spcAft>
              <a:buClr>
                <a:schemeClr val="dk1"/>
              </a:buClr>
              <a:buSzPts val="4400"/>
              <a:buFont typeface="Calibri"/>
              <a:buNone/>
            </a:pPr>
            <a:r>
              <a:rPr lang="en-US" sz="5400"/>
              <a:t>Strengthening Neural Networks: Insights from FGSM and CW Adversarial Attacks</a:t>
            </a:r>
          </a:p>
        </p:txBody>
      </p:sp>
      <p:pic>
        <p:nvPicPr>
          <p:cNvPr id="86" name="Picture 85" descr="Human brain nerve cells">
            <a:extLst>
              <a:ext uri="{FF2B5EF4-FFF2-40B4-BE49-F238E27FC236}">
                <a16:creationId xmlns:a16="http://schemas.microsoft.com/office/drawing/2014/main" id="{F9DA3EB3-5979-8993-B06D-A37BF49A3E01}"/>
              </a:ext>
            </a:extLst>
          </p:cNvPr>
          <p:cNvPicPr>
            <a:picLocks noChangeAspect="1"/>
          </p:cNvPicPr>
          <p:nvPr/>
        </p:nvPicPr>
        <p:blipFill rotWithShape="1">
          <a:blip r:embed="rId3"/>
          <a:srcRect l="13551" r="35516"/>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92"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84"/>
                                        </p:tgtEl>
                                        <p:attrNameLst>
                                          <p:attrName>style.visibility</p:attrName>
                                        </p:attrNameLst>
                                      </p:cBhvr>
                                      <p:to>
                                        <p:strVal val="visible"/>
                                      </p:to>
                                    </p:set>
                                    <p:animEffect transition="in" filter="fade">
                                      <p:cBhvr>
                                        <p:cTn id="7" dur="4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0"/>
          <p:cNvSpPr txBox="1">
            <a:spLocks noGrp="1"/>
          </p:cNvSpPr>
          <p:nvPr>
            <p:ph type="title"/>
          </p:nvPr>
        </p:nvSpPr>
        <p:spPr>
          <a:xfrm>
            <a:off x="838200" y="365126"/>
            <a:ext cx="10515600" cy="88673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Results</a:t>
            </a:r>
            <a:endParaRPr/>
          </a:p>
        </p:txBody>
      </p:sp>
      <p:sp>
        <p:nvSpPr>
          <p:cNvPr id="139" name="Google Shape;139;p10"/>
          <p:cNvSpPr txBox="1">
            <a:spLocks noGrp="1"/>
          </p:cNvSpPr>
          <p:nvPr>
            <p:ph type="body" idx="1"/>
          </p:nvPr>
        </p:nvSpPr>
        <p:spPr>
          <a:xfrm>
            <a:off x="838200" y="1401082"/>
            <a:ext cx="10515600" cy="54746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FGSM - Euclidean Distance</a:t>
            </a:r>
            <a:endParaRPr/>
          </a:p>
          <a:p>
            <a:pPr marL="0" lvl="0" indent="0" algn="l" rtl="0">
              <a:lnSpc>
                <a:spcPct val="90000"/>
              </a:lnSpc>
              <a:spcBef>
                <a:spcPts val="1000"/>
              </a:spcBef>
              <a:spcAft>
                <a:spcPts val="0"/>
              </a:spcAft>
              <a:buClr>
                <a:schemeClr val="dk1"/>
              </a:buClr>
              <a:buSzPts val="2800"/>
              <a:buNone/>
            </a:pPr>
            <a:endParaRPr/>
          </a:p>
        </p:txBody>
      </p:sp>
      <p:pic>
        <p:nvPicPr>
          <p:cNvPr id="140" name="Google Shape;140;p10" descr="A blue graph with white background&#10;&#10;Description automatically generated"/>
          <p:cNvPicPr preferRelativeResize="0"/>
          <p:nvPr/>
        </p:nvPicPr>
        <p:blipFill rotWithShape="1">
          <a:blip r:embed="rId3">
            <a:alphaModFix/>
          </a:blip>
          <a:srcRect/>
          <a:stretch/>
        </p:blipFill>
        <p:spPr>
          <a:xfrm>
            <a:off x="1398651" y="2209800"/>
            <a:ext cx="7195406" cy="3881087"/>
          </a:xfrm>
          <a:prstGeom prst="rect">
            <a:avLst/>
          </a:prstGeom>
          <a:noFill/>
          <a:ln>
            <a:noFill/>
          </a:ln>
        </p:spPr>
      </p:pic>
      <p:sp>
        <p:nvSpPr>
          <p:cNvPr id="141" name="Google Shape;141;p10"/>
          <p:cNvSpPr txBox="1"/>
          <p:nvPr/>
        </p:nvSpPr>
        <p:spPr>
          <a:xfrm>
            <a:off x="9394371" y="2699657"/>
            <a:ext cx="2209259"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Maximum: 3.240561</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Minimum: 0.1798066</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Average: 1.93666</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5"/>
        <p:cNvGrpSpPr/>
        <p:nvPr/>
      </p:nvGrpSpPr>
      <p:grpSpPr>
        <a:xfrm>
          <a:off x="0" y="0"/>
          <a:ext cx="0" cy="0"/>
          <a:chOff x="0" y="0"/>
          <a:chExt cx="0" cy="0"/>
        </a:xfrm>
      </p:grpSpPr>
      <p:sp useBgFill="1">
        <p:nvSpPr>
          <p:cNvPr id="153" name="Rectangle 152">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Google Shape;146;p11"/>
          <p:cNvSpPr txBox="1">
            <a:spLocks noGrp="1"/>
          </p:cNvSpPr>
          <p:nvPr>
            <p:ph type="title"/>
          </p:nvPr>
        </p:nvSpPr>
        <p:spPr>
          <a:xfrm>
            <a:off x="517889" y="4883544"/>
            <a:ext cx="3876086" cy="1556907"/>
          </a:xfrm>
          <a:prstGeom prst="rect">
            <a:avLst/>
          </a:prstGeom>
        </p:spPr>
        <p:txBody>
          <a:bodyPr spcFirstLastPara="1" lIns="91425" tIns="45700" rIns="91425" bIns="45700" anchor="ctr" anchorCtr="0">
            <a:normAutofit/>
          </a:bodyPr>
          <a:lstStyle/>
          <a:p>
            <a:pPr marL="0" lvl="0" indent="0" rtl="0">
              <a:spcBef>
                <a:spcPts val="0"/>
              </a:spcBef>
              <a:spcAft>
                <a:spcPts val="0"/>
              </a:spcAft>
              <a:buClr>
                <a:schemeClr val="dk1"/>
              </a:buClr>
              <a:buSzPts val="4400"/>
              <a:buFont typeface="Calibri"/>
              <a:buNone/>
            </a:pPr>
            <a:r>
              <a:rPr lang="en-US" sz="3200"/>
              <a:t>Results</a:t>
            </a:r>
          </a:p>
        </p:txBody>
      </p:sp>
      <p:sp>
        <p:nvSpPr>
          <p:cNvPr id="155" name="Rectangle 154">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8" name="Google Shape;148;p11" descr="A black and white pixelated image&#10;&#10;Description automatically generated"/>
          <p:cNvPicPr preferRelativeResize="0"/>
          <p:nvPr/>
        </p:nvPicPr>
        <p:blipFill rotWithShape="1">
          <a:blip r:embed="rId3"/>
          <a:stretch/>
        </p:blipFill>
        <p:spPr>
          <a:xfrm>
            <a:off x="959205" y="392717"/>
            <a:ext cx="10369645" cy="3810843"/>
          </a:xfrm>
          <a:prstGeom prst="rect">
            <a:avLst/>
          </a:prstGeom>
          <a:noFill/>
        </p:spPr>
      </p:pic>
      <p:sp>
        <p:nvSpPr>
          <p:cNvPr id="159" name="Rectangle 158">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Google Shape;147;p11"/>
          <p:cNvSpPr txBox="1">
            <a:spLocks noGrp="1"/>
          </p:cNvSpPr>
          <p:nvPr>
            <p:ph type="body" idx="1"/>
          </p:nvPr>
        </p:nvSpPr>
        <p:spPr>
          <a:xfrm>
            <a:off x="5162719" y="4883544"/>
            <a:ext cx="6586915" cy="1556907"/>
          </a:xfrm>
          <a:prstGeom prst="rect">
            <a:avLst/>
          </a:prstGeom>
        </p:spPr>
        <p:txBody>
          <a:bodyPr spcFirstLastPara="1" lIns="91425" tIns="45700" rIns="91425" bIns="45700" anchor="ctr" anchorCtr="0">
            <a:normAutofit/>
          </a:bodyPr>
          <a:lstStyle/>
          <a:p>
            <a:pPr marL="0" lvl="0" indent="0" rtl="0">
              <a:spcBef>
                <a:spcPts val="0"/>
              </a:spcBef>
              <a:spcAft>
                <a:spcPts val="600"/>
              </a:spcAft>
              <a:buClr>
                <a:schemeClr val="dk1"/>
              </a:buClr>
              <a:buSzPts val="2800"/>
              <a:buNone/>
            </a:pPr>
            <a:r>
              <a:rPr lang="en-US" sz="1800"/>
              <a:t>Minimum Perturbation: 0.1798066</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2"/>
        <p:cNvGrpSpPr/>
        <p:nvPr/>
      </p:nvGrpSpPr>
      <p:grpSpPr>
        <a:xfrm>
          <a:off x="0" y="0"/>
          <a:ext cx="0" cy="0"/>
          <a:chOff x="0" y="0"/>
          <a:chExt cx="0" cy="0"/>
        </a:xfrm>
      </p:grpSpPr>
      <p:sp useBgFill="1">
        <p:nvSpPr>
          <p:cNvPr id="160" name="Rectangle 15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Freeform: Shape 16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3" name="Google Shape;153;p12"/>
          <p:cNvSpPr txBox="1">
            <a:spLocks noGrp="1"/>
          </p:cNvSpPr>
          <p:nvPr>
            <p:ph type="title"/>
          </p:nvPr>
        </p:nvSpPr>
        <p:spPr>
          <a:xfrm>
            <a:off x="828675" y="494414"/>
            <a:ext cx="10534650" cy="817403"/>
          </a:xfrm>
          <a:prstGeom prst="rect">
            <a:avLst/>
          </a:prstGeom>
        </p:spPr>
        <p:txBody>
          <a:bodyPr spcFirstLastPara="1" vert="horz" lIns="91440" tIns="45720" rIns="91440" bIns="45720" rtlCol="0" anchor="b" anchorCtr="0">
            <a:normAutofit/>
          </a:bodyPr>
          <a:lstStyle/>
          <a:p>
            <a:pPr marL="0" lvl="0" indent="0" algn="ctr">
              <a:spcBef>
                <a:spcPct val="0"/>
              </a:spcBef>
              <a:spcAft>
                <a:spcPts val="0"/>
              </a:spcAft>
              <a:buClr>
                <a:schemeClr val="dk1"/>
              </a:buClr>
              <a:buSzPts val="4400"/>
            </a:pPr>
            <a:r>
              <a:rPr lang="en-US" sz="3600" kern="1200">
                <a:solidFill>
                  <a:schemeClr val="tx1"/>
                </a:solidFill>
                <a:latin typeface="+mj-lt"/>
                <a:ea typeface="+mj-ea"/>
                <a:cs typeface="+mj-cs"/>
              </a:rPr>
              <a:t>Results</a:t>
            </a:r>
          </a:p>
        </p:txBody>
      </p:sp>
      <p:sp>
        <p:nvSpPr>
          <p:cNvPr id="154" name="Google Shape;154;p12"/>
          <p:cNvSpPr txBox="1">
            <a:spLocks noGrp="1"/>
          </p:cNvSpPr>
          <p:nvPr>
            <p:ph type="body" idx="1"/>
          </p:nvPr>
        </p:nvSpPr>
        <p:spPr>
          <a:xfrm>
            <a:off x="1882588" y="1311818"/>
            <a:ext cx="8426823" cy="397567"/>
          </a:xfrm>
          <a:prstGeom prst="rect">
            <a:avLst/>
          </a:prstGeom>
        </p:spPr>
        <p:txBody>
          <a:bodyPr spcFirstLastPara="1" vert="horz" lIns="91440" tIns="45720" rIns="91440" bIns="45720" rtlCol="0" anchorCtr="0">
            <a:normAutofit/>
          </a:bodyPr>
          <a:lstStyle/>
          <a:p>
            <a:pPr marL="0" lvl="0" indent="0" algn="ctr">
              <a:spcAft>
                <a:spcPts val="0"/>
              </a:spcAft>
              <a:buClr>
                <a:schemeClr val="dk1"/>
              </a:buClr>
              <a:buSzPts val="2800"/>
              <a:buNone/>
            </a:pPr>
            <a:r>
              <a:rPr lang="en-US" sz="1200" kern="1200">
                <a:solidFill>
                  <a:schemeClr val="tx1"/>
                </a:solidFill>
                <a:latin typeface="+mn-lt"/>
                <a:ea typeface="+mn-ea"/>
                <a:cs typeface="+mn-cs"/>
              </a:rPr>
              <a:t>Maximum Perturbation : 3.2420561 </a:t>
            </a:r>
          </a:p>
        </p:txBody>
      </p:sp>
      <p:pic>
        <p:nvPicPr>
          <p:cNvPr id="155" name="Google Shape;155;p12" descr="A black and white pixelated image&#10;&#10;Description automatically generated"/>
          <p:cNvPicPr preferRelativeResize="0"/>
          <p:nvPr/>
        </p:nvPicPr>
        <p:blipFill rotWithShape="1">
          <a:blip r:embed="rId3"/>
          <a:stretch/>
        </p:blipFill>
        <p:spPr>
          <a:xfrm>
            <a:off x="724455" y="2354239"/>
            <a:ext cx="10743090" cy="394808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9"/>
        <p:cNvGrpSpPr/>
        <p:nvPr/>
      </p:nvGrpSpPr>
      <p:grpSpPr>
        <a:xfrm>
          <a:off x="0" y="0"/>
          <a:ext cx="0" cy="0"/>
          <a:chOff x="0" y="0"/>
          <a:chExt cx="0" cy="0"/>
        </a:xfrm>
      </p:grpSpPr>
      <p:sp useBgFill="1">
        <p:nvSpPr>
          <p:cNvPr id="167" name="Rectangle 166">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reeform: Shape 168">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0" name="Google Shape;160;p13"/>
          <p:cNvSpPr txBox="1">
            <a:spLocks noGrp="1"/>
          </p:cNvSpPr>
          <p:nvPr>
            <p:ph type="title"/>
          </p:nvPr>
        </p:nvSpPr>
        <p:spPr>
          <a:xfrm>
            <a:off x="828675" y="494414"/>
            <a:ext cx="10534650" cy="817403"/>
          </a:xfrm>
          <a:prstGeom prst="rect">
            <a:avLst/>
          </a:prstGeom>
        </p:spPr>
        <p:txBody>
          <a:bodyPr spcFirstLastPara="1" vert="horz" lIns="91440" tIns="45720" rIns="91440" bIns="45720" rtlCol="0" anchor="b" anchorCtr="0">
            <a:normAutofit/>
          </a:bodyPr>
          <a:lstStyle/>
          <a:p>
            <a:pPr marL="0" lvl="0" indent="0" algn="ctr">
              <a:spcBef>
                <a:spcPct val="0"/>
              </a:spcBef>
              <a:spcAft>
                <a:spcPts val="0"/>
              </a:spcAft>
              <a:buClr>
                <a:schemeClr val="dk1"/>
              </a:buClr>
              <a:buSzPts val="4400"/>
            </a:pPr>
            <a:r>
              <a:rPr lang="en-US" sz="3600" kern="1200">
                <a:solidFill>
                  <a:schemeClr val="tx1"/>
                </a:solidFill>
                <a:latin typeface="+mj-lt"/>
                <a:ea typeface="+mj-ea"/>
                <a:cs typeface="+mj-cs"/>
              </a:rPr>
              <a:t>Results</a:t>
            </a:r>
          </a:p>
        </p:txBody>
      </p:sp>
      <p:sp>
        <p:nvSpPr>
          <p:cNvPr id="161" name="Google Shape;161;p13"/>
          <p:cNvSpPr txBox="1">
            <a:spLocks noGrp="1"/>
          </p:cNvSpPr>
          <p:nvPr>
            <p:ph type="body" idx="1"/>
          </p:nvPr>
        </p:nvSpPr>
        <p:spPr>
          <a:xfrm>
            <a:off x="1882588" y="1311818"/>
            <a:ext cx="8426823" cy="397567"/>
          </a:xfrm>
          <a:prstGeom prst="rect">
            <a:avLst/>
          </a:prstGeom>
        </p:spPr>
        <p:txBody>
          <a:bodyPr spcFirstLastPara="1" vert="horz" lIns="91440" tIns="45720" rIns="91440" bIns="45720" rtlCol="0" anchorCtr="0">
            <a:normAutofit/>
          </a:bodyPr>
          <a:lstStyle/>
          <a:p>
            <a:pPr marL="0" lvl="0" indent="0" algn="ctr">
              <a:spcAft>
                <a:spcPts val="0"/>
              </a:spcAft>
              <a:buClr>
                <a:schemeClr val="dk1"/>
              </a:buClr>
              <a:buSzPts val="2800"/>
              <a:buNone/>
            </a:pPr>
            <a:r>
              <a:rPr lang="en-US" sz="1200" kern="1200">
                <a:solidFill>
                  <a:schemeClr val="tx1"/>
                </a:solidFill>
                <a:latin typeface="+mn-lt"/>
                <a:ea typeface="+mn-ea"/>
                <a:cs typeface="+mn-cs"/>
              </a:rPr>
              <a:t>CW attacks</a:t>
            </a:r>
          </a:p>
        </p:txBody>
      </p:sp>
      <p:pic>
        <p:nvPicPr>
          <p:cNvPr id="162" name="Google Shape;162;p13" descr="A comparison of images of a person's body&#10;&#10;Description automatically generated"/>
          <p:cNvPicPr preferRelativeResize="0"/>
          <p:nvPr/>
        </p:nvPicPr>
        <p:blipFill rotWithShape="1">
          <a:blip r:embed="rId3"/>
          <a:stretch/>
        </p:blipFill>
        <p:spPr>
          <a:xfrm>
            <a:off x="2317927" y="2354239"/>
            <a:ext cx="7556146" cy="3948085"/>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Results</a:t>
            </a:r>
            <a:endParaRPr/>
          </a:p>
        </p:txBody>
      </p:sp>
      <p:pic>
        <p:nvPicPr>
          <p:cNvPr id="168" name="Google Shape;168;p14" descr="A blue graph with white text&#10;&#10;Description automatically generated"/>
          <p:cNvPicPr preferRelativeResize="0">
            <a:picLocks noGrp="1"/>
          </p:cNvPicPr>
          <p:nvPr>
            <p:ph type="body" idx="1"/>
          </p:nvPr>
        </p:nvPicPr>
        <p:blipFill rotWithShape="1">
          <a:blip r:embed="rId3">
            <a:alphaModFix/>
          </a:blip>
          <a:srcRect/>
          <a:stretch/>
        </p:blipFill>
        <p:spPr>
          <a:xfrm>
            <a:off x="1839685" y="1895814"/>
            <a:ext cx="6879771" cy="4466431"/>
          </a:xfrm>
          <a:prstGeom prst="rect">
            <a:avLst/>
          </a:prstGeom>
          <a:noFill/>
          <a:ln>
            <a:noFill/>
          </a:ln>
        </p:spPr>
      </p:pic>
      <p:sp>
        <p:nvSpPr>
          <p:cNvPr id="169" name="Google Shape;169;p14"/>
          <p:cNvSpPr txBox="1"/>
          <p:nvPr/>
        </p:nvSpPr>
        <p:spPr>
          <a:xfrm>
            <a:off x="9394371" y="2699657"/>
            <a:ext cx="2242409"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Maximum: 5.7212296</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Minimum: 11.56983</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Average: 8.283451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3"/>
        <p:cNvGrpSpPr/>
        <p:nvPr/>
      </p:nvGrpSpPr>
      <p:grpSpPr>
        <a:xfrm>
          <a:off x="0" y="0"/>
          <a:ext cx="0" cy="0"/>
          <a:chOff x="0" y="0"/>
          <a:chExt cx="0" cy="0"/>
        </a:xfrm>
      </p:grpSpPr>
      <p:sp useBgFill="1">
        <p:nvSpPr>
          <p:cNvPr id="181" name="Rectangle 180">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Freeform: Shape 182">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Google Shape;174;p15"/>
          <p:cNvSpPr txBox="1">
            <a:spLocks noGrp="1"/>
          </p:cNvSpPr>
          <p:nvPr>
            <p:ph type="title"/>
          </p:nvPr>
        </p:nvSpPr>
        <p:spPr>
          <a:xfrm>
            <a:off x="828675" y="494414"/>
            <a:ext cx="10534650" cy="817403"/>
          </a:xfrm>
          <a:prstGeom prst="rect">
            <a:avLst/>
          </a:prstGeom>
        </p:spPr>
        <p:txBody>
          <a:bodyPr spcFirstLastPara="1" vert="horz" lIns="91440" tIns="45720" rIns="91440" bIns="45720" rtlCol="0" anchor="b" anchorCtr="0">
            <a:normAutofit/>
          </a:bodyPr>
          <a:lstStyle/>
          <a:p>
            <a:pPr marL="0" lvl="0" indent="0" algn="ctr">
              <a:spcBef>
                <a:spcPct val="0"/>
              </a:spcBef>
              <a:spcAft>
                <a:spcPts val="0"/>
              </a:spcAft>
              <a:buClr>
                <a:schemeClr val="dk1"/>
              </a:buClr>
              <a:buSzPts val="4400"/>
            </a:pPr>
            <a:r>
              <a:rPr lang="en-US" sz="3600" kern="1200">
                <a:solidFill>
                  <a:schemeClr val="tx1"/>
                </a:solidFill>
                <a:latin typeface="+mj-lt"/>
                <a:ea typeface="+mj-ea"/>
                <a:cs typeface="+mj-cs"/>
              </a:rPr>
              <a:t>Results</a:t>
            </a:r>
          </a:p>
        </p:txBody>
      </p:sp>
      <p:sp>
        <p:nvSpPr>
          <p:cNvPr id="175" name="Google Shape;175;p15"/>
          <p:cNvSpPr txBox="1">
            <a:spLocks noGrp="1"/>
          </p:cNvSpPr>
          <p:nvPr>
            <p:ph type="body" idx="1"/>
          </p:nvPr>
        </p:nvSpPr>
        <p:spPr>
          <a:xfrm>
            <a:off x="1882588" y="1311818"/>
            <a:ext cx="8426823" cy="397567"/>
          </a:xfrm>
          <a:prstGeom prst="rect">
            <a:avLst/>
          </a:prstGeom>
        </p:spPr>
        <p:txBody>
          <a:bodyPr spcFirstLastPara="1" vert="horz" lIns="91440" tIns="45720" rIns="91440" bIns="45720" rtlCol="0" anchorCtr="0">
            <a:normAutofit/>
          </a:bodyPr>
          <a:lstStyle/>
          <a:p>
            <a:pPr marL="0" lvl="0" indent="0" algn="ctr">
              <a:spcAft>
                <a:spcPts val="0"/>
              </a:spcAft>
              <a:buClr>
                <a:schemeClr val="dk1"/>
              </a:buClr>
              <a:buSzPts val="2800"/>
              <a:buNone/>
            </a:pPr>
            <a:r>
              <a:rPr lang="en-US" sz="1200" kern="1200">
                <a:solidFill>
                  <a:schemeClr val="tx1"/>
                </a:solidFill>
                <a:latin typeface="+mn-lt"/>
                <a:ea typeface="+mn-ea"/>
                <a:cs typeface="+mn-cs"/>
              </a:rPr>
              <a:t>CW attack minimum: </a:t>
            </a:r>
          </a:p>
        </p:txBody>
      </p:sp>
      <p:pic>
        <p:nvPicPr>
          <p:cNvPr id="176" name="Google Shape;176;p15" descr="A comparison of images of a number&#10;&#10;Description automatically generated with medium confidence"/>
          <p:cNvPicPr preferRelativeResize="0"/>
          <p:nvPr/>
        </p:nvPicPr>
        <p:blipFill rotWithShape="1">
          <a:blip r:embed="rId3"/>
          <a:stretch/>
        </p:blipFill>
        <p:spPr>
          <a:xfrm>
            <a:off x="2317927" y="2354239"/>
            <a:ext cx="7556146" cy="394808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0"/>
        <p:cNvGrpSpPr/>
        <p:nvPr/>
      </p:nvGrpSpPr>
      <p:grpSpPr>
        <a:xfrm>
          <a:off x="0" y="0"/>
          <a:ext cx="0" cy="0"/>
          <a:chOff x="0" y="0"/>
          <a:chExt cx="0" cy="0"/>
        </a:xfrm>
      </p:grpSpPr>
      <p:sp useBgFill="1">
        <p:nvSpPr>
          <p:cNvPr id="188" name="Rectangle 187">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Freeform: Shape 189">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1" name="Google Shape;181;p16"/>
          <p:cNvSpPr txBox="1">
            <a:spLocks noGrp="1"/>
          </p:cNvSpPr>
          <p:nvPr>
            <p:ph type="title"/>
          </p:nvPr>
        </p:nvSpPr>
        <p:spPr>
          <a:xfrm>
            <a:off x="828675" y="494414"/>
            <a:ext cx="10534650" cy="817403"/>
          </a:xfrm>
          <a:prstGeom prst="rect">
            <a:avLst/>
          </a:prstGeom>
        </p:spPr>
        <p:txBody>
          <a:bodyPr spcFirstLastPara="1" vert="horz" lIns="91440" tIns="45720" rIns="91440" bIns="45720" rtlCol="0" anchor="b" anchorCtr="0">
            <a:normAutofit/>
          </a:bodyPr>
          <a:lstStyle/>
          <a:p>
            <a:pPr marL="0" lvl="0" indent="0" algn="ctr">
              <a:spcBef>
                <a:spcPct val="0"/>
              </a:spcBef>
              <a:spcAft>
                <a:spcPts val="0"/>
              </a:spcAft>
              <a:buClr>
                <a:schemeClr val="dk1"/>
              </a:buClr>
              <a:buSzPts val="4400"/>
            </a:pPr>
            <a:r>
              <a:rPr lang="en-US" sz="3600" kern="1200">
                <a:solidFill>
                  <a:schemeClr val="tx1"/>
                </a:solidFill>
                <a:latin typeface="+mj-lt"/>
                <a:ea typeface="+mj-ea"/>
                <a:cs typeface="+mj-cs"/>
              </a:rPr>
              <a:t>Results</a:t>
            </a:r>
          </a:p>
        </p:txBody>
      </p:sp>
      <p:sp>
        <p:nvSpPr>
          <p:cNvPr id="182" name="Google Shape;182;p16"/>
          <p:cNvSpPr txBox="1">
            <a:spLocks noGrp="1"/>
          </p:cNvSpPr>
          <p:nvPr>
            <p:ph type="body" idx="1"/>
          </p:nvPr>
        </p:nvSpPr>
        <p:spPr>
          <a:xfrm>
            <a:off x="1882588" y="1311818"/>
            <a:ext cx="8426823" cy="397567"/>
          </a:xfrm>
          <a:prstGeom prst="rect">
            <a:avLst/>
          </a:prstGeom>
        </p:spPr>
        <p:txBody>
          <a:bodyPr spcFirstLastPara="1" vert="horz" lIns="91440" tIns="45720" rIns="91440" bIns="45720" rtlCol="0" anchorCtr="0">
            <a:normAutofit/>
          </a:bodyPr>
          <a:lstStyle/>
          <a:p>
            <a:pPr marL="0" lvl="0" indent="0" algn="ctr">
              <a:spcAft>
                <a:spcPts val="0"/>
              </a:spcAft>
              <a:buClr>
                <a:schemeClr val="dk1"/>
              </a:buClr>
              <a:buSzPts val="2800"/>
              <a:buNone/>
            </a:pPr>
            <a:r>
              <a:rPr lang="en-US" sz="1200" kern="1200">
                <a:solidFill>
                  <a:schemeClr val="tx1"/>
                </a:solidFill>
                <a:latin typeface="+mn-lt"/>
                <a:ea typeface="+mn-ea"/>
                <a:cs typeface="+mn-cs"/>
              </a:rPr>
              <a:t>Maximum Perturbation: </a:t>
            </a:r>
          </a:p>
        </p:txBody>
      </p:sp>
      <p:pic>
        <p:nvPicPr>
          <p:cNvPr id="183" name="Google Shape;183;p16" descr="A comparison of images of a letter&#10;&#10;Description automatically generated with medium confidence"/>
          <p:cNvPicPr preferRelativeResize="0"/>
          <p:nvPr/>
        </p:nvPicPr>
        <p:blipFill rotWithShape="1">
          <a:blip r:embed="rId3"/>
          <a:stretch/>
        </p:blipFill>
        <p:spPr>
          <a:xfrm>
            <a:off x="2317927" y="2354239"/>
            <a:ext cx="7556146" cy="3948085"/>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7"/>
        <p:cNvGrpSpPr/>
        <p:nvPr/>
      </p:nvGrpSpPr>
      <p:grpSpPr>
        <a:xfrm>
          <a:off x="0" y="0"/>
          <a:ext cx="0" cy="0"/>
          <a:chOff x="0" y="0"/>
          <a:chExt cx="0" cy="0"/>
        </a:xfrm>
      </p:grpSpPr>
      <p:sp useBgFill="1">
        <p:nvSpPr>
          <p:cNvPr id="194" name="Rectangle 193">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Freeform: Shape 195">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8" name="Google Shape;188;p17"/>
          <p:cNvSpPr txBox="1">
            <a:spLocks noGrp="1"/>
          </p:cNvSpPr>
          <p:nvPr>
            <p:ph type="title"/>
          </p:nvPr>
        </p:nvSpPr>
        <p:spPr>
          <a:xfrm>
            <a:off x="1137036" y="548640"/>
            <a:ext cx="9543405" cy="1188720"/>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a:solidFill>
                  <a:schemeClr val="tx1">
                    <a:lumMod val="85000"/>
                    <a:lumOff val="15000"/>
                  </a:schemeClr>
                </a:solidFill>
              </a:rPr>
              <a:t>Insights</a:t>
            </a:r>
          </a:p>
        </p:txBody>
      </p:sp>
      <p:sp>
        <p:nvSpPr>
          <p:cNvPr id="189" name="Google Shape;189;p17"/>
          <p:cNvSpPr txBox="1">
            <a:spLocks noGrp="1"/>
          </p:cNvSpPr>
          <p:nvPr>
            <p:ph type="body" idx="1"/>
          </p:nvPr>
        </p:nvSpPr>
        <p:spPr>
          <a:xfrm>
            <a:off x="1957987" y="2431765"/>
            <a:ext cx="8276026" cy="3320031"/>
          </a:xfrm>
          <a:prstGeom prst="rect">
            <a:avLst/>
          </a:prstGeom>
        </p:spPr>
        <p:txBody>
          <a:bodyPr spcFirstLastPara="1" lIns="91425" tIns="45700" rIns="91425" bIns="45700" anchor="ctr" anchorCtr="0">
            <a:normAutofit/>
          </a:bodyPr>
          <a:lstStyle/>
          <a:p>
            <a:pPr marL="0" lvl="0" indent="0" rtl="0">
              <a:spcBef>
                <a:spcPts val="0"/>
              </a:spcBef>
              <a:spcAft>
                <a:spcPts val="0"/>
              </a:spcAft>
              <a:buClr>
                <a:schemeClr val="dk1"/>
              </a:buClr>
              <a:buSzPts val="2800"/>
              <a:buNone/>
            </a:pPr>
            <a:r>
              <a:rPr lang="en-US" sz="2000">
                <a:solidFill>
                  <a:schemeClr val="tx1">
                    <a:lumMod val="85000"/>
                    <a:lumOff val="15000"/>
                  </a:schemeClr>
                </a:solidFill>
              </a:rPr>
              <a:t>Perceptual Quality: A low Euclidean distance suggests that the adversarial images from FGSM are perceptually similar to the original ones, making them potentially more effective in real-world scenarios where visual differences are crucial.</a:t>
            </a:r>
          </a:p>
          <a:p>
            <a:pPr marL="0" lvl="0" indent="0" rtl="0">
              <a:spcBef>
                <a:spcPts val="1000"/>
              </a:spcBef>
              <a:spcAft>
                <a:spcPts val="0"/>
              </a:spcAft>
              <a:buClr>
                <a:schemeClr val="dk1"/>
              </a:buClr>
              <a:buSzPts val="2800"/>
              <a:buNone/>
            </a:pPr>
            <a:endParaRPr lang="en-US" sz="2000">
              <a:solidFill>
                <a:schemeClr val="tx1">
                  <a:lumMod val="85000"/>
                  <a:lumOff val="15000"/>
                </a:schemeClr>
              </a:solidFill>
            </a:endParaRPr>
          </a:p>
          <a:p>
            <a:pPr marL="0" lvl="0" indent="0" rtl="0">
              <a:spcBef>
                <a:spcPts val="1000"/>
              </a:spcBef>
              <a:spcAft>
                <a:spcPts val="0"/>
              </a:spcAft>
              <a:buClr>
                <a:schemeClr val="dk1"/>
              </a:buClr>
              <a:buSzPts val="2800"/>
              <a:buNone/>
            </a:pPr>
            <a:r>
              <a:rPr lang="en-US" sz="2000">
                <a:solidFill>
                  <a:schemeClr val="tx1">
                    <a:lumMod val="85000"/>
                    <a:lumOff val="15000"/>
                  </a:schemeClr>
                </a:solidFill>
              </a:rPr>
              <a:t>Stealthy Attacks: FGSM, due to its low Euclidean distances, may be considered a stealthier attack as it can achieve its goals while maintaining visual similarity, potentially bypassing defenses relying on perceptual differences.</a:t>
            </a:r>
          </a:p>
        </p:txBody>
      </p:sp>
      <p:sp>
        <p:nvSpPr>
          <p:cNvPr id="198" name="Freeform: Shape 197">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Defence Mechanisms</a:t>
            </a:r>
            <a:endParaRPr/>
          </a:p>
        </p:txBody>
      </p:sp>
      <p:sp>
        <p:nvSpPr>
          <p:cNvPr id="195" name="Google Shape;195;p1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0"/>
              </a:spcBef>
              <a:spcAft>
                <a:spcPts val="0"/>
              </a:spcAft>
              <a:buSzPts val="1800"/>
              <a:buChar char="•"/>
            </a:pPr>
            <a:r>
              <a:rPr lang="en-US"/>
              <a:t>Defense:</a:t>
            </a:r>
            <a:endParaRPr/>
          </a:p>
          <a:p>
            <a:pPr marL="914400" lvl="1" indent="-342900" algn="l" rtl="0">
              <a:lnSpc>
                <a:spcPct val="90000"/>
              </a:lnSpc>
              <a:spcBef>
                <a:spcPts val="0"/>
              </a:spcBef>
              <a:spcAft>
                <a:spcPts val="0"/>
              </a:spcAft>
              <a:buSzPts val="1800"/>
              <a:buChar char="•"/>
            </a:pPr>
            <a:endParaRPr/>
          </a:p>
          <a:p>
            <a:pPr marL="914400" lvl="1" indent="-342900" algn="l" rtl="0">
              <a:lnSpc>
                <a:spcPct val="90000"/>
              </a:lnSpc>
              <a:spcBef>
                <a:spcPts val="0"/>
              </a:spcBef>
              <a:spcAft>
                <a:spcPts val="0"/>
              </a:spcAft>
              <a:buSzPts val="1800"/>
              <a:buChar char="•"/>
            </a:pPr>
            <a:r>
              <a:rPr lang="en-US"/>
              <a:t>A modification to the training process of NN to make it resistant to attacks.</a:t>
            </a:r>
            <a:endParaRPr/>
          </a:p>
          <a:p>
            <a:pPr marL="914400" lvl="0" indent="0" algn="l" rtl="0">
              <a:lnSpc>
                <a:spcPct val="90000"/>
              </a:lnSpc>
              <a:spcBef>
                <a:spcPts val="0"/>
              </a:spcBef>
              <a:spcAft>
                <a:spcPts val="0"/>
              </a:spcAft>
              <a:buNone/>
            </a:pPr>
            <a:endParaRPr/>
          </a:p>
          <a:p>
            <a:pPr marL="457200" lvl="0" indent="-342900" algn="l" rtl="0">
              <a:lnSpc>
                <a:spcPct val="90000"/>
              </a:lnSpc>
              <a:spcBef>
                <a:spcPts val="0"/>
              </a:spcBef>
              <a:spcAft>
                <a:spcPts val="0"/>
              </a:spcAft>
              <a:buSzPts val="1800"/>
              <a:buChar char="•"/>
            </a:pPr>
            <a:r>
              <a:rPr lang="en-US"/>
              <a:t>Adversarial training:</a:t>
            </a:r>
            <a:endParaRPr/>
          </a:p>
          <a:p>
            <a:pPr marL="914400" lvl="1" indent="-342900" algn="l" rtl="0">
              <a:lnSpc>
                <a:spcPct val="90000"/>
              </a:lnSpc>
              <a:spcBef>
                <a:spcPts val="0"/>
              </a:spcBef>
              <a:spcAft>
                <a:spcPts val="0"/>
              </a:spcAft>
              <a:buSzPts val="1800"/>
              <a:buChar char="•"/>
            </a:pPr>
            <a:r>
              <a:rPr lang="en-US"/>
              <a:t>white-box attack training (AKA reverse UNO)</a:t>
            </a:r>
            <a:br>
              <a:rPr lang="en-US"/>
            </a:br>
            <a:endParaRPr/>
          </a:p>
          <a:p>
            <a:pPr marL="457200" lvl="0" indent="-342900" algn="l" rtl="0">
              <a:lnSpc>
                <a:spcPct val="90000"/>
              </a:lnSpc>
              <a:spcBef>
                <a:spcPts val="0"/>
              </a:spcBef>
              <a:spcAft>
                <a:spcPts val="0"/>
              </a:spcAft>
              <a:buSzPts val="1800"/>
              <a:buChar char="•"/>
            </a:pPr>
            <a:r>
              <a:rPr lang="en-US"/>
              <a:t>NO adaptive/innovative method has been proposed yet.</a:t>
            </a:r>
            <a:endParaRPr/>
          </a:p>
        </p:txBody>
      </p:sp>
      <p:pic>
        <p:nvPicPr>
          <p:cNvPr id="196" name="Google Shape;196;p18"/>
          <p:cNvPicPr preferRelativeResize="0"/>
          <p:nvPr/>
        </p:nvPicPr>
        <p:blipFill>
          <a:blip r:embed="rId3">
            <a:alphaModFix/>
          </a:blip>
          <a:stretch>
            <a:fillRect/>
          </a:stretch>
        </p:blipFill>
        <p:spPr>
          <a:xfrm>
            <a:off x="1771300" y="2254475"/>
            <a:ext cx="1262350" cy="367275"/>
          </a:xfrm>
          <a:prstGeom prst="rect">
            <a:avLst/>
          </a:prstGeom>
          <a:noFill/>
          <a:ln>
            <a:noFill/>
          </a:ln>
        </p:spPr>
      </p:pic>
      <p:pic>
        <p:nvPicPr>
          <p:cNvPr id="197" name="Google Shape;197;p18"/>
          <p:cNvPicPr preferRelativeResize="0"/>
          <p:nvPr/>
        </p:nvPicPr>
        <p:blipFill rotWithShape="1">
          <a:blip r:embed="rId4">
            <a:alphaModFix/>
          </a:blip>
          <a:srcRect l="23685" t="18622" r="23691" b="19095"/>
          <a:stretch/>
        </p:blipFill>
        <p:spPr>
          <a:xfrm rot="1423357">
            <a:off x="7590020" y="3205905"/>
            <a:ext cx="542130" cy="85558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2a6174fafbd_1_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White-Box Adversarial Training</a:t>
            </a:r>
            <a:endParaRPr/>
          </a:p>
        </p:txBody>
      </p:sp>
      <p:sp>
        <p:nvSpPr>
          <p:cNvPr id="203" name="Google Shape;203;g2a6174fafbd_1_7"/>
          <p:cNvSpPr txBox="1">
            <a:spLocks noGrp="1"/>
          </p:cNvSpPr>
          <p:nvPr>
            <p:ph type="body" idx="1"/>
          </p:nvPr>
        </p:nvSpPr>
        <p:spPr>
          <a:xfrm>
            <a:off x="838200" y="1815450"/>
            <a:ext cx="10515600" cy="4351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US"/>
              <a:t>Objective: Train classifier to ensure adversarial perturbations get correctly classified.</a:t>
            </a:r>
            <a:endParaRPr/>
          </a:p>
          <a:p>
            <a:pPr marL="457200" lvl="0" indent="0" algn="l" rtl="0">
              <a:spcBef>
                <a:spcPts val="1000"/>
              </a:spcBef>
              <a:spcAft>
                <a:spcPts val="0"/>
              </a:spcAft>
              <a:buNone/>
            </a:pPr>
            <a:endParaRPr/>
          </a:p>
          <a:p>
            <a:pPr marL="457200" lvl="0" indent="-342900" algn="l" rtl="0">
              <a:spcBef>
                <a:spcPts val="1000"/>
              </a:spcBef>
              <a:spcAft>
                <a:spcPts val="0"/>
              </a:spcAft>
              <a:buSzPts val="1800"/>
              <a:buChar char="•"/>
            </a:pPr>
            <a:r>
              <a:rPr lang="en-US"/>
              <a:t>FGSM example:</a:t>
            </a:r>
            <a:endParaRPr/>
          </a:p>
          <a:p>
            <a:pPr marL="914400" lvl="1" indent="-342900" algn="l" rtl="0">
              <a:spcBef>
                <a:spcPts val="0"/>
              </a:spcBef>
              <a:spcAft>
                <a:spcPts val="0"/>
              </a:spcAft>
              <a:buSzPts val="1800"/>
              <a:buChar char="•"/>
            </a:pPr>
            <a:r>
              <a:rPr lang="en-US"/>
              <a:t>Instead of optimizing</a:t>
            </a:r>
            <a:endParaRPr/>
          </a:p>
          <a:p>
            <a:pPr marL="1371600" lvl="2" indent="-342900" algn="l" rtl="0">
              <a:spcBef>
                <a:spcPts val="0"/>
              </a:spcBef>
              <a:spcAft>
                <a:spcPts val="0"/>
              </a:spcAft>
              <a:buSzPts val="1800"/>
              <a:buChar char="•"/>
            </a:pPr>
            <a:r>
              <a:rPr lang="en-US"/>
              <a:t>               at training phase.</a:t>
            </a:r>
            <a:endParaRPr/>
          </a:p>
          <a:p>
            <a:pPr marL="914400" lvl="1" indent="-342900" algn="l" rtl="0">
              <a:spcBef>
                <a:spcPts val="0"/>
              </a:spcBef>
              <a:spcAft>
                <a:spcPts val="0"/>
              </a:spcAft>
              <a:buSzPts val="1800"/>
              <a:buChar char="•"/>
            </a:pPr>
            <a:r>
              <a:rPr lang="en-US"/>
              <a:t>Now, optimize</a:t>
            </a:r>
            <a:endParaRPr/>
          </a:p>
          <a:p>
            <a:pPr marL="1371600" lvl="2" indent="-342900" algn="l" rtl="0">
              <a:spcBef>
                <a:spcPts val="0"/>
              </a:spcBef>
              <a:spcAft>
                <a:spcPts val="0"/>
              </a:spcAft>
              <a:buSzPts val="1800"/>
              <a:buChar char="•"/>
            </a:pPr>
            <a:endParaRPr/>
          </a:p>
        </p:txBody>
      </p:sp>
      <p:pic>
        <p:nvPicPr>
          <p:cNvPr id="204" name="Google Shape;204;g2a6174fafbd_1_7"/>
          <p:cNvPicPr preferRelativeResize="0"/>
          <p:nvPr/>
        </p:nvPicPr>
        <p:blipFill>
          <a:blip r:embed="rId3">
            <a:alphaModFix/>
          </a:blip>
          <a:stretch>
            <a:fillRect/>
          </a:stretch>
        </p:blipFill>
        <p:spPr>
          <a:xfrm>
            <a:off x="2152564" y="4094843"/>
            <a:ext cx="904450" cy="236700"/>
          </a:xfrm>
          <a:prstGeom prst="rect">
            <a:avLst/>
          </a:prstGeom>
          <a:noFill/>
          <a:ln>
            <a:noFill/>
          </a:ln>
        </p:spPr>
      </p:pic>
      <p:pic>
        <p:nvPicPr>
          <p:cNvPr id="205" name="Google Shape;205;g2a6174fafbd_1_7"/>
          <p:cNvPicPr preferRelativeResize="0"/>
          <p:nvPr/>
        </p:nvPicPr>
        <p:blipFill>
          <a:blip r:embed="rId4">
            <a:alphaModFix/>
          </a:blip>
          <a:stretch>
            <a:fillRect/>
          </a:stretch>
        </p:blipFill>
        <p:spPr>
          <a:xfrm>
            <a:off x="1951943" y="4952525"/>
            <a:ext cx="4702827" cy="236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8"/>
        <p:cNvGrpSpPr/>
        <p:nvPr/>
      </p:nvGrpSpPr>
      <p:grpSpPr>
        <a:xfrm>
          <a:off x="0" y="0"/>
          <a:ext cx="0" cy="0"/>
          <a:chOff x="0" y="0"/>
          <a:chExt cx="0" cy="0"/>
        </a:xfrm>
      </p:grpSpPr>
      <p:sp useBgFill="1">
        <p:nvSpPr>
          <p:cNvPr id="96"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98" name="Rectangle 97">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Google Shape;89;p2"/>
          <p:cNvSpPr txBox="1">
            <a:spLocks noGrp="1"/>
          </p:cNvSpPr>
          <p:nvPr>
            <p:ph type="title"/>
          </p:nvPr>
        </p:nvSpPr>
        <p:spPr>
          <a:xfrm>
            <a:off x="761803" y="350196"/>
            <a:ext cx="4646904" cy="1624520"/>
          </a:xfrm>
          <a:prstGeom prst="rect">
            <a:avLst/>
          </a:prstGeom>
        </p:spPr>
        <p:txBody>
          <a:bodyPr spcFirstLastPara="1" lIns="91425" tIns="45700" rIns="91425" bIns="45700" anchor="ctr" anchorCtr="0">
            <a:normAutofit/>
          </a:bodyPr>
          <a:lstStyle/>
          <a:p>
            <a:pPr marL="0" lvl="0" indent="0" rtl="0">
              <a:spcBef>
                <a:spcPts val="0"/>
              </a:spcBef>
              <a:spcAft>
                <a:spcPts val="0"/>
              </a:spcAft>
              <a:buClr>
                <a:schemeClr val="dk1"/>
              </a:buClr>
              <a:buSzPts val="4400"/>
              <a:buFont typeface="Calibri"/>
              <a:buNone/>
            </a:pPr>
            <a:r>
              <a:rPr lang="en-US" sz="4000"/>
              <a:t>Project Summary</a:t>
            </a:r>
          </a:p>
        </p:txBody>
      </p:sp>
      <p:sp>
        <p:nvSpPr>
          <p:cNvPr id="90" name="Google Shape;90;p2"/>
          <p:cNvSpPr txBox="1">
            <a:spLocks noGrp="1"/>
          </p:cNvSpPr>
          <p:nvPr>
            <p:ph type="body" idx="1"/>
          </p:nvPr>
        </p:nvSpPr>
        <p:spPr>
          <a:xfrm>
            <a:off x="761802" y="2743200"/>
            <a:ext cx="4646905" cy="3613149"/>
          </a:xfrm>
          <a:prstGeom prst="rect">
            <a:avLst/>
          </a:prstGeom>
        </p:spPr>
        <p:txBody>
          <a:bodyPr spcFirstLastPara="1" lIns="91425" tIns="45700" rIns="91425" bIns="45700" anchor="ctr" anchorCtr="0">
            <a:normAutofit/>
          </a:bodyPr>
          <a:lstStyle/>
          <a:p>
            <a:pPr marL="0" lvl="0" indent="0" rtl="0">
              <a:spcBef>
                <a:spcPts val="0"/>
              </a:spcBef>
              <a:spcAft>
                <a:spcPts val="0"/>
              </a:spcAft>
              <a:buClr>
                <a:schemeClr val="dk1"/>
              </a:buClr>
              <a:buSzPts val="2000"/>
              <a:buNone/>
            </a:pPr>
            <a:r>
              <a:rPr lang="en-US" sz="1400"/>
              <a:t>Our team systematically implemented two prominent adversarial attack methods, Fast Gradient Sign Method (FGSM) and Carlini-Wagner (CW), on Deep Neural Network (DNN) classifiers. Our primary focus was on evaluating the impact of these attacks by analyzing the Euclidean distances between the original images and their corresponding adversarial counterparts. </a:t>
            </a:r>
          </a:p>
          <a:p>
            <a:pPr marL="0" lvl="0" indent="0" rtl="0">
              <a:spcBef>
                <a:spcPts val="1000"/>
              </a:spcBef>
              <a:spcAft>
                <a:spcPts val="0"/>
              </a:spcAft>
              <a:buClr>
                <a:schemeClr val="dk1"/>
              </a:buClr>
              <a:buSzPts val="2000"/>
              <a:buNone/>
            </a:pPr>
            <a:r>
              <a:rPr lang="en-US" sz="1400"/>
              <a:t>Through rigorous experimentation and analysis, we gained valuable insights into the effectiveness of FGSM and CW attacks in inducing subtle yet impactful perturbations. The examination of Euclidean distances served as a quantitative measure of the perceptual similarity between the original and adversarial images, highlighting the challenges of detecting adversarial manipulations visually. </a:t>
            </a:r>
          </a:p>
          <a:p>
            <a:pPr marL="0" lvl="0" indent="0" rtl="0">
              <a:spcBef>
                <a:spcPts val="1000"/>
              </a:spcBef>
              <a:spcAft>
                <a:spcPts val="0"/>
              </a:spcAft>
              <a:buClr>
                <a:schemeClr val="dk1"/>
              </a:buClr>
              <a:buSzPts val="2000"/>
              <a:buNone/>
            </a:pPr>
            <a:r>
              <a:rPr lang="en-US" sz="1400"/>
              <a:t>Building on these findings, our project delved into discussions on strategies to enhance the resilience of DNN classifiers against adversarial attacks. </a:t>
            </a:r>
          </a:p>
          <a:p>
            <a:pPr marL="0" lvl="0" indent="0" rtl="0">
              <a:spcBef>
                <a:spcPts val="1000"/>
              </a:spcBef>
              <a:spcAft>
                <a:spcPts val="0"/>
              </a:spcAft>
              <a:buClr>
                <a:schemeClr val="dk1"/>
              </a:buClr>
              <a:buSzPts val="2000"/>
              <a:buNone/>
            </a:pPr>
            <a:endParaRPr lang="en-US" sz="1400"/>
          </a:p>
        </p:txBody>
      </p:sp>
      <p:pic>
        <p:nvPicPr>
          <p:cNvPr id="92" name="Picture 91" descr="Molecular DNA structure">
            <a:extLst>
              <a:ext uri="{FF2B5EF4-FFF2-40B4-BE49-F238E27FC236}">
                <a16:creationId xmlns:a16="http://schemas.microsoft.com/office/drawing/2014/main" id="{9C9613AA-26B5-865D-D35E-44E9FED77601}"/>
              </a:ext>
            </a:extLst>
          </p:cNvPr>
          <p:cNvPicPr>
            <a:picLocks noChangeAspect="1"/>
          </p:cNvPicPr>
          <p:nvPr/>
        </p:nvPicPr>
        <p:blipFill rotWithShape="1">
          <a:blip r:embed="rId3"/>
          <a:srcRect l="15498" r="25102" b="-2"/>
          <a:stretch/>
        </p:blipFill>
        <p:spPr>
          <a:xfrm>
            <a:off x="6096000" y="1"/>
            <a:ext cx="6102825" cy="68580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2a6349a504e_0_0"/>
          <p:cNvSpPr txBox="1">
            <a:spLocks noGrp="1"/>
          </p:cNvSpPr>
          <p:nvPr>
            <p:ph type="title"/>
          </p:nvPr>
        </p:nvSpPr>
        <p:spPr>
          <a:xfrm>
            <a:off x="711975" y="373550"/>
            <a:ext cx="10515600" cy="1325700"/>
          </a:xfrm>
          <a:prstGeom prst="rect">
            <a:avLst/>
          </a:prstGeom>
        </p:spPr>
        <p:txBody>
          <a:bodyPr spcFirstLastPara="1" wrap="square" lIns="91425" tIns="45700" rIns="91425" bIns="45700" anchor="ctr" anchorCtr="0">
            <a:normAutofit/>
          </a:bodyPr>
          <a:lstStyle/>
          <a:p>
            <a:pPr marL="0" lvl="0" indent="0" algn="l" rtl="0">
              <a:lnSpc>
                <a:spcPct val="115000"/>
              </a:lnSpc>
              <a:spcBef>
                <a:spcPts val="900"/>
              </a:spcBef>
              <a:spcAft>
                <a:spcPts val="900"/>
              </a:spcAft>
              <a:buClr>
                <a:schemeClr val="dk1"/>
              </a:buClr>
              <a:buSzPts val="1100"/>
              <a:buFont typeface="Arial"/>
              <a:buNone/>
            </a:pPr>
            <a:r>
              <a:rPr lang="en-US" sz="4100" b="1">
                <a:solidFill>
                  <a:srgbClr val="0F0F0F"/>
                </a:solidFill>
                <a:latin typeface="Roboto"/>
                <a:ea typeface="Roboto"/>
                <a:cs typeface="Roboto"/>
                <a:sym typeface="Roboto"/>
              </a:rPr>
              <a:t>Adversarial training defence mechanism</a:t>
            </a:r>
            <a:endParaRPr sz="7900" b="1"/>
          </a:p>
        </p:txBody>
      </p:sp>
      <p:sp>
        <p:nvSpPr>
          <p:cNvPr id="211" name="Google Shape;211;g2a6349a504e_0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en-US" sz="2900" b="1" i="1" dirty="0">
                <a:solidFill>
                  <a:srgbClr val="374151"/>
                </a:solidFill>
                <a:latin typeface="Times New Roman"/>
                <a:ea typeface="Times New Roman"/>
                <a:cs typeface="Times New Roman"/>
                <a:sym typeface="Times New Roman"/>
              </a:rPr>
              <a:t>Adversarial training</a:t>
            </a:r>
            <a:r>
              <a:rPr lang="en-US" sz="2900" b="1" dirty="0">
                <a:solidFill>
                  <a:srgbClr val="374151"/>
                </a:solidFill>
                <a:latin typeface="Times New Roman"/>
                <a:ea typeface="Times New Roman"/>
                <a:cs typeface="Times New Roman"/>
                <a:sym typeface="Times New Roman"/>
              </a:rPr>
              <a:t> is a defense mechanism against adversarial attacks in the context of machine learning, particularly for models like neural networks. </a:t>
            </a:r>
            <a:r>
              <a:rPr lang="en-US" sz="2900" b="1" i="1" dirty="0">
                <a:solidFill>
                  <a:srgbClr val="374151"/>
                </a:solidFill>
                <a:latin typeface="Times New Roman"/>
                <a:ea typeface="Times New Roman"/>
                <a:cs typeface="Times New Roman"/>
                <a:sym typeface="Times New Roman"/>
              </a:rPr>
              <a:t>Adversarial attacks</a:t>
            </a:r>
            <a:r>
              <a:rPr lang="en-US" sz="2900" b="1" dirty="0">
                <a:solidFill>
                  <a:srgbClr val="374151"/>
                </a:solidFill>
                <a:latin typeface="Times New Roman"/>
                <a:ea typeface="Times New Roman"/>
                <a:cs typeface="Times New Roman"/>
                <a:sym typeface="Times New Roman"/>
              </a:rPr>
              <a:t> involve deliberately crafting input data to mislead a model and cause it to make incorrect predictions. Adversarial training aims to make machine learning models more robust by training them on both clean and adversarial examples.</a:t>
            </a:r>
            <a:endParaRPr sz="3900" b="1" dirty="0">
              <a:solidFill>
                <a:srgbClr val="202124"/>
              </a:solidFill>
              <a:highlight>
                <a:srgbClr val="FFFFFF"/>
              </a:highlight>
              <a:latin typeface="Times New Roman"/>
              <a:ea typeface="Times New Roman"/>
              <a:cs typeface="Times New Roman"/>
              <a:sym typeface="Times New Roman"/>
            </a:endParaRPr>
          </a:p>
          <a:p>
            <a:pPr marL="0" lvl="0" indent="0" algn="l" rtl="0">
              <a:spcBef>
                <a:spcPts val="1000"/>
              </a:spcBef>
              <a:spcAft>
                <a:spcPts val="0"/>
              </a:spcAft>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2a6349a504e_0_27"/>
          <p:cNvSpPr txBox="1">
            <a:spLocks noGrp="1"/>
          </p:cNvSpPr>
          <p:nvPr>
            <p:ph type="body" idx="1"/>
          </p:nvPr>
        </p:nvSpPr>
        <p:spPr>
          <a:xfrm>
            <a:off x="0" y="73025"/>
            <a:ext cx="12192000" cy="6709500"/>
          </a:xfrm>
          <a:prstGeom prst="rect">
            <a:avLst/>
          </a:prstGeom>
        </p:spPr>
        <p:txBody>
          <a:bodyPr spcFirstLastPara="1" wrap="square" lIns="91425" tIns="45700" rIns="91425" bIns="45700" anchor="t" anchorCtr="0">
            <a:normAutofit lnSpcReduction="20000"/>
          </a:bodyPr>
          <a:lstStyle/>
          <a:p>
            <a:pPr marL="0" lvl="0" indent="0" algn="l" rtl="0">
              <a:lnSpc>
                <a:spcPct val="115000"/>
              </a:lnSpc>
              <a:spcBef>
                <a:spcPts val="1500"/>
              </a:spcBef>
              <a:spcAft>
                <a:spcPts val="0"/>
              </a:spcAft>
              <a:buClr>
                <a:schemeClr val="dk1"/>
              </a:buClr>
              <a:buSzPts val="1100"/>
              <a:buFont typeface="Arial"/>
              <a:buNone/>
            </a:pPr>
            <a:r>
              <a:rPr lang="en-US" sz="2300" b="1">
                <a:solidFill>
                  <a:srgbClr val="374151"/>
                </a:solidFill>
                <a:latin typeface="Roboto"/>
                <a:ea typeface="Roboto"/>
                <a:cs typeface="Roboto"/>
                <a:sym typeface="Roboto"/>
              </a:rPr>
              <a:t>Here's a general overview of how adversarial training works:</a:t>
            </a:r>
            <a:endParaRPr sz="2300" b="1">
              <a:solidFill>
                <a:srgbClr val="374151"/>
              </a:solidFill>
              <a:latin typeface="Roboto"/>
              <a:ea typeface="Roboto"/>
              <a:cs typeface="Roboto"/>
              <a:sym typeface="Roboto"/>
            </a:endParaRPr>
          </a:p>
          <a:p>
            <a:pPr marL="457200" lvl="0" indent="-228600" algn="l" rtl="0">
              <a:lnSpc>
                <a:spcPct val="115000"/>
              </a:lnSpc>
              <a:spcBef>
                <a:spcPts val="1500"/>
              </a:spcBef>
              <a:spcAft>
                <a:spcPts val="0"/>
              </a:spcAft>
              <a:buClr>
                <a:srgbClr val="374151"/>
              </a:buClr>
              <a:buSzPts val="2300"/>
              <a:buFont typeface="Roboto"/>
              <a:buNone/>
            </a:pPr>
            <a:r>
              <a:rPr lang="en-US" sz="2300" b="1">
                <a:solidFill>
                  <a:srgbClr val="374151"/>
                </a:solidFill>
                <a:latin typeface="Roboto"/>
                <a:ea typeface="Roboto"/>
                <a:cs typeface="Roboto"/>
                <a:sym typeface="Roboto"/>
              </a:rPr>
              <a:t>Generate Adversarial Examples:</a:t>
            </a:r>
            <a:endParaRPr sz="2300" b="1">
              <a:solidFill>
                <a:srgbClr val="374151"/>
              </a:solidFill>
              <a:latin typeface="Roboto"/>
              <a:ea typeface="Roboto"/>
              <a:cs typeface="Roboto"/>
              <a:sym typeface="Roboto"/>
            </a:endParaRPr>
          </a:p>
          <a:p>
            <a:pPr marL="914400" lvl="1" indent="-374650" algn="l" rtl="0">
              <a:lnSpc>
                <a:spcPct val="115000"/>
              </a:lnSpc>
              <a:spcBef>
                <a:spcPts val="0"/>
              </a:spcBef>
              <a:spcAft>
                <a:spcPts val="0"/>
              </a:spcAft>
              <a:buClr>
                <a:srgbClr val="374151"/>
              </a:buClr>
              <a:buSzPts val="2300"/>
              <a:buFont typeface="Roboto"/>
              <a:buChar char="●"/>
            </a:pPr>
            <a:r>
              <a:rPr lang="en-US" sz="2300" b="1">
                <a:solidFill>
                  <a:srgbClr val="374151"/>
                </a:solidFill>
                <a:latin typeface="Roboto"/>
                <a:ea typeface="Roboto"/>
                <a:cs typeface="Roboto"/>
                <a:sym typeface="Roboto"/>
              </a:rPr>
              <a:t>During the training phase, alongside the regular training data, adversarial examples are generated.</a:t>
            </a:r>
            <a:endParaRPr sz="2300" b="1">
              <a:solidFill>
                <a:srgbClr val="374151"/>
              </a:solidFill>
              <a:latin typeface="Roboto"/>
              <a:ea typeface="Roboto"/>
              <a:cs typeface="Roboto"/>
              <a:sym typeface="Roboto"/>
            </a:endParaRPr>
          </a:p>
          <a:p>
            <a:pPr marL="914400" lvl="1" indent="-374650" algn="l" rtl="0">
              <a:lnSpc>
                <a:spcPct val="115000"/>
              </a:lnSpc>
              <a:spcBef>
                <a:spcPts val="0"/>
              </a:spcBef>
              <a:spcAft>
                <a:spcPts val="0"/>
              </a:spcAft>
              <a:buClr>
                <a:srgbClr val="374151"/>
              </a:buClr>
              <a:buSzPts val="2300"/>
              <a:buFont typeface="Roboto"/>
              <a:buChar char="●"/>
            </a:pPr>
            <a:r>
              <a:rPr lang="en-US" sz="2300" b="1">
                <a:solidFill>
                  <a:srgbClr val="374151"/>
                </a:solidFill>
                <a:latin typeface="Roboto"/>
                <a:ea typeface="Roboto"/>
                <a:cs typeface="Roboto"/>
                <a:sym typeface="Roboto"/>
              </a:rPr>
              <a:t>Adversarial examples are created by making small, carefully crafted perturbations to the input data to trick the model.</a:t>
            </a:r>
            <a:endParaRPr sz="2300" b="1">
              <a:solidFill>
                <a:srgbClr val="374151"/>
              </a:solidFill>
              <a:latin typeface="Roboto"/>
              <a:ea typeface="Roboto"/>
              <a:cs typeface="Roboto"/>
              <a:sym typeface="Roboto"/>
            </a:endParaRPr>
          </a:p>
          <a:p>
            <a:pPr marL="457200" lvl="0" indent="-228600" algn="l" rtl="0">
              <a:lnSpc>
                <a:spcPct val="115000"/>
              </a:lnSpc>
              <a:spcBef>
                <a:spcPts val="0"/>
              </a:spcBef>
              <a:spcAft>
                <a:spcPts val="0"/>
              </a:spcAft>
              <a:buClr>
                <a:srgbClr val="374151"/>
              </a:buClr>
              <a:buSzPts val="2300"/>
              <a:buFont typeface="Roboto"/>
              <a:buNone/>
            </a:pPr>
            <a:r>
              <a:rPr lang="en-US" sz="2300" b="1">
                <a:solidFill>
                  <a:srgbClr val="374151"/>
                </a:solidFill>
                <a:latin typeface="Roboto"/>
                <a:ea typeface="Roboto"/>
                <a:cs typeface="Roboto"/>
                <a:sym typeface="Roboto"/>
              </a:rPr>
              <a:t>Update Model Parameters:</a:t>
            </a:r>
            <a:endParaRPr sz="2300" b="1">
              <a:solidFill>
                <a:srgbClr val="374151"/>
              </a:solidFill>
              <a:latin typeface="Roboto"/>
              <a:ea typeface="Roboto"/>
              <a:cs typeface="Roboto"/>
              <a:sym typeface="Roboto"/>
            </a:endParaRPr>
          </a:p>
          <a:p>
            <a:pPr marL="914400" lvl="1" indent="-374650" algn="l" rtl="0">
              <a:lnSpc>
                <a:spcPct val="115000"/>
              </a:lnSpc>
              <a:spcBef>
                <a:spcPts val="0"/>
              </a:spcBef>
              <a:spcAft>
                <a:spcPts val="0"/>
              </a:spcAft>
              <a:buClr>
                <a:srgbClr val="374151"/>
              </a:buClr>
              <a:buSzPts val="2300"/>
              <a:buFont typeface="Roboto"/>
              <a:buChar char="●"/>
            </a:pPr>
            <a:r>
              <a:rPr lang="en-US" sz="2300" b="1">
                <a:solidFill>
                  <a:srgbClr val="374151"/>
                </a:solidFill>
                <a:latin typeface="Roboto"/>
                <a:ea typeface="Roboto"/>
                <a:cs typeface="Roboto"/>
                <a:sym typeface="Roboto"/>
              </a:rPr>
              <a:t>Train the model on both clean and adversarial examples.</a:t>
            </a:r>
            <a:endParaRPr sz="2300" b="1">
              <a:solidFill>
                <a:srgbClr val="374151"/>
              </a:solidFill>
              <a:latin typeface="Roboto"/>
              <a:ea typeface="Roboto"/>
              <a:cs typeface="Roboto"/>
              <a:sym typeface="Roboto"/>
            </a:endParaRPr>
          </a:p>
          <a:p>
            <a:pPr marL="914400" lvl="1" indent="-374650" algn="l" rtl="0">
              <a:lnSpc>
                <a:spcPct val="115000"/>
              </a:lnSpc>
              <a:spcBef>
                <a:spcPts val="0"/>
              </a:spcBef>
              <a:spcAft>
                <a:spcPts val="0"/>
              </a:spcAft>
              <a:buClr>
                <a:srgbClr val="374151"/>
              </a:buClr>
              <a:buSzPts val="2300"/>
              <a:buFont typeface="Roboto"/>
              <a:buChar char="●"/>
            </a:pPr>
            <a:r>
              <a:rPr lang="en-US" sz="2300" b="1">
                <a:solidFill>
                  <a:srgbClr val="374151"/>
                </a:solidFill>
                <a:latin typeface="Roboto"/>
                <a:ea typeface="Roboto"/>
                <a:cs typeface="Roboto"/>
                <a:sym typeface="Roboto"/>
              </a:rPr>
              <a:t>Adjust the model parameters to minimize the error on both types of examples.</a:t>
            </a:r>
            <a:endParaRPr sz="2300" b="1">
              <a:solidFill>
                <a:srgbClr val="374151"/>
              </a:solidFill>
              <a:latin typeface="Roboto"/>
              <a:ea typeface="Roboto"/>
              <a:cs typeface="Roboto"/>
              <a:sym typeface="Roboto"/>
            </a:endParaRPr>
          </a:p>
          <a:p>
            <a:pPr marL="457200" lvl="0" indent="-228600" algn="l" rtl="0">
              <a:lnSpc>
                <a:spcPct val="115000"/>
              </a:lnSpc>
              <a:spcBef>
                <a:spcPts val="0"/>
              </a:spcBef>
              <a:spcAft>
                <a:spcPts val="0"/>
              </a:spcAft>
              <a:buClr>
                <a:srgbClr val="374151"/>
              </a:buClr>
              <a:buSzPts val="2300"/>
              <a:buFont typeface="Roboto"/>
              <a:buNone/>
            </a:pPr>
            <a:r>
              <a:rPr lang="en-US" sz="2300" b="1">
                <a:solidFill>
                  <a:srgbClr val="374151"/>
                </a:solidFill>
                <a:latin typeface="Roboto"/>
                <a:ea typeface="Roboto"/>
                <a:cs typeface="Roboto"/>
                <a:sym typeface="Roboto"/>
              </a:rPr>
              <a:t>Repeat:</a:t>
            </a:r>
            <a:endParaRPr sz="2300" b="1">
              <a:solidFill>
                <a:srgbClr val="374151"/>
              </a:solidFill>
              <a:latin typeface="Roboto"/>
              <a:ea typeface="Roboto"/>
              <a:cs typeface="Roboto"/>
              <a:sym typeface="Roboto"/>
            </a:endParaRPr>
          </a:p>
          <a:p>
            <a:pPr marL="914400" lvl="1" indent="-374650" algn="l" rtl="0">
              <a:lnSpc>
                <a:spcPct val="115000"/>
              </a:lnSpc>
              <a:spcBef>
                <a:spcPts val="0"/>
              </a:spcBef>
              <a:spcAft>
                <a:spcPts val="0"/>
              </a:spcAft>
              <a:buClr>
                <a:srgbClr val="374151"/>
              </a:buClr>
              <a:buSzPts val="2300"/>
              <a:buFont typeface="Roboto"/>
              <a:buChar char="●"/>
            </a:pPr>
            <a:r>
              <a:rPr lang="en-US" sz="2300" b="1">
                <a:solidFill>
                  <a:srgbClr val="374151"/>
                </a:solidFill>
                <a:latin typeface="Roboto"/>
                <a:ea typeface="Roboto"/>
                <a:cs typeface="Roboto"/>
                <a:sym typeface="Roboto"/>
              </a:rPr>
              <a:t>The process is typically repeated iteratively, with the model being exposed to both clean and adversarial examples in each iteration.</a:t>
            </a:r>
            <a:endParaRPr sz="2300" b="1">
              <a:solidFill>
                <a:srgbClr val="374151"/>
              </a:solidFill>
              <a:latin typeface="Roboto"/>
              <a:ea typeface="Roboto"/>
              <a:cs typeface="Roboto"/>
              <a:sym typeface="Roboto"/>
            </a:endParaRPr>
          </a:p>
          <a:p>
            <a:pPr marL="914400" lvl="1" indent="-374650" algn="l" rtl="0">
              <a:lnSpc>
                <a:spcPct val="115000"/>
              </a:lnSpc>
              <a:spcBef>
                <a:spcPts val="0"/>
              </a:spcBef>
              <a:spcAft>
                <a:spcPts val="0"/>
              </a:spcAft>
              <a:buClr>
                <a:srgbClr val="374151"/>
              </a:buClr>
              <a:buSzPts val="2300"/>
              <a:buFont typeface="Roboto"/>
              <a:buChar char="●"/>
            </a:pPr>
            <a:r>
              <a:rPr lang="en-US" sz="2300" b="1">
                <a:solidFill>
                  <a:srgbClr val="374151"/>
                </a:solidFill>
                <a:latin typeface="Roboto"/>
                <a:ea typeface="Roboto"/>
                <a:cs typeface="Roboto"/>
                <a:sym typeface="Roboto"/>
              </a:rPr>
              <a:t>This helps the model to learn to be robust to small perturbations in the input data.</a:t>
            </a:r>
            <a:endParaRPr sz="2300" b="1">
              <a:solidFill>
                <a:srgbClr val="374151"/>
              </a:solidFill>
              <a:latin typeface="Roboto"/>
              <a:ea typeface="Roboto"/>
              <a:cs typeface="Roboto"/>
              <a:sym typeface="Roboto"/>
            </a:endParaRPr>
          </a:p>
          <a:p>
            <a:pPr marL="457200" lvl="0" indent="-228600" algn="l" rtl="0">
              <a:lnSpc>
                <a:spcPct val="115000"/>
              </a:lnSpc>
              <a:spcBef>
                <a:spcPts val="0"/>
              </a:spcBef>
              <a:spcAft>
                <a:spcPts val="0"/>
              </a:spcAft>
              <a:buClr>
                <a:srgbClr val="374151"/>
              </a:buClr>
              <a:buSzPts val="2300"/>
              <a:buFont typeface="Roboto"/>
              <a:buNone/>
            </a:pPr>
            <a:r>
              <a:rPr lang="en-US" sz="2300" b="1">
                <a:solidFill>
                  <a:srgbClr val="374151"/>
                </a:solidFill>
                <a:latin typeface="Roboto"/>
                <a:ea typeface="Roboto"/>
                <a:cs typeface="Roboto"/>
                <a:sym typeface="Roboto"/>
              </a:rPr>
              <a:t>Evaluate Performance:</a:t>
            </a:r>
            <a:endParaRPr sz="2300" b="1">
              <a:solidFill>
                <a:srgbClr val="374151"/>
              </a:solidFill>
              <a:latin typeface="Roboto"/>
              <a:ea typeface="Roboto"/>
              <a:cs typeface="Roboto"/>
              <a:sym typeface="Roboto"/>
            </a:endParaRPr>
          </a:p>
          <a:p>
            <a:pPr marL="914400" lvl="1" indent="-374650" algn="l" rtl="0">
              <a:lnSpc>
                <a:spcPct val="115000"/>
              </a:lnSpc>
              <a:spcBef>
                <a:spcPts val="0"/>
              </a:spcBef>
              <a:spcAft>
                <a:spcPts val="0"/>
              </a:spcAft>
              <a:buClr>
                <a:srgbClr val="374151"/>
              </a:buClr>
              <a:buSzPts val="2300"/>
              <a:buFont typeface="Roboto"/>
              <a:buChar char="●"/>
            </a:pPr>
            <a:r>
              <a:rPr lang="en-US" sz="2300" b="1">
                <a:solidFill>
                  <a:srgbClr val="374151"/>
                </a:solidFill>
                <a:latin typeface="Roboto"/>
                <a:ea typeface="Roboto"/>
                <a:cs typeface="Roboto"/>
                <a:sym typeface="Roboto"/>
              </a:rPr>
              <a:t>Periodically, the model is evaluated on a separate validation set that includes both clean and adversarial examples.</a:t>
            </a:r>
            <a:endParaRPr sz="2300" b="1">
              <a:solidFill>
                <a:srgbClr val="374151"/>
              </a:solidFill>
              <a:latin typeface="Roboto"/>
              <a:ea typeface="Roboto"/>
              <a:cs typeface="Roboto"/>
              <a:sym typeface="Roboto"/>
            </a:endParaRPr>
          </a:p>
          <a:p>
            <a:pPr marL="914400" lvl="1" indent="-374650" algn="l" rtl="0">
              <a:lnSpc>
                <a:spcPct val="115000"/>
              </a:lnSpc>
              <a:spcBef>
                <a:spcPts val="0"/>
              </a:spcBef>
              <a:spcAft>
                <a:spcPts val="0"/>
              </a:spcAft>
              <a:buClr>
                <a:srgbClr val="374151"/>
              </a:buClr>
              <a:buSzPts val="2300"/>
              <a:buFont typeface="Roboto"/>
              <a:buChar char="●"/>
            </a:pPr>
            <a:r>
              <a:rPr lang="en-US" sz="2300" b="1">
                <a:solidFill>
                  <a:srgbClr val="374151"/>
                </a:solidFill>
                <a:latin typeface="Roboto"/>
                <a:ea typeface="Roboto"/>
                <a:cs typeface="Roboto"/>
                <a:sym typeface="Roboto"/>
              </a:rPr>
              <a:t>The goal is to ensure that the model generalizes well to both types of inputs.</a:t>
            </a:r>
            <a:endParaRPr sz="2300" b="1">
              <a:solidFill>
                <a:srgbClr val="374151"/>
              </a:solidFill>
              <a:latin typeface="Roboto"/>
              <a:ea typeface="Roboto"/>
              <a:cs typeface="Roboto"/>
              <a:sym typeface="Roboto"/>
            </a:endParaRPr>
          </a:p>
          <a:p>
            <a:pPr marL="0" lvl="0" indent="0" algn="l" rtl="0">
              <a:spcBef>
                <a:spcPts val="150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2a6349a504e_0_1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222" name="Google Shape;222;g2a6349a504e_0_1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223" name="Google Shape;223;g2a6349a504e_0_19"/>
          <p:cNvPicPr preferRelativeResize="0"/>
          <p:nvPr/>
        </p:nvPicPr>
        <p:blipFill>
          <a:blip r:embed="rId3">
            <a:alphaModFix/>
          </a:blip>
          <a:stretch>
            <a:fillRect/>
          </a:stretch>
        </p:blipFill>
        <p:spPr>
          <a:xfrm>
            <a:off x="0" y="0"/>
            <a:ext cx="12192001" cy="68580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2a6349a504e_0_1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229" name="Google Shape;229;g2a6349a504e_0_1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230" name="Google Shape;230;g2a6349a504e_0_13"/>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2a6349a504e_0_33"/>
          <p:cNvSpPr txBox="1">
            <a:spLocks noGrp="1"/>
          </p:cNvSpPr>
          <p:nvPr>
            <p:ph type="title"/>
          </p:nvPr>
        </p:nvSpPr>
        <p:spPr>
          <a:xfrm>
            <a:off x="407850" y="45375"/>
            <a:ext cx="11376300" cy="8607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US" sz="4661" b="1">
                <a:latin typeface="Roboto"/>
                <a:ea typeface="Roboto"/>
                <a:cs typeface="Roboto"/>
                <a:sym typeface="Roboto"/>
              </a:rPr>
              <a:t>Filtering method on adversarial attack</a:t>
            </a:r>
            <a:endParaRPr sz="4661" b="1">
              <a:latin typeface="Roboto"/>
              <a:ea typeface="Roboto"/>
              <a:cs typeface="Roboto"/>
              <a:sym typeface="Roboto"/>
            </a:endParaRPr>
          </a:p>
          <a:p>
            <a:pPr marL="0" lvl="0" indent="0" algn="l" rtl="0">
              <a:spcBef>
                <a:spcPts val="0"/>
              </a:spcBef>
              <a:spcAft>
                <a:spcPts val="0"/>
              </a:spcAft>
              <a:buClr>
                <a:schemeClr val="dk1"/>
              </a:buClr>
              <a:buSzPct val="104761"/>
              <a:buFont typeface="Arial"/>
              <a:buNone/>
            </a:pPr>
            <a:endParaRPr sz="1050">
              <a:latin typeface="Roboto"/>
              <a:ea typeface="Roboto"/>
              <a:cs typeface="Roboto"/>
              <a:sym typeface="Roboto"/>
            </a:endParaRPr>
          </a:p>
          <a:p>
            <a:pPr marL="0" lvl="0" indent="0" algn="l" rtl="0">
              <a:spcBef>
                <a:spcPts val="0"/>
              </a:spcBef>
              <a:spcAft>
                <a:spcPts val="0"/>
              </a:spcAft>
              <a:buNone/>
            </a:pPr>
            <a:endParaRPr/>
          </a:p>
        </p:txBody>
      </p:sp>
      <p:sp>
        <p:nvSpPr>
          <p:cNvPr id="236" name="Google Shape;236;g2a6349a504e_0_33"/>
          <p:cNvSpPr txBox="1">
            <a:spLocks noGrp="1"/>
          </p:cNvSpPr>
          <p:nvPr>
            <p:ph type="body" idx="1"/>
          </p:nvPr>
        </p:nvSpPr>
        <p:spPr>
          <a:xfrm>
            <a:off x="0" y="642325"/>
            <a:ext cx="12192000" cy="6215700"/>
          </a:xfrm>
          <a:prstGeom prst="rect">
            <a:avLst/>
          </a:prstGeom>
        </p:spPr>
        <p:txBody>
          <a:bodyPr spcFirstLastPara="1" wrap="square" lIns="91425" tIns="45700" rIns="91425" bIns="45700" anchor="t" anchorCtr="0">
            <a:normAutofit fontScale="25000" lnSpcReduction="20000"/>
          </a:bodyPr>
          <a:lstStyle/>
          <a:p>
            <a:pPr marL="0" lvl="0" indent="0" algn="l" rtl="0">
              <a:lnSpc>
                <a:spcPct val="150000"/>
              </a:lnSpc>
              <a:spcBef>
                <a:spcPts val="1000"/>
              </a:spcBef>
              <a:spcAft>
                <a:spcPts val="0"/>
              </a:spcAft>
              <a:buNone/>
            </a:pPr>
            <a:r>
              <a:rPr lang="en-US" sz="6000" b="1">
                <a:solidFill>
                  <a:srgbClr val="374151"/>
                </a:solidFill>
                <a:latin typeface="Roboto"/>
                <a:ea typeface="Roboto"/>
                <a:cs typeface="Roboto"/>
                <a:sym typeface="Roboto"/>
              </a:rPr>
              <a:t>Filtering methods in the context of adversarial attacks refer to techniques used to identify and discard adversarial examples before they can impact the performance of a machine learning model. These methods are designed to act as a pre-processing step to filter out potentially harmful inputs.</a:t>
            </a:r>
            <a:endParaRPr sz="6000" b="1">
              <a:solidFill>
                <a:srgbClr val="374151"/>
              </a:solidFill>
              <a:latin typeface="Roboto"/>
              <a:ea typeface="Roboto"/>
              <a:cs typeface="Roboto"/>
              <a:sym typeface="Roboto"/>
            </a:endParaRPr>
          </a:p>
          <a:p>
            <a:pPr marL="457200" lvl="0" indent="-228600" algn="l" rtl="0">
              <a:lnSpc>
                <a:spcPct val="115000"/>
              </a:lnSpc>
              <a:spcBef>
                <a:spcPts val="1500"/>
              </a:spcBef>
              <a:spcAft>
                <a:spcPts val="0"/>
              </a:spcAft>
              <a:buClr>
                <a:srgbClr val="374151"/>
              </a:buClr>
              <a:buSzPct val="100000"/>
              <a:buFont typeface="Roboto"/>
              <a:buNone/>
            </a:pPr>
            <a:r>
              <a:rPr lang="en-US" sz="6000" b="1">
                <a:solidFill>
                  <a:srgbClr val="374151"/>
                </a:solidFill>
                <a:latin typeface="Roboto"/>
                <a:ea typeface="Roboto"/>
                <a:cs typeface="Roboto"/>
                <a:sym typeface="Roboto"/>
              </a:rPr>
              <a:t>Here are some common filtering methods:</a:t>
            </a:r>
            <a:endParaRPr sz="6000" b="1">
              <a:solidFill>
                <a:srgbClr val="374151"/>
              </a:solidFill>
              <a:latin typeface="Roboto"/>
              <a:ea typeface="Roboto"/>
              <a:cs typeface="Roboto"/>
              <a:sym typeface="Roboto"/>
            </a:endParaRPr>
          </a:p>
          <a:p>
            <a:pPr marL="457200" lvl="0" indent="-228600" algn="l" rtl="0">
              <a:lnSpc>
                <a:spcPct val="115000"/>
              </a:lnSpc>
              <a:spcBef>
                <a:spcPts val="0"/>
              </a:spcBef>
              <a:spcAft>
                <a:spcPts val="0"/>
              </a:spcAft>
              <a:buClr>
                <a:srgbClr val="374151"/>
              </a:buClr>
              <a:buSzPct val="100000"/>
              <a:buFont typeface="Roboto"/>
              <a:buNone/>
            </a:pPr>
            <a:r>
              <a:rPr lang="en-US" sz="6000" b="1">
                <a:solidFill>
                  <a:srgbClr val="374151"/>
                </a:solidFill>
                <a:latin typeface="Roboto"/>
                <a:ea typeface="Roboto"/>
                <a:cs typeface="Roboto"/>
                <a:sym typeface="Roboto"/>
              </a:rPr>
              <a:t>Input Space Defense:</a:t>
            </a:r>
            <a:endParaRPr sz="6000" b="1">
              <a:solidFill>
                <a:srgbClr val="374151"/>
              </a:solidFill>
              <a:latin typeface="Roboto"/>
              <a:ea typeface="Roboto"/>
              <a:cs typeface="Roboto"/>
              <a:sym typeface="Roboto"/>
            </a:endParaRPr>
          </a:p>
          <a:p>
            <a:pPr marL="914400" lvl="1" indent="-323850" algn="l" rtl="0">
              <a:lnSpc>
                <a:spcPct val="115000"/>
              </a:lnSpc>
              <a:spcBef>
                <a:spcPts val="0"/>
              </a:spcBef>
              <a:spcAft>
                <a:spcPts val="0"/>
              </a:spcAft>
              <a:buClr>
                <a:srgbClr val="374151"/>
              </a:buClr>
              <a:buSzPct val="100000"/>
              <a:buFont typeface="Roboto"/>
              <a:buChar char="●"/>
            </a:pPr>
            <a:r>
              <a:rPr lang="en-US" sz="6000" b="1">
                <a:solidFill>
                  <a:srgbClr val="374151"/>
                </a:solidFill>
                <a:latin typeface="Roboto"/>
                <a:ea typeface="Roboto"/>
                <a:cs typeface="Roboto"/>
                <a:sym typeface="Roboto"/>
              </a:rPr>
              <a:t>Input Normalization: Normalize the input data to a specific range or distribution to reduce the impact of adversarial perturbations.</a:t>
            </a:r>
            <a:endParaRPr sz="6000" b="1">
              <a:solidFill>
                <a:srgbClr val="374151"/>
              </a:solidFill>
              <a:latin typeface="Roboto"/>
              <a:ea typeface="Roboto"/>
              <a:cs typeface="Roboto"/>
              <a:sym typeface="Roboto"/>
            </a:endParaRPr>
          </a:p>
          <a:p>
            <a:pPr marL="914400" lvl="1" indent="-323850" algn="l" rtl="0">
              <a:lnSpc>
                <a:spcPct val="115000"/>
              </a:lnSpc>
              <a:spcBef>
                <a:spcPts val="0"/>
              </a:spcBef>
              <a:spcAft>
                <a:spcPts val="0"/>
              </a:spcAft>
              <a:buClr>
                <a:srgbClr val="374151"/>
              </a:buClr>
              <a:buSzPct val="100000"/>
              <a:buFont typeface="Roboto"/>
              <a:buChar char="●"/>
            </a:pPr>
            <a:r>
              <a:rPr lang="en-US" sz="6000" b="1">
                <a:solidFill>
                  <a:srgbClr val="374151"/>
                </a:solidFill>
                <a:latin typeface="Roboto"/>
                <a:ea typeface="Roboto"/>
                <a:cs typeface="Roboto"/>
                <a:sym typeface="Roboto"/>
              </a:rPr>
              <a:t>Input Whitening: Whiten the input data by applying transformations to reduce dependencies between features.</a:t>
            </a:r>
            <a:endParaRPr sz="6000" b="1">
              <a:solidFill>
                <a:srgbClr val="374151"/>
              </a:solidFill>
              <a:latin typeface="Roboto"/>
              <a:ea typeface="Roboto"/>
              <a:cs typeface="Roboto"/>
              <a:sym typeface="Roboto"/>
            </a:endParaRPr>
          </a:p>
          <a:p>
            <a:pPr marL="457200" lvl="0" indent="-228600" algn="l" rtl="0">
              <a:lnSpc>
                <a:spcPct val="115000"/>
              </a:lnSpc>
              <a:spcBef>
                <a:spcPts val="0"/>
              </a:spcBef>
              <a:spcAft>
                <a:spcPts val="0"/>
              </a:spcAft>
              <a:buClr>
                <a:srgbClr val="374151"/>
              </a:buClr>
              <a:buSzPct val="100000"/>
              <a:buFont typeface="Roboto"/>
              <a:buNone/>
            </a:pPr>
            <a:r>
              <a:rPr lang="en-US" sz="6000" b="1">
                <a:solidFill>
                  <a:srgbClr val="374151"/>
                </a:solidFill>
                <a:latin typeface="Roboto"/>
                <a:ea typeface="Roboto"/>
                <a:cs typeface="Roboto"/>
                <a:sym typeface="Roboto"/>
              </a:rPr>
              <a:t>Feature Space Defense:</a:t>
            </a:r>
            <a:endParaRPr sz="6000" b="1">
              <a:solidFill>
                <a:srgbClr val="374151"/>
              </a:solidFill>
              <a:latin typeface="Roboto"/>
              <a:ea typeface="Roboto"/>
              <a:cs typeface="Roboto"/>
              <a:sym typeface="Roboto"/>
            </a:endParaRPr>
          </a:p>
          <a:p>
            <a:pPr marL="914400" lvl="1" indent="-323850" algn="l" rtl="0">
              <a:lnSpc>
                <a:spcPct val="115000"/>
              </a:lnSpc>
              <a:spcBef>
                <a:spcPts val="0"/>
              </a:spcBef>
              <a:spcAft>
                <a:spcPts val="0"/>
              </a:spcAft>
              <a:buClr>
                <a:srgbClr val="374151"/>
              </a:buClr>
              <a:buSzPct val="100000"/>
              <a:buFont typeface="Roboto"/>
              <a:buChar char="●"/>
            </a:pPr>
            <a:r>
              <a:rPr lang="en-US" sz="6000" b="1">
                <a:solidFill>
                  <a:srgbClr val="374151"/>
                </a:solidFill>
                <a:latin typeface="Roboto"/>
                <a:ea typeface="Roboto"/>
                <a:cs typeface="Roboto"/>
                <a:sym typeface="Roboto"/>
              </a:rPr>
              <a:t>Feature Squeezing: Reduce the bit-depth or precision of input features to make it harder for attackers to craft effective adversarial examples.</a:t>
            </a:r>
            <a:endParaRPr sz="6000" b="1">
              <a:solidFill>
                <a:srgbClr val="374151"/>
              </a:solidFill>
              <a:latin typeface="Roboto"/>
              <a:ea typeface="Roboto"/>
              <a:cs typeface="Roboto"/>
              <a:sym typeface="Roboto"/>
            </a:endParaRPr>
          </a:p>
          <a:p>
            <a:pPr marL="914400" lvl="1" indent="-323850" algn="l" rtl="0">
              <a:lnSpc>
                <a:spcPct val="115000"/>
              </a:lnSpc>
              <a:spcBef>
                <a:spcPts val="0"/>
              </a:spcBef>
              <a:spcAft>
                <a:spcPts val="0"/>
              </a:spcAft>
              <a:buClr>
                <a:srgbClr val="374151"/>
              </a:buClr>
              <a:buSzPct val="100000"/>
              <a:buFont typeface="Roboto"/>
              <a:buChar char="●"/>
            </a:pPr>
            <a:r>
              <a:rPr lang="en-US" sz="6000" b="1">
                <a:solidFill>
                  <a:srgbClr val="374151"/>
                </a:solidFill>
                <a:latin typeface="Roboto"/>
                <a:ea typeface="Roboto"/>
                <a:cs typeface="Roboto"/>
                <a:sym typeface="Roboto"/>
              </a:rPr>
              <a:t>Principal Component Analysis (PCA): Use PCA to transform the input data into a lower-dimensional space, potentially removing noise introduced by adversarial perturbations.</a:t>
            </a:r>
            <a:endParaRPr sz="6000" b="1">
              <a:solidFill>
                <a:srgbClr val="374151"/>
              </a:solidFill>
              <a:latin typeface="Roboto"/>
              <a:ea typeface="Roboto"/>
              <a:cs typeface="Roboto"/>
              <a:sym typeface="Roboto"/>
            </a:endParaRPr>
          </a:p>
          <a:p>
            <a:pPr marL="457200" lvl="0" indent="-228600" algn="l" rtl="0">
              <a:lnSpc>
                <a:spcPct val="115000"/>
              </a:lnSpc>
              <a:spcBef>
                <a:spcPts val="0"/>
              </a:spcBef>
              <a:spcAft>
                <a:spcPts val="0"/>
              </a:spcAft>
              <a:buClr>
                <a:srgbClr val="374151"/>
              </a:buClr>
              <a:buSzPct val="100000"/>
              <a:buFont typeface="Roboto"/>
              <a:buNone/>
            </a:pPr>
            <a:r>
              <a:rPr lang="en-US" sz="6000" b="1">
                <a:solidFill>
                  <a:srgbClr val="374151"/>
                </a:solidFill>
                <a:latin typeface="Roboto"/>
                <a:ea typeface="Roboto"/>
                <a:cs typeface="Roboto"/>
                <a:sym typeface="Roboto"/>
              </a:rPr>
              <a:t>Adversarial Sample Detection:</a:t>
            </a:r>
            <a:endParaRPr sz="6000" b="1">
              <a:solidFill>
                <a:srgbClr val="374151"/>
              </a:solidFill>
              <a:latin typeface="Roboto"/>
              <a:ea typeface="Roboto"/>
              <a:cs typeface="Roboto"/>
              <a:sym typeface="Roboto"/>
            </a:endParaRPr>
          </a:p>
          <a:p>
            <a:pPr marL="914400" lvl="1" indent="-323850" algn="l" rtl="0">
              <a:lnSpc>
                <a:spcPct val="115000"/>
              </a:lnSpc>
              <a:spcBef>
                <a:spcPts val="0"/>
              </a:spcBef>
              <a:spcAft>
                <a:spcPts val="0"/>
              </a:spcAft>
              <a:buClr>
                <a:srgbClr val="374151"/>
              </a:buClr>
              <a:buSzPct val="100000"/>
              <a:buFont typeface="Roboto"/>
              <a:buChar char="●"/>
            </a:pPr>
            <a:r>
              <a:rPr lang="en-US" sz="6000" b="1">
                <a:solidFill>
                  <a:srgbClr val="374151"/>
                </a:solidFill>
                <a:latin typeface="Roboto"/>
                <a:ea typeface="Roboto"/>
                <a:cs typeface="Roboto"/>
                <a:sym typeface="Roboto"/>
              </a:rPr>
              <a:t>Statistical Methods: Use statistical techniques to detect samples that deviate significantly from the distribution of clean samples.</a:t>
            </a:r>
            <a:endParaRPr sz="6000" b="1">
              <a:solidFill>
                <a:srgbClr val="374151"/>
              </a:solidFill>
              <a:latin typeface="Roboto"/>
              <a:ea typeface="Roboto"/>
              <a:cs typeface="Roboto"/>
              <a:sym typeface="Roboto"/>
            </a:endParaRPr>
          </a:p>
          <a:p>
            <a:pPr marL="914400" lvl="1" indent="-323850" algn="l" rtl="0">
              <a:lnSpc>
                <a:spcPct val="115000"/>
              </a:lnSpc>
              <a:spcBef>
                <a:spcPts val="0"/>
              </a:spcBef>
              <a:spcAft>
                <a:spcPts val="0"/>
              </a:spcAft>
              <a:buClr>
                <a:srgbClr val="374151"/>
              </a:buClr>
              <a:buSzPct val="100000"/>
              <a:buFont typeface="Roboto"/>
              <a:buChar char="●"/>
            </a:pPr>
            <a:r>
              <a:rPr lang="en-US" sz="6000" b="1">
                <a:solidFill>
                  <a:srgbClr val="374151"/>
                </a:solidFill>
                <a:latin typeface="Roboto"/>
                <a:ea typeface="Roboto"/>
                <a:cs typeface="Roboto"/>
                <a:sym typeface="Roboto"/>
              </a:rPr>
              <a:t>Outlier Detection: Identify samples that lie far from the majority of the data, assuming that adversarial examples are outliers.</a:t>
            </a:r>
            <a:endParaRPr sz="6000" b="1">
              <a:solidFill>
                <a:srgbClr val="374151"/>
              </a:solidFill>
              <a:latin typeface="Roboto"/>
              <a:ea typeface="Roboto"/>
              <a:cs typeface="Roboto"/>
              <a:sym typeface="Roboto"/>
            </a:endParaRPr>
          </a:p>
          <a:p>
            <a:pPr marL="457200" lvl="0" indent="-228600" algn="l" rtl="0">
              <a:lnSpc>
                <a:spcPct val="115000"/>
              </a:lnSpc>
              <a:spcBef>
                <a:spcPts val="0"/>
              </a:spcBef>
              <a:spcAft>
                <a:spcPts val="0"/>
              </a:spcAft>
              <a:buClr>
                <a:srgbClr val="374151"/>
              </a:buClr>
              <a:buSzPct val="100000"/>
              <a:buFont typeface="Roboto"/>
              <a:buNone/>
            </a:pPr>
            <a:r>
              <a:rPr lang="en-US" sz="6000" b="1">
                <a:solidFill>
                  <a:srgbClr val="374151"/>
                </a:solidFill>
                <a:latin typeface="Roboto"/>
                <a:ea typeface="Roboto"/>
                <a:cs typeface="Roboto"/>
                <a:sym typeface="Roboto"/>
              </a:rPr>
              <a:t>Ensemble Methods:</a:t>
            </a:r>
            <a:endParaRPr sz="6000" b="1">
              <a:solidFill>
                <a:srgbClr val="374151"/>
              </a:solidFill>
              <a:latin typeface="Roboto"/>
              <a:ea typeface="Roboto"/>
              <a:cs typeface="Roboto"/>
              <a:sym typeface="Roboto"/>
            </a:endParaRPr>
          </a:p>
          <a:p>
            <a:pPr marL="914400" lvl="1" indent="-323850" algn="l" rtl="0">
              <a:lnSpc>
                <a:spcPct val="115000"/>
              </a:lnSpc>
              <a:spcBef>
                <a:spcPts val="0"/>
              </a:spcBef>
              <a:spcAft>
                <a:spcPts val="0"/>
              </a:spcAft>
              <a:buClr>
                <a:srgbClr val="374151"/>
              </a:buClr>
              <a:buSzPct val="100000"/>
              <a:buFont typeface="Roboto"/>
              <a:buChar char="●"/>
            </a:pPr>
            <a:r>
              <a:rPr lang="en-US" sz="6000" b="1">
                <a:solidFill>
                  <a:srgbClr val="374151"/>
                </a:solidFill>
                <a:latin typeface="Roboto"/>
                <a:ea typeface="Roboto"/>
                <a:cs typeface="Roboto"/>
                <a:sym typeface="Roboto"/>
              </a:rPr>
              <a:t>Adversarial Training (mentioned earlier): Train multiple models on both clean and adversarial examples and ensemble their predictions to improve robustness.</a:t>
            </a:r>
            <a:endParaRPr sz="6000" b="1">
              <a:solidFill>
                <a:srgbClr val="374151"/>
              </a:solidFill>
              <a:latin typeface="Roboto"/>
              <a:ea typeface="Roboto"/>
              <a:cs typeface="Roboto"/>
              <a:sym typeface="Roboto"/>
            </a:endParaRPr>
          </a:p>
          <a:p>
            <a:pPr marL="914400" lvl="1" indent="-323850" algn="l" rtl="0">
              <a:lnSpc>
                <a:spcPct val="115000"/>
              </a:lnSpc>
              <a:spcBef>
                <a:spcPts val="0"/>
              </a:spcBef>
              <a:spcAft>
                <a:spcPts val="0"/>
              </a:spcAft>
              <a:buClr>
                <a:srgbClr val="374151"/>
              </a:buClr>
              <a:buSzPct val="100000"/>
              <a:buFont typeface="Roboto"/>
              <a:buChar char="●"/>
            </a:pPr>
            <a:r>
              <a:rPr lang="en-US" sz="6000" b="1">
                <a:solidFill>
                  <a:srgbClr val="374151"/>
                </a:solidFill>
                <a:latin typeface="Roboto"/>
                <a:ea typeface="Roboto"/>
                <a:cs typeface="Roboto"/>
                <a:sym typeface="Roboto"/>
              </a:rPr>
              <a:t>Diverse Models: Train models with different architectures or initializations and use their collective decision-making to identify and filter out adversarial examples.</a:t>
            </a:r>
            <a:endParaRPr sz="6000" b="1">
              <a:solidFill>
                <a:srgbClr val="374151"/>
              </a:solidFill>
              <a:latin typeface="Roboto"/>
              <a:ea typeface="Roboto"/>
              <a:cs typeface="Roboto"/>
              <a:sym typeface="Roboto"/>
            </a:endParaRPr>
          </a:p>
          <a:p>
            <a:pPr marL="457200" lvl="0" indent="-228600" algn="l" rtl="0">
              <a:lnSpc>
                <a:spcPct val="115000"/>
              </a:lnSpc>
              <a:spcBef>
                <a:spcPts val="0"/>
              </a:spcBef>
              <a:spcAft>
                <a:spcPts val="0"/>
              </a:spcAft>
              <a:buClr>
                <a:srgbClr val="374151"/>
              </a:buClr>
              <a:buSzPct val="100000"/>
              <a:buFont typeface="Roboto"/>
              <a:buNone/>
            </a:pPr>
            <a:r>
              <a:rPr lang="en-US" sz="6000" b="1">
                <a:solidFill>
                  <a:srgbClr val="374151"/>
                </a:solidFill>
                <a:latin typeface="Roboto"/>
                <a:ea typeface="Roboto"/>
                <a:cs typeface="Roboto"/>
                <a:sym typeface="Roboto"/>
              </a:rPr>
              <a:t>Certification Methods:</a:t>
            </a:r>
            <a:endParaRPr sz="6000" b="1">
              <a:solidFill>
                <a:srgbClr val="374151"/>
              </a:solidFill>
              <a:latin typeface="Roboto"/>
              <a:ea typeface="Roboto"/>
              <a:cs typeface="Roboto"/>
              <a:sym typeface="Roboto"/>
            </a:endParaRPr>
          </a:p>
          <a:p>
            <a:pPr marL="914400" lvl="1" indent="-323850" algn="l" rtl="0">
              <a:lnSpc>
                <a:spcPct val="115000"/>
              </a:lnSpc>
              <a:spcBef>
                <a:spcPts val="0"/>
              </a:spcBef>
              <a:spcAft>
                <a:spcPts val="0"/>
              </a:spcAft>
              <a:buClr>
                <a:srgbClr val="374151"/>
              </a:buClr>
              <a:buSzPct val="100000"/>
              <a:buFont typeface="Roboto"/>
              <a:buChar char="●"/>
            </a:pPr>
            <a:r>
              <a:rPr lang="en-US" sz="6000" b="1">
                <a:solidFill>
                  <a:srgbClr val="374151"/>
                </a:solidFill>
                <a:latin typeface="Roboto"/>
                <a:ea typeface="Roboto"/>
                <a:cs typeface="Roboto"/>
                <a:sym typeface="Roboto"/>
              </a:rPr>
              <a:t>Verified Robustness: Use mathematical methods to certify that a model is robust within a certain region of the input space, rejecting inputs falling outside this region.</a:t>
            </a:r>
            <a:endParaRPr sz="6000" b="1">
              <a:solidFill>
                <a:srgbClr val="374151"/>
              </a:solidFill>
              <a:latin typeface="Roboto"/>
              <a:ea typeface="Roboto"/>
              <a:cs typeface="Roboto"/>
              <a:sym typeface="Roboto"/>
            </a:endParaRPr>
          </a:p>
          <a:p>
            <a:pPr marL="457200" lvl="0" indent="-228600" algn="l" rtl="0">
              <a:lnSpc>
                <a:spcPct val="115000"/>
              </a:lnSpc>
              <a:spcBef>
                <a:spcPts val="0"/>
              </a:spcBef>
              <a:spcAft>
                <a:spcPts val="0"/>
              </a:spcAft>
              <a:buClr>
                <a:srgbClr val="374151"/>
              </a:buClr>
              <a:buSzPct val="100000"/>
              <a:buFont typeface="Roboto"/>
              <a:buNone/>
            </a:pPr>
            <a:r>
              <a:rPr lang="en-US" sz="6000" b="1">
                <a:solidFill>
                  <a:srgbClr val="374151"/>
                </a:solidFill>
                <a:latin typeface="Roboto"/>
                <a:ea typeface="Roboto"/>
                <a:cs typeface="Roboto"/>
                <a:sym typeface="Roboto"/>
              </a:rPr>
              <a:t>Input Reconstruction:</a:t>
            </a:r>
            <a:endParaRPr sz="6000" b="1">
              <a:solidFill>
                <a:srgbClr val="374151"/>
              </a:solidFill>
              <a:latin typeface="Roboto"/>
              <a:ea typeface="Roboto"/>
              <a:cs typeface="Roboto"/>
              <a:sym typeface="Roboto"/>
            </a:endParaRPr>
          </a:p>
          <a:p>
            <a:pPr marL="914400" lvl="1" indent="-323850" algn="l" rtl="0">
              <a:lnSpc>
                <a:spcPct val="115000"/>
              </a:lnSpc>
              <a:spcBef>
                <a:spcPts val="0"/>
              </a:spcBef>
              <a:spcAft>
                <a:spcPts val="0"/>
              </a:spcAft>
              <a:buClr>
                <a:srgbClr val="374151"/>
              </a:buClr>
              <a:buSzPct val="100000"/>
              <a:buFont typeface="Roboto"/>
              <a:buChar char="●"/>
            </a:pPr>
            <a:r>
              <a:rPr lang="en-US" sz="6000" b="1">
                <a:solidFill>
                  <a:srgbClr val="374151"/>
                </a:solidFill>
                <a:latin typeface="Roboto"/>
                <a:ea typeface="Roboto"/>
                <a:cs typeface="Roboto"/>
                <a:sym typeface="Roboto"/>
              </a:rPr>
              <a:t>Reconstruction from Intermediate Representations: Reconstruct input samples from intermediate representations within the model, discarding those that cannot be accurately reconstructed.</a:t>
            </a:r>
            <a:endParaRPr sz="6000" b="1">
              <a:solidFill>
                <a:srgbClr val="374151"/>
              </a:solidFill>
              <a:latin typeface="Roboto"/>
              <a:ea typeface="Roboto"/>
              <a:cs typeface="Roboto"/>
              <a:sym typeface="Roboto"/>
            </a:endParaRPr>
          </a:p>
          <a:p>
            <a:pPr marL="0" lvl="0" indent="0" algn="l" rtl="0">
              <a:lnSpc>
                <a:spcPct val="115000"/>
              </a:lnSpc>
              <a:spcBef>
                <a:spcPts val="1500"/>
              </a:spcBef>
              <a:spcAft>
                <a:spcPts val="0"/>
              </a:spcAft>
              <a:buNone/>
            </a:pPr>
            <a:endParaRPr sz="1200">
              <a:solidFill>
                <a:srgbClr val="374151"/>
              </a:solidFill>
              <a:latin typeface="Roboto"/>
              <a:ea typeface="Roboto"/>
              <a:cs typeface="Roboto"/>
              <a:sym typeface="Roboto"/>
            </a:endParaRPr>
          </a:p>
          <a:p>
            <a:pPr marL="0" lvl="0" indent="0" algn="l" rtl="0">
              <a:spcBef>
                <a:spcPts val="1500"/>
              </a:spcBef>
              <a:spcAft>
                <a:spcPts val="0"/>
              </a:spcAft>
              <a:buNone/>
            </a:pPr>
            <a:endParaRPr sz="2500" b="1">
              <a:solidFill>
                <a:srgbClr val="37415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g2a6349a504e_0_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1800" b="1">
                <a:highlight>
                  <a:srgbClr val="FFFFFF"/>
                </a:highlight>
                <a:latin typeface="Arial"/>
                <a:ea typeface="Arial"/>
                <a:cs typeface="Arial"/>
                <a:sym typeface="Arial"/>
              </a:rPr>
              <a:t>Filtering methods’ accuracy degrades in defending against adversarial attacks</a:t>
            </a:r>
            <a:endParaRPr sz="5000" b="1"/>
          </a:p>
        </p:txBody>
      </p:sp>
      <p:sp>
        <p:nvSpPr>
          <p:cNvPr id="242" name="Google Shape;242;g2a6349a504e_0_6"/>
          <p:cNvSpPr txBox="1">
            <a:spLocks noGrp="1"/>
          </p:cNvSpPr>
          <p:nvPr>
            <p:ph type="body" idx="1"/>
          </p:nvPr>
        </p:nvSpPr>
        <p:spPr>
          <a:xfrm>
            <a:off x="0" y="1825625"/>
            <a:ext cx="12192000" cy="49287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243" name="Google Shape;243;g2a6349a504e_0_6"/>
          <p:cNvPicPr preferRelativeResize="0"/>
          <p:nvPr/>
        </p:nvPicPr>
        <p:blipFill>
          <a:blip r:embed="rId3">
            <a:alphaModFix/>
          </a:blip>
          <a:stretch>
            <a:fillRect/>
          </a:stretch>
        </p:blipFill>
        <p:spPr>
          <a:xfrm>
            <a:off x="838200" y="1690825"/>
            <a:ext cx="10574975" cy="44480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7"/>
        <p:cNvGrpSpPr/>
        <p:nvPr/>
      </p:nvGrpSpPr>
      <p:grpSpPr>
        <a:xfrm>
          <a:off x="0" y="0"/>
          <a:ext cx="0" cy="0"/>
          <a:chOff x="0" y="0"/>
          <a:chExt cx="0" cy="0"/>
        </a:xfrm>
      </p:grpSpPr>
      <p:sp useBgFill="1">
        <p:nvSpPr>
          <p:cNvPr id="254" name="Rectangle 253">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Freeform: Shape 255">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8" name="Google Shape;248;p19"/>
          <p:cNvSpPr txBox="1">
            <a:spLocks noGrp="1"/>
          </p:cNvSpPr>
          <p:nvPr>
            <p:ph type="title"/>
          </p:nvPr>
        </p:nvSpPr>
        <p:spPr>
          <a:xfrm>
            <a:off x="1137036" y="548640"/>
            <a:ext cx="9916632" cy="1188720"/>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a:solidFill>
                  <a:schemeClr val="tx1">
                    <a:lumMod val="85000"/>
                    <a:lumOff val="15000"/>
                  </a:schemeClr>
                </a:solidFill>
              </a:rPr>
              <a:t>Conclusions</a:t>
            </a:r>
          </a:p>
        </p:txBody>
      </p:sp>
      <p:sp>
        <p:nvSpPr>
          <p:cNvPr id="249" name="Google Shape;249;p19"/>
          <p:cNvSpPr txBox="1">
            <a:spLocks noGrp="1"/>
          </p:cNvSpPr>
          <p:nvPr>
            <p:ph type="body" idx="1"/>
          </p:nvPr>
        </p:nvSpPr>
        <p:spPr>
          <a:xfrm>
            <a:off x="1957987" y="2431767"/>
            <a:ext cx="8276026" cy="3685156"/>
          </a:xfrm>
          <a:prstGeom prst="rect">
            <a:avLst/>
          </a:prstGeom>
        </p:spPr>
        <p:txBody>
          <a:bodyPr spcFirstLastPara="1" lIns="91425" tIns="45700" rIns="91425" bIns="45700" anchor="ctr" anchorCtr="0">
            <a:normAutofit/>
          </a:bodyPr>
          <a:lstStyle/>
          <a:p>
            <a:pPr marL="457200" lvl="0" indent="-342900" rtl="0">
              <a:spcBef>
                <a:spcPts val="0"/>
              </a:spcBef>
              <a:spcAft>
                <a:spcPts val="600"/>
              </a:spcAft>
              <a:buSzPts val="1800"/>
              <a:buChar char="•"/>
            </a:pPr>
            <a:r>
              <a:rPr lang="en-US" sz="2000">
                <a:solidFill>
                  <a:schemeClr val="tx1">
                    <a:lumMod val="85000"/>
                    <a:lumOff val="15000"/>
                  </a:schemeClr>
                </a:solidFill>
              </a:rPr>
              <a:t>DNNs are vulnerable to adversarial attacks</a:t>
            </a:r>
          </a:p>
          <a:p>
            <a:pPr marL="914400" lvl="1" indent="-342900" rtl="0">
              <a:spcBef>
                <a:spcPts val="0"/>
              </a:spcBef>
              <a:spcAft>
                <a:spcPts val="600"/>
              </a:spcAft>
              <a:buSzPts val="1800"/>
              <a:buChar char="•"/>
            </a:pPr>
            <a:r>
              <a:rPr lang="en-US" sz="2000">
                <a:solidFill>
                  <a:schemeClr val="tx1">
                    <a:lumMod val="85000"/>
                    <a:lumOff val="15000"/>
                  </a:schemeClr>
                </a:solidFill>
              </a:rPr>
              <a:t>confuse models(AKA fooling)</a:t>
            </a:r>
          </a:p>
          <a:p>
            <a:pPr marL="914400" lvl="0" indent="0" rtl="0">
              <a:spcBef>
                <a:spcPts val="0"/>
              </a:spcBef>
              <a:spcAft>
                <a:spcPts val="600"/>
              </a:spcAft>
              <a:buNone/>
            </a:pPr>
            <a:endParaRPr lang="en-US" sz="2000">
              <a:solidFill>
                <a:schemeClr val="tx1">
                  <a:lumMod val="85000"/>
                  <a:lumOff val="15000"/>
                </a:schemeClr>
              </a:solidFill>
            </a:endParaRPr>
          </a:p>
          <a:p>
            <a:pPr marL="457200" lvl="0" indent="-342900" rtl="0">
              <a:spcBef>
                <a:spcPts val="0"/>
              </a:spcBef>
              <a:spcAft>
                <a:spcPts val="600"/>
              </a:spcAft>
              <a:buSzPts val="1800"/>
              <a:buChar char="•"/>
            </a:pPr>
            <a:r>
              <a:rPr lang="en-US" sz="2000">
                <a:solidFill>
                  <a:schemeClr val="tx1">
                    <a:lumMod val="85000"/>
                    <a:lumOff val="15000"/>
                  </a:schemeClr>
                </a:solidFill>
              </a:rPr>
              <a:t>Countermeasures are capable of reducing the attempt to confuse a model. </a:t>
            </a:r>
          </a:p>
          <a:p>
            <a:pPr marL="914400" lvl="1" indent="-342900" rtl="0">
              <a:spcBef>
                <a:spcPts val="0"/>
              </a:spcBef>
              <a:spcAft>
                <a:spcPts val="600"/>
              </a:spcAft>
              <a:buSzPts val="1800"/>
              <a:buChar char="•"/>
            </a:pPr>
            <a:r>
              <a:rPr lang="en-US" sz="2000">
                <a:solidFill>
                  <a:schemeClr val="tx1">
                    <a:lumMod val="85000"/>
                    <a:lumOff val="15000"/>
                  </a:schemeClr>
                </a:solidFill>
              </a:rPr>
              <a:t>Adversarial training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4"/>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337940BB-FBC4-492E-BD92-3B7B914D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Google Shape;95;p3"/>
          <p:cNvSpPr txBox="1">
            <a:spLocks noGrp="1"/>
          </p:cNvSpPr>
          <p:nvPr>
            <p:ph type="title"/>
          </p:nvPr>
        </p:nvSpPr>
        <p:spPr>
          <a:xfrm>
            <a:off x="4853988" y="320041"/>
            <a:ext cx="6707084" cy="3892668"/>
          </a:xfrm>
          <a:prstGeom prst="rect">
            <a:avLst/>
          </a:prstGeom>
        </p:spPr>
        <p:txBody>
          <a:bodyPr spcFirstLastPara="1" vert="horz" lIns="91440" tIns="45720" rIns="91440" bIns="45720" rtlCol="0" anchor="b" anchorCtr="0">
            <a:normAutofit/>
          </a:bodyPr>
          <a:lstStyle/>
          <a:p>
            <a:pPr marL="0" lvl="0" indent="0">
              <a:spcBef>
                <a:spcPct val="0"/>
              </a:spcBef>
              <a:spcAft>
                <a:spcPts val="0"/>
              </a:spcAft>
              <a:buClr>
                <a:schemeClr val="dk1"/>
              </a:buClr>
              <a:buSzPts val="4400"/>
            </a:pPr>
            <a:r>
              <a:rPr lang="en-US" sz="4100" kern="1200">
                <a:solidFill>
                  <a:schemeClr val="tx1"/>
                </a:solidFill>
                <a:latin typeface="+mj-lt"/>
                <a:ea typeface="+mj-ea"/>
                <a:cs typeface="+mj-cs"/>
              </a:rPr>
              <a:t>Team Organization </a:t>
            </a:r>
            <a:r>
              <a:rPr lang="en-US" sz="4100" b="0" i="0" u="none" strike="noStrike" kern="1200">
                <a:solidFill>
                  <a:schemeClr val="tx1"/>
                </a:solidFill>
                <a:latin typeface="+mj-lt"/>
                <a:ea typeface="+mj-ea"/>
                <a:cs typeface="+mj-cs"/>
                <a:sym typeface="Arial"/>
              </a:rPr>
              <a:t> </a:t>
            </a:r>
            <a:r>
              <a:rPr lang="en-US" sz="4100" b="0" i="0" u="sng" strike="noStrike" kern="1200">
                <a:solidFill>
                  <a:schemeClr val="tx1"/>
                </a:solidFill>
                <a:latin typeface="+mj-lt"/>
                <a:ea typeface="+mj-ea"/>
                <a:cs typeface="+mj-cs"/>
                <a:sym typeface="Arial"/>
                <a:hlinkClick r:id="rId3">
                  <a:extLst>
                    <a:ext uri="{A12FA001-AC4F-418D-AE19-62706E023703}">
                      <ahyp:hlinkClr xmlns:ahyp="http://schemas.microsoft.com/office/drawing/2018/hyperlinkcolor" val="tx"/>
                    </a:ext>
                  </a:extLst>
                </a:hlinkClick>
              </a:rPr>
              <a:t>Adam Abaker</a:t>
            </a:r>
            <a:r>
              <a:rPr lang="en-US" sz="4100" b="0" i="0" u="none" strike="noStrike" kern="1200">
                <a:solidFill>
                  <a:schemeClr val="tx1"/>
                </a:solidFill>
                <a:latin typeface="+mj-lt"/>
                <a:ea typeface="+mj-ea"/>
                <a:cs typeface="+mj-cs"/>
                <a:sym typeface="Arial"/>
              </a:rPr>
              <a:t>, </a:t>
            </a:r>
            <a:r>
              <a:rPr lang="en-US" sz="4100" b="0" i="0" u="sng" strike="noStrike" kern="1200">
                <a:solidFill>
                  <a:schemeClr val="tx1"/>
                </a:solidFill>
                <a:latin typeface="+mj-lt"/>
                <a:ea typeface="+mj-ea"/>
                <a:cs typeface="+mj-cs"/>
                <a:sym typeface="Arial"/>
                <a:hlinkClick r:id="rId4">
                  <a:extLst>
                    <a:ext uri="{A12FA001-AC4F-418D-AE19-62706E023703}">
                      <ahyp:hlinkClr xmlns:ahyp="http://schemas.microsoft.com/office/drawing/2018/hyperlinkcolor" val="tx"/>
                    </a:ext>
                  </a:extLst>
                </a:hlinkClick>
              </a:rPr>
              <a:t>Akinboye Yusuff</a:t>
            </a:r>
            <a:r>
              <a:rPr lang="en-US" sz="4100" b="0" i="0" u="none" strike="noStrike" kern="1200">
                <a:solidFill>
                  <a:schemeClr val="tx1"/>
                </a:solidFill>
                <a:latin typeface="+mj-lt"/>
                <a:ea typeface="+mj-ea"/>
                <a:cs typeface="+mj-cs"/>
                <a:sym typeface="Arial"/>
              </a:rPr>
              <a:t> </a:t>
            </a:r>
            <a:r>
              <a:rPr lang="en-US" sz="4100" b="0" i="0" u="none" strike="noStrike" kern="1200">
                <a:solidFill>
                  <a:schemeClr val="tx1"/>
                </a:solidFill>
                <a:latin typeface="+mj-lt"/>
                <a:ea typeface="+mj-ea"/>
                <a:cs typeface="+mj-cs"/>
                <a:sym typeface="Roboto"/>
              </a:rPr>
              <a:t>Muhammad Ali Imdad Awan,  </a:t>
            </a:r>
            <a:r>
              <a:rPr lang="en-US" sz="4100" b="0" i="0" u="sng" strike="noStrike" kern="1200">
                <a:solidFill>
                  <a:schemeClr val="tx1"/>
                </a:solidFill>
                <a:latin typeface="+mj-lt"/>
                <a:ea typeface="+mj-ea"/>
                <a:cs typeface="+mj-cs"/>
                <a:sym typeface="Roboto"/>
                <a:hlinkClick r:id="rId5">
                  <a:extLst>
                    <a:ext uri="{A12FA001-AC4F-418D-AE19-62706E023703}">
                      <ahyp:hlinkClr xmlns:ahyp="http://schemas.microsoft.com/office/drawing/2018/hyperlinkcolor" val="tx"/>
                    </a:ext>
                  </a:extLst>
                </a:hlinkClick>
              </a:rPr>
              <a:t>Eniola Akinbileje</a:t>
            </a:r>
            <a:r>
              <a:rPr lang="en-US" sz="4100" b="0" i="0" u="none" strike="noStrike" kern="1200">
                <a:solidFill>
                  <a:schemeClr val="tx1"/>
                </a:solidFill>
                <a:latin typeface="+mj-lt"/>
                <a:ea typeface="+mj-ea"/>
                <a:cs typeface="+mj-cs"/>
                <a:sym typeface="Roboto"/>
              </a:rPr>
              <a:t>, Daniel Stephens, </a:t>
            </a:r>
            <a:r>
              <a:rPr lang="en-US" sz="4100" kern="1200">
                <a:solidFill>
                  <a:schemeClr val="tx1"/>
                </a:solidFill>
                <a:latin typeface="+mj-lt"/>
                <a:ea typeface="+mj-ea"/>
                <a:cs typeface="+mj-cs"/>
                <a:sym typeface="Roboto"/>
              </a:rPr>
              <a:t>Jaavon Matthews</a:t>
            </a:r>
            <a:endParaRPr lang="en-US" sz="4100" kern="1200">
              <a:solidFill>
                <a:schemeClr val="tx1"/>
              </a:solidFill>
              <a:latin typeface="+mj-lt"/>
              <a:ea typeface="+mj-ea"/>
              <a:cs typeface="+mj-cs"/>
            </a:endParaRPr>
          </a:p>
        </p:txBody>
      </p:sp>
      <p:sp>
        <p:nvSpPr>
          <p:cNvPr id="10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3987"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6" name="Google Shape;96;p3"/>
          <p:cNvGraphicFramePr/>
          <p:nvPr>
            <p:extLst>
              <p:ext uri="{D42A27DB-BD31-4B8C-83A1-F6EECF244321}">
                <p14:modId xmlns:p14="http://schemas.microsoft.com/office/powerpoint/2010/main" val="3516072741"/>
              </p:ext>
            </p:extLst>
          </p:nvPr>
        </p:nvGraphicFramePr>
        <p:xfrm>
          <a:off x="320040" y="967745"/>
          <a:ext cx="4087369" cy="4604380"/>
        </p:xfrm>
        <a:graphic>
          <a:graphicData uri="http://schemas.openxmlformats.org/drawingml/2006/table">
            <a:tbl>
              <a:tblPr firstRow="1" bandRow="1">
                <a:noFill/>
                <a:tableStyleId>{64A2FF40-BDCC-40F0-8E94-1A9E8DE7A787}</a:tableStyleId>
              </a:tblPr>
              <a:tblGrid>
                <a:gridCol w="1842448">
                  <a:extLst>
                    <a:ext uri="{9D8B030D-6E8A-4147-A177-3AD203B41FA5}">
                      <a16:colId xmlns:a16="http://schemas.microsoft.com/office/drawing/2014/main" val="20000"/>
                    </a:ext>
                  </a:extLst>
                </a:gridCol>
                <a:gridCol w="2244921">
                  <a:extLst>
                    <a:ext uri="{9D8B030D-6E8A-4147-A177-3AD203B41FA5}">
                      <a16:colId xmlns:a16="http://schemas.microsoft.com/office/drawing/2014/main" val="20001"/>
                    </a:ext>
                  </a:extLst>
                </a:gridCol>
              </a:tblGrid>
              <a:tr h="354185">
                <a:tc>
                  <a:txBody>
                    <a:bodyPr/>
                    <a:lstStyle/>
                    <a:p>
                      <a:pPr marL="0" marR="0" lvl="0" indent="0" algn="l" rtl="0">
                        <a:spcBef>
                          <a:spcPts val="0"/>
                        </a:spcBef>
                        <a:spcAft>
                          <a:spcPts val="0"/>
                        </a:spcAft>
                        <a:buNone/>
                      </a:pPr>
                      <a:r>
                        <a:rPr lang="en-US" sz="1600" u="none" strike="noStrike" cap="none"/>
                        <a:t>Team Member</a:t>
                      </a:r>
                      <a:endParaRPr sz="1200"/>
                    </a:p>
                  </a:txBody>
                  <a:tcPr marL="80503" marR="80503" marT="40252" marB="40252"/>
                </a:tc>
                <a:tc>
                  <a:txBody>
                    <a:bodyPr/>
                    <a:lstStyle/>
                    <a:p>
                      <a:pPr marL="0" marR="0" lvl="0" indent="0" algn="l" rtl="0">
                        <a:spcBef>
                          <a:spcPts val="0"/>
                        </a:spcBef>
                        <a:spcAft>
                          <a:spcPts val="0"/>
                        </a:spcAft>
                        <a:buNone/>
                      </a:pPr>
                      <a:r>
                        <a:rPr lang="en-US" sz="1600"/>
                        <a:t>Contribution</a:t>
                      </a:r>
                      <a:endParaRPr sz="1200"/>
                    </a:p>
                  </a:txBody>
                  <a:tcPr marL="80503" marR="80503" marT="40252" marB="40252"/>
                </a:tc>
                <a:extLst>
                  <a:ext uri="{0D108BD9-81ED-4DB2-BD59-A6C34878D82A}">
                    <a16:rowId xmlns:a16="http://schemas.microsoft.com/office/drawing/2014/main" val="10000"/>
                  </a:ext>
                </a:extLst>
              </a:tr>
              <a:tr h="595669">
                <a:tc>
                  <a:txBody>
                    <a:bodyPr/>
                    <a:lstStyle/>
                    <a:p>
                      <a:pPr marL="0" marR="0" lvl="0" indent="0" algn="l" rtl="0">
                        <a:spcBef>
                          <a:spcPts val="0"/>
                        </a:spcBef>
                        <a:spcAft>
                          <a:spcPts val="0"/>
                        </a:spcAft>
                        <a:buNone/>
                      </a:pPr>
                      <a:r>
                        <a:rPr lang="en-US" sz="1600"/>
                        <a:t>Daniel Kofi Stephens</a:t>
                      </a:r>
                      <a:endParaRPr sz="1200"/>
                    </a:p>
                  </a:txBody>
                  <a:tcPr marL="80503" marR="80503" marT="40252" marB="40252"/>
                </a:tc>
                <a:tc>
                  <a:txBody>
                    <a:bodyPr/>
                    <a:lstStyle/>
                    <a:p>
                      <a:pPr marL="0" marR="0" lvl="0" indent="0" algn="l" rtl="0">
                        <a:spcBef>
                          <a:spcPts val="0"/>
                        </a:spcBef>
                        <a:spcAft>
                          <a:spcPts val="0"/>
                        </a:spcAft>
                        <a:buNone/>
                      </a:pPr>
                      <a:r>
                        <a:rPr lang="en-US" sz="1600"/>
                        <a:t>Group leader</a:t>
                      </a:r>
                      <a:endParaRPr sz="1600"/>
                    </a:p>
                  </a:txBody>
                  <a:tcPr marL="80503" marR="80503" marT="40252" marB="40252"/>
                </a:tc>
                <a:extLst>
                  <a:ext uri="{0D108BD9-81ED-4DB2-BD59-A6C34878D82A}">
                    <a16:rowId xmlns:a16="http://schemas.microsoft.com/office/drawing/2014/main" val="10001"/>
                  </a:ext>
                </a:extLst>
              </a:tr>
              <a:tr h="595669">
                <a:tc>
                  <a:txBody>
                    <a:bodyPr/>
                    <a:lstStyle/>
                    <a:p>
                      <a:pPr marL="0" marR="0" lvl="0" indent="0" algn="l" rtl="0">
                        <a:spcBef>
                          <a:spcPts val="0"/>
                        </a:spcBef>
                        <a:spcAft>
                          <a:spcPts val="0"/>
                        </a:spcAft>
                        <a:buNone/>
                      </a:pPr>
                      <a:r>
                        <a:rPr lang="en-US" sz="1600"/>
                        <a:t>Jose  Dominguez</a:t>
                      </a:r>
                      <a:endParaRPr sz="1200"/>
                    </a:p>
                  </a:txBody>
                  <a:tcPr marL="80503" marR="80503" marT="40252" marB="40252"/>
                </a:tc>
                <a:tc>
                  <a:txBody>
                    <a:bodyPr/>
                    <a:lstStyle/>
                    <a:p>
                      <a:pPr marL="0" marR="0" lvl="0" indent="0" algn="l" rtl="0">
                        <a:spcBef>
                          <a:spcPts val="0"/>
                        </a:spcBef>
                        <a:spcAft>
                          <a:spcPts val="0"/>
                        </a:spcAft>
                        <a:buNone/>
                      </a:pPr>
                      <a:r>
                        <a:rPr lang="en-US" sz="1600"/>
                        <a:t>Adversarial Training (Defence Mechanism)</a:t>
                      </a:r>
                      <a:endParaRPr sz="1600"/>
                    </a:p>
                  </a:txBody>
                  <a:tcPr marL="80503" marR="80503" marT="40252" marB="40252"/>
                </a:tc>
                <a:extLst>
                  <a:ext uri="{0D108BD9-81ED-4DB2-BD59-A6C34878D82A}">
                    <a16:rowId xmlns:a16="http://schemas.microsoft.com/office/drawing/2014/main" val="10002"/>
                  </a:ext>
                </a:extLst>
              </a:tr>
              <a:tr h="354185">
                <a:tc>
                  <a:txBody>
                    <a:bodyPr/>
                    <a:lstStyle/>
                    <a:p>
                      <a:pPr marL="0" marR="0" lvl="0" indent="0" algn="l" rtl="0">
                        <a:spcBef>
                          <a:spcPts val="0"/>
                        </a:spcBef>
                        <a:spcAft>
                          <a:spcPts val="0"/>
                        </a:spcAft>
                        <a:buNone/>
                      </a:pPr>
                      <a:r>
                        <a:rPr lang="en-US" sz="1600"/>
                        <a:t>Akinboye Yusuff</a:t>
                      </a:r>
                      <a:endParaRPr sz="1600"/>
                    </a:p>
                  </a:txBody>
                  <a:tcPr marL="80503" marR="80503" marT="40252" marB="40252"/>
                </a:tc>
                <a:tc>
                  <a:txBody>
                    <a:bodyPr/>
                    <a:lstStyle/>
                    <a:p>
                      <a:pPr marL="0" marR="0" lvl="0" indent="0" algn="l" rtl="0">
                        <a:spcBef>
                          <a:spcPts val="0"/>
                        </a:spcBef>
                        <a:spcAft>
                          <a:spcPts val="0"/>
                        </a:spcAft>
                        <a:buNone/>
                      </a:pPr>
                      <a:r>
                        <a:rPr lang="en-US" sz="1600"/>
                        <a:t>FGSM Attack</a:t>
                      </a:r>
                      <a:endParaRPr sz="1600"/>
                    </a:p>
                  </a:txBody>
                  <a:tcPr marL="80503" marR="80503" marT="40252" marB="40252"/>
                </a:tc>
                <a:extLst>
                  <a:ext uri="{0D108BD9-81ED-4DB2-BD59-A6C34878D82A}">
                    <a16:rowId xmlns:a16="http://schemas.microsoft.com/office/drawing/2014/main" val="10003"/>
                  </a:ext>
                </a:extLst>
              </a:tr>
              <a:tr h="595669">
                <a:tc>
                  <a:txBody>
                    <a:bodyPr/>
                    <a:lstStyle/>
                    <a:p>
                      <a:pPr marL="0" marR="0" lvl="0" indent="0" algn="l" rtl="0">
                        <a:spcBef>
                          <a:spcPts val="0"/>
                        </a:spcBef>
                        <a:spcAft>
                          <a:spcPts val="0"/>
                        </a:spcAft>
                        <a:buNone/>
                      </a:pPr>
                      <a:r>
                        <a:rPr lang="en-US" sz="1600"/>
                        <a:t>Muhammad Ali Awan</a:t>
                      </a:r>
                      <a:endParaRPr sz="1200"/>
                    </a:p>
                  </a:txBody>
                  <a:tcPr marL="80503" marR="80503" marT="40252" marB="40252"/>
                </a:tc>
                <a:tc>
                  <a:txBody>
                    <a:bodyPr/>
                    <a:lstStyle/>
                    <a:p>
                      <a:pPr marL="0" marR="0" lvl="0" indent="0" algn="l" rtl="0">
                        <a:spcBef>
                          <a:spcPts val="0"/>
                        </a:spcBef>
                        <a:spcAft>
                          <a:spcPts val="0"/>
                        </a:spcAft>
                        <a:buNone/>
                      </a:pPr>
                      <a:r>
                        <a:rPr lang="en-US" sz="1600"/>
                        <a:t>CW Attack</a:t>
                      </a:r>
                      <a:endParaRPr sz="1600"/>
                    </a:p>
                  </a:txBody>
                  <a:tcPr marL="80503" marR="80503" marT="40252" marB="40252"/>
                </a:tc>
                <a:extLst>
                  <a:ext uri="{0D108BD9-81ED-4DB2-BD59-A6C34878D82A}">
                    <a16:rowId xmlns:a16="http://schemas.microsoft.com/office/drawing/2014/main" val="10004"/>
                  </a:ext>
                </a:extLst>
              </a:tr>
              <a:tr h="354185">
                <a:tc>
                  <a:txBody>
                    <a:bodyPr/>
                    <a:lstStyle/>
                    <a:p>
                      <a:pPr marL="0" marR="0" lvl="0" indent="0" algn="l" rtl="0">
                        <a:spcBef>
                          <a:spcPts val="0"/>
                        </a:spcBef>
                        <a:spcAft>
                          <a:spcPts val="0"/>
                        </a:spcAft>
                        <a:buNone/>
                      </a:pPr>
                      <a:r>
                        <a:rPr lang="en-US" sz="1600"/>
                        <a:t>Eniola Akinbileje</a:t>
                      </a:r>
                      <a:endParaRPr sz="1600"/>
                    </a:p>
                  </a:txBody>
                  <a:tcPr marL="80503" marR="80503" marT="40252" marB="40252"/>
                </a:tc>
                <a:tc>
                  <a:txBody>
                    <a:bodyPr/>
                    <a:lstStyle/>
                    <a:p>
                      <a:pPr marL="0" marR="0" lvl="0" indent="0" algn="l" rtl="0">
                        <a:spcBef>
                          <a:spcPts val="0"/>
                        </a:spcBef>
                        <a:spcAft>
                          <a:spcPts val="0"/>
                        </a:spcAft>
                        <a:buNone/>
                      </a:pPr>
                      <a:r>
                        <a:rPr lang="en-US" sz="1600"/>
                        <a:t>CW Attack</a:t>
                      </a:r>
                      <a:endParaRPr sz="1600"/>
                    </a:p>
                  </a:txBody>
                  <a:tcPr marL="80503" marR="80503" marT="40252" marB="40252"/>
                </a:tc>
                <a:extLst>
                  <a:ext uri="{0D108BD9-81ED-4DB2-BD59-A6C34878D82A}">
                    <a16:rowId xmlns:a16="http://schemas.microsoft.com/office/drawing/2014/main" val="10005"/>
                  </a:ext>
                </a:extLst>
              </a:tr>
              <a:tr h="595669">
                <a:tc>
                  <a:txBody>
                    <a:bodyPr/>
                    <a:lstStyle/>
                    <a:p>
                      <a:pPr marL="0" marR="0" lvl="0" indent="0" algn="l" rtl="0">
                        <a:spcBef>
                          <a:spcPts val="0"/>
                        </a:spcBef>
                        <a:spcAft>
                          <a:spcPts val="0"/>
                        </a:spcAft>
                        <a:buNone/>
                      </a:pPr>
                      <a:r>
                        <a:rPr lang="en-US" sz="1600"/>
                        <a:t>Adam Abaker</a:t>
                      </a:r>
                      <a:endParaRPr sz="1600"/>
                    </a:p>
                  </a:txBody>
                  <a:tcPr marL="80503" marR="80503" marT="40252" marB="40252"/>
                </a:tc>
                <a:tc>
                  <a:txBody>
                    <a:bodyPr/>
                    <a:lstStyle/>
                    <a:p>
                      <a:pPr marL="0" lvl="0" indent="0" algn="l" rtl="0">
                        <a:spcBef>
                          <a:spcPts val="0"/>
                        </a:spcBef>
                        <a:spcAft>
                          <a:spcPts val="0"/>
                        </a:spcAft>
                        <a:buClr>
                          <a:schemeClr val="dk1"/>
                        </a:buClr>
                        <a:buFont typeface="Arial"/>
                        <a:buNone/>
                      </a:pPr>
                      <a:r>
                        <a:rPr lang="en-US" sz="1600"/>
                        <a:t>Adversarial Training (Defence Mechanism)</a:t>
                      </a:r>
                      <a:endParaRPr sz="1600"/>
                    </a:p>
                  </a:txBody>
                  <a:tcPr marL="80503" marR="80503" marT="40252" marB="40252"/>
                </a:tc>
                <a:extLst>
                  <a:ext uri="{0D108BD9-81ED-4DB2-BD59-A6C34878D82A}">
                    <a16:rowId xmlns:a16="http://schemas.microsoft.com/office/drawing/2014/main" val="10006"/>
                  </a:ext>
                </a:extLst>
              </a:tr>
              <a:tr h="354185">
                <a:tc>
                  <a:txBody>
                    <a:bodyPr/>
                    <a:lstStyle/>
                    <a:p>
                      <a:pPr marL="0" marR="0" lvl="0" indent="0" algn="l" rtl="0">
                        <a:spcBef>
                          <a:spcPts val="0"/>
                        </a:spcBef>
                        <a:spcAft>
                          <a:spcPts val="0"/>
                        </a:spcAft>
                        <a:buNone/>
                      </a:pPr>
                      <a:r>
                        <a:rPr lang="en-US" sz="1600"/>
                        <a:t>Jaavon Matthews</a:t>
                      </a:r>
                      <a:endParaRPr sz="1200"/>
                    </a:p>
                  </a:txBody>
                  <a:tcPr marL="80503" marR="80503" marT="40252" marB="40252"/>
                </a:tc>
                <a:tc>
                  <a:txBody>
                    <a:bodyPr/>
                    <a:lstStyle/>
                    <a:p>
                      <a:pPr marL="0" lvl="0" indent="0" algn="l" rtl="0">
                        <a:spcBef>
                          <a:spcPts val="0"/>
                        </a:spcBef>
                        <a:spcAft>
                          <a:spcPts val="0"/>
                        </a:spcAft>
                        <a:buClr>
                          <a:schemeClr val="dk1"/>
                        </a:buClr>
                        <a:buFont typeface="Arial"/>
                        <a:buNone/>
                      </a:pPr>
                      <a:r>
                        <a:rPr lang="en-US" sz="1600"/>
                        <a:t>FGSM Attack</a:t>
                      </a:r>
                      <a:endParaRPr sz="1600"/>
                    </a:p>
                  </a:txBody>
                  <a:tcPr marL="80503" marR="80503" marT="40252" marB="40252"/>
                </a:tc>
                <a:extLst>
                  <a:ext uri="{0D108BD9-81ED-4DB2-BD59-A6C34878D82A}">
                    <a16:rowId xmlns:a16="http://schemas.microsoft.com/office/drawing/2014/main" val="10007"/>
                  </a:ext>
                </a:extLst>
              </a:tr>
              <a:tr h="402482">
                <a:tc>
                  <a:txBody>
                    <a:bodyPr/>
                    <a:lstStyle/>
                    <a:p>
                      <a:pPr marL="0" marR="0" lvl="0" indent="0" algn="l" rtl="0">
                        <a:spcBef>
                          <a:spcPts val="0"/>
                        </a:spcBef>
                        <a:spcAft>
                          <a:spcPts val="0"/>
                        </a:spcAft>
                        <a:buNone/>
                      </a:pPr>
                      <a:endParaRPr sz="1600"/>
                    </a:p>
                  </a:txBody>
                  <a:tcPr marL="80503" marR="80503" marT="40252" marB="40252"/>
                </a:tc>
                <a:tc>
                  <a:txBody>
                    <a:bodyPr/>
                    <a:lstStyle/>
                    <a:p>
                      <a:pPr marL="0" marR="0" lvl="0" indent="0" algn="l" rtl="0">
                        <a:spcBef>
                          <a:spcPts val="0"/>
                        </a:spcBef>
                        <a:spcAft>
                          <a:spcPts val="0"/>
                        </a:spcAft>
                        <a:buNone/>
                      </a:pPr>
                      <a:endParaRPr sz="1600"/>
                    </a:p>
                  </a:txBody>
                  <a:tcPr marL="80503" marR="80503" marT="40252" marB="40252"/>
                </a:tc>
                <a:extLst>
                  <a:ext uri="{0D108BD9-81ED-4DB2-BD59-A6C34878D82A}">
                    <a16:rowId xmlns:a16="http://schemas.microsoft.com/office/drawing/2014/main" val="10008"/>
                  </a:ext>
                </a:extLst>
              </a:tr>
              <a:tr h="402482">
                <a:tc>
                  <a:txBody>
                    <a:bodyPr/>
                    <a:lstStyle/>
                    <a:p>
                      <a:pPr marL="0" marR="0" lvl="0" indent="0" algn="l" rtl="0">
                        <a:spcBef>
                          <a:spcPts val="0"/>
                        </a:spcBef>
                        <a:spcAft>
                          <a:spcPts val="0"/>
                        </a:spcAft>
                        <a:buNone/>
                      </a:pPr>
                      <a:endParaRPr sz="1600"/>
                    </a:p>
                  </a:txBody>
                  <a:tcPr marL="80503" marR="80503" marT="40252" marB="40252"/>
                </a:tc>
                <a:tc>
                  <a:txBody>
                    <a:bodyPr/>
                    <a:lstStyle/>
                    <a:p>
                      <a:pPr marL="0" marR="0" lvl="0" indent="0" algn="l" rtl="0">
                        <a:spcBef>
                          <a:spcPts val="0"/>
                        </a:spcBef>
                        <a:spcAft>
                          <a:spcPts val="0"/>
                        </a:spcAft>
                        <a:buNone/>
                      </a:pPr>
                      <a:endParaRPr sz="1600"/>
                    </a:p>
                  </a:txBody>
                  <a:tcPr marL="80503" marR="80503" marT="40252" marB="40252"/>
                </a:tc>
                <a:extLst>
                  <a:ext uri="{0D108BD9-81ED-4DB2-BD59-A6C34878D82A}">
                    <a16:rowId xmlns:a16="http://schemas.microsoft.com/office/drawing/2014/main" val="10009"/>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0"/>
        <p:cNvGrpSpPr/>
        <p:nvPr/>
      </p:nvGrpSpPr>
      <p:grpSpPr>
        <a:xfrm>
          <a:off x="0" y="0"/>
          <a:ext cx="0" cy="0"/>
          <a:chOff x="0" y="0"/>
          <a:chExt cx="0" cy="0"/>
        </a:xfrm>
      </p:grpSpPr>
      <p:sp useBgFill="1">
        <p:nvSpPr>
          <p:cNvPr id="108" name="Rectangle 107">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Google Shape;101;p4"/>
          <p:cNvSpPr txBox="1">
            <a:spLocks noGrp="1"/>
          </p:cNvSpPr>
          <p:nvPr>
            <p:ph type="title"/>
          </p:nvPr>
        </p:nvSpPr>
        <p:spPr>
          <a:xfrm>
            <a:off x="5297762" y="329184"/>
            <a:ext cx="6251110" cy="1783080"/>
          </a:xfrm>
          <a:prstGeom prst="rect">
            <a:avLst/>
          </a:prstGeom>
        </p:spPr>
        <p:txBody>
          <a:bodyPr spcFirstLastPara="1" lIns="91425" tIns="45700" rIns="91425" bIns="45700" anchor="b" anchorCtr="0">
            <a:normAutofit/>
          </a:bodyPr>
          <a:lstStyle/>
          <a:p>
            <a:pPr marL="0" lvl="0" indent="0" rtl="0">
              <a:spcBef>
                <a:spcPts val="0"/>
              </a:spcBef>
              <a:spcAft>
                <a:spcPts val="0"/>
              </a:spcAft>
              <a:buClr>
                <a:schemeClr val="dk1"/>
              </a:buClr>
              <a:buSzPts val="4400"/>
              <a:buFont typeface="Calibri"/>
              <a:buNone/>
            </a:pPr>
            <a:r>
              <a:rPr lang="en-US" sz="5400"/>
              <a:t>Introduction</a:t>
            </a:r>
          </a:p>
        </p:txBody>
      </p:sp>
      <p:pic>
        <p:nvPicPr>
          <p:cNvPr id="104" name="Picture 103" descr="Technological background">
            <a:extLst>
              <a:ext uri="{FF2B5EF4-FFF2-40B4-BE49-F238E27FC236}">
                <a16:creationId xmlns:a16="http://schemas.microsoft.com/office/drawing/2014/main" id="{8EF722B7-C3EC-AC3F-5557-07D0CA5A7F30}"/>
              </a:ext>
            </a:extLst>
          </p:cNvPr>
          <p:cNvPicPr>
            <a:picLocks noChangeAspect="1"/>
          </p:cNvPicPr>
          <p:nvPr/>
        </p:nvPicPr>
        <p:blipFill rotWithShape="1">
          <a:blip r:embed="rId3"/>
          <a:srcRect l="19866" r="34802"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0"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Google Shape;102;p4"/>
          <p:cNvSpPr txBox="1">
            <a:spLocks noGrp="1"/>
          </p:cNvSpPr>
          <p:nvPr>
            <p:ph type="body" idx="1"/>
          </p:nvPr>
        </p:nvSpPr>
        <p:spPr>
          <a:xfrm>
            <a:off x="5297762" y="2706624"/>
            <a:ext cx="6251110" cy="3483864"/>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2000"/>
              <a:buNone/>
            </a:pPr>
            <a:r>
              <a:rPr lang="en-US" sz="1500"/>
              <a:t>Our project delves into implementing Fast Gradient Sign Method (FGSM) and Carlini-Wagner (CW) attacks on a deep neural network classifier. We then discuss ways to make a model more resilient to attacks. </a:t>
            </a:r>
          </a:p>
          <a:p>
            <a:pPr marL="0" lvl="0" indent="0" rtl="0">
              <a:spcBef>
                <a:spcPts val="1000"/>
              </a:spcBef>
              <a:spcAft>
                <a:spcPts val="0"/>
              </a:spcAft>
              <a:buClr>
                <a:schemeClr val="dk1"/>
              </a:buClr>
              <a:buSzPts val="2000"/>
              <a:buNone/>
            </a:pPr>
            <a:r>
              <a:rPr lang="en-US" sz="1500"/>
              <a:t>As AI becomes integral to security-sensitive applications, understanding and mitigating vulnerabilities is important</a:t>
            </a:r>
          </a:p>
          <a:p>
            <a:pPr marL="0" lvl="0" indent="0" rtl="0">
              <a:spcBef>
                <a:spcPts val="1000"/>
              </a:spcBef>
              <a:spcAft>
                <a:spcPts val="0"/>
              </a:spcAft>
              <a:buClr>
                <a:schemeClr val="dk1"/>
              </a:buClr>
              <a:buSzPts val="2000"/>
              <a:buNone/>
            </a:pPr>
            <a:r>
              <a:rPr lang="en-US" sz="1500"/>
              <a:t>Our analysis, employing Euclidean distances, unveils the nuanced impact of adversarial perturbations. </a:t>
            </a:r>
          </a:p>
          <a:p>
            <a:pPr marL="0" lvl="0" indent="0" rtl="0">
              <a:spcBef>
                <a:spcPts val="1000"/>
              </a:spcBef>
              <a:spcAft>
                <a:spcPts val="0"/>
              </a:spcAft>
              <a:buClr>
                <a:schemeClr val="dk1"/>
              </a:buClr>
              <a:buSzPts val="2000"/>
              <a:buNone/>
            </a:pPr>
            <a:r>
              <a:rPr lang="en-US" sz="1500"/>
              <a:t>Significantly, our project not only evaluates specific attack methods but also propels discussions on fortification strategies, contributing to the creation of more resilient models. </a:t>
            </a:r>
          </a:p>
          <a:p>
            <a:pPr marL="0" lvl="0" indent="0" rtl="0">
              <a:spcBef>
                <a:spcPts val="1000"/>
              </a:spcBef>
              <a:spcAft>
                <a:spcPts val="0"/>
              </a:spcAft>
              <a:buClr>
                <a:schemeClr val="dk1"/>
              </a:buClr>
              <a:buSzPts val="2000"/>
              <a:buNone/>
            </a:pPr>
            <a:r>
              <a:rPr lang="en-US" sz="1500"/>
              <a:t>In an era of escalating AI integration, our work is crucial for ensuring the reliability and security of DNNs in practical, real-world scenarios.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6"/>
        <p:cNvGrpSpPr/>
        <p:nvPr/>
      </p:nvGrpSpPr>
      <p:grpSpPr>
        <a:xfrm>
          <a:off x="0" y="0"/>
          <a:ext cx="0" cy="0"/>
          <a:chOff x="0" y="0"/>
          <a:chExt cx="0" cy="0"/>
        </a:xfrm>
      </p:grpSpPr>
      <p:sp useBgFill="1">
        <p:nvSpPr>
          <p:cNvPr id="114" name="Rectangle 1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Google Shape;107;p5"/>
          <p:cNvSpPr txBox="1">
            <a:spLocks noGrp="1"/>
          </p:cNvSpPr>
          <p:nvPr>
            <p:ph type="title"/>
          </p:nvPr>
        </p:nvSpPr>
        <p:spPr>
          <a:xfrm>
            <a:off x="5297762" y="329184"/>
            <a:ext cx="6251110" cy="1783080"/>
          </a:xfrm>
          <a:prstGeom prst="rect">
            <a:avLst/>
          </a:prstGeom>
        </p:spPr>
        <p:txBody>
          <a:bodyPr spcFirstLastPara="1" lIns="91425" tIns="45700" rIns="91425" bIns="45700" anchor="b" anchorCtr="0">
            <a:normAutofit/>
          </a:bodyPr>
          <a:lstStyle/>
          <a:p>
            <a:pPr marL="0" lvl="0" indent="0" rtl="0">
              <a:spcBef>
                <a:spcPts val="0"/>
              </a:spcBef>
              <a:spcAft>
                <a:spcPts val="0"/>
              </a:spcAft>
              <a:buClr>
                <a:schemeClr val="dk1"/>
              </a:buClr>
              <a:buSzPts val="4400"/>
              <a:buFont typeface="Calibri"/>
              <a:buNone/>
            </a:pPr>
            <a:r>
              <a:rPr lang="en-US" sz="5400"/>
              <a:t>Methodology</a:t>
            </a:r>
          </a:p>
        </p:txBody>
      </p:sp>
      <p:pic>
        <p:nvPicPr>
          <p:cNvPr id="110" name="Picture 109" descr="White bulbs with a yellow one standing out">
            <a:extLst>
              <a:ext uri="{FF2B5EF4-FFF2-40B4-BE49-F238E27FC236}">
                <a16:creationId xmlns:a16="http://schemas.microsoft.com/office/drawing/2014/main" id="{2D178E6E-E74D-B6A8-58E9-C8C9431588C5}"/>
              </a:ext>
            </a:extLst>
          </p:cNvPr>
          <p:cNvPicPr>
            <a:picLocks noChangeAspect="1"/>
          </p:cNvPicPr>
          <p:nvPr/>
        </p:nvPicPr>
        <p:blipFill rotWithShape="1">
          <a:blip r:embed="rId3"/>
          <a:srcRect l="19399" r="35269"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108;p5"/>
          <p:cNvSpPr txBox="1">
            <a:spLocks noGrp="1"/>
          </p:cNvSpPr>
          <p:nvPr>
            <p:ph type="body" idx="1"/>
          </p:nvPr>
        </p:nvSpPr>
        <p:spPr>
          <a:xfrm>
            <a:off x="5297762" y="2706624"/>
            <a:ext cx="6251110" cy="3483864"/>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ct val="50000"/>
              <a:buNone/>
            </a:pPr>
            <a:r>
              <a:rPr lang="en-US" sz="1200"/>
              <a:t>Dataset Selection:  MNIST handwritten dataset. It is a standardized dataset for research purposes. </a:t>
            </a:r>
          </a:p>
          <a:p>
            <a:pPr marL="0" lvl="0" indent="0" rtl="0">
              <a:spcBef>
                <a:spcPts val="0"/>
              </a:spcBef>
              <a:spcAft>
                <a:spcPts val="0"/>
              </a:spcAft>
              <a:buClr>
                <a:schemeClr val="dk1"/>
              </a:buClr>
              <a:buSzPct val="50000"/>
              <a:buNone/>
            </a:pPr>
            <a:r>
              <a:rPr lang="en-US" sz="1200"/>
              <a:t>Building and Training the model: We used keras API to build a deep neural network classifier on the dataset. Our model achieved an accuracy of 99.04%</a:t>
            </a:r>
          </a:p>
          <a:p>
            <a:pPr marL="0" lvl="0" indent="0" rtl="0">
              <a:spcBef>
                <a:spcPts val="1000"/>
              </a:spcBef>
              <a:spcAft>
                <a:spcPts val="0"/>
              </a:spcAft>
              <a:buClr>
                <a:schemeClr val="dk1"/>
              </a:buClr>
              <a:buSzPct val="50000"/>
              <a:buNone/>
            </a:pPr>
            <a:r>
              <a:rPr lang="en-US" sz="1200"/>
              <a:t>Adversarial Attack Implementation: Implemented the Fast Gradient Sign Method (FGSM) and Carlini-Wagner (CW) attacks to generate adversarial examples from the original test dataset.</a:t>
            </a:r>
          </a:p>
          <a:p>
            <a:pPr marL="0" lvl="0" indent="0" rtl="0">
              <a:spcBef>
                <a:spcPts val="1000"/>
              </a:spcBef>
              <a:spcAft>
                <a:spcPts val="0"/>
              </a:spcAft>
              <a:buClr>
                <a:schemeClr val="dk1"/>
              </a:buClr>
              <a:buSzPct val="50000"/>
              <a:buNone/>
            </a:pPr>
            <a:r>
              <a:rPr lang="en-US" sz="1200"/>
              <a:t>Euclidean Distance Calculation: Compute the Euclidean distances between the original and adversarial images to quantify the perturbation introduced by the attacks.</a:t>
            </a:r>
          </a:p>
          <a:p>
            <a:pPr marL="0" lvl="0" indent="0" rtl="0">
              <a:spcBef>
                <a:spcPts val="1000"/>
              </a:spcBef>
              <a:spcAft>
                <a:spcPts val="0"/>
              </a:spcAft>
              <a:buClr>
                <a:schemeClr val="dk1"/>
              </a:buClr>
              <a:buSzPct val="50000"/>
              <a:buNone/>
            </a:pPr>
            <a:r>
              <a:rPr lang="en-US" sz="1200"/>
              <a:t>Results Analysis: Analyzed the results, focusing on the impact of adversarial attacks on model predictions, classification accuracy, and the distribution of Euclidean distances.</a:t>
            </a:r>
          </a:p>
          <a:p>
            <a:pPr marL="0" lvl="0" indent="0" rtl="0">
              <a:spcBef>
                <a:spcPts val="1000"/>
              </a:spcBef>
              <a:spcAft>
                <a:spcPts val="0"/>
              </a:spcAft>
              <a:buClr>
                <a:schemeClr val="dk1"/>
              </a:buClr>
              <a:buSzPct val="50000"/>
              <a:buNone/>
            </a:pPr>
            <a:r>
              <a:rPr lang="en-US" sz="1200"/>
              <a:t>Insight Generation: Derived insights from the analysis, identifying patterns or trends in how the attacks affect the DNN classifiers.</a:t>
            </a:r>
          </a:p>
          <a:p>
            <a:pPr marL="0" lvl="0" indent="0" rtl="0">
              <a:spcBef>
                <a:spcPts val="1000"/>
              </a:spcBef>
              <a:spcAft>
                <a:spcPts val="0"/>
              </a:spcAft>
              <a:buClr>
                <a:schemeClr val="dk1"/>
              </a:buClr>
              <a:buSzPct val="50000"/>
              <a:buNone/>
            </a:pPr>
            <a:r>
              <a:rPr lang="en-US" sz="1200"/>
              <a:t>Resilience Strategies: Discuss and propose strategies to enhance the adversarial resilience of your models. This could include adversarial training, robust optimization, or the implementation of specific defense mechanisms.</a:t>
            </a:r>
          </a:p>
          <a:p>
            <a:pPr marL="0" lvl="0" indent="0" rtl="0">
              <a:spcBef>
                <a:spcPts val="1000"/>
              </a:spcBef>
              <a:spcAft>
                <a:spcPts val="0"/>
              </a:spcAft>
              <a:buClr>
                <a:schemeClr val="dk1"/>
              </a:buClr>
              <a:buSzPct val="100000"/>
              <a:buNone/>
            </a:pPr>
            <a:endParaRPr lang="en-US"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2"/>
        <p:cNvGrpSpPr/>
        <p:nvPr/>
      </p:nvGrpSpPr>
      <p:grpSpPr>
        <a:xfrm>
          <a:off x="0" y="0"/>
          <a:ext cx="0" cy="0"/>
          <a:chOff x="0" y="0"/>
          <a:chExt cx="0" cy="0"/>
        </a:xfrm>
      </p:grpSpPr>
      <p:sp useBgFill="1">
        <p:nvSpPr>
          <p:cNvPr id="120" name="Rectangle 11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Google Shape;113;p6"/>
          <p:cNvSpPr txBox="1">
            <a:spLocks noGrp="1"/>
          </p:cNvSpPr>
          <p:nvPr>
            <p:ph type="title"/>
          </p:nvPr>
        </p:nvSpPr>
        <p:spPr>
          <a:xfrm>
            <a:off x="635000" y="640823"/>
            <a:ext cx="3418659" cy="5583148"/>
          </a:xfrm>
          <a:prstGeom prst="rect">
            <a:avLst/>
          </a:prstGeom>
        </p:spPr>
        <p:txBody>
          <a:bodyPr spcFirstLastPara="1" lIns="91425" tIns="45700" rIns="91425" bIns="45700" anchor="ctr" anchorCtr="0">
            <a:normAutofit/>
          </a:bodyPr>
          <a:lstStyle/>
          <a:p>
            <a:pPr marL="0" lvl="0" indent="0" rtl="0">
              <a:spcBef>
                <a:spcPts val="0"/>
              </a:spcBef>
              <a:spcAft>
                <a:spcPts val="0"/>
              </a:spcAft>
              <a:buClr>
                <a:schemeClr val="dk1"/>
              </a:buClr>
              <a:buSzPts val="4400"/>
              <a:buFont typeface="Calibri"/>
              <a:buNone/>
            </a:pPr>
            <a:r>
              <a:rPr lang="en-US" sz="5400"/>
              <a:t>FGSM Attack</a:t>
            </a:r>
          </a:p>
        </p:txBody>
      </p:sp>
      <p:sp>
        <p:nvSpPr>
          <p:cNvPr id="12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6" name="Google Shape;114;p6">
            <a:extLst>
              <a:ext uri="{FF2B5EF4-FFF2-40B4-BE49-F238E27FC236}">
                <a16:creationId xmlns:a16="http://schemas.microsoft.com/office/drawing/2014/main" id="{642269A8-7FBF-C6CC-1424-655B4602F72F}"/>
              </a:ext>
            </a:extLst>
          </p:cNvPr>
          <p:cNvGraphicFramePr/>
          <p:nvPr>
            <p:extLst>
              <p:ext uri="{D42A27DB-BD31-4B8C-83A1-F6EECF244321}">
                <p14:modId xmlns:p14="http://schemas.microsoft.com/office/powerpoint/2010/main" val="247600394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8"/>
        <p:cNvGrpSpPr/>
        <p:nvPr/>
      </p:nvGrpSpPr>
      <p:grpSpPr>
        <a:xfrm>
          <a:off x="0" y="0"/>
          <a:ext cx="0" cy="0"/>
          <a:chOff x="0" y="0"/>
          <a:chExt cx="0" cy="0"/>
        </a:xfrm>
      </p:grpSpPr>
      <p:sp useBgFill="1">
        <p:nvSpPr>
          <p:cNvPr id="126" name="Rectangle 125">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Google Shape;119;p7"/>
          <p:cNvSpPr txBox="1">
            <a:spLocks noGrp="1"/>
          </p:cNvSpPr>
          <p:nvPr>
            <p:ph type="title"/>
          </p:nvPr>
        </p:nvSpPr>
        <p:spPr>
          <a:xfrm>
            <a:off x="635000" y="640823"/>
            <a:ext cx="3418659" cy="5583148"/>
          </a:xfrm>
          <a:prstGeom prst="rect">
            <a:avLst/>
          </a:prstGeom>
        </p:spPr>
        <p:txBody>
          <a:bodyPr spcFirstLastPara="1" lIns="91425" tIns="45700" rIns="91425" bIns="45700" anchor="ctr" anchorCtr="0">
            <a:normAutofit/>
          </a:bodyPr>
          <a:lstStyle/>
          <a:p>
            <a:pPr marL="0" lvl="0" indent="0" rtl="0">
              <a:spcBef>
                <a:spcPts val="0"/>
              </a:spcBef>
              <a:spcAft>
                <a:spcPts val="0"/>
              </a:spcAft>
              <a:buClr>
                <a:schemeClr val="dk1"/>
              </a:buClr>
              <a:buSzPts val="4400"/>
              <a:buFont typeface="Calibri"/>
              <a:buNone/>
            </a:pPr>
            <a:r>
              <a:rPr lang="en-US" sz="5400"/>
              <a:t>Carlini-Wagner Attack</a:t>
            </a:r>
          </a:p>
        </p:txBody>
      </p:sp>
      <p:sp>
        <p:nvSpPr>
          <p:cNvPr id="128"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2" name="Google Shape;120;p7">
            <a:extLst>
              <a:ext uri="{FF2B5EF4-FFF2-40B4-BE49-F238E27FC236}">
                <a16:creationId xmlns:a16="http://schemas.microsoft.com/office/drawing/2014/main" id="{41103465-86E5-6019-211B-A6BA92B10745}"/>
              </a:ext>
            </a:extLst>
          </p:cNvPr>
          <p:cNvGraphicFramePr/>
          <p:nvPr>
            <p:extLst>
              <p:ext uri="{D42A27DB-BD31-4B8C-83A1-F6EECF244321}">
                <p14:modId xmlns:p14="http://schemas.microsoft.com/office/powerpoint/2010/main" val="295506505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sp useBgFill="1">
        <p:nvSpPr>
          <p:cNvPr id="132" name="Rectangle 13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Google Shape;125;p8"/>
          <p:cNvSpPr txBox="1">
            <a:spLocks noGrp="1"/>
          </p:cNvSpPr>
          <p:nvPr>
            <p:ph type="title"/>
          </p:nvPr>
        </p:nvSpPr>
        <p:spPr>
          <a:xfrm>
            <a:off x="5297762" y="329184"/>
            <a:ext cx="6251110" cy="1783080"/>
          </a:xfrm>
          <a:prstGeom prst="rect">
            <a:avLst/>
          </a:prstGeom>
        </p:spPr>
        <p:txBody>
          <a:bodyPr spcFirstLastPara="1" lIns="91425" tIns="45700" rIns="91425" bIns="45700" anchor="b" anchorCtr="0">
            <a:normAutofit/>
          </a:bodyPr>
          <a:lstStyle/>
          <a:p>
            <a:pPr marL="0" lvl="0" indent="0" rtl="0">
              <a:spcBef>
                <a:spcPts val="0"/>
              </a:spcBef>
              <a:spcAft>
                <a:spcPts val="0"/>
              </a:spcAft>
              <a:buClr>
                <a:schemeClr val="dk1"/>
              </a:buClr>
              <a:buSzPts val="4400"/>
              <a:buFont typeface="Calibri"/>
              <a:buNone/>
            </a:pPr>
            <a:r>
              <a:rPr lang="en-US" sz="5400"/>
              <a:t>Data information</a:t>
            </a:r>
          </a:p>
        </p:txBody>
      </p:sp>
      <p:pic>
        <p:nvPicPr>
          <p:cNvPr id="128" name="Picture 127" descr="Programming data on computer monitor">
            <a:extLst>
              <a:ext uri="{FF2B5EF4-FFF2-40B4-BE49-F238E27FC236}">
                <a16:creationId xmlns:a16="http://schemas.microsoft.com/office/drawing/2014/main" id="{3F9175A0-E7E9-962F-C3EA-69AD8AF130A0}"/>
              </a:ext>
            </a:extLst>
          </p:cNvPr>
          <p:cNvPicPr>
            <a:picLocks noChangeAspect="1"/>
          </p:cNvPicPr>
          <p:nvPr/>
        </p:nvPicPr>
        <p:blipFill rotWithShape="1">
          <a:blip r:embed="rId3"/>
          <a:srcRect l="32307" r="22362"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34"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Google Shape;126;p8"/>
          <p:cNvSpPr txBox="1">
            <a:spLocks noGrp="1"/>
          </p:cNvSpPr>
          <p:nvPr>
            <p:ph type="body" idx="1"/>
          </p:nvPr>
        </p:nvSpPr>
        <p:spPr>
          <a:xfrm>
            <a:off x="5297762" y="2706624"/>
            <a:ext cx="6251110" cy="3483864"/>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2800"/>
              <a:buNone/>
            </a:pPr>
            <a:r>
              <a:rPr lang="en-US" sz="2200"/>
              <a:t>Number of data attacked = 100</a:t>
            </a:r>
          </a:p>
          <a:p>
            <a:pPr marL="0" lvl="0" indent="0" rtl="0">
              <a:spcBef>
                <a:spcPts val="1000"/>
              </a:spcBef>
              <a:spcAft>
                <a:spcPts val="0"/>
              </a:spcAft>
              <a:buClr>
                <a:schemeClr val="dk1"/>
              </a:buClr>
              <a:buSzPts val="2800"/>
              <a:buNone/>
            </a:pPr>
            <a:r>
              <a:rPr lang="en-US" sz="2200"/>
              <a:t>Successful attacks: </a:t>
            </a:r>
          </a:p>
          <a:p>
            <a:pPr marL="0" lvl="0" indent="0" rtl="0">
              <a:spcBef>
                <a:spcPts val="1000"/>
              </a:spcBef>
              <a:spcAft>
                <a:spcPts val="0"/>
              </a:spcAft>
              <a:buClr>
                <a:schemeClr val="dk1"/>
              </a:buClr>
              <a:buSzPts val="2800"/>
              <a:buNone/>
            </a:pPr>
            <a:r>
              <a:rPr lang="en-US" sz="2200"/>
              <a:t>	FGSM: 100</a:t>
            </a:r>
          </a:p>
          <a:p>
            <a:pPr marL="0" lvl="0" indent="0" rtl="0">
              <a:spcBef>
                <a:spcPts val="1000"/>
              </a:spcBef>
              <a:spcAft>
                <a:spcPts val="0"/>
              </a:spcAft>
              <a:buClr>
                <a:schemeClr val="dk1"/>
              </a:buClr>
              <a:buSzPts val="2800"/>
              <a:buNone/>
            </a:pPr>
            <a:r>
              <a:rPr lang="en-US" sz="2200"/>
              <a:t>	CW attack: 87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0"/>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Google Shape;131;p9"/>
          <p:cNvSpPr txBox="1">
            <a:spLocks noGrp="1"/>
          </p:cNvSpPr>
          <p:nvPr>
            <p:ph type="title"/>
          </p:nvPr>
        </p:nvSpPr>
        <p:spPr>
          <a:xfrm>
            <a:off x="517889" y="4883544"/>
            <a:ext cx="3876086" cy="1556907"/>
          </a:xfrm>
          <a:prstGeom prst="rect">
            <a:avLst/>
          </a:prstGeom>
        </p:spPr>
        <p:txBody>
          <a:bodyPr spcFirstLastPara="1" lIns="91425" tIns="45700" rIns="91425" bIns="45700" anchor="ctr" anchorCtr="0">
            <a:normAutofit/>
          </a:bodyPr>
          <a:lstStyle/>
          <a:p>
            <a:pPr marL="0" lvl="0" indent="0" rtl="0">
              <a:spcBef>
                <a:spcPts val="0"/>
              </a:spcBef>
              <a:spcAft>
                <a:spcPts val="0"/>
              </a:spcAft>
              <a:buClr>
                <a:schemeClr val="dk1"/>
              </a:buClr>
              <a:buSzPts val="4400"/>
              <a:buFont typeface="Calibri"/>
              <a:buNone/>
            </a:pPr>
            <a:r>
              <a:rPr lang="en-US" sz="3200"/>
              <a:t>Results</a:t>
            </a:r>
          </a:p>
        </p:txBody>
      </p:sp>
      <p:sp>
        <p:nvSpPr>
          <p:cNvPr id="140" name="Rectangle 139">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 name="Google Shape;133;p9" descr="A black and white pixelated square&#10;&#10;Description automatically generated"/>
          <p:cNvPicPr preferRelativeResize="0"/>
          <p:nvPr/>
        </p:nvPicPr>
        <p:blipFill rotWithShape="1">
          <a:blip r:embed="rId3"/>
          <a:stretch/>
        </p:blipFill>
        <p:spPr>
          <a:xfrm>
            <a:off x="959205" y="392717"/>
            <a:ext cx="10369645" cy="3810843"/>
          </a:xfrm>
          <a:prstGeom prst="rect">
            <a:avLst/>
          </a:prstGeom>
          <a:noFill/>
        </p:spPr>
      </p:pic>
      <p:sp>
        <p:nvSpPr>
          <p:cNvPr id="144" name="Rectangle 143">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Google Shape;132;p9"/>
          <p:cNvSpPr txBox="1">
            <a:spLocks noGrp="1"/>
          </p:cNvSpPr>
          <p:nvPr>
            <p:ph type="body" idx="1"/>
          </p:nvPr>
        </p:nvSpPr>
        <p:spPr>
          <a:xfrm>
            <a:off x="5162719" y="4883544"/>
            <a:ext cx="6586915" cy="1556907"/>
          </a:xfrm>
          <a:prstGeom prst="rect">
            <a:avLst/>
          </a:prstGeom>
        </p:spPr>
        <p:txBody>
          <a:bodyPr spcFirstLastPara="1" lIns="91425" tIns="45700" rIns="91425" bIns="45700" anchor="ctr" anchorCtr="0">
            <a:normAutofit/>
          </a:bodyPr>
          <a:lstStyle/>
          <a:p>
            <a:pPr marL="0" lvl="0" indent="0" rtl="0">
              <a:spcBef>
                <a:spcPts val="0"/>
              </a:spcBef>
              <a:spcAft>
                <a:spcPts val="0"/>
              </a:spcAft>
              <a:buClr>
                <a:schemeClr val="dk1"/>
              </a:buClr>
              <a:buSzPts val="2800"/>
              <a:buNone/>
            </a:pPr>
            <a:r>
              <a:rPr lang="en-US" sz="1800"/>
              <a:t>FGSM Attack</a:t>
            </a:r>
          </a:p>
          <a:p>
            <a:pPr marL="0" lvl="0" indent="0" rtl="0">
              <a:spcBef>
                <a:spcPts val="1000"/>
              </a:spcBef>
              <a:spcAft>
                <a:spcPts val="0"/>
              </a:spcAft>
              <a:buClr>
                <a:schemeClr val="dk1"/>
              </a:buClr>
              <a:buSzPts val="2800"/>
              <a:buNone/>
            </a:pPr>
            <a:endParaRPr lang="en-US" sz="180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1451</Words>
  <Application>Microsoft Macintosh PowerPoint</Application>
  <PresentationFormat>Widescreen</PresentationFormat>
  <Paragraphs>131</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Calibri</vt:lpstr>
      <vt:lpstr>Roboto</vt:lpstr>
      <vt:lpstr>Arial</vt:lpstr>
      <vt:lpstr>Times New Roman</vt:lpstr>
      <vt:lpstr>Office Theme</vt:lpstr>
      <vt:lpstr>Strengthening Neural Networks: Insights from FGSM and CW Adversarial Attacks</vt:lpstr>
      <vt:lpstr>Project Summary</vt:lpstr>
      <vt:lpstr>Team Organization  Adam Abaker, Akinboye Yusuff Muhammad Ali Imdad Awan,  Eniola Akinbileje, Daniel Stephens, Jaavon Matthews</vt:lpstr>
      <vt:lpstr>Introduction</vt:lpstr>
      <vt:lpstr>Methodology</vt:lpstr>
      <vt:lpstr>FGSM Attack</vt:lpstr>
      <vt:lpstr>Carlini-Wagner Attack</vt:lpstr>
      <vt:lpstr>Data information</vt:lpstr>
      <vt:lpstr>Results</vt:lpstr>
      <vt:lpstr>Results</vt:lpstr>
      <vt:lpstr>Results</vt:lpstr>
      <vt:lpstr>Results</vt:lpstr>
      <vt:lpstr>Results</vt:lpstr>
      <vt:lpstr>Results</vt:lpstr>
      <vt:lpstr>Results</vt:lpstr>
      <vt:lpstr>Results</vt:lpstr>
      <vt:lpstr>Insights</vt:lpstr>
      <vt:lpstr>Defence Mechanisms</vt:lpstr>
      <vt:lpstr>White-Box Adversarial Training</vt:lpstr>
      <vt:lpstr>Adversarial training defence mechanism</vt:lpstr>
      <vt:lpstr>PowerPoint Presentation</vt:lpstr>
      <vt:lpstr>PowerPoint Presentation</vt:lpstr>
      <vt:lpstr>PowerPoint Presentation</vt:lpstr>
      <vt:lpstr>Filtering method on adversarial attack  </vt:lpstr>
      <vt:lpstr>Filtering methods’ accuracy degrades in defending against adversarial attacks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Strengthening Neural Networks: Insights from FGSM and CW Adversarial Attacks</dc:title>
  <dc:creator>Mr. Daniel K Stephens</dc:creator>
  <cp:lastModifiedBy>Mr. Daniel K Stephens</cp:lastModifiedBy>
  <cp:revision>1</cp:revision>
  <dcterms:created xsi:type="dcterms:W3CDTF">2023-12-11T16:02:09Z</dcterms:created>
  <dcterms:modified xsi:type="dcterms:W3CDTF">2023-12-12T22:45:01Z</dcterms:modified>
</cp:coreProperties>
</file>