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4"/>
  </p:notesMasterIdLst>
  <p:handoutMasterIdLst>
    <p:handoutMasterId r:id="rId25"/>
  </p:handoutMasterIdLst>
  <p:sldIdLst>
    <p:sldId id="304" r:id="rId5"/>
    <p:sldId id="335" r:id="rId6"/>
    <p:sldId id="315" r:id="rId7"/>
    <p:sldId id="329" r:id="rId8"/>
    <p:sldId id="339" r:id="rId9"/>
    <p:sldId id="340" r:id="rId10"/>
    <p:sldId id="342" r:id="rId11"/>
    <p:sldId id="341" r:id="rId12"/>
    <p:sldId id="337" r:id="rId13"/>
    <p:sldId id="338" r:id="rId14"/>
    <p:sldId id="347" r:id="rId15"/>
    <p:sldId id="346" r:id="rId16"/>
    <p:sldId id="344" r:id="rId17"/>
    <p:sldId id="345" r:id="rId18"/>
    <p:sldId id="327" r:id="rId19"/>
    <p:sldId id="348" r:id="rId20"/>
    <p:sldId id="349" r:id="rId21"/>
    <p:sldId id="350" r:id="rId22"/>
    <p:sldId id="351" r:id="rId23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46F1A"/>
    <a:srgbClr val="2955E3"/>
    <a:srgbClr val="FF9900"/>
    <a:srgbClr val="FFFFFF"/>
    <a:srgbClr val="0000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3D203-2D73-2C9F-EC9E-AF393C619327}" v="615" dt="2024-10-15T16:24:1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43" autoAdjust="0"/>
  </p:normalViewPr>
  <p:slideViewPr>
    <p:cSldViewPr>
      <p:cViewPr varScale="1">
        <p:scale>
          <a:sx n="83" d="100"/>
          <a:sy n="83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FFD47EA-D185-07C6-C2D7-CF2B6C558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E86F7F-8152-8A4B-B84A-488F07A91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B052577-8B7B-DABB-79A3-AEEF9C4058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6571FE7-9CA2-C5CE-C344-D6991D2B63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4FC50E9-E6D2-4AD8-B059-2E6C87D3F1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14ED7BC-21F9-75A8-0824-50019F140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6057B-F2A1-03DC-B045-B4F5A190B4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9FAC8E-BFF4-4540-91E1-E35697944EAC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9063279A-0C72-A10D-2012-2BB30F24E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BC75CD0-AD88-B8CF-EB54-222E901A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F6BDF-FA77-A621-1E0F-84C4DFD2A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495E-DF60-3EFE-77A1-53A338C3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A28C55-7D38-4952-8FC9-3A86BAC2132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7D463-C524-00E4-B97A-9D3B6E94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D098-B7FB-46B5-AFA0-C2F4527FE7C9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EBEFC-2775-46B5-63B0-A777DFD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32E21-9EA1-7AA4-2817-37BF6A2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D2FB-B774-4367-9592-6D994C60E4F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78930-6B5D-5D30-5CC4-5FC83B2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9C5-1947-4A5E-BD64-A3D2B0FA0075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41C9D-9A41-F202-78BB-C54D4919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89184-391D-789A-28AF-C040E221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FA725-4170-45E9-9843-7AE3A9D428D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34A53-B983-628B-C563-3C753BF3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8446-4F11-4739-9F9A-A1F677D9A32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0DF95-6C13-5562-91AB-ADD129C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8255-DA48-3C81-AB66-D329514E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20D04-28F8-416A-8D50-3743D5CB98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712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R 0011 16 FUNDO 02-01-05.jpg">
            <a:extLst>
              <a:ext uri="{FF2B5EF4-FFF2-40B4-BE49-F238E27FC236}">
                <a16:creationId xmlns:a16="http://schemas.microsoft.com/office/drawing/2014/main" id="{7B85DFBD-E401-7F7B-5F3D-CFE112F2A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BC9BB-4973-85B1-D70F-E51BEC4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7508-CAB6-4C67-93A7-CA9933B0CB2F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3C29F-7AB0-16C9-AAF3-92075676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FEC14-FC56-5FAB-5EA0-194AB2AA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D5ED-9F75-48F9-A354-901B336AA43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6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0AC71-0ED0-1938-A504-E9E48A50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FC99-8526-4D97-8444-EBB2DC76E77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74D9E-EA55-7FE2-CAF1-55E2D87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62DE2-6578-88FD-5524-033D0E5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7F039-9EEA-443E-B55F-94F6CFE2AE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95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AF519F8-F5A6-8881-CF95-FAB9CBC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979A-3091-4F62-B9B7-67AEAFB598DC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0B4248-D9B4-5D41-B4AC-B1186D67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BB44EFD-0089-A221-46AA-20FD90D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773F4-1301-49EC-87D9-28BFC72461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14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A3FF23FB-0C09-3965-3002-8D77C6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B395-0E5E-4332-ACF6-96FF1FD3F970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AD4863E-A331-A274-7CF8-22D806C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4127945-E8D8-D3FE-C0BD-E1F68FF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1014-BAEA-4304-A5DF-500312FF30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07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B95B3622-B55B-A528-0CE9-E0CD81B0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F5E3-721B-427A-B543-E470B6B6AB9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FEDF832-4F8D-BBE0-925B-5CB6E0D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5B42129-1935-281E-D660-625B3D7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08DA5-EBCA-47FC-9395-731A227BB5D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6C61FB8-A7DF-FD83-471A-3ED9A5D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609D-33B4-483B-B93E-F6914A72794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35D0664-D7A7-4985-3CA9-3B99E48F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CFE745D-8610-4E66-4C44-2C96249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86B3-4DCD-4FD0-8C29-B1760BBB86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3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780396C-CE90-AE9B-4DC9-48EA482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C790-1938-4B06-ADEE-F028D8AE4EA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C09C588-2A12-CB7F-52D7-F7FFFC54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5C9D46-E8A4-414D-4898-FCC99DD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2414-55F2-4E2E-8213-530251A90D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19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EC279A6-C7D9-9B98-4671-2FEADB4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2E304-EF21-479C-A209-1C036660E17E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BEE0B5A-3527-9341-1B9A-8267AF9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934B803-CBFD-85A0-CD41-8CF381C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0D6A-D5E5-4F3C-9EAE-A933B010D4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01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9A0A2C0-2336-9174-E091-FED2FCDC89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C3DAA9B3-18C1-6099-F25A-E56A5EAA7F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262E-C84C-CD54-5192-F7585FFA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1EFB4-FFB2-43BC-919A-B58030F2F18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B94AF-6570-7502-C26B-88B41703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DA05-26F9-CFD8-F904-028EC184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A2CAF4C-BE90-4CBF-A05B-805032F4CE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>
            <a:extLst>
              <a:ext uri="{FF2B5EF4-FFF2-40B4-BE49-F238E27FC236}">
                <a16:creationId xmlns:a16="http://schemas.microsoft.com/office/drawing/2014/main" id="{37EE1A08-FA61-2D52-8B1C-9425CF3C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6113" y="2157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A413A5-19A5-741E-AD08-D140584BB581}"/>
              </a:ext>
            </a:extLst>
          </p:cNvPr>
          <p:cNvSpPr txBox="1"/>
          <p:nvPr/>
        </p:nvSpPr>
        <p:spPr>
          <a:xfrm>
            <a:off x="971600" y="2525713"/>
            <a:ext cx="748883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/>
              <a:t>Desenvolvimento de sistemas em </a:t>
            </a:r>
          </a:p>
          <a:p>
            <a:endParaRPr lang="pt-BR" sz="3200" dirty="0">
              <a:ea typeface="Calibri"/>
            </a:endParaRPr>
          </a:p>
          <a:p>
            <a:pPr algn="ctr"/>
            <a:r>
              <a:rPr lang="pt-BR" dirty="0">
                <a:latin typeface="Calibri"/>
                <a:ea typeface="Calibri"/>
                <a:cs typeface="Arial"/>
              </a:rPr>
              <a:t>Parte 3</a:t>
            </a:r>
            <a:endParaRPr lang="pt-BR" dirty="0">
              <a:ea typeface="Calibri"/>
            </a:endParaRPr>
          </a:p>
        </p:txBody>
      </p:sp>
      <p:pic>
        <p:nvPicPr>
          <p:cNvPr id="4" name="Picture 4" descr="C# [ Download - Logo - icon ] png svg">
            <a:extLst>
              <a:ext uri="{FF2B5EF4-FFF2-40B4-BE49-F238E27FC236}">
                <a16:creationId xmlns:a16="http://schemas.microsoft.com/office/drawing/2014/main" id="{79E4E92D-A91A-F208-566F-B0D92C7F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7002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56A64E-E532-601F-AFC2-A0384A120F53}"/>
              </a:ext>
            </a:extLst>
          </p:cNvPr>
          <p:cNvSpPr txBox="1"/>
          <p:nvPr/>
        </p:nvSpPr>
        <p:spPr>
          <a:xfrm>
            <a:off x="966664" y="5877272"/>
            <a:ext cx="328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Professor: Marco Antonio Angelo</a:t>
            </a:r>
          </a:p>
          <a:p>
            <a:r>
              <a:rPr lang="pt-BR" dirty="0"/>
              <a:t>marco.angelo@prof.sc.senac.br</a:t>
            </a:r>
          </a:p>
        </p:txBody>
      </p:sp>
    </p:spTree>
    <p:extLst>
      <p:ext uri="{BB962C8B-B14F-4D97-AF65-F5344CB8AC3E}">
        <p14:creationId xmlns:p14="http://schemas.microsoft.com/office/powerpoint/2010/main" val="5064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000" dirty="0"/>
              <a:t>Construtores: O que é instância?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Antes de aprendermos sobre os construtores, vamos entender sobre o que é criar uma instância de um objeto no C#.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Instanciar uma classe em C# significa criar um objeto a partir de uma classe. Quando você instancia uma classe, você está alocando espaço na memória para um novo objeto e permitindo que você acesse os métodos e propriedades definidos nessa classe. A instância é uma ocorrência específica da classe e contém seus próprios dados.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32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000" dirty="0"/>
              <a:t>Construtores: Como instanciar?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No C# possuímos diferentes formar de instanciar objetos, sendo elas: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1800" dirty="0">
              <a:cs typeface="Calibri"/>
            </a:endParaRPr>
          </a:p>
          <a:p>
            <a:pPr marL="0" indent="0">
              <a:buNone/>
            </a:pPr>
            <a:endParaRPr lang="pt-BR" sz="1800" dirty="0">
              <a:cs typeface="Calibri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48E3FB3-523C-144C-8FB8-C6513C5F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227385"/>
            <a:ext cx="8391524" cy="32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Os construtores em C# são métodos especiais utilizados para inicializar objetos de uma classe. Eles têm o mesmo nome da classe e não possuem um tipo de retorno. Os construtores são invocados automaticamente quando um objeto é criado, permitindo que você defina valores iniciais para os atributos do objeto.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Toda classe possui um construtor padrão, identificado por </a:t>
            </a:r>
            <a:r>
              <a:rPr lang="pt-BR" sz="2000" b="1" err="1">
                <a:ea typeface="Calibri"/>
                <a:cs typeface="Calibri"/>
              </a:rPr>
              <a:t>NomeClasse</a:t>
            </a:r>
            <a:r>
              <a:rPr lang="pt-BR" sz="2000" b="1" dirty="0">
                <a:ea typeface="Calibri"/>
                <a:cs typeface="Calibri"/>
              </a:rPr>
              <a:t>()</a:t>
            </a:r>
            <a:r>
              <a:rPr lang="pt-BR" sz="2000" dirty="0">
                <a:ea typeface="Calibri"/>
                <a:cs typeface="Calibri"/>
              </a:rPr>
              <a:t>. Entretanto, o C# permite que implementemos construtores customizados.</a:t>
            </a: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A partir do momento que decidimos implementar qualquer construtor dentro de uma classe, o construtor padrão deixa de existir.</a:t>
            </a:r>
          </a:p>
        </p:txBody>
      </p:sp>
    </p:spTree>
    <p:extLst>
      <p:ext uri="{BB962C8B-B14F-4D97-AF65-F5344CB8AC3E}">
        <p14:creationId xmlns:p14="http://schemas.microsoft.com/office/powerpoint/2010/main" val="160302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Exemplo de construtor:</a:t>
            </a: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No exemplo acima implementamos um construtor na classe Carro, o qual nos permite instanciar a classe passando a marca do carro.</a:t>
            </a: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9848BE8-BD2F-0D53-C132-A4090F86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27" y="2283435"/>
            <a:ext cx="3793148" cy="22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Mão na massa: Classes</a:t>
            </a:r>
            <a:endParaRPr lang="pt-BR" dirty="0" err="1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1800" dirty="0">
                <a:cs typeface="Calibri"/>
              </a:rPr>
              <a:t>Implemente as classes indicadas no diagrama abaixo (Cada uma deve possuir dois construtores):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E540A10-F446-FDF6-9363-225C5E0F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731"/>
            <a:ext cx="9144000" cy="39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6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Membros Estáticos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Membros estáticos (atributos e métodos) são aqueles que pertencem à classe em si, e não a instâncias específicas da classe. Isso significa que não é necessário criar um objeto da classe para acessar esses membros.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Em </a:t>
            </a:r>
            <a:r>
              <a:rPr lang="pt-BR" sz="2000" b="1" kern="0" dirty="0">
                <a:ea typeface="+mn-lt"/>
                <a:cs typeface="+mn-lt"/>
              </a:rPr>
              <a:t>C#</a:t>
            </a:r>
            <a:r>
              <a:rPr lang="pt-BR" sz="2000" kern="0" dirty="0">
                <a:ea typeface="+mn-lt"/>
                <a:cs typeface="+mn-lt"/>
              </a:rPr>
              <a:t>, o modificador </a:t>
            </a:r>
            <a:r>
              <a:rPr lang="pt-BR" sz="2000" b="1" kern="0" dirty="0" err="1">
                <a:ea typeface="+mn-lt"/>
                <a:cs typeface="+mn-lt"/>
              </a:rPr>
              <a:t>static</a:t>
            </a:r>
            <a:r>
              <a:rPr lang="pt-BR" sz="2000" b="1" kern="0" dirty="0">
                <a:ea typeface="+mn-lt"/>
                <a:cs typeface="+mn-lt"/>
              </a:rPr>
              <a:t> </a:t>
            </a:r>
            <a:r>
              <a:rPr lang="pt-BR" sz="2000" kern="0" dirty="0">
                <a:ea typeface="+mn-lt"/>
                <a:cs typeface="+mn-lt"/>
              </a:rPr>
              <a:t>indica que um membro é compartilhado entre todas as instâncias da classe. Em vez de cada objeto manter sua própria cópia de um atributo, existe apenas uma cópia que é acessada através da classe.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4C4FDC9C-6570-83C5-F9C9-33F98C3F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4256577"/>
            <a:ext cx="5743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Membros Estáticos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587619" y="171962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kern="0" dirty="0">
                <a:ea typeface="+mn-lt"/>
                <a:cs typeface="+mn-lt"/>
              </a:rPr>
              <a:t>Acesso</a:t>
            </a:r>
            <a:r>
              <a:rPr lang="pt-BR" sz="2000" kern="0" dirty="0">
                <a:ea typeface="+mn-lt"/>
                <a:cs typeface="+mn-lt"/>
              </a:rPr>
              <a:t>: Membros estáticos são acessados diretamente pela classe, não existe a necessidade de criar um objeto.</a:t>
            </a:r>
          </a:p>
          <a:p>
            <a:pPr marL="0" indent="0">
              <a:buNone/>
            </a:pPr>
            <a:endParaRPr lang="pt-BR" sz="2000" kern="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kern="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kern="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kern="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 kern="0" dirty="0">
                <a:ea typeface="Calibri"/>
                <a:cs typeface="Calibri"/>
              </a:rPr>
              <a:t>Escopo</a:t>
            </a:r>
            <a:r>
              <a:rPr lang="pt-BR" sz="2000" kern="0" dirty="0">
                <a:ea typeface="Calibri"/>
                <a:cs typeface="Calibri"/>
              </a:rPr>
              <a:t>: São compartilhados em toda a aplicação. Um único valor é mantido, dessa forma ao alterá-lo, todos os locais serão afetados. Esse elemento persiste independentemente do número de objetos que a classe pode ter (nenhum ou vários).</a:t>
            </a:r>
          </a:p>
          <a:p>
            <a:pPr marL="0" indent="0">
              <a:buNone/>
            </a:pPr>
            <a:endParaRPr lang="pt-BR" sz="2000" kern="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 kern="0" dirty="0">
                <a:ea typeface="Calibri"/>
                <a:cs typeface="Calibri"/>
              </a:rPr>
              <a:t>Ciclo de vida</a:t>
            </a:r>
            <a:r>
              <a:rPr lang="pt-BR" sz="2000" kern="0" dirty="0">
                <a:ea typeface="Calibri"/>
                <a:cs typeface="Calibri"/>
              </a:rPr>
              <a:t>: Vive enquanto a aplicação estiver em execução. São inicializado somente uma vez. Ao contrário de membros de objetos que são criados e </a:t>
            </a:r>
            <a:r>
              <a:rPr lang="pt-BR" sz="2000" kern="0" dirty="0" err="1">
                <a:ea typeface="Calibri"/>
                <a:cs typeface="Calibri"/>
              </a:rPr>
              <a:t>destruidos</a:t>
            </a:r>
            <a:r>
              <a:rPr lang="pt-BR" sz="2000" kern="0" dirty="0">
                <a:ea typeface="Calibri"/>
                <a:cs typeface="Calibri"/>
              </a:rPr>
              <a:t> juntos com o objeto.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DC15A9-DFD1-6478-F110-A99A4608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724883"/>
            <a:ext cx="6381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3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Estáticos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Após o exercício anterior vimos a necessidade de mais funcionalidades para melhor utilização das classes criadas.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Dessa forma, decidimos por:</a:t>
            </a:r>
          </a:p>
          <a:p>
            <a:r>
              <a:rPr lang="pt-BR" sz="2000" kern="0" dirty="0">
                <a:ea typeface="Calibri"/>
                <a:cs typeface="Calibri"/>
              </a:rPr>
              <a:t>Adaptar a classe de conta bancária para que possua um contador de contas cadastradas, assim nos permitindo saber quantas contas temos em nosso banco de dados.</a:t>
            </a:r>
          </a:p>
          <a:p>
            <a:r>
              <a:rPr lang="pt-BR" sz="2000" kern="0" dirty="0">
                <a:ea typeface="Calibri"/>
                <a:cs typeface="Calibri"/>
              </a:rPr>
              <a:t>Adaptar a classe de produtos para que possua um método estático que recebe o valor do produto e um booleano como parâmetro. Após a execução o método deve retornar o valor no padrão "R$ 0.000,00".</a:t>
            </a:r>
          </a:p>
        </p:txBody>
      </p:sp>
    </p:spTree>
    <p:extLst>
      <p:ext uri="{BB962C8B-B14F-4D97-AF65-F5344CB8AC3E}">
        <p14:creationId xmlns:p14="http://schemas.microsoft.com/office/powerpoint/2010/main" val="19536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Enumeradores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Membros estáticos (atributos e métodos) são aqueles que pertencem à classe em si, e não a instâncias específicas da classe. Isso significa que não é necessário criar um objeto da classe para acessar esses membros.</a:t>
            </a:r>
          </a:p>
        </p:txBody>
      </p:sp>
    </p:spTree>
    <p:extLst>
      <p:ext uri="{BB962C8B-B14F-4D97-AF65-F5344CB8AC3E}">
        <p14:creationId xmlns:p14="http://schemas.microsoft.com/office/powerpoint/2010/main" val="331304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Enumeradores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Após o exercício anterior vimos a necessidade de mais funcionalidades para melhor utilização das classes criadas.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Dessa forma, decidimos por:</a:t>
            </a:r>
          </a:p>
          <a:p>
            <a:r>
              <a:rPr lang="pt-BR" sz="2000" kern="0" dirty="0">
                <a:ea typeface="Calibri"/>
                <a:cs typeface="Calibri"/>
              </a:rPr>
              <a:t>Adaptar a classe de conta bancária para que possua um contador de contas cadastradas, assim nos permitindo saber quantas contas temos em nosso banco de dados.</a:t>
            </a:r>
          </a:p>
          <a:p>
            <a:r>
              <a:rPr lang="pt-BR" sz="2000" kern="0" dirty="0">
                <a:ea typeface="Calibri"/>
                <a:cs typeface="Calibri"/>
              </a:rPr>
              <a:t>Adaptar a classe de produtos para que possua um método estático que recebe o valor do produto e um booleano como parâmetro. Após a execução o método deve retornar o valor no padrão "R$ 0.000,00".</a:t>
            </a:r>
          </a:p>
        </p:txBody>
      </p:sp>
    </p:spTree>
    <p:extLst>
      <p:ext uri="{BB962C8B-B14F-4D97-AF65-F5344CB8AC3E}">
        <p14:creationId xmlns:p14="http://schemas.microsoft.com/office/powerpoint/2010/main" val="380947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Classes 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Neste momento, aprenderemos os conceitos fundamentais de classes e objetos em C#, que são essenciais para a programação orientada a objetos (POO). Ao final, você seremos capazes de criar classes, instanciar objetos, e entender as diferentes maneiras de manipular dados e comportamentos dentro dessas classes.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ea typeface="Calibri"/>
                <a:cs typeface="Calibri"/>
              </a:rPr>
              <a:t>Motivação: Atualmente o principal paradigma da programação é a orientação a objetos, onde através de definições de tipos especializados conseguimos implementar objetos com informações e comportamentos específicos. Isso possibilita a criação de softwares mais competentes e com uma manutenção centrada.</a:t>
            </a:r>
          </a:p>
        </p:txBody>
      </p:sp>
    </p:spTree>
    <p:extLst>
      <p:ext uri="{BB962C8B-B14F-4D97-AF65-F5344CB8AC3E}">
        <p14:creationId xmlns:p14="http://schemas.microsoft.com/office/powerpoint/2010/main" val="35082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4000" dirty="0">
                <a:ea typeface="Calibri"/>
                <a:cs typeface="Calibri"/>
              </a:rPr>
              <a:t>Conteúdos que abordaremos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ea typeface="Calibri"/>
                <a:cs typeface="Calibri"/>
              </a:rPr>
              <a:t>Classe x Objeto;</a:t>
            </a:r>
          </a:p>
          <a:p>
            <a:r>
              <a:rPr lang="pt-BR" sz="2000" dirty="0">
                <a:ea typeface="Calibri"/>
                <a:cs typeface="Calibri"/>
              </a:rPr>
              <a:t>Membros: Atributos e Métodos;</a:t>
            </a:r>
          </a:p>
          <a:p>
            <a:r>
              <a:rPr lang="pt-BR" sz="2000" dirty="0">
                <a:ea typeface="Calibri"/>
                <a:cs typeface="Calibri"/>
              </a:rPr>
              <a:t>Construtores;</a:t>
            </a:r>
          </a:p>
          <a:p>
            <a:r>
              <a:rPr lang="pt-BR" sz="2000" dirty="0">
                <a:ea typeface="Calibri"/>
                <a:cs typeface="Calibri"/>
              </a:rPr>
              <a:t>Membros estáticos: Atributos e Métodos;</a:t>
            </a:r>
          </a:p>
          <a:p>
            <a:r>
              <a:rPr lang="pt-BR" sz="2000" dirty="0">
                <a:ea typeface="Calibri"/>
                <a:cs typeface="Calibri"/>
              </a:rPr>
              <a:t>Propriedades;</a:t>
            </a:r>
          </a:p>
          <a:p>
            <a:r>
              <a:rPr lang="pt-BR" sz="2000" dirty="0" err="1">
                <a:ea typeface="Calibri"/>
                <a:cs typeface="Calibri"/>
              </a:rPr>
              <a:t>Getters</a:t>
            </a:r>
            <a:r>
              <a:rPr lang="pt-BR" sz="2000" dirty="0">
                <a:ea typeface="Calibri"/>
                <a:cs typeface="Calibri"/>
              </a:rPr>
              <a:t> e </a:t>
            </a:r>
            <a:r>
              <a:rPr lang="pt-BR" sz="2000" dirty="0" err="1">
                <a:ea typeface="Calibri"/>
                <a:cs typeface="Calibri"/>
              </a:rPr>
              <a:t>Setters</a:t>
            </a:r>
            <a:r>
              <a:rPr lang="pt-BR" sz="2000" dirty="0">
                <a:ea typeface="Calibri"/>
                <a:cs typeface="Calibri"/>
              </a:rPr>
              <a:t>;</a:t>
            </a:r>
          </a:p>
          <a:p>
            <a:r>
              <a:rPr lang="pt-BR" sz="2000" dirty="0" err="1">
                <a:ea typeface="Calibri"/>
                <a:cs typeface="Calibri"/>
              </a:rPr>
              <a:t>ReadOnly</a:t>
            </a:r>
            <a:r>
              <a:rPr lang="pt-BR" sz="2000" dirty="0">
                <a:ea typeface="Calibri"/>
                <a:cs typeface="Calibri"/>
              </a:rPr>
              <a:t>;</a:t>
            </a:r>
          </a:p>
          <a:p>
            <a:r>
              <a:rPr lang="pt-BR" sz="2000" dirty="0">
                <a:ea typeface="Calibri"/>
                <a:cs typeface="Calibri"/>
              </a:rPr>
              <a:t>Enumeradores;</a:t>
            </a:r>
          </a:p>
          <a:p>
            <a:r>
              <a:rPr lang="pt-BR" sz="2000" dirty="0">
                <a:ea typeface="Calibri"/>
                <a:cs typeface="Calibri"/>
              </a:rPr>
              <a:t>Atribuição por Referência e por Valor;</a:t>
            </a:r>
          </a:p>
          <a:p>
            <a:r>
              <a:rPr lang="pt-BR" sz="2000" dirty="0">
                <a:ea typeface="Calibri"/>
                <a:cs typeface="Calibri"/>
              </a:rPr>
              <a:t>Parâmetros por Referência;</a:t>
            </a:r>
          </a:p>
          <a:p>
            <a:r>
              <a:rPr lang="pt-BR" sz="2000" dirty="0">
                <a:ea typeface="Calibri"/>
                <a:cs typeface="Calibri"/>
              </a:rPr>
              <a:t>Parâmetros out;</a:t>
            </a:r>
          </a:p>
          <a:p>
            <a:r>
              <a:rPr lang="pt-BR" sz="2000" dirty="0">
                <a:ea typeface="Calibri"/>
                <a:cs typeface="Calibri"/>
              </a:rPr>
              <a:t>Parâmetros com valor padrão.</a:t>
            </a:r>
          </a:p>
          <a:p>
            <a:endParaRPr lang="pt-BR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1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Classe x Objeto: e ai?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Quando começamos a caminhar para a programação orientada a objetos é bem comum aumentar a frequência com que ouvimos as palavras "classe" e "objeto", porém afinal de contas, qual o verdadeiro significado de cada palavra no mundo da programação?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Classe</a:t>
            </a:r>
            <a:r>
              <a:rPr lang="pt-BR" sz="2000" dirty="0">
                <a:ea typeface="+mn-lt"/>
                <a:cs typeface="+mn-lt"/>
              </a:rPr>
              <a:t>: A classe é um modelo ou uma "receita" que a linguagem de programação utiliza para definir atributos, métodos e construtores de um tipo especializado que será utilizado para criar um objeto. Desta forma, ela serve como estrutura para criarmos objetos (ou instancia-los), encapsulando dados e funcionamentos relacionados àquele tipo de objeto.</a:t>
            </a:r>
          </a:p>
        </p:txBody>
      </p:sp>
    </p:spTree>
    <p:extLst>
      <p:ext uri="{BB962C8B-B14F-4D97-AF65-F5344CB8AC3E}">
        <p14:creationId xmlns:p14="http://schemas.microsoft.com/office/powerpoint/2010/main" val="35503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Classe x Objeto: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As classes possuem três tipos de elementos:</a:t>
            </a:r>
          </a:p>
          <a:p>
            <a:r>
              <a:rPr lang="pt-BR" sz="2000" b="1" dirty="0">
                <a:ea typeface="Calibri"/>
                <a:cs typeface="Calibri"/>
              </a:rPr>
              <a:t>Atributos</a:t>
            </a:r>
            <a:r>
              <a:rPr lang="pt-BR" sz="2000" dirty="0">
                <a:ea typeface="Calibri"/>
                <a:cs typeface="Calibri"/>
              </a:rPr>
              <a:t>: Atributos representam estados do objetos, </a:t>
            </a:r>
            <a:r>
              <a:rPr lang="pt-BR" sz="2000" dirty="0" err="1">
                <a:ea typeface="Calibri"/>
                <a:cs typeface="Calibri"/>
              </a:rPr>
              <a:t>caracteristicas</a:t>
            </a:r>
            <a:r>
              <a:rPr lang="pt-BR" sz="2000" dirty="0">
                <a:ea typeface="Calibri"/>
                <a:cs typeface="Calibri"/>
              </a:rPr>
              <a:t> próprias que ele armazenará;</a:t>
            </a:r>
          </a:p>
          <a:p>
            <a:r>
              <a:rPr lang="pt-BR" sz="2000" b="1" dirty="0">
                <a:ea typeface="Calibri"/>
                <a:cs typeface="Calibri"/>
              </a:rPr>
              <a:t>Métodos</a:t>
            </a:r>
            <a:r>
              <a:rPr lang="pt-BR" sz="2000" dirty="0">
                <a:ea typeface="Calibri"/>
                <a:cs typeface="Calibri"/>
              </a:rPr>
              <a:t>: Métodos representam comportamentos do objeto, ações que ele carregará consigo e poderá executar;</a:t>
            </a:r>
          </a:p>
          <a:p>
            <a:r>
              <a:rPr lang="pt-BR" sz="2000" b="1" dirty="0">
                <a:ea typeface="Calibri"/>
                <a:cs typeface="Calibri"/>
              </a:rPr>
              <a:t>Construtores</a:t>
            </a:r>
            <a:r>
              <a:rPr lang="pt-BR" sz="2000" dirty="0">
                <a:ea typeface="Calibri"/>
                <a:cs typeface="Calibri"/>
              </a:rPr>
              <a:t>: Construtores são métodos/comportamentos do objeto, porém tem como objetivo inicializar o mesmo. Ou seja, para criar um objeto de um tipo especializado (classe) somos obrigados a utilizar um construtor. Porém, podemos definir o número ilimitado de construtores que um objeto terá, podendo cada um possua suas próprias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395512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Classe x Objeto: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tipo especializado que define a estrutura de um objeto "Carro":</a:t>
            </a:r>
            <a:endParaRPr lang="pt-BR" sz="2000" dirty="0">
              <a:ea typeface="Calibri"/>
              <a:cs typeface="Calibri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7586DCB-D7CC-BBA3-D16D-C81E8888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2089638"/>
            <a:ext cx="6696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Classe x Objeto: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Um </a:t>
            </a:r>
            <a:r>
              <a:rPr lang="pt-BR" sz="2000" b="1" dirty="0">
                <a:ea typeface="+mn-lt"/>
                <a:cs typeface="+mn-lt"/>
              </a:rPr>
              <a:t>objeto</a:t>
            </a:r>
            <a:r>
              <a:rPr lang="pt-BR" sz="2000" dirty="0">
                <a:ea typeface="+mn-lt"/>
                <a:cs typeface="+mn-lt"/>
              </a:rPr>
              <a:t>, por outro lado, é uma instância de uma classe. Quando você cria um objeto, você está utilizando a definição da classe para criar algo concreto, que possui seu próprio estado e comportamento.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Cada objeto pode ter valores diferentes para suas propriedades, mesmo que sejam da mesma classe.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18F9ECC-11EC-CCD6-659B-791B6FB3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3855060"/>
            <a:ext cx="7115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>
                <a:ea typeface="Calibri"/>
                <a:cs typeface="Calibri"/>
              </a:rPr>
              <a:t>Membros: Atributos e Métodos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2000" dirty="0">
                <a:ea typeface="Calibri"/>
                <a:cs typeface="Calibri"/>
              </a:rPr>
              <a:t>Membros de classe são os componentes que definem a estrutura e o </a:t>
            </a: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sz="2000" dirty="0">
                <a:ea typeface="Calibri"/>
                <a:cs typeface="Calibri"/>
              </a:rPr>
              <a:t>comportamento de um objeto.</a:t>
            </a:r>
          </a:p>
          <a:p>
            <a:pPr>
              <a:buNone/>
            </a:pPr>
            <a:endParaRPr lang="pt-BR" sz="20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2000" dirty="0">
                <a:ea typeface="Calibri"/>
                <a:cs typeface="Calibri"/>
              </a:rPr>
              <a:t>Eles podem ser divididos em:</a:t>
            </a:r>
            <a:endParaRPr lang="pt-BR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000" b="1" dirty="0">
                <a:ea typeface="+mn-lt"/>
                <a:cs typeface="+mn-lt"/>
              </a:rPr>
              <a:t>Atributos</a:t>
            </a:r>
            <a:r>
              <a:rPr lang="pt-BR" sz="2000" dirty="0">
                <a:ea typeface="+mn-lt"/>
                <a:cs typeface="+mn-lt"/>
              </a:rPr>
              <a:t>: Atributos são variáveis que armazenam dados sobre um objeto. Eles podem ser de diferentes tipos, como </a:t>
            </a:r>
            <a:r>
              <a:rPr lang="pt-BR" sz="2000" b="1" dirty="0" err="1">
                <a:latin typeface="Consolas"/>
                <a:ea typeface="+mn-lt"/>
                <a:cs typeface="+mn-lt"/>
              </a:rPr>
              <a:t>int</a:t>
            </a:r>
            <a:r>
              <a:rPr lang="pt-BR" sz="2000" dirty="0">
                <a:ea typeface="+mn-lt"/>
                <a:cs typeface="+mn-lt"/>
              </a:rPr>
              <a:t>, </a:t>
            </a:r>
            <a:r>
              <a:rPr lang="pt-BR" sz="2000" b="1" dirty="0" err="1">
                <a:latin typeface="Consolas"/>
                <a:ea typeface="+mn-lt"/>
                <a:cs typeface="+mn-lt"/>
              </a:rPr>
              <a:t>string</a:t>
            </a:r>
            <a:r>
              <a:rPr lang="pt-BR" sz="2000" dirty="0">
                <a:ea typeface="+mn-lt"/>
                <a:cs typeface="+mn-lt"/>
              </a:rPr>
              <a:t>, </a:t>
            </a:r>
            <a:r>
              <a:rPr lang="pt-BR" sz="2000" b="1" dirty="0" err="1">
                <a:latin typeface="Consolas"/>
                <a:ea typeface="+mn-lt"/>
                <a:cs typeface="+mn-lt"/>
              </a:rPr>
              <a:t>bool</a:t>
            </a:r>
            <a:r>
              <a:rPr lang="pt-BR" sz="2000" dirty="0">
                <a:ea typeface="+mn-lt"/>
                <a:cs typeface="+mn-lt"/>
              </a:rPr>
              <a:t>, etc. Atributos permitem que cada objeto tenha suas próprias características e estados.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000" b="1" dirty="0">
                <a:ea typeface="+mn-lt"/>
                <a:cs typeface="+mn-lt"/>
              </a:rPr>
              <a:t>Métodos</a:t>
            </a:r>
            <a:r>
              <a:rPr lang="pt-BR" sz="2000" dirty="0">
                <a:ea typeface="+mn-lt"/>
                <a:cs typeface="+mn-lt"/>
              </a:rPr>
              <a:t>: Métodos são funções que realizam operações e manipulam os dados dos atributos de um objeto. Métodos encapsulam comportamentos e permitem que você interaja com os atributos de maneira controlada.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072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12D1-2203-4579-4487-16C2942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Mão na massa: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78A0A-B044-C21E-7B1B-918C656E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t-BR" sz="2000" dirty="0">
                <a:ea typeface="Calibri"/>
                <a:cs typeface="Calibri"/>
              </a:rPr>
              <a:t>Escreva uma classe que determine as características de uma animal (nome, nome científico, idade) e um comportamento que achar pertinente.</a:t>
            </a:r>
          </a:p>
          <a:p>
            <a:pPr marL="457200" indent="-457200">
              <a:buAutoNum type="arabicPeriod"/>
            </a:pPr>
            <a:r>
              <a:rPr lang="pt-BR" sz="2000" dirty="0">
                <a:ea typeface="Calibri"/>
                <a:cs typeface="Calibri"/>
              </a:rPr>
              <a:t>Escreva uma classe que determine as características de um livro (título e autor).</a:t>
            </a:r>
          </a:p>
          <a:p>
            <a:pPr marL="457200" indent="-457200">
              <a:buAutoNum type="arabicPeriod"/>
            </a:pPr>
            <a:r>
              <a:rPr lang="pt-BR" sz="2000" dirty="0">
                <a:ea typeface="Calibri"/>
                <a:cs typeface="Calibri"/>
              </a:rPr>
              <a:t>Escreva uma classe chamada Calculadora que possua os comportamentos abaixo:</a:t>
            </a:r>
          </a:p>
          <a:p>
            <a:pPr marL="857250" lvl="1" indent="-457200">
              <a:buFont typeface="Courier New" panose="020B0604020202020204" pitchFamily="34" charset="0"/>
              <a:buChar char="o"/>
            </a:pPr>
            <a:r>
              <a:rPr lang="pt-BR" sz="1600" dirty="0">
                <a:ea typeface="Calibri"/>
                <a:cs typeface="Calibri"/>
              </a:rPr>
              <a:t>Somar</a:t>
            </a:r>
          </a:p>
          <a:p>
            <a:pPr marL="857250" lvl="1" indent="-457200">
              <a:buFont typeface="Courier New" panose="020B0604020202020204" pitchFamily="34" charset="0"/>
              <a:buChar char="o"/>
            </a:pPr>
            <a:r>
              <a:rPr lang="pt-BR" sz="1600" dirty="0">
                <a:ea typeface="Calibri"/>
                <a:cs typeface="Calibri"/>
              </a:rPr>
              <a:t>Subtrair</a:t>
            </a:r>
          </a:p>
          <a:p>
            <a:pPr marL="857250" lvl="1" indent="-457200">
              <a:buFont typeface="Courier New" panose="020B0604020202020204" pitchFamily="34" charset="0"/>
              <a:buChar char="o"/>
            </a:pPr>
            <a:r>
              <a:rPr lang="pt-BR" sz="1600" dirty="0">
                <a:ea typeface="Calibri"/>
                <a:cs typeface="Calibri"/>
              </a:rPr>
              <a:t>Multiplicar</a:t>
            </a:r>
          </a:p>
          <a:p>
            <a:pPr marL="857250" lvl="1" indent="-457200">
              <a:buFont typeface="Courier New" panose="020B0604020202020204" pitchFamily="34" charset="0"/>
              <a:buChar char="o"/>
            </a:pPr>
            <a:r>
              <a:rPr lang="pt-BR" sz="1600" dirty="0">
                <a:ea typeface="Calibri"/>
                <a:cs typeface="Calibri"/>
              </a:rPr>
              <a:t>Dividir</a:t>
            </a:r>
          </a:p>
        </p:txBody>
      </p:sp>
    </p:spTree>
    <p:extLst>
      <p:ext uri="{BB962C8B-B14F-4D97-AF65-F5344CB8AC3E}">
        <p14:creationId xmlns:p14="http://schemas.microsoft.com/office/powerpoint/2010/main" val="826337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o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9DF762CC5154A8C3B6A7781B8CDA9" ma:contentTypeVersion="3" ma:contentTypeDescription="Crie um novo documento." ma:contentTypeScope="" ma:versionID="1ca480e4aadf649473cabbfb3b5a75c0">
  <xsd:schema xmlns:xsd="http://www.w3.org/2001/XMLSchema" xmlns:xs="http://www.w3.org/2001/XMLSchema" xmlns:p="http://schemas.microsoft.com/office/2006/metadata/properties" xmlns:ns2="837b4760-f243-4ac6-a5b0-9d7e97065731" targetNamespace="http://schemas.microsoft.com/office/2006/metadata/properties" ma:root="true" ma:fieldsID="94b5c79b6f32b2466cb51dbb3458d9e5" ns2:_="">
    <xsd:import namespace="837b4760-f243-4ac6-a5b0-9d7e97065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b4760-f243-4ac6-a5b0-9d7e97065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402FEB-C8B8-43EA-AAE1-F7156888D8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90BBBD-44E2-42A2-BC06-726FA1A510C5}"/>
</file>

<file path=customXml/itemProps3.xml><?xml version="1.0" encoding="utf-8"?>
<ds:datastoreItem xmlns:ds="http://schemas.openxmlformats.org/officeDocument/2006/customXml" ds:itemID="{FBC6BB34-FA2C-48AE-AD6F-B9692443214E}">
  <ds:schemaRefs>
    <ds:schemaRef ds:uri="http://schemas.microsoft.com/office/2006/metadata/properties"/>
    <ds:schemaRef ds:uri="http://schemas.microsoft.com/office/infopath/2007/PartnerControls"/>
    <ds:schemaRef ds:uri="c8579538-d9f1-4a0e-999f-950e9847f7dc"/>
    <ds:schemaRef ds:uri="dad6ba66-13f1-407a-9f22-f5d0cbbe94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TotalTime>2309</TotalTime>
  <Words>1002</Words>
  <Application>Microsoft Office PowerPoint</Application>
  <PresentationFormat>Apresentação na tela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Classes e objetos</vt:lpstr>
      <vt:lpstr>Conteúdos que abordaremos</vt:lpstr>
      <vt:lpstr>Classe x Objeto: e ai?</vt:lpstr>
      <vt:lpstr>Classe x Objeto: Classe</vt:lpstr>
      <vt:lpstr>Classe x Objeto: Classe</vt:lpstr>
      <vt:lpstr>Classe x Objeto: Objeto</vt:lpstr>
      <vt:lpstr>Membros: Atributos e Métodos</vt:lpstr>
      <vt:lpstr>Mão na massa: Classe</vt:lpstr>
      <vt:lpstr>Construtores: O que é instância?</vt:lpstr>
      <vt:lpstr>Construtores: Como instanciar?</vt:lpstr>
      <vt:lpstr>Construtores</vt:lpstr>
      <vt:lpstr>Construtores</vt:lpstr>
      <vt:lpstr>Mão na massa: Classes</vt:lpstr>
      <vt:lpstr>Membros Estáticos</vt:lpstr>
      <vt:lpstr>Membros Estáticos</vt:lpstr>
      <vt:lpstr>Mão na massa: Estáticos</vt:lpstr>
      <vt:lpstr>Enumeradores</vt:lpstr>
      <vt:lpstr>Mão na massa: Enumeradores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lastModifiedBy>MARCO ANTONIO ANGELO</cp:lastModifiedBy>
  <cp:revision>1316</cp:revision>
  <cp:lastPrinted>2020-10-07T21:32:16Z</cp:lastPrinted>
  <dcterms:created xsi:type="dcterms:W3CDTF">2007-10-31T17:08:11Z</dcterms:created>
  <dcterms:modified xsi:type="dcterms:W3CDTF">2025-07-03T21:42:36Z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0x010100EF69DF762CC5154A8C3B6A7781B8CDA9</vt:lpwstr>
  </property>
</Properties>
</file>