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23"/>
  </p:notesMasterIdLst>
  <p:handoutMasterIdLst>
    <p:handoutMasterId r:id="rId24"/>
  </p:handoutMasterIdLst>
  <p:sldIdLst>
    <p:sldId id="304" r:id="rId5"/>
    <p:sldId id="315" r:id="rId6"/>
    <p:sldId id="335" r:id="rId7"/>
    <p:sldId id="359" r:id="rId8"/>
    <p:sldId id="354" r:id="rId9"/>
    <p:sldId id="355" r:id="rId10"/>
    <p:sldId id="350" r:id="rId11"/>
    <p:sldId id="360" r:id="rId12"/>
    <p:sldId id="356" r:id="rId13"/>
    <p:sldId id="351" r:id="rId14"/>
    <p:sldId id="362" r:id="rId15"/>
    <p:sldId id="349" r:id="rId16"/>
    <p:sldId id="352" r:id="rId17"/>
    <p:sldId id="361" r:id="rId18"/>
    <p:sldId id="357" r:id="rId19"/>
    <p:sldId id="353" r:id="rId20"/>
    <p:sldId id="363" r:id="rId21"/>
    <p:sldId id="358" r:id="rId22"/>
  </p:sldIdLst>
  <p:sldSz cx="9144000" cy="6858000" type="screen4x3"/>
  <p:notesSz cx="6797675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46F1A"/>
    <a:srgbClr val="2955E3"/>
    <a:srgbClr val="FF9900"/>
    <a:srgbClr val="FFFFFF"/>
    <a:srgbClr val="0000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3D203-2D73-2C9F-EC9E-AF393C619327}" v="615" dt="2024-10-15T16:24:16.849"/>
    <p1510:client id="{73766B2A-E7AB-33F2-A373-53BB9099183C}" v="379" dt="2024-10-16T18:08:29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 autoAdjust="0"/>
    <p:restoredTop sz="94643" autoAdjust="0"/>
  </p:normalViewPr>
  <p:slideViewPr>
    <p:cSldViewPr>
      <p:cViewPr varScale="1">
        <p:scale>
          <a:sx n="83" d="100"/>
          <a:sy n="83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FFD47EA-D185-07C6-C2D7-CF2B6C5580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3E86F7F-8152-8A4B-B84A-488F07A91E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B052577-8B7B-DABB-79A3-AEEF9C4058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16571FE7-9CA2-C5CE-C344-D6991D2B631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4FC50E9-E6D2-4AD8-B059-2E6C87D3F1C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14ED7BC-21F9-75A8-0824-50019F1403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F6057B-F2A1-03DC-B045-B4F5A190B40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59FAC8E-BFF4-4540-91E1-E35697944EAC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9063279A-0C72-A10D-2012-2BB30F24E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BBC75CD0-AD88-B8CF-EB54-222E901A4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F6BDF-FA77-A621-1E0F-84C4DFD2A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C495E-DF60-3EFE-77A1-53A338C34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A28C55-7D38-4952-8FC9-3A86BAC2132C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17D463-C524-00E4-B97A-9D3B6E94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1D098-B7FB-46B5-AFA0-C2F4527FE7C9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EBEFC-2775-46B5-63B0-A777DFD7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32E21-9EA1-7AA4-2817-37BF6A2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D2FB-B774-4367-9592-6D994C60E4F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78930-6B5D-5D30-5CC4-5FC83B2A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939C5-1947-4A5E-BD64-A3D2B0FA0075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541C9D-9A41-F202-78BB-C54D4919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289184-391D-789A-28AF-C040E221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FA725-4170-45E9-9843-7AE3A9D428D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434A53-B983-628B-C563-3C753BF3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F8446-4F11-4739-9F9A-A1F677D9A32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0DF95-6C13-5562-91AB-ADD129C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948255-DA48-3C81-AB66-D329514E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20D04-28F8-416A-8D50-3743D5CB983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712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817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ER 0011 16 FUNDO 02-01-05.jpg">
            <a:extLst>
              <a:ext uri="{FF2B5EF4-FFF2-40B4-BE49-F238E27FC236}">
                <a16:creationId xmlns:a16="http://schemas.microsoft.com/office/drawing/2014/main" id="{7B85DFBD-E401-7F7B-5F3D-CFE112F2A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5BC9BB-4973-85B1-D70F-E51BEC4D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A7508-CAB6-4C67-93A7-CA9933B0CB2F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3C29F-7AB0-16C9-AAF3-92075676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9FEC14-FC56-5FAB-5EA0-194AB2AA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5D5ED-9F75-48F9-A354-901B336AA43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0762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0AC71-0ED0-1938-A504-E9E48A50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FC99-8526-4D97-8444-EBB2DC76E77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74D9E-EA55-7FE2-CAF1-55E2D87F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62DE2-6578-88FD-5524-033D0E55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7F039-9EEA-443E-B55F-94F6CFE2AE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95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1AF519F8-F5A6-8881-CF95-FAB9CBCF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979A-3091-4F62-B9B7-67AEAFB598DC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A0B4248-D9B4-5D41-B4AC-B1186D67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4BB44EFD-0089-A221-46AA-20FD90D8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773F4-1301-49EC-87D9-28BFC724617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140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A3FF23FB-0C09-3965-3002-8D77C6D9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3B395-0E5E-4332-ACF6-96FF1FD3F970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CAD4863E-A331-A274-7CF8-22D806C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4127945-E8D8-D3FE-C0BD-E1F68FF0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C1014-BAEA-4304-A5DF-500312FF309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8076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B95B3622-B55B-A528-0CE9-E0CD81B0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3F5E3-721B-427A-B543-E470B6B6AB9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FEDF832-4F8D-BBE0-925B-5CB6E0DE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25B42129-1935-281E-D660-625B3D75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08DA5-EBCA-47FC-9395-731A227BB5D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809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6C61FB8-A7DF-FD83-471A-3ED9A5DF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609D-33B4-483B-B93E-F6914A727944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435D0664-D7A7-4985-3CA9-3B99E48F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BCFE745D-8610-4E66-4C44-2C96249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886B3-4DCD-4FD0-8C29-B1760BBB86E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4306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F780396C-CE90-AE9B-4DC9-48EA482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AC790-1938-4B06-ADEE-F028D8AE4EA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DC09C588-2A12-CB7F-52D7-F7FFFC54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905C9D46-E8A4-414D-4898-FCC99DDE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B2414-55F2-4E2E-8213-530251A90D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19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EC279A6-C7D9-9B98-4671-2FEADB49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2E304-EF21-479C-A209-1C036660E17E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3BEE0B5A-3527-9341-1B9A-8267AF98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934B803-CBFD-85A0-CD41-8CF381CF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0D6A-D5E5-4F3C-9EAE-A933B010D4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5018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29A0A2C0-2336-9174-E091-FED2FCDC89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C3DAA9B3-18C1-6099-F25A-E56A5EAA7F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B9262E-C84C-CD54-5192-F7585FFA7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E1EFB4-FFB2-43BC-919A-B58030F2F18A}" type="datetimeFigureOut">
              <a:rPr lang="pt-BR"/>
              <a:pPr>
                <a:defRPr/>
              </a:pPr>
              <a:t>03/07/2025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B94AF-6570-7502-C26B-88B41703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DA05-26F9-CFD8-F904-028EC184F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A2CAF4C-BE90-4CBF-A05B-805032F4CE72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5">
            <a:extLst>
              <a:ext uri="{FF2B5EF4-FFF2-40B4-BE49-F238E27FC236}">
                <a16:creationId xmlns:a16="http://schemas.microsoft.com/office/drawing/2014/main" id="{37EE1A08-FA61-2D52-8B1C-9425CF3C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46113" y="215741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pt-BR" sz="180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A413A5-19A5-741E-AD08-D140584BB581}"/>
              </a:ext>
            </a:extLst>
          </p:cNvPr>
          <p:cNvSpPr txBox="1"/>
          <p:nvPr/>
        </p:nvSpPr>
        <p:spPr>
          <a:xfrm>
            <a:off x="971600" y="2525713"/>
            <a:ext cx="748883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/>
              <a:t>Desenvolvimento de sistemas em </a:t>
            </a:r>
          </a:p>
          <a:p>
            <a:endParaRPr lang="pt-BR" sz="3200" dirty="0">
              <a:ea typeface="Calibri"/>
            </a:endParaRPr>
          </a:p>
          <a:p>
            <a:pPr algn="ctr"/>
            <a:r>
              <a:rPr lang="pt-BR" dirty="0">
                <a:latin typeface="Calibri"/>
                <a:ea typeface="Calibri"/>
                <a:cs typeface="Arial"/>
              </a:rPr>
              <a:t>Parte 4</a:t>
            </a:r>
            <a:endParaRPr lang="pt-BR" dirty="0">
              <a:ea typeface="Calibri"/>
            </a:endParaRPr>
          </a:p>
        </p:txBody>
      </p:sp>
      <p:pic>
        <p:nvPicPr>
          <p:cNvPr id="4" name="Picture 4" descr="C# [ Download - Logo - icon ] png svg">
            <a:extLst>
              <a:ext uri="{FF2B5EF4-FFF2-40B4-BE49-F238E27FC236}">
                <a16:creationId xmlns:a16="http://schemas.microsoft.com/office/drawing/2014/main" id="{79E4E92D-A91A-F208-566F-B0D92C7F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7002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56A64E-E532-601F-AFC2-A0384A120F53}"/>
              </a:ext>
            </a:extLst>
          </p:cNvPr>
          <p:cNvSpPr txBox="1"/>
          <p:nvPr/>
        </p:nvSpPr>
        <p:spPr>
          <a:xfrm>
            <a:off x="966664" y="5877272"/>
            <a:ext cx="3284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Professor: Marco Antonio Angelo</a:t>
            </a:r>
          </a:p>
          <a:p>
            <a:r>
              <a:rPr lang="pt-BR" dirty="0"/>
              <a:t>marco.angelo@prof.sc.senac.br</a:t>
            </a:r>
          </a:p>
        </p:txBody>
      </p:sp>
    </p:spTree>
    <p:extLst>
      <p:ext uri="{BB962C8B-B14F-4D97-AF65-F5344CB8AC3E}">
        <p14:creationId xmlns:p14="http://schemas.microsoft.com/office/powerpoint/2010/main" val="50646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Polimorfismo permite que diferentes classes derivadas de uma mesma superclasse possam ser tratadas como objetos dessa superclasse, mas com comportamentos diferentes, dependendo da implementação específica.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 polimorfismo pode ser estático (sobrecarga de métodos) ou dinâmico (sobrescrita de métodos).</a:t>
            </a:r>
            <a:endParaRPr lang="pt-BR">
              <a:ea typeface="+mn-lt"/>
              <a:cs typeface="+mn-lt"/>
            </a:endParaRPr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Usos Práticos: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Simplificar o tratamento de diferentes objetos que compartilham a mesma hierarquia de classes.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Reduzir a necessidade de estruturas complexas de decisão.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Tornar o código mais extensível e flexível.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348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Polimorfismo: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polimorfismo: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8650310-AFD3-568A-95F4-EFBEA1B1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269646"/>
            <a:ext cx="46577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</a:t>
            </a:r>
            <a:r>
              <a:rPr lang="pt-BR" sz="3600" dirty="0">
                <a:ea typeface="Calibri"/>
                <a:cs typeface="Calibri"/>
              </a:rPr>
              <a:t>Polimorfismo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Calibri"/>
              </a:rPr>
              <a:t>Crie</a:t>
            </a:r>
            <a:r>
              <a:rPr lang="pt-BR" sz="2000" kern="0" dirty="0">
                <a:ea typeface="+mn-lt"/>
                <a:cs typeface="+mn-lt"/>
              </a:rPr>
              <a:t> uma hierarquia de classes baseadas em </a:t>
            </a:r>
            <a:r>
              <a:rPr lang="pt-BR" sz="2000" kern="0" dirty="0" err="1">
                <a:ea typeface="+mn-lt"/>
                <a:cs typeface="+mn-lt"/>
              </a:rPr>
              <a:t>InstrumentoMusical</a:t>
            </a:r>
            <a:r>
              <a:rPr lang="pt-BR" sz="2000" kern="0" dirty="0">
                <a:ea typeface="+mn-lt"/>
                <a:cs typeface="+mn-lt"/>
              </a:rPr>
              <a:t> com o método Tocar().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Implemente classes derivadas como </a:t>
            </a:r>
            <a:r>
              <a:rPr lang="pt-BR" sz="2000" kern="0" dirty="0" err="1">
                <a:ea typeface="+mn-lt"/>
                <a:cs typeface="+mn-lt"/>
              </a:rPr>
              <a:t>Violao</a:t>
            </a:r>
            <a:r>
              <a:rPr lang="pt-BR" sz="2000" kern="0" dirty="0">
                <a:ea typeface="+mn-lt"/>
                <a:cs typeface="+mn-lt"/>
              </a:rPr>
              <a:t>, Piano e Tambor, cada uma com sua própria implementação do método Tocar().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>
                <a:ea typeface="+mn-lt"/>
                <a:cs typeface="+mn-lt"/>
              </a:rPr>
              <a:t>Crie um </a:t>
            </a:r>
            <a:r>
              <a:rPr lang="pt-BR" sz="2000" kern="0" err="1">
                <a:ea typeface="+mn-lt"/>
                <a:cs typeface="+mn-lt"/>
              </a:rPr>
              <a:t>array</a:t>
            </a:r>
            <a:r>
              <a:rPr lang="pt-BR" sz="2000" kern="0" dirty="0">
                <a:ea typeface="+mn-lt"/>
                <a:cs typeface="+mn-lt"/>
              </a:rPr>
              <a:t> de objetos do tipo </a:t>
            </a:r>
            <a:r>
              <a:rPr lang="pt-BR" sz="2000" kern="0" err="1">
                <a:ea typeface="+mn-lt"/>
                <a:cs typeface="+mn-lt"/>
              </a:rPr>
              <a:t>InstrumentoMusical</a:t>
            </a:r>
            <a:r>
              <a:rPr lang="pt-BR" sz="2000" kern="0" dirty="0">
                <a:ea typeface="+mn-lt"/>
                <a:cs typeface="+mn-lt"/>
              </a:rPr>
              <a:t> e itere chamando o método Tocar() para cada um.</a:t>
            </a:r>
            <a:endParaRPr lang="pt-BR" sz="2000" kern="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3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Abstração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Abstração é o conceito de esconder detalhes complexos e expor apenas as partes essenciais de um objeto. Em C#, isso é alcançado com classes e métodos abstratos, que servem como "contratos" para que as classes derivadas implementem suas funcionalidades.</a:t>
            </a:r>
            <a:endParaRPr lang="pt-BR" dirty="0">
              <a:ea typeface="+mn-lt"/>
              <a:cs typeface="+mn-lt"/>
            </a:endParaRPr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Usos Práticos: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Definir o comportamento esperado de classes sem fornecer a implementação.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Forçar a implementação de certos métodos em classes derivadas.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Facilitar a modelagem de sistemas complexos, focando apenas nos detalhes relevantes.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666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Abstração: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abstração: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79AFE4C-7F51-EAAB-AA65-1E239850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3" y="2331559"/>
            <a:ext cx="3533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3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</a:t>
            </a:r>
            <a:r>
              <a:rPr lang="pt-BR" sz="3600" dirty="0">
                <a:ea typeface="Calibri"/>
                <a:cs typeface="Calibri"/>
              </a:rPr>
              <a:t>Abstração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Crie uma classe abstrata Forma com o método </a:t>
            </a:r>
            <a:r>
              <a:rPr lang="pt-BR" sz="2000" kern="0" dirty="0" err="1">
                <a:ea typeface="+mn-lt"/>
                <a:cs typeface="+mn-lt"/>
              </a:rPr>
              <a:t>CalcularPerimetro</a:t>
            </a:r>
            <a:r>
              <a:rPr lang="pt-BR" sz="2000" kern="0" dirty="0"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Implemente as classes derivadas </a:t>
            </a:r>
            <a:r>
              <a:rPr lang="pt-BR" sz="2000" kern="0" err="1">
                <a:ea typeface="+mn-lt"/>
                <a:cs typeface="+mn-lt"/>
              </a:rPr>
              <a:t>Retangulo</a:t>
            </a:r>
            <a:r>
              <a:rPr lang="pt-BR" sz="2000" kern="0" dirty="0">
                <a:ea typeface="+mn-lt"/>
                <a:cs typeface="+mn-lt"/>
              </a:rPr>
              <a:t> e Triangulo, cada uma com sua </a:t>
            </a:r>
            <a:r>
              <a:rPr lang="pt-BR" sz="2000" kern="0">
                <a:ea typeface="+mn-lt"/>
                <a:cs typeface="+mn-lt"/>
              </a:rPr>
              <a:t>própria fórmula para calcular o perímetro.</a:t>
            </a: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>
                <a:ea typeface="+mn-lt"/>
                <a:cs typeface="+mn-lt"/>
              </a:rPr>
              <a:t>Teste o código criando objetos de </a:t>
            </a:r>
            <a:r>
              <a:rPr lang="pt-BR" sz="2000" kern="0" err="1">
                <a:ea typeface="+mn-lt"/>
                <a:cs typeface="+mn-lt"/>
              </a:rPr>
              <a:t>Retangulo</a:t>
            </a:r>
            <a:r>
              <a:rPr lang="pt-BR" sz="2000" kern="0" dirty="0">
                <a:ea typeface="+mn-lt"/>
                <a:cs typeface="+mn-lt"/>
              </a:rPr>
              <a:t> e Triangulo.</a:t>
            </a:r>
            <a:endParaRPr lang="pt-BR" sz="2000" kern="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11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Interfaces definem contratos que as classes devem cumprir, sem especificar como os métodos serão implementados. Diferente de herança, uma classe pode implementar várias interfaces, permitindo maior flexibilidade.</a:t>
            </a:r>
            <a:endParaRPr lang="pt-BR" dirty="0">
              <a:ea typeface="+mn-lt"/>
              <a:cs typeface="+mn-lt"/>
            </a:endParaRPr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Usos Práticos: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Definir um conjunto de métodos que classes devem implementar.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Facilitar a substituição de implementações, promovendo a flexibilidade.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Permitir que uma classe implemente várias funcionalidades sem necessidade de herança múltipla.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4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Interface: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interface: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0A660DD1-F017-8819-7C0B-CB697B3E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204858"/>
            <a:ext cx="4514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9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</a:t>
            </a:r>
            <a:r>
              <a:rPr lang="pt-BR" sz="3600" dirty="0">
                <a:ea typeface="Calibri"/>
                <a:cs typeface="Calibri"/>
              </a:rPr>
              <a:t>Interfaces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Crie uma interface </a:t>
            </a:r>
            <a:r>
              <a:rPr lang="pt-BR" sz="2000" kern="0" dirty="0" err="1">
                <a:ea typeface="+mn-lt"/>
                <a:cs typeface="+mn-lt"/>
              </a:rPr>
              <a:t>IAutenticavel</a:t>
            </a:r>
            <a:r>
              <a:rPr lang="pt-BR" sz="2000" kern="0" dirty="0">
                <a:ea typeface="+mn-lt"/>
                <a:cs typeface="+mn-lt"/>
              </a:rPr>
              <a:t> com os métodos Autenticar() e </a:t>
            </a:r>
            <a:r>
              <a:rPr lang="pt-BR" sz="2000" kern="0" dirty="0" err="1">
                <a:ea typeface="+mn-lt"/>
                <a:cs typeface="+mn-lt"/>
              </a:rPr>
              <a:t>Deslogar</a:t>
            </a:r>
            <a:r>
              <a:rPr lang="pt-BR" sz="2000" kern="0" dirty="0">
                <a:ea typeface="+mn-lt"/>
                <a:cs typeface="+mn-lt"/>
              </a:rPr>
              <a:t>().</a:t>
            </a:r>
            <a:endParaRPr lang="pt-BR" dirty="0"/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Implemente essa interface em uma classe </a:t>
            </a:r>
            <a:r>
              <a:rPr lang="pt-BR" sz="2000" kern="0" dirty="0" err="1">
                <a:ea typeface="+mn-lt"/>
                <a:cs typeface="+mn-lt"/>
              </a:rPr>
              <a:t>UsuarioSistema</a:t>
            </a:r>
            <a:r>
              <a:rPr lang="pt-BR" sz="2000" kern="0" dirty="0">
                <a:ea typeface="+mn-lt"/>
                <a:cs typeface="+mn-lt"/>
              </a:rPr>
              <a:t> e crie um método que simula o login e logout de um usuário.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5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4000" dirty="0">
                <a:ea typeface="Calibri"/>
                <a:cs typeface="Calibri"/>
              </a:rPr>
              <a:t>Conteúdos que abordaremos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>
                <a:ea typeface="Calibri"/>
                <a:cs typeface="Calibri"/>
              </a:rPr>
              <a:t>Encapsulamento;</a:t>
            </a:r>
          </a:p>
          <a:p>
            <a:r>
              <a:rPr lang="pt-BR" sz="2000">
                <a:ea typeface="Calibri"/>
                <a:cs typeface="Calibri"/>
              </a:rPr>
              <a:t>Herança;</a:t>
            </a:r>
            <a:endParaRPr lang="pt-BR" sz="2000" dirty="0">
              <a:ea typeface="Calibri"/>
              <a:cs typeface="Calibri"/>
            </a:endParaRPr>
          </a:p>
          <a:p>
            <a:r>
              <a:rPr lang="pt-BR" sz="2000" dirty="0">
                <a:ea typeface="Calibri"/>
                <a:cs typeface="Calibri"/>
              </a:rPr>
              <a:t>Polimorfismo;</a:t>
            </a:r>
          </a:p>
          <a:p>
            <a:r>
              <a:rPr lang="pt-BR" sz="2000" dirty="0">
                <a:ea typeface="Calibri"/>
                <a:cs typeface="Calibri"/>
              </a:rPr>
              <a:t>Abstração</a:t>
            </a:r>
          </a:p>
          <a:p>
            <a:r>
              <a:rPr lang="pt-BR" sz="2000">
                <a:ea typeface="Calibri"/>
                <a:cs typeface="Calibri"/>
              </a:rPr>
              <a:t>Interfaces</a:t>
            </a:r>
            <a:endParaRPr lang="pt-BR" sz="2000" dirty="0">
              <a:ea typeface="Calibri"/>
              <a:cs typeface="Calibri"/>
            </a:endParaRPr>
          </a:p>
          <a:p>
            <a:endParaRPr lang="pt-BR" sz="2000" dirty="0">
              <a:ea typeface="Calibri"/>
              <a:cs typeface="Calibri"/>
            </a:endParaRPr>
          </a:p>
          <a:p>
            <a:endParaRPr lang="pt-BR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13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Encapsulamento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O encapsulamento visa proteger os dados e garantir que o acesso e a modificação dos atributos de uma classe sejam feitos de maneira controlada.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Isso é alcançado através da ocultação de detalhes de implementação e da exposição de uma interface pública para interagir com esses dados.</a:t>
            </a:r>
            <a:endParaRPr lang="pt-BR" dirty="0"/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Usos Práticos:</a:t>
            </a:r>
            <a:endParaRPr lang="pt-BR" dirty="0"/>
          </a:p>
          <a:p>
            <a:r>
              <a:rPr lang="pt-BR" sz="2000" dirty="0">
                <a:ea typeface="+mn-lt"/>
                <a:cs typeface="+mn-lt"/>
              </a:rPr>
              <a:t>Garantir a integridade dos dados.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Controlar o acesso a certos comportamentos e atributos.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Melhorar a manutenção do código, permitindo alterações internas sem afetar quem usa a classe.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823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Encapsulamento: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encapsulamento da propriedade Saldo em uma conta bancária: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Nesse cenário, somente o próprio objeto possui acesso ao saldo gerando segurança.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9FE04F43-4771-A9DF-FC09-91D0C1AB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404161"/>
            <a:ext cx="3686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Encapsulamento: Nível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  <a:ea typeface="+mn-lt"/>
                <a:cs typeface="+mn-lt"/>
              </a:rPr>
              <a:t>Fazer</a:t>
            </a: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solidFill>
                <a:srgbClr val="FF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 err="1">
                <a:solidFill>
                  <a:srgbClr val="FF0000"/>
                </a:solidFill>
                <a:ea typeface="+mn-lt"/>
                <a:cs typeface="+mn-lt"/>
              </a:rPr>
              <a:t>aaaaaa</a:t>
            </a:r>
          </a:p>
        </p:txBody>
      </p:sp>
    </p:spTree>
    <p:extLst>
      <p:ext uri="{BB962C8B-B14F-4D97-AF65-F5344CB8AC3E}">
        <p14:creationId xmlns:p14="http://schemas.microsoft.com/office/powerpoint/2010/main" val="3456009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</a:t>
            </a:r>
            <a:r>
              <a:rPr lang="pt-BR" sz="3600" dirty="0">
                <a:ea typeface="Calibri"/>
                <a:cs typeface="Calibri"/>
              </a:rPr>
              <a:t>Encapsulamento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Crie uma classe chamada Produto com os seguintes atributos privados: nome (</a:t>
            </a:r>
            <a:r>
              <a:rPr lang="pt-BR" sz="2000" kern="0" dirty="0" err="1">
                <a:ea typeface="+mn-lt"/>
                <a:cs typeface="+mn-lt"/>
              </a:rPr>
              <a:t>string</a:t>
            </a:r>
            <a:r>
              <a:rPr lang="pt-BR" sz="2000" kern="0" dirty="0">
                <a:ea typeface="+mn-lt"/>
                <a:cs typeface="+mn-lt"/>
              </a:rPr>
              <a:t>) e </a:t>
            </a:r>
            <a:r>
              <a:rPr lang="pt-BR" sz="2000" kern="0" dirty="0" err="1">
                <a:ea typeface="+mn-lt"/>
                <a:cs typeface="+mn-lt"/>
              </a:rPr>
              <a:t>preco</a:t>
            </a:r>
            <a:r>
              <a:rPr lang="pt-BR" sz="2000" kern="0" dirty="0">
                <a:ea typeface="+mn-lt"/>
                <a:cs typeface="+mn-lt"/>
              </a:rPr>
              <a:t> (decimal).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Implemente os métodos </a:t>
            </a:r>
            <a:r>
              <a:rPr lang="pt-BR" sz="2000" kern="0" dirty="0" err="1">
                <a:ea typeface="+mn-lt"/>
                <a:cs typeface="+mn-lt"/>
              </a:rPr>
              <a:t>AlterarNome</a:t>
            </a:r>
            <a:r>
              <a:rPr lang="pt-BR" sz="2000" kern="0" dirty="0">
                <a:ea typeface="+mn-lt"/>
                <a:cs typeface="+mn-lt"/>
              </a:rPr>
              <a:t>() e </a:t>
            </a:r>
            <a:r>
              <a:rPr lang="pt-BR" sz="2000" kern="0" dirty="0" err="1">
                <a:ea typeface="+mn-lt"/>
                <a:cs typeface="+mn-lt"/>
              </a:rPr>
              <a:t>AlterarPreco</a:t>
            </a:r>
            <a:r>
              <a:rPr lang="pt-BR" sz="2000" kern="0" dirty="0">
                <a:ea typeface="+mn-lt"/>
                <a:cs typeface="+mn-lt"/>
              </a:rPr>
              <a:t>() para modificar esses atributos, garantindo que o preço não possa ser negativo.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Crie um método para exibir os detalhes do produto.</a:t>
            </a:r>
            <a:endParaRPr lang="pt-BR" sz="2000" kern="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159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Herança é um mecanismo que permite que uma classe (subclasse) herde atributos e comportamentos de outra classe (superclasse). Isso promove a reutilização de código e permite a criação de estruturas hierárquicas de classes.</a:t>
            </a:r>
            <a:endParaRPr lang="pt-BR" dirty="0">
              <a:ea typeface="+mn-lt"/>
              <a:cs typeface="+mn-lt"/>
            </a:endParaRPr>
          </a:p>
          <a:p>
            <a:pPr>
              <a:buNone/>
            </a:pPr>
            <a:endParaRPr lang="pt-BR"/>
          </a:p>
          <a:p>
            <a:pPr>
              <a:buNone/>
            </a:pPr>
            <a:r>
              <a:rPr lang="pt-BR" sz="2000" dirty="0">
                <a:ea typeface="+mn-lt"/>
                <a:cs typeface="+mn-lt"/>
              </a:rPr>
              <a:t>Usos Práticos: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Reaproveitamento de código.</a:t>
            </a:r>
            <a:endParaRPr lang="pt-BR" dirty="0">
              <a:cs typeface="Calibri"/>
            </a:endParaRPr>
          </a:p>
          <a:p>
            <a:r>
              <a:rPr lang="pt-BR" sz="2000" dirty="0">
                <a:ea typeface="+mn-lt"/>
                <a:cs typeface="+mn-lt"/>
              </a:rPr>
              <a:t>Estruturas de classes que representam hierarquias no mundo real, como Animal -&gt; Mamífero -&gt; Cachorro.</a:t>
            </a:r>
            <a:endParaRPr lang="pt-BR" dirty="0">
              <a:ea typeface="+mn-lt"/>
              <a:cs typeface="+mn-lt"/>
            </a:endParaRPr>
          </a:p>
          <a:p>
            <a:r>
              <a:rPr lang="pt-BR" sz="2000" dirty="0">
                <a:ea typeface="+mn-lt"/>
                <a:cs typeface="+mn-lt"/>
              </a:rPr>
              <a:t>Extensão de funcionalidades sem alterar a classe base.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46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8B326-6747-C1F4-2EE1-03B4E2C5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350572" cy="1143000"/>
          </a:xfrm>
        </p:spPr>
        <p:txBody>
          <a:bodyPr/>
          <a:lstStyle/>
          <a:p>
            <a:pPr algn="l"/>
            <a:r>
              <a:rPr lang="pt-BR" sz="3600" dirty="0">
                <a:ea typeface="Calibri"/>
                <a:cs typeface="Calibri"/>
              </a:rPr>
              <a:t>Herança: Exemplo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49B57-AB52-A673-3BA6-C95EA1DDE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ea typeface="+mn-lt"/>
                <a:cs typeface="+mn-lt"/>
              </a:rPr>
              <a:t>Exemplo de herança:</a:t>
            </a: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2000" dirty="0">
              <a:ea typeface="+mn-lt"/>
              <a:cs typeface="+mn-lt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5DD6823-84E3-0F2C-74F9-DBDCB5C6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8" y="2037721"/>
            <a:ext cx="46577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4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4CFB-398E-9D16-08BB-ADFEB4C1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>
                <a:ea typeface="Calibri"/>
                <a:cs typeface="Calibri"/>
              </a:rPr>
              <a:t>Mão na massa: </a:t>
            </a:r>
            <a:r>
              <a:rPr lang="pt-BR" sz="3600" dirty="0">
                <a:ea typeface="Calibri"/>
                <a:cs typeface="Calibri"/>
              </a:rPr>
              <a:t>Herança</a:t>
            </a:r>
            <a:r>
              <a:rPr lang="pt-BR" dirty="0">
                <a:ea typeface="Calibri"/>
                <a:cs typeface="Calibri"/>
              </a:rPr>
              <a:t> 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33B2864-F9AB-1C86-4AE7-A89D64D0DFEE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Crie uma classe base chamada Animal, com o método </a:t>
            </a:r>
            <a:r>
              <a:rPr lang="pt-BR" sz="2000" kern="0" dirty="0" err="1">
                <a:ea typeface="+mn-lt"/>
                <a:cs typeface="+mn-lt"/>
              </a:rPr>
              <a:t>EmitirSom</a:t>
            </a:r>
            <a:r>
              <a:rPr lang="pt-BR" sz="2000" kern="0" dirty="0">
                <a:ea typeface="+mn-lt"/>
                <a:cs typeface="+mn-lt"/>
              </a:rPr>
              <a:t>().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Em seguida, crie classes derivadas Cachorro e Gato que herdem de Animal, implementando um som específico para cada um.</a:t>
            </a:r>
          </a:p>
          <a:p>
            <a:pPr marL="0" indent="0">
              <a:buNone/>
            </a:pPr>
            <a:endParaRPr lang="pt-BR" sz="2000" kern="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kern="0" dirty="0">
                <a:ea typeface="+mn-lt"/>
                <a:cs typeface="+mn-lt"/>
              </a:rPr>
              <a:t>Teste o código criando instâncias de Cachorro e Gato.</a:t>
            </a:r>
            <a:endParaRPr lang="pt-BR" sz="2000" kern="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720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a do 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9DF762CC5154A8C3B6A7781B8CDA9" ma:contentTypeVersion="3" ma:contentTypeDescription="Crie um novo documento." ma:contentTypeScope="" ma:versionID="1ca480e4aadf649473cabbfb3b5a75c0">
  <xsd:schema xmlns:xsd="http://www.w3.org/2001/XMLSchema" xmlns:xs="http://www.w3.org/2001/XMLSchema" xmlns:p="http://schemas.microsoft.com/office/2006/metadata/properties" xmlns:ns2="837b4760-f243-4ac6-a5b0-9d7e97065731" targetNamespace="http://schemas.microsoft.com/office/2006/metadata/properties" ma:root="true" ma:fieldsID="94b5c79b6f32b2466cb51dbb3458d9e5" ns2:_="">
    <xsd:import namespace="837b4760-f243-4ac6-a5b0-9d7e970657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7b4760-f243-4ac6-a5b0-9d7e97065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C6BB34-FA2C-48AE-AD6F-B9692443214E}">
  <ds:schemaRefs>
    <ds:schemaRef ds:uri="http://schemas.microsoft.com/office/2006/metadata/properties"/>
    <ds:schemaRef ds:uri="http://schemas.microsoft.com/office/infopath/2007/PartnerControls"/>
    <ds:schemaRef ds:uri="c8579538-d9f1-4a0e-999f-950e9847f7dc"/>
    <ds:schemaRef ds:uri="dad6ba66-13f1-407a-9f22-f5d0cbbe9427"/>
  </ds:schemaRefs>
</ds:datastoreItem>
</file>

<file path=customXml/itemProps2.xml><?xml version="1.0" encoding="utf-8"?>
<ds:datastoreItem xmlns:ds="http://schemas.openxmlformats.org/officeDocument/2006/customXml" ds:itemID="{4C2B460F-A49B-4AF8-BA43-23649BFF4521}"/>
</file>

<file path=customXml/itemProps3.xml><?xml version="1.0" encoding="utf-8"?>
<ds:datastoreItem xmlns:ds="http://schemas.openxmlformats.org/officeDocument/2006/customXml" ds:itemID="{FC402FEB-C8B8-43EA-AAE1-F7156888D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</Template>
  <TotalTime>2309</TotalTime>
  <Words>1002</Words>
  <Application>Microsoft Office PowerPoint</Application>
  <PresentationFormat>Apresentação na tela (4:3)</PresentationFormat>
  <Paragraphs>149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Conteúdos que abordaremos</vt:lpstr>
      <vt:lpstr>Encapsulamento</vt:lpstr>
      <vt:lpstr>Encapsulamento: Exemplo</vt:lpstr>
      <vt:lpstr>Encapsulamento: Nível de acesso</vt:lpstr>
      <vt:lpstr>Mão na massa: Encapsulamento</vt:lpstr>
      <vt:lpstr>Herança</vt:lpstr>
      <vt:lpstr>Herança: Exemplo</vt:lpstr>
      <vt:lpstr>Mão na massa: Herança </vt:lpstr>
      <vt:lpstr>Polimorfismo</vt:lpstr>
      <vt:lpstr>Polimorfismo: Exemplo</vt:lpstr>
      <vt:lpstr>Mão na massa: Polimorfismo</vt:lpstr>
      <vt:lpstr>Abstração</vt:lpstr>
      <vt:lpstr>Abstração: Exemplo</vt:lpstr>
      <vt:lpstr>Mão na massa: Abstração</vt:lpstr>
      <vt:lpstr>Interfaces</vt:lpstr>
      <vt:lpstr>Interface: Exemplo</vt:lpstr>
      <vt:lpstr>Mão na massa: Interfaces</vt:lpstr>
    </vt:vector>
  </TitlesOfParts>
  <Company>SENAC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Elisabete</dc:creator>
  <cp:lastModifiedBy>MARCO ANTONIO ANGELO</cp:lastModifiedBy>
  <cp:revision>1456</cp:revision>
  <cp:lastPrinted>2020-10-07T21:32:16Z</cp:lastPrinted>
  <dcterms:created xsi:type="dcterms:W3CDTF">2007-10-31T17:08:11Z</dcterms:created>
  <dcterms:modified xsi:type="dcterms:W3CDTF">2025-07-03T21:42:51Z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0x010100EF69DF762CC5154A8C3B6A7781B8CDA9</vt:lpwstr>
  </property>
</Properties>
</file>