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4"/>
  </p:notesMasterIdLst>
  <p:handoutMasterIdLst>
    <p:handoutMasterId r:id="rId35"/>
  </p:handoutMasterIdLst>
  <p:sldIdLst>
    <p:sldId id="304" r:id="rId5"/>
    <p:sldId id="305" r:id="rId6"/>
    <p:sldId id="312" r:id="rId7"/>
    <p:sldId id="311" r:id="rId8"/>
    <p:sldId id="307" r:id="rId9"/>
    <p:sldId id="313" r:id="rId10"/>
    <p:sldId id="309" r:id="rId11"/>
    <p:sldId id="308" r:id="rId12"/>
    <p:sldId id="306" r:id="rId13"/>
    <p:sldId id="322" r:id="rId14"/>
    <p:sldId id="315" r:id="rId15"/>
    <p:sldId id="316" r:id="rId16"/>
    <p:sldId id="321" r:id="rId17"/>
    <p:sldId id="319" r:id="rId18"/>
    <p:sldId id="317" r:id="rId19"/>
    <p:sldId id="326" r:id="rId20"/>
    <p:sldId id="324" r:id="rId21"/>
    <p:sldId id="323" r:id="rId22"/>
    <p:sldId id="325" r:id="rId23"/>
    <p:sldId id="318" r:id="rId24"/>
    <p:sldId id="320" r:id="rId25"/>
    <p:sldId id="328" r:id="rId26"/>
    <p:sldId id="329" r:id="rId27"/>
    <p:sldId id="330" r:id="rId28"/>
    <p:sldId id="334" r:id="rId29"/>
    <p:sldId id="331" r:id="rId30"/>
    <p:sldId id="332" r:id="rId31"/>
    <p:sldId id="333" r:id="rId32"/>
    <p:sldId id="327" r:id="rId33"/>
  </p:sldIdLst>
  <p:sldSz cx="9144000" cy="6858000" type="screen4x3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46F1A"/>
    <a:srgbClr val="2955E3"/>
    <a:srgbClr val="FF9900"/>
    <a:srgbClr val="FFFFFF"/>
    <a:srgbClr val="0000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5668F-F481-26C0-FC6B-1DF641AAE5E1}" v="2" dt="2024-11-10T02:29:33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FFD47EA-D185-07C6-C2D7-CF2B6C5580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3E86F7F-8152-8A4B-B84A-488F07A91E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8B052577-8B7B-DABB-79A3-AEEF9C4058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6571FE7-9CA2-C5CE-C344-D6991D2B631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4FC50E9-E6D2-4AD8-B059-2E6C87D3F1C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14ED7BC-21F9-75A8-0824-50019F1403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F6057B-F2A1-03DC-B045-B4F5A190B4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59FAC8E-BFF4-4540-91E1-E35697944EAC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9063279A-0C72-A10D-2012-2BB30F24E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BBC75CD0-AD88-B8CF-EB54-222E901A4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DF6BDF-FA77-A621-1E0F-84C4DFD2A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C495E-DF60-3EFE-77A1-53A338C34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A28C55-7D38-4952-8FC9-3A86BAC2132C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7D463-C524-00E4-B97A-9D3B6E94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1D098-B7FB-46B5-AFA0-C2F4527FE7C9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EBEFC-2775-46B5-63B0-A777DFD7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32E21-9EA1-7AA4-2817-37BF6A2C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D2FB-B774-4367-9592-6D994C60E4F5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8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78930-6B5D-5D30-5CC4-5FC83B2A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939C5-1947-4A5E-BD64-A3D2B0FA0075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41C9D-9A41-F202-78BB-C54D4919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89184-391D-789A-28AF-C040E221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FA725-4170-45E9-9843-7AE3A9D428D8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50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34A53-B983-628B-C563-3C753BF3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F8446-4F11-4739-9F9A-A1F677D9A324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0DF95-6C13-5562-91AB-ADD129CA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48255-DA48-3C81-AB66-D329514E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20D04-28F8-416A-8D50-3743D5CB9835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712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81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R 0011 16 FUNDO 02-01-05.jpg">
            <a:extLst>
              <a:ext uri="{FF2B5EF4-FFF2-40B4-BE49-F238E27FC236}">
                <a16:creationId xmlns:a16="http://schemas.microsoft.com/office/drawing/2014/main" id="{7B85DFBD-E401-7F7B-5F3D-CFE112F2A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BC9BB-4973-85B1-D70F-E51BEC4D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A7508-CAB6-4C67-93A7-CA9933B0CB2F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3C29F-7AB0-16C9-AAF3-92075676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FEC14-FC56-5FAB-5EA0-194AB2AA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5D5ED-9F75-48F9-A354-901B336AA430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76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0AC71-0ED0-1938-A504-E9E48A50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FC99-8526-4D97-8444-EBB2DC76E77A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74D9E-EA55-7FE2-CAF1-55E2D87F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62DE2-6578-88FD-5524-033D0E55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7F039-9EEA-443E-B55F-94F6CFE2AE65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95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AF519F8-F5A6-8881-CF95-FAB9CBCF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3979A-3091-4F62-B9B7-67AEAFB598DC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A0B4248-D9B4-5D41-B4AC-B1186D67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BB44EFD-0089-A221-46AA-20FD90D8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773F4-1301-49EC-87D9-28BFC724617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140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A3FF23FB-0C09-3965-3002-8D77C6D9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B395-0E5E-4332-ACF6-96FF1FD3F970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CAD4863E-A331-A274-7CF8-22D806CC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4127945-E8D8-D3FE-C0BD-E1F68FF0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C1014-BAEA-4304-A5DF-500312FF309B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076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B95B3622-B55B-A528-0CE9-E0CD81B0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3F5E3-721B-427A-B543-E470B6B6AB94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FEDF832-4F8D-BBE0-925B-5CB6E0DE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25B42129-1935-281E-D660-625B3D7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08DA5-EBCA-47FC-9395-731A227BB5DC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D6C61FB8-A7DF-FD83-471A-3ED9A5DF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3609D-33B4-483B-B93E-F6914A727944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435D0664-D7A7-4985-3CA9-3B99E48F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CFE745D-8610-4E66-4C44-2C96249E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886B3-4DCD-4FD0-8C29-B1760BBB86E8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430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780396C-CE90-AE9B-4DC9-48EA482E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C790-1938-4B06-ADEE-F028D8AE4EAA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C09C588-2A12-CB7F-52D7-F7FFFC54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905C9D46-E8A4-414D-4898-FCC99DDE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B2414-55F2-4E2E-8213-530251A90D5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19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EC279A6-C7D9-9B98-4671-2FEADB49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2E304-EF21-479C-A209-1C036660E17E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BEE0B5A-3527-9341-1B9A-8267AF98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934B803-CBFD-85A0-CD41-8CF381C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90D6A-D5E5-4F3C-9EAE-A933B010D4EB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018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29A0A2C0-2336-9174-E091-FED2FCDC89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C3DAA9B3-18C1-6099-F25A-E56A5EAA7F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9262E-C84C-CD54-5192-F7585FFA7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E1EFB4-FFB2-43BC-919A-B58030F2F18A}" type="datetimeFigureOut">
              <a:rPr lang="pt-BR"/>
              <a:pPr>
                <a:defRPr/>
              </a:pPr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B94AF-6570-7502-C26B-88B41703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8DA05-26F9-CFD8-F904-028EC184F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A2CAF4C-BE90-4CBF-A05B-805032F4CE72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learn.microsoft.com/pt-br/dotnet/csharp/language-reference/builtin-types/value-typ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>
            <a:extLst>
              <a:ext uri="{FF2B5EF4-FFF2-40B4-BE49-F238E27FC236}">
                <a16:creationId xmlns:a16="http://schemas.microsoft.com/office/drawing/2014/main" id="{37EE1A08-FA61-2D52-8B1C-9425CF3C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46113" y="21574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A413A5-19A5-741E-AD08-D140584BB581}"/>
              </a:ext>
            </a:extLst>
          </p:cNvPr>
          <p:cNvSpPr txBox="1"/>
          <p:nvPr/>
        </p:nvSpPr>
        <p:spPr>
          <a:xfrm>
            <a:off x="971600" y="2525713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/>
              <a:t>Desenvolvimento de sistemas em </a:t>
            </a:r>
          </a:p>
        </p:txBody>
      </p:sp>
      <p:pic>
        <p:nvPicPr>
          <p:cNvPr id="4" name="Picture 4" descr="C# [ Download - Logo - icon ] png svg">
            <a:extLst>
              <a:ext uri="{FF2B5EF4-FFF2-40B4-BE49-F238E27FC236}">
                <a16:creationId xmlns:a16="http://schemas.microsoft.com/office/drawing/2014/main" id="{79E4E92D-A91A-F208-566F-B0D92C7F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7002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56A64E-E532-601F-AFC2-A0384A120F53}"/>
              </a:ext>
            </a:extLst>
          </p:cNvPr>
          <p:cNvSpPr txBox="1"/>
          <p:nvPr/>
        </p:nvSpPr>
        <p:spPr>
          <a:xfrm>
            <a:off x="966664" y="5877272"/>
            <a:ext cx="3284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Professor: Marco Antonio Angelo</a:t>
            </a:r>
          </a:p>
          <a:p>
            <a:r>
              <a:rPr lang="pt-BR"/>
              <a:t>marco.angelo@prof.sc.senac.br</a:t>
            </a:r>
          </a:p>
        </p:txBody>
      </p:sp>
    </p:spTree>
    <p:extLst>
      <p:ext uri="{BB962C8B-B14F-4D97-AF65-F5344CB8AC3E}">
        <p14:creationId xmlns:p14="http://schemas.microsoft.com/office/powerpoint/2010/main" val="50646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494588" cy="1143000"/>
          </a:xfrm>
        </p:spPr>
        <p:txBody>
          <a:bodyPr/>
          <a:lstStyle/>
          <a:p>
            <a:pPr algn="l"/>
            <a:r>
              <a:rPr lang="pt-BR" sz="4000">
                <a:ea typeface="Calibri"/>
                <a:cs typeface="Calibri"/>
              </a:rPr>
              <a:t>Console: O que vamos utilizar?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pt-BR">
                <a:ea typeface="Calibri"/>
                <a:cs typeface="Calibri"/>
              </a:rPr>
              <a:t>Escrever:</a:t>
            </a:r>
          </a:p>
          <a:p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Ler:</a:t>
            </a:r>
          </a:p>
          <a:p>
            <a:endParaRPr lang="pt-BR">
              <a:ea typeface="Calibri"/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C56B43-1C3B-BDEE-F9B9-9AA94442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856"/>
            <a:ext cx="5430008" cy="5715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F6029F-6E88-7660-35FE-DB50056F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92990"/>
            <a:ext cx="261974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4000">
                <a:ea typeface="Calibri"/>
                <a:cs typeface="Calibri"/>
              </a:rPr>
              <a:t>Entendendo a estrutura da solução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Quando criamos um projeto no VS, esse será sempre composto por:</a:t>
            </a:r>
          </a:p>
          <a:p>
            <a:pPr lvl="1"/>
            <a:r>
              <a:rPr lang="pt-BR">
                <a:ea typeface="Calibri"/>
                <a:cs typeface="Calibri"/>
              </a:rPr>
              <a:t>Solução;</a:t>
            </a:r>
          </a:p>
          <a:p>
            <a:pPr lvl="2"/>
            <a:r>
              <a:rPr lang="pt-BR" sz="2800">
                <a:ea typeface="Calibri"/>
                <a:cs typeface="Calibri"/>
              </a:rPr>
              <a:t>Projetos</a:t>
            </a:r>
            <a:r>
              <a:rPr lang="pt-BR">
                <a:ea typeface="Calibri"/>
                <a:cs typeface="Calibri"/>
              </a:rPr>
              <a:t>;</a:t>
            </a:r>
          </a:p>
          <a:p>
            <a:pPr lvl="3"/>
            <a:r>
              <a:rPr lang="pt-BR" sz="2800">
                <a:ea typeface="Calibri"/>
                <a:cs typeface="Calibri"/>
              </a:rPr>
              <a:t>Arquivos</a:t>
            </a:r>
            <a:r>
              <a:rPr lang="pt-BR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13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494588" cy="1143000"/>
          </a:xfrm>
        </p:spPr>
        <p:txBody>
          <a:bodyPr/>
          <a:lstStyle/>
          <a:p>
            <a:pPr algn="l"/>
            <a:r>
              <a:rPr lang="pt-BR" sz="4000">
                <a:ea typeface="Calibri"/>
                <a:cs typeface="Calibri"/>
              </a:rPr>
              <a:t>Comentários, variáveis e constantes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ea typeface="Calibri"/>
                <a:cs typeface="Calibri"/>
              </a:rPr>
              <a:t>Comentários: Visam informar funcionamentos e ajudar na estruturação.</a:t>
            </a:r>
          </a:p>
          <a:p>
            <a:r>
              <a:rPr lang="pt-BR">
                <a:ea typeface="Calibri"/>
                <a:cs typeface="Calibri"/>
              </a:rPr>
              <a:t>Constantes: Representa um armazenamento fixo dentro do código.</a:t>
            </a:r>
          </a:p>
          <a:p>
            <a:r>
              <a:rPr lang="pt-BR">
                <a:ea typeface="Calibri"/>
                <a:cs typeface="Calibri"/>
              </a:rPr>
              <a:t>Variáveis: Forma mais comum de armazenamento de dados. São criadas em um contexto e deixam de existir após a execução.</a:t>
            </a:r>
          </a:p>
        </p:txBody>
      </p:sp>
    </p:spTree>
    <p:extLst>
      <p:ext uri="{BB962C8B-B14F-4D97-AF65-F5344CB8AC3E}">
        <p14:creationId xmlns:p14="http://schemas.microsoft.com/office/powerpoint/2010/main" val="382920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494588" cy="1143000"/>
          </a:xfrm>
        </p:spPr>
        <p:txBody>
          <a:bodyPr/>
          <a:lstStyle/>
          <a:p>
            <a:pPr algn="l"/>
            <a:r>
              <a:rPr lang="pt-BR" sz="4000">
                <a:ea typeface="Calibri"/>
                <a:cs typeface="Calibri"/>
              </a:rPr>
              <a:t>Comentários, variáveis e constantes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ea typeface="Calibri"/>
                <a:cs typeface="Calibri"/>
              </a:rPr>
              <a:t>Comentários:</a:t>
            </a:r>
          </a:p>
          <a:p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Constantes:</a:t>
            </a:r>
          </a:p>
          <a:p>
            <a:pPr marL="0" indent="0">
              <a:buNone/>
            </a:pPr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Variáveis: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AC9AFB-0798-1874-AB91-00206DF2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5" b="2591"/>
          <a:stretch/>
        </p:blipFill>
        <p:spPr>
          <a:xfrm>
            <a:off x="611560" y="2171933"/>
            <a:ext cx="4710209" cy="12527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540C23-6A2B-9A8A-9BA1-AA805350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8" y="3930325"/>
            <a:ext cx="4906060" cy="3810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323917B-9C3B-E51A-9748-D4FA303C0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114889"/>
            <a:ext cx="639216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Mão na massa!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63E10-9944-BA3A-8AE6-1E341748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Objetivos</a:t>
            </a:r>
          </a:p>
          <a:p>
            <a:pPr lvl="1"/>
            <a:r>
              <a:rPr lang="pt-BR"/>
              <a:t>Imprimir meu nome e minha idade na tela;</a:t>
            </a:r>
          </a:p>
          <a:p>
            <a:pPr lvl="1"/>
            <a:r>
              <a:rPr lang="pt-BR"/>
              <a:t>Adaptar a rotina para perguntar o nome e usuário antes de imprimir na tela.</a:t>
            </a:r>
          </a:p>
        </p:txBody>
      </p:sp>
    </p:spTree>
    <p:extLst>
      <p:ext uri="{BB962C8B-B14F-4D97-AF65-F5344CB8AC3E}">
        <p14:creationId xmlns:p14="http://schemas.microsoft.com/office/powerpoint/2010/main" val="196472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/>
              <a:t>Booleano e de caracteres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4C035C9-B839-378D-E2CD-3CE55A82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7" y="2576393"/>
            <a:ext cx="738290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6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err="1"/>
              <a:t>String</a:t>
            </a:r>
            <a:r>
              <a:rPr lang="pt-BR"/>
              <a:t>: Vamos nos aprofundar!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/>
              <a:t>Concatenação</a:t>
            </a:r>
          </a:p>
          <a:p>
            <a:r>
              <a:rPr lang="pt-BR"/>
              <a:t>Interpolação</a:t>
            </a:r>
          </a:p>
          <a:p>
            <a:r>
              <a:rPr lang="pt-BR" err="1"/>
              <a:t>StringBuilder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11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Tipos de dados: Números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/>
              <a:t>Inteiros (mais legais :P ):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FA90A4E-391B-8E83-B407-397C5CE4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492896"/>
            <a:ext cx="744006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1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Tipos de dados: Números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/>
              <a:t>Com ponto flutuante: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20720A-356C-FB3D-E955-3C049DE4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492896"/>
            <a:ext cx="74390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Tipos de dados: </a:t>
            </a:r>
            <a:r>
              <a:rPr lang="pt-BR" err="1"/>
              <a:t>DateTime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z="2000"/>
              <a:t>Quero saber mais: </a:t>
            </a:r>
            <a:r>
              <a:rPr lang="pt-BR" sz="2000">
                <a:hlinkClick r:id="rId2"/>
              </a:rPr>
              <a:t>Aqui</a:t>
            </a:r>
            <a:r>
              <a:rPr lang="pt-BR" sz="200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69D9C6-1C9D-AD3F-038C-574B36D9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64" y="1528497"/>
            <a:ext cx="643027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ED81AA-DD33-34AC-8E9C-E9A8B815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6500"/>
            <a:ext cx="2743200" cy="2743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Quem é meu professor?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>
                <a:ea typeface="Calibri"/>
                <a:cs typeface="Calibri"/>
              </a:rPr>
              <a:t>			Marco Antonio Angelo</a:t>
            </a:r>
          </a:p>
          <a:p>
            <a:pPr marL="0" indent="0">
              <a:buNone/>
            </a:pPr>
            <a:r>
              <a:rPr lang="pt-BR" sz="2800">
                <a:ea typeface="Calibri"/>
                <a:cs typeface="Calibri"/>
              </a:rPr>
              <a:t>			Formação: Sistemas de informação.</a:t>
            </a:r>
          </a:p>
          <a:p>
            <a:pPr marL="0" indent="0">
              <a:buNone/>
            </a:pPr>
            <a:endParaRPr lang="pt-BR" sz="2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800">
                <a:ea typeface="Calibri"/>
                <a:cs typeface="Calibri"/>
              </a:rPr>
              <a:t>			Desenvolvedor </a:t>
            </a:r>
            <a:r>
              <a:rPr lang="pt-BR" sz="2800" err="1">
                <a:ea typeface="Calibri"/>
                <a:cs typeface="Calibri"/>
              </a:rPr>
              <a:t>Senior</a:t>
            </a:r>
            <a:r>
              <a:rPr lang="pt-BR" sz="2800">
                <a:ea typeface="Calibri"/>
                <a:cs typeface="Calibri"/>
              </a:rPr>
              <a:t> em C#/</a:t>
            </a:r>
            <a:r>
              <a:rPr lang="pt-BR" sz="2800" err="1">
                <a:ea typeface="Calibri"/>
                <a:cs typeface="Calibri"/>
              </a:rPr>
              <a:t>.Net</a:t>
            </a:r>
            <a:endParaRPr lang="pt-BR" sz="2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800">
                <a:ea typeface="Calibri"/>
                <a:cs typeface="Calibri"/>
              </a:rPr>
              <a:t>			Professor</a:t>
            </a:r>
          </a:p>
          <a:p>
            <a:pPr marL="0" indent="0">
              <a:buNone/>
            </a:pPr>
            <a:endParaRPr lang="pt-BR" sz="2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800">
                <a:ea typeface="Calibri"/>
                <a:cs typeface="Calibri"/>
              </a:rPr>
              <a:t>Hobbies:</a:t>
            </a:r>
          </a:p>
        </p:txBody>
      </p:sp>
      <p:pic>
        <p:nvPicPr>
          <p:cNvPr id="3076" name="Picture 4" descr="Teacher Svg Png Icon Free Download (#113883) - OnlineWebFonts.COM">
            <a:extLst>
              <a:ext uri="{FF2B5EF4-FFF2-40B4-BE49-F238E27FC236}">
                <a16:creationId xmlns:a16="http://schemas.microsoft.com/office/drawing/2014/main" id="{1E9E518F-EBC9-CCE1-E8BE-C5CD303E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93096"/>
            <a:ext cx="2343922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mono - Free sports icons">
            <a:extLst>
              <a:ext uri="{FF2B5EF4-FFF2-40B4-BE49-F238E27FC236}">
                <a16:creationId xmlns:a16="http://schemas.microsoft.com/office/drawing/2014/main" id="{FD28D4EA-D001-5290-C96D-1A85CD7C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04" y="4559843"/>
            <a:ext cx="926232" cy="9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olão - ícones de música grátis">
            <a:extLst>
              <a:ext uri="{FF2B5EF4-FFF2-40B4-BE49-F238E27FC236}">
                <a16:creationId xmlns:a16="http://schemas.microsoft.com/office/drawing/2014/main" id="{B284EB13-AF1D-F5EE-D03E-AA397972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24" y="4556545"/>
            <a:ext cx="926232" cy="9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amer - Free computer icons">
            <a:extLst>
              <a:ext uri="{FF2B5EF4-FFF2-40B4-BE49-F238E27FC236}">
                <a16:creationId xmlns:a16="http://schemas.microsoft.com/office/drawing/2014/main" id="{9422F8A5-5A97-EBED-0FC4-E9C377A87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85" y="4559843"/>
            <a:ext cx="926232" cy="9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728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03B84-2A35-B184-04B2-D7A2CCF9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O que é </a:t>
            </a:r>
            <a:r>
              <a:rPr lang="pt-BR" err="1"/>
              <a:t>Nullable</a:t>
            </a:r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A4C0E0-E6A8-D1D0-B575-B5443F68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43" y="2852936"/>
            <a:ext cx="6650513" cy="331236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2ADB1B-46C7-A3F8-D440-1C473C31E75A}"/>
              </a:ext>
            </a:extLst>
          </p:cNvPr>
          <p:cNvSpPr txBox="1"/>
          <p:nvPr/>
        </p:nvSpPr>
        <p:spPr>
          <a:xfrm>
            <a:off x="611560" y="1873677"/>
            <a:ext cx="481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/>
              <a:t>O que significa a instrução </a:t>
            </a:r>
            <a:r>
              <a:rPr lang="pt-BR" sz="2800" b="1" err="1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pt-BR" sz="2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154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Mão na massa!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63E10-9944-BA3A-8AE6-1E341748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Objetivos</a:t>
            </a:r>
          </a:p>
          <a:p>
            <a:pPr lvl="1"/>
            <a:r>
              <a:rPr lang="pt-BR"/>
              <a:t>Criar 2 constantes de tipos diferentes;</a:t>
            </a:r>
          </a:p>
          <a:p>
            <a:pPr lvl="1"/>
            <a:r>
              <a:rPr lang="pt-BR"/>
              <a:t>Criar 5 variáveis de tipos diferentes;</a:t>
            </a:r>
          </a:p>
          <a:p>
            <a:pPr lvl="1" algn="just"/>
            <a:r>
              <a:rPr lang="pt-BR"/>
              <a:t>Adaptar o console para pedir a data de nascimento do usuário e apresentar em formato </a:t>
            </a:r>
            <a:r>
              <a:rPr lang="pt-BR" err="1"/>
              <a:t>dd</a:t>
            </a:r>
            <a:r>
              <a:rPr lang="pt-BR"/>
              <a:t>/MM/</a:t>
            </a:r>
            <a:r>
              <a:rPr lang="pt-BR" err="1"/>
              <a:t>yyy</a:t>
            </a:r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16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/>
              <a:t>Operadores são essenciais na área de programação para que nossos algoritmos consigam realizar operações, tomar decisões e manipular dados. </a:t>
            </a:r>
          </a:p>
          <a:p>
            <a:pPr marL="0" indent="0" algn="just">
              <a:buNone/>
            </a:pPr>
            <a:endParaRPr lang="pt-BR" sz="2000"/>
          </a:p>
          <a:p>
            <a:pPr marL="0" indent="0" algn="just">
              <a:buNone/>
            </a:pPr>
            <a:r>
              <a:rPr lang="pt-BR" sz="2000"/>
              <a:t>Seus tipos são:</a:t>
            </a:r>
          </a:p>
          <a:p>
            <a:pPr algn="just"/>
            <a:r>
              <a:rPr lang="pt-BR" sz="2000"/>
              <a:t>Aritméticos;</a:t>
            </a:r>
          </a:p>
          <a:p>
            <a:pPr algn="just"/>
            <a:r>
              <a:rPr lang="pt-BR" sz="2000"/>
              <a:t>Atribuição;</a:t>
            </a:r>
          </a:p>
          <a:p>
            <a:pPr algn="just"/>
            <a:r>
              <a:rPr lang="pt-BR" sz="2000"/>
              <a:t>Relacionais;</a:t>
            </a:r>
          </a:p>
          <a:p>
            <a:pPr algn="just"/>
            <a:r>
              <a:rPr lang="pt-BR" sz="2000"/>
              <a:t>Lógicos;</a:t>
            </a:r>
          </a:p>
          <a:p>
            <a:pPr algn="just"/>
            <a:r>
              <a:rPr lang="pt-BR" sz="2000"/>
              <a:t>Ternário.</a:t>
            </a:r>
          </a:p>
        </p:txBody>
      </p:sp>
    </p:spTree>
    <p:extLst>
      <p:ext uri="{BB962C8B-B14F-4D97-AF65-F5344CB8AC3E}">
        <p14:creationId xmlns:p14="http://schemas.microsoft.com/office/powerpoint/2010/main" val="207130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Operadores: Aritméticos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/>
              <a:t>São usados para realizar operações matemáticas básicas.</a:t>
            </a:r>
          </a:p>
          <a:p>
            <a:pPr marL="0" indent="0" algn="just">
              <a:buNone/>
            </a:pPr>
            <a:endParaRPr lang="pt-BR" sz="2000"/>
          </a:p>
          <a:p>
            <a:pPr marL="0" indent="0" algn="just">
              <a:buNone/>
            </a:pPr>
            <a:r>
              <a:rPr lang="pt-BR" sz="2000"/>
              <a:t>Seus operadores são:</a:t>
            </a:r>
          </a:p>
          <a:p>
            <a:pPr algn="just"/>
            <a:r>
              <a:rPr lang="pt-BR" sz="2000"/>
              <a:t>+ (Adição): Soma os valores;</a:t>
            </a:r>
          </a:p>
          <a:p>
            <a:pPr algn="just"/>
            <a:r>
              <a:rPr lang="pt-BR" sz="2000"/>
              <a:t>- (Subtração): Subtrai os valores;</a:t>
            </a:r>
          </a:p>
          <a:p>
            <a:pPr algn="just"/>
            <a:r>
              <a:rPr lang="pt-BR" sz="2000"/>
              <a:t>* (Multiplicação): Multiplica os valores;</a:t>
            </a:r>
          </a:p>
          <a:p>
            <a:pPr algn="just"/>
            <a:r>
              <a:rPr lang="pt-BR" sz="2000"/>
              <a:t>/ (Divisão): Divide os valores;</a:t>
            </a:r>
          </a:p>
          <a:p>
            <a:pPr algn="just"/>
            <a:r>
              <a:rPr lang="pt-BR" sz="2000"/>
              <a:t>% (Módulo): Retorna o resto da divisão entre os valores.</a:t>
            </a:r>
          </a:p>
          <a:p>
            <a:pPr lvl="1" algn="just"/>
            <a:r>
              <a:rPr lang="pt-BR" sz="1600"/>
              <a:t>Exemplo 01: 10 % 3 = 1;</a:t>
            </a:r>
          </a:p>
          <a:p>
            <a:pPr lvl="1" algn="just"/>
            <a:r>
              <a:rPr lang="pt-BR" sz="1600"/>
              <a:t>Exemplo 02: 29 % 6 = 5;</a:t>
            </a:r>
          </a:p>
          <a:p>
            <a:pPr algn="just"/>
            <a:endParaRPr lang="pt-BR" sz="2000"/>
          </a:p>
          <a:p>
            <a:pPr algn="just"/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55034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Operadores: Atribuição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/>
              <a:t>São usados par atribuir valores a elementos do C# (variáveis, objetos não armazenados em variável, contantes e etc.).</a:t>
            </a:r>
          </a:p>
          <a:p>
            <a:pPr marL="0" indent="0" algn="just">
              <a:buNone/>
            </a:pPr>
            <a:endParaRPr lang="pt-BR" sz="2000"/>
          </a:p>
          <a:p>
            <a:pPr marL="0" indent="0" algn="just">
              <a:buNone/>
            </a:pPr>
            <a:r>
              <a:rPr lang="pt-BR" sz="2000"/>
              <a:t>Seus operadores são:</a:t>
            </a:r>
          </a:p>
          <a:p>
            <a:pPr algn="just"/>
            <a:r>
              <a:rPr lang="pt-BR" sz="2000"/>
              <a:t>= (Atribuição): Atribui um valor ao elemento;</a:t>
            </a:r>
          </a:p>
          <a:p>
            <a:pPr algn="just"/>
            <a:r>
              <a:rPr lang="pt-BR" sz="2000"/>
              <a:t>+= (Atribuição c/ adição): Realiza a operação de soma sobre o valor do elemento e atribui o valor calculado ao elemento;</a:t>
            </a:r>
          </a:p>
          <a:p>
            <a:pPr algn="just"/>
            <a:r>
              <a:rPr lang="pt-BR" sz="2000"/>
              <a:t>-= (Atribuição c/ subtração): Realiza a operação de subtração sobre o valor do elemento e atribui o valor calculado ao elemento;</a:t>
            </a:r>
          </a:p>
          <a:p>
            <a:pPr algn="just"/>
            <a:r>
              <a:rPr lang="pt-BR" sz="2000"/>
              <a:t>*= (Atribuição c/ multiplicação): Realiza a operação de multiplicação sobre o valor do elemento e atribui o valor calculado ao elemento.</a:t>
            </a:r>
          </a:p>
        </p:txBody>
      </p:sp>
    </p:spTree>
    <p:extLst>
      <p:ext uri="{BB962C8B-B14F-4D97-AF65-F5344CB8AC3E}">
        <p14:creationId xmlns:p14="http://schemas.microsoft.com/office/powerpoint/2010/main" val="286438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0119"/>
            <a:ext cx="8229600" cy="1143000"/>
          </a:xfrm>
        </p:spPr>
        <p:txBody>
          <a:bodyPr/>
          <a:lstStyle/>
          <a:p>
            <a:pPr algn="l"/>
            <a:r>
              <a:rPr lang="pt-BR"/>
              <a:t>Operadores: Atribuição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/>
              <a:t>São usados par atribuir valores a elementos do C# (variáveis, objetos não armazenados em variável, contantes e etc.).</a:t>
            </a:r>
          </a:p>
          <a:p>
            <a:pPr marL="0" indent="0" algn="just">
              <a:buNone/>
            </a:pPr>
            <a:endParaRPr lang="pt-BR" sz="2000"/>
          </a:p>
          <a:p>
            <a:pPr marL="0" indent="0" algn="just">
              <a:buNone/>
            </a:pPr>
            <a:r>
              <a:rPr lang="pt-BR" sz="2000"/>
              <a:t>Seus operadores são:</a:t>
            </a:r>
          </a:p>
          <a:p>
            <a:pPr algn="just"/>
            <a:r>
              <a:rPr lang="pt-BR" sz="2000"/>
              <a:t>/= (Atribuição c/ divisão): Realiza a operação de divisão sobre o valor do elemento e atribui o valor calculado ao elemento;</a:t>
            </a:r>
          </a:p>
          <a:p>
            <a:pPr algn="just"/>
            <a:r>
              <a:rPr lang="pt-BR" sz="2000"/>
              <a:t>%= (Atribuição c/ módulo): Realiza a operação de módulo sobre o valor do elemento e atribui o valor calculado ao elemento;</a:t>
            </a:r>
          </a:p>
          <a:p>
            <a:pPr algn="just"/>
            <a:r>
              <a:rPr lang="pt-BR" sz="2000"/>
              <a:t>++ (Incremento): Incrementa em 1 o valor do elemento;</a:t>
            </a:r>
          </a:p>
          <a:p>
            <a:pPr algn="just"/>
            <a:r>
              <a:rPr lang="pt-BR" sz="2000"/>
              <a:t>-- (Decremento): Decrementa em 1 o valor do elemento.</a:t>
            </a:r>
          </a:p>
          <a:p>
            <a:pPr algn="just"/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732828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Operadores: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/>
              <a:t>São usados para obter um valor booleano ao relacionar elementos do C#. Usados geralmente na tomada de decisões baseados em condições.</a:t>
            </a:r>
          </a:p>
          <a:p>
            <a:pPr marL="0" indent="0" algn="just">
              <a:buNone/>
            </a:pPr>
            <a:endParaRPr lang="pt-BR" sz="2000"/>
          </a:p>
          <a:p>
            <a:pPr marL="0" indent="0" algn="just">
              <a:buNone/>
            </a:pPr>
            <a:r>
              <a:rPr lang="pt-BR" sz="2000"/>
              <a:t>Seus operadores são:</a:t>
            </a:r>
          </a:p>
          <a:p>
            <a:pPr algn="just"/>
            <a:r>
              <a:rPr lang="pt-BR" sz="2000"/>
              <a:t>== (Igualdade): Verifica se os valores são iguais;</a:t>
            </a:r>
          </a:p>
          <a:p>
            <a:pPr algn="just"/>
            <a:r>
              <a:rPr lang="pt-BR" sz="2000"/>
              <a:t>!= (Diferença): Verifica se os valores são diferentes;</a:t>
            </a:r>
          </a:p>
          <a:p>
            <a:pPr algn="just"/>
            <a:r>
              <a:rPr lang="pt-BR" sz="2000"/>
              <a:t>&gt; (Maior que): Verifica se o valor é maior;</a:t>
            </a:r>
          </a:p>
          <a:p>
            <a:pPr algn="just"/>
            <a:r>
              <a:rPr lang="pt-BR" sz="2000"/>
              <a:t>&lt; (Menor que): Verifica se o valor é menor;</a:t>
            </a:r>
          </a:p>
          <a:p>
            <a:pPr algn="just"/>
            <a:r>
              <a:rPr lang="pt-BR" sz="2000"/>
              <a:t>&gt;= (Maior ou igual): Verifica se o valor é maior ou igual;</a:t>
            </a:r>
          </a:p>
          <a:p>
            <a:pPr algn="just"/>
            <a:r>
              <a:rPr lang="pt-BR" sz="2000"/>
              <a:t>&lt;= (Menor ou igual): Verifica se o valor é menor ou igual.</a:t>
            </a:r>
          </a:p>
        </p:txBody>
      </p:sp>
    </p:spTree>
    <p:extLst>
      <p:ext uri="{BB962C8B-B14F-4D97-AF65-F5344CB8AC3E}">
        <p14:creationId xmlns:p14="http://schemas.microsoft.com/office/powerpoint/2010/main" val="978700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Operadores: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/>
              <a:t>Usados para combinação de valores booleanos com o intuito de criar uma lógica. Geralmente também são utilizados para auxiliar na tomada de decisões com base em condições.</a:t>
            </a:r>
          </a:p>
          <a:p>
            <a:pPr marL="0" indent="0" algn="just">
              <a:buNone/>
            </a:pPr>
            <a:endParaRPr lang="pt-BR" sz="2000"/>
          </a:p>
          <a:p>
            <a:pPr marL="0" indent="0" algn="just">
              <a:buNone/>
            </a:pPr>
            <a:r>
              <a:rPr lang="pt-BR" sz="2000"/>
              <a:t>Seus operadores são:</a:t>
            </a:r>
          </a:p>
          <a:p>
            <a:pPr algn="just"/>
            <a:r>
              <a:rPr lang="pt-BR" sz="2000"/>
              <a:t>&amp;&amp; (E lógico): Retorna verdadeiro se todas condições forem verdadeiras;</a:t>
            </a:r>
          </a:p>
          <a:p>
            <a:pPr algn="just"/>
            <a:r>
              <a:rPr lang="pt-BR" sz="2000"/>
              <a:t>|| (OU lógico): Retorna verdadeiro quando alguma condição for verdadeira;</a:t>
            </a:r>
          </a:p>
          <a:p>
            <a:pPr algn="just"/>
            <a:r>
              <a:rPr lang="pt-BR" sz="2000"/>
              <a:t>! (Negação): Inverte o resultado lógico de uma condição ou valor booleano. Pode ser utilizado em conjunto com o () para criar lógicas mais complexas.</a:t>
            </a:r>
          </a:p>
        </p:txBody>
      </p:sp>
    </p:spTree>
    <p:extLst>
      <p:ext uri="{BB962C8B-B14F-4D97-AF65-F5344CB8AC3E}">
        <p14:creationId xmlns:p14="http://schemas.microsoft.com/office/powerpoint/2010/main" val="1506590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Operadores: Ternário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/>
              <a:t>Usado para atribuição de valores quando é necessário utilizar uma condição, porém sem a complexidade de criar uma estrutura de condições (IF).</a:t>
            </a:r>
          </a:p>
          <a:p>
            <a:pPr marL="0" indent="0" algn="just">
              <a:buNone/>
            </a:pPr>
            <a:endParaRPr lang="pt-BR" sz="2000"/>
          </a:p>
          <a:p>
            <a:pPr marL="0" indent="0" algn="just">
              <a:buNone/>
            </a:pPr>
            <a:r>
              <a:rPr lang="pt-BR" sz="2000"/>
              <a:t>Sintaxe: condição ? valor verdadeiro : valor falso;</a:t>
            </a:r>
          </a:p>
          <a:p>
            <a:pPr marL="0" indent="0" algn="just">
              <a:buNone/>
            </a:pPr>
            <a:endParaRPr lang="pt-BR" sz="20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082306-1F06-8242-6C6E-ABF70179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976"/>
            <a:ext cx="9144000" cy="8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8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Exercício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63E10-9944-BA3A-8AE6-1E341748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Vamos realizar nosso exercício 01 para avaliar se estamos conseguindo entender o conteúdo até o momento e melhorar nosso aprendizado.</a:t>
            </a:r>
          </a:p>
        </p:txBody>
      </p:sp>
      <p:pic>
        <p:nvPicPr>
          <p:cNvPr id="1026" name="Picture 2" descr="Test icons for free download | Freepik">
            <a:extLst>
              <a:ext uri="{FF2B5EF4-FFF2-40B4-BE49-F238E27FC236}">
                <a16:creationId xmlns:a16="http://schemas.microsoft.com/office/drawing/2014/main" id="{CC851871-CD3E-E555-D443-4CF1F26D4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877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6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 conhecendo melhor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ea typeface="Calibri"/>
                <a:cs typeface="Calibri"/>
              </a:rPr>
              <a:t>Qual seu nome?</a:t>
            </a:r>
          </a:p>
          <a:p>
            <a:r>
              <a:rPr lang="pt-BR">
                <a:ea typeface="Calibri"/>
                <a:cs typeface="Calibri"/>
              </a:rPr>
              <a:t>Qual sua idade?</a:t>
            </a:r>
          </a:p>
          <a:p>
            <a:r>
              <a:rPr lang="pt-BR">
                <a:ea typeface="Calibri"/>
                <a:cs typeface="Calibri"/>
              </a:rPr>
              <a:t>Qual sua área de atuação?</a:t>
            </a:r>
          </a:p>
          <a:p>
            <a:r>
              <a:rPr lang="pt-BR">
                <a:ea typeface="Calibri"/>
                <a:cs typeface="Calibri"/>
              </a:rPr>
              <a:t>Possui experiência com informática?</a:t>
            </a:r>
          </a:p>
          <a:p>
            <a:r>
              <a:rPr lang="pt-BR">
                <a:ea typeface="Calibri"/>
                <a:cs typeface="Calibri"/>
              </a:rPr>
              <a:t>Já programou ou teve contato com algo da área?</a:t>
            </a:r>
          </a:p>
          <a:p>
            <a:r>
              <a:rPr lang="pt-BR">
                <a:ea typeface="Calibri"/>
                <a:cs typeface="Calibri"/>
              </a:rPr>
              <a:t>Apresente uma curiosidade interessante sobre você.</a:t>
            </a:r>
          </a:p>
        </p:txBody>
      </p:sp>
      <p:pic>
        <p:nvPicPr>
          <p:cNvPr id="2054" name="Picture 6" descr="Cartão de perfil de equipe com personagem icon ilustração | Vetor Premium">
            <a:extLst>
              <a:ext uri="{FF2B5EF4-FFF2-40B4-BE49-F238E27FC236}">
                <a16:creationId xmlns:a16="http://schemas.microsoft.com/office/drawing/2014/main" id="{B652A04B-4244-843B-F42B-DC47247AF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2931">
            <a:off x="6063768" y="1440704"/>
            <a:ext cx="2697908" cy="202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"/>
                <a:cs typeface="Calibri"/>
              </a:rPr>
              <a:t>Conceitos iniciais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ea typeface="Calibri"/>
                <a:cs typeface="Calibri"/>
              </a:rPr>
              <a:t>O que é um software?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Qual a diferença entre um software e um programa?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O que é uma linguagem de programação?</a:t>
            </a:r>
          </a:p>
        </p:txBody>
      </p:sp>
      <p:pic>
        <p:nvPicPr>
          <p:cNvPr id="1026" name="Picture 2" descr="Desenvolvedor de software - ícones de computador grátis">
            <a:extLst>
              <a:ext uri="{FF2B5EF4-FFF2-40B4-BE49-F238E27FC236}">
                <a16:creationId xmlns:a16="http://schemas.microsoft.com/office/drawing/2014/main" id="{4930B17E-958D-322A-822C-5592F304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20" y="1124744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3D2A2A2D-B09A-0393-A314-F29957FB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65" y="5497512"/>
            <a:ext cx="195072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# [ Download - Logo - icon ] png svg">
            <a:extLst>
              <a:ext uri="{FF2B5EF4-FFF2-40B4-BE49-F238E27FC236}">
                <a16:creationId xmlns:a16="http://schemas.microsoft.com/office/drawing/2014/main" id="{AB3B8243-73AC-1CB9-6918-2F0AE8F1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591174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- Free seo and web icons">
            <a:extLst>
              <a:ext uri="{FF2B5EF4-FFF2-40B4-BE49-F238E27FC236}">
                <a16:creationId xmlns:a16="http://schemas.microsoft.com/office/drawing/2014/main" id="{AC72CA73-1DA0-04E1-5558-1DC5E354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76" y="5559424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77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"/>
                <a:cs typeface="Calibri"/>
              </a:rPr>
              <a:t>Oque é .NET, CLR e C#?</a:t>
            </a:r>
            <a:endParaRPr lang="pt-BR"/>
          </a:p>
        </p:txBody>
      </p:sp>
      <p:pic>
        <p:nvPicPr>
          <p:cNvPr id="4098" name="Picture 2" descr="Common Language Runtime(CLR) in C# - YouTube">
            <a:extLst>
              <a:ext uri="{FF2B5EF4-FFF2-40B4-BE49-F238E27FC236}">
                <a16:creationId xmlns:a16="http://schemas.microsoft.com/office/drawing/2014/main" id="{497EA994-3B8B-B2A3-0DC8-64E2BEC3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18457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9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"/>
                <a:cs typeface="Calibri"/>
              </a:rPr>
              <a:t>Introdução a algoritmos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ea typeface="Calibri"/>
                <a:cs typeface="Calibri"/>
              </a:rPr>
              <a:t>Sequência de passos a serem realizados;</a:t>
            </a:r>
          </a:p>
          <a:p>
            <a:r>
              <a:rPr lang="pt-BR">
                <a:ea typeface="Calibri"/>
                <a:cs typeface="Calibri"/>
              </a:rPr>
              <a:t>Podem ter dados de entrada ou saída.</a:t>
            </a:r>
          </a:p>
        </p:txBody>
      </p:sp>
      <p:pic>
        <p:nvPicPr>
          <p:cNvPr id="6146" name="Picture 2" descr="Algoritmo | Ícone Gratis">
            <a:extLst>
              <a:ext uri="{FF2B5EF4-FFF2-40B4-BE49-F238E27FC236}">
                <a16:creationId xmlns:a16="http://schemas.microsoft.com/office/drawing/2014/main" id="{F8715245-FEF3-7B38-86A3-E35893D3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62" y="3615184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mo | Ícone Gratis">
            <a:extLst>
              <a:ext uri="{FF2B5EF4-FFF2-40B4-BE49-F238E27FC236}">
                <a16:creationId xmlns:a16="http://schemas.microsoft.com/office/drawing/2014/main" id="{2DDC7453-E1B4-7EB6-9A3A-AF410BD5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10" y="3611488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lgoritmo | Ícone Gratis">
            <a:extLst>
              <a:ext uri="{FF2B5EF4-FFF2-40B4-BE49-F238E27FC236}">
                <a16:creationId xmlns:a16="http://schemas.microsoft.com/office/drawing/2014/main" id="{BE07C5A4-6EF9-588C-FCE4-F10C9E1F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366" y="3611488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lgoritmo | Ícone Gratis">
            <a:extLst>
              <a:ext uri="{FF2B5EF4-FFF2-40B4-BE49-F238E27FC236}">
                <a16:creationId xmlns:a16="http://schemas.microsoft.com/office/drawing/2014/main" id="{12D2EB6A-797E-2D44-77DC-F32ABB76F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11488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9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20DDF8C-35C1-201B-F39A-01BED0D70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8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>
                <a:ea typeface="Calibri"/>
                <a:cs typeface="Calibri"/>
              </a:rPr>
              <a:t>Conhecendo nossa ferramenta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que é uma IDE?</a:t>
            </a:r>
          </a:p>
          <a:p>
            <a:pPr lvl="1"/>
            <a:r>
              <a:rPr lang="pt-BR" err="1"/>
              <a:t>Integrated</a:t>
            </a:r>
            <a:r>
              <a:rPr lang="pt-BR"/>
              <a:t> </a:t>
            </a:r>
            <a:r>
              <a:rPr lang="pt-BR" err="1"/>
              <a:t>Development</a:t>
            </a:r>
            <a:r>
              <a:rPr lang="pt-BR"/>
              <a:t> </a:t>
            </a:r>
            <a:r>
              <a:rPr lang="pt-BR" err="1"/>
              <a:t>Enviroment</a:t>
            </a:r>
            <a:r>
              <a:rPr lang="pt-BR"/>
              <a:t> ou ambiente de desenvolvimento integrado se trata de uma ferramenta que visa o desenvolvimento de outros softwares.</a:t>
            </a:r>
          </a:p>
          <a:p>
            <a:r>
              <a:rPr lang="pt-BR"/>
              <a:t>Composto por:</a:t>
            </a:r>
          </a:p>
          <a:p>
            <a:pPr lvl="1"/>
            <a:r>
              <a:rPr lang="pt-BR"/>
              <a:t>Editor;</a:t>
            </a:r>
          </a:p>
          <a:p>
            <a:pPr lvl="1"/>
            <a:r>
              <a:rPr lang="pt-BR"/>
              <a:t>Compilador;</a:t>
            </a:r>
          </a:p>
          <a:p>
            <a:pPr lvl="1"/>
            <a:r>
              <a:rPr lang="pt-BR" err="1"/>
              <a:t>Debugger</a:t>
            </a:r>
            <a:r>
              <a:rPr lang="pt-BR"/>
              <a:t> ou depurador.</a:t>
            </a:r>
          </a:p>
        </p:txBody>
      </p:sp>
      <p:pic>
        <p:nvPicPr>
          <p:cNvPr id="7170" name="Picture 2" descr="Apps Ide Icon | Flatwoken Iconset | alecive">
            <a:extLst>
              <a:ext uri="{FF2B5EF4-FFF2-40B4-BE49-F238E27FC236}">
                <a16:creationId xmlns:a16="http://schemas.microsoft.com/office/drawing/2014/main" id="{C29F064E-0B3A-313F-FFDC-41AF5939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531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000">
                <a:ea typeface="Calibri"/>
                <a:cs typeface="Calibri"/>
              </a:rPr>
              <a:t>Conhecendo nossa ferramenta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Objetivos:</a:t>
            </a:r>
          </a:p>
          <a:p>
            <a:pPr lvl="1"/>
            <a:r>
              <a:rPr lang="pt-BR">
                <a:ea typeface="Calibri"/>
                <a:cs typeface="Calibri"/>
              </a:rPr>
              <a:t>Abrir Visual Studio.</a:t>
            </a:r>
          </a:p>
          <a:p>
            <a:pPr lvl="1"/>
            <a:r>
              <a:rPr lang="pt-BR">
                <a:ea typeface="Calibri"/>
                <a:cs typeface="Calibri"/>
              </a:rPr>
              <a:t>Criar primeiro projeto via console;</a:t>
            </a:r>
          </a:p>
          <a:p>
            <a:pPr lvl="1"/>
            <a:r>
              <a:rPr lang="pt-BR">
                <a:ea typeface="Calibri"/>
                <a:cs typeface="Calibri"/>
              </a:rPr>
              <a:t>Fazer nosso primeiro “</a:t>
            </a:r>
            <a:r>
              <a:rPr lang="pt-BR" err="1">
                <a:ea typeface="Calibri"/>
                <a:cs typeface="Calibri"/>
              </a:rPr>
              <a:t>Hello</a:t>
            </a:r>
            <a:r>
              <a:rPr lang="pt-BR">
                <a:ea typeface="Calibri"/>
                <a:cs typeface="Calibri"/>
              </a:rPr>
              <a:t> World!”.</a:t>
            </a:r>
          </a:p>
        </p:txBody>
      </p:sp>
      <p:pic>
        <p:nvPicPr>
          <p:cNvPr id="8196" name="Picture 4" descr="Hello World Icon 2850568 Vector Art at Vecteezy">
            <a:extLst>
              <a:ext uri="{FF2B5EF4-FFF2-40B4-BE49-F238E27FC236}">
                <a16:creationId xmlns:a16="http://schemas.microsoft.com/office/drawing/2014/main" id="{F6CE7C2E-9112-4FE2-C791-240E66DC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76" y="4069757"/>
            <a:ext cx="2709565" cy="223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OURCE] JOINHA - YouTube">
            <a:extLst>
              <a:ext uri="{FF2B5EF4-FFF2-40B4-BE49-F238E27FC236}">
                <a16:creationId xmlns:a16="http://schemas.microsoft.com/office/drawing/2014/main" id="{4CAE3BD0-5CFC-C3FC-B64A-012ABA30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85646"/>
            <a:ext cx="1330288" cy="99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361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a do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69DF762CC5154A8C3B6A7781B8CDA9" ma:contentTypeVersion="0" ma:contentTypeDescription="Crie um novo documento." ma:contentTypeScope="" ma:versionID="5e1b995f122d8e9a7030e74b09db5f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C6BB34-FA2C-48AE-AD6F-B9692443214E}">
  <ds:schemaRefs>
    <ds:schemaRef ds:uri="57bccd9f-17e4-4b7c-a23c-f9dff5f49593"/>
    <ds:schemaRef ds:uri="c8579538-d9f1-4a0e-999f-950e9847f7dc"/>
    <ds:schemaRef ds:uri="cb43ad77-0589-48f6-8526-9c02ca91c8d8"/>
    <ds:schemaRef ds:uri="dad6ba66-13f1-407a-9f22-f5d0cbbe942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C8CE4A-2BBF-4708-8FE1-A06025D33BF0}"/>
</file>

<file path=customXml/itemProps3.xml><?xml version="1.0" encoding="utf-8"?>
<ds:datastoreItem xmlns:ds="http://schemas.openxmlformats.org/officeDocument/2006/customXml" ds:itemID="{FC402FEB-C8B8-43EA-AAE1-F7156888D8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</Template>
  <Application>Microsoft Office PowerPoint</Application>
  <PresentationFormat>On-screen Show (4:3)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Tema do Office</vt:lpstr>
      <vt:lpstr>PowerPoint Presentation</vt:lpstr>
      <vt:lpstr>Quem é meu professor?</vt:lpstr>
      <vt:lpstr>Se conhecendo melhor</vt:lpstr>
      <vt:lpstr>Conceitos iniciais</vt:lpstr>
      <vt:lpstr>Oque é .NET, CLR e C#?</vt:lpstr>
      <vt:lpstr>Introdução a algoritmos</vt:lpstr>
      <vt:lpstr>PowerPoint Presentation</vt:lpstr>
      <vt:lpstr>Conhecendo nossa ferramenta</vt:lpstr>
      <vt:lpstr>Conhecendo nossa ferramenta</vt:lpstr>
      <vt:lpstr>Console: O que vamos utilizar?</vt:lpstr>
      <vt:lpstr>Entendendo a estrutura da solução</vt:lpstr>
      <vt:lpstr>Comentários, variáveis e constantes</vt:lpstr>
      <vt:lpstr>Comentários, variáveis e constantes</vt:lpstr>
      <vt:lpstr>Mão na massa!</vt:lpstr>
      <vt:lpstr>Tipos de dados</vt:lpstr>
      <vt:lpstr>String: Vamos nos aprofundar!</vt:lpstr>
      <vt:lpstr>Tipos de dados: Números</vt:lpstr>
      <vt:lpstr>Tipos de dados: Números</vt:lpstr>
      <vt:lpstr>Tipos de dados: DateTime</vt:lpstr>
      <vt:lpstr>O que é Nullable</vt:lpstr>
      <vt:lpstr>Mão na massa!</vt:lpstr>
      <vt:lpstr>Operadores</vt:lpstr>
      <vt:lpstr>Operadores: Aritméticos</vt:lpstr>
      <vt:lpstr>Operadores: Atribuição</vt:lpstr>
      <vt:lpstr>Operadores: Atribuição</vt:lpstr>
      <vt:lpstr>Operadores: Relacionais</vt:lpstr>
      <vt:lpstr>Operadores: Lógicos</vt:lpstr>
      <vt:lpstr>Operadores: Ternário</vt:lpstr>
      <vt:lpstr>Exercício 01</vt:lpstr>
    </vt:vector>
  </TitlesOfParts>
  <Company>SENAC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Elisabete</dc:creator>
  <cp:revision>4</cp:revision>
  <cp:lastPrinted>2020-10-07T21:32:16Z</cp:lastPrinted>
  <dcterms:created xsi:type="dcterms:W3CDTF">2007-10-31T17:08:11Z</dcterms:created>
  <dcterms:modified xsi:type="dcterms:W3CDTF">2025-06-16T23:42:19Z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0x010100EF69DF762CC5154A8C3B6A7781B8CDA9</vt:lpwstr>
  </property>
  <property fmtid="{D5CDD505-2E9C-101B-9397-08002B2CF9AE}" pid="3" name="MediaServiceImageTags">
    <vt:lpwstr/>
  </property>
</Properties>
</file>