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33A"/>
    <a:srgbClr val="2E3F47"/>
    <a:srgbClr val="263238"/>
    <a:srgbClr val="37474F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7"/>
    <p:restoredTop sz="94671"/>
  </p:normalViewPr>
  <p:slideViewPr>
    <p:cSldViewPr snapToGrid="0" snapToObjects="1">
      <p:cViewPr>
        <p:scale>
          <a:sx n="36" d="100"/>
          <a:sy n="36" d="100"/>
        </p:scale>
        <p:origin x="164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stone/IdeaProjects/ALevelWork/result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stone/IdeaProjects/ALevelWork/result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stone/IdeaProjects/ALevelWork/result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result!$B$1</c:f>
              <c:strCache>
                <c:ptCount val="1"/>
                <c:pt idx="0">
                  <c:v>Speed (nanoseconds)</c:v>
                </c:pt>
              </c:strCache>
            </c:strRef>
          </c:tx>
          <c:spPr>
            <a:ln w="2222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xVal>
            <c:numRef>
              <c:f>result!$A$2:$A$35</c:f>
              <c:numCache>
                <c:formatCode>General</c:formatCode>
                <c:ptCount val="3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</c:numCache>
            </c:numRef>
          </c:xVal>
          <c:yVal>
            <c:numRef>
              <c:f>result!$B$2:$B$35</c:f>
              <c:numCache>
                <c:formatCode>General</c:formatCode>
                <c:ptCount val="34"/>
                <c:pt idx="0">
                  <c:v>371</c:v>
                </c:pt>
                <c:pt idx="1">
                  <c:v>229</c:v>
                </c:pt>
                <c:pt idx="2">
                  <c:v>218</c:v>
                </c:pt>
                <c:pt idx="3">
                  <c:v>221</c:v>
                </c:pt>
                <c:pt idx="4">
                  <c:v>237</c:v>
                </c:pt>
                <c:pt idx="5">
                  <c:v>244</c:v>
                </c:pt>
                <c:pt idx="6">
                  <c:v>257</c:v>
                </c:pt>
                <c:pt idx="7">
                  <c:v>278</c:v>
                </c:pt>
                <c:pt idx="8">
                  <c:v>294</c:v>
                </c:pt>
                <c:pt idx="9">
                  <c:v>307</c:v>
                </c:pt>
                <c:pt idx="10">
                  <c:v>329</c:v>
                </c:pt>
                <c:pt idx="11">
                  <c:v>349</c:v>
                </c:pt>
                <c:pt idx="12">
                  <c:v>366</c:v>
                </c:pt>
                <c:pt idx="13">
                  <c:v>386</c:v>
                </c:pt>
                <c:pt idx="14">
                  <c:v>401</c:v>
                </c:pt>
                <c:pt idx="15">
                  <c:v>420</c:v>
                </c:pt>
                <c:pt idx="16">
                  <c:v>431</c:v>
                </c:pt>
                <c:pt idx="17">
                  <c:v>451</c:v>
                </c:pt>
                <c:pt idx="18">
                  <c:v>473</c:v>
                </c:pt>
                <c:pt idx="19">
                  <c:v>485</c:v>
                </c:pt>
                <c:pt idx="20">
                  <c:v>501</c:v>
                </c:pt>
                <c:pt idx="21">
                  <c:v>522</c:v>
                </c:pt>
                <c:pt idx="22">
                  <c:v>538</c:v>
                </c:pt>
                <c:pt idx="23">
                  <c:v>558</c:v>
                </c:pt>
                <c:pt idx="24">
                  <c:v>578</c:v>
                </c:pt>
                <c:pt idx="25">
                  <c:v>588</c:v>
                </c:pt>
                <c:pt idx="26">
                  <c:v>609</c:v>
                </c:pt>
                <c:pt idx="27">
                  <c:v>628</c:v>
                </c:pt>
                <c:pt idx="28">
                  <c:v>643</c:v>
                </c:pt>
                <c:pt idx="29">
                  <c:v>664</c:v>
                </c:pt>
                <c:pt idx="30">
                  <c:v>680</c:v>
                </c:pt>
                <c:pt idx="31">
                  <c:v>693</c:v>
                </c:pt>
                <c:pt idx="32">
                  <c:v>744</c:v>
                </c:pt>
                <c:pt idx="33">
                  <c:v>745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13-9D41-8A4D-B59F0440E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9775056"/>
        <c:axId val="77530863"/>
      </c:scatterChart>
      <c:valAx>
        <c:axId val="20497750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30863"/>
        <c:crosses val="autoZero"/>
        <c:crossBetween val="midCat"/>
      </c:valAx>
      <c:valAx>
        <c:axId val="7753086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77505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result!$B$1</c:f>
              <c:strCache>
                <c:ptCount val="1"/>
                <c:pt idx="0">
                  <c:v>Speed (nanoseconds)</c:v>
                </c:pt>
              </c:strCache>
            </c:strRef>
          </c:tx>
          <c:spPr>
            <a:ln w="2222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xVal>
            <c:numRef>
              <c:f>result!$A$38:$A$71</c:f>
              <c:numCache>
                <c:formatCode>General</c:formatCode>
                <c:ptCount val="3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</c:numCache>
            </c:numRef>
          </c:xVal>
          <c:yVal>
            <c:numRef>
              <c:f>result!$B$38:$B$71</c:f>
              <c:numCache>
                <c:formatCode>General</c:formatCode>
                <c:ptCount val="34"/>
                <c:pt idx="0">
                  <c:v>552</c:v>
                </c:pt>
                <c:pt idx="1">
                  <c:v>794</c:v>
                </c:pt>
                <c:pt idx="2">
                  <c:v>1302</c:v>
                </c:pt>
                <c:pt idx="3">
                  <c:v>2122</c:v>
                </c:pt>
                <c:pt idx="4">
                  <c:v>3299</c:v>
                </c:pt>
                <c:pt idx="5">
                  <c:v>7035</c:v>
                </c:pt>
                <c:pt idx="6">
                  <c:v>14499</c:v>
                </c:pt>
                <c:pt idx="7">
                  <c:v>16033</c:v>
                </c:pt>
                <c:pt idx="8">
                  <c:v>32930</c:v>
                </c:pt>
                <c:pt idx="9">
                  <c:v>41046</c:v>
                </c:pt>
                <c:pt idx="10">
                  <c:v>66603</c:v>
                </c:pt>
                <c:pt idx="11">
                  <c:v>107463</c:v>
                </c:pt>
                <c:pt idx="12">
                  <c:v>172793</c:v>
                </c:pt>
                <c:pt idx="13">
                  <c:v>113374</c:v>
                </c:pt>
                <c:pt idx="14">
                  <c:v>32170</c:v>
                </c:pt>
                <c:pt idx="15">
                  <c:v>41680</c:v>
                </c:pt>
                <c:pt idx="16">
                  <c:v>66299</c:v>
                </c:pt>
                <c:pt idx="17">
                  <c:v>107604</c:v>
                </c:pt>
                <c:pt idx="18">
                  <c:v>173444</c:v>
                </c:pt>
                <c:pt idx="19">
                  <c:v>280654</c:v>
                </c:pt>
                <c:pt idx="20">
                  <c:v>454358</c:v>
                </c:pt>
                <c:pt idx="21">
                  <c:v>591294</c:v>
                </c:pt>
                <c:pt idx="22">
                  <c:v>399350</c:v>
                </c:pt>
                <c:pt idx="23">
                  <c:v>635655</c:v>
                </c:pt>
                <c:pt idx="24">
                  <c:v>988886</c:v>
                </c:pt>
                <c:pt idx="25">
                  <c:v>1642168</c:v>
                </c:pt>
                <c:pt idx="26">
                  <c:v>2980311</c:v>
                </c:pt>
                <c:pt idx="27">
                  <c:v>8365364</c:v>
                </c:pt>
                <c:pt idx="28">
                  <c:v>8297977</c:v>
                </c:pt>
                <c:pt idx="29">
                  <c:v>12220608</c:v>
                </c:pt>
                <c:pt idx="30">
                  <c:v>19356527</c:v>
                </c:pt>
                <c:pt idx="31">
                  <c:v>37652014</c:v>
                </c:pt>
                <c:pt idx="32">
                  <c:v>58563818</c:v>
                </c:pt>
                <c:pt idx="33">
                  <c:v>105225373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13-9D41-8A4D-B59F0440E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9775056"/>
        <c:axId val="77530863"/>
      </c:scatterChart>
      <c:valAx>
        <c:axId val="20497750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30863"/>
        <c:crosses val="autoZero"/>
        <c:crossBetween val="midCat"/>
      </c:valAx>
      <c:valAx>
        <c:axId val="7753086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77505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result!$B$1</c:f>
              <c:strCache>
                <c:ptCount val="1"/>
                <c:pt idx="0">
                  <c:v>Speed (nanoseconds)</c:v>
                </c:pt>
              </c:strCache>
            </c:strRef>
          </c:tx>
          <c:spPr>
            <a:ln w="2222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xVal>
            <c:numRef>
              <c:f>result!$A$38:$A$71</c:f>
              <c:numCache>
                <c:formatCode>General</c:formatCode>
                <c:ptCount val="3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</c:numCache>
            </c:numRef>
          </c:xVal>
          <c:yVal>
            <c:numRef>
              <c:f>result!$C$38:$C$71</c:f>
              <c:numCache>
                <c:formatCode>General</c:formatCode>
                <c:ptCount val="3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13</c:v>
                </c:pt>
                <c:pt idx="5">
                  <c:v>21</c:v>
                </c:pt>
                <c:pt idx="6">
                  <c:v>34</c:v>
                </c:pt>
                <c:pt idx="7">
                  <c:v>55</c:v>
                </c:pt>
                <c:pt idx="8">
                  <c:v>89</c:v>
                </c:pt>
                <c:pt idx="9">
                  <c:v>144</c:v>
                </c:pt>
                <c:pt idx="10">
                  <c:v>233</c:v>
                </c:pt>
                <c:pt idx="11">
                  <c:v>377</c:v>
                </c:pt>
                <c:pt idx="12">
                  <c:v>610</c:v>
                </c:pt>
                <c:pt idx="13">
                  <c:v>987</c:v>
                </c:pt>
                <c:pt idx="14">
                  <c:v>1597</c:v>
                </c:pt>
                <c:pt idx="15">
                  <c:v>2584</c:v>
                </c:pt>
                <c:pt idx="16">
                  <c:v>4181</c:v>
                </c:pt>
                <c:pt idx="17">
                  <c:v>6765</c:v>
                </c:pt>
                <c:pt idx="18">
                  <c:v>10946</c:v>
                </c:pt>
                <c:pt idx="19">
                  <c:v>17711</c:v>
                </c:pt>
                <c:pt idx="20">
                  <c:v>28657</c:v>
                </c:pt>
                <c:pt idx="21">
                  <c:v>46368</c:v>
                </c:pt>
                <c:pt idx="22">
                  <c:v>75025</c:v>
                </c:pt>
                <c:pt idx="23">
                  <c:v>121393</c:v>
                </c:pt>
                <c:pt idx="24">
                  <c:v>196418</c:v>
                </c:pt>
                <c:pt idx="25">
                  <c:v>317811</c:v>
                </c:pt>
                <c:pt idx="26">
                  <c:v>514229</c:v>
                </c:pt>
                <c:pt idx="27">
                  <c:v>832040</c:v>
                </c:pt>
                <c:pt idx="28">
                  <c:v>1346269</c:v>
                </c:pt>
                <c:pt idx="29">
                  <c:v>2178309</c:v>
                </c:pt>
                <c:pt idx="30">
                  <c:v>3524578</c:v>
                </c:pt>
                <c:pt idx="31">
                  <c:v>5702887</c:v>
                </c:pt>
                <c:pt idx="32">
                  <c:v>9227465</c:v>
                </c:pt>
                <c:pt idx="33">
                  <c:v>14930352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E13-9D41-8A4D-B59F0440E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9775056"/>
        <c:axId val="77530863"/>
      </c:scatterChart>
      <c:valAx>
        <c:axId val="20497750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30863"/>
        <c:crosses val="autoZero"/>
        <c:crossBetween val="midCat"/>
      </c:valAx>
      <c:valAx>
        <c:axId val="7753086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77505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4DF4-433F-F04F-89FD-91D7485B6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E08C-5FD6-AE41-B3BE-3DFE8406B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18C1-EA12-6048-98B9-23EC1698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A28A-7A52-5C46-83BC-DD899CE1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AAF3-A06F-8B4F-9562-B5B9308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D154-866A-A24E-9FDC-6F323331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2B26-0204-0D44-938E-DB19DE73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D4E0-26DB-0D47-B63E-75DAAE5D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AEE8-9143-B54C-A8EB-5576F6E0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86618-7EE1-3745-870B-39535436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53F9F-DA8A-FA49-89F8-4A868157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56BCC-DA14-8049-BD2C-39D1F86B8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F7A3-68B9-5946-99E6-4E9372BA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1665E-6AA0-6847-B065-F4F9BD2C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01E5-BE68-5D4C-9600-33A19778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3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2A05-7F64-4740-BAA0-02B570C3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8C98-2DC9-A74F-BB97-2CBEFB69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3902-4AF3-904C-AB46-BB77979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3E66-CB86-5443-8089-63949648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9E19-CDCD-C54F-ADAD-FACCC00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9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37BE-DC22-B443-828C-ACDB9755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4D0D-1187-7241-8368-7C8BAEF8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392C-1B9A-BF48-8852-361137B2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608D-0B32-0145-B608-742F05A0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080AF-11AC-2943-9701-F8189503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9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4191-E44C-034C-992F-4EB96B8F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D139-9AC7-C243-97C4-A3495E373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D14E-A5DD-C34E-9F11-45125EF3F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C9272-14A4-1D4E-A584-44387C5C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8FCBF-098A-3A46-8C82-D5C675B7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5C17-3753-6D44-AF0E-5FB575BE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0D19-1516-3941-B705-E8BF9DE9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1CA6E-C830-404B-A000-36F19371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4C8A1-D7F7-6641-9B6B-7766A713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14393-7130-DE4A-AA31-8EC5EA35A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41BCE-3F7A-1F4B-ADC4-98A4DB669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4564B-E28D-704D-9BEF-8C8F2978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640DB-7AC6-424D-B1B0-F96BE555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BDF63-533B-6446-A51D-A3129120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1DD9-C87A-1344-915D-5E89785C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89026-4AC3-5747-9857-A960C131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98E97-8D48-784B-80D2-628DB2DC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C5822-9757-1345-9F6A-8A8D451C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3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B451B-7094-B548-9A09-AD3C0CBE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FCD1C-4B51-4B40-8618-3D9EF7A9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FF276-73FF-A54F-8EE9-421ECC12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DE11-5FE3-BD48-AE9C-F08FC107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EA34-B4A7-5044-8DBB-10342857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4C48-0709-8D40-B088-A371077A0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A985-84D5-4847-AFA9-28D576E7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56D3D-F3BC-5C49-B975-42B1B7F9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CE856-2C09-5D41-AD25-401ECE9B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6FF9-A63F-9943-AF31-2F87EB8B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7CB4B-2ABA-C140-93DE-D08F2B771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8C9B1-F2C1-AD4A-87D6-1CCC41DC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75C43-B75C-174A-9876-221EBF0B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D1091-CF87-0A45-9C8E-794F2F06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4B43-1F5A-024D-9967-406E599D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63238"/>
            </a:gs>
            <a:gs pos="0">
              <a:srgbClr val="37474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DEC0B-CEB3-7F4C-965C-9AA30188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7B0D-7FAA-ED43-9753-14DDD873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7C95-3488-0F49-BED6-075A528E3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9D1D-2DCD-5242-9E99-9E29EC6E849F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5AC1-44FA-0948-82BE-9E907BBF3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EEA7-C95E-EF4F-BE92-B42C5CB4B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2A6C-A485-A647-89BB-09F8F36C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49AFD9B-DE27-4940-9BBE-7A3568570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8144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796AD7F-F96D-194E-889F-EBB33AA083DB}"/>
              </a:ext>
            </a:extLst>
          </p:cNvPr>
          <p:cNvSpPr txBox="1"/>
          <p:nvPr/>
        </p:nvSpPr>
        <p:spPr>
          <a:xfrm>
            <a:off x="421549" y="250520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Londrina Solid" panose="02000506000000020003" pitchFamily="2" charset="0"/>
                <a:ea typeface="BreezeSans" panose="020B0503020203020204" pitchFamily="34" charset="0"/>
              </a:rPr>
              <a:t>Fibonacci – Iteration</a:t>
            </a:r>
            <a:endParaRPr lang="en-US" sz="3600" dirty="0">
              <a:solidFill>
                <a:schemeClr val="bg1"/>
              </a:solidFill>
              <a:latin typeface="Montserrat Medium" pitchFamily="2" charset="77"/>
              <a:ea typeface="BreezeSans" panose="020B05030202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42AE4D-8D6B-9B40-8A78-D879F96B1C56}"/>
              </a:ext>
            </a:extLst>
          </p:cNvPr>
          <p:cNvSpPr/>
          <p:nvPr/>
        </p:nvSpPr>
        <p:spPr>
          <a:xfrm>
            <a:off x="4115120" y="459359"/>
            <a:ext cx="586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Montserrat Medium" pitchFamily="2" charset="77"/>
                <a:ea typeface="BreezeSans" panose="020B0503020203020204" pitchFamily="34" charset="0"/>
              </a:rPr>
              <a:t>(time taken to calculate n</a:t>
            </a:r>
            <a:r>
              <a:rPr lang="en-GB" baseline="30000" dirty="0">
                <a:solidFill>
                  <a:schemeClr val="bg1"/>
                </a:solidFill>
                <a:latin typeface="Montserrat Medium" pitchFamily="2" charset="77"/>
                <a:ea typeface="BreezeSans" panose="020B0503020203020204" pitchFamily="34" charset="0"/>
              </a:rPr>
              <a:t>th</a:t>
            </a:r>
            <a:r>
              <a:rPr lang="en-GB" dirty="0">
                <a:solidFill>
                  <a:schemeClr val="bg1"/>
                </a:solidFill>
                <a:latin typeface="Montserrat Medium" pitchFamily="2" charset="77"/>
                <a:ea typeface="BreezeSans" panose="020B0503020203020204" pitchFamily="34" charset="0"/>
              </a:rPr>
              <a:t> term in nanoseconds)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8C6A6D-92A6-B546-9D91-FFA7829D8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861"/>
              </p:ext>
            </p:extLst>
          </p:nvPr>
        </p:nvGraphicFramePr>
        <p:xfrm>
          <a:off x="10779367" y="84265"/>
          <a:ext cx="1324708" cy="67385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62354">
                  <a:extLst>
                    <a:ext uri="{9D8B030D-6E8A-4147-A177-3AD203B41FA5}">
                      <a16:colId xmlns:a16="http://schemas.microsoft.com/office/drawing/2014/main" val="1074627367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1436245057"/>
                    </a:ext>
                  </a:extLst>
                </a:gridCol>
              </a:tblGrid>
              <a:tr h="31146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Iteration</a:t>
                      </a:r>
                      <a:endParaRPr lang="en-GB" sz="11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Speed</a:t>
                      </a:r>
                      <a:endParaRPr lang="en-GB" sz="11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825406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371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34135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229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38239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4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218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601906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5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221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21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6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237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82889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7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244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4009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257</a:t>
                      </a:r>
                      <a:endParaRPr lang="en-GB" sz="11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06873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9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278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03063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10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294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8633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11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307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58302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12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329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9333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13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349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01126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14</a:t>
                      </a:r>
                      <a:endParaRPr lang="en-GB" sz="11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366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054545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15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386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17401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16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401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88348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17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420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57964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431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18088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19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451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79579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20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473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248404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21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485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03570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22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501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010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23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522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22439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24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538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09062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25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558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39738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26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578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58004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27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588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7098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609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925688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29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628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8384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30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643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4467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31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664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40941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32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680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1091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33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693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0887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34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744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85495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35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745</a:t>
                      </a:r>
                      <a:endParaRPr lang="en-GB" sz="11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2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03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49AFD9B-DE27-4940-9BBE-7A3568570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50970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4DE34-82F6-CE42-AE32-04A354CBDEF2}"/>
              </a:ext>
            </a:extLst>
          </p:cNvPr>
          <p:cNvSpPr txBox="1"/>
          <p:nvPr/>
        </p:nvSpPr>
        <p:spPr>
          <a:xfrm>
            <a:off x="421549" y="250520"/>
            <a:ext cx="400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Londrina Solid" panose="02000506000000020003" pitchFamily="2" charset="0"/>
                <a:ea typeface="BreezeSans" panose="020B0503020203020204" pitchFamily="34" charset="0"/>
              </a:rPr>
              <a:t>Fibonacci – Recursion</a:t>
            </a:r>
            <a:endParaRPr lang="en-US" sz="3600" dirty="0">
              <a:solidFill>
                <a:schemeClr val="bg1"/>
              </a:solidFill>
              <a:latin typeface="Montserrat Medium" pitchFamily="2" charset="77"/>
              <a:ea typeface="BreezeSans" panose="020B05030202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1D460C-A02A-A046-8A01-D07A94DC2AF1}"/>
              </a:ext>
            </a:extLst>
          </p:cNvPr>
          <p:cNvSpPr/>
          <p:nvPr/>
        </p:nvSpPr>
        <p:spPr>
          <a:xfrm>
            <a:off x="4273381" y="459359"/>
            <a:ext cx="586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Montserrat Medium" pitchFamily="2" charset="77"/>
                <a:ea typeface="BreezeSans" panose="020B0503020203020204" pitchFamily="34" charset="0"/>
              </a:rPr>
              <a:t>(time taken to calculate n</a:t>
            </a:r>
            <a:r>
              <a:rPr lang="en-GB" baseline="30000" dirty="0">
                <a:solidFill>
                  <a:schemeClr val="bg1"/>
                </a:solidFill>
                <a:latin typeface="Montserrat Medium" pitchFamily="2" charset="77"/>
                <a:ea typeface="BreezeSans" panose="020B0503020203020204" pitchFamily="34" charset="0"/>
              </a:rPr>
              <a:t>th</a:t>
            </a:r>
            <a:r>
              <a:rPr lang="en-GB" dirty="0">
                <a:solidFill>
                  <a:schemeClr val="bg1"/>
                </a:solidFill>
                <a:latin typeface="Montserrat Medium" pitchFamily="2" charset="77"/>
                <a:ea typeface="BreezeSans" panose="020B0503020203020204" pitchFamily="34" charset="0"/>
              </a:rPr>
              <a:t> term in nanoseconds)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17AC58-74BC-6D4D-B13A-09C8D4090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44546"/>
              </p:ext>
            </p:extLst>
          </p:nvPr>
        </p:nvGraphicFramePr>
        <p:xfrm>
          <a:off x="10664190" y="84265"/>
          <a:ext cx="1439886" cy="67385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19943">
                  <a:extLst>
                    <a:ext uri="{9D8B030D-6E8A-4147-A177-3AD203B41FA5}">
                      <a16:colId xmlns:a16="http://schemas.microsoft.com/office/drawing/2014/main" val="1074627367"/>
                    </a:ext>
                  </a:extLst>
                </a:gridCol>
                <a:gridCol w="719943">
                  <a:extLst>
                    <a:ext uri="{9D8B030D-6E8A-4147-A177-3AD203B41FA5}">
                      <a16:colId xmlns:a16="http://schemas.microsoft.com/office/drawing/2014/main" val="1436245057"/>
                    </a:ext>
                  </a:extLst>
                </a:gridCol>
              </a:tblGrid>
              <a:tr h="31146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Iteration</a:t>
                      </a:r>
                      <a:endParaRPr lang="en-GB" sz="11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Speed</a:t>
                      </a:r>
                      <a:endParaRPr lang="en-GB" sz="11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825406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</a:t>
                      </a:r>
                      <a:endParaRPr lang="en-GB" sz="11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34135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38239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4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601906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5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2122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21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6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3299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82889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7</a:t>
                      </a:r>
                      <a:endParaRPr lang="en-GB" sz="11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7035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4009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14499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06873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9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16033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03063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10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32930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8633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11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41046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58302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12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66603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9333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13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107463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01126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14</a:t>
                      </a:r>
                      <a:endParaRPr lang="en-GB" sz="11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172793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054545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15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113374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17401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16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32170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88348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17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41680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57964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66299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18088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19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107604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79579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20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173444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248404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21</a:t>
                      </a:r>
                      <a:endParaRPr lang="en-GB" sz="11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280654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03570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22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454358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010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23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591294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22439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24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399350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09062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25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635655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39738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26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988886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58004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27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1642168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7098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28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2980311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925688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29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8365364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8384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30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8297977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4467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31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12220608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40941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32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19356527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1091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33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37652014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08877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34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58563818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85495"/>
                  </a:ext>
                </a:extLst>
              </a:tr>
              <a:tr h="189032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</a:rPr>
                        <a:t>35</a:t>
                      </a:r>
                      <a:endParaRPr lang="en-GB" sz="11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iraCode-Retina"/>
                      </a:endParaRPr>
                    </a:p>
                  </a:txBody>
                  <a:tcPr marL="5551" marR="5551" marT="5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Code-Retina"/>
                          <a:ea typeface="+mn-ea"/>
                          <a:cs typeface="+mn-cs"/>
                        </a:rPr>
                        <a:t>105225373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3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2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58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49AFD9B-DE27-4940-9BBE-7A3568570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21152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4DE34-82F6-CE42-AE32-04A354CBDEF2}"/>
              </a:ext>
            </a:extLst>
          </p:cNvPr>
          <p:cNvSpPr txBox="1"/>
          <p:nvPr/>
        </p:nvSpPr>
        <p:spPr>
          <a:xfrm>
            <a:off x="421549" y="250520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Londrina Solid" panose="02000506000000020003" pitchFamily="2" charset="0"/>
                <a:ea typeface="BreezeSans" panose="020B0503020203020204" pitchFamily="34" charset="0"/>
              </a:rPr>
              <a:t>Fibonacci – n</a:t>
            </a:r>
            <a:r>
              <a:rPr lang="en-GB" sz="3600" baseline="30000" dirty="0">
                <a:solidFill>
                  <a:schemeClr val="bg1"/>
                </a:solidFill>
                <a:latin typeface="Londrina Solid" panose="02000506000000020003" pitchFamily="2" charset="0"/>
                <a:ea typeface="BreezeSans" panose="020B0503020203020204" pitchFamily="34" charset="0"/>
              </a:rPr>
              <a:t>th</a:t>
            </a:r>
            <a:r>
              <a:rPr lang="en-GB" sz="3600" dirty="0">
                <a:solidFill>
                  <a:schemeClr val="bg1"/>
                </a:solidFill>
                <a:latin typeface="Londrina Solid" panose="02000506000000020003" pitchFamily="2" charset="0"/>
                <a:ea typeface="BreezeSans" panose="020B0503020203020204" pitchFamily="34" charset="0"/>
              </a:rPr>
              <a:t> term</a:t>
            </a:r>
            <a:endParaRPr lang="en-US" sz="3600" dirty="0">
              <a:solidFill>
                <a:schemeClr val="bg1"/>
              </a:solidFill>
              <a:latin typeface="Montserrat Medium" pitchFamily="2" charset="77"/>
              <a:ea typeface="Breeze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170</Words>
  <Application>Microsoft Macintosh PowerPoint</Application>
  <PresentationFormat>Widescreen</PresentationFormat>
  <Paragraphs>145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BreezeSans</vt:lpstr>
      <vt:lpstr>Calibri</vt:lpstr>
      <vt:lpstr>Calibri Light</vt:lpstr>
      <vt:lpstr>FiraCode-Retina</vt:lpstr>
      <vt:lpstr>Londrina Solid</vt:lpstr>
      <vt:lpstr>Montserrat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Stone</dc:creator>
  <cp:lastModifiedBy>Daniel Stone</cp:lastModifiedBy>
  <cp:revision>2</cp:revision>
  <cp:lastPrinted>2017-10-10T16:02:15Z</cp:lastPrinted>
  <dcterms:created xsi:type="dcterms:W3CDTF">2017-10-10T15:46:44Z</dcterms:created>
  <dcterms:modified xsi:type="dcterms:W3CDTF">2017-10-10T16:02:19Z</dcterms:modified>
</cp:coreProperties>
</file>