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72" r:id="rId2"/>
  </p:sldMasterIdLst>
  <p:notesMasterIdLst>
    <p:notesMasterId r:id="rId69"/>
  </p:notesMasterIdLst>
  <p:sldIdLst>
    <p:sldId id="256" r:id="rId3"/>
    <p:sldId id="1049" r:id="rId4"/>
    <p:sldId id="611" r:id="rId5"/>
    <p:sldId id="608" r:id="rId6"/>
    <p:sldId id="1026" r:id="rId7"/>
    <p:sldId id="1027" r:id="rId8"/>
    <p:sldId id="1057" r:id="rId9"/>
    <p:sldId id="1025" r:id="rId10"/>
    <p:sldId id="1029" r:id="rId11"/>
    <p:sldId id="1062" r:id="rId12"/>
    <p:sldId id="1030" r:id="rId13"/>
    <p:sldId id="1035" r:id="rId14"/>
    <p:sldId id="1028" r:id="rId15"/>
    <p:sldId id="1032" r:id="rId16"/>
    <p:sldId id="1036" r:id="rId17"/>
    <p:sldId id="1033" r:id="rId18"/>
    <p:sldId id="1031" r:id="rId19"/>
    <p:sldId id="1034" r:id="rId20"/>
    <p:sldId id="1037" r:id="rId21"/>
    <p:sldId id="1038" r:id="rId22"/>
    <p:sldId id="1040" r:id="rId23"/>
    <p:sldId id="1023" r:id="rId24"/>
    <p:sldId id="615" r:id="rId25"/>
    <p:sldId id="1072" r:id="rId26"/>
    <p:sldId id="616" r:id="rId27"/>
    <p:sldId id="617" r:id="rId28"/>
    <p:sldId id="618" r:id="rId29"/>
    <p:sldId id="1044" r:id="rId30"/>
    <p:sldId id="1045" r:id="rId31"/>
    <p:sldId id="625" r:id="rId32"/>
    <p:sldId id="626" r:id="rId33"/>
    <p:sldId id="627" r:id="rId34"/>
    <p:sldId id="1046" r:id="rId35"/>
    <p:sldId id="1048" r:id="rId36"/>
    <p:sldId id="1050" r:id="rId37"/>
    <p:sldId id="1051" r:id="rId38"/>
    <p:sldId id="1052" r:id="rId39"/>
    <p:sldId id="1075" r:id="rId40"/>
    <p:sldId id="1076" r:id="rId41"/>
    <p:sldId id="1074" r:id="rId42"/>
    <p:sldId id="1055" r:id="rId43"/>
    <p:sldId id="1053" r:id="rId44"/>
    <p:sldId id="1054" r:id="rId45"/>
    <p:sldId id="1022" r:id="rId46"/>
    <p:sldId id="365" r:id="rId47"/>
    <p:sldId id="367" r:id="rId48"/>
    <p:sldId id="1061" r:id="rId49"/>
    <p:sldId id="1064" r:id="rId50"/>
    <p:sldId id="369" r:id="rId51"/>
    <p:sldId id="370" r:id="rId52"/>
    <p:sldId id="371" r:id="rId53"/>
    <p:sldId id="1073" r:id="rId54"/>
    <p:sldId id="373" r:id="rId55"/>
    <p:sldId id="375" r:id="rId56"/>
    <p:sldId id="1059" r:id="rId57"/>
    <p:sldId id="376" r:id="rId58"/>
    <p:sldId id="1060" r:id="rId59"/>
    <p:sldId id="1043" r:id="rId60"/>
    <p:sldId id="1058" r:id="rId61"/>
    <p:sldId id="1056" r:id="rId62"/>
    <p:sldId id="1041" r:id="rId63"/>
    <p:sldId id="390" r:id="rId64"/>
    <p:sldId id="356" r:id="rId65"/>
    <p:sldId id="391" r:id="rId66"/>
    <p:sldId id="968" r:id="rId67"/>
    <p:sldId id="1042"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71293" autoAdjust="0"/>
  </p:normalViewPr>
  <p:slideViewPr>
    <p:cSldViewPr snapToGrid="0">
      <p:cViewPr varScale="1">
        <p:scale>
          <a:sx n="89" d="100"/>
          <a:sy n="89" d="100"/>
        </p:scale>
        <p:origin x="20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528C65-45D3-4342-8986-A104886BD517}" type="datetimeFigureOut">
              <a:rPr lang="zh-CN" altLang="en-US" smtClean="0"/>
              <a:t>2023/9/13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EC063-3567-4521-8004-923381D20AEF}" type="slidenum">
              <a:rPr lang="zh-CN" altLang="en-US" smtClean="0"/>
              <a:t>‹#›</a:t>
            </a:fld>
            <a:endParaRPr lang="zh-CN" altLang="en-US"/>
          </a:p>
        </p:txBody>
      </p:sp>
    </p:spTree>
    <p:extLst>
      <p:ext uri="{BB962C8B-B14F-4D97-AF65-F5344CB8AC3E}">
        <p14:creationId xmlns:p14="http://schemas.microsoft.com/office/powerpoint/2010/main" val="477165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9FEC063-3567-4521-8004-923381D20AEF}" type="slidenum">
              <a:rPr lang="zh-CN" altLang="en-US" smtClean="0"/>
              <a:t>1</a:t>
            </a:fld>
            <a:endParaRPr lang="zh-CN" altLang="en-US"/>
          </a:p>
        </p:txBody>
      </p:sp>
    </p:spTree>
    <p:extLst>
      <p:ext uri="{BB962C8B-B14F-4D97-AF65-F5344CB8AC3E}">
        <p14:creationId xmlns:p14="http://schemas.microsoft.com/office/powerpoint/2010/main" val="1292502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9FEC063-3567-4521-8004-923381D20AEF}" type="slidenum">
              <a:rPr lang="zh-CN" altLang="en-US" smtClean="0"/>
              <a:t>37</a:t>
            </a:fld>
            <a:endParaRPr lang="zh-CN" altLang="en-US"/>
          </a:p>
        </p:txBody>
      </p:sp>
    </p:spTree>
    <p:extLst>
      <p:ext uri="{BB962C8B-B14F-4D97-AF65-F5344CB8AC3E}">
        <p14:creationId xmlns:p14="http://schemas.microsoft.com/office/powerpoint/2010/main" val="517721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9FEC063-3567-4521-8004-923381D20AEF}" type="slidenum">
              <a:rPr lang="zh-CN" altLang="en-US" smtClean="0"/>
              <a:t>46</a:t>
            </a:fld>
            <a:endParaRPr lang="zh-CN" altLang="en-US"/>
          </a:p>
        </p:txBody>
      </p:sp>
    </p:spTree>
    <p:extLst>
      <p:ext uri="{BB962C8B-B14F-4D97-AF65-F5344CB8AC3E}">
        <p14:creationId xmlns:p14="http://schemas.microsoft.com/office/powerpoint/2010/main" val="820661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9FEC063-3567-4521-8004-923381D20AEF}" type="slidenum">
              <a:rPr lang="zh-CN" altLang="en-US" smtClean="0"/>
              <a:t>47</a:t>
            </a:fld>
            <a:endParaRPr lang="zh-CN" altLang="en-US"/>
          </a:p>
        </p:txBody>
      </p:sp>
    </p:spTree>
    <p:extLst>
      <p:ext uri="{BB962C8B-B14F-4D97-AF65-F5344CB8AC3E}">
        <p14:creationId xmlns:p14="http://schemas.microsoft.com/office/powerpoint/2010/main" val="3461397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9FEC063-3567-4521-8004-923381D20AEF}" type="slidenum">
              <a:rPr lang="zh-CN" altLang="en-US" smtClean="0"/>
              <a:t>53</a:t>
            </a:fld>
            <a:endParaRPr lang="zh-CN" altLang="en-US"/>
          </a:p>
        </p:txBody>
      </p:sp>
    </p:spTree>
    <p:extLst>
      <p:ext uri="{BB962C8B-B14F-4D97-AF65-F5344CB8AC3E}">
        <p14:creationId xmlns:p14="http://schemas.microsoft.com/office/powerpoint/2010/main" val="4132228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9FEC063-3567-4521-8004-923381D20AEF}" type="slidenum">
              <a:rPr lang="zh-CN" altLang="en-US" smtClean="0"/>
              <a:t>59</a:t>
            </a:fld>
            <a:endParaRPr lang="zh-CN" altLang="en-US"/>
          </a:p>
        </p:txBody>
      </p:sp>
    </p:spTree>
    <p:extLst>
      <p:ext uri="{BB962C8B-B14F-4D97-AF65-F5344CB8AC3E}">
        <p14:creationId xmlns:p14="http://schemas.microsoft.com/office/powerpoint/2010/main" val="587554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9FEC063-3567-4521-8004-923381D20AEF}" type="slidenum">
              <a:rPr lang="zh-CN" altLang="en-US" smtClean="0"/>
              <a:t>60</a:t>
            </a:fld>
            <a:endParaRPr lang="zh-CN" altLang="en-US"/>
          </a:p>
        </p:txBody>
      </p:sp>
    </p:spTree>
    <p:extLst>
      <p:ext uri="{BB962C8B-B14F-4D97-AF65-F5344CB8AC3E}">
        <p14:creationId xmlns:p14="http://schemas.microsoft.com/office/powerpoint/2010/main" val="139568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9FEC063-3567-4521-8004-923381D20AEF}" type="slidenum">
              <a:rPr lang="zh-CN" altLang="en-US" smtClean="0"/>
              <a:t>63</a:t>
            </a:fld>
            <a:endParaRPr lang="zh-CN" altLang="en-US"/>
          </a:p>
        </p:txBody>
      </p:sp>
    </p:spTree>
    <p:extLst>
      <p:ext uri="{BB962C8B-B14F-4D97-AF65-F5344CB8AC3E}">
        <p14:creationId xmlns:p14="http://schemas.microsoft.com/office/powerpoint/2010/main" val="3324050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9FEC063-3567-4521-8004-923381D20AEF}" type="slidenum">
              <a:rPr lang="zh-CN" altLang="en-US" smtClean="0"/>
              <a:t>65</a:t>
            </a:fld>
            <a:endParaRPr lang="zh-CN" altLang="en-US"/>
          </a:p>
        </p:txBody>
      </p:sp>
    </p:spTree>
    <p:extLst>
      <p:ext uri="{BB962C8B-B14F-4D97-AF65-F5344CB8AC3E}">
        <p14:creationId xmlns:p14="http://schemas.microsoft.com/office/powerpoint/2010/main" val="2904517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D48BE-267D-4B59-ADE4-43764D46B7C8}" type="slidenum">
              <a:rPr lang="en-US" smtClean="0"/>
              <a:t>4</a:t>
            </a:fld>
            <a:endParaRPr lang="en-US"/>
          </a:p>
        </p:txBody>
      </p:sp>
    </p:spTree>
    <p:extLst>
      <p:ext uri="{BB962C8B-B14F-4D97-AF65-F5344CB8AC3E}">
        <p14:creationId xmlns:p14="http://schemas.microsoft.com/office/powerpoint/2010/main" val="499683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9FEC063-3567-4521-8004-923381D20AEF}" type="slidenum">
              <a:rPr lang="zh-CN" altLang="en-US" smtClean="0"/>
              <a:t>5</a:t>
            </a:fld>
            <a:endParaRPr lang="zh-CN" altLang="en-US"/>
          </a:p>
        </p:txBody>
      </p:sp>
    </p:spTree>
    <p:extLst>
      <p:ext uri="{BB962C8B-B14F-4D97-AF65-F5344CB8AC3E}">
        <p14:creationId xmlns:p14="http://schemas.microsoft.com/office/powerpoint/2010/main" val="2544500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9FEC063-3567-4521-8004-923381D20AEF}" type="slidenum">
              <a:rPr lang="zh-CN" altLang="en-US" smtClean="0"/>
              <a:t>14</a:t>
            </a:fld>
            <a:endParaRPr lang="zh-CN" altLang="en-US"/>
          </a:p>
        </p:txBody>
      </p:sp>
    </p:spTree>
    <p:extLst>
      <p:ext uri="{BB962C8B-B14F-4D97-AF65-F5344CB8AC3E}">
        <p14:creationId xmlns:p14="http://schemas.microsoft.com/office/powerpoint/2010/main" val="3069539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9FEC063-3567-4521-8004-923381D20AEF}" type="slidenum">
              <a:rPr lang="zh-CN" altLang="en-US" smtClean="0"/>
              <a:t>19</a:t>
            </a:fld>
            <a:endParaRPr lang="zh-CN" altLang="en-US"/>
          </a:p>
        </p:txBody>
      </p:sp>
    </p:spTree>
    <p:extLst>
      <p:ext uri="{BB962C8B-B14F-4D97-AF65-F5344CB8AC3E}">
        <p14:creationId xmlns:p14="http://schemas.microsoft.com/office/powerpoint/2010/main" val="1293781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9FEC063-3567-4521-8004-923381D20AEF}" type="slidenum">
              <a:rPr lang="zh-CN" altLang="en-US" smtClean="0"/>
              <a:t>23</a:t>
            </a:fld>
            <a:endParaRPr lang="zh-CN" altLang="en-US"/>
          </a:p>
        </p:txBody>
      </p:sp>
    </p:spTree>
    <p:extLst>
      <p:ext uri="{BB962C8B-B14F-4D97-AF65-F5344CB8AC3E}">
        <p14:creationId xmlns:p14="http://schemas.microsoft.com/office/powerpoint/2010/main" val="1140946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9FEC063-3567-4521-8004-923381D20AEF}" type="slidenum">
              <a:rPr lang="zh-CN" altLang="en-US" smtClean="0"/>
              <a:t>24</a:t>
            </a:fld>
            <a:endParaRPr lang="zh-CN" altLang="en-US"/>
          </a:p>
        </p:txBody>
      </p:sp>
    </p:spTree>
    <p:extLst>
      <p:ext uri="{BB962C8B-B14F-4D97-AF65-F5344CB8AC3E}">
        <p14:creationId xmlns:p14="http://schemas.microsoft.com/office/powerpoint/2010/main" val="1454072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9FEC063-3567-4521-8004-923381D20AEF}" type="slidenum">
              <a:rPr lang="zh-CN" altLang="en-US" smtClean="0"/>
              <a:t>25</a:t>
            </a:fld>
            <a:endParaRPr lang="zh-CN" altLang="en-US"/>
          </a:p>
        </p:txBody>
      </p:sp>
    </p:spTree>
    <p:extLst>
      <p:ext uri="{BB962C8B-B14F-4D97-AF65-F5344CB8AC3E}">
        <p14:creationId xmlns:p14="http://schemas.microsoft.com/office/powerpoint/2010/main" val="325793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9FEC063-3567-4521-8004-923381D20AEF}" type="slidenum">
              <a:rPr lang="zh-CN" altLang="en-US" smtClean="0"/>
              <a:t>27</a:t>
            </a:fld>
            <a:endParaRPr lang="zh-CN" altLang="en-US"/>
          </a:p>
        </p:txBody>
      </p:sp>
    </p:spTree>
    <p:extLst>
      <p:ext uri="{BB962C8B-B14F-4D97-AF65-F5344CB8AC3E}">
        <p14:creationId xmlns:p14="http://schemas.microsoft.com/office/powerpoint/2010/main" val="3493476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1BBF40-ECFC-44AF-BFC5-16C22832DC5F}" type="slidenum">
              <a:rPr lang="zh-CN" altLang="en-US" smtClean="0"/>
              <a:t>‹#›</a:t>
            </a:fld>
            <a:endParaRPr lang="zh-CN" altLang="en-US"/>
          </a:p>
        </p:txBody>
      </p:sp>
    </p:spTree>
    <p:extLst>
      <p:ext uri="{BB962C8B-B14F-4D97-AF65-F5344CB8AC3E}">
        <p14:creationId xmlns:p14="http://schemas.microsoft.com/office/powerpoint/2010/main" val="1026957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1BBF40-ECFC-44AF-BFC5-16C22832DC5F}" type="slidenum">
              <a:rPr lang="zh-CN" altLang="en-US" smtClean="0"/>
              <a:t>‹#›</a:t>
            </a:fld>
            <a:endParaRPr lang="zh-CN" altLang="en-US"/>
          </a:p>
        </p:txBody>
      </p:sp>
    </p:spTree>
    <p:extLst>
      <p:ext uri="{BB962C8B-B14F-4D97-AF65-F5344CB8AC3E}">
        <p14:creationId xmlns:p14="http://schemas.microsoft.com/office/powerpoint/2010/main" val="293180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1BBF40-ECFC-44AF-BFC5-16C22832DC5F}" type="slidenum">
              <a:rPr lang="zh-CN" altLang="en-US" smtClean="0"/>
              <a:t>‹#›</a:t>
            </a:fld>
            <a:endParaRPr lang="zh-CN" altLang="en-US"/>
          </a:p>
        </p:txBody>
      </p:sp>
    </p:spTree>
    <p:extLst>
      <p:ext uri="{BB962C8B-B14F-4D97-AF65-F5344CB8AC3E}">
        <p14:creationId xmlns:p14="http://schemas.microsoft.com/office/powerpoint/2010/main" val="1702010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1BBF40-ECFC-44AF-BFC5-16C22832DC5F}" type="slidenum">
              <a:rPr lang="zh-CN" altLang="en-US" smtClean="0"/>
              <a:t>‹#›</a:t>
            </a:fld>
            <a:endParaRPr lang="zh-CN" altLang="en-US"/>
          </a:p>
        </p:txBody>
      </p:sp>
    </p:spTree>
    <p:extLst>
      <p:ext uri="{BB962C8B-B14F-4D97-AF65-F5344CB8AC3E}">
        <p14:creationId xmlns:p14="http://schemas.microsoft.com/office/powerpoint/2010/main" val="3025527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1BBF40-ECFC-44AF-BFC5-16C22832DC5F}" type="slidenum">
              <a:rPr lang="zh-CN" altLang="en-US" smtClean="0"/>
              <a:t>‹#›</a:t>
            </a:fld>
            <a:endParaRPr lang="zh-CN" altLang="en-US"/>
          </a:p>
        </p:txBody>
      </p:sp>
    </p:spTree>
    <p:extLst>
      <p:ext uri="{BB962C8B-B14F-4D97-AF65-F5344CB8AC3E}">
        <p14:creationId xmlns:p14="http://schemas.microsoft.com/office/powerpoint/2010/main" val="3679018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1BBF40-ECFC-44AF-BFC5-16C22832DC5F}" type="slidenum">
              <a:rPr lang="zh-CN" altLang="en-US" smtClean="0"/>
              <a:t>‹#›</a:t>
            </a:fld>
            <a:endParaRPr lang="zh-CN" altLang="en-US"/>
          </a:p>
        </p:txBody>
      </p:sp>
    </p:spTree>
    <p:extLst>
      <p:ext uri="{BB962C8B-B14F-4D97-AF65-F5344CB8AC3E}">
        <p14:creationId xmlns:p14="http://schemas.microsoft.com/office/powerpoint/2010/main" val="1353982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1BBF40-ECFC-44AF-BFC5-16C22832DC5F}" type="slidenum">
              <a:rPr lang="zh-CN" altLang="en-US" smtClean="0"/>
              <a:t>‹#›</a:t>
            </a:fld>
            <a:endParaRPr lang="zh-CN" altLang="en-US"/>
          </a:p>
        </p:txBody>
      </p:sp>
    </p:spTree>
    <p:extLst>
      <p:ext uri="{BB962C8B-B14F-4D97-AF65-F5344CB8AC3E}">
        <p14:creationId xmlns:p14="http://schemas.microsoft.com/office/powerpoint/2010/main" val="481056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A1BBF40-ECFC-44AF-BFC5-16C22832DC5F}"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159269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A1BBF40-ECFC-44AF-BFC5-16C22832DC5F}"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9229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A1BBF40-ECFC-44AF-BFC5-16C22832DC5F}" type="slidenum">
              <a:rPr lang="zh-CN" altLang="en-US" smtClean="0"/>
              <a:t>‹#›</a:t>
            </a:fld>
            <a:endParaRPr lang="zh-CN" altLang="en-US"/>
          </a:p>
        </p:txBody>
      </p:sp>
    </p:spTree>
    <p:extLst>
      <p:ext uri="{BB962C8B-B14F-4D97-AF65-F5344CB8AC3E}">
        <p14:creationId xmlns:p14="http://schemas.microsoft.com/office/powerpoint/2010/main" val="35581088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1BBF40-ECFC-44AF-BFC5-16C22832DC5F}" type="slidenum">
              <a:rPr lang="zh-CN" altLang="en-US" smtClean="0"/>
              <a:t>‹#›</a:t>
            </a:fld>
            <a:endParaRPr lang="zh-CN" altLang="en-US"/>
          </a:p>
        </p:txBody>
      </p:sp>
    </p:spTree>
    <p:extLst>
      <p:ext uri="{BB962C8B-B14F-4D97-AF65-F5344CB8AC3E}">
        <p14:creationId xmlns:p14="http://schemas.microsoft.com/office/powerpoint/2010/main" val="2004036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1BBF40-ECFC-44AF-BFC5-16C22832DC5F}" type="slidenum">
              <a:rPr lang="zh-CN" altLang="en-US" smtClean="0"/>
              <a:t>‹#›</a:t>
            </a:fld>
            <a:endParaRPr lang="zh-CN" altLang="en-US"/>
          </a:p>
        </p:txBody>
      </p:sp>
    </p:spTree>
    <p:extLst>
      <p:ext uri="{BB962C8B-B14F-4D97-AF65-F5344CB8AC3E}">
        <p14:creationId xmlns:p14="http://schemas.microsoft.com/office/powerpoint/2010/main" val="2729389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1BBF40-ECFC-44AF-BFC5-16C22832DC5F}" type="slidenum">
              <a:rPr lang="zh-CN" altLang="en-US" smtClean="0"/>
              <a:t>‹#›</a:t>
            </a:fld>
            <a:endParaRPr lang="zh-CN" altLang="en-US"/>
          </a:p>
        </p:txBody>
      </p:sp>
    </p:spTree>
    <p:extLst>
      <p:ext uri="{BB962C8B-B14F-4D97-AF65-F5344CB8AC3E}">
        <p14:creationId xmlns:p14="http://schemas.microsoft.com/office/powerpoint/2010/main" val="20339035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1BBF40-ECFC-44AF-BFC5-16C22832DC5F}" type="slidenum">
              <a:rPr lang="zh-CN" altLang="en-US" smtClean="0"/>
              <a:t>‹#›</a:t>
            </a:fld>
            <a:endParaRPr lang="zh-CN" altLang="en-US"/>
          </a:p>
        </p:txBody>
      </p:sp>
    </p:spTree>
    <p:extLst>
      <p:ext uri="{BB962C8B-B14F-4D97-AF65-F5344CB8AC3E}">
        <p14:creationId xmlns:p14="http://schemas.microsoft.com/office/powerpoint/2010/main" val="23156375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1BBF40-ECFC-44AF-BFC5-16C22832DC5F}" type="slidenum">
              <a:rPr lang="zh-CN" altLang="en-US" smtClean="0"/>
              <a:t>‹#›</a:t>
            </a:fld>
            <a:endParaRPr lang="zh-CN" altLang="en-US"/>
          </a:p>
        </p:txBody>
      </p:sp>
    </p:spTree>
    <p:extLst>
      <p:ext uri="{BB962C8B-B14F-4D97-AF65-F5344CB8AC3E}">
        <p14:creationId xmlns:p14="http://schemas.microsoft.com/office/powerpoint/2010/main" val="786710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1BBF40-ECFC-44AF-BFC5-16C22832DC5F}" type="slidenum">
              <a:rPr lang="zh-CN" altLang="en-US" smtClean="0"/>
              <a:t>‹#›</a:t>
            </a:fld>
            <a:endParaRPr lang="zh-CN" altLang="en-US"/>
          </a:p>
        </p:txBody>
      </p:sp>
    </p:spTree>
    <p:extLst>
      <p:ext uri="{BB962C8B-B14F-4D97-AF65-F5344CB8AC3E}">
        <p14:creationId xmlns:p14="http://schemas.microsoft.com/office/powerpoint/2010/main" val="2304960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1BBF40-ECFC-44AF-BFC5-16C22832DC5F}" type="slidenum">
              <a:rPr lang="zh-CN" altLang="en-US" smtClean="0"/>
              <a:t>‹#›</a:t>
            </a:fld>
            <a:endParaRPr lang="zh-CN" altLang="en-US"/>
          </a:p>
        </p:txBody>
      </p:sp>
    </p:spTree>
    <p:extLst>
      <p:ext uri="{BB962C8B-B14F-4D97-AF65-F5344CB8AC3E}">
        <p14:creationId xmlns:p14="http://schemas.microsoft.com/office/powerpoint/2010/main" val="72569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A1BBF40-ECFC-44AF-BFC5-16C22832DC5F}"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76929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A1BBF40-ECFC-44AF-BFC5-16C22832DC5F}"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490645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A1BBF40-ECFC-44AF-BFC5-16C22832DC5F}" type="slidenum">
              <a:rPr lang="zh-CN" altLang="en-US" smtClean="0"/>
              <a:t>‹#›</a:t>
            </a:fld>
            <a:endParaRPr lang="zh-CN" altLang="en-US"/>
          </a:p>
        </p:txBody>
      </p:sp>
    </p:spTree>
    <p:extLst>
      <p:ext uri="{BB962C8B-B14F-4D97-AF65-F5344CB8AC3E}">
        <p14:creationId xmlns:p14="http://schemas.microsoft.com/office/powerpoint/2010/main" val="4079370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1BBF40-ECFC-44AF-BFC5-16C22832DC5F}" type="slidenum">
              <a:rPr lang="zh-CN" altLang="en-US" smtClean="0"/>
              <a:t>‹#›</a:t>
            </a:fld>
            <a:endParaRPr lang="zh-CN" altLang="en-US"/>
          </a:p>
        </p:txBody>
      </p:sp>
    </p:spTree>
    <p:extLst>
      <p:ext uri="{BB962C8B-B14F-4D97-AF65-F5344CB8AC3E}">
        <p14:creationId xmlns:p14="http://schemas.microsoft.com/office/powerpoint/2010/main" val="387709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07DB292-AD1B-44EB-8552-FB887C186DCD}" type="datetimeFigureOut">
              <a:rPr lang="zh-CN" altLang="en-US" smtClean="0"/>
              <a:t>2023/9/13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1BBF40-ECFC-44AF-BFC5-16C22832DC5F}" type="slidenum">
              <a:rPr lang="zh-CN" altLang="en-US" smtClean="0"/>
              <a:t>‹#›</a:t>
            </a:fld>
            <a:endParaRPr lang="zh-CN" altLang="en-US"/>
          </a:p>
        </p:txBody>
      </p:sp>
    </p:spTree>
    <p:extLst>
      <p:ext uri="{BB962C8B-B14F-4D97-AF65-F5344CB8AC3E}">
        <p14:creationId xmlns:p14="http://schemas.microsoft.com/office/powerpoint/2010/main" val="1084227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07DB292-AD1B-44EB-8552-FB887C186DCD}" type="datetimeFigureOut">
              <a:rPr lang="zh-CN" altLang="en-US" smtClean="0"/>
              <a:t>2023/9/13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A1BBF40-ECFC-44AF-BFC5-16C22832DC5F}" type="slidenum">
              <a:rPr lang="zh-CN" altLang="en-US" smtClean="0"/>
              <a:t>‹#›</a:t>
            </a:fld>
            <a:endParaRPr lang="zh-CN" altLang="en-US"/>
          </a:p>
        </p:txBody>
      </p:sp>
    </p:spTree>
    <p:extLst>
      <p:ext uri="{BB962C8B-B14F-4D97-AF65-F5344CB8AC3E}">
        <p14:creationId xmlns:p14="http://schemas.microsoft.com/office/powerpoint/2010/main" val="1993061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07DB292-AD1B-44EB-8552-FB887C186DCD}" type="datetimeFigureOut">
              <a:rPr lang="zh-CN" altLang="en-US" smtClean="0"/>
              <a:t>2023/9/13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A1BBF40-ECFC-44AF-BFC5-16C22832DC5F}" type="slidenum">
              <a:rPr lang="zh-CN" altLang="en-US" smtClean="0"/>
              <a:t>‹#›</a:t>
            </a:fld>
            <a:endParaRPr lang="zh-CN" altLang="en-US"/>
          </a:p>
        </p:txBody>
      </p:sp>
    </p:spTree>
    <p:extLst>
      <p:ext uri="{BB962C8B-B14F-4D97-AF65-F5344CB8AC3E}">
        <p14:creationId xmlns:p14="http://schemas.microsoft.com/office/powerpoint/2010/main" val="40838135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2.tmp"/><Relationship Id="rId4" Type="http://schemas.openxmlformats.org/officeDocument/2006/relationships/image" Target="../media/image11.tmp"/></Relationships>
</file>

<file path=ppt/slides/_rels/slide2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2.tmp"/><Relationship Id="rId4" Type="http://schemas.openxmlformats.org/officeDocument/2006/relationships/image" Target="../media/image11.tm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4.tm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1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0.png"/></Relationships>
</file>

<file path=ppt/slides/_rels/slide40.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38.tmp"/></Relationships>
</file>

<file path=ppt/slides/_rels/slide45.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150.png"/><Relationship Id="rId1" Type="http://schemas.openxmlformats.org/officeDocument/2006/relationships/slideLayout" Target="../slideLayouts/slideLayout13.xml"/><Relationship Id="rId6" Type="http://schemas.openxmlformats.org/officeDocument/2006/relationships/image" Target="../media/image38.tmp"/><Relationship Id="rId5" Type="http://schemas.openxmlformats.org/officeDocument/2006/relationships/image" Target="../media/image18.png"/><Relationship Id="rId4" Type="http://schemas.openxmlformats.org/officeDocument/2006/relationships/image" Target="../media/image40.tmp"/></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3.tmp"/></Relationships>
</file>

<file path=ppt/slides/_rels/slide48.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image" Target="../media/image46.tmp"/><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49.tmp"/><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53.tmp"/><Relationship Id="rId5" Type="http://schemas.openxmlformats.org/officeDocument/2006/relationships/image" Target="../media/image52.tmp"/><Relationship Id="rId4" Type="http://schemas.openxmlformats.org/officeDocument/2006/relationships/image" Target="../media/image51.tmp"/></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55.tmp"/></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ACFC5B-E437-474F-99CF-2739D198A943}"/>
              </a:ext>
            </a:extLst>
          </p:cNvPr>
          <p:cNvSpPr>
            <a:spLocks noGrp="1"/>
          </p:cNvSpPr>
          <p:nvPr>
            <p:ph type="ctrTitle"/>
          </p:nvPr>
        </p:nvSpPr>
        <p:spPr>
          <a:xfrm>
            <a:off x="2738436" y="881969"/>
            <a:ext cx="6715125" cy="2387600"/>
          </a:xfrm>
        </p:spPr>
        <p:txBody>
          <a:bodyPr>
            <a:normAutofit/>
          </a:bodyPr>
          <a:lstStyle/>
          <a:p>
            <a:r>
              <a:rPr lang="en-US" altLang="zh-CN" dirty="0"/>
              <a:t>Overfitting</a:t>
            </a:r>
            <a:endParaRPr lang="zh-CN" altLang="en-US" dirty="0"/>
          </a:p>
        </p:txBody>
      </p:sp>
      <p:sp>
        <p:nvSpPr>
          <p:cNvPr id="3" name="副标题 2">
            <a:extLst>
              <a:ext uri="{FF2B5EF4-FFF2-40B4-BE49-F238E27FC236}">
                <a16:creationId xmlns:a16="http://schemas.microsoft.com/office/drawing/2014/main" id="{DD28B28F-F7C9-475B-9CF6-5290FFE04C0E}"/>
              </a:ext>
            </a:extLst>
          </p:cNvPr>
          <p:cNvSpPr>
            <a:spLocks noGrp="1"/>
          </p:cNvSpPr>
          <p:nvPr>
            <p:ph type="subTitle" idx="1"/>
          </p:nvPr>
        </p:nvSpPr>
        <p:spPr>
          <a:xfrm>
            <a:off x="1523999" y="4581526"/>
            <a:ext cx="9144000" cy="1655762"/>
          </a:xfrm>
        </p:spPr>
        <p:txBody>
          <a:bodyPr>
            <a:normAutofit/>
          </a:bodyPr>
          <a:lstStyle/>
          <a:p>
            <a:r>
              <a:rPr lang="en-US" altLang="zh-CN" dirty="0"/>
              <a:t>Jiaying Gong</a:t>
            </a:r>
          </a:p>
          <a:p>
            <a:r>
              <a:rPr lang="en-US" altLang="zh-CN" dirty="0"/>
              <a:t>Ph.D. candidate in Machine Learning Lab</a:t>
            </a:r>
          </a:p>
          <a:p>
            <a:r>
              <a:rPr lang="en-US" altLang="zh-CN" dirty="0"/>
              <a:t>Department of Computer Science</a:t>
            </a:r>
          </a:p>
        </p:txBody>
      </p:sp>
    </p:spTree>
    <p:extLst>
      <p:ext uri="{BB962C8B-B14F-4D97-AF65-F5344CB8AC3E}">
        <p14:creationId xmlns:p14="http://schemas.microsoft.com/office/powerpoint/2010/main" val="3714105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CBCF6-DBE7-4C6B-ACFB-74149CA61B29}"/>
              </a:ext>
            </a:extLst>
          </p:cNvPr>
          <p:cNvSpPr>
            <a:spLocks noGrp="1"/>
          </p:cNvSpPr>
          <p:nvPr>
            <p:ph type="ctrTitle"/>
          </p:nvPr>
        </p:nvSpPr>
        <p:spPr>
          <a:xfrm>
            <a:off x="1524000" y="1776881"/>
            <a:ext cx="9144000" cy="2387600"/>
          </a:xfrm>
        </p:spPr>
        <p:txBody>
          <a:bodyPr>
            <a:normAutofit/>
          </a:bodyPr>
          <a:lstStyle/>
          <a:p>
            <a:r>
              <a:rPr lang="en-US" dirty="0"/>
              <a:t>What are data augmentation techniques?</a:t>
            </a:r>
          </a:p>
        </p:txBody>
      </p:sp>
    </p:spTree>
    <p:extLst>
      <p:ext uri="{BB962C8B-B14F-4D97-AF65-F5344CB8AC3E}">
        <p14:creationId xmlns:p14="http://schemas.microsoft.com/office/powerpoint/2010/main" val="3807137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801E2-6EBA-E97A-4FDF-8151B3819439}"/>
              </a:ext>
            </a:extLst>
          </p:cNvPr>
          <p:cNvSpPr>
            <a:spLocks noGrp="1"/>
          </p:cNvSpPr>
          <p:nvPr>
            <p:ph type="title"/>
          </p:nvPr>
        </p:nvSpPr>
        <p:spPr/>
        <p:txBody>
          <a:bodyPr/>
          <a:lstStyle/>
          <a:p>
            <a:r>
              <a:rPr lang="en-US" dirty="0"/>
              <a:t>Data Augmentation</a:t>
            </a:r>
          </a:p>
        </p:txBody>
      </p:sp>
      <p:sp>
        <p:nvSpPr>
          <p:cNvPr id="3" name="内容占位符 2">
            <a:extLst>
              <a:ext uri="{FF2B5EF4-FFF2-40B4-BE49-F238E27FC236}">
                <a16:creationId xmlns:a16="http://schemas.microsoft.com/office/drawing/2014/main" id="{BD968513-9696-2AC4-24C1-A92CD890ED41}"/>
              </a:ext>
            </a:extLst>
          </p:cNvPr>
          <p:cNvSpPr>
            <a:spLocks noGrp="1"/>
          </p:cNvSpPr>
          <p:nvPr>
            <p:ph idx="1"/>
          </p:nvPr>
        </p:nvSpPr>
        <p:spPr/>
        <p:txBody>
          <a:bodyPr>
            <a:normAutofit/>
          </a:bodyPr>
          <a:lstStyle/>
          <a:p>
            <a:r>
              <a:rPr lang="en-US" dirty="0"/>
              <a:t>Computer Vision (CV):</a:t>
            </a:r>
          </a:p>
          <a:p>
            <a:pPr lvl="1"/>
            <a:r>
              <a:rPr lang="en-US" dirty="0"/>
              <a:t>Image mirroring, scaling, rotation, flipping, zooming, etc.</a:t>
            </a:r>
          </a:p>
          <a:p>
            <a:pPr lvl="1"/>
            <a:r>
              <a:rPr lang="en-US" dirty="0"/>
              <a:t>GAN models (i.e. </a:t>
            </a:r>
            <a:r>
              <a:rPr lang="en-US" dirty="0" err="1"/>
              <a:t>CycleGAN</a:t>
            </a:r>
            <a:r>
              <a:rPr lang="en-US" dirty="0"/>
              <a:t>)</a:t>
            </a:r>
          </a:p>
          <a:p>
            <a:r>
              <a:rPr lang="en-US" dirty="0"/>
              <a:t>Natural Language Processing (NLP):</a:t>
            </a:r>
          </a:p>
          <a:p>
            <a:pPr lvl="1"/>
            <a:r>
              <a:rPr lang="en-US" dirty="0"/>
              <a:t>Back translation</a:t>
            </a:r>
          </a:p>
          <a:p>
            <a:pPr lvl="1"/>
            <a:r>
              <a:rPr lang="en-US" dirty="0"/>
              <a:t>GPT-2 for generation</a:t>
            </a:r>
          </a:p>
          <a:p>
            <a:r>
              <a:rPr lang="en-US" dirty="0"/>
              <a:t>Time-series Prediction:</a:t>
            </a:r>
          </a:p>
          <a:p>
            <a:pPr lvl="1"/>
            <a:r>
              <a:rPr lang="en-US" dirty="0"/>
              <a:t>Jitter, inject noise, shifting, scaling, etc.</a:t>
            </a:r>
          </a:p>
        </p:txBody>
      </p:sp>
    </p:spTree>
    <p:extLst>
      <p:ext uri="{BB962C8B-B14F-4D97-AF65-F5344CB8AC3E}">
        <p14:creationId xmlns:p14="http://schemas.microsoft.com/office/powerpoint/2010/main" val="370091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801E2-6EBA-E97A-4FDF-8151B3819439}"/>
              </a:ext>
            </a:extLst>
          </p:cNvPr>
          <p:cNvSpPr>
            <a:spLocks noGrp="1"/>
          </p:cNvSpPr>
          <p:nvPr>
            <p:ph type="title"/>
          </p:nvPr>
        </p:nvSpPr>
        <p:spPr/>
        <p:txBody>
          <a:bodyPr/>
          <a:lstStyle/>
          <a:p>
            <a:r>
              <a:rPr lang="en-US" dirty="0"/>
              <a:t>Data Augmentation</a:t>
            </a:r>
          </a:p>
        </p:txBody>
      </p:sp>
      <p:sp>
        <p:nvSpPr>
          <p:cNvPr id="3" name="内容占位符 2">
            <a:extLst>
              <a:ext uri="{FF2B5EF4-FFF2-40B4-BE49-F238E27FC236}">
                <a16:creationId xmlns:a16="http://schemas.microsoft.com/office/drawing/2014/main" id="{BD968513-9696-2AC4-24C1-A92CD890ED41}"/>
              </a:ext>
            </a:extLst>
          </p:cNvPr>
          <p:cNvSpPr>
            <a:spLocks noGrp="1"/>
          </p:cNvSpPr>
          <p:nvPr>
            <p:ph idx="1"/>
          </p:nvPr>
        </p:nvSpPr>
        <p:spPr/>
        <p:txBody>
          <a:bodyPr>
            <a:normAutofit/>
          </a:bodyPr>
          <a:lstStyle/>
          <a:p>
            <a:r>
              <a:rPr lang="en-US" b="1" dirty="0"/>
              <a:t>Computer Vision (CV):</a:t>
            </a:r>
          </a:p>
          <a:p>
            <a:pPr lvl="1"/>
            <a:r>
              <a:rPr lang="en-US" b="1" dirty="0"/>
              <a:t>Image mirroring, scaling, rotation, flipping, zooming, etc.</a:t>
            </a:r>
          </a:p>
          <a:p>
            <a:pPr lvl="1"/>
            <a:r>
              <a:rPr lang="en-US" b="1" dirty="0"/>
              <a:t>GAN models (i.e. </a:t>
            </a:r>
            <a:r>
              <a:rPr lang="en-US" b="1" dirty="0" err="1"/>
              <a:t>CycleGAN</a:t>
            </a:r>
            <a:r>
              <a:rPr lang="en-US" b="1" dirty="0"/>
              <a:t>)</a:t>
            </a:r>
          </a:p>
          <a:p>
            <a:r>
              <a:rPr lang="en-US" dirty="0"/>
              <a:t>Natural Language Processing (NLP):</a:t>
            </a:r>
          </a:p>
          <a:p>
            <a:pPr lvl="1"/>
            <a:r>
              <a:rPr lang="en-US" dirty="0"/>
              <a:t>Back translation</a:t>
            </a:r>
          </a:p>
          <a:p>
            <a:pPr lvl="1"/>
            <a:r>
              <a:rPr lang="en-US" dirty="0"/>
              <a:t>GPT-2 for generation</a:t>
            </a:r>
          </a:p>
          <a:p>
            <a:r>
              <a:rPr lang="en-US" dirty="0"/>
              <a:t>Time-series Prediction:</a:t>
            </a:r>
          </a:p>
          <a:p>
            <a:pPr lvl="1"/>
            <a:r>
              <a:rPr lang="en-US" dirty="0"/>
              <a:t>Jitter, inject noise, shifting, scaling, etc.</a:t>
            </a:r>
          </a:p>
        </p:txBody>
      </p:sp>
    </p:spTree>
    <p:extLst>
      <p:ext uri="{BB962C8B-B14F-4D97-AF65-F5344CB8AC3E}">
        <p14:creationId xmlns:p14="http://schemas.microsoft.com/office/powerpoint/2010/main" val="3672390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09871-0A4C-BD2C-862C-346685B3104A}"/>
              </a:ext>
            </a:extLst>
          </p:cNvPr>
          <p:cNvSpPr>
            <a:spLocks noGrp="1"/>
          </p:cNvSpPr>
          <p:nvPr>
            <p:ph type="title"/>
          </p:nvPr>
        </p:nvSpPr>
        <p:spPr/>
        <p:txBody>
          <a:bodyPr/>
          <a:lstStyle/>
          <a:p>
            <a:r>
              <a:rPr lang="en-US" dirty="0"/>
              <a:t>Data Augmentation - CV</a:t>
            </a:r>
          </a:p>
        </p:txBody>
      </p:sp>
      <p:pic>
        <p:nvPicPr>
          <p:cNvPr id="2050" name="Picture 2" descr="image data augmentation">
            <a:extLst>
              <a:ext uri="{FF2B5EF4-FFF2-40B4-BE49-F238E27FC236}">
                <a16:creationId xmlns:a16="http://schemas.microsoft.com/office/drawing/2014/main" id="{86004E1C-94FC-D7F9-5DCB-29A46F12B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76" y="1594883"/>
            <a:ext cx="11738829" cy="412846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E0DABCE-4C07-4E5E-B75E-F6EFABBAA02C}"/>
              </a:ext>
            </a:extLst>
          </p:cNvPr>
          <p:cNvSpPr txBox="1"/>
          <p:nvPr/>
        </p:nvSpPr>
        <p:spPr>
          <a:xfrm>
            <a:off x="1562986" y="6020835"/>
            <a:ext cx="3200400" cy="369332"/>
          </a:xfrm>
          <a:prstGeom prst="rect">
            <a:avLst/>
          </a:prstGeom>
          <a:noFill/>
        </p:spPr>
        <p:txBody>
          <a:bodyPr wrap="square" rtlCol="0">
            <a:spAutoFit/>
          </a:bodyPr>
          <a:lstStyle/>
          <a:p>
            <a:pPr algn="ctr"/>
            <a:r>
              <a:rPr lang="en-US" b="1" dirty="0"/>
              <a:t>Original Data</a:t>
            </a:r>
          </a:p>
        </p:txBody>
      </p:sp>
      <p:sp>
        <p:nvSpPr>
          <p:cNvPr id="5" name="文本框 4">
            <a:extLst>
              <a:ext uri="{FF2B5EF4-FFF2-40B4-BE49-F238E27FC236}">
                <a16:creationId xmlns:a16="http://schemas.microsoft.com/office/drawing/2014/main" id="{101338EA-01AE-0967-E2A6-72A4817D25F2}"/>
              </a:ext>
            </a:extLst>
          </p:cNvPr>
          <p:cNvSpPr txBox="1"/>
          <p:nvPr/>
        </p:nvSpPr>
        <p:spPr>
          <a:xfrm>
            <a:off x="6829646" y="6020835"/>
            <a:ext cx="3200400" cy="369332"/>
          </a:xfrm>
          <a:prstGeom prst="rect">
            <a:avLst/>
          </a:prstGeom>
          <a:noFill/>
        </p:spPr>
        <p:txBody>
          <a:bodyPr wrap="square" rtlCol="0">
            <a:spAutoFit/>
          </a:bodyPr>
          <a:lstStyle/>
          <a:p>
            <a:pPr algn="ctr"/>
            <a:r>
              <a:rPr lang="en-US" b="1" dirty="0"/>
              <a:t>Augmented Data</a:t>
            </a:r>
          </a:p>
        </p:txBody>
      </p:sp>
    </p:spTree>
    <p:extLst>
      <p:ext uri="{BB962C8B-B14F-4D97-AF65-F5344CB8AC3E}">
        <p14:creationId xmlns:p14="http://schemas.microsoft.com/office/powerpoint/2010/main" val="1825115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6A55114-8CBF-DB65-3D23-C9758B531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808" y="1520052"/>
            <a:ext cx="9382791" cy="487011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6C709871-0A4C-BD2C-862C-346685B3104A}"/>
              </a:ext>
            </a:extLst>
          </p:cNvPr>
          <p:cNvSpPr>
            <a:spLocks noGrp="1"/>
          </p:cNvSpPr>
          <p:nvPr>
            <p:ph type="title"/>
          </p:nvPr>
        </p:nvSpPr>
        <p:spPr/>
        <p:txBody>
          <a:bodyPr/>
          <a:lstStyle/>
          <a:p>
            <a:r>
              <a:rPr lang="en-US" dirty="0"/>
              <a:t>Data Augmentation - CV</a:t>
            </a:r>
          </a:p>
        </p:txBody>
      </p:sp>
      <p:sp>
        <p:nvSpPr>
          <p:cNvPr id="4" name="文本框 3">
            <a:extLst>
              <a:ext uri="{FF2B5EF4-FFF2-40B4-BE49-F238E27FC236}">
                <a16:creationId xmlns:a16="http://schemas.microsoft.com/office/drawing/2014/main" id="{BE0DABCE-4C07-4E5E-B75E-F6EFABBAA02C}"/>
              </a:ext>
            </a:extLst>
          </p:cNvPr>
          <p:cNvSpPr txBox="1"/>
          <p:nvPr/>
        </p:nvSpPr>
        <p:spPr>
          <a:xfrm>
            <a:off x="4495800" y="1810342"/>
            <a:ext cx="3200400" cy="369332"/>
          </a:xfrm>
          <a:prstGeom prst="rect">
            <a:avLst/>
          </a:prstGeom>
          <a:noFill/>
        </p:spPr>
        <p:txBody>
          <a:bodyPr wrap="square" rtlCol="0">
            <a:spAutoFit/>
          </a:bodyPr>
          <a:lstStyle/>
          <a:p>
            <a:pPr algn="ctr"/>
            <a:r>
              <a:rPr lang="en-US" b="1" dirty="0"/>
              <a:t>Original Data</a:t>
            </a:r>
          </a:p>
        </p:txBody>
      </p:sp>
      <p:sp>
        <p:nvSpPr>
          <p:cNvPr id="5" name="文本框 4">
            <a:extLst>
              <a:ext uri="{FF2B5EF4-FFF2-40B4-BE49-F238E27FC236}">
                <a16:creationId xmlns:a16="http://schemas.microsoft.com/office/drawing/2014/main" id="{101338EA-01AE-0967-E2A6-72A4817D25F2}"/>
              </a:ext>
            </a:extLst>
          </p:cNvPr>
          <p:cNvSpPr txBox="1"/>
          <p:nvPr/>
        </p:nvSpPr>
        <p:spPr>
          <a:xfrm>
            <a:off x="4607442" y="5935775"/>
            <a:ext cx="3200400" cy="369332"/>
          </a:xfrm>
          <a:prstGeom prst="rect">
            <a:avLst/>
          </a:prstGeom>
          <a:noFill/>
        </p:spPr>
        <p:txBody>
          <a:bodyPr wrap="square" rtlCol="0">
            <a:spAutoFit/>
          </a:bodyPr>
          <a:lstStyle/>
          <a:p>
            <a:pPr algn="ctr"/>
            <a:r>
              <a:rPr lang="en-US" b="1" dirty="0"/>
              <a:t>Augmented Data</a:t>
            </a:r>
          </a:p>
        </p:txBody>
      </p:sp>
    </p:spTree>
    <p:extLst>
      <p:ext uri="{BB962C8B-B14F-4D97-AF65-F5344CB8AC3E}">
        <p14:creationId xmlns:p14="http://schemas.microsoft.com/office/powerpoint/2010/main" val="1073642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801E2-6EBA-E97A-4FDF-8151B3819439}"/>
              </a:ext>
            </a:extLst>
          </p:cNvPr>
          <p:cNvSpPr>
            <a:spLocks noGrp="1"/>
          </p:cNvSpPr>
          <p:nvPr>
            <p:ph type="title"/>
          </p:nvPr>
        </p:nvSpPr>
        <p:spPr/>
        <p:txBody>
          <a:bodyPr/>
          <a:lstStyle/>
          <a:p>
            <a:r>
              <a:rPr lang="en-US" dirty="0"/>
              <a:t>Data Augmentation</a:t>
            </a:r>
          </a:p>
        </p:txBody>
      </p:sp>
      <p:sp>
        <p:nvSpPr>
          <p:cNvPr id="3" name="内容占位符 2">
            <a:extLst>
              <a:ext uri="{FF2B5EF4-FFF2-40B4-BE49-F238E27FC236}">
                <a16:creationId xmlns:a16="http://schemas.microsoft.com/office/drawing/2014/main" id="{BD968513-9696-2AC4-24C1-A92CD890ED41}"/>
              </a:ext>
            </a:extLst>
          </p:cNvPr>
          <p:cNvSpPr>
            <a:spLocks noGrp="1"/>
          </p:cNvSpPr>
          <p:nvPr>
            <p:ph idx="1"/>
          </p:nvPr>
        </p:nvSpPr>
        <p:spPr/>
        <p:txBody>
          <a:bodyPr>
            <a:normAutofit/>
          </a:bodyPr>
          <a:lstStyle/>
          <a:p>
            <a:r>
              <a:rPr lang="en-US" dirty="0"/>
              <a:t>Computer Vision (CV):</a:t>
            </a:r>
          </a:p>
          <a:p>
            <a:pPr lvl="1"/>
            <a:r>
              <a:rPr lang="en-US" dirty="0"/>
              <a:t>Image mirroring, scaling, rotation, flipping, zooming, etc.</a:t>
            </a:r>
          </a:p>
          <a:p>
            <a:pPr lvl="1"/>
            <a:r>
              <a:rPr lang="en-US" dirty="0"/>
              <a:t>GAN models (i.e. </a:t>
            </a:r>
            <a:r>
              <a:rPr lang="en-US" dirty="0" err="1"/>
              <a:t>CycleGAN</a:t>
            </a:r>
            <a:r>
              <a:rPr lang="en-US" dirty="0"/>
              <a:t>)</a:t>
            </a:r>
          </a:p>
          <a:p>
            <a:r>
              <a:rPr lang="en-US" b="1" dirty="0"/>
              <a:t>Natural Language Processing (NLP):</a:t>
            </a:r>
          </a:p>
          <a:p>
            <a:pPr lvl="1"/>
            <a:r>
              <a:rPr lang="en-US" b="1" dirty="0"/>
              <a:t>Back translation</a:t>
            </a:r>
          </a:p>
          <a:p>
            <a:pPr lvl="1"/>
            <a:r>
              <a:rPr lang="en-US" b="1" dirty="0"/>
              <a:t>GPT-2 for generation</a:t>
            </a:r>
          </a:p>
          <a:p>
            <a:r>
              <a:rPr lang="en-US" dirty="0"/>
              <a:t>Time-series Prediction:</a:t>
            </a:r>
          </a:p>
          <a:p>
            <a:pPr lvl="1"/>
            <a:r>
              <a:rPr lang="en-US" dirty="0"/>
              <a:t>Jitter, inject noise, shifting, scaling, etc.</a:t>
            </a:r>
          </a:p>
        </p:txBody>
      </p:sp>
    </p:spTree>
    <p:extLst>
      <p:ext uri="{BB962C8B-B14F-4D97-AF65-F5344CB8AC3E}">
        <p14:creationId xmlns:p14="http://schemas.microsoft.com/office/powerpoint/2010/main" val="2662380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CCA73D-B3C2-4376-8131-856E60138D46}"/>
              </a:ext>
            </a:extLst>
          </p:cNvPr>
          <p:cNvSpPr>
            <a:spLocks noGrp="1"/>
          </p:cNvSpPr>
          <p:nvPr>
            <p:ph type="title"/>
          </p:nvPr>
        </p:nvSpPr>
        <p:spPr/>
        <p:txBody>
          <a:bodyPr/>
          <a:lstStyle/>
          <a:p>
            <a:r>
              <a:rPr lang="en-US" dirty="0"/>
              <a:t>Data Augmentation - NLP</a:t>
            </a:r>
          </a:p>
        </p:txBody>
      </p:sp>
      <p:sp>
        <p:nvSpPr>
          <p:cNvPr id="3" name="内容占位符 2">
            <a:extLst>
              <a:ext uri="{FF2B5EF4-FFF2-40B4-BE49-F238E27FC236}">
                <a16:creationId xmlns:a16="http://schemas.microsoft.com/office/drawing/2014/main" id="{130523F6-3AA3-81BE-5A12-38591603DB2C}"/>
              </a:ext>
            </a:extLst>
          </p:cNvPr>
          <p:cNvSpPr>
            <a:spLocks noGrp="1"/>
          </p:cNvSpPr>
          <p:nvPr>
            <p:ph idx="1"/>
          </p:nvPr>
        </p:nvSpPr>
        <p:spPr>
          <a:xfrm>
            <a:off x="838200" y="1825625"/>
            <a:ext cx="10515600" cy="524170"/>
          </a:xfrm>
        </p:spPr>
        <p:txBody>
          <a:bodyPr/>
          <a:lstStyle/>
          <a:p>
            <a:r>
              <a:rPr lang="en-US" dirty="0"/>
              <a:t>Word Substitution</a:t>
            </a:r>
          </a:p>
        </p:txBody>
      </p:sp>
      <p:pic>
        <p:nvPicPr>
          <p:cNvPr id="6146" name="Picture 2" descr="Augmenting text with word embeddings">
            <a:extLst>
              <a:ext uri="{FF2B5EF4-FFF2-40B4-BE49-F238E27FC236}">
                <a16:creationId xmlns:a16="http://schemas.microsoft.com/office/drawing/2014/main" id="{DAF2B376-706D-5EB9-BD24-E8A682F9E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562" y="2675084"/>
            <a:ext cx="6198861" cy="150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470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CCA73D-B3C2-4376-8131-856E60138D46}"/>
              </a:ext>
            </a:extLst>
          </p:cNvPr>
          <p:cNvSpPr>
            <a:spLocks noGrp="1"/>
          </p:cNvSpPr>
          <p:nvPr>
            <p:ph type="title"/>
          </p:nvPr>
        </p:nvSpPr>
        <p:spPr/>
        <p:txBody>
          <a:bodyPr/>
          <a:lstStyle/>
          <a:p>
            <a:r>
              <a:rPr lang="en-US" dirty="0"/>
              <a:t>Data Augmentation - NLP</a:t>
            </a:r>
          </a:p>
        </p:txBody>
      </p:sp>
      <p:sp>
        <p:nvSpPr>
          <p:cNvPr id="3" name="内容占位符 2">
            <a:extLst>
              <a:ext uri="{FF2B5EF4-FFF2-40B4-BE49-F238E27FC236}">
                <a16:creationId xmlns:a16="http://schemas.microsoft.com/office/drawing/2014/main" id="{130523F6-3AA3-81BE-5A12-38591603DB2C}"/>
              </a:ext>
            </a:extLst>
          </p:cNvPr>
          <p:cNvSpPr>
            <a:spLocks noGrp="1"/>
          </p:cNvSpPr>
          <p:nvPr>
            <p:ph idx="1"/>
          </p:nvPr>
        </p:nvSpPr>
        <p:spPr>
          <a:xfrm>
            <a:off x="838200" y="1825625"/>
            <a:ext cx="10515600" cy="524170"/>
          </a:xfrm>
        </p:spPr>
        <p:txBody>
          <a:bodyPr/>
          <a:lstStyle/>
          <a:p>
            <a:r>
              <a:rPr lang="en-US" dirty="0"/>
              <a:t>Back Translation</a:t>
            </a:r>
          </a:p>
        </p:txBody>
      </p:sp>
      <p:pic>
        <p:nvPicPr>
          <p:cNvPr id="4098" name="Picture 2">
            <a:extLst>
              <a:ext uri="{FF2B5EF4-FFF2-40B4-BE49-F238E27FC236}">
                <a16:creationId xmlns:a16="http://schemas.microsoft.com/office/drawing/2014/main" id="{54353EF5-00BA-814B-B2F4-67FA041B3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719" y="2749550"/>
            <a:ext cx="1058227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534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F9193-A4B5-8026-D31B-C63B96F0DDC1}"/>
              </a:ext>
            </a:extLst>
          </p:cNvPr>
          <p:cNvSpPr>
            <a:spLocks noGrp="1"/>
          </p:cNvSpPr>
          <p:nvPr>
            <p:ph type="title"/>
          </p:nvPr>
        </p:nvSpPr>
        <p:spPr/>
        <p:txBody>
          <a:bodyPr/>
          <a:lstStyle/>
          <a:p>
            <a:r>
              <a:rPr lang="en-US" dirty="0"/>
              <a:t>Data Augmentation - NLP</a:t>
            </a:r>
          </a:p>
        </p:txBody>
      </p:sp>
      <p:pic>
        <p:nvPicPr>
          <p:cNvPr id="7170" name="Picture 2" descr="GPT-2 Generator with React &amp; Flask">
            <a:extLst>
              <a:ext uri="{FF2B5EF4-FFF2-40B4-BE49-F238E27FC236}">
                <a16:creationId xmlns:a16="http://schemas.microsoft.com/office/drawing/2014/main" id="{8B8C8DB1-A205-7211-DAE2-5010A6315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1690688"/>
            <a:ext cx="6191250"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497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801E2-6EBA-E97A-4FDF-8151B3819439}"/>
              </a:ext>
            </a:extLst>
          </p:cNvPr>
          <p:cNvSpPr>
            <a:spLocks noGrp="1"/>
          </p:cNvSpPr>
          <p:nvPr>
            <p:ph type="title"/>
          </p:nvPr>
        </p:nvSpPr>
        <p:spPr/>
        <p:txBody>
          <a:bodyPr/>
          <a:lstStyle/>
          <a:p>
            <a:r>
              <a:rPr lang="en-US" dirty="0"/>
              <a:t>Data Augmentation</a:t>
            </a:r>
          </a:p>
        </p:txBody>
      </p:sp>
      <p:sp>
        <p:nvSpPr>
          <p:cNvPr id="3" name="内容占位符 2">
            <a:extLst>
              <a:ext uri="{FF2B5EF4-FFF2-40B4-BE49-F238E27FC236}">
                <a16:creationId xmlns:a16="http://schemas.microsoft.com/office/drawing/2014/main" id="{BD968513-9696-2AC4-24C1-A92CD890ED41}"/>
              </a:ext>
            </a:extLst>
          </p:cNvPr>
          <p:cNvSpPr>
            <a:spLocks noGrp="1"/>
          </p:cNvSpPr>
          <p:nvPr>
            <p:ph idx="1"/>
          </p:nvPr>
        </p:nvSpPr>
        <p:spPr/>
        <p:txBody>
          <a:bodyPr>
            <a:normAutofit/>
          </a:bodyPr>
          <a:lstStyle/>
          <a:p>
            <a:r>
              <a:rPr lang="en-US" dirty="0"/>
              <a:t>Computer Vision (CV):</a:t>
            </a:r>
          </a:p>
          <a:p>
            <a:pPr lvl="1"/>
            <a:r>
              <a:rPr lang="en-US" dirty="0"/>
              <a:t>Image mirroring, scaling, rotation, flipping, zooming, etc.</a:t>
            </a:r>
          </a:p>
          <a:p>
            <a:pPr lvl="1"/>
            <a:r>
              <a:rPr lang="en-US" dirty="0"/>
              <a:t>GAN models (i.e. </a:t>
            </a:r>
            <a:r>
              <a:rPr lang="en-US" dirty="0" err="1"/>
              <a:t>CycleGAN</a:t>
            </a:r>
            <a:r>
              <a:rPr lang="en-US" dirty="0"/>
              <a:t>)</a:t>
            </a:r>
          </a:p>
          <a:p>
            <a:r>
              <a:rPr lang="en-US" dirty="0"/>
              <a:t>Natural Language Processing (NLP):</a:t>
            </a:r>
          </a:p>
          <a:p>
            <a:pPr lvl="1"/>
            <a:r>
              <a:rPr lang="en-US" dirty="0"/>
              <a:t>Back translation</a:t>
            </a:r>
          </a:p>
          <a:p>
            <a:pPr lvl="1"/>
            <a:r>
              <a:rPr lang="en-US" dirty="0"/>
              <a:t>GPT-2 for generation</a:t>
            </a:r>
          </a:p>
          <a:p>
            <a:r>
              <a:rPr lang="en-US" b="1" dirty="0"/>
              <a:t>Time-series Prediction:</a:t>
            </a:r>
          </a:p>
          <a:p>
            <a:pPr lvl="1"/>
            <a:r>
              <a:rPr lang="en-US" b="1" dirty="0"/>
              <a:t>Jitter, inject noise, shifting, scaling, etc.</a:t>
            </a:r>
          </a:p>
        </p:txBody>
      </p:sp>
    </p:spTree>
    <p:extLst>
      <p:ext uri="{BB962C8B-B14F-4D97-AF65-F5344CB8AC3E}">
        <p14:creationId xmlns:p14="http://schemas.microsoft.com/office/powerpoint/2010/main" val="188306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F0A71-E1A3-B81B-1CA4-4B1CEA0B5404}"/>
              </a:ext>
            </a:extLst>
          </p:cNvPr>
          <p:cNvSpPr>
            <a:spLocks noGrp="1"/>
          </p:cNvSpPr>
          <p:nvPr>
            <p:ph type="title"/>
          </p:nvPr>
        </p:nvSpPr>
        <p:spPr/>
        <p:txBody>
          <a:bodyPr/>
          <a:lstStyle/>
          <a:p>
            <a:r>
              <a:rPr lang="en-US" dirty="0"/>
              <a:t>Objectives</a:t>
            </a:r>
          </a:p>
        </p:txBody>
      </p:sp>
      <p:sp>
        <p:nvSpPr>
          <p:cNvPr id="3" name="内容占位符 2">
            <a:extLst>
              <a:ext uri="{FF2B5EF4-FFF2-40B4-BE49-F238E27FC236}">
                <a16:creationId xmlns:a16="http://schemas.microsoft.com/office/drawing/2014/main" id="{F937E7AF-41F9-3F21-7451-5570AF89346D}"/>
              </a:ext>
            </a:extLst>
          </p:cNvPr>
          <p:cNvSpPr>
            <a:spLocks noGrp="1"/>
          </p:cNvSpPr>
          <p:nvPr>
            <p:ph idx="1"/>
          </p:nvPr>
        </p:nvSpPr>
        <p:spPr/>
        <p:txBody>
          <a:bodyPr/>
          <a:lstStyle/>
          <a:p>
            <a:r>
              <a:rPr lang="en-US" dirty="0"/>
              <a:t>Broad knowledge of overfitting.</a:t>
            </a:r>
          </a:p>
          <a:p>
            <a:r>
              <a:rPr lang="en-US" dirty="0"/>
              <a:t>Get a general understanding of different techniques to prevent overfitting.</a:t>
            </a:r>
          </a:p>
          <a:p>
            <a:r>
              <a:rPr lang="en-US" dirty="0"/>
              <a:t>Mathematically understanding of PCA and L1 Regularization.</a:t>
            </a:r>
          </a:p>
        </p:txBody>
      </p:sp>
    </p:spTree>
    <p:extLst>
      <p:ext uri="{BB962C8B-B14F-4D97-AF65-F5344CB8AC3E}">
        <p14:creationId xmlns:p14="http://schemas.microsoft.com/office/powerpoint/2010/main" val="1380051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A0108-CCE6-1725-C00F-C9DE93B3A512}"/>
              </a:ext>
            </a:extLst>
          </p:cNvPr>
          <p:cNvSpPr>
            <a:spLocks noGrp="1"/>
          </p:cNvSpPr>
          <p:nvPr>
            <p:ph type="title"/>
          </p:nvPr>
        </p:nvSpPr>
        <p:spPr/>
        <p:txBody>
          <a:bodyPr/>
          <a:lstStyle/>
          <a:p>
            <a:r>
              <a:rPr lang="en-US" dirty="0"/>
              <a:t>Data Augmentation – Time-series</a:t>
            </a:r>
          </a:p>
        </p:txBody>
      </p:sp>
      <p:pic>
        <p:nvPicPr>
          <p:cNvPr id="8194" name="Picture 2" descr="Examples of time-series data augmentation methods on a sine wave. The blue line corresponds to the original time-series and the dotted orange lines correspond to the generated time-series patterns.">
            <a:extLst>
              <a:ext uri="{FF2B5EF4-FFF2-40B4-BE49-F238E27FC236}">
                <a16:creationId xmlns:a16="http://schemas.microsoft.com/office/drawing/2014/main" id="{5DBF6679-3B94-24C2-8616-7C118A6738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0379" y="1690688"/>
            <a:ext cx="6015909" cy="4696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114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3A5B4-A8C9-EE83-418B-E6B05ECE2F45}"/>
              </a:ext>
            </a:extLst>
          </p:cNvPr>
          <p:cNvSpPr>
            <a:spLocks noGrp="1"/>
          </p:cNvSpPr>
          <p:nvPr>
            <p:ph type="title"/>
          </p:nvPr>
        </p:nvSpPr>
        <p:spPr/>
        <p:txBody>
          <a:bodyPr/>
          <a:lstStyle/>
          <a:p>
            <a:r>
              <a:rPr lang="en-US" dirty="0"/>
              <a:t>How to avoid overfitting?</a:t>
            </a:r>
          </a:p>
        </p:txBody>
      </p:sp>
      <p:sp>
        <p:nvSpPr>
          <p:cNvPr id="3" name="内容占位符 2">
            <a:extLst>
              <a:ext uri="{FF2B5EF4-FFF2-40B4-BE49-F238E27FC236}">
                <a16:creationId xmlns:a16="http://schemas.microsoft.com/office/drawing/2014/main" id="{66EE845A-C4C5-99CA-A0A9-90EF02807906}"/>
              </a:ext>
            </a:extLst>
          </p:cNvPr>
          <p:cNvSpPr>
            <a:spLocks noGrp="1"/>
          </p:cNvSpPr>
          <p:nvPr>
            <p:ph idx="1"/>
          </p:nvPr>
        </p:nvSpPr>
        <p:spPr/>
        <p:txBody>
          <a:bodyPr>
            <a:normAutofit fontScale="92500" lnSpcReduction="20000"/>
          </a:bodyPr>
          <a:lstStyle/>
          <a:p>
            <a:r>
              <a:rPr lang="en-US" dirty="0"/>
              <a:t>Input Data</a:t>
            </a:r>
          </a:p>
          <a:p>
            <a:pPr lvl="1"/>
            <a:r>
              <a:rPr lang="en-US" dirty="0"/>
              <a:t>Train with more data (clean data)</a:t>
            </a:r>
          </a:p>
          <a:p>
            <a:pPr lvl="1"/>
            <a:r>
              <a:rPr lang="en-US" dirty="0"/>
              <a:t>Data augmentation</a:t>
            </a:r>
          </a:p>
          <a:p>
            <a:r>
              <a:rPr lang="en-US" altLang="zh-CN" b="1" dirty="0"/>
              <a:t>Feature Engineering:</a:t>
            </a:r>
          </a:p>
          <a:p>
            <a:pPr lvl="1"/>
            <a:r>
              <a:rPr lang="en-US" altLang="zh-CN" b="1" dirty="0"/>
              <a:t>Feature Extraction (Dimension Reduction)</a:t>
            </a:r>
          </a:p>
          <a:p>
            <a:pPr lvl="1"/>
            <a:r>
              <a:rPr lang="en-US" altLang="zh-CN" dirty="0"/>
              <a:t>Feature Selection</a:t>
            </a:r>
          </a:p>
          <a:p>
            <a:r>
              <a:rPr lang="en-US" altLang="zh-CN" dirty="0"/>
              <a:t>Model:</a:t>
            </a:r>
          </a:p>
          <a:p>
            <a:pPr lvl="1"/>
            <a:r>
              <a:rPr lang="en-US" altLang="zh-CN" dirty="0"/>
              <a:t>Regularization</a:t>
            </a:r>
          </a:p>
          <a:p>
            <a:pPr lvl="1"/>
            <a:r>
              <a:rPr lang="en-US" altLang="zh-CN" dirty="0"/>
              <a:t>Dropout Layers</a:t>
            </a:r>
          </a:p>
          <a:p>
            <a:r>
              <a:rPr lang="en-US" altLang="zh-CN" dirty="0"/>
              <a:t>Training Stage:</a:t>
            </a:r>
          </a:p>
          <a:p>
            <a:pPr lvl="1"/>
            <a:r>
              <a:rPr lang="en-US" altLang="zh-CN" dirty="0"/>
              <a:t>Cross-Validation</a:t>
            </a:r>
          </a:p>
          <a:p>
            <a:pPr lvl="1"/>
            <a:r>
              <a:rPr lang="en-US" altLang="zh-CN" dirty="0"/>
              <a:t>Early Stopping</a:t>
            </a:r>
          </a:p>
        </p:txBody>
      </p:sp>
    </p:spTree>
    <p:extLst>
      <p:ext uri="{BB962C8B-B14F-4D97-AF65-F5344CB8AC3E}">
        <p14:creationId xmlns:p14="http://schemas.microsoft.com/office/powerpoint/2010/main" val="870183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56913-B6EF-F060-31C3-0EC459DACA90}"/>
              </a:ext>
            </a:extLst>
          </p:cNvPr>
          <p:cNvSpPr>
            <a:spLocks noGrp="1"/>
          </p:cNvSpPr>
          <p:nvPr>
            <p:ph type="title"/>
          </p:nvPr>
        </p:nvSpPr>
        <p:spPr/>
        <p:txBody>
          <a:bodyPr/>
          <a:lstStyle/>
          <a:p>
            <a:r>
              <a:rPr lang="en-US" dirty="0"/>
              <a:t>What are features?</a:t>
            </a:r>
          </a:p>
        </p:txBody>
      </p:sp>
      <p:pic>
        <p:nvPicPr>
          <p:cNvPr id="1026" name="Picture 2">
            <a:extLst>
              <a:ext uri="{FF2B5EF4-FFF2-40B4-BE49-F238E27FC236}">
                <a16:creationId xmlns:a16="http://schemas.microsoft.com/office/drawing/2014/main" id="{32793040-10DA-FAA1-7204-11DA5F3E2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58" y="2276009"/>
            <a:ext cx="11314701" cy="2672509"/>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FE2A323B-3C8D-02D4-3E45-72067761E5D5}"/>
              </a:ext>
            </a:extLst>
          </p:cNvPr>
          <p:cNvSpPr txBox="1"/>
          <p:nvPr/>
        </p:nvSpPr>
        <p:spPr>
          <a:xfrm>
            <a:off x="9599428" y="1434086"/>
            <a:ext cx="1754372" cy="584775"/>
          </a:xfrm>
          <a:prstGeom prst="rect">
            <a:avLst/>
          </a:prstGeom>
          <a:noFill/>
        </p:spPr>
        <p:txBody>
          <a:bodyPr wrap="square" rtlCol="0">
            <a:spAutoFit/>
          </a:bodyPr>
          <a:lstStyle/>
          <a:p>
            <a:pPr algn="ctr"/>
            <a:r>
              <a:rPr lang="en-US" altLang="zh-CN" sz="3200" b="1" dirty="0">
                <a:solidFill>
                  <a:srgbClr val="FF0000"/>
                </a:solidFill>
              </a:rPr>
              <a:t>Labels</a:t>
            </a:r>
            <a:endParaRPr lang="en-US" sz="3200" b="1" dirty="0">
              <a:solidFill>
                <a:srgbClr val="FF0000"/>
              </a:solidFill>
            </a:endParaRPr>
          </a:p>
        </p:txBody>
      </p:sp>
      <p:sp>
        <p:nvSpPr>
          <p:cNvPr id="5" name="文本框 4">
            <a:extLst>
              <a:ext uri="{FF2B5EF4-FFF2-40B4-BE49-F238E27FC236}">
                <a16:creationId xmlns:a16="http://schemas.microsoft.com/office/drawing/2014/main" id="{8A313B76-ECC0-B478-539A-79B403BC4FD8}"/>
              </a:ext>
            </a:extLst>
          </p:cNvPr>
          <p:cNvSpPr txBox="1"/>
          <p:nvPr/>
        </p:nvSpPr>
        <p:spPr>
          <a:xfrm>
            <a:off x="4445654" y="1506568"/>
            <a:ext cx="1754372" cy="584775"/>
          </a:xfrm>
          <a:prstGeom prst="rect">
            <a:avLst/>
          </a:prstGeom>
          <a:noFill/>
        </p:spPr>
        <p:txBody>
          <a:bodyPr wrap="square" rtlCol="0">
            <a:spAutoFit/>
          </a:bodyPr>
          <a:lstStyle/>
          <a:p>
            <a:pPr algn="ctr"/>
            <a:r>
              <a:rPr lang="en-US" altLang="zh-CN" sz="3200" b="1" dirty="0">
                <a:solidFill>
                  <a:srgbClr val="FF0000"/>
                </a:solidFill>
              </a:rPr>
              <a:t>Features</a:t>
            </a:r>
            <a:endParaRPr lang="en-US" sz="3200" b="1" dirty="0">
              <a:solidFill>
                <a:srgbClr val="FF0000"/>
              </a:solidFill>
            </a:endParaRPr>
          </a:p>
        </p:txBody>
      </p:sp>
      <p:sp>
        <p:nvSpPr>
          <p:cNvPr id="6" name="右大括号 5">
            <a:extLst>
              <a:ext uri="{FF2B5EF4-FFF2-40B4-BE49-F238E27FC236}">
                <a16:creationId xmlns:a16="http://schemas.microsoft.com/office/drawing/2014/main" id="{DE414130-588D-0F97-3485-018BF93170A9}"/>
              </a:ext>
            </a:extLst>
          </p:cNvPr>
          <p:cNvSpPr/>
          <p:nvPr/>
        </p:nvSpPr>
        <p:spPr>
          <a:xfrm rot="16200000">
            <a:off x="5138174" y="-1943540"/>
            <a:ext cx="369332" cy="8365334"/>
          </a:xfrm>
          <a:prstGeom prst="rightBrace">
            <a:avLst>
              <a:gd name="adj1" fmla="val 8333"/>
              <a:gd name="adj2" fmla="val 50254"/>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8" name="直接箭头连接符 7">
            <a:extLst>
              <a:ext uri="{FF2B5EF4-FFF2-40B4-BE49-F238E27FC236}">
                <a16:creationId xmlns:a16="http://schemas.microsoft.com/office/drawing/2014/main" id="{EC2FA54D-91C9-535C-6E78-865E0DA5F57D}"/>
              </a:ext>
            </a:extLst>
          </p:cNvPr>
          <p:cNvCxnSpPr>
            <a:cxnSpLocks/>
            <a:stCxn id="4" idx="2"/>
          </p:cNvCxnSpPr>
          <p:nvPr/>
        </p:nvCxnSpPr>
        <p:spPr>
          <a:xfrm>
            <a:off x="10476614" y="2018861"/>
            <a:ext cx="0" cy="40493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1346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D728-DEA0-4F28-B193-360C23522154}"/>
              </a:ext>
            </a:extLst>
          </p:cNvPr>
          <p:cNvSpPr>
            <a:spLocks noGrp="1"/>
          </p:cNvSpPr>
          <p:nvPr>
            <p:ph type="title"/>
          </p:nvPr>
        </p:nvSpPr>
        <p:spPr/>
        <p:txBody>
          <a:bodyPr/>
          <a:lstStyle/>
          <a:p>
            <a:r>
              <a:rPr lang="en-US" altLang="zh-CN" dirty="0"/>
              <a:t>Curse of Dimensionality</a:t>
            </a:r>
            <a:endParaRPr lang="zh-CN" altLang="en-US" dirty="0"/>
          </a:p>
        </p:txBody>
      </p:sp>
      <p:sp>
        <p:nvSpPr>
          <p:cNvPr id="3" name="Content Placeholder 2">
            <a:extLst>
              <a:ext uri="{FF2B5EF4-FFF2-40B4-BE49-F238E27FC236}">
                <a16:creationId xmlns:a16="http://schemas.microsoft.com/office/drawing/2014/main" id="{70001029-0C45-4EA9-AD3F-31644E40CC6B}"/>
              </a:ext>
            </a:extLst>
          </p:cNvPr>
          <p:cNvSpPr>
            <a:spLocks noGrp="1"/>
          </p:cNvSpPr>
          <p:nvPr>
            <p:ph idx="1"/>
          </p:nvPr>
        </p:nvSpPr>
        <p:spPr/>
        <p:txBody>
          <a:bodyPr/>
          <a:lstStyle/>
          <a:p>
            <a:r>
              <a:rPr lang="en-US" altLang="zh-CN" b="0" i="1" dirty="0">
                <a:solidFill>
                  <a:srgbClr val="000000"/>
                </a:solidFill>
                <a:effectLst/>
                <a:latin typeface="Georgia" panose="02040502050405020303" pitchFamily="18" charset="0"/>
              </a:rPr>
              <a:t>If 0.5*red + 0.3*green + 0.2*blue &gt; 0.6 : return cat;</a:t>
            </a:r>
            <a:br>
              <a:rPr lang="en-US" altLang="zh-CN" dirty="0"/>
            </a:br>
            <a:r>
              <a:rPr lang="en-US" altLang="zh-CN" b="0" i="1" dirty="0">
                <a:solidFill>
                  <a:srgbClr val="000000"/>
                </a:solidFill>
                <a:effectLst/>
                <a:latin typeface="Georgia" panose="02040502050405020303" pitchFamily="18" charset="0"/>
              </a:rPr>
              <a:t>else return dog;</a:t>
            </a:r>
            <a:endParaRPr lang="zh-CN" altLang="en-US" dirty="0"/>
          </a:p>
        </p:txBody>
      </p:sp>
      <p:pic>
        <p:nvPicPr>
          <p:cNvPr id="5" name="Picture 4">
            <a:extLst>
              <a:ext uri="{FF2B5EF4-FFF2-40B4-BE49-F238E27FC236}">
                <a16:creationId xmlns:a16="http://schemas.microsoft.com/office/drawing/2014/main" id="{93E799BD-76B1-44E6-BEBD-0D5878A0F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334" y="2409714"/>
            <a:ext cx="5486682" cy="4305521"/>
          </a:xfrm>
          <a:prstGeom prst="rect">
            <a:avLst/>
          </a:prstGeom>
        </p:spPr>
      </p:pic>
    </p:spTree>
    <p:extLst>
      <p:ext uri="{BB962C8B-B14F-4D97-AF65-F5344CB8AC3E}">
        <p14:creationId xmlns:p14="http://schemas.microsoft.com/office/powerpoint/2010/main" val="3627818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B8AB-D598-4709-9CCC-96A4AC0F7DFA}"/>
              </a:ext>
            </a:extLst>
          </p:cNvPr>
          <p:cNvSpPr>
            <a:spLocks noGrp="1"/>
          </p:cNvSpPr>
          <p:nvPr>
            <p:ph type="title"/>
          </p:nvPr>
        </p:nvSpPr>
        <p:spPr/>
        <p:txBody>
          <a:bodyPr/>
          <a:lstStyle/>
          <a:p>
            <a:r>
              <a:rPr lang="en-US" altLang="zh-CN" dirty="0"/>
              <a:t>Curse of Dimensionality</a:t>
            </a:r>
            <a:endParaRPr lang="zh-CN" altLang="en-US" dirty="0"/>
          </a:p>
        </p:txBody>
      </p:sp>
      <p:pic>
        <p:nvPicPr>
          <p:cNvPr id="11" name="Picture 10">
            <a:extLst>
              <a:ext uri="{FF2B5EF4-FFF2-40B4-BE49-F238E27FC236}">
                <a16:creationId xmlns:a16="http://schemas.microsoft.com/office/drawing/2014/main" id="{C1896309-808C-4684-AD72-1F8FB3615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033" y="1781124"/>
            <a:ext cx="2597283" cy="1962251"/>
          </a:xfrm>
          <a:prstGeom prst="rect">
            <a:avLst/>
          </a:prstGeom>
        </p:spPr>
      </p:pic>
      <p:pic>
        <p:nvPicPr>
          <p:cNvPr id="13" name="Picture 12">
            <a:extLst>
              <a:ext uri="{FF2B5EF4-FFF2-40B4-BE49-F238E27FC236}">
                <a16:creationId xmlns:a16="http://schemas.microsoft.com/office/drawing/2014/main" id="{0F03372B-C53D-4D18-A4A7-6E0EF84311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2341" y="1690688"/>
            <a:ext cx="3276768" cy="3257717"/>
          </a:xfrm>
          <a:prstGeom prst="rect">
            <a:avLst/>
          </a:prstGeom>
        </p:spPr>
      </p:pic>
      <p:pic>
        <p:nvPicPr>
          <p:cNvPr id="15" name="Picture 14">
            <a:extLst>
              <a:ext uri="{FF2B5EF4-FFF2-40B4-BE49-F238E27FC236}">
                <a16:creationId xmlns:a16="http://schemas.microsoft.com/office/drawing/2014/main" id="{43109FB8-3F87-40FB-9220-645BFC96A8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8056" y="1476117"/>
            <a:ext cx="3765744" cy="5016758"/>
          </a:xfrm>
          <a:prstGeom prst="rect">
            <a:avLst/>
          </a:prstGeom>
        </p:spPr>
      </p:pic>
    </p:spTree>
    <p:extLst>
      <p:ext uri="{BB962C8B-B14F-4D97-AF65-F5344CB8AC3E}">
        <p14:creationId xmlns:p14="http://schemas.microsoft.com/office/powerpoint/2010/main" val="1980211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B8AB-D598-4709-9CCC-96A4AC0F7DFA}"/>
              </a:ext>
            </a:extLst>
          </p:cNvPr>
          <p:cNvSpPr>
            <a:spLocks noGrp="1"/>
          </p:cNvSpPr>
          <p:nvPr>
            <p:ph type="title"/>
          </p:nvPr>
        </p:nvSpPr>
        <p:spPr/>
        <p:txBody>
          <a:bodyPr/>
          <a:lstStyle/>
          <a:p>
            <a:r>
              <a:rPr lang="en-US" altLang="zh-CN" dirty="0"/>
              <a:t>Curse of Dimensionality</a:t>
            </a:r>
            <a:endParaRPr lang="zh-CN" altLang="en-US" dirty="0"/>
          </a:p>
        </p:txBody>
      </p:sp>
      <p:pic>
        <p:nvPicPr>
          <p:cNvPr id="11" name="Picture 10">
            <a:extLst>
              <a:ext uri="{FF2B5EF4-FFF2-40B4-BE49-F238E27FC236}">
                <a16:creationId xmlns:a16="http://schemas.microsoft.com/office/drawing/2014/main" id="{C1896309-808C-4684-AD72-1F8FB3615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033" y="1781124"/>
            <a:ext cx="2597283" cy="1962251"/>
          </a:xfrm>
          <a:prstGeom prst="rect">
            <a:avLst/>
          </a:prstGeom>
        </p:spPr>
      </p:pic>
      <p:pic>
        <p:nvPicPr>
          <p:cNvPr id="13" name="Picture 12">
            <a:extLst>
              <a:ext uri="{FF2B5EF4-FFF2-40B4-BE49-F238E27FC236}">
                <a16:creationId xmlns:a16="http://schemas.microsoft.com/office/drawing/2014/main" id="{0F03372B-C53D-4D18-A4A7-6E0EF84311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2341" y="1690688"/>
            <a:ext cx="3276768" cy="3257717"/>
          </a:xfrm>
          <a:prstGeom prst="rect">
            <a:avLst/>
          </a:prstGeom>
        </p:spPr>
      </p:pic>
      <p:pic>
        <p:nvPicPr>
          <p:cNvPr id="15" name="Picture 14">
            <a:extLst>
              <a:ext uri="{FF2B5EF4-FFF2-40B4-BE49-F238E27FC236}">
                <a16:creationId xmlns:a16="http://schemas.microsoft.com/office/drawing/2014/main" id="{43109FB8-3F87-40FB-9220-645BFC96A8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8056" y="1476117"/>
            <a:ext cx="3765744" cy="5016758"/>
          </a:xfrm>
          <a:prstGeom prst="rect">
            <a:avLst/>
          </a:prstGeom>
        </p:spPr>
      </p:pic>
      <p:sp>
        <p:nvSpPr>
          <p:cNvPr id="4" name="文本框 3">
            <a:extLst>
              <a:ext uri="{FF2B5EF4-FFF2-40B4-BE49-F238E27FC236}">
                <a16:creationId xmlns:a16="http://schemas.microsoft.com/office/drawing/2014/main" id="{DB057633-C3F2-B2EF-218E-B0D14D5239C5}"/>
              </a:ext>
            </a:extLst>
          </p:cNvPr>
          <p:cNvSpPr txBox="1"/>
          <p:nvPr/>
        </p:nvSpPr>
        <p:spPr>
          <a:xfrm>
            <a:off x="1219284" y="5350003"/>
            <a:ext cx="4695741" cy="923330"/>
          </a:xfrm>
          <a:prstGeom prst="rect">
            <a:avLst/>
          </a:prstGeom>
          <a:noFill/>
        </p:spPr>
        <p:txBody>
          <a:bodyPr wrap="square">
            <a:spAutoFit/>
          </a:bodyPr>
          <a:lstStyle/>
          <a:p>
            <a:r>
              <a:rPr lang="en-US" altLang="zh-CN" sz="1800" kern="100" dirty="0">
                <a:solidFill>
                  <a:srgbClr val="FF0000"/>
                </a:solidFill>
                <a:effectLst/>
                <a:latin typeface="Arial" panose="020B0604020202020204" pitchFamily="34" charset="0"/>
                <a:ea typeface="等线" panose="02010600030101010101" pitchFamily="2" charset="-122"/>
                <a:cs typeface="Times New Roman" panose="02020603050405020304" pitchFamily="18" charset="0"/>
              </a:rPr>
              <a:t>Problem: The density of the training samples decreased exponentially when we increased the dimensionality of the problem.</a:t>
            </a:r>
            <a:endParaRPr lang="en-US" dirty="0">
              <a:solidFill>
                <a:srgbClr val="FF0000"/>
              </a:solidFill>
            </a:endParaRPr>
          </a:p>
        </p:txBody>
      </p:sp>
    </p:spTree>
    <p:extLst>
      <p:ext uri="{BB962C8B-B14F-4D97-AF65-F5344CB8AC3E}">
        <p14:creationId xmlns:p14="http://schemas.microsoft.com/office/powerpoint/2010/main" val="1644405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4B874-AC11-4EC0-808B-8389F97070E7}"/>
              </a:ext>
            </a:extLst>
          </p:cNvPr>
          <p:cNvSpPr>
            <a:spLocks noGrp="1"/>
          </p:cNvSpPr>
          <p:nvPr>
            <p:ph type="title"/>
          </p:nvPr>
        </p:nvSpPr>
        <p:spPr/>
        <p:txBody>
          <a:bodyPr/>
          <a:lstStyle/>
          <a:p>
            <a:r>
              <a:rPr lang="en-US" altLang="zh-CN" dirty="0"/>
              <a:t>Curse of Dimensionality</a:t>
            </a:r>
            <a:endParaRPr lang="zh-CN" altLang="en-US" dirty="0"/>
          </a:p>
        </p:txBody>
      </p:sp>
      <p:sp>
        <p:nvSpPr>
          <p:cNvPr id="3" name="Content Placeholder 2">
            <a:extLst>
              <a:ext uri="{FF2B5EF4-FFF2-40B4-BE49-F238E27FC236}">
                <a16:creationId xmlns:a16="http://schemas.microsoft.com/office/drawing/2014/main" id="{19DDA94F-0459-47D5-97DB-E6309919CED2}"/>
              </a:ext>
            </a:extLst>
          </p:cNvPr>
          <p:cNvSpPr>
            <a:spLocks noGrp="1"/>
          </p:cNvSpPr>
          <p:nvPr>
            <p:ph idx="1"/>
          </p:nvPr>
        </p:nvSpPr>
        <p:spPr/>
        <p:txBody>
          <a:bodyPr/>
          <a:lstStyle/>
          <a:p>
            <a:pPr algn="just"/>
            <a:r>
              <a:rPr lang="en-US" altLang="zh-CN" b="0" i="0" dirty="0">
                <a:solidFill>
                  <a:srgbClr val="555555"/>
                </a:solidFill>
                <a:effectLst/>
                <a:latin typeface="Monda"/>
              </a:rPr>
              <a:t>In the </a:t>
            </a:r>
            <a:r>
              <a:rPr lang="en-US" altLang="zh-CN" b="1" i="0" dirty="0">
                <a:solidFill>
                  <a:srgbClr val="555555"/>
                </a:solidFill>
                <a:effectLst/>
                <a:latin typeface="Monda"/>
              </a:rPr>
              <a:t>1D</a:t>
            </a:r>
            <a:r>
              <a:rPr lang="en-US" altLang="zh-CN" b="0" i="0" dirty="0">
                <a:solidFill>
                  <a:srgbClr val="555555"/>
                </a:solidFill>
                <a:effectLst/>
                <a:latin typeface="Monda"/>
              </a:rPr>
              <a:t> case (figure 2), 10 training instances covered the complete 1D feature space, the width of which was 5 unit intervals. Therefore, in the 1D case, the sample density was </a:t>
            </a:r>
            <a:r>
              <a:rPr lang="en-US" altLang="zh-CN" b="1" i="0" dirty="0">
                <a:solidFill>
                  <a:srgbClr val="555555"/>
                </a:solidFill>
                <a:effectLst/>
                <a:latin typeface="Monda"/>
              </a:rPr>
              <a:t>10/5=2 samples/interval</a:t>
            </a:r>
            <a:r>
              <a:rPr lang="en-US" altLang="zh-CN" b="0" i="0" dirty="0">
                <a:solidFill>
                  <a:srgbClr val="555555"/>
                </a:solidFill>
                <a:effectLst/>
                <a:latin typeface="Monda"/>
              </a:rPr>
              <a:t>. In the 2D case however (figure 3), we still had 10 training instances at our disposal, which now cover a </a:t>
            </a:r>
            <a:r>
              <a:rPr lang="en-US" altLang="zh-CN" b="1" i="0" dirty="0">
                <a:solidFill>
                  <a:srgbClr val="555555"/>
                </a:solidFill>
                <a:effectLst/>
                <a:latin typeface="Monda"/>
              </a:rPr>
              <a:t>2D</a:t>
            </a:r>
            <a:r>
              <a:rPr lang="en-US" altLang="zh-CN" b="0" i="0" dirty="0">
                <a:solidFill>
                  <a:srgbClr val="555555"/>
                </a:solidFill>
                <a:effectLst/>
                <a:latin typeface="Monda"/>
              </a:rPr>
              <a:t> feature space with an area of 5×5=25 unit squares. Therefore, in the 2D case, the sample density was </a:t>
            </a:r>
            <a:r>
              <a:rPr lang="en-US" altLang="zh-CN" b="1" i="0" dirty="0">
                <a:solidFill>
                  <a:srgbClr val="555555"/>
                </a:solidFill>
                <a:effectLst/>
                <a:latin typeface="Monda"/>
              </a:rPr>
              <a:t>10/25 = 0.4 samples/interval</a:t>
            </a:r>
            <a:r>
              <a:rPr lang="en-US" altLang="zh-CN" b="0" i="0" dirty="0">
                <a:solidFill>
                  <a:srgbClr val="555555"/>
                </a:solidFill>
                <a:effectLst/>
                <a:latin typeface="Monda"/>
              </a:rPr>
              <a:t>. Finally, in the </a:t>
            </a:r>
            <a:r>
              <a:rPr lang="en-US" altLang="zh-CN" b="1" i="0" dirty="0">
                <a:solidFill>
                  <a:srgbClr val="555555"/>
                </a:solidFill>
                <a:effectLst/>
                <a:latin typeface="Monda"/>
              </a:rPr>
              <a:t>3D</a:t>
            </a:r>
            <a:r>
              <a:rPr lang="en-US" altLang="zh-CN" b="0" i="0" dirty="0">
                <a:solidFill>
                  <a:srgbClr val="555555"/>
                </a:solidFill>
                <a:effectLst/>
                <a:latin typeface="Monda"/>
              </a:rPr>
              <a:t> case, the 10 samples had to cover a feature space volume of 5x5x5=125 unit cubes. Therefore, in the 3D case, the sample density was </a:t>
            </a:r>
            <a:r>
              <a:rPr lang="en-US" altLang="zh-CN" b="1" i="0" dirty="0">
                <a:solidFill>
                  <a:srgbClr val="555555"/>
                </a:solidFill>
                <a:effectLst/>
                <a:latin typeface="Monda"/>
              </a:rPr>
              <a:t>10/125 = 0.08 samples/interval.</a:t>
            </a:r>
            <a:endParaRPr lang="zh-CN" altLang="en-US" b="1" dirty="0"/>
          </a:p>
        </p:txBody>
      </p:sp>
    </p:spTree>
    <p:extLst>
      <p:ext uri="{BB962C8B-B14F-4D97-AF65-F5344CB8AC3E}">
        <p14:creationId xmlns:p14="http://schemas.microsoft.com/office/powerpoint/2010/main" val="2174027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5F28-E91E-477E-ADA0-EC71BA77A552}"/>
              </a:ext>
            </a:extLst>
          </p:cNvPr>
          <p:cNvSpPr>
            <a:spLocks noGrp="1"/>
          </p:cNvSpPr>
          <p:nvPr>
            <p:ph type="title"/>
          </p:nvPr>
        </p:nvSpPr>
        <p:spPr/>
        <p:txBody>
          <a:bodyPr/>
          <a:lstStyle/>
          <a:p>
            <a:r>
              <a:rPr lang="en-US" altLang="zh-CN" dirty="0"/>
              <a:t>Curse of Dimensionality</a:t>
            </a:r>
            <a:endParaRPr lang="zh-CN" altLang="en-US" dirty="0"/>
          </a:p>
        </p:txBody>
      </p:sp>
      <p:pic>
        <p:nvPicPr>
          <p:cNvPr id="5" name="Content Placeholder 4">
            <a:extLst>
              <a:ext uri="{FF2B5EF4-FFF2-40B4-BE49-F238E27FC236}">
                <a16:creationId xmlns:a16="http://schemas.microsoft.com/office/drawing/2014/main" id="{B616D360-6D8B-42DF-BFDD-7F2383A770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1490" y="1988254"/>
            <a:ext cx="3295819" cy="3492679"/>
          </a:xfrm>
        </p:spPr>
      </p:pic>
      <p:pic>
        <p:nvPicPr>
          <p:cNvPr id="7" name="Picture 6">
            <a:extLst>
              <a:ext uri="{FF2B5EF4-FFF2-40B4-BE49-F238E27FC236}">
                <a16:creationId xmlns:a16="http://schemas.microsoft.com/office/drawing/2014/main" id="{4A263DB8-3B25-4602-9EA9-0DF8BEE12C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834" y="1885861"/>
            <a:ext cx="3257717" cy="3467278"/>
          </a:xfrm>
          <a:prstGeom prst="rect">
            <a:avLst/>
          </a:prstGeom>
        </p:spPr>
      </p:pic>
    </p:spTree>
    <p:extLst>
      <p:ext uri="{BB962C8B-B14F-4D97-AF65-F5344CB8AC3E}">
        <p14:creationId xmlns:p14="http://schemas.microsoft.com/office/powerpoint/2010/main" val="3115472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9F5F8D-CB1E-9501-1E5F-EEE043087A5A}"/>
              </a:ext>
            </a:extLst>
          </p:cNvPr>
          <p:cNvSpPr>
            <a:spLocks noGrp="1"/>
          </p:cNvSpPr>
          <p:nvPr>
            <p:ph type="title"/>
          </p:nvPr>
        </p:nvSpPr>
        <p:spPr/>
        <p:txBody>
          <a:bodyPr/>
          <a:lstStyle/>
          <a:p>
            <a:r>
              <a:rPr lang="en-US" dirty="0"/>
              <a:t>Dimension Reduction</a:t>
            </a:r>
          </a:p>
        </p:txBody>
      </p:sp>
      <p:sp>
        <p:nvSpPr>
          <p:cNvPr id="3" name="内容占位符 2">
            <a:extLst>
              <a:ext uri="{FF2B5EF4-FFF2-40B4-BE49-F238E27FC236}">
                <a16:creationId xmlns:a16="http://schemas.microsoft.com/office/drawing/2014/main" id="{D8F23733-56B5-0E70-E69C-0EBED27E0F35}"/>
              </a:ext>
            </a:extLst>
          </p:cNvPr>
          <p:cNvSpPr>
            <a:spLocks noGrp="1"/>
          </p:cNvSpPr>
          <p:nvPr>
            <p:ph idx="1"/>
          </p:nvPr>
        </p:nvSpPr>
        <p:spPr/>
        <p:txBody>
          <a:bodyPr/>
          <a:lstStyle/>
          <a:p>
            <a:r>
              <a:rPr lang="en-US" dirty="0"/>
              <a:t>Dimensionality reduction is a method of converting the high dimensional variables into lower dimensional variables without changing the specific information of the variables. </a:t>
            </a:r>
          </a:p>
          <a:p>
            <a:r>
              <a:rPr lang="en-US" dirty="0"/>
              <a:t>Dimensionality Reduction is used to reduce the feature space with consideration by a set of principal features.</a:t>
            </a:r>
          </a:p>
        </p:txBody>
      </p:sp>
    </p:spTree>
    <p:extLst>
      <p:ext uri="{BB962C8B-B14F-4D97-AF65-F5344CB8AC3E}">
        <p14:creationId xmlns:p14="http://schemas.microsoft.com/office/powerpoint/2010/main" val="2951435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5BDB6-50DB-4B77-F2CC-5611693244D9}"/>
              </a:ext>
            </a:extLst>
          </p:cNvPr>
          <p:cNvSpPr>
            <a:spLocks noGrp="1"/>
          </p:cNvSpPr>
          <p:nvPr>
            <p:ph type="title"/>
          </p:nvPr>
        </p:nvSpPr>
        <p:spPr/>
        <p:txBody>
          <a:bodyPr/>
          <a:lstStyle/>
          <a:p>
            <a:r>
              <a:rPr lang="en-US" dirty="0"/>
              <a:t>Dimension Reduction - PCA</a:t>
            </a:r>
          </a:p>
        </p:txBody>
      </p:sp>
      <p:sp>
        <p:nvSpPr>
          <p:cNvPr id="3" name="内容占位符 2">
            <a:extLst>
              <a:ext uri="{FF2B5EF4-FFF2-40B4-BE49-F238E27FC236}">
                <a16:creationId xmlns:a16="http://schemas.microsoft.com/office/drawing/2014/main" id="{BC9D68A7-EDA4-E92A-632E-88572D3EF0D6}"/>
              </a:ext>
            </a:extLst>
          </p:cNvPr>
          <p:cNvSpPr>
            <a:spLocks noGrp="1"/>
          </p:cNvSpPr>
          <p:nvPr>
            <p:ph idx="1"/>
          </p:nvPr>
        </p:nvSpPr>
        <p:spPr/>
        <p:txBody>
          <a:bodyPr/>
          <a:lstStyle/>
          <a:p>
            <a:r>
              <a:rPr lang="en-US" dirty="0"/>
              <a:t>Principal component analysis (PCA) is a technique that transforms high-dimensions data into lower-dimensions while retaining as much information as possible.</a:t>
            </a:r>
          </a:p>
        </p:txBody>
      </p:sp>
    </p:spTree>
    <p:extLst>
      <p:ext uri="{BB962C8B-B14F-4D97-AF65-F5344CB8AC3E}">
        <p14:creationId xmlns:p14="http://schemas.microsoft.com/office/powerpoint/2010/main" val="3849601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a:t>
            </a:r>
          </a:p>
        </p:txBody>
      </p:sp>
      <p:sp>
        <p:nvSpPr>
          <p:cNvPr id="3" name="Content Placeholder 2"/>
          <p:cNvSpPr>
            <a:spLocks noGrp="1"/>
          </p:cNvSpPr>
          <p:nvPr>
            <p:ph idx="1"/>
          </p:nvPr>
        </p:nvSpPr>
        <p:spPr/>
        <p:txBody>
          <a:bodyPr>
            <a:normAutofit/>
          </a:bodyPr>
          <a:lstStyle/>
          <a:p>
            <a:pPr algn="just"/>
            <a:r>
              <a:rPr lang="en-US" sz="3200" dirty="0"/>
              <a:t>If we have </a:t>
            </a:r>
            <a:r>
              <a:rPr lang="en-US" sz="3200" b="1" dirty="0">
                <a:solidFill>
                  <a:srgbClr val="FF0000"/>
                </a:solidFill>
              </a:rPr>
              <a:t>too many features</a:t>
            </a:r>
            <a:r>
              <a:rPr lang="en-US" sz="3200" dirty="0"/>
              <a:t> (i.e. complex model), the learned hypothesis may fit the training set very well but fail to generalize to new examples (predict </a:t>
            </a:r>
            <a:r>
              <a:rPr lang="en-US" altLang="zh-CN" sz="3200" dirty="0"/>
              <a:t>results</a:t>
            </a:r>
            <a:r>
              <a:rPr lang="en-US" sz="3200" dirty="0"/>
              <a:t> on new examples).</a:t>
            </a:r>
          </a:p>
          <a:p>
            <a:pPr algn="just"/>
            <a:r>
              <a:rPr lang="en-US" sz="3200" dirty="0"/>
              <a:t>The </a:t>
            </a:r>
            <a:r>
              <a:rPr lang="en-US" sz="3200" b="1" dirty="0">
                <a:solidFill>
                  <a:srgbClr val="FF0000"/>
                </a:solidFill>
              </a:rPr>
              <a:t>long training time </a:t>
            </a:r>
            <a:r>
              <a:rPr lang="en-US" sz="3200" dirty="0"/>
              <a:t>of the model or its </a:t>
            </a:r>
            <a:r>
              <a:rPr lang="en-US" sz="3200" b="1" dirty="0">
                <a:solidFill>
                  <a:srgbClr val="FF0000"/>
                </a:solidFill>
              </a:rPr>
              <a:t>architectural complexity</a:t>
            </a:r>
            <a:r>
              <a:rPr lang="en-US" sz="3200" dirty="0"/>
              <a:t> may cause the model to overfit. If the model trains for too long on the training data or is too complex, it learns the noise or irrelevant information within the dataset.</a:t>
            </a:r>
          </a:p>
        </p:txBody>
      </p:sp>
    </p:spTree>
    <p:extLst>
      <p:ext uri="{BB962C8B-B14F-4D97-AF65-F5344CB8AC3E}">
        <p14:creationId xmlns:p14="http://schemas.microsoft.com/office/powerpoint/2010/main" val="689838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F21E55-B604-4F21-B47C-9D25007693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0224" y="117905"/>
            <a:ext cx="9831551" cy="6740095"/>
          </a:xfrm>
        </p:spPr>
      </p:pic>
    </p:spTree>
    <p:extLst>
      <p:ext uri="{BB962C8B-B14F-4D97-AF65-F5344CB8AC3E}">
        <p14:creationId xmlns:p14="http://schemas.microsoft.com/office/powerpoint/2010/main" val="1837838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474EEC-92BE-44D4-9FB3-467C196A26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5416" y="168275"/>
            <a:ext cx="9441168" cy="6508750"/>
          </a:xfrm>
        </p:spPr>
      </p:pic>
    </p:spTree>
    <p:extLst>
      <p:ext uri="{BB962C8B-B14F-4D97-AF65-F5344CB8AC3E}">
        <p14:creationId xmlns:p14="http://schemas.microsoft.com/office/powerpoint/2010/main" val="3214623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715A7F-9AC9-4F27-A137-71325262D3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9617" y="287946"/>
            <a:ext cx="8272765" cy="6570054"/>
          </a:xfrm>
        </p:spPr>
      </p:pic>
    </p:spTree>
    <p:extLst>
      <p:ext uri="{BB962C8B-B14F-4D97-AF65-F5344CB8AC3E}">
        <p14:creationId xmlns:p14="http://schemas.microsoft.com/office/powerpoint/2010/main" val="2849377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51B8A-25C8-C332-9C1D-ED0D38B40FAE}"/>
              </a:ext>
            </a:extLst>
          </p:cNvPr>
          <p:cNvSpPr>
            <a:spLocks noGrp="1"/>
          </p:cNvSpPr>
          <p:nvPr>
            <p:ph type="title"/>
          </p:nvPr>
        </p:nvSpPr>
        <p:spPr/>
        <p:txBody>
          <a:bodyPr/>
          <a:lstStyle/>
          <a:p>
            <a:r>
              <a:rPr lang="en-US" dirty="0"/>
              <a:t>Understand PCA mathematically</a:t>
            </a:r>
          </a:p>
        </p:txBody>
      </p:sp>
      <p:sp>
        <p:nvSpPr>
          <p:cNvPr id="3" name="内容占位符 2">
            <a:extLst>
              <a:ext uri="{FF2B5EF4-FFF2-40B4-BE49-F238E27FC236}">
                <a16:creationId xmlns:a16="http://schemas.microsoft.com/office/drawing/2014/main" id="{628E004A-A9A8-DC54-3DA3-83C1281E7A00}"/>
              </a:ext>
            </a:extLst>
          </p:cNvPr>
          <p:cNvSpPr>
            <a:spLocks noGrp="1"/>
          </p:cNvSpPr>
          <p:nvPr>
            <p:ph idx="1"/>
          </p:nvPr>
        </p:nvSpPr>
        <p:spPr/>
        <p:txBody>
          <a:bodyPr>
            <a:normAutofit fontScale="92500" lnSpcReduction="20000"/>
          </a:bodyPr>
          <a:lstStyle/>
          <a:p>
            <a:pPr marL="0" indent="0">
              <a:buNone/>
            </a:pPr>
            <a:endParaRPr lang="en-US" dirty="0"/>
          </a:p>
          <a:p>
            <a:r>
              <a:rPr lang="en-US" dirty="0"/>
              <a:t>Step 1: Calculate the covariance matrix for the features in the dataset.</a:t>
            </a:r>
          </a:p>
          <a:p>
            <a:endParaRPr lang="en-US" dirty="0"/>
          </a:p>
          <a:p>
            <a:r>
              <a:rPr lang="en-US" dirty="0"/>
              <a:t>Step 2: Calculate the eigenvalues and eigenvectors for the covariance matrix.</a:t>
            </a:r>
          </a:p>
          <a:p>
            <a:endParaRPr lang="en-US" dirty="0"/>
          </a:p>
          <a:p>
            <a:r>
              <a:rPr lang="en-US" dirty="0"/>
              <a:t>Step 3: Sort eigenvalues and their corresponding eigenvectors.</a:t>
            </a:r>
          </a:p>
          <a:p>
            <a:endParaRPr lang="en-US" dirty="0"/>
          </a:p>
          <a:p>
            <a:r>
              <a:rPr lang="en-US" dirty="0"/>
              <a:t>Step 4: Pick k eigenvalues and form a matrix of eigenvectors.</a:t>
            </a:r>
          </a:p>
          <a:p>
            <a:endParaRPr lang="en-US" dirty="0"/>
          </a:p>
          <a:p>
            <a:r>
              <a:rPr lang="en-US" dirty="0"/>
              <a:t>Step 5: Transform the original matrix.</a:t>
            </a:r>
          </a:p>
        </p:txBody>
      </p:sp>
    </p:spTree>
    <p:extLst>
      <p:ext uri="{BB962C8B-B14F-4D97-AF65-F5344CB8AC3E}">
        <p14:creationId xmlns:p14="http://schemas.microsoft.com/office/powerpoint/2010/main" val="3526482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339FE-80D7-3CFF-5311-05F740E9B899}"/>
              </a:ext>
            </a:extLst>
          </p:cNvPr>
          <p:cNvSpPr>
            <a:spLocks noGrp="1"/>
          </p:cNvSpPr>
          <p:nvPr>
            <p:ph type="title"/>
          </p:nvPr>
        </p:nvSpPr>
        <p:spPr/>
        <p:txBody>
          <a:bodyPr/>
          <a:lstStyle/>
          <a:p>
            <a:r>
              <a:rPr lang="en-US" dirty="0"/>
              <a:t>PCA</a:t>
            </a:r>
          </a:p>
        </p:txBody>
      </p:sp>
      <p:sp>
        <p:nvSpPr>
          <p:cNvPr id="3" name="内容占位符 2">
            <a:extLst>
              <a:ext uri="{FF2B5EF4-FFF2-40B4-BE49-F238E27FC236}">
                <a16:creationId xmlns:a16="http://schemas.microsoft.com/office/drawing/2014/main" id="{9DA692D4-1E78-B55E-C4F2-4D31A3BEDE4E}"/>
              </a:ext>
            </a:extLst>
          </p:cNvPr>
          <p:cNvSpPr>
            <a:spLocks noGrp="1"/>
          </p:cNvSpPr>
          <p:nvPr>
            <p:ph idx="1"/>
          </p:nvPr>
        </p:nvSpPr>
        <p:spPr/>
        <p:txBody>
          <a:bodyPr/>
          <a:lstStyle/>
          <a:p>
            <a:r>
              <a:rPr lang="en-US" dirty="0"/>
              <a:t>Step 1: Calculate the covariance matrix for the whole dataset</a:t>
            </a:r>
          </a:p>
        </p:txBody>
      </p:sp>
      <p:pic>
        <p:nvPicPr>
          <p:cNvPr id="5" name="图片 4">
            <a:extLst>
              <a:ext uri="{FF2B5EF4-FFF2-40B4-BE49-F238E27FC236}">
                <a16:creationId xmlns:a16="http://schemas.microsoft.com/office/drawing/2014/main" id="{03297876-4D0E-C26C-C136-B87057265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706" y="2535865"/>
            <a:ext cx="5886457" cy="1236425"/>
          </a:xfrm>
          <a:prstGeom prst="rect">
            <a:avLst/>
          </a:prstGeom>
        </p:spPr>
      </p:pic>
      <p:pic>
        <p:nvPicPr>
          <p:cNvPr id="10" name="图片 9">
            <a:extLst>
              <a:ext uri="{FF2B5EF4-FFF2-40B4-BE49-F238E27FC236}">
                <a16:creationId xmlns:a16="http://schemas.microsoft.com/office/drawing/2014/main" id="{C3536A4E-1863-61E1-EACD-EE3AF92F7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1213" y="4114211"/>
            <a:ext cx="5835950" cy="736638"/>
          </a:xfrm>
          <a:prstGeom prst="rect">
            <a:avLst/>
          </a:prstGeom>
        </p:spPr>
      </p:pic>
    </p:spTree>
    <p:extLst>
      <p:ext uri="{BB962C8B-B14F-4D97-AF65-F5344CB8AC3E}">
        <p14:creationId xmlns:p14="http://schemas.microsoft.com/office/powerpoint/2010/main" val="1151643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685EC-FB47-AAB8-30E9-33E7A767DF46}"/>
              </a:ext>
            </a:extLst>
          </p:cNvPr>
          <p:cNvSpPr>
            <a:spLocks noGrp="1"/>
          </p:cNvSpPr>
          <p:nvPr>
            <p:ph type="title"/>
          </p:nvPr>
        </p:nvSpPr>
        <p:spPr/>
        <p:txBody>
          <a:bodyPr/>
          <a:lstStyle/>
          <a:p>
            <a:r>
              <a:rPr lang="en-US" dirty="0"/>
              <a:t>PCA</a:t>
            </a:r>
          </a:p>
        </p:txBody>
      </p:sp>
      <p:sp>
        <p:nvSpPr>
          <p:cNvPr id="3" name="内容占位符 2">
            <a:extLst>
              <a:ext uri="{FF2B5EF4-FFF2-40B4-BE49-F238E27FC236}">
                <a16:creationId xmlns:a16="http://schemas.microsoft.com/office/drawing/2014/main" id="{D047FE95-24FC-6A05-8D22-012F1BD13F35}"/>
              </a:ext>
            </a:extLst>
          </p:cNvPr>
          <p:cNvSpPr>
            <a:spLocks noGrp="1"/>
          </p:cNvSpPr>
          <p:nvPr>
            <p:ph idx="1"/>
          </p:nvPr>
        </p:nvSpPr>
        <p:spPr/>
        <p:txBody>
          <a:bodyPr/>
          <a:lstStyle/>
          <a:p>
            <a:r>
              <a:rPr lang="en-US" dirty="0"/>
              <a:t>Step 2: Calculate eigenvalues and eigen vectors.</a:t>
            </a:r>
          </a:p>
          <a:p>
            <a:r>
              <a:rPr lang="en-US" dirty="0"/>
              <a:t>Let A be the covariance matrix, ν a vector and λ a scalar that satisfies </a:t>
            </a:r>
            <a:r>
              <a:rPr lang="en-US" dirty="0" err="1"/>
              <a:t>Aν</a:t>
            </a:r>
            <a:r>
              <a:rPr lang="en-US" dirty="0"/>
              <a:t> = </a:t>
            </a:r>
            <a:r>
              <a:rPr lang="en-US" dirty="0" err="1"/>
              <a:t>λν</a:t>
            </a:r>
            <a:r>
              <a:rPr lang="en-US" dirty="0"/>
              <a:t>, then λ is called eigenvalue associated with eigenvector ν of A.</a:t>
            </a:r>
          </a:p>
          <a:p>
            <a:r>
              <a:rPr lang="en-US" dirty="0" err="1"/>
              <a:t>Aν</a:t>
            </a:r>
            <a:r>
              <a:rPr lang="en-US" dirty="0"/>
              <a:t> = </a:t>
            </a:r>
            <a:r>
              <a:rPr lang="en-US" dirty="0" err="1"/>
              <a:t>λν</a:t>
            </a:r>
            <a:r>
              <a:rPr lang="en-US" dirty="0"/>
              <a:t>	-&gt;	(A-</a:t>
            </a:r>
            <a:r>
              <a:rPr lang="en-US" dirty="0" err="1"/>
              <a:t>λE</a:t>
            </a:r>
            <a:r>
              <a:rPr lang="en-US" dirty="0"/>
              <a:t>) ν=0</a:t>
            </a:r>
          </a:p>
          <a:p>
            <a:r>
              <a:rPr lang="en-US" dirty="0"/>
              <a:t>Because ν is a non-zero vector, | A-</a:t>
            </a:r>
            <a:r>
              <a:rPr lang="en-US" dirty="0" err="1"/>
              <a:t>λE</a:t>
            </a:r>
            <a:r>
              <a:rPr lang="en-US" dirty="0"/>
              <a:t> |=0</a:t>
            </a:r>
          </a:p>
        </p:txBody>
      </p:sp>
    </p:spTree>
    <p:extLst>
      <p:ext uri="{BB962C8B-B14F-4D97-AF65-F5344CB8AC3E}">
        <p14:creationId xmlns:p14="http://schemas.microsoft.com/office/powerpoint/2010/main" val="2390170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EB0AA-61E4-0900-AAA5-B3E8F47A31A5}"/>
              </a:ext>
            </a:extLst>
          </p:cNvPr>
          <p:cNvSpPr>
            <a:spLocks noGrp="1"/>
          </p:cNvSpPr>
          <p:nvPr>
            <p:ph type="title"/>
          </p:nvPr>
        </p:nvSpPr>
        <p:spPr/>
        <p:txBody>
          <a:bodyPr/>
          <a:lstStyle/>
          <a:p>
            <a:r>
              <a:rPr lang="en-US" dirty="0"/>
              <a:t>PCA</a:t>
            </a:r>
          </a:p>
        </p:txBody>
      </p:sp>
      <p:sp>
        <p:nvSpPr>
          <p:cNvPr id="3" name="内容占位符 2">
            <a:extLst>
              <a:ext uri="{FF2B5EF4-FFF2-40B4-BE49-F238E27FC236}">
                <a16:creationId xmlns:a16="http://schemas.microsoft.com/office/drawing/2014/main" id="{7AC4AE8E-4894-38B4-07C0-4CEEEB56172F}"/>
              </a:ext>
            </a:extLst>
          </p:cNvPr>
          <p:cNvSpPr>
            <a:spLocks noGrp="1"/>
          </p:cNvSpPr>
          <p:nvPr>
            <p:ph idx="1"/>
          </p:nvPr>
        </p:nvSpPr>
        <p:spPr/>
        <p:txBody>
          <a:bodyPr/>
          <a:lstStyle/>
          <a:p>
            <a:r>
              <a:rPr lang="en-US" dirty="0"/>
              <a:t>Step 3: Sort eigenvalues and their corresponding eigenvectors.</a:t>
            </a:r>
          </a:p>
          <a:p>
            <a:r>
              <a:rPr lang="en-US" dirty="0"/>
              <a:t>Step 4: Pick k eigenvalues and form a matrix of eigenvectors.</a:t>
            </a:r>
          </a:p>
          <a:p>
            <a:r>
              <a:rPr lang="en-US" dirty="0"/>
              <a:t>Step 5: Transform the original matrix.</a:t>
            </a:r>
          </a:p>
          <a:p>
            <a:endParaRPr lang="en-US" dirty="0"/>
          </a:p>
        </p:txBody>
      </p:sp>
    </p:spTree>
    <p:extLst>
      <p:ext uri="{BB962C8B-B14F-4D97-AF65-F5344CB8AC3E}">
        <p14:creationId xmlns:p14="http://schemas.microsoft.com/office/powerpoint/2010/main" val="500394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0BE030-1C7C-B8C8-1B01-18C13DE3585D}"/>
              </a:ext>
            </a:extLst>
          </p:cNvPr>
          <p:cNvSpPr>
            <a:spLocks noGrp="1"/>
          </p:cNvSpPr>
          <p:nvPr>
            <p:ph type="title"/>
          </p:nvPr>
        </p:nvSpPr>
        <p:spPr/>
        <p:txBody>
          <a:bodyPr/>
          <a:lstStyle/>
          <a:p>
            <a:r>
              <a:rPr lang="en-US" dirty="0"/>
              <a:t>Exercise for PCA</a:t>
            </a:r>
          </a:p>
        </p:txBody>
      </p:sp>
      <p:graphicFrame>
        <p:nvGraphicFramePr>
          <p:cNvPr id="4" name="表格 4">
            <a:extLst>
              <a:ext uri="{FF2B5EF4-FFF2-40B4-BE49-F238E27FC236}">
                <a16:creationId xmlns:a16="http://schemas.microsoft.com/office/drawing/2014/main" id="{70A076B6-5110-B58E-D11B-D775BC6B0B39}"/>
              </a:ext>
            </a:extLst>
          </p:cNvPr>
          <p:cNvGraphicFramePr>
            <a:graphicFrameLocks noGrp="1"/>
          </p:cNvGraphicFramePr>
          <p:nvPr>
            <p:ph idx="1"/>
            <p:extLst>
              <p:ext uri="{D42A27DB-BD31-4B8C-83A1-F6EECF244321}">
                <p14:modId xmlns:p14="http://schemas.microsoft.com/office/powerpoint/2010/main" val="2486579545"/>
              </p:ext>
            </p:extLst>
          </p:nvPr>
        </p:nvGraphicFramePr>
        <p:xfrm>
          <a:off x="3655829" y="1930533"/>
          <a:ext cx="5257800" cy="21945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005769694"/>
                    </a:ext>
                  </a:extLst>
                </a:gridCol>
                <a:gridCol w="1752600">
                  <a:extLst>
                    <a:ext uri="{9D8B030D-6E8A-4147-A177-3AD203B41FA5}">
                      <a16:colId xmlns:a16="http://schemas.microsoft.com/office/drawing/2014/main" val="2329535780"/>
                    </a:ext>
                  </a:extLst>
                </a:gridCol>
                <a:gridCol w="1752600">
                  <a:extLst>
                    <a:ext uri="{9D8B030D-6E8A-4147-A177-3AD203B41FA5}">
                      <a16:colId xmlns:a16="http://schemas.microsoft.com/office/drawing/2014/main" val="3957800286"/>
                    </a:ext>
                  </a:extLst>
                </a:gridCol>
              </a:tblGrid>
              <a:tr h="322464">
                <a:tc>
                  <a:txBody>
                    <a:bodyPr/>
                    <a:lstStyle/>
                    <a:p>
                      <a:endParaRPr lang="en-US"/>
                    </a:p>
                  </a:txBody>
                  <a:tcPr/>
                </a:tc>
                <a:tc>
                  <a:txBody>
                    <a:bodyPr/>
                    <a:lstStyle/>
                    <a:p>
                      <a:r>
                        <a:rPr lang="en-US" dirty="0"/>
                        <a:t>f1</a:t>
                      </a:r>
                    </a:p>
                  </a:txBody>
                  <a:tcPr/>
                </a:tc>
                <a:tc>
                  <a:txBody>
                    <a:bodyPr/>
                    <a:lstStyle/>
                    <a:p>
                      <a:r>
                        <a:rPr lang="en-US" dirty="0"/>
                        <a:t>f2</a:t>
                      </a:r>
                    </a:p>
                  </a:txBody>
                  <a:tcPr/>
                </a:tc>
                <a:extLst>
                  <a:ext uri="{0D108BD9-81ED-4DB2-BD59-A6C34878D82A}">
                    <a16:rowId xmlns:a16="http://schemas.microsoft.com/office/drawing/2014/main" val="4091857433"/>
                  </a:ext>
                </a:extLst>
              </a:tr>
              <a:tr h="322464">
                <a:tc>
                  <a:txBody>
                    <a:bodyPr/>
                    <a:lstStyle/>
                    <a:p>
                      <a:r>
                        <a:rPr lang="en-US" dirty="0"/>
                        <a:t>D1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559670677"/>
                  </a:ext>
                </a:extLst>
              </a:tr>
              <a:tr h="322464">
                <a:tc>
                  <a:txBody>
                    <a:bodyPr/>
                    <a:lstStyle/>
                    <a:p>
                      <a:r>
                        <a:rPr lang="en-US" dirty="0"/>
                        <a:t>D2</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703199518"/>
                  </a:ext>
                </a:extLst>
              </a:tr>
              <a:tr h="322464">
                <a:tc>
                  <a:txBody>
                    <a:bodyPr/>
                    <a:lstStyle/>
                    <a:p>
                      <a:r>
                        <a:rPr lang="en-US" dirty="0"/>
                        <a:t>D3</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275287105"/>
                  </a:ext>
                </a:extLst>
              </a:tr>
              <a:tr h="322464">
                <a:tc>
                  <a:txBody>
                    <a:bodyPr/>
                    <a:lstStyle/>
                    <a:p>
                      <a:r>
                        <a:rPr lang="en-US" dirty="0"/>
                        <a:t>D4</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566583436"/>
                  </a:ext>
                </a:extLst>
              </a:tr>
              <a:tr h="322464">
                <a:tc>
                  <a:txBody>
                    <a:bodyPr/>
                    <a:lstStyle/>
                    <a:p>
                      <a:r>
                        <a:rPr lang="en-US" dirty="0"/>
                        <a:t>D5</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612006197"/>
                  </a:ext>
                </a:extLst>
              </a:tr>
            </a:tbl>
          </a:graphicData>
        </a:graphic>
      </p:graphicFrame>
      <p:sp>
        <p:nvSpPr>
          <p:cNvPr id="5" name="文本框 4">
            <a:extLst>
              <a:ext uri="{FF2B5EF4-FFF2-40B4-BE49-F238E27FC236}">
                <a16:creationId xmlns:a16="http://schemas.microsoft.com/office/drawing/2014/main" id="{8DD2149A-87C8-18B9-5D61-C21A87191039}"/>
              </a:ext>
            </a:extLst>
          </p:cNvPr>
          <p:cNvSpPr txBox="1"/>
          <p:nvPr/>
        </p:nvSpPr>
        <p:spPr>
          <a:xfrm>
            <a:off x="2140688" y="4465674"/>
            <a:ext cx="7910623" cy="369332"/>
          </a:xfrm>
          <a:prstGeom prst="rect">
            <a:avLst/>
          </a:prstGeom>
          <a:noFill/>
        </p:spPr>
        <p:txBody>
          <a:bodyPr wrap="square" rtlCol="0">
            <a:spAutoFit/>
          </a:bodyPr>
          <a:lstStyle/>
          <a:p>
            <a:pPr algn="ctr"/>
            <a:r>
              <a:rPr lang="en-US" b="1" dirty="0"/>
              <a:t>Find the eigenvalue and the transformed matrix</a:t>
            </a:r>
          </a:p>
        </p:txBody>
      </p:sp>
      <p:sp>
        <p:nvSpPr>
          <p:cNvPr id="6" name="文本框 5">
            <a:extLst>
              <a:ext uri="{FF2B5EF4-FFF2-40B4-BE49-F238E27FC236}">
                <a16:creationId xmlns:a16="http://schemas.microsoft.com/office/drawing/2014/main" id="{37910A76-0AB0-F4F1-DB4F-3A1B8A8E405E}"/>
              </a:ext>
            </a:extLst>
          </p:cNvPr>
          <p:cNvSpPr txBox="1"/>
          <p:nvPr/>
        </p:nvSpPr>
        <p:spPr>
          <a:xfrm>
            <a:off x="2329417" y="5395706"/>
            <a:ext cx="7910623" cy="369332"/>
          </a:xfrm>
          <a:prstGeom prst="rect">
            <a:avLst/>
          </a:prstGeom>
          <a:noFill/>
        </p:spPr>
        <p:txBody>
          <a:bodyPr wrap="square" rtlCol="0">
            <a:spAutoFit/>
          </a:bodyPr>
          <a:lstStyle/>
          <a:p>
            <a:pPr algn="ctr"/>
            <a:r>
              <a:rPr lang="en-US" b="1" dirty="0"/>
              <a:t>Question: What’s the meaning if eigenvalues are similar?</a:t>
            </a:r>
          </a:p>
        </p:txBody>
      </p:sp>
    </p:spTree>
    <p:extLst>
      <p:ext uri="{BB962C8B-B14F-4D97-AF65-F5344CB8AC3E}">
        <p14:creationId xmlns:p14="http://schemas.microsoft.com/office/powerpoint/2010/main" val="1458460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92D37-2113-2552-8D5C-7AFBF1D122A7}"/>
              </a:ext>
            </a:extLst>
          </p:cNvPr>
          <p:cNvSpPr>
            <a:spLocks noGrp="1"/>
          </p:cNvSpPr>
          <p:nvPr>
            <p:ph type="title"/>
          </p:nvPr>
        </p:nvSpPr>
        <p:spPr/>
        <p:txBody>
          <a:bodyPr/>
          <a:lstStyle/>
          <a:p>
            <a:r>
              <a:rPr kumimoji="1" lang="en-US" altLang="zh-CN" dirty="0"/>
              <a:t>Solution</a:t>
            </a:r>
            <a:endParaRPr kumimoji="1" lang="zh-CN" altLang="en-US" dirty="0"/>
          </a:p>
        </p:txBody>
      </p:sp>
      <p:pic>
        <p:nvPicPr>
          <p:cNvPr id="5" name="内容占位符 4" descr="手机屏幕截图&#10;&#10;中度可信度描述已自动生成">
            <a:extLst>
              <a:ext uri="{FF2B5EF4-FFF2-40B4-BE49-F238E27FC236}">
                <a16:creationId xmlns:a16="http://schemas.microsoft.com/office/drawing/2014/main" id="{885E3151-262F-96BF-68C9-6ACD78C350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6292" y="2072322"/>
            <a:ext cx="3886200" cy="876300"/>
          </a:xfrm>
        </p:spPr>
      </p:pic>
      <p:pic>
        <p:nvPicPr>
          <p:cNvPr id="7" name="图片 6" descr="表格&#10;&#10;描述已自动生成">
            <a:extLst>
              <a:ext uri="{FF2B5EF4-FFF2-40B4-BE49-F238E27FC236}">
                <a16:creationId xmlns:a16="http://schemas.microsoft.com/office/drawing/2014/main" id="{2155C50D-6ED7-9624-BE4E-C23467DC1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03" y="1691322"/>
            <a:ext cx="1536700" cy="1638300"/>
          </a:xfrm>
          <a:prstGeom prst="rect">
            <a:avLst/>
          </a:prstGeom>
        </p:spPr>
      </p:pic>
      <p:pic>
        <p:nvPicPr>
          <p:cNvPr id="9" name="图片 8" descr="图示, 示意图&#10;&#10;描述已自动生成">
            <a:extLst>
              <a:ext uri="{FF2B5EF4-FFF2-40B4-BE49-F238E27FC236}">
                <a16:creationId xmlns:a16="http://schemas.microsoft.com/office/drawing/2014/main" id="{09E344EA-AA97-50E9-08C3-C901AAB584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8565" y="2072322"/>
            <a:ext cx="1625600" cy="876300"/>
          </a:xfrm>
          <a:prstGeom prst="rect">
            <a:avLst/>
          </a:prstGeom>
        </p:spPr>
      </p:pic>
      <p:sp>
        <p:nvSpPr>
          <p:cNvPr id="10" name="右箭头 9">
            <a:extLst>
              <a:ext uri="{FF2B5EF4-FFF2-40B4-BE49-F238E27FC236}">
                <a16:creationId xmlns:a16="http://schemas.microsoft.com/office/drawing/2014/main" id="{53787E7A-8678-B921-D4A0-20465BB18404}"/>
              </a:ext>
            </a:extLst>
          </p:cNvPr>
          <p:cNvSpPr/>
          <p:nvPr/>
        </p:nvSpPr>
        <p:spPr>
          <a:xfrm>
            <a:off x="2092903" y="2472689"/>
            <a:ext cx="855662" cy="1674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右箭头 10">
            <a:extLst>
              <a:ext uri="{FF2B5EF4-FFF2-40B4-BE49-F238E27FC236}">
                <a16:creationId xmlns:a16="http://schemas.microsoft.com/office/drawing/2014/main" id="{3C4ECE83-A4D5-54DA-E4BD-B06F091AE93C}"/>
              </a:ext>
            </a:extLst>
          </p:cNvPr>
          <p:cNvSpPr/>
          <p:nvPr/>
        </p:nvSpPr>
        <p:spPr>
          <a:xfrm>
            <a:off x="4676777" y="2472689"/>
            <a:ext cx="855662" cy="1674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descr="文本&#10;&#10;描述已自动生成">
            <a:extLst>
              <a:ext uri="{FF2B5EF4-FFF2-40B4-BE49-F238E27FC236}">
                <a16:creationId xmlns:a16="http://schemas.microsoft.com/office/drawing/2014/main" id="{E0E483C9-BEFA-839D-3C94-03362B674A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04619" y="2167572"/>
            <a:ext cx="1676400" cy="685800"/>
          </a:xfrm>
          <a:prstGeom prst="rect">
            <a:avLst/>
          </a:prstGeom>
        </p:spPr>
      </p:pic>
      <p:sp>
        <p:nvSpPr>
          <p:cNvPr id="14" name="右箭头 13">
            <a:extLst>
              <a:ext uri="{FF2B5EF4-FFF2-40B4-BE49-F238E27FC236}">
                <a16:creationId xmlns:a16="http://schemas.microsoft.com/office/drawing/2014/main" id="{5ACB5C0B-EA27-7324-CA7D-C317118C6288}"/>
              </a:ext>
            </a:extLst>
          </p:cNvPr>
          <p:cNvSpPr/>
          <p:nvPr/>
        </p:nvSpPr>
        <p:spPr>
          <a:xfrm>
            <a:off x="9548957" y="2472689"/>
            <a:ext cx="855662" cy="1674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2329AE93-7ADE-9DE2-6649-C1FFD850A6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4913" y="3866992"/>
            <a:ext cx="1066800" cy="393700"/>
          </a:xfrm>
          <a:prstGeom prst="rect">
            <a:avLst/>
          </a:prstGeom>
        </p:spPr>
      </p:pic>
      <p:pic>
        <p:nvPicPr>
          <p:cNvPr id="18" name="图片 17" descr="图示, 示意图&#10;&#10;描述已自动生成">
            <a:extLst>
              <a:ext uri="{FF2B5EF4-FFF2-40B4-BE49-F238E27FC236}">
                <a16:creationId xmlns:a16="http://schemas.microsoft.com/office/drawing/2014/main" id="{27B39718-42E4-8591-6035-43B44E9930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1461" y="3644742"/>
            <a:ext cx="1803400" cy="838200"/>
          </a:xfrm>
          <a:prstGeom prst="rect">
            <a:avLst/>
          </a:prstGeom>
        </p:spPr>
      </p:pic>
      <p:pic>
        <p:nvPicPr>
          <p:cNvPr id="20" name="图片 19" descr="图示, 示意图&#10;&#10;描述已自动生成">
            <a:extLst>
              <a:ext uri="{FF2B5EF4-FFF2-40B4-BE49-F238E27FC236}">
                <a16:creationId xmlns:a16="http://schemas.microsoft.com/office/drawing/2014/main" id="{BF8BE571-BE27-5D3F-37F1-E686C045AD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51461" y="5049363"/>
            <a:ext cx="1701800" cy="876300"/>
          </a:xfrm>
          <a:prstGeom prst="rect">
            <a:avLst/>
          </a:prstGeom>
        </p:spPr>
      </p:pic>
      <p:pic>
        <p:nvPicPr>
          <p:cNvPr id="22" name="图片 21" descr="图表, 图示&#10;&#10;中度可信度描述已自动生成">
            <a:extLst>
              <a:ext uri="{FF2B5EF4-FFF2-40B4-BE49-F238E27FC236}">
                <a16:creationId xmlns:a16="http://schemas.microsoft.com/office/drawing/2014/main" id="{C0C8871B-E844-D4F1-DA26-4C23A87DFF4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02927" y="3208732"/>
            <a:ext cx="2095500" cy="723900"/>
          </a:xfrm>
          <a:prstGeom prst="rect">
            <a:avLst/>
          </a:prstGeom>
        </p:spPr>
      </p:pic>
      <p:sp>
        <p:nvSpPr>
          <p:cNvPr id="23" name="右箭头 22">
            <a:extLst>
              <a:ext uri="{FF2B5EF4-FFF2-40B4-BE49-F238E27FC236}">
                <a16:creationId xmlns:a16="http://schemas.microsoft.com/office/drawing/2014/main" id="{AF956308-C7FC-0C57-1E21-64B06315BC40}"/>
              </a:ext>
            </a:extLst>
          </p:cNvPr>
          <p:cNvSpPr/>
          <p:nvPr/>
        </p:nvSpPr>
        <p:spPr>
          <a:xfrm>
            <a:off x="4693806" y="3932632"/>
            <a:ext cx="855662" cy="1674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5" name="图片 24" descr="图示&#10;&#10;中度可信度描述已自动生成">
            <a:extLst>
              <a:ext uri="{FF2B5EF4-FFF2-40B4-BE49-F238E27FC236}">
                <a16:creationId xmlns:a16="http://schemas.microsoft.com/office/drawing/2014/main" id="{3DA12508-F808-79BB-72E8-A4863C6F751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96000" y="3909379"/>
            <a:ext cx="1854200" cy="698500"/>
          </a:xfrm>
          <a:prstGeom prst="rect">
            <a:avLst/>
          </a:prstGeom>
        </p:spPr>
      </p:pic>
      <p:pic>
        <p:nvPicPr>
          <p:cNvPr id="27" name="图片 26">
            <a:extLst>
              <a:ext uri="{FF2B5EF4-FFF2-40B4-BE49-F238E27FC236}">
                <a16:creationId xmlns:a16="http://schemas.microsoft.com/office/drawing/2014/main" id="{F805FA05-6306-1691-295D-3DB019284B3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6000" y="4893389"/>
            <a:ext cx="1993900" cy="596900"/>
          </a:xfrm>
          <a:prstGeom prst="rect">
            <a:avLst/>
          </a:prstGeom>
        </p:spPr>
      </p:pic>
      <p:sp>
        <p:nvSpPr>
          <p:cNvPr id="28" name="右箭头 27">
            <a:extLst>
              <a:ext uri="{FF2B5EF4-FFF2-40B4-BE49-F238E27FC236}">
                <a16:creationId xmlns:a16="http://schemas.microsoft.com/office/drawing/2014/main" id="{CD5A9CF0-EB64-B958-04B1-CF5F7D71A585}"/>
              </a:ext>
            </a:extLst>
          </p:cNvPr>
          <p:cNvSpPr/>
          <p:nvPr/>
        </p:nvSpPr>
        <p:spPr>
          <a:xfrm>
            <a:off x="4676777" y="5294226"/>
            <a:ext cx="855662" cy="1674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9" name="图片 28">
            <a:extLst>
              <a:ext uri="{FF2B5EF4-FFF2-40B4-BE49-F238E27FC236}">
                <a16:creationId xmlns:a16="http://schemas.microsoft.com/office/drawing/2014/main" id="{142870BC-10D0-6B06-344B-31BB7513634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02927" y="5568636"/>
            <a:ext cx="1993900" cy="596900"/>
          </a:xfrm>
          <a:prstGeom prst="rect">
            <a:avLst/>
          </a:prstGeom>
        </p:spPr>
      </p:pic>
      <p:pic>
        <p:nvPicPr>
          <p:cNvPr id="31" name="图片 30">
            <a:extLst>
              <a:ext uri="{FF2B5EF4-FFF2-40B4-BE49-F238E27FC236}">
                <a16:creationId xmlns:a16="http://schemas.microsoft.com/office/drawing/2014/main" id="{5480DD91-8561-C633-9ACE-E1BD411B351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32492" y="5131913"/>
            <a:ext cx="1016000" cy="355600"/>
          </a:xfrm>
          <a:prstGeom prst="rect">
            <a:avLst/>
          </a:prstGeom>
        </p:spPr>
      </p:pic>
      <p:sp>
        <p:nvSpPr>
          <p:cNvPr id="32" name="右箭头 31">
            <a:extLst>
              <a:ext uri="{FF2B5EF4-FFF2-40B4-BE49-F238E27FC236}">
                <a16:creationId xmlns:a16="http://schemas.microsoft.com/office/drawing/2014/main" id="{7AFB0385-D762-7965-0283-6B36A692C0A1}"/>
              </a:ext>
            </a:extLst>
          </p:cNvPr>
          <p:cNvSpPr/>
          <p:nvPr/>
        </p:nvSpPr>
        <p:spPr>
          <a:xfrm>
            <a:off x="8096827" y="5278240"/>
            <a:ext cx="855662" cy="1674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右箭头 32">
            <a:extLst>
              <a:ext uri="{FF2B5EF4-FFF2-40B4-BE49-F238E27FC236}">
                <a16:creationId xmlns:a16="http://schemas.microsoft.com/office/drawing/2014/main" id="{D1E07515-8643-AB7B-6DD8-0B3591C1C901}"/>
              </a:ext>
            </a:extLst>
          </p:cNvPr>
          <p:cNvSpPr/>
          <p:nvPr/>
        </p:nvSpPr>
        <p:spPr>
          <a:xfrm>
            <a:off x="8068901" y="3853458"/>
            <a:ext cx="855662" cy="1674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5" name="图片 34">
            <a:extLst>
              <a:ext uri="{FF2B5EF4-FFF2-40B4-BE49-F238E27FC236}">
                <a16:creationId xmlns:a16="http://schemas.microsoft.com/office/drawing/2014/main" id="{572A4E66-A0D8-773B-0971-D173445F11F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432492" y="3720942"/>
            <a:ext cx="863600" cy="330200"/>
          </a:xfrm>
          <a:prstGeom prst="rect">
            <a:avLst/>
          </a:prstGeom>
        </p:spPr>
      </p:pic>
      <p:pic>
        <p:nvPicPr>
          <p:cNvPr id="37" name="图片 36" descr="图片包含 文本&#10;&#10;描述已自动生成">
            <a:extLst>
              <a:ext uri="{FF2B5EF4-FFF2-40B4-BE49-F238E27FC236}">
                <a16:creationId xmlns:a16="http://schemas.microsoft.com/office/drawing/2014/main" id="{A2580DDD-3190-A43F-00FF-D1301E86FA3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40992" y="5170013"/>
            <a:ext cx="850900" cy="635000"/>
          </a:xfrm>
          <a:prstGeom prst="rect">
            <a:avLst/>
          </a:prstGeom>
        </p:spPr>
      </p:pic>
    </p:spTree>
    <p:extLst>
      <p:ext uri="{BB962C8B-B14F-4D97-AF65-F5344CB8AC3E}">
        <p14:creationId xmlns:p14="http://schemas.microsoft.com/office/powerpoint/2010/main" val="2394072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92D37-2113-2552-8D5C-7AFBF1D122A7}"/>
              </a:ext>
            </a:extLst>
          </p:cNvPr>
          <p:cNvSpPr>
            <a:spLocks noGrp="1"/>
          </p:cNvSpPr>
          <p:nvPr>
            <p:ph type="title"/>
          </p:nvPr>
        </p:nvSpPr>
        <p:spPr/>
        <p:txBody>
          <a:bodyPr/>
          <a:lstStyle/>
          <a:p>
            <a:r>
              <a:rPr kumimoji="1" lang="en-US" altLang="zh-CN" dirty="0"/>
              <a:t>Solution</a:t>
            </a:r>
            <a:endParaRPr kumimoji="1" lang="zh-CN" altLang="en-US" dirty="0"/>
          </a:p>
        </p:txBody>
      </p:sp>
      <p:pic>
        <p:nvPicPr>
          <p:cNvPr id="8" name="内容占位符 7" descr="图示, 示意图&#10;&#10;描述已自动生成">
            <a:extLst>
              <a:ext uri="{FF2B5EF4-FFF2-40B4-BE49-F238E27FC236}">
                <a16:creationId xmlns:a16="http://schemas.microsoft.com/office/drawing/2014/main" id="{4E7D7342-CB28-F385-6FD9-EC97C8A1BC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3175" y="1899444"/>
            <a:ext cx="1485900" cy="838200"/>
          </a:xfrm>
        </p:spPr>
      </p:pic>
      <p:pic>
        <p:nvPicPr>
          <p:cNvPr id="15" name="图片 14" descr="黑色的钟表&#10;&#10;低可信度描述已自动生成">
            <a:extLst>
              <a:ext uri="{FF2B5EF4-FFF2-40B4-BE49-F238E27FC236}">
                <a16:creationId xmlns:a16="http://schemas.microsoft.com/office/drawing/2014/main" id="{FC3368DC-6D83-7EB8-BE8C-FE46E5E4E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175" y="4120357"/>
            <a:ext cx="1765300" cy="939800"/>
          </a:xfrm>
          <a:prstGeom prst="rect">
            <a:avLst/>
          </a:prstGeom>
        </p:spPr>
      </p:pic>
      <p:pic>
        <p:nvPicPr>
          <p:cNvPr id="19" name="图片 18" descr="示意图&#10;&#10;中度可信度描述已自动生成">
            <a:extLst>
              <a:ext uri="{FF2B5EF4-FFF2-40B4-BE49-F238E27FC236}">
                <a16:creationId xmlns:a16="http://schemas.microsoft.com/office/drawing/2014/main" id="{B5BA1543-7CB2-963C-E930-1816151D8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5063" y="1499394"/>
            <a:ext cx="1447800" cy="1638300"/>
          </a:xfrm>
          <a:prstGeom prst="rect">
            <a:avLst/>
          </a:prstGeom>
        </p:spPr>
      </p:pic>
      <p:pic>
        <p:nvPicPr>
          <p:cNvPr id="21" name="图片 20" descr="表格&#10;&#10;描述已自动生成">
            <a:extLst>
              <a:ext uri="{FF2B5EF4-FFF2-40B4-BE49-F238E27FC236}">
                <a16:creationId xmlns:a16="http://schemas.microsoft.com/office/drawing/2014/main" id="{B1A7507B-8C3A-F001-575B-75C7E439BC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8003" y="1499394"/>
            <a:ext cx="1536700" cy="1638300"/>
          </a:xfrm>
          <a:prstGeom prst="rect">
            <a:avLst/>
          </a:prstGeom>
        </p:spPr>
      </p:pic>
    </p:spTree>
    <p:extLst>
      <p:ext uri="{BB962C8B-B14F-4D97-AF65-F5344CB8AC3E}">
        <p14:creationId xmlns:p14="http://schemas.microsoft.com/office/powerpoint/2010/main" val="1194261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Linear regression</a:t>
            </a:r>
          </a:p>
        </p:txBody>
      </p:sp>
      <p:grpSp>
        <p:nvGrpSpPr>
          <p:cNvPr id="4" name="Group 3"/>
          <p:cNvGrpSpPr/>
          <p:nvPr/>
        </p:nvGrpSpPr>
        <p:grpSpPr>
          <a:xfrm>
            <a:off x="353995" y="1690688"/>
            <a:ext cx="3774317" cy="2517568"/>
            <a:chOff x="3284511" y="1865600"/>
            <a:chExt cx="6020973" cy="4016147"/>
          </a:xfrm>
        </p:grpSpPr>
        <p:cxnSp>
          <p:nvCxnSpPr>
            <p:cNvPr id="5" name="Straight Connector 4"/>
            <p:cNvCxnSpPr/>
            <p:nvPr/>
          </p:nvCxnSpPr>
          <p:spPr>
            <a:xfrm>
              <a:off x="3537730" y="2796124"/>
              <a:ext cx="0" cy="2782198"/>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flipV="1">
              <a:off x="3284511" y="5177395"/>
              <a:ext cx="6020973"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7" name="Multiply 6"/>
            <p:cNvSpPr/>
            <p:nvPr/>
          </p:nvSpPr>
          <p:spPr>
            <a:xfrm>
              <a:off x="3967290" y="4531203"/>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Rectangle 7"/>
            <p:cNvSpPr/>
            <p:nvPr/>
          </p:nvSpPr>
          <p:spPr>
            <a:xfrm>
              <a:off x="3385122" y="1865600"/>
              <a:ext cx="1394159" cy="888876"/>
            </a:xfrm>
            <a:prstGeom prst="rect">
              <a:avLst/>
            </a:prstGeom>
          </p:spPr>
          <p:txBody>
            <a:bodyPr wrap="none">
              <a:spAutoFit/>
            </a:bodyPr>
            <a:lstStyle/>
            <a:p>
              <a:r>
                <a:rPr lang="en-US" dirty="0"/>
                <a:t>Price ($)</a:t>
              </a:r>
              <a:br>
                <a:rPr lang="en-US" dirty="0"/>
              </a:br>
              <a:r>
                <a:rPr lang="en-US" dirty="0"/>
                <a:t>in 1000’s</a:t>
              </a:r>
            </a:p>
          </p:txBody>
        </p:sp>
        <p:cxnSp>
          <p:nvCxnSpPr>
            <p:cNvPr id="9" name="Straight Connector 8"/>
            <p:cNvCxnSpPr/>
            <p:nvPr/>
          </p:nvCxnSpPr>
          <p:spPr>
            <a:xfrm>
              <a:off x="4365127" y="5024787"/>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5241427" y="5024787"/>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6132394" y="5024787"/>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7047367" y="5024787"/>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7946527" y="5024787"/>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16200000">
              <a:off x="3537730" y="4630066"/>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16200000">
              <a:off x="3537730" y="4191905"/>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16200000">
              <a:off x="3537730" y="3746410"/>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16200000">
              <a:off x="3537730" y="3288912"/>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7" name="Multiply 26"/>
            <p:cNvSpPr/>
            <p:nvPr/>
          </p:nvSpPr>
          <p:spPr>
            <a:xfrm>
              <a:off x="4513277" y="3683144"/>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Multiply 27"/>
            <p:cNvSpPr/>
            <p:nvPr/>
          </p:nvSpPr>
          <p:spPr>
            <a:xfrm>
              <a:off x="5243688" y="3101183"/>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9" name="Multiply 28"/>
            <p:cNvSpPr/>
            <p:nvPr/>
          </p:nvSpPr>
          <p:spPr>
            <a:xfrm>
              <a:off x="5641190" y="3326285"/>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0" name="Multiply 29"/>
            <p:cNvSpPr/>
            <p:nvPr/>
          </p:nvSpPr>
          <p:spPr>
            <a:xfrm>
              <a:off x="6279985" y="2898274"/>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1" name="Multiply 30"/>
            <p:cNvSpPr/>
            <p:nvPr/>
          </p:nvSpPr>
          <p:spPr>
            <a:xfrm>
              <a:off x="6701535" y="3107858"/>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2" name="Multiply 31"/>
            <p:cNvSpPr/>
            <p:nvPr/>
          </p:nvSpPr>
          <p:spPr>
            <a:xfrm>
              <a:off x="6121003" y="3290901"/>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3" name="Multiply 32"/>
            <p:cNvSpPr/>
            <p:nvPr/>
          </p:nvSpPr>
          <p:spPr>
            <a:xfrm>
              <a:off x="7109151" y="2689077"/>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4" name="Multiply 33"/>
            <p:cNvSpPr/>
            <p:nvPr/>
          </p:nvSpPr>
          <p:spPr>
            <a:xfrm>
              <a:off x="7616508" y="2867537"/>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5" name="Multiply 34"/>
            <p:cNvSpPr/>
            <p:nvPr/>
          </p:nvSpPr>
          <p:spPr>
            <a:xfrm>
              <a:off x="4350351" y="4193905"/>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6" name="Rectangle 35"/>
            <p:cNvSpPr/>
            <p:nvPr/>
          </p:nvSpPr>
          <p:spPr>
            <a:xfrm>
              <a:off x="4859107" y="5373818"/>
              <a:ext cx="1965579" cy="507929"/>
            </a:xfrm>
            <a:prstGeom prst="rect">
              <a:avLst/>
            </a:prstGeom>
          </p:spPr>
          <p:txBody>
            <a:bodyPr wrap="none">
              <a:spAutoFit/>
            </a:bodyPr>
            <a:lstStyle/>
            <a:p>
              <a:r>
                <a:rPr lang="en-US" dirty="0"/>
                <a:t>Size in feet^2</a:t>
              </a:r>
            </a:p>
          </p:txBody>
        </p:sp>
      </p:grpSp>
      <p:grpSp>
        <p:nvGrpSpPr>
          <p:cNvPr id="62" name="Group 61"/>
          <p:cNvGrpSpPr/>
          <p:nvPr/>
        </p:nvGrpSpPr>
        <p:grpSpPr>
          <a:xfrm>
            <a:off x="4422413" y="1690688"/>
            <a:ext cx="3774317" cy="2517568"/>
            <a:chOff x="3284511" y="1865600"/>
            <a:chExt cx="6020973" cy="4016147"/>
          </a:xfrm>
        </p:grpSpPr>
        <p:cxnSp>
          <p:nvCxnSpPr>
            <p:cNvPr id="63" name="Straight Connector 62"/>
            <p:cNvCxnSpPr/>
            <p:nvPr/>
          </p:nvCxnSpPr>
          <p:spPr>
            <a:xfrm>
              <a:off x="3537730" y="2796124"/>
              <a:ext cx="0" cy="2782198"/>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flipV="1">
              <a:off x="3284511" y="5177395"/>
              <a:ext cx="6020973"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65" name="Multiply 64"/>
            <p:cNvSpPr/>
            <p:nvPr/>
          </p:nvSpPr>
          <p:spPr>
            <a:xfrm>
              <a:off x="3967290" y="4531203"/>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6" name="Rectangle 65"/>
            <p:cNvSpPr/>
            <p:nvPr/>
          </p:nvSpPr>
          <p:spPr>
            <a:xfrm>
              <a:off x="3385122" y="1865600"/>
              <a:ext cx="1394159" cy="888876"/>
            </a:xfrm>
            <a:prstGeom prst="rect">
              <a:avLst/>
            </a:prstGeom>
          </p:spPr>
          <p:txBody>
            <a:bodyPr wrap="none">
              <a:spAutoFit/>
            </a:bodyPr>
            <a:lstStyle/>
            <a:p>
              <a:r>
                <a:rPr lang="en-US" dirty="0"/>
                <a:t>Price ($)</a:t>
              </a:r>
              <a:br>
                <a:rPr lang="en-US" dirty="0"/>
              </a:br>
              <a:r>
                <a:rPr lang="en-US" dirty="0"/>
                <a:t>in 1000’s</a:t>
              </a:r>
            </a:p>
          </p:txBody>
        </p:sp>
        <p:cxnSp>
          <p:nvCxnSpPr>
            <p:cNvPr id="67" name="Straight Connector 66"/>
            <p:cNvCxnSpPr/>
            <p:nvPr/>
          </p:nvCxnSpPr>
          <p:spPr>
            <a:xfrm>
              <a:off x="4365127" y="5024787"/>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5241427" y="5024787"/>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6132394" y="5024787"/>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7047367" y="5024787"/>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7946527" y="5024787"/>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rot="16200000">
              <a:off x="3537730" y="4630066"/>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rot="16200000">
              <a:off x="3537730" y="4191905"/>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rot="16200000">
              <a:off x="3537730" y="3746410"/>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rot="16200000">
              <a:off x="3537730" y="3288912"/>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6" name="Multiply 75"/>
            <p:cNvSpPr/>
            <p:nvPr/>
          </p:nvSpPr>
          <p:spPr>
            <a:xfrm>
              <a:off x="4513277" y="3683144"/>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7" name="Multiply 76"/>
            <p:cNvSpPr/>
            <p:nvPr/>
          </p:nvSpPr>
          <p:spPr>
            <a:xfrm>
              <a:off x="5243688" y="3101183"/>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8" name="Multiply 77"/>
            <p:cNvSpPr/>
            <p:nvPr/>
          </p:nvSpPr>
          <p:spPr>
            <a:xfrm>
              <a:off x="5641190" y="3326285"/>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9" name="Multiply 78"/>
            <p:cNvSpPr/>
            <p:nvPr/>
          </p:nvSpPr>
          <p:spPr>
            <a:xfrm>
              <a:off x="6279985" y="2898274"/>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0" name="Multiply 79"/>
            <p:cNvSpPr/>
            <p:nvPr/>
          </p:nvSpPr>
          <p:spPr>
            <a:xfrm>
              <a:off x="6701535" y="3107858"/>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1" name="Multiply 80"/>
            <p:cNvSpPr/>
            <p:nvPr/>
          </p:nvSpPr>
          <p:spPr>
            <a:xfrm>
              <a:off x="6121003" y="3290901"/>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2" name="Multiply 81"/>
            <p:cNvSpPr/>
            <p:nvPr/>
          </p:nvSpPr>
          <p:spPr>
            <a:xfrm>
              <a:off x="7109151" y="2689077"/>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3" name="Multiply 82"/>
            <p:cNvSpPr/>
            <p:nvPr/>
          </p:nvSpPr>
          <p:spPr>
            <a:xfrm>
              <a:off x="7616508" y="2867537"/>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4" name="Multiply 83"/>
            <p:cNvSpPr/>
            <p:nvPr/>
          </p:nvSpPr>
          <p:spPr>
            <a:xfrm>
              <a:off x="4350351" y="4193905"/>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5" name="Rectangle 84"/>
            <p:cNvSpPr/>
            <p:nvPr/>
          </p:nvSpPr>
          <p:spPr>
            <a:xfrm>
              <a:off x="4859107" y="5373818"/>
              <a:ext cx="1965579" cy="507929"/>
            </a:xfrm>
            <a:prstGeom prst="rect">
              <a:avLst/>
            </a:prstGeom>
          </p:spPr>
          <p:txBody>
            <a:bodyPr wrap="none">
              <a:spAutoFit/>
            </a:bodyPr>
            <a:lstStyle/>
            <a:p>
              <a:r>
                <a:rPr lang="en-US" dirty="0"/>
                <a:t>Size in feet^2</a:t>
              </a:r>
            </a:p>
          </p:txBody>
        </p:sp>
      </p:grpSp>
      <p:grpSp>
        <p:nvGrpSpPr>
          <p:cNvPr id="86" name="Group 85"/>
          <p:cNvGrpSpPr/>
          <p:nvPr/>
        </p:nvGrpSpPr>
        <p:grpSpPr>
          <a:xfrm>
            <a:off x="8318552" y="1706574"/>
            <a:ext cx="3774317" cy="2517568"/>
            <a:chOff x="3284511" y="1865600"/>
            <a:chExt cx="6020973" cy="4016147"/>
          </a:xfrm>
        </p:grpSpPr>
        <p:cxnSp>
          <p:nvCxnSpPr>
            <p:cNvPr id="87" name="Straight Connector 86"/>
            <p:cNvCxnSpPr/>
            <p:nvPr/>
          </p:nvCxnSpPr>
          <p:spPr>
            <a:xfrm>
              <a:off x="3537730" y="2796124"/>
              <a:ext cx="0" cy="2782198"/>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flipV="1">
              <a:off x="3284511" y="5177395"/>
              <a:ext cx="6020973"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9" name="Multiply 88"/>
            <p:cNvSpPr/>
            <p:nvPr/>
          </p:nvSpPr>
          <p:spPr>
            <a:xfrm>
              <a:off x="3967290" y="4531203"/>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0" name="Rectangle 89"/>
            <p:cNvSpPr/>
            <p:nvPr/>
          </p:nvSpPr>
          <p:spPr>
            <a:xfrm>
              <a:off x="3385122" y="1865600"/>
              <a:ext cx="1394159" cy="888876"/>
            </a:xfrm>
            <a:prstGeom prst="rect">
              <a:avLst/>
            </a:prstGeom>
          </p:spPr>
          <p:txBody>
            <a:bodyPr wrap="none">
              <a:spAutoFit/>
            </a:bodyPr>
            <a:lstStyle/>
            <a:p>
              <a:r>
                <a:rPr lang="en-US" dirty="0"/>
                <a:t>Price ($)</a:t>
              </a:r>
              <a:br>
                <a:rPr lang="en-US" dirty="0"/>
              </a:br>
              <a:r>
                <a:rPr lang="en-US" dirty="0"/>
                <a:t>in 1000’s</a:t>
              </a:r>
            </a:p>
          </p:txBody>
        </p:sp>
        <p:cxnSp>
          <p:nvCxnSpPr>
            <p:cNvPr id="91" name="Straight Connector 90"/>
            <p:cNvCxnSpPr/>
            <p:nvPr/>
          </p:nvCxnSpPr>
          <p:spPr>
            <a:xfrm>
              <a:off x="4365127" y="5024787"/>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a:off x="5241427" y="5024787"/>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a:off x="6132394" y="5024787"/>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a:off x="7047367" y="5024787"/>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a:xfrm>
              <a:off x="7946527" y="5024787"/>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rot="16200000">
              <a:off x="3537730" y="4630066"/>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p:nvCxnSpPr>
          <p:spPr>
            <a:xfrm rot="16200000">
              <a:off x="3537730" y="4191905"/>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rot="16200000">
              <a:off x="3537730" y="3746410"/>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p:nvCxnSpPr>
          <p:spPr>
            <a:xfrm rot="16200000">
              <a:off x="3537730" y="3288912"/>
              <a:ext cx="0" cy="305216"/>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0" name="Multiply 99"/>
            <p:cNvSpPr/>
            <p:nvPr/>
          </p:nvSpPr>
          <p:spPr>
            <a:xfrm>
              <a:off x="4513277" y="3683144"/>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1" name="Multiply 100"/>
            <p:cNvSpPr/>
            <p:nvPr/>
          </p:nvSpPr>
          <p:spPr>
            <a:xfrm>
              <a:off x="5243688" y="3101183"/>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2" name="Multiply 101"/>
            <p:cNvSpPr/>
            <p:nvPr/>
          </p:nvSpPr>
          <p:spPr>
            <a:xfrm>
              <a:off x="5641190" y="3326285"/>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3" name="Multiply 102"/>
            <p:cNvSpPr/>
            <p:nvPr/>
          </p:nvSpPr>
          <p:spPr>
            <a:xfrm>
              <a:off x="6279985" y="2898274"/>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Multiply 103"/>
            <p:cNvSpPr/>
            <p:nvPr/>
          </p:nvSpPr>
          <p:spPr>
            <a:xfrm>
              <a:off x="6701535" y="3107858"/>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Multiply 104"/>
            <p:cNvSpPr/>
            <p:nvPr/>
          </p:nvSpPr>
          <p:spPr>
            <a:xfrm>
              <a:off x="6121003" y="3290901"/>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6" name="Multiply 105"/>
            <p:cNvSpPr/>
            <p:nvPr/>
          </p:nvSpPr>
          <p:spPr>
            <a:xfrm>
              <a:off x="7109151" y="2689077"/>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7" name="Multiply 106"/>
            <p:cNvSpPr/>
            <p:nvPr/>
          </p:nvSpPr>
          <p:spPr>
            <a:xfrm>
              <a:off x="7616508" y="2867537"/>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Multiply 107"/>
            <p:cNvSpPr/>
            <p:nvPr/>
          </p:nvSpPr>
          <p:spPr>
            <a:xfrm>
              <a:off x="4350351" y="4193905"/>
              <a:ext cx="345831" cy="4317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ectangle 108"/>
            <p:cNvSpPr/>
            <p:nvPr/>
          </p:nvSpPr>
          <p:spPr>
            <a:xfrm>
              <a:off x="4859107" y="5373818"/>
              <a:ext cx="1965579" cy="507929"/>
            </a:xfrm>
            <a:prstGeom prst="rect">
              <a:avLst/>
            </a:prstGeom>
          </p:spPr>
          <p:txBody>
            <a:bodyPr wrap="none">
              <a:spAutoFit/>
            </a:bodyPr>
            <a:lstStyle/>
            <a:p>
              <a:r>
                <a:rPr lang="en-US" dirty="0"/>
                <a:t>Size in feet^2</a:t>
              </a:r>
            </a:p>
          </p:txBody>
        </p:sp>
      </p:grpSp>
      <mc:AlternateContent xmlns:mc="http://schemas.openxmlformats.org/markup-compatibility/2006" xmlns:a14="http://schemas.microsoft.com/office/drawing/2010/main">
        <mc:Choice Requires="a14">
          <p:sp>
            <p:nvSpPr>
              <p:cNvPr id="110" name="Rectangle 109"/>
              <p:cNvSpPr/>
              <p:nvPr/>
            </p:nvSpPr>
            <p:spPr>
              <a:xfrm>
                <a:off x="489598" y="4292716"/>
                <a:ext cx="293504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h</m:t>
                          </m:r>
                        </m:e>
                        <m:sub>
                          <m:r>
                            <a:rPr lang="en-US" sz="2400" b="0" i="1" dirty="0" smtClean="0">
                              <a:latin typeface="Cambria Math" panose="02040503050406030204" pitchFamily="18" charset="0"/>
                            </a:rPr>
                            <m:t>𝜃</m:t>
                          </m:r>
                        </m:sub>
                      </m:sSub>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𝑥</m:t>
                          </m:r>
                        </m:e>
                      </m:d>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𝜃</m:t>
                          </m:r>
                        </m:e>
                        <m:sub>
                          <m:r>
                            <a:rPr lang="en-US" sz="2400" b="0" i="1" dirty="0" smtClean="0">
                              <a:latin typeface="Cambria Math" panose="02040503050406030204" pitchFamily="18" charset="0"/>
                            </a:rPr>
                            <m:t>0</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𝜃</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𝑥</m:t>
                      </m:r>
                    </m:oMath>
                  </m:oMathPara>
                </a14:m>
                <a:endParaRPr lang="en-US" sz="2400" dirty="0"/>
              </a:p>
            </p:txBody>
          </p:sp>
        </mc:Choice>
        <mc:Fallback xmlns="">
          <p:sp>
            <p:nvSpPr>
              <p:cNvPr id="110" name="Rectangle 109"/>
              <p:cNvSpPr>
                <a:spLocks noRot="1" noChangeAspect="1" noMove="1" noResize="1" noEditPoints="1" noAdjustHandles="1" noChangeArrowheads="1" noChangeShapeType="1" noTextEdit="1"/>
              </p:cNvSpPr>
              <p:nvPr/>
            </p:nvSpPr>
            <p:spPr>
              <a:xfrm>
                <a:off x="489598" y="4292716"/>
                <a:ext cx="2935047" cy="461665"/>
              </a:xfrm>
              <a:prstGeom prst="rect">
                <a:avLst/>
              </a:prstGeom>
              <a:blipFill>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Rectangle 110"/>
              <p:cNvSpPr/>
              <p:nvPr/>
            </p:nvSpPr>
            <p:spPr>
              <a:xfrm>
                <a:off x="4144801" y="4292204"/>
                <a:ext cx="39023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h</m:t>
                          </m:r>
                        </m:e>
                        <m:sub>
                          <m:r>
                            <a:rPr lang="en-US" sz="2400" b="0" i="1" dirty="0" smtClean="0">
                              <a:latin typeface="Cambria Math" panose="02040503050406030204" pitchFamily="18" charset="0"/>
                            </a:rPr>
                            <m:t>𝜃</m:t>
                          </m:r>
                        </m:sub>
                      </m:sSub>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𝑥</m:t>
                          </m:r>
                        </m:e>
                      </m:d>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𝜃</m:t>
                          </m:r>
                        </m:e>
                        <m:sub>
                          <m:r>
                            <a:rPr lang="en-US" sz="2400" b="0" i="1" dirty="0" smtClean="0">
                              <a:latin typeface="Cambria Math" panose="02040503050406030204" pitchFamily="18" charset="0"/>
                            </a:rPr>
                            <m:t>0</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𝜃</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𝑥</m:t>
                      </m:r>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𝜃</m:t>
                          </m:r>
                        </m:e>
                        <m:sub>
                          <m:r>
                            <a:rPr lang="en-US" sz="2400" b="0" i="1" dirty="0" smtClean="0">
                              <a:latin typeface="Cambria Math" panose="02040503050406030204" pitchFamily="18" charset="0"/>
                            </a:rPr>
                            <m:t>2</m:t>
                          </m:r>
                        </m:sub>
                      </m:sSub>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𝑥</m:t>
                          </m:r>
                        </m:e>
                        <m:sup>
                          <m:r>
                            <a:rPr lang="en-US" sz="2400" b="0" i="1" dirty="0" smtClean="0">
                              <a:latin typeface="Cambria Math" panose="02040503050406030204" pitchFamily="18" charset="0"/>
                            </a:rPr>
                            <m:t>2</m:t>
                          </m:r>
                        </m:sup>
                      </m:sSup>
                    </m:oMath>
                  </m:oMathPara>
                </a14:m>
                <a:endParaRPr lang="en-US" sz="2400" dirty="0"/>
              </a:p>
            </p:txBody>
          </p:sp>
        </mc:Choice>
        <mc:Fallback xmlns="">
          <p:sp>
            <p:nvSpPr>
              <p:cNvPr id="111" name="Rectangle 110"/>
              <p:cNvSpPr>
                <a:spLocks noRot="1" noChangeAspect="1" noMove="1" noResize="1" noEditPoints="1" noAdjustHandles="1" noChangeArrowheads="1" noChangeShapeType="1" noTextEdit="1"/>
              </p:cNvSpPr>
              <p:nvPr/>
            </p:nvSpPr>
            <p:spPr>
              <a:xfrm>
                <a:off x="4144801" y="4292204"/>
                <a:ext cx="3902397" cy="461665"/>
              </a:xfrm>
              <a:prstGeom prst="rect">
                <a:avLst/>
              </a:prstGeom>
              <a:blipFill>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Rectangle 112"/>
              <p:cNvSpPr/>
              <p:nvPr/>
            </p:nvSpPr>
            <p:spPr>
              <a:xfrm>
                <a:off x="7970480" y="4292662"/>
                <a:ext cx="3902397" cy="830997"/>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h</m:t>
                          </m:r>
                        </m:e>
                        <m:sub>
                          <m:r>
                            <a:rPr lang="en-US" sz="2400" b="0" i="1" dirty="0" smtClean="0">
                              <a:latin typeface="Cambria Math" panose="02040503050406030204" pitchFamily="18" charset="0"/>
                            </a:rPr>
                            <m:t>𝜃</m:t>
                          </m:r>
                        </m:sub>
                      </m:sSub>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𝑥</m:t>
                          </m:r>
                        </m:e>
                      </m:d>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𝜃</m:t>
                          </m:r>
                        </m:e>
                        <m:sub>
                          <m:r>
                            <a:rPr lang="en-US" sz="2400" b="0" i="1" dirty="0" smtClean="0">
                              <a:latin typeface="Cambria Math" panose="02040503050406030204" pitchFamily="18" charset="0"/>
                            </a:rPr>
                            <m:t>0</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𝜃</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𝑥</m:t>
                      </m:r>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𝜃</m:t>
                          </m:r>
                        </m:e>
                        <m:sub>
                          <m:r>
                            <a:rPr lang="en-US" sz="2400" b="0" i="1" dirty="0" smtClean="0">
                              <a:latin typeface="Cambria Math" panose="02040503050406030204" pitchFamily="18" charset="0"/>
                            </a:rPr>
                            <m:t>2</m:t>
                          </m:r>
                        </m:sub>
                      </m:sSub>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𝑥</m:t>
                          </m:r>
                        </m:e>
                        <m:sup>
                          <m:r>
                            <a:rPr lang="en-US" sz="2400" b="0" i="1" dirty="0" smtClean="0">
                              <a:latin typeface="Cambria Math" panose="02040503050406030204" pitchFamily="18" charset="0"/>
                            </a:rPr>
                            <m:t>2</m:t>
                          </m:r>
                        </m:sup>
                      </m:sSup>
                      <m:r>
                        <a:rPr lang="en-US" sz="2400" b="0" i="1" dirty="0" smtClean="0">
                          <a:latin typeface="Cambria Math" panose="02040503050406030204" pitchFamily="18" charset="0"/>
                        </a:rPr>
                        <m:t>+</m:t>
                      </m:r>
                    </m:oMath>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𝜃</m:t>
                          </m:r>
                        </m:e>
                        <m:sub>
                          <m:r>
                            <a:rPr lang="en-US" sz="2400" b="0" i="1" smtClean="0">
                              <a:latin typeface="Cambria Math" panose="02040503050406030204" pitchFamily="18" charset="0"/>
                            </a:rPr>
                            <m:t>3</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4</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4</m:t>
                          </m:r>
                        </m:sup>
                      </m:sSup>
                      <m:r>
                        <a:rPr lang="en-US" sz="2400" b="0" i="1" smtClean="0">
                          <a:latin typeface="Cambria Math" panose="02040503050406030204" pitchFamily="18" charset="0"/>
                        </a:rPr>
                        <m:t>+⋯</m:t>
                      </m:r>
                    </m:oMath>
                  </m:oMathPara>
                </a14:m>
                <a:endParaRPr lang="en-US" sz="2400" dirty="0"/>
              </a:p>
            </p:txBody>
          </p:sp>
        </mc:Choice>
        <mc:Fallback xmlns="">
          <p:sp>
            <p:nvSpPr>
              <p:cNvPr id="113" name="Rectangle 112"/>
              <p:cNvSpPr>
                <a:spLocks noRot="1" noChangeAspect="1" noMove="1" noResize="1" noEditPoints="1" noAdjustHandles="1" noChangeArrowheads="1" noChangeShapeType="1" noTextEdit="1"/>
              </p:cNvSpPr>
              <p:nvPr/>
            </p:nvSpPr>
            <p:spPr>
              <a:xfrm>
                <a:off x="7970480" y="4292662"/>
                <a:ext cx="3902397" cy="830997"/>
              </a:xfrm>
              <a:prstGeom prst="rect">
                <a:avLst/>
              </a:prstGeom>
              <a:blipFill>
                <a:blip r:embed="rId5"/>
                <a:stretch>
                  <a:fillRect b="-735"/>
                </a:stretch>
              </a:blipFill>
            </p:spPr>
            <p:txBody>
              <a:bodyPr/>
              <a:lstStyle/>
              <a:p>
                <a:r>
                  <a:rPr lang="en-US">
                    <a:noFill/>
                  </a:rPr>
                  <a:t> </a:t>
                </a:r>
              </a:p>
            </p:txBody>
          </p:sp>
        </mc:Fallback>
      </mc:AlternateContent>
      <p:sp>
        <p:nvSpPr>
          <p:cNvPr id="114" name="Rectangle 113"/>
          <p:cNvSpPr/>
          <p:nvPr/>
        </p:nvSpPr>
        <p:spPr>
          <a:xfrm>
            <a:off x="1110414" y="5024692"/>
            <a:ext cx="2221057" cy="584775"/>
          </a:xfrm>
          <a:prstGeom prst="rect">
            <a:avLst/>
          </a:prstGeom>
        </p:spPr>
        <p:txBody>
          <a:bodyPr wrap="none">
            <a:spAutoFit/>
          </a:bodyPr>
          <a:lstStyle/>
          <a:p>
            <a:r>
              <a:rPr lang="en-US" sz="3200" dirty="0"/>
              <a:t>Underfitting</a:t>
            </a:r>
          </a:p>
        </p:txBody>
      </p:sp>
      <p:sp>
        <p:nvSpPr>
          <p:cNvPr id="115" name="Rectangle 114"/>
          <p:cNvSpPr/>
          <p:nvPr/>
        </p:nvSpPr>
        <p:spPr>
          <a:xfrm>
            <a:off x="9271130" y="5024692"/>
            <a:ext cx="1979773" cy="584775"/>
          </a:xfrm>
          <a:prstGeom prst="rect">
            <a:avLst/>
          </a:prstGeom>
        </p:spPr>
        <p:txBody>
          <a:bodyPr wrap="none">
            <a:spAutoFit/>
          </a:bodyPr>
          <a:lstStyle/>
          <a:p>
            <a:r>
              <a:rPr lang="en-US" sz="3200" dirty="0"/>
              <a:t>Overfitting</a:t>
            </a:r>
          </a:p>
        </p:txBody>
      </p:sp>
      <p:sp>
        <p:nvSpPr>
          <p:cNvPr id="116" name="Rectangle 115"/>
          <p:cNvSpPr/>
          <p:nvPr/>
        </p:nvSpPr>
        <p:spPr>
          <a:xfrm>
            <a:off x="5437773" y="5029365"/>
            <a:ext cx="1700722" cy="584775"/>
          </a:xfrm>
          <a:prstGeom prst="rect">
            <a:avLst/>
          </a:prstGeom>
        </p:spPr>
        <p:txBody>
          <a:bodyPr wrap="none">
            <a:spAutoFit/>
          </a:bodyPr>
          <a:lstStyle/>
          <a:p>
            <a:r>
              <a:rPr lang="en-US" sz="3200" dirty="0"/>
              <a:t>Just right</a:t>
            </a:r>
          </a:p>
        </p:txBody>
      </p:sp>
      <p:cxnSp>
        <p:nvCxnSpPr>
          <p:cNvPr id="120" name="Straight Connector 119"/>
          <p:cNvCxnSpPr/>
          <p:nvPr/>
        </p:nvCxnSpPr>
        <p:spPr>
          <a:xfrm flipV="1">
            <a:off x="353995" y="1999333"/>
            <a:ext cx="3267834" cy="176739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3" name="Freeform 122"/>
          <p:cNvSpPr/>
          <p:nvPr/>
        </p:nvSpPr>
        <p:spPr>
          <a:xfrm>
            <a:off x="4746391" y="2273998"/>
            <a:ext cx="3023699" cy="1492727"/>
          </a:xfrm>
          <a:custGeom>
            <a:avLst/>
            <a:gdLst>
              <a:gd name="connsiteX0" fmla="*/ 0 w 1581665"/>
              <a:gd name="connsiteY0" fmla="*/ 1482811 h 1482811"/>
              <a:gd name="connsiteX1" fmla="*/ 1581665 w 1581665"/>
              <a:gd name="connsiteY1" fmla="*/ 0 h 1482811"/>
              <a:gd name="connsiteX0" fmla="*/ 0 w 1581665"/>
              <a:gd name="connsiteY0" fmla="*/ 1482811 h 1482811"/>
              <a:gd name="connsiteX1" fmla="*/ 678733 w 1581665"/>
              <a:gd name="connsiteY1" fmla="*/ 407471 h 1482811"/>
              <a:gd name="connsiteX2" fmla="*/ 1581665 w 1581665"/>
              <a:gd name="connsiteY2" fmla="*/ 0 h 1482811"/>
              <a:gd name="connsiteX0" fmla="*/ 0 w 2137719"/>
              <a:gd name="connsiteY0" fmla="*/ 1371600 h 1371600"/>
              <a:gd name="connsiteX1" fmla="*/ 678733 w 2137719"/>
              <a:gd name="connsiteY1" fmla="*/ 296260 h 1371600"/>
              <a:gd name="connsiteX2" fmla="*/ 2137719 w 2137719"/>
              <a:gd name="connsiteY2" fmla="*/ 0 h 1371600"/>
              <a:gd name="connsiteX0" fmla="*/ 0 w 2360141"/>
              <a:gd name="connsiteY0" fmla="*/ 1272746 h 1272746"/>
              <a:gd name="connsiteX1" fmla="*/ 901155 w 2360141"/>
              <a:gd name="connsiteY1" fmla="*/ 296260 h 1272746"/>
              <a:gd name="connsiteX2" fmla="*/ 2360141 w 2360141"/>
              <a:gd name="connsiteY2" fmla="*/ 0 h 1272746"/>
              <a:gd name="connsiteX0" fmla="*/ 0 w 2360141"/>
              <a:gd name="connsiteY0" fmla="*/ 1272746 h 1272746"/>
              <a:gd name="connsiteX1" fmla="*/ 962939 w 2360141"/>
              <a:gd name="connsiteY1" fmla="*/ 123265 h 1272746"/>
              <a:gd name="connsiteX2" fmla="*/ 2360141 w 2360141"/>
              <a:gd name="connsiteY2" fmla="*/ 0 h 1272746"/>
              <a:gd name="connsiteX0" fmla="*/ 0 w 2360141"/>
              <a:gd name="connsiteY0" fmla="*/ 1285743 h 1285743"/>
              <a:gd name="connsiteX1" fmla="*/ 962939 w 2360141"/>
              <a:gd name="connsiteY1" fmla="*/ 136262 h 1285743"/>
              <a:gd name="connsiteX2" fmla="*/ 2360141 w 2360141"/>
              <a:gd name="connsiteY2" fmla="*/ 12997 h 1285743"/>
              <a:gd name="connsiteX0" fmla="*/ 0 w 2360141"/>
              <a:gd name="connsiteY0" fmla="*/ 1285743 h 1285743"/>
              <a:gd name="connsiteX1" fmla="*/ 962939 w 2360141"/>
              <a:gd name="connsiteY1" fmla="*/ 136262 h 1285743"/>
              <a:gd name="connsiteX2" fmla="*/ 2360141 w 2360141"/>
              <a:gd name="connsiteY2" fmla="*/ 12997 h 1285743"/>
              <a:gd name="connsiteX0" fmla="*/ 0 w 2360141"/>
              <a:gd name="connsiteY0" fmla="*/ 1272746 h 1272746"/>
              <a:gd name="connsiteX1" fmla="*/ 1024722 w 2360141"/>
              <a:gd name="connsiteY1" fmla="*/ 246833 h 1272746"/>
              <a:gd name="connsiteX2" fmla="*/ 2360141 w 2360141"/>
              <a:gd name="connsiteY2" fmla="*/ 0 h 1272746"/>
              <a:gd name="connsiteX0" fmla="*/ 0 w 2360141"/>
              <a:gd name="connsiteY0" fmla="*/ 1272746 h 1272746"/>
              <a:gd name="connsiteX1" fmla="*/ 957503 w 2360141"/>
              <a:gd name="connsiteY1" fmla="*/ 367823 h 1272746"/>
              <a:gd name="connsiteX2" fmla="*/ 2360141 w 2360141"/>
              <a:gd name="connsiteY2" fmla="*/ 0 h 1272746"/>
              <a:gd name="connsiteX0" fmla="*/ 0 w 2360141"/>
              <a:gd name="connsiteY0" fmla="*/ 1272746 h 1272746"/>
              <a:gd name="connsiteX1" fmla="*/ 533914 w 2360141"/>
              <a:gd name="connsiteY1" fmla="*/ 601598 h 1272746"/>
              <a:gd name="connsiteX2" fmla="*/ 957503 w 2360141"/>
              <a:gd name="connsiteY2" fmla="*/ 367823 h 1272746"/>
              <a:gd name="connsiteX3" fmla="*/ 2360141 w 2360141"/>
              <a:gd name="connsiteY3" fmla="*/ 0 h 1272746"/>
              <a:gd name="connsiteX0" fmla="*/ 0 w 2360141"/>
              <a:gd name="connsiteY0" fmla="*/ 1272746 h 1272746"/>
              <a:gd name="connsiteX1" fmla="*/ 533914 w 2360141"/>
              <a:gd name="connsiteY1" fmla="*/ 601598 h 1272746"/>
              <a:gd name="connsiteX2" fmla="*/ 972069 w 2360141"/>
              <a:gd name="connsiteY2" fmla="*/ 282964 h 1272746"/>
              <a:gd name="connsiteX3" fmla="*/ 2360141 w 2360141"/>
              <a:gd name="connsiteY3" fmla="*/ 0 h 1272746"/>
              <a:gd name="connsiteX0" fmla="*/ 0 w 2360141"/>
              <a:gd name="connsiteY0" fmla="*/ 1272746 h 1272746"/>
              <a:gd name="connsiteX1" fmla="*/ 533914 w 2360141"/>
              <a:gd name="connsiteY1" fmla="*/ 601598 h 1272746"/>
              <a:gd name="connsiteX2" fmla="*/ 972069 w 2360141"/>
              <a:gd name="connsiteY2" fmla="*/ 320089 h 1272746"/>
              <a:gd name="connsiteX3" fmla="*/ 2360141 w 2360141"/>
              <a:gd name="connsiteY3" fmla="*/ 0 h 1272746"/>
              <a:gd name="connsiteX0" fmla="*/ 0 w 2360141"/>
              <a:gd name="connsiteY0" fmla="*/ 1272746 h 1272746"/>
              <a:gd name="connsiteX1" fmla="*/ 533914 w 2360141"/>
              <a:gd name="connsiteY1" fmla="*/ 601598 h 1272746"/>
              <a:gd name="connsiteX2" fmla="*/ 972069 w 2360141"/>
              <a:gd name="connsiteY2" fmla="*/ 320089 h 1272746"/>
              <a:gd name="connsiteX3" fmla="*/ 1636073 w 2360141"/>
              <a:gd name="connsiteY3" fmla="*/ 134871 h 1272746"/>
              <a:gd name="connsiteX4" fmla="*/ 2360141 w 2360141"/>
              <a:gd name="connsiteY4" fmla="*/ 0 h 1272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0141" h="1272746">
                <a:moveTo>
                  <a:pt x="0" y="1272746"/>
                </a:moveTo>
                <a:cubicBezTo>
                  <a:pt x="94650" y="1167076"/>
                  <a:pt x="374330" y="752418"/>
                  <a:pt x="533914" y="601598"/>
                </a:cubicBezTo>
                <a:cubicBezTo>
                  <a:pt x="693498" y="450778"/>
                  <a:pt x="790804" y="403181"/>
                  <a:pt x="972069" y="320089"/>
                </a:cubicBezTo>
                <a:cubicBezTo>
                  <a:pt x="1153334" y="236997"/>
                  <a:pt x="1404728" y="188219"/>
                  <a:pt x="1636073" y="134871"/>
                </a:cubicBezTo>
                <a:cubicBezTo>
                  <a:pt x="1867418" y="81523"/>
                  <a:pt x="2237035" y="17175"/>
                  <a:pt x="2360141" y="0"/>
                </a:cubicBezTo>
              </a:path>
            </a:pathLst>
          </a:custGeom>
          <a:noFill/>
          <a:ln w="762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8629557" y="2329662"/>
            <a:ext cx="3017723" cy="1456893"/>
          </a:xfrm>
          <a:custGeom>
            <a:avLst/>
            <a:gdLst>
              <a:gd name="connsiteX0" fmla="*/ 0 w 1581665"/>
              <a:gd name="connsiteY0" fmla="*/ 1482811 h 1482811"/>
              <a:gd name="connsiteX1" fmla="*/ 1581665 w 1581665"/>
              <a:gd name="connsiteY1" fmla="*/ 0 h 1482811"/>
              <a:gd name="connsiteX0" fmla="*/ 0 w 1581665"/>
              <a:gd name="connsiteY0" fmla="*/ 1482811 h 1482811"/>
              <a:gd name="connsiteX1" fmla="*/ 678733 w 1581665"/>
              <a:gd name="connsiteY1" fmla="*/ 407471 h 1482811"/>
              <a:gd name="connsiteX2" fmla="*/ 1581665 w 1581665"/>
              <a:gd name="connsiteY2" fmla="*/ 0 h 1482811"/>
              <a:gd name="connsiteX0" fmla="*/ 0 w 2137719"/>
              <a:gd name="connsiteY0" fmla="*/ 1371600 h 1371600"/>
              <a:gd name="connsiteX1" fmla="*/ 678733 w 2137719"/>
              <a:gd name="connsiteY1" fmla="*/ 296260 h 1371600"/>
              <a:gd name="connsiteX2" fmla="*/ 2137719 w 2137719"/>
              <a:gd name="connsiteY2" fmla="*/ 0 h 1371600"/>
              <a:gd name="connsiteX0" fmla="*/ 0 w 2360141"/>
              <a:gd name="connsiteY0" fmla="*/ 1272746 h 1272746"/>
              <a:gd name="connsiteX1" fmla="*/ 901155 w 2360141"/>
              <a:gd name="connsiteY1" fmla="*/ 296260 h 1272746"/>
              <a:gd name="connsiteX2" fmla="*/ 2360141 w 2360141"/>
              <a:gd name="connsiteY2" fmla="*/ 0 h 1272746"/>
              <a:gd name="connsiteX0" fmla="*/ 0 w 2360141"/>
              <a:gd name="connsiteY0" fmla="*/ 1272746 h 1272746"/>
              <a:gd name="connsiteX1" fmla="*/ 962939 w 2360141"/>
              <a:gd name="connsiteY1" fmla="*/ 123265 h 1272746"/>
              <a:gd name="connsiteX2" fmla="*/ 2360141 w 2360141"/>
              <a:gd name="connsiteY2" fmla="*/ 0 h 1272746"/>
              <a:gd name="connsiteX0" fmla="*/ 0 w 2360141"/>
              <a:gd name="connsiteY0" fmla="*/ 1285743 h 1285743"/>
              <a:gd name="connsiteX1" fmla="*/ 962939 w 2360141"/>
              <a:gd name="connsiteY1" fmla="*/ 136262 h 1285743"/>
              <a:gd name="connsiteX2" fmla="*/ 2360141 w 2360141"/>
              <a:gd name="connsiteY2" fmla="*/ 12997 h 1285743"/>
              <a:gd name="connsiteX0" fmla="*/ 0 w 2360141"/>
              <a:gd name="connsiteY0" fmla="*/ 1285743 h 1285743"/>
              <a:gd name="connsiteX1" fmla="*/ 962939 w 2360141"/>
              <a:gd name="connsiteY1" fmla="*/ 136262 h 1285743"/>
              <a:gd name="connsiteX2" fmla="*/ 2360141 w 2360141"/>
              <a:gd name="connsiteY2" fmla="*/ 12997 h 1285743"/>
              <a:gd name="connsiteX0" fmla="*/ 0 w 2360141"/>
              <a:gd name="connsiteY0" fmla="*/ 1272746 h 1272746"/>
              <a:gd name="connsiteX1" fmla="*/ 1024722 w 2360141"/>
              <a:gd name="connsiteY1" fmla="*/ 246833 h 1272746"/>
              <a:gd name="connsiteX2" fmla="*/ 2360141 w 2360141"/>
              <a:gd name="connsiteY2" fmla="*/ 0 h 1272746"/>
              <a:gd name="connsiteX0" fmla="*/ 0 w 2360141"/>
              <a:gd name="connsiteY0" fmla="*/ 1272746 h 1272746"/>
              <a:gd name="connsiteX1" fmla="*/ 957503 w 2360141"/>
              <a:gd name="connsiteY1" fmla="*/ 367823 h 1272746"/>
              <a:gd name="connsiteX2" fmla="*/ 2360141 w 2360141"/>
              <a:gd name="connsiteY2" fmla="*/ 0 h 1272746"/>
              <a:gd name="connsiteX0" fmla="*/ 0 w 2360141"/>
              <a:gd name="connsiteY0" fmla="*/ 1272746 h 1272746"/>
              <a:gd name="connsiteX1" fmla="*/ 289589 w 2360141"/>
              <a:gd name="connsiteY1" fmla="*/ 882530 h 1272746"/>
              <a:gd name="connsiteX2" fmla="*/ 957503 w 2360141"/>
              <a:gd name="connsiteY2" fmla="*/ 367823 h 1272746"/>
              <a:gd name="connsiteX3" fmla="*/ 2360141 w 2360141"/>
              <a:gd name="connsiteY3" fmla="*/ 0 h 1272746"/>
              <a:gd name="connsiteX0" fmla="*/ 0 w 2360141"/>
              <a:gd name="connsiteY0" fmla="*/ 1401996 h 1401996"/>
              <a:gd name="connsiteX1" fmla="*/ 289589 w 2360141"/>
              <a:gd name="connsiteY1" fmla="*/ 1011780 h 1401996"/>
              <a:gd name="connsiteX2" fmla="*/ 435032 w 2360141"/>
              <a:gd name="connsiteY2" fmla="*/ 89415 h 1401996"/>
              <a:gd name="connsiteX3" fmla="*/ 2360141 w 2360141"/>
              <a:gd name="connsiteY3" fmla="*/ 129250 h 1401996"/>
              <a:gd name="connsiteX0" fmla="*/ 0 w 2360141"/>
              <a:gd name="connsiteY0" fmla="*/ 1382171 h 1382171"/>
              <a:gd name="connsiteX1" fmla="*/ 289589 w 2360141"/>
              <a:gd name="connsiteY1" fmla="*/ 991955 h 1382171"/>
              <a:gd name="connsiteX2" fmla="*/ 435032 w 2360141"/>
              <a:gd name="connsiteY2" fmla="*/ 69590 h 1382171"/>
              <a:gd name="connsiteX3" fmla="*/ 2360141 w 2360141"/>
              <a:gd name="connsiteY3" fmla="*/ 109425 h 1382171"/>
              <a:gd name="connsiteX0" fmla="*/ 0 w 2360141"/>
              <a:gd name="connsiteY0" fmla="*/ 1338721 h 1338721"/>
              <a:gd name="connsiteX1" fmla="*/ 289589 w 2360141"/>
              <a:gd name="connsiteY1" fmla="*/ 948505 h 1338721"/>
              <a:gd name="connsiteX2" fmla="*/ 435032 w 2360141"/>
              <a:gd name="connsiteY2" fmla="*/ 26140 h 1338721"/>
              <a:gd name="connsiteX3" fmla="*/ 835385 w 2360141"/>
              <a:gd name="connsiteY3" fmla="*/ 535751 h 1338721"/>
              <a:gd name="connsiteX4" fmla="*/ 2360141 w 2360141"/>
              <a:gd name="connsiteY4" fmla="*/ 65975 h 1338721"/>
              <a:gd name="connsiteX0" fmla="*/ 0 w 2360141"/>
              <a:gd name="connsiteY0" fmla="*/ 1273210 h 1273210"/>
              <a:gd name="connsiteX1" fmla="*/ 289589 w 2360141"/>
              <a:gd name="connsiteY1" fmla="*/ 882994 h 1273210"/>
              <a:gd name="connsiteX2" fmla="*/ 565650 w 2360141"/>
              <a:gd name="connsiteY2" fmla="*/ 144075 h 1273210"/>
              <a:gd name="connsiteX3" fmla="*/ 835385 w 2360141"/>
              <a:gd name="connsiteY3" fmla="*/ 470240 h 1273210"/>
              <a:gd name="connsiteX4" fmla="*/ 2360141 w 2360141"/>
              <a:gd name="connsiteY4" fmla="*/ 464 h 1273210"/>
              <a:gd name="connsiteX0" fmla="*/ 0 w 2360141"/>
              <a:gd name="connsiteY0" fmla="*/ 1273508 h 1273508"/>
              <a:gd name="connsiteX1" fmla="*/ 289589 w 2360141"/>
              <a:gd name="connsiteY1" fmla="*/ 883292 h 1273508"/>
              <a:gd name="connsiteX2" fmla="*/ 565650 w 2360141"/>
              <a:gd name="connsiteY2" fmla="*/ 144373 h 1273508"/>
              <a:gd name="connsiteX3" fmla="*/ 826055 w 2360141"/>
              <a:gd name="connsiteY3" fmla="*/ 271805 h 1273508"/>
              <a:gd name="connsiteX4" fmla="*/ 2360141 w 2360141"/>
              <a:gd name="connsiteY4" fmla="*/ 762 h 1273508"/>
              <a:gd name="connsiteX0" fmla="*/ 0 w 2360141"/>
              <a:gd name="connsiteY0" fmla="*/ 1273508 h 1273508"/>
              <a:gd name="connsiteX1" fmla="*/ 289589 w 2360141"/>
              <a:gd name="connsiteY1" fmla="*/ 883292 h 1273508"/>
              <a:gd name="connsiteX2" fmla="*/ 439698 w 2360141"/>
              <a:gd name="connsiteY2" fmla="*/ 231000 h 1273508"/>
              <a:gd name="connsiteX3" fmla="*/ 826055 w 2360141"/>
              <a:gd name="connsiteY3" fmla="*/ 271805 h 1273508"/>
              <a:gd name="connsiteX4" fmla="*/ 2360141 w 2360141"/>
              <a:gd name="connsiteY4" fmla="*/ 762 h 1273508"/>
              <a:gd name="connsiteX0" fmla="*/ 0 w 2360141"/>
              <a:gd name="connsiteY0" fmla="*/ 1272746 h 1272746"/>
              <a:gd name="connsiteX1" fmla="*/ 289589 w 2360141"/>
              <a:gd name="connsiteY1" fmla="*/ 882530 h 1272746"/>
              <a:gd name="connsiteX2" fmla="*/ 439698 w 2360141"/>
              <a:gd name="connsiteY2" fmla="*/ 230238 h 1272746"/>
              <a:gd name="connsiteX3" fmla="*/ 826055 w 2360141"/>
              <a:gd name="connsiteY3" fmla="*/ 271043 h 1272746"/>
              <a:gd name="connsiteX4" fmla="*/ 1171259 w 2360141"/>
              <a:gd name="connsiteY4" fmla="*/ 403532 h 1272746"/>
              <a:gd name="connsiteX5" fmla="*/ 2360141 w 2360141"/>
              <a:gd name="connsiteY5" fmla="*/ 0 h 1272746"/>
              <a:gd name="connsiteX0" fmla="*/ 0 w 2360141"/>
              <a:gd name="connsiteY0" fmla="*/ 1272746 h 1272746"/>
              <a:gd name="connsiteX1" fmla="*/ 289589 w 2360141"/>
              <a:gd name="connsiteY1" fmla="*/ 882530 h 1272746"/>
              <a:gd name="connsiteX2" fmla="*/ 439698 w 2360141"/>
              <a:gd name="connsiteY2" fmla="*/ 230238 h 1272746"/>
              <a:gd name="connsiteX3" fmla="*/ 826055 w 2360141"/>
              <a:gd name="connsiteY3" fmla="*/ 271043 h 1272746"/>
              <a:gd name="connsiteX4" fmla="*/ 1171259 w 2360141"/>
              <a:gd name="connsiteY4" fmla="*/ 403532 h 1272746"/>
              <a:gd name="connsiteX5" fmla="*/ 2360141 w 2360141"/>
              <a:gd name="connsiteY5" fmla="*/ 0 h 1272746"/>
              <a:gd name="connsiteX0" fmla="*/ 0 w 2360141"/>
              <a:gd name="connsiteY0" fmla="*/ 1272746 h 1272746"/>
              <a:gd name="connsiteX1" fmla="*/ 289589 w 2360141"/>
              <a:gd name="connsiteY1" fmla="*/ 882530 h 1272746"/>
              <a:gd name="connsiteX2" fmla="*/ 448197 w 2360141"/>
              <a:gd name="connsiteY2" fmla="*/ 581882 h 1272746"/>
              <a:gd name="connsiteX3" fmla="*/ 439698 w 2360141"/>
              <a:gd name="connsiteY3" fmla="*/ 230238 h 1272746"/>
              <a:gd name="connsiteX4" fmla="*/ 826055 w 2360141"/>
              <a:gd name="connsiteY4" fmla="*/ 271043 h 1272746"/>
              <a:gd name="connsiteX5" fmla="*/ 1171259 w 2360141"/>
              <a:gd name="connsiteY5" fmla="*/ 403532 h 1272746"/>
              <a:gd name="connsiteX6" fmla="*/ 2360141 w 2360141"/>
              <a:gd name="connsiteY6" fmla="*/ 0 h 1272746"/>
              <a:gd name="connsiteX0" fmla="*/ 0 w 2360141"/>
              <a:gd name="connsiteY0" fmla="*/ 1272746 h 1272746"/>
              <a:gd name="connsiteX1" fmla="*/ 289589 w 2360141"/>
              <a:gd name="connsiteY1" fmla="*/ 882530 h 1272746"/>
              <a:gd name="connsiteX2" fmla="*/ 448197 w 2360141"/>
              <a:gd name="connsiteY2" fmla="*/ 581882 h 1272746"/>
              <a:gd name="connsiteX3" fmla="*/ 439698 w 2360141"/>
              <a:gd name="connsiteY3" fmla="*/ 230238 h 1272746"/>
              <a:gd name="connsiteX4" fmla="*/ 826055 w 2360141"/>
              <a:gd name="connsiteY4" fmla="*/ 271043 h 1272746"/>
              <a:gd name="connsiteX5" fmla="*/ 1171259 w 2360141"/>
              <a:gd name="connsiteY5" fmla="*/ 403532 h 1272746"/>
              <a:gd name="connsiteX6" fmla="*/ 1367185 w 2360141"/>
              <a:gd name="connsiteY6" fmla="*/ 148745 h 1272746"/>
              <a:gd name="connsiteX7" fmla="*/ 2360141 w 2360141"/>
              <a:gd name="connsiteY7" fmla="*/ 0 h 1272746"/>
              <a:gd name="connsiteX0" fmla="*/ 0 w 2360141"/>
              <a:gd name="connsiteY0" fmla="*/ 1272746 h 1272746"/>
              <a:gd name="connsiteX1" fmla="*/ 289589 w 2360141"/>
              <a:gd name="connsiteY1" fmla="*/ 882530 h 1272746"/>
              <a:gd name="connsiteX2" fmla="*/ 448197 w 2360141"/>
              <a:gd name="connsiteY2" fmla="*/ 581882 h 1272746"/>
              <a:gd name="connsiteX3" fmla="*/ 439698 w 2360141"/>
              <a:gd name="connsiteY3" fmla="*/ 230238 h 1272746"/>
              <a:gd name="connsiteX4" fmla="*/ 826055 w 2360141"/>
              <a:gd name="connsiteY4" fmla="*/ 271043 h 1272746"/>
              <a:gd name="connsiteX5" fmla="*/ 1171259 w 2360141"/>
              <a:gd name="connsiteY5" fmla="*/ 403532 h 1272746"/>
              <a:gd name="connsiteX6" fmla="*/ 1367185 w 2360141"/>
              <a:gd name="connsiteY6" fmla="*/ 148745 h 1272746"/>
              <a:gd name="connsiteX7" fmla="*/ 2360141 w 2360141"/>
              <a:gd name="connsiteY7" fmla="*/ 0 h 1272746"/>
              <a:gd name="connsiteX0" fmla="*/ 0 w 2252848"/>
              <a:gd name="connsiteY0" fmla="*/ 1313512 h 1313512"/>
              <a:gd name="connsiteX1" fmla="*/ 289589 w 2252848"/>
              <a:gd name="connsiteY1" fmla="*/ 923296 h 1313512"/>
              <a:gd name="connsiteX2" fmla="*/ 448197 w 2252848"/>
              <a:gd name="connsiteY2" fmla="*/ 622648 h 1313512"/>
              <a:gd name="connsiteX3" fmla="*/ 439698 w 2252848"/>
              <a:gd name="connsiteY3" fmla="*/ 271004 h 1313512"/>
              <a:gd name="connsiteX4" fmla="*/ 826055 w 2252848"/>
              <a:gd name="connsiteY4" fmla="*/ 311809 h 1313512"/>
              <a:gd name="connsiteX5" fmla="*/ 1171259 w 2252848"/>
              <a:gd name="connsiteY5" fmla="*/ 444298 h 1313512"/>
              <a:gd name="connsiteX6" fmla="*/ 1367185 w 2252848"/>
              <a:gd name="connsiteY6" fmla="*/ 189511 h 1313512"/>
              <a:gd name="connsiteX7" fmla="*/ 2252848 w 2252848"/>
              <a:gd name="connsiteY7" fmla="*/ 0 h 1313512"/>
              <a:gd name="connsiteX0" fmla="*/ 0 w 2252848"/>
              <a:gd name="connsiteY0" fmla="*/ 1313512 h 1313512"/>
              <a:gd name="connsiteX1" fmla="*/ 289589 w 2252848"/>
              <a:gd name="connsiteY1" fmla="*/ 923296 h 1313512"/>
              <a:gd name="connsiteX2" fmla="*/ 448197 w 2252848"/>
              <a:gd name="connsiteY2" fmla="*/ 622648 h 1313512"/>
              <a:gd name="connsiteX3" fmla="*/ 439698 w 2252848"/>
              <a:gd name="connsiteY3" fmla="*/ 271004 h 1313512"/>
              <a:gd name="connsiteX4" fmla="*/ 826055 w 2252848"/>
              <a:gd name="connsiteY4" fmla="*/ 311809 h 1313512"/>
              <a:gd name="connsiteX5" fmla="*/ 1171259 w 2252848"/>
              <a:gd name="connsiteY5" fmla="*/ 444298 h 1313512"/>
              <a:gd name="connsiteX6" fmla="*/ 1367185 w 2252848"/>
              <a:gd name="connsiteY6" fmla="*/ 189511 h 1313512"/>
              <a:gd name="connsiteX7" fmla="*/ 1530458 w 2252848"/>
              <a:gd name="connsiteY7" fmla="*/ 316904 h 1313512"/>
              <a:gd name="connsiteX8" fmla="*/ 2252848 w 2252848"/>
              <a:gd name="connsiteY8" fmla="*/ 0 h 1313512"/>
              <a:gd name="connsiteX0" fmla="*/ 0 w 2252848"/>
              <a:gd name="connsiteY0" fmla="*/ 1313512 h 1313512"/>
              <a:gd name="connsiteX1" fmla="*/ 289589 w 2252848"/>
              <a:gd name="connsiteY1" fmla="*/ 923296 h 1313512"/>
              <a:gd name="connsiteX2" fmla="*/ 448197 w 2252848"/>
              <a:gd name="connsiteY2" fmla="*/ 622648 h 1313512"/>
              <a:gd name="connsiteX3" fmla="*/ 439698 w 2252848"/>
              <a:gd name="connsiteY3" fmla="*/ 271004 h 1313512"/>
              <a:gd name="connsiteX4" fmla="*/ 826055 w 2252848"/>
              <a:gd name="connsiteY4" fmla="*/ 311809 h 1313512"/>
              <a:gd name="connsiteX5" fmla="*/ 1171259 w 2252848"/>
              <a:gd name="connsiteY5" fmla="*/ 444298 h 1313512"/>
              <a:gd name="connsiteX6" fmla="*/ 1367185 w 2252848"/>
              <a:gd name="connsiteY6" fmla="*/ 189511 h 1313512"/>
              <a:gd name="connsiteX7" fmla="*/ 1530458 w 2252848"/>
              <a:gd name="connsiteY7" fmla="*/ 316904 h 1313512"/>
              <a:gd name="connsiteX8" fmla="*/ 1749709 w 2252848"/>
              <a:gd name="connsiteY8" fmla="*/ 82501 h 1313512"/>
              <a:gd name="connsiteX9" fmla="*/ 2252848 w 2252848"/>
              <a:gd name="connsiteY9" fmla="*/ 0 h 1313512"/>
              <a:gd name="connsiteX0" fmla="*/ 0 w 2280838"/>
              <a:gd name="connsiteY0" fmla="*/ 1237155 h 1237155"/>
              <a:gd name="connsiteX1" fmla="*/ 289589 w 2280838"/>
              <a:gd name="connsiteY1" fmla="*/ 846939 h 1237155"/>
              <a:gd name="connsiteX2" fmla="*/ 448197 w 2280838"/>
              <a:gd name="connsiteY2" fmla="*/ 546291 h 1237155"/>
              <a:gd name="connsiteX3" fmla="*/ 439698 w 2280838"/>
              <a:gd name="connsiteY3" fmla="*/ 194647 h 1237155"/>
              <a:gd name="connsiteX4" fmla="*/ 826055 w 2280838"/>
              <a:gd name="connsiteY4" fmla="*/ 235452 h 1237155"/>
              <a:gd name="connsiteX5" fmla="*/ 1171259 w 2280838"/>
              <a:gd name="connsiteY5" fmla="*/ 367941 h 1237155"/>
              <a:gd name="connsiteX6" fmla="*/ 1367185 w 2280838"/>
              <a:gd name="connsiteY6" fmla="*/ 113154 h 1237155"/>
              <a:gd name="connsiteX7" fmla="*/ 1530458 w 2280838"/>
              <a:gd name="connsiteY7" fmla="*/ 240547 h 1237155"/>
              <a:gd name="connsiteX8" fmla="*/ 1749709 w 2280838"/>
              <a:gd name="connsiteY8" fmla="*/ 6144 h 1237155"/>
              <a:gd name="connsiteX9" fmla="*/ 2280838 w 2280838"/>
              <a:gd name="connsiteY9" fmla="*/ 229387 h 1237155"/>
              <a:gd name="connsiteX0" fmla="*/ 0 w 2355477"/>
              <a:gd name="connsiteY0" fmla="*/ 1242193 h 1242193"/>
              <a:gd name="connsiteX1" fmla="*/ 289589 w 2355477"/>
              <a:gd name="connsiteY1" fmla="*/ 851977 h 1242193"/>
              <a:gd name="connsiteX2" fmla="*/ 448197 w 2355477"/>
              <a:gd name="connsiteY2" fmla="*/ 551329 h 1242193"/>
              <a:gd name="connsiteX3" fmla="*/ 439698 w 2355477"/>
              <a:gd name="connsiteY3" fmla="*/ 199685 h 1242193"/>
              <a:gd name="connsiteX4" fmla="*/ 826055 w 2355477"/>
              <a:gd name="connsiteY4" fmla="*/ 240490 h 1242193"/>
              <a:gd name="connsiteX5" fmla="*/ 1171259 w 2355477"/>
              <a:gd name="connsiteY5" fmla="*/ 372979 h 1242193"/>
              <a:gd name="connsiteX6" fmla="*/ 1367185 w 2355477"/>
              <a:gd name="connsiteY6" fmla="*/ 118192 h 1242193"/>
              <a:gd name="connsiteX7" fmla="*/ 1530458 w 2355477"/>
              <a:gd name="connsiteY7" fmla="*/ 245585 h 1242193"/>
              <a:gd name="connsiteX8" fmla="*/ 1749709 w 2355477"/>
              <a:gd name="connsiteY8" fmla="*/ 11182 h 1242193"/>
              <a:gd name="connsiteX9" fmla="*/ 2355477 w 2355477"/>
              <a:gd name="connsiteY9" fmla="*/ 81553 h 124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55477" h="1242193">
                <a:moveTo>
                  <a:pt x="0" y="1242193"/>
                </a:moveTo>
                <a:cubicBezTo>
                  <a:pt x="64592" y="1171212"/>
                  <a:pt x="130005" y="1002797"/>
                  <a:pt x="289589" y="851977"/>
                </a:cubicBezTo>
                <a:cubicBezTo>
                  <a:pt x="354959" y="743627"/>
                  <a:pt x="423179" y="660044"/>
                  <a:pt x="448197" y="551329"/>
                </a:cubicBezTo>
                <a:cubicBezTo>
                  <a:pt x="473215" y="442614"/>
                  <a:pt x="367392" y="258286"/>
                  <a:pt x="439698" y="199685"/>
                </a:cubicBezTo>
                <a:cubicBezTo>
                  <a:pt x="512004" y="141084"/>
                  <a:pt x="711903" y="241333"/>
                  <a:pt x="826055" y="240490"/>
                </a:cubicBezTo>
                <a:cubicBezTo>
                  <a:pt x="940207" y="239647"/>
                  <a:pt x="1066298" y="383171"/>
                  <a:pt x="1171259" y="372979"/>
                </a:cubicBezTo>
                <a:cubicBezTo>
                  <a:pt x="1276220" y="362787"/>
                  <a:pt x="1299544" y="160656"/>
                  <a:pt x="1367185" y="118192"/>
                </a:cubicBezTo>
                <a:cubicBezTo>
                  <a:pt x="1434826" y="75728"/>
                  <a:pt x="1451932" y="247284"/>
                  <a:pt x="1530458" y="245585"/>
                </a:cubicBezTo>
                <a:cubicBezTo>
                  <a:pt x="1608984" y="243886"/>
                  <a:pt x="1629311" y="63999"/>
                  <a:pt x="1749709" y="11182"/>
                </a:cubicBezTo>
                <a:cubicBezTo>
                  <a:pt x="1870107" y="-41635"/>
                  <a:pt x="2286393" y="111439"/>
                  <a:pt x="2355477" y="81553"/>
                </a:cubicBezTo>
              </a:path>
            </a:pathLst>
          </a:custGeom>
          <a:noFill/>
          <a:ln w="762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085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P spid="116" grpId="0"/>
      <p:bldP spid="123" grpId="0" animBg="1"/>
      <p:bldP spid="12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9215D1-652C-4821-F672-89F62E0C6DA9}"/>
              </a:ext>
            </a:extLst>
          </p:cNvPr>
          <p:cNvSpPr>
            <a:spLocks noGrp="1"/>
          </p:cNvSpPr>
          <p:nvPr>
            <p:ph type="title"/>
          </p:nvPr>
        </p:nvSpPr>
        <p:spPr/>
        <p:txBody>
          <a:bodyPr/>
          <a:lstStyle/>
          <a:p>
            <a:r>
              <a:rPr lang="en-US" dirty="0"/>
              <a:t>Result</a:t>
            </a:r>
          </a:p>
        </p:txBody>
      </p:sp>
      <p:pic>
        <p:nvPicPr>
          <p:cNvPr id="7" name="图片 6">
            <a:extLst>
              <a:ext uri="{FF2B5EF4-FFF2-40B4-BE49-F238E27FC236}">
                <a16:creationId xmlns:a16="http://schemas.microsoft.com/office/drawing/2014/main" id="{7B6CF800-16BF-8424-8703-19CDD320E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803" y="783515"/>
            <a:ext cx="6687837" cy="5708725"/>
          </a:xfrm>
          <a:prstGeom prst="rect">
            <a:avLst/>
          </a:prstGeom>
        </p:spPr>
      </p:pic>
    </p:spTree>
    <p:extLst>
      <p:ext uri="{BB962C8B-B14F-4D97-AF65-F5344CB8AC3E}">
        <p14:creationId xmlns:p14="http://schemas.microsoft.com/office/powerpoint/2010/main" val="37542352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3A5B4-A8C9-EE83-418B-E6B05ECE2F45}"/>
              </a:ext>
            </a:extLst>
          </p:cNvPr>
          <p:cNvSpPr>
            <a:spLocks noGrp="1"/>
          </p:cNvSpPr>
          <p:nvPr>
            <p:ph type="title"/>
          </p:nvPr>
        </p:nvSpPr>
        <p:spPr/>
        <p:txBody>
          <a:bodyPr/>
          <a:lstStyle/>
          <a:p>
            <a:r>
              <a:rPr lang="en-US" dirty="0"/>
              <a:t>How to avoid overfitting?</a:t>
            </a:r>
          </a:p>
        </p:txBody>
      </p:sp>
      <p:sp>
        <p:nvSpPr>
          <p:cNvPr id="3" name="内容占位符 2">
            <a:extLst>
              <a:ext uri="{FF2B5EF4-FFF2-40B4-BE49-F238E27FC236}">
                <a16:creationId xmlns:a16="http://schemas.microsoft.com/office/drawing/2014/main" id="{66EE845A-C4C5-99CA-A0A9-90EF02807906}"/>
              </a:ext>
            </a:extLst>
          </p:cNvPr>
          <p:cNvSpPr>
            <a:spLocks noGrp="1"/>
          </p:cNvSpPr>
          <p:nvPr>
            <p:ph idx="1"/>
          </p:nvPr>
        </p:nvSpPr>
        <p:spPr/>
        <p:txBody>
          <a:bodyPr>
            <a:normAutofit fontScale="85000" lnSpcReduction="20000"/>
          </a:bodyPr>
          <a:lstStyle/>
          <a:p>
            <a:r>
              <a:rPr lang="en-US" dirty="0"/>
              <a:t>Input Data</a:t>
            </a:r>
          </a:p>
          <a:p>
            <a:pPr lvl="1"/>
            <a:r>
              <a:rPr lang="en-US" dirty="0"/>
              <a:t>Train with more data (clean data)</a:t>
            </a:r>
          </a:p>
          <a:p>
            <a:pPr lvl="1"/>
            <a:r>
              <a:rPr lang="en-US" dirty="0"/>
              <a:t>Data augmentation</a:t>
            </a:r>
          </a:p>
          <a:p>
            <a:r>
              <a:rPr lang="en-US" altLang="zh-CN" b="1" dirty="0"/>
              <a:t>Feature Engineering:</a:t>
            </a:r>
          </a:p>
          <a:p>
            <a:pPr lvl="1"/>
            <a:r>
              <a:rPr lang="en-US" altLang="zh-CN" dirty="0"/>
              <a:t>Feature Extraction (Dimension Reduction)</a:t>
            </a:r>
          </a:p>
          <a:p>
            <a:pPr lvl="1"/>
            <a:r>
              <a:rPr lang="en-US" altLang="zh-CN" b="1" dirty="0"/>
              <a:t>Feature Selection</a:t>
            </a:r>
          </a:p>
          <a:p>
            <a:r>
              <a:rPr lang="en-US" altLang="zh-CN" dirty="0"/>
              <a:t>Model:</a:t>
            </a:r>
          </a:p>
          <a:p>
            <a:pPr lvl="1"/>
            <a:r>
              <a:rPr lang="en-US" altLang="zh-CN" dirty="0"/>
              <a:t>Regularization</a:t>
            </a:r>
          </a:p>
          <a:p>
            <a:pPr lvl="1"/>
            <a:r>
              <a:rPr lang="en-US" altLang="zh-CN" dirty="0"/>
              <a:t>Dropout Layers</a:t>
            </a:r>
          </a:p>
          <a:p>
            <a:pPr lvl="1"/>
            <a:r>
              <a:rPr lang="en-US" altLang="zh-CN" dirty="0"/>
              <a:t>Ensemble</a:t>
            </a:r>
          </a:p>
          <a:p>
            <a:r>
              <a:rPr lang="en-US" altLang="zh-CN" dirty="0"/>
              <a:t>Training Stage:</a:t>
            </a:r>
          </a:p>
          <a:p>
            <a:pPr lvl="1"/>
            <a:r>
              <a:rPr lang="en-US" altLang="zh-CN" dirty="0"/>
              <a:t>Cross-Validation</a:t>
            </a:r>
          </a:p>
          <a:p>
            <a:pPr lvl="1"/>
            <a:r>
              <a:rPr lang="en-US" altLang="zh-CN" dirty="0"/>
              <a:t>Early Stopping</a:t>
            </a:r>
          </a:p>
        </p:txBody>
      </p:sp>
    </p:spTree>
    <p:extLst>
      <p:ext uri="{BB962C8B-B14F-4D97-AF65-F5344CB8AC3E}">
        <p14:creationId xmlns:p14="http://schemas.microsoft.com/office/powerpoint/2010/main" val="4203575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603E5-1B6B-CD78-DABD-6309F0746231}"/>
              </a:ext>
            </a:extLst>
          </p:cNvPr>
          <p:cNvSpPr>
            <a:spLocks noGrp="1"/>
          </p:cNvSpPr>
          <p:nvPr>
            <p:ph type="title"/>
          </p:nvPr>
        </p:nvSpPr>
        <p:spPr/>
        <p:txBody>
          <a:bodyPr/>
          <a:lstStyle/>
          <a:p>
            <a:r>
              <a:rPr lang="en-US" dirty="0"/>
              <a:t>Feature Selection</a:t>
            </a:r>
          </a:p>
        </p:txBody>
      </p:sp>
      <p:sp>
        <p:nvSpPr>
          <p:cNvPr id="3" name="内容占位符 2">
            <a:extLst>
              <a:ext uri="{FF2B5EF4-FFF2-40B4-BE49-F238E27FC236}">
                <a16:creationId xmlns:a16="http://schemas.microsoft.com/office/drawing/2014/main" id="{C4E30AF5-78E6-6C1F-5183-978530AF09F9}"/>
              </a:ext>
            </a:extLst>
          </p:cNvPr>
          <p:cNvSpPr>
            <a:spLocks noGrp="1"/>
          </p:cNvSpPr>
          <p:nvPr>
            <p:ph idx="1"/>
          </p:nvPr>
        </p:nvSpPr>
        <p:spPr/>
        <p:txBody>
          <a:bodyPr>
            <a:normAutofit/>
          </a:bodyPr>
          <a:lstStyle/>
          <a:p>
            <a:r>
              <a:rPr lang="en-US" dirty="0"/>
              <a:t>Aim:</a:t>
            </a:r>
          </a:p>
          <a:p>
            <a:pPr lvl="1"/>
            <a:r>
              <a:rPr lang="en-US" altLang="zh-CN" dirty="0"/>
              <a:t>Simplify the Models</a:t>
            </a:r>
          </a:p>
          <a:p>
            <a:pPr lvl="1"/>
            <a:r>
              <a:rPr lang="en-US" altLang="zh-CN" dirty="0"/>
              <a:t>Shorten Training Time</a:t>
            </a:r>
          </a:p>
          <a:p>
            <a:pPr lvl="1"/>
            <a:r>
              <a:rPr lang="en-US" altLang="zh-CN" dirty="0"/>
              <a:t>Avoid the </a:t>
            </a:r>
            <a:r>
              <a:rPr lang="en-US" altLang="zh-CN" dirty="0">
                <a:solidFill>
                  <a:srgbClr val="FF0000"/>
                </a:solidFill>
              </a:rPr>
              <a:t>Curse of Dimensionality</a:t>
            </a:r>
          </a:p>
          <a:p>
            <a:pPr lvl="1"/>
            <a:r>
              <a:rPr lang="en-US" altLang="zh-CN" dirty="0"/>
              <a:t>Enhance Generalization by Reducing </a:t>
            </a:r>
            <a:r>
              <a:rPr lang="en-US" altLang="zh-CN" dirty="0">
                <a:solidFill>
                  <a:srgbClr val="FF0000"/>
                </a:solidFill>
              </a:rPr>
              <a:t>Overfitting</a:t>
            </a:r>
            <a:endParaRPr lang="zh-CN" altLang="en-US" dirty="0">
              <a:solidFill>
                <a:srgbClr val="FF0000"/>
              </a:solidFill>
            </a:endParaRPr>
          </a:p>
          <a:p>
            <a:pPr marL="0" indent="0">
              <a:buNone/>
            </a:pPr>
            <a:endParaRPr lang="en-US" dirty="0"/>
          </a:p>
          <a:p>
            <a:r>
              <a:rPr lang="en-US" dirty="0"/>
              <a:t>There is no fixed</a:t>
            </a:r>
            <a:r>
              <a:rPr lang="en-US" altLang="zh-CN" dirty="0"/>
              <a:t> rule that defines how many features should be used in a classification problem.</a:t>
            </a:r>
          </a:p>
          <a:p>
            <a:r>
              <a:rPr lang="en-US" altLang="zh-CN" dirty="0"/>
              <a:t>In fact, this depends on the amount of training data available, the complexity of the decision boundaries, and the type of classifier used.</a:t>
            </a:r>
            <a:endParaRPr lang="en-US" dirty="0"/>
          </a:p>
          <a:p>
            <a:pPr lvl="1"/>
            <a:endParaRPr lang="en-US" dirty="0"/>
          </a:p>
        </p:txBody>
      </p:sp>
    </p:spTree>
    <p:extLst>
      <p:ext uri="{BB962C8B-B14F-4D97-AF65-F5344CB8AC3E}">
        <p14:creationId xmlns:p14="http://schemas.microsoft.com/office/powerpoint/2010/main" val="1001769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F12FE-870C-4F61-AB6A-A95FD45B873D}"/>
              </a:ext>
            </a:extLst>
          </p:cNvPr>
          <p:cNvSpPr>
            <a:spLocks noGrp="1"/>
          </p:cNvSpPr>
          <p:nvPr>
            <p:ph type="title"/>
          </p:nvPr>
        </p:nvSpPr>
        <p:spPr/>
        <p:txBody>
          <a:bodyPr/>
          <a:lstStyle/>
          <a:p>
            <a:r>
              <a:rPr lang="en-US" altLang="zh-CN" dirty="0"/>
              <a:t>FEATURE SELECTION METHOD</a:t>
            </a:r>
            <a:endParaRPr lang="zh-CN" altLang="en-US" dirty="0"/>
          </a:p>
        </p:txBody>
      </p:sp>
      <p:sp>
        <p:nvSpPr>
          <p:cNvPr id="3" name="内容占位符 2">
            <a:extLst>
              <a:ext uri="{FF2B5EF4-FFF2-40B4-BE49-F238E27FC236}">
                <a16:creationId xmlns:a16="http://schemas.microsoft.com/office/drawing/2014/main" id="{0EC37568-C482-49DC-9FC4-F8BCB4B9F172}"/>
              </a:ext>
            </a:extLst>
          </p:cNvPr>
          <p:cNvSpPr>
            <a:spLocks noGrp="1"/>
          </p:cNvSpPr>
          <p:nvPr>
            <p:ph idx="1"/>
          </p:nvPr>
        </p:nvSpPr>
        <p:spPr/>
        <p:txBody>
          <a:bodyPr>
            <a:normAutofit fontScale="77500" lnSpcReduction="20000"/>
          </a:bodyPr>
          <a:lstStyle/>
          <a:p>
            <a:r>
              <a:rPr lang="en-US" altLang="zh-CN" b="1" dirty="0"/>
              <a:t>Filter</a:t>
            </a:r>
          </a:p>
          <a:p>
            <a:pPr lvl="1"/>
            <a:r>
              <a:rPr lang="en-US" altLang="zh-CN" dirty="0"/>
              <a:t>Removing features with low variance</a:t>
            </a:r>
          </a:p>
          <a:p>
            <a:pPr lvl="1"/>
            <a:r>
              <a:rPr lang="en-US" altLang="zh-CN" dirty="0"/>
              <a:t>Univariate feature selection</a:t>
            </a:r>
          </a:p>
          <a:p>
            <a:pPr lvl="2"/>
            <a:r>
              <a:rPr lang="en-US" altLang="zh-CN" dirty="0"/>
              <a:t>Chi2 (Y Discrete)</a:t>
            </a:r>
          </a:p>
          <a:p>
            <a:pPr lvl="2"/>
            <a:r>
              <a:rPr lang="en-US" altLang="zh-CN" dirty="0"/>
              <a:t>Pearson Correlation (Y Continuous)</a:t>
            </a:r>
          </a:p>
          <a:p>
            <a:pPr lvl="2"/>
            <a:r>
              <a:rPr lang="en-US" altLang="zh-CN" dirty="0"/>
              <a:t>Mutual Information (Y Discrete) and Maximal Information Coefficient (Y Continuous)</a:t>
            </a:r>
          </a:p>
          <a:p>
            <a:pPr lvl="2"/>
            <a:r>
              <a:rPr lang="en-US" altLang="zh-CN" dirty="0"/>
              <a:t>Distance Correlation</a:t>
            </a:r>
          </a:p>
          <a:p>
            <a:pPr lvl="2"/>
            <a:r>
              <a:rPr lang="en-US" altLang="zh-CN" dirty="0"/>
              <a:t>Model Based Ranking</a:t>
            </a:r>
          </a:p>
          <a:p>
            <a:r>
              <a:rPr lang="en-US" altLang="zh-CN" dirty="0"/>
              <a:t>Wrapper</a:t>
            </a:r>
          </a:p>
          <a:p>
            <a:pPr lvl="1"/>
            <a:r>
              <a:rPr lang="en-US" altLang="zh-CN" dirty="0"/>
              <a:t>Recursive Feature Elimination</a:t>
            </a:r>
          </a:p>
          <a:p>
            <a:r>
              <a:rPr lang="en-US" altLang="zh-CN" dirty="0"/>
              <a:t>Embedded</a:t>
            </a:r>
          </a:p>
          <a:p>
            <a:pPr lvl="1"/>
            <a:r>
              <a:rPr lang="en-US" altLang="zh-CN" dirty="0"/>
              <a:t>Feature selection using </a:t>
            </a:r>
            <a:r>
              <a:rPr lang="en-US" altLang="zh-CN" dirty="0" err="1"/>
              <a:t>SelectFromModel</a:t>
            </a:r>
            <a:endParaRPr lang="en-US" altLang="zh-CN" dirty="0"/>
          </a:p>
          <a:p>
            <a:pPr lvl="2"/>
            <a:r>
              <a:rPr lang="en-US" altLang="zh-CN" dirty="0"/>
              <a:t>L1-based Feature Selection</a:t>
            </a:r>
          </a:p>
          <a:p>
            <a:pPr lvl="2"/>
            <a:r>
              <a:rPr lang="en-US" altLang="zh-CN" dirty="0"/>
              <a:t>Randomized Sparse Models</a:t>
            </a:r>
          </a:p>
          <a:p>
            <a:pPr lvl="2"/>
            <a:r>
              <a:rPr lang="en-US" altLang="zh-CN" dirty="0"/>
              <a:t>Tree-based Feature Selection</a:t>
            </a:r>
          </a:p>
          <a:p>
            <a:pPr lvl="1"/>
            <a:r>
              <a:rPr lang="en-US" altLang="zh-CN" dirty="0"/>
              <a:t>Feature selection as part of a pipeline</a:t>
            </a:r>
            <a:endParaRPr lang="zh-CN" altLang="en-US" dirty="0"/>
          </a:p>
        </p:txBody>
      </p:sp>
    </p:spTree>
    <p:extLst>
      <p:ext uri="{BB962C8B-B14F-4D97-AF65-F5344CB8AC3E}">
        <p14:creationId xmlns:p14="http://schemas.microsoft.com/office/powerpoint/2010/main" val="3670369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标题 1">
                <a:extLst>
                  <a:ext uri="{FF2B5EF4-FFF2-40B4-BE49-F238E27FC236}">
                    <a16:creationId xmlns:a16="http://schemas.microsoft.com/office/drawing/2014/main" id="{3DE76234-30A1-4A35-A7A7-B8A5CE064105}"/>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Chi-Square test (</a:t>
                </a:r>
                <a14:m>
                  <m:oMath xmlns:m="http://schemas.openxmlformats.org/officeDocument/2006/math">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𝑥</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 </m:t>
                    </m:r>
                  </m:oMath>
                </a14:m>
                <a:r>
                  <a:rPr lang="en-US" altLang="zh-CN" dirty="0"/>
                  <a:t>feature selection)</a:t>
                </a:r>
                <a:endParaRPr lang="zh-CN" altLang="en-US" dirty="0"/>
              </a:p>
            </p:txBody>
          </p:sp>
        </mc:Choice>
        <mc:Fallback xmlns="">
          <p:sp>
            <p:nvSpPr>
              <p:cNvPr id="4" name="标题 1">
                <a:extLst>
                  <a:ext uri="{FF2B5EF4-FFF2-40B4-BE49-F238E27FC236}">
                    <a16:creationId xmlns:a16="http://schemas.microsoft.com/office/drawing/2014/main" id="{3DE76234-30A1-4A35-A7A7-B8A5CE064105}"/>
                  </a:ext>
                </a:extLst>
              </p:cNvPr>
              <p:cNvSpPr txBox="1">
                <a:spLocks noRot="1" noChangeAspect="1" noMove="1" noResize="1" noEditPoints="1" noAdjustHandles="1" noChangeArrowheads="1" noChangeShapeType="1" noTextEdit="1"/>
              </p:cNvSpPr>
              <p:nvPr/>
            </p:nvSpPr>
            <p:spPr>
              <a:xfrm>
                <a:off x="990600" y="517525"/>
                <a:ext cx="10515600" cy="1325563"/>
              </a:xfrm>
              <a:prstGeom prst="rect">
                <a:avLst/>
              </a:prstGeom>
              <a:blipFill>
                <a:blip r:embed="rId2"/>
                <a:stretch>
                  <a:fillRect l="-2377"/>
                </a:stretch>
              </a:blipFill>
            </p:spPr>
            <p:txBody>
              <a:bodyPr/>
              <a:lstStyle/>
              <a:p>
                <a:r>
                  <a:rPr lang="zh-CN" altLang="en-US">
                    <a:noFill/>
                  </a:rPr>
                  <a:t> </a:t>
                </a:r>
              </a:p>
            </p:txBody>
          </p:sp>
        </mc:Fallback>
      </mc:AlternateContent>
      <p:sp>
        <p:nvSpPr>
          <p:cNvPr id="6" name="内容占位符 2">
            <a:extLst>
              <a:ext uri="{FF2B5EF4-FFF2-40B4-BE49-F238E27FC236}">
                <a16:creationId xmlns:a16="http://schemas.microsoft.com/office/drawing/2014/main" id="{3C82D575-12C2-42C0-9BCA-5544C17776BA}"/>
              </a:ext>
            </a:extLst>
          </p:cNvPr>
          <p:cNvSpPr>
            <a:spLocks noGrp="1"/>
          </p:cNvSpPr>
          <p:nvPr>
            <p:ph idx="1"/>
          </p:nvPr>
        </p:nvSpPr>
        <p:spPr/>
        <p:txBody>
          <a:bodyPr/>
          <a:lstStyle/>
          <a:p>
            <a:pPr algn="just"/>
            <a:r>
              <a:rPr lang="en-US" altLang="zh-CN" dirty="0"/>
              <a:t>In statistics, the    test is applied to test the independence of two events, where two events A and B are defined to be independent if                        . In feature selection, the two events are occurrence of the term and occurrence of the class. </a:t>
            </a:r>
            <a:endParaRPr lang="zh-CN" altLang="en-US" dirty="0"/>
          </a:p>
        </p:txBody>
      </p:sp>
      <p:pic>
        <p:nvPicPr>
          <p:cNvPr id="7" name="Picture 10" descr="$P(AB) = P(A)P(B)$">
            <a:extLst>
              <a:ext uri="{FF2B5EF4-FFF2-40B4-BE49-F238E27FC236}">
                <a16:creationId xmlns:a16="http://schemas.microsoft.com/office/drawing/2014/main" id="{034827C6-ECDC-41AB-BF7E-AD1C17BA9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399" y="2721429"/>
            <a:ext cx="1889160" cy="432934"/>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9D2CE030-0F53-4FC1-A745-A86EEE5A22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3445" y="3429000"/>
            <a:ext cx="5788103" cy="1510466"/>
          </a:xfrm>
          <a:prstGeom prst="rect">
            <a:avLst/>
          </a:prstGeom>
        </p:spPr>
      </p:pic>
    </p:spTree>
    <p:extLst>
      <p:ext uri="{BB962C8B-B14F-4D97-AF65-F5344CB8AC3E}">
        <p14:creationId xmlns:p14="http://schemas.microsoft.com/office/powerpoint/2010/main" val="3634242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29FE4-1881-4669-974F-C96FD1DE5E78}"/>
              </a:ext>
            </a:extLst>
          </p:cNvPr>
          <p:cNvSpPr>
            <a:spLocks noGrp="1"/>
          </p:cNvSpPr>
          <p:nvPr>
            <p:ph type="title"/>
          </p:nvPr>
        </p:nvSpPr>
        <p:spPr>
          <a:xfrm>
            <a:off x="657225" y="14926"/>
            <a:ext cx="10515600" cy="1112520"/>
          </a:xfrm>
        </p:spPr>
        <p:txBody>
          <a:bodyPr/>
          <a:lstStyle/>
          <a:p>
            <a:r>
              <a:rPr lang="en-US" altLang="zh-CN" dirty="0"/>
              <a:t>EXAMPLE</a:t>
            </a:r>
            <a:endParaRPr lang="zh-CN" altLang="en-US" dirty="0"/>
          </a:p>
        </p:txBody>
      </p:sp>
      <p:graphicFrame>
        <p:nvGraphicFramePr>
          <p:cNvPr id="4" name="表格 4">
            <a:extLst>
              <a:ext uri="{FF2B5EF4-FFF2-40B4-BE49-F238E27FC236}">
                <a16:creationId xmlns:a16="http://schemas.microsoft.com/office/drawing/2014/main" id="{5FF9D846-894E-435D-924E-EE3CC8B677A3}"/>
              </a:ext>
            </a:extLst>
          </p:cNvPr>
          <p:cNvGraphicFramePr>
            <a:graphicFrameLocks noGrp="1"/>
          </p:cNvGraphicFramePr>
          <p:nvPr>
            <p:ph idx="1"/>
          </p:nvPr>
        </p:nvGraphicFramePr>
        <p:xfrm>
          <a:off x="838200" y="815975"/>
          <a:ext cx="10515600" cy="1112520"/>
        </p:xfrm>
        <a:graphic>
          <a:graphicData uri="http://schemas.openxmlformats.org/drawingml/2006/table">
            <a:tbl>
              <a:tblPr firstRow="1" bandRow="1">
                <a:tableStyleId>{7DF18680-E054-41AD-8BC1-D1AEF772440D}</a:tableStyleId>
              </a:tblPr>
              <a:tblGrid>
                <a:gridCol w="2103120">
                  <a:extLst>
                    <a:ext uri="{9D8B030D-6E8A-4147-A177-3AD203B41FA5}">
                      <a16:colId xmlns:a16="http://schemas.microsoft.com/office/drawing/2014/main" val="2550972033"/>
                    </a:ext>
                  </a:extLst>
                </a:gridCol>
                <a:gridCol w="2103120">
                  <a:extLst>
                    <a:ext uri="{9D8B030D-6E8A-4147-A177-3AD203B41FA5}">
                      <a16:colId xmlns:a16="http://schemas.microsoft.com/office/drawing/2014/main" val="3002345101"/>
                    </a:ext>
                  </a:extLst>
                </a:gridCol>
                <a:gridCol w="2103120">
                  <a:extLst>
                    <a:ext uri="{9D8B030D-6E8A-4147-A177-3AD203B41FA5}">
                      <a16:colId xmlns:a16="http://schemas.microsoft.com/office/drawing/2014/main" val="3584310762"/>
                    </a:ext>
                  </a:extLst>
                </a:gridCol>
                <a:gridCol w="2103120">
                  <a:extLst>
                    <a:ext uri="{9D8B030D-6E8A-4147-A177-3AD203B41FA5}">
                      <a16:colId xmlns:a16="http://schemas.microsoft.com/office/drawing/2014/main" val="2896805799"/>
                    </a:ext>
                  </a:extLst>
                </a:gridCol>
                <a:gridCol w="2103120">
                  <a:extLst>
                    <a:ext uri="{9D8B030D-6E8A-4147-A177-3AD203B41FA5}">
                      <a16:colId xmlns:a16="http://schemas.microsoft.com/office/drawing/2014/main" val="3968442396"/>
                    </a:ext>
                  </a:extLst>
                </a:gridCol>
              </a:tblGrid>
              <a:tr h="370840">
                <a:tc>
                  <a:txBody>
                    <a:bodyPr/>
                    <a:lstStyle/>
                    <a:p>
                      <a:pPr algn="ctr"/>
                      <a:endParaRPr lang="zh-CN" altLang="en-US" dirty="0"/>
                    </a:p>
                  </a:txBody>
                  <a:tcPr/>
                </a:tc>
                <a:tc>
                  <a:txBody>
                    <a:bodyPr/>
                    <a:lstStyle/>
                    <a:p>
                      <a:pPr algn="ctr"/>
                      <a:r>
                        <a:rPr lang="en-US" altLang="zh-CN" dirty="0"/>
                        <a:t>GENE1</a:t>
                      </a:r>
                      <a:endParaRPr lang="zh-CN" altLang="en-US" dirty="0"/>
                    </a:p>
                  </a:txBody>
                  <a:tcPr/>
                </a:tc>
                <a:tc>
                  <a:txBody>
                    <a:bodyPr/>
                    <a:lstStyle/>
                    <a:p>
                      <a:pPr algn="ctr"/>
                      <a:r>
                        <a:rPr lang="en-US" altLang="zh-CN" dirty="0"/>
                        <a:t>GENE2</a:t>
                      </a:r>
                      <a:endParaRPr lang="zh-CN" altLang="en-US" dirty="0"/>
                    </a:p>
                  </a:txBody>
                  <a:tcPr/>
                </a:tc>
                <a:tc>
                  <a:txBody>
                    <a:bodyPr/>
                    <a:lstStyle/>
                    <a:p>
                      <a:pPr algn="ctr"/>
                      <a:r>
                        <a:rPr lang="en-US" altLang="zh-CN" dirty="0"/>
                        <a:t>GENE3</a:t>
                      </a:r>
                      <a:endParaRPr lang="zh-CN" altLang="en-US" dirty="0"/>
                    </a:p>
                  </a:txBody>
                  <a:tcPr/>
                </a:tc>
                <a:tc>
                  <a:txBody>
                    <a:bodyPr/>
                    <a:lstStyle/>
                    <a:p>
                      <a:pPr algn="ctr"/>
                      <a:r>
                        <a:rPr lang="en-US" altLang="zh-CN" dirty="0"/>
                        <a:t>GENE4</a:t>
                      </a:r>
                      <a:endParaRPr lang="zh-CN" altLang="en-US" dirty="0"/>
                    </a:p>
                  </a:txBody>
                  <a:tcPr/>
                </a:tc>
                <a:extLst>
                  <a:ext uri="{0D108BD9-81ED-4DB2-BD59-A6C34878D82A}">
                    <a16:rowId xmlns:a16="http://schemas.microsoft.com/office/drawing/2014/main" val="1747401655"/>
                  </a:ext>
                </a:extLst>
              </a:tr>
              <a:tr h="370840">
                <a:tc>
                  <a:txBody>
                    <a:bodyPr/>
                    <a:lstStyle/>
                    <a:p>
                      <a:pPr algn="ctr"/>
                      <a:r>
                        <a:rPr lang="en-US" altLang="zh-CN" dirty="0"/>
                        <a:t>Disease</a:t>
                      </a:r>
                      <a:endParaRPr lang="zh-CN" altLang="en-US" dirty="0"/>
                    </a:p>
                  </a:txBody>
                  <a:tcPr/>
                </a:tc>
                <a:tc>
                  <a:txBody>
                    <a:bodyPr/>
                    <a:lstStyle/>
                    <a:p>
                      <a:pPr algn="ctr"/>
                      <a:r>
                        <a:rPr lang="en-US" altLang="zh-CN" dirty="0"/>
                        <a:t>0.73</a:t>
                      </a:r>
                      <a:endParaRPr lang="zh-CN" altLang="en-US" dirty="0"/>
                    </a:p>
                  </a:txBody>
                  <a:tcPr/>
                </a:tc>
                <a:tc>
                  <a:txBody>
                    <a:bodyPr/>
                    <a:lstStyle/>
                    <a:p>
                      <a:pPr algn="ctr"/>
                      <a:r>
                        <a:rPr lang="en-US" altLang="zh-CN" dirty="0"/>
                        <a:t>0.24</a:t>
                      </a:r>
                      <a:endParaRPr lang="zh-CN" altLang="en-US" dirty="0"/>
                    </a:p>
                  </a:txBody>
                  <a:tcPr/>
                </a:tc>
                <a:tc>
                  <a:txBody>
                    <a:bodyPr/>
                    <a:lstStyle/>
                    <a:p>
                      <a:pPr algn="ctr"/>
                      <a:r>
                        <a:rPr lang="en-US" altLang="zh-CN" dirty="0"/>
                        <a:t>0.21</a:t>
                      </a:r>
                      <a:endParaRPr lang="zh-CN" altLang="en-US" dirty="0"/>
                    </a:p>
                  </a:txBody>
                  <a:tcPr/>
                </a:tc>
                <a:tc>
                  <a:txBody>
                    <a:bodyPr/>
                    <a:lstStyle/>
                    <a:p>
                      <a:pPr algn="ctr"/>
                      <a:r>
                        <a:rPr lang="en-US" altLang="zh-CN" dirty="0"/>
                        <a:t>0.54</a:t>
                      </a:r>
                      <a:endParaRPr lang="zh-CN" altLang="en-US" dirty="0"/>
                    </a:p>
                  </a:txBody>
                  <a:tcPr/>
                </a:tc>
                <a:extLst>
                  <a:ext uri="{0D108BD9-81ED-4DB2-BD59-A6C34878D82A}">
                    <a16:rowId xmlns:a16="http://schemas.microsoft.com/office/drawing/2014/main" val="874393292"/>
                  </a:ext>
                </a:extLst>
              </a:tr>
              <a:tr h="370840">
                <a:tc>
                  <a:txBody>
                    <a:bodyPr/>
                    <a:lstStyle/>
                    <a:p>
                      <a:pPr algn="ctr"/>
                      <a:r>
                        <a:rPr lang="en-US" altLang="zh-CN" dirty="0"/>
                        <a:t>No Disease</a:t>
                      </a:r>
                      <a:endParaRPr lang="zh-CN" altLang="en-US" dirty="0"/>
                    </a:p>
                  </a:txBody>
                  <a:tcPr/>
                </a:tc>
                <a:tc>
                  <a:txBody>
                    <a:bodyPr/>
                    <a:lstStyle/>
                    <a:p>
                      <a:pPr algn="ctr"/>
                      <a:r>
                        <a:rPr lang="en-US" altLang="zh-CN" dirty="0"/>
                        <a:t>0.71</a:t>
                      </a:r>
                      <a:endParaRPr lang="zh-CN" altLang="en-US" dirty="0"/>
                    </a:p>
                  </a:txBody>
                  <a:tcPr/>
                </a:tc>
                <a:tc>
                  <a:txBody>
                    <a:bodyPr/>
                    <a:lstStyle/>
                    <a:p>
                      <a:pPr algn="ctr"/>
                      <a:r>
                        <a:rPr lang="en-US" altLang="zh-CN" dirty="0"/>
                        <a:t>0.26</a:t>
                      </a:r>
                      <a:endParaRPr lang="zh-CN" altLang="en-US" dirty="0"/>
                    </a:p>
                  </a:txBody>
                  <a:tcPr/>
                </a:tc>
                <a:tc>
                  <a:txBody>
                    <a:bodyPr/>
                    <a:lstStyle/>
                    <a:p>
                      <a:pPr algn="ctr"/>
                      <a:r>
                        <a:rPr lang="en-US" altLang="zh-CN" dirty="0"/>
                        <a:t>0.87</a:t>
                      </a:r>
                      <a:endParaRPr lang="zh-CN" altLang="en-US" dirty="0"/>
                    </a:p>
                  </a:txBody>
                  <a:tcPr/>
                </a:tc>
                <a:tc>
                  <a:txBody>
                    <a:bodyPr/>
                    <a:lstStyle/>
                    <a:p>
                      <a:pPr algn="ctr"/>
                      <a:r>
                        <a:rPr lang="en-US" altLang="zh-CN" dirty="0"/>
                        <a:t>0.55</a:t>
                      </a:r>
                      <a:endParaRPr lang="zh-CN" altLang="en-US" dirty="0"/>
                    </a:p>
                  </a:txBody>
                  <a:tcPr/>
                </a:tc>
                <a:extLst>
                  <a:ext uri="{0D108BD9-81ED-4DB2-BD59-A6C34878D82A}">
                    <a16:rowId xmlns:a16="http://schemas.microsoft.com/office/drawing/2014/main" val="1237521863"/>
                  </a:ext>
                </a:extLst>
              </a:tr>
            </a:tbl>
          </a:graphicData>
        </a:graphic>
      </p:graphicFrame>
      <p:graphicFrame>
        <p:nvGraphicFramePr>
          <p:cNvPr id="8" name="表格 8">
            <a:extLst>
              <a:ext uri="{FF2B5EF4-FFF2-40B4-BE49-F238E27FC236}">
                <a16:creationId xmlns:a16="http://schemas.microsoft.com/office/drawing/2014/main" id="{DF75F0AC-2C08-4DCC-B6E3-31A0CE72338D}"/>
              </a:ext>
            </a:extLst>
          </p:cNvPr>
          <p:cNvGraphicFramePr>
            <a:graphicFrameLocks noGrp="1"/>
          </p:cNvGraphicFramePr>
          <p:nvPr/>
        </p:nvGraphicFramePr>
        <p:xfrm>
          <a:off x="936627" y="2157134"/>
          <a:ext cx="4225923" cy="4074160"/>
        </p:xfrm>
        <a:graphic>
          <a:graphicData uri="http://schemas.openxmlformats.org/drawingml/2006/table">
            <a:tbl>
              <a:tblPr firstRow="1" bandRow="1">
                <a:tableStyleId>{5C22544A-7EE6-4342-B048-85BDC9FD1C3A}</a:tableStyleId>
              </a:tblPr>
              <a:tblGrid>
                <a:gridCol w="1408641">
                  <a:extLst>
                    <a:ext uri="{9D8B030D-6E8A-4147-A177-3AD203B41FA5}">
                      <a16:colId xmlns:a16="http://schemas.microsoft.com/office/drawing/2014/main" val="3722913583"/>
                    </a:ext>
                  </a:extLst>
                </a:gridCol>
                <a:gridCol w="1408641">
                  <a:extLst>
                    <a:ext uri="{9D8B030D-6E8A-4147-A177-3AD203B41FA5}">
                      <a16:colId xmlns:a16="http://schemas.microsoft.com/office/drawing/2014/main" val="4158883586"/>
                    </a:ext>
                  </a:extLst>
                </a:gridCol>
                <a:gridCol w="1408641">
                  <a:extLst>
                    <a:ext uri="{9D8B030D-6E8A-4147-A177-3AD203B41FA5}">
                      <a16:colId xmlns:a16="http://schemas.microsoft.com/office/drawing/2014/main" val="858633004"/>
                    </a:ext>
                  </a:extLst>
                </a:gridCol>
              </a:tblGrid>
              <a:tr h="0">
                <a:tc>
                  <a:txBody>
                    <a:bodyPr/>
                    <a:lstStyle/>
                    <a:p>
                      <a:pPr algn="ctr"/>
                      <a:r>
                        <a:rPr lang="en-US" altLang="zh-CN" dirty="0"/>
                        <a:t>Sample No.</a:t>
                      </a:r>
                      <a:endParaRPr lang="zh-CN" altLang="en-US" dirty="0"/>
                    </a:p>
                  </a:txBody>
                  <a:tcPr/>
                </a:tc>
                <a:tc>
                  <a:txBody>
                    <a:bodyPr/>
                    <a:lstStyle/>
                    <a:p>
                      <a:pPr algn="ctr"/>
                      <a:r>
                        <a:rPr lang="en-US" altLang="zh-CN" dirty="0"/>
                        <a:t>GENE3</a:t>
                      </a:r>
                      <a:endParaRPr lang="zh-CN" altLang="en-US" dirty="0"/>
                    </a:p>
                  </a:txBody>
                  <a:tcPr/>
                </a:tc>
                <a:tc>
                  <a:txBody>
                    <a:bodyPr/>
                    <a:lstStyle/>
                    <a:p>
                      <a:pPr algn="ctr"/>
                      <a:r>
                        <a:rPr lang="en-US" altLang="zh-CN" dirty="0"/>
                        <a:t>Disease</a:t>
                      </a:r>
                      <a:endParaRPr lang="zh-CN" altLang="en-US" dirty="0"/>
                    </a:p>
                  </a:txBody>
                  <a:tcPr/>
                </a:tc>
                <a:extLst>
                  <a:ext uri="{0D108BD9-81ED-4DB2-BD59-A6C34878D82A}">
                    <a16:rowId xmlns:a16="http://schemas.microsoft.com/office/drawing/2014/main" val="2670378163"/>
                  </a:ext>
                </a:extLst>
              </a:tr>
              <a:tr h="370840">
                <a:tc>
                  <a:txBody>
                    <a:bodyPr/>
                    <a:lstStyle/>
                    <a:p>
                      <a:pPr algn="ctr"/>
                      <a:r>
                        <a:rPr lang="en-US" altLang="zh-CN" dirty="0"/>
                        <a:t>1</a:t>
                      </a:r>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56131026"/>
                  </a:ext>
                </a:extLst>
              </a:tr>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3340535588"/>
                  </a:ext>
                </a:extLst>
              </a:tr>
              <a:tr h="370840">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010101084"/>
                  </a:ext>
                </a:extLst>
              </a:tr>
              <a:tr h="370840">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528544717"/>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2695235932"/>
                  </a:ext>
                </a:extLst>
              </a:tr>
              <a:tr h="370840">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820428389"/>
                  </a:ext>
                </a:extLst>
              </a:tr>
              <a:tr h="370840">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937033181"/>
                  </a:ext>
                </a:extLst>
              </a:tr>
              <a:tr h="370840">
                <a:tc>
                  <a:txBody>
                    <a:bodyPr/>
                    <a:lstStyle/>
                    <a:p>
                      <a:pPr algn="ctr"/>
                      <a:r>
                        <a:rPr lang="en-US" altLang="zh-CN" dirty="0"/>
                        <a:t>8</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405268530"/>
                  </a:ext>
                </a:extLst>
              </a:tr>
              <a:tr h="370840">
                <a:tc>
                  <a:txBody>
                    <a:bodyPr/>
                    <a:lstStyle/>
                    <a:p>
                      <a:pPr algn="ctr"/>
                      <a:r>
                        <a:rPr lang="en-US" altLang="zh-CN" dirty="0"/>
                        <a:t>9</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566029067"/>
                  </a:ext>
                </a:extLst>
              </a:tr>
              <a:tr h="370840">
                <a:tc>
                  <a:txBody>
                    <a:bodyPr/>
                    <a:lstStyle/>
                    <a:p>
                      <a:pPr algn="ctr"/>
                      <a:r>
                        <a:rPr lang="en-US" altLang="zh-CN" dirty="0"/>
                        <a:t>10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975051665"/>
                  </a:ext>
                </a:extLst>
              </a:tr>
            </a:tbl>
          </a:graphicData>
        </a:graphic>
      </p:graphicFrame>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B647C71-E7F6-48FF-A933-2DB89C4B962A}"/>
                  </a:ext>
                </a:extLst>
              </p:cNvPr>
              <p:cNvSpPr txBox="1"/>
              <p:nvPr/>
            </p:nvSpPr>
            <p:spPr>
              <a:xfrm>
                <a:off x="5686425" y="2066919"/>
                <a:ext cx="1819275" cy="1200329"/>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11</m:t>
                        </m:r>
                      </m:sub>
                    </m:sSub>
                  </m:oMath>
                </a14:m>
                <a:r>
                  <a:rPr lang="en-US" altLang="zh-CN" dirty="0"/>
                  <a:t>=1</a:t>
                </a: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01</m:t>
                        </m:r>
                      </m:sub>
                    </m:sSub>
                  </m:oMath>
                </a14:m>
                <a:r>
                  <a:rPr lang="en-US" altLang="zh-CN" dirty="0"/>
                  <a:t>=3</a:t>
                </a: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10</m:t>
                        </m:r>
                      </m:sub>
                    </m:sSub>
                  </m:oMath>
                </a14:m>
                <a:r>
                  <a:rPr lang="en-US" altLang="zh-CN" dirty="0"/>
                  <a:t>=6</a:t>
                </a: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00</m:t>
                        </m:r>
                      </m:sub>
                    </m:sSub>
                  </m:oMath>
                </a14:m>
                <a:r>
                  <a:rPr lang="en-US" altLang="zh-CN" dirty="0"/>
                  <a:t>=0</a:t>
                </a:r>
              </a:p>
            </p:txBody>
          </p:sp>
        </mc:Choice>
        <mc:Fallback xmlns="">
          <p:sp>
            <p:nvSpPr>
              <p:cNvPr id="10" name="文本框 9">
                <a:extLst>
                  <a:ext uri="{FF2B5EF4-FFF2-40B4-BE49-F238E27FC236}">
                    <a16:creationId xmlns:a16="http://schemas.microsoft.com/office/drawing/2014/main" id="{6B647C71-E7F6-48FF-A933-2DB89C4B962A}"/>
                  </a:ext>
                </a:extLst>
              </p:cNvPr>
              <p:cNvSpPr txBox="1">
                <a:spLocks noRot="1" noChangeAspect="1" noMove="1" noResize="1" noEditPoints="1" noAdjustHandles="1" noChangeArrowheads="1" noChangeShapeType="1" noTextEdit="1"/>
              </p:cNvSpPr>
              <p:nvPr/>
            </p:nvSpPr>
            <p:spPr>
              <a:xfrm>
                <a:off x="5686425" y="2066919"/>
                <a:ext cx="1819275" cy="1200329"/>
              </a:xfrm>
              <a:prstGeom prst="rect">
                <a:avLst/>
              </a:prstGeom>
              <a:blipFill>
                <a:blip r:embed="rId2"/>
                <a:stretch>
                  <a:fillRect t="-2538" b="-7107"/>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541DB32A-CB63-4CBF-A5DB-A2C479A50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4085" y="2066919"/>
            <a:ext cx="3219615" cy="1530429"/>
          </a:xfrm>
          <a:prstGeom prst="rect">
            <a:avLst/>
          </a:prstGeom>
        </p:spPr>
      </p:pic>
      <p:pic>
        <p:nvPicPr>
          <p:cNvPr id="14" name="图片 13">
            <a:extLst>
              <a:ext uri="{FF2B5EF4-FFF2-40B4-BE49-F238E27FC236}">
                <a16:creationId xmlns:a16="http://schemas.microsoft.com/office/drawing/2014/main" id="{CC768510-09CA-4090-A4CE-64B1828251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6425" y="3558534"/>
            <a:ext cx="4743694" cy="495325"/>
          </a:xfrm>
          <a:prstGeom prst="rect">
            <a:avLst/>
          </a:prstGeom>
        </p:spPr>
      </p:pic>
      <mc:AlternateContent xmlns:mc="http://schemas.openxmlformats.org/markup-compatibility/2006" xmlns:a14="http://schemas.microsoft.com/office/drawing/2010/main">
        <mc:Choice Requires="a14">
          <p:graphicFrame>
            <p:nvGraphicFramePr>
              <p:cNvPr id="15" name="表格 15">
                <a:extLst>
                  <a:ext uri="{FF2B5EF4-FFF2-40B4-BE49-F238E27FC236}">
                    <a16:creationId xmlns:a16="http://schemas.microsoft.com/office/drawing/2014/main" id="{7BFADC2C-0E5B-4ACC-BA16-2B1BFADF9F43}"/>
                  </a:ext>
                </a:extLst>
              </p:cNvPr>
              <p:cNvGraphicFramePr>
                <a:graphicFrameLocks noGrp="1"/>
              </p:cNvGraphicFramePr>
              <p:nvPr/>
            </p:nvGraphicFramePr>
            <p:xfrm>
              <a:off x="5492872" y="4303408"/>
              <a:ext cx="5130800" cy="2226120"/>
            </p:xfrm>
            <a:graphic>
              <a:graphicData uri="http://schemas.openxmlformats.org/drawingml/2006/table">
                <a:tbl>
                  <a:tblPr firstRow="1" bandRow="1">
                    <a:tableStyleId>{7DF18680-E054-41AD-8BC1-D1AEF772440D}</a:tableStyleId>
                  </a:tblPr>
                  <a:tblGrid>
                    <a:gridCol w="2565400">
                      <a:extLst>
                        <a:ext uri="{9D8B030D-6E8A-4147-A177-3AD203B41FA5}">
                          <a16:colId xmlns:a16="http://schemas.microsoft.com/office/drawing/2014/main" val="1481085175"/>
                        </a:ext>
                      </a:extLst>
                    </a:gridCol>
                    <a:gridCol w="2565400">
                      <a:extLst>
                        <a:ext uri="{9D8B030D-6E8A-4147-A177-3AD203B41FA5}">
                          <a16:colId xmlns:a16="http://schemas.microsoft.com/office/drawing/2014/main" val="3537578292"/>
                        </a:ext>
                      </a:extLst>
                    </a:gridCol>
                  </a:tblGrid>
                  <a:tr h="370840">
                    <a:tc>
                      <a:txBody>
                        <a:bodyPr/>
                        <a:lstStyle/>
                        <a:p>
                          <a:pPr algn="ctr"/>
                          <a:r>
                            <a:rPr lang="en-US" altLang="zh-CN" dirty="0"/>
                            <a:t>P-value</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𝑿</m:t>
                                    </m:r>
                                  </m:e>
                                  <m:sup>
                                    <m:r>
                                      <a:rPr lang="en-US" altLang="zh-CN" b="1" i="1" smtClean="0">
                                        <a:latin typeface="Cambria Math" panose="02040503050406030204" pitchFamily="18" charset="0"/>
                                      </a:rPr>
                                      <m:t>𝟐</m:t>
                                    </m:r>
                                  </m:sup>
                                </m:sSup>
                              </m:oMath>
                            </m:oMathPara>
                          </a14:m>
                          <a:endParaRPr lang="zh-CN" altLang="en-US" dirty="0"/>
                        </a:p>
                      </a:txBody>
                      <a:tcPr/>
                    </a:tc>
                    <a:extLst>
                      <a:ext uri="{0D108BD9-81ED-4DB2-BD59-A6C34878D82A}">
                        <a16:rowId xmlns:a16="http://schemas.microsoft.com/office/drawing/2014/main" val="129046882"/>
                      </a:ext>
                    </a:extLst>
                  </a:tr>
                  <a:tr h="370840">
                    <a:tc>
                      <a:txBody>
                        <a:bodyPr/>
                        <a:lstStyle/>
                        <a:p>
                          <a:pPr algn="ctr"/>
                          <a:r>
                            <a:rPr lang="en-US" altLang="zh-CN" dirty="0"/>
                            <a:t>0.1</a:t>
                          </a:r>
                          <a:endParaRPr lang="zh-CN" altLang="en-US" dirty="0"/>
                        </a:p>
                      </a:txBody>
                      <a:tcPr/>
                    </a:tc>
                    <a:tc>
                      <a:txBody>
                        <a:bodyPr/>
                        <a:lstStyle/>
                        <a:p>
                          <a:pPr algn="ctr"/>
                          <a:r>
                            <a:rPr lang="en-US" altLang="zh-CN" dirty="0"/>
                            <a:t>2.71</a:t>
                          </a:r>
                          <a:endParaRPr lang="zh-CN" altLang="en-US" dirty="0"/>
                        </a:p>
                      </a:txBody>
                      <a:tcPr/>
                    </a:tc>
                    <a:extLst>
                      <a:ext uri="{0D108BD9-81ED-4DB2-BD59-A6C34878D82A}">
                        <a16:rowId xmlns:a16="http://schemas.microsoft.com/office/drawing/2014/main" val="2991761259"/>
                      </a:ext>
                    </a:extLst>
                  </a:tr>
                  <a:tr h="370840">
                    <a:tc>
                      <a:txBody>
                        <a:bodyPr/>
                        <a:lstStyle/>
                        <a:p>
                          <a:pPr algn="ctr"/>
                          <a:r>
                            <a:rPr lang="en-US" altLang="zh-CN" dirty="0"/>
                            <a:t>0.05</a:t>
                          </a:r>
                          <a:endParaRPr lang="zh-CN" altLang="en-US" dirty="0"/>
                        </a:p>
                      </a:txBody>
                      <a:tcPr/>
                    </a:tc>
                    <a:tc>
                      <a:txBody>
                        <a:bodyPr/>
                        <a:lstStyle/>
                        <a:p>
                          <a:pPr algn="ctr"/>
                          <a:r>
                            <a:rPr lang="en-US" altLang="zh-CN" dirty="0"/>
                            <a:t>3.84</a:t>
                          </a:r>
                          <a:endParaRPr lang="zh-CN" altLang="en-US" dirty="0"/>
                        </a:p>
                      </a:txBody>
                      <a:tcPr/>
                    </a:tc>
                    <a:extLst>
                      <a:ext uri="{0D108BD9-81ED-4DB2-BD59-A6C34878D82A}">
                        <a16:rowId xmlns:a16="http://schemas.microsoft.com/office/drawing/2014/main" val="732420811"/>
                      </a:ext>
                    </a:extLst>
                  </a:tr>
                  <a:tr h="370840">
                    <a:tc>
                      <a:txBody>
                        <a:bodyPr/>
                        <a:lstStyle/>
                        <a:p>
                          <a:pPr algn="ctr"/>
                          <a:r>
                            <a:rPr lang="en-US" altLang="zh-CN" dirty="0">
                              <a:solidFill>
                                <a:srgbClr val="FF0000"/>
                              </a:solidFill>
                            </a:rPr>
                            <a:t>0.01</a:t>
                          </a:r>
                          <a:endParaRPr lang="zh-CN" altLang="en-US" dirty="0">
                            <a:solidFill>
                              <a:srgbClr val="FF0000"/>
                            </a:solidFill>
                          </a:endParaRPr>
                        </a:p>
                      </a:txBody>
                      <a:tcPr/>
                    </a:tc>
                    <a:tc>
                      <a:txBody>
                        <a:bodyPr/>
                        <a:lstStyle/>
                        <a:p>
                          <a:pPr algn="ctr"/>
                          <a:r>
                            <a:rPr lang="en-US" altLang="zh-CN" dirty="0">
                              <a:solidFill>
                                <a:srgbClr val="FF0000"/>
                              </a:solidFill>
                            </a:rPr>
                            <a:t>6.63</a:t>
                          </a:r>
                          <a:endParaRPr lang="zh-CN" altLang="en-US" dirty="0">
                            <a:solidFill>
                              <a:srgbClr val="FF0000"/>
                            </a:solidFill>
                          </a:endParaRPr>
                        </a:p>
                      </a:txBody>
                      <a:tcPr/>
                    </a:tc>
                    <a:extLst>
                      <a:ext uri="{0D108BD9-81ED-4DB2-BD59-A6C34878D82A}">
                        <a16:rowId xmlns:a16="http://schemas.microsoft.com/office/drawing/2014/main" val="3056297761"/>
                      </a:ext>
                    </a:extLst>
                  </a:tr>
                  <a:tr h="370840">
                    <a:tc>
                      <a:txBody>
                        <a:bodyPr/>
                        <a:lstStyle/>
                        <a:p>
                          <a:pPr algn="ctr"/>
                          <a:r>
                            <a:rPr lang="en-US" altLang="zh-CN" dirty="0"/>
                            <a:t>0.005</a:t>
                          </a:r>
                          <a:endParaRPr lang="zh-CN" altLang="en-US" dirty="0"/>
                        </a:p>
                      </a:txBody>
                      <a:tcPr/>
                    </a:tc>
                    <a:tc>
                      <a:txBody>
                        <a:bodyPr/>
                        <a:lstStyle/>
                        <a:p>
                          <a:pPr algn="ctr"/>
                          <a:r>
                            <a:rPr lang="en-US" altLang="zh-CN" dirty="0"/>
                            <a:t>7.88</a:t>
                          </a:r>
                          <a:endParaRPr lang="zh-CN" altLang="en-US" dirty="0"/>
                        </a:p>
                      </a:txBody>
                      <a:tcPr/>
                    </a:tc>
                    <a:extLst>
                      <a:ext uri="{0D108BD9-81ED-4DB2-BD59-A6C34878D82A}">
                        <a16:rowId xmlns:a16="http://schemas.microsoft.com/office/drawing/2014/main" val="2738256594"/>
                      </a:ext>
                    </a:extLst>
                  </a:tr>
                  <a:tr h="370840">
                    <a:tc>
                      <a:txBody>
                        <a:bodyPr/>
                        <a:lstStyle/>
                        <a:p>
                          <a:pPr algn="ctr"/>
                          <a:r>
                            <a:rPr lang="en-US" altLang="zh-CN" dirty="0"/>
                            <a:t>0.001</a:t>
                          </a:r>
                          <a:endParaRPr lang="zh-CN" altLang="en-US" dirty="0"/>
                        </a:p>
                      </a:txBody>
                      <a:tcPr/>
                    </a:tc>
                    <a:tc>
                      <a:txBody>
                        <a:bodyPr/>
                        <a:lstStyle/>
                        <a:p>
                          <a:pPr algn="ctr"/>
                          <a:r>
                            <a:rPr lang="en-US" altLang="zh-CN" dirty="0"/>
                            <a:t>10.83</a:t>
                          </a:r>
                          <a:endParaRPr lang="zh-CN" altLang="en-US" dirty="0"/>
                        </a:p>
                      </a:txBody>
                      <a:tcPr/>
                    </a:tc>
                    <a:extLst>
                      <a:ext uri="{0D108BD9-81ED-4DB2-BD59-A6C34878D82A}">
                        <a16:rowId xmlns:a16="http://schemas.microsoft.com/office/drawing/2014/main" val="3219547955"/>
                      </a:ext>
                    </a:extLst>
                  </a:tr>
                </a:tbl>
              </a:graphicData>
            </a:graphic>
          </p:graphicFrame>
        </mc:Choice>
        <mc:Fallback xmlns="">
          <p:graphicFrame>
            <p:nvGraphicFramePr>
              <p:cNvPr id="15" name="表格 15">
                <a:extLst>
                  <a:ext uri="{FF2B5EF4-FFF2-40B4-BE49-F238E27FC236}">
                    <a16:creationId xmlns:a16="http://schemas.microsoft.com/office/drawing/2014/main" id="{7BFADC2C-0E5B-4ACC-BA16-2B1BFADF9F43}"/>
                  </a:ext>
                </a:extLst>
              </p:cNvPr>
              <p:cNvGraphicFramePr>
                <a:graphicFrameLocks noGrp="1"/>
              </p:cNvGraphicFramePr>
              <p:nvPr>
                <p:extLst>
                  <p:ext uri="{D42A27DB-BD31-4B8C-83A1-F6EECF244321}">
                    <p14:modId xmlns:p14="http://schemas.microsoft.com/office/powerpoint/2010/main" val="1564531342"/>
                  </p:ext>
                </p:extLst>
              </p:nvPr>
            </p:nvGraphicFramePr>
            <p:xfrm>
              <a:off x="5492872" y="4303408"/>
              <a:ext cx="5130800" cy="2226120"/>
            </p:xfrm>
            <a:graphic>
              <a:graphicData uri="http://schemas.openxmlformats.org/drawingml/2006/table">
                <a:tbl>
                  <a:tblPr firstRow="1" bandRow="1">
                    <a:tableStyleId>{7DF18680-E054-41AD-8BC1-D1AEF772440D}</a:tableStyleId>
                  </a:tblPr>
                  <a:tblGrid>
                    <a:gridCol w="2565400">
                      <a:extLst>
                        <a:ext uri="{9D8B030D-6E8A-4147-A177-3AD203B41FA5}">
                          <a16:colId xmlns:a16="http://schemas.microsoft.com/office/drawing/2014/main" val="1481085175"/>
                        </a:ext>
                      </a:extLst>
                    </a:gridCol>
                    <a:gridCol w="2565400">
                      <a:extLst>
                        <a:ext uri="{9D8B030D-6E8A-4147-A177-3AD203B41FA5}">
                          <a16:colId xmlns:a16="http://schemas.microsoft.com/office/drawing/2014/main" val="3537578292"/>
                        </a:ext>
                      </a:extLst>
                    </a:gridCol>
                  </a:tblGrid>
                  <a:tr h="371920">
                    <a:tc>
                      <a:txBody>
                        <a:bodyPr/>
                        <a:lstStyle/>
                        <a:p>
                          <a:pPr algn="ctr"/>
                          <a:r>
                            <a:rPr lang="en-US" altLang="zh-CN" dirty="0"/>
                            <a:t>P-value</a:t>
                          </a:r>
                          <a:endParaRPr lang="zh-CN" altLang="en-US" dirty="0"/>
                        </a:p>
                      </a:txBody>
                      <a:tcPr/>
                    </a:tc>
                    <a:tc>
                      <a:txBody>
                        <a:bodyPr/>
                        <a:lstStyle/>
                        <a:p>
                          <a:endParaRPr lang="zh-CN"/>
                        </a:p>
                      </a:txBody>
                      <a:tcPr>
                        <a:blipFill>
                          <a:blip r:embed="rId5"/>
                          <a:stretch>
                            <a:fillRect l="-100238" t="-8197" r="-950" b="-524590"/>
                          </a:stretch>
                        </a:blipFill>
                      </a:tcPr>
                    </a:tc>
                    <a:extLst>
                      <a:ext uri="{0D108BD9-81ED-4DB2-BD59-A6C34878D82A}">
                        <a16:rowId xmlns:a16="http://schemas.microsoft.com/office/drawing/2014/main" val="129046882"/>
                      </a:ext>
                    </a:extLst>
                  </a:tr>
                  <a:tr h="370840">
                    <a:tc>
                      <a:txBody>
                        <a:bodyPr/>
                        <a:lstStyle/>
                        <a:p>
                          <a:pPr algn="ctr"/>
                          <a:r>
                            <a:rPr lang="en-US" altLang="zh-CN" dirty="0"/>
                            <a:t>0.1</a:t>
                          </a:r>
                          <a:endParaRPr lang="zh-CN" altLang="en-US" dirty="0"/>
                        </a:p>
                      </a:txBody>
                      <a:tcPr/>
                    </a:tc>
                    <a:tc>
                      <a:txBody>
                        <a:bodyPr/>
                        <a:lstStyle/>
                        <a:p>
                          <a:pPr algn="ctr"/>
                          <a:r>
                            <a:rPr lang="en-US" altLang="zh-CN" dirty="0"/>
                            <a:t>2.71</a:t>
                          </a:r>
                          <a:endParaRPr lang="zh-CN" altLang="en-US" dirty="0"/>
                        </a:p>
                      </a:txBody>
                      <a:tcPr/>
                    </a:tc>
                    <a:extLst>
                      <a:ext uri="{0D108BD9-81ED-4DB2-BD59-A6C34878D82A}">
                        <a16:rowId xmlns:a16="http://schemas.microsoft.com/office/drawing/2014/main" val="2991761259"/>
                      </a:ext>
                    </a:extLst>
                  </a:tr>
                  <a:tr h="370840">
                    <a:tc>
                      <a:txBody>
                        <a:bodyPr/>
                        <a:lstStyle/>
                        <a:p>
                          <a:pPr algn="ctr"/>
                          <a:r>
                            <a:rPr lang="en-US" altLang="zh-CN" dirty="0"/>
                            <a:t>0.05</a:t>
                          </a:r>
                          <a:endParaRPr lang="zh-CN" altLang="en-US" dirty="0"/>
                        </a:p>
                      </a:txBody>
                      <a:tcPr/>
                    </a:tc>
                    <a:tc>
                      <a:txBody>
                        <a:bodyPr/>
                        <a:lstStyle/>
                        <a:p>
                          <a:pPr algn="ctr"/>
                          <a:r>
                            <a:rPr lang="en-US" altLang="zh-CN" dirty="0"/>
                            <a:t>3.84</a:t>
                          </a:r>
                          <a:endParaRPr lang="zh-CN" altLang="en-US" dirty="0"/>
                        </a:p>
                      </a:txBody>
                      <a:tcPr/>
                    </a:tc>
                    <a:extLst>
                      <a:ext uri="{0D108BD9-81ED-4DB2-BD59-A6C34878D82A}">
                        <a16:rowId xmlns:a16="http://schemas.microsoft.com/office/drawing/2014/main" val="732420811"/>
                      </a:ext>
                    </a:extLst>
                  </a:tr>
                  <a:tr h="370840">
                    <a:tc>
                      <a:txBody>
                        <a:bodyPr/>
                        <a:lstStyle/>
                        <a:p>
                          <a:pPr algn="ctr"/>
                          <a:r>
                            <a:rPr lang="en-US" altLang="zh-CN" dirty="0">
                              <a:solidFill>
                                <a:srgbClr val="FF0000"/>
                              </a:solidFill>
                            </a:rPr>
                            <a:t>0.01</a:t>
                          </a:r>
                          <a:endParaRPr lang="zh-CN" altLang="en-US" dirty="0">
                            <a:solidFill>
                              <a:srgbClr val="FF0000"/>
                            </a:solidFill>
                          </a:endParaRPr>
                        </a:p>
                      </a:txBody>
                      <a:tcPr/>
                    </a:tc>
                    <a:tc>
                      <a:txBody>
                        <a:bodyPr/>
                        <a:lstStyle/>
                        <a:p>
                          <a:pPr algn="ctr"/>
                          <a:r>
                            <a:rPr lang="en-US" altLang="zh-CN" dirty="0">
                              <a:solidFill>
                                <a:srgbClr val="FF0000"/>
                              </a:solidFill>
                            </a:rPr>
                            <a:t>6.63</a:t>
                          </a:r>
                          <a:endParaRPr lang="zh-CN" altLang="en-US" dirty="0">
                            <a:solidFill>
                              <a:srgbClr val="FF0000"/>
                            </a:solidFill>
                          </a:endParaRPr>
                        </a:p>
                      </a:txBody>
                      <a:tcPr/>
                    </a:tc>
                    <a:extLst>
                      <a:ext uri="{0D108BD9-81ED-4DB2-BD59-A6C34878D82A}">
                        <a16:rowId xmlns:a16="http://schemas.microsoft.com/office/drawing/2014/main" val="3056297761"/>
                      </a:ext>
                    </a:extLst>
                  </a:tr>
                  <a:tr h="370840">
                    <a:tc>
                      <a:txBody>
                        <a:bodyPr/>
                        <a:lstStyle/>
                        <a:p>
                          <a:pPr algn="ctr"/>
                          <a:r>
                            <a:rPr lang="en-US" altLang="zh-CN" dirty="0"/>
                            <a:t>0.005</a:t>
                          </a:r>
                          <a:endParaRPr lang="zh-CN" altLang="en-US" dirty="0"/>
                        </a:p>
                      </a:txBody>
                      <a:tcPr/>
                    </a:tc>
                    <a:tc>
                      <a:txBody>
                        <a:bodyPr/>
                        <a:lstStyle/>
                        <a:p>
                          <a:pPr algn="ctr"/>
                          <a:r>
                            <a:rPr lang="en-US" altLang="zh-CN" dirty="0"/>
                            <a:t>7.88</a:t>
                          </a:r>
                          <a:endParaRPr lang="zh-CN" altLang="en-US" dirty="0"/>
                        </a:p>
                      </a:txBody>
                      <a:tcPr/>
                    </a:tc>
                    <a:extLst>
                      <a:ext uri="{0D108BD9-81ED-4DB2-BD59-A6C34878D82A}">
                        <a16:rowId xmlns:a16="http://schemas.microsoft.com/office/drawing/2014/main" val="2738256594"/>
                      </a:ext>
                    </a:extLst>
                  </a:tr>
                  <a:tr h="370840">
                    <a:tc>
                      <a:txBody>
                        <a:bodyPr/>
                        <a:lstStyle/>
                        <a:p>
                          <a:pPr algn="ctr"/>
                          <a:r>
                            <a:rPr lang="en-US" altLang="zh-CN" dirty="0"/>
                            <a:t>0.001</a:t>
                          </a:r>
                          <a:endParaRPr lang="zh-CN" altLang="en-US" dirty="0"/>
                        </a:p>
                      </a:txBody>
                      <a:tcPr/>
                    </a:tc>
                    <a:tc>
                      <a:txBody>
                        <a:bodyPr/>
                        <a:lstStyle/>
                        <a:p>
                          <a:pPr algn="ctr"/>
                          <a:r>
                            <a:rPr lang="en-US" altLang="zh-CN" dirty="0"/>
                            <a:t>10.83</a:t>
                          </a:r>
                          <a:endParaRPr lang="zh-CN" altLang="en-US" dirty="0"/>
                        </a:p>
                      </a:txBody>
                      <a:tcPr/>
                    </a:tc>
                    <a:extLst>
                      <a:ext uri="{0D108BD9-81ED-4DB2-BD59-A6C34878D82A}">
                        <a16:rowId xmlns:a16="http://schemas.microsoft.com/office/drawing/2014/main" val="3219547955"/>
                      </a:ext>
                    </a:extLst>
                  </a:tr>
                </a:tbl>
              </a:graphicData>
            </a:graphic>
          </p:graphicFrame>
        </mc:Fallback>
      </mc:AlternateContent>
      <p:pic>
        <p:nvPicPr>
          <p:cNvPr id="3" name="图片 2">
            <a:extLst>
              <a:ext uri="{FF2B5EF4-FFF2-40B4-BE49-F238E27FC236}">
                <a16:creationId xmlns:a16="http://schemas.microsoft.com/office/drawing/2014/main" id="{B4D9642D-D9DF-0897-873B-AED28B515B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08343" y="-20546"/>
            <a:ext cx="2964482" cy="773613"/>
          </a:xfrm>
          <a:prstGeom prst="rect">
            <a:avLst/>
          </a:prstGeom>
        </p:spPr>
      </p:pic>
    </p:spTree>
    <p:extLst>
      <p:ext uri="{BB962C8B-B14F-4D97-AF65-F5344CB8AC3E}">
        <p14:creationId xmlns:p14="http://schemas.microsoft.com/office/powerpoint/2010/main" val="1509485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BACB8-0D1A-460C-88BA-4E4F6EBFCBBC}"/>
              </a:ext>
            </a:extLst>
          </p:cNvPr>
          <p:cNvSpPr>
            <a:spLocks noGrp="1"/>
          </p:cNvSpPr>
          <p:nvPr>
            <p:ph type="title"/>
          </p:nvPr>
        </p:nvSpPr>
        <p:spPr/>
        <p:txBody>
          <a:bodyPr/>
          <a:lstStyle/>
          <a:p>
            <a:r>
              <a:rPr lang="en-US" altLang="zh-CN" dirty="0"/>
              <a:t>Pearson Correlation</a:t>
            </a:r>
            <a:endParaRPr lang="zh-CN" altLang="en-US" dirty="0"/>
          </a:p>
        </p:txBody>
      </p:sp>
      <p:sp>
        <p:nvSpPr>
          <p:cNvPr id="3" name="内容占位符 2">
            <a:extLst>
              <a:ext uri="{FF2B5EF4-FFF2-40B4-BE49-F238E27FC236}">
                <a16:creationId xmlns:a16="http://schemas.microsoft.com/office/drawing/2014/main" id="{67DA45C6-51B0-482A-A2CA-FAC974C63C7F}"/>
              </a:ext>
            </a:extLst>
          </p:cNvPr>
          <p:cNvSpPr>
            <a:spLocks noGrp="1"/>
          </p:cNvSpPr>
          <p:nvPr>
            <p:ph idx="1"/>
          </p:nvPr>
        </p:nvSpPr>
        <p:spPr/>
        <p:txBody>
          <a:bodyPr/>
          <a:lstStyle/>
          <a:p>
            <a:pPr algn="just"/>
            <a:r>
              <a:rPr lang="en-US" altLang="zh-CN" dirty="0"/>
              <a:t>A Pearson correlation is a number between -1 and 1 that indicates the extent to which two variables are linearly related.</a:t>
            </a:r>
            <a:endParaRPr lang="zh-CN" altLang="en-US" dirty="0"/>
          </a:p>
        </p:txBody>
      </p:sp>
      <p:pic>
        <p:nvPicPr>
          <p:cNvPr id="5122" name="Picture 2">
            <a:extLst>
              <a:ext uri="{FF2B5EF4-FFF2-40B4-BE49-F238E27FC236}">
                <a16:creationId xmlns:a16="http://schemas.microsoft.com/office/drawing/2014/main" id="{CEF54D38-9049-4611-89B7-0DEF20CA8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202" y="3095626"/>
            <a:ext cx="6749595" cy="308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12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BF0CF-5A6E-5474-C210-DA9D8976A38D}"/>
              </a:ext>
            </a:extLst>
          </p:cNvPr>
          <p:cNvSpPr>
            <a:spLocks noGrp="1"/>
          </p:cNvSpPr>
          <p:nvPr>
            <p:ph type="title"/>
          </p:nvPr>
        </p:nvSpPr>
        <p:spPr/>
        <p:txBody>
          <a:bodyPr/>
          <a:lstStyle/>
          <a:p>
            <a:r>
              <a:rPr lang="en-US" dirty="0"/>
              <a:t>Pearson Correlation</a:t>
            </a:r>
          </a:p>
        </p:txBody>
      </p:sp>
      <p:pic>
        <p:nvPicPr>
          <p:cNvPr id="5" name="内容占位符 4">
            <a:extLst>
              <a:ext uri="{FF2B5EF4-FFF2-40B4-BE49-F238E27FC236}">
                <a16:creationId xmlns:a16="http://schemas.microsoft.com/office/drawing/2014/main" id="{428D1836-94BC-5CC3-DD3F-F5789AE75ED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9580" y="2136692"/>
            <a:ext cx="5338129" cy="674707"/>
          </a:xfrm>
        </p:spPr>
      </p:pic>
      <p:pic>
        <p:nvPicPr>
          <p:cNvPr id="7" name="图片 6">
            <a:extLst>
              <a:ext uri="{FF2B5EF4-FFF2-40B4-BE49-F238E27FC236}">
                <a16:creationId xmlns:a16="http://schemas.microsoft.com/office/drawing/2014/main" id="{3F94A6A6-2DD4-B00C-9BB4-A17F397D4F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9580" y="3115476"/>
            <a:ext cx="5175328" cy="931126"/>
          </a:xfrm>
          <a:prstGeom prst="rect">
            <a:avLst/>
          </a:prstGeom>
        </p:spPr>
      </p:pic>
    </p:spTree>
    <p:extLst>
      <p:ext uri="{BB962C8B-B14F-4D97-AF65-F5344CB8AC3E}">
        <p14:creationId xmlns:p14="http://schemas.microsoft.com/office/powerpoint/2010/main" val="24665422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6CAD4-1651-EBDD-3967-7523D5E52A18}"/>
              </a:ext>
            </a:extLst>
          </p:cNvPr>
          <p:cNvSpPr>
            <a:spLocks noGrp="1"/>
          </p:cNvSpPr>
          <p:nvPr>
            <p:ph type="title"/>
          </p:nvPr>
        </p:nvSpPr>
        <p:spPr/>
        <p:txBody>
          <a:bodyPr/>
          <a:lstStyle/>
          <a:p>
            <a:r>
              <a:rPr lang="en-US" dirty="0"/>
              <a:t>Answer:</a:t>
            </a:r>
          </a:p>
        </p:txBody>
      </p:sp>
      <p:pic>
        <p:nvPicPr>
          <p:cNvPr id="5" name="内容占位符 4">
            <a:extLst>
              <a:ext uri="{FF2B5EF4-FFF2-40B4-BE49-F238E27FC236}">
                <a16:creationId xmlns:a16="http://schemas.microsoft.com/office/drawing/2014/main" id="{1B03C13D-47B2-088B-73DF-F70878C08C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5783" y="2203306"/>
            <a:ext cx="7021388" cy="3393930"/>
          </a:xfrm>
        </p:spPr>
      </p:pic>
    </p:spTree>
    <p:extLst>
      <p:ext uri="{BB962C8B-B14F-4D97-AF65-F5344CB8AC3E}">
        <p14:creationId xmlns:p14="http://schemas.microsoft.com/office/powerpoint/2010/main" val="4676251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F6121-D1ED-4F86-A552-C1FED417D28C}"/>
              </a:ext>
            </a:extLst>
          </p:cNvPr>
          <p:cNvSpPr>
            <a:spLocks noGrp="1"/>
          </p:cNvSpPr>
          <p:nvPr>
            <p:ph type="title"/>
          </p:nvPr>
        </p:nvSpPr>
        <p:spPr/>
        <p:txBody>
          <a:bodyPr>
            <a:normAutofit/>
          </a:bodyPr>
          <a:lstStyle/>
          <a:p>
            <a:r>
              <a:rPr lang="en-US" altLang="zh-CN" sz="3200" dirty="0"/>
              <a:t>Mutual Information and Maximal Information Coefficient</a:t>
            </a:r>
            <a:endParaRPr lang="zh-CN" altLang="en-US" sz="3200" dirty="0"/>
          </a:p>
        </p:txBody>
      </p:sp>
      <p:sp>
        <p:nvSpPr>
          <p:cNvPr id="3" name="内容占位符 2">
            <a:extLst>
              <a:ext uri="{FF2B5EF4-FFF2-40B4-BE49-F238E27FC236}">
                <a16:creationId xmlns:a16="http://schemas.microsoft.com/office/drawing/2014/main" id="{8A4D4D4C-8C47-4D0A-AD9E-FBDFB8258A29}"/>
              </a:ext>
            </a:extLst>
          </p:cNvPr>
          <p:cNvSpPr>
            <a:spLocks noGrp="1"/>
          </p:cNvSpPr>
          <p:nvPr>
            <p:ph idx="1"/>
          </p:nvPr>
        </p:nvSpPr>
        <p:spPr/>
        <p:txBody>
          <a:bodyPr/>
          <a:lstStyle/>
          <a:p>
            <a:pPr algn="just"/>
            <a:r>
              <a:rPr lang="en-US" altLang="zh-CN" dirty="0"/>
              <a:t>Mutual Information of two random variables is a measure of the mutual dependence between the two variables. More specifically, it quantifies the amount of information obtained about one random variable through observing the other random variable.</a:t>
            </a:r>
            <a:endParaRPr lang="zh-CN" altLang="en-US" dirty="0"/>
          </a:p>
        </p:txBody>
      </p:sp>
      <p:pic>
        <p:nvPicPr>
          <p:cNvPr id="5" name="图片 4">
            <a:extLst>
              <a:ext uri="{FF2B5EF4-FFF2-40B4-BE49-F238E27FC236}">
                <a16:creationId xmlns:a16="http://schemas.microsoft.com/office/drawing/2014/main" id="{AED2E059-514C-4CFA-9D96-1E233B2D6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287" y="3429000"/>
            <a:ext cx="9877425" cy="1605944"/>
          </a:xfrm>
          <a:prstGeom prst="rect">
            <a:avLst/>
          </a:prstGeom>
        </p:spPr>
      </p:pic>
    </p:spTree>
    <p:extLst>
      <p:ext uri="{BB962C8B-B14F-4D97-AF65-F5344CB8AC3E}">
        <p14:creationId xmlns:p14="http://schemas.microsoft.com/office/powerpoint/2010/main" val="3855536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E761D-4397-2925-9853-7F11A0BC45B0}"/>
              </a:ext>
            </a:extLst>
          </p:cNvPr>
          <p:cNvSpPr>
            <a:spLocks noGrp="1"/>
          </p:cNvSpPr>
          <p:nvPr>
            <p:ph type="title"/>
          </p:nvPr>
        </p:nvSpPr>
        <p:spPr/>
        <p:txBody>
          <a:bodyPr/>
          <a:lstStyle/>
          <a:p>
            <a:r>
              <a:rPr lang="en-US" dirty="0"/>
              <a:t>Overfitting vs Underfitting</a:t>
            </a:r>
          </a:p>
        </p:txBody>
      </p:sp>
      <p:sp>
        <p:nvSpPr>
          <p:cNvPr id="3" name="内容占位符 2">
            <a:extLst>
              <a:ext uri="{FF2B5EF4-FFF2-40B4-BE49-F238E27FC236}">
                <a16:creationId xmlns:a16="http://schemas.microsoft.com/office/drawing/2014/main" id="{CCFB0DB0-3E33-4753-0DBA-91ECD9C58882}"/>
              </a:ext>
            </a:extLst>
          </p:cNvPr>
          <p:cNvSpPr>
            <a:spLocks noGrp="1"/>
          </p:cNvSpPr>
          <p:nvPr>
            <p:ph idx="1"/>
          </p:nvPr>
        </p:nvSpPr>
        <p:spPr/>
        <p:txBody>
          <a:bodyPr/>
          <a:lstStyle/>
          <a:p>
            <a:r>
              <a:rPr lang="en-US" dirty="0"/>
              <a:t>Underfitting occurs when we have a high bias in our data, i.e., we are oversimplifying the problem, and as a result, the model does not work correctly in the training data. </a:t>
            </a:r>
          </a:p>
          <a:p>
            <a:r>
              <a:rPr lang="en-US" dirty="0"/>
              <a:t>Overfitting occurs when the model has a high variance, i.e., the model performs well on the training data but does not perform accurately in the evaluation set. The model memorizes the data patterns in the training dataset but fails to generalize to unseen examples.</a:t>
            </a:r>
          </a:p>
        </p:txBody>
      </p:sp>
    </p:spTree>
    <p:extLst>
      <p:ext uri="{BB962C8B-B14F-4D97-AF65-F5344CB8AC3E}">
        <p14:creationId xmlns:p14="http://schemas.microsoft.com/office/powerpoint/2010/main" val="1612763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2F959-A592-47CF-A763-00111EB8C1A5}"/>
              </a:ext>
            </a:extLst>
          </p:cNvPr>
          <p:cNvSpPr>
            <a:spLocks noGrp="1"/>
          </p:cNvSpPr>
          <p:nvPr>
            <p:ph type="title"/>
          </p:nvPr>
        </p:nvSpPr>
        <p:spPr/>
        <p:txBody>
          <a:bodyPr>
            <a:normAutofit/>
          </a:bodyPr>
          <a:lstStyle/>
          <a:p>
            <a:r>
              <a:rPr lang="en-US" altLang="zh-CN" sz="3200" dirty="0"/>
              <a:t>Mutual Information and Maximal Information Coefficient</a:t>
            </a:r>
            <a:endParaRPr lang="zh-CN" altLang="en-US" sz="3200" dirty="0"/>
          </a:p>
        </p:txBody>
      </p:sp>
      <p:sp>
        <p:nvSpPr>
          <p:cNvPr id="3" name="内容占位符 2">
            <a:extLst>
              <a:ext uri="{FF2B5EF4-FFF2-40B4-BE49-F238E27FC236}">
                <a16:creationId xmlns:a16="http://schemas.microsoft.com/office/drawing/2014/main" id="{3C53F74E-B18E-4BB7-8860-0AC86EFF4DC8}"/>
              </a:ext>
            </a:extLst>
          </p:cNvPr>
          <p:cNvSpPr>
            <a:spLocks noGrp="1"/>
          </p:cNvSpPr>
          <p:nvPr>
            <p:ph idx="1"/>
          </p:nvPr>
        </p:nvSpPr>
        <p:spPr>
          <a:xfrm>
            <a:off x="838200" y="1825625"/>
            <a:ext cx="10515600" cy="3146425"/>
          </a:xfrm>
        </p:spPr>
        <p:txBody>
          <a:bodyPr/>
          <a:lstStyle/>
          <a:p>
            <a:pPr algn="just"/>
            <a:r>
              <a:rPr lang="en-US" altLang="zh-CN" dirty="0"/>
              <a:t>Maximal information coefficient is a measure of the strength of the linear or non-linear association between two variables X and Y.</a:t>
            </a:r>
            <a:endParaRPr lang="zh-CN" altLang="en-US" dirty="0"/>
          </a:p>
        </p:txBody>
      </p:sp>
      <p:pic>
        <p:nvPicPr>
          <p:cNvPr id="5" name="图片 4">
            <a:extLst>
              <a:ext uri="{FF2B5EF4-FFF2-40B4-BE49-F238E27FC236}">
                <a16:creationId xmlns:a16="http://schemas.microsoft.com/office/drawing/2014/main" id="{6C02E347-F3E5-4C5C-B76D-AF36B30FF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9469" y="2720940"/>
            <a:ext cx="4793062" cy="1127160"/>
          </a:xfrm>
          <a:prstGeom prst="rect">
            <a:avLst/>
          </a:prstGeom>
        </p:spPr>
      </p:pic>
      <p:pic>
        <p:nvPicPr>
          <p:cNvPr id="7" name="图片 6">
            <a:extLst>
              <a:ext uri="{FF2B5EF4-FFF2-40B4-BE49-F238E27FC236}">
                <a16:creationId xmlns:a16="http://schemas.microsoft.com/office/drawing/2014/main" id="{FC24F951-670D-4BE7-A13D-2C8730CED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284" y="3750452"/>
            <a:ext cx="4355431" cy="1127160"/>
          </a:xfrm>
          <a:prstGeom prst="rect">
            <a:avLst/>
          </a:prstGeom>
        </p:spPr>
      </p:pic>
    </p:spTree>
    <p:extLst>
      <p:ext uri="{BB962C8B-B14F-4D97-AF65-F5344CB8AC3E}">
        <p14:creationId xmlns:p14="http://schemas.microsoft.com/office/powerpoint/2010/main" val="29886451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7FE69-4D2C-41D3-949B-386283ED417D}"/>
              </a:ext>
            </a:extLst>
          </p:cNvPr>
          <p:cNvSpPr>
            <a:spLocks noGrp="1"/>
          </p:cNvSpPr>
          <p:nvPr>
            <p:ph type="title"/>
          </p:nvPr>
        </p:nvSpPr>
        <p:spPr/>
        <p:txBody>
          <a:bodyPr>
            <a:normAutofit/>
          </a:bodyPr>
          <a:lstStyle/>
          <a:p>
            <a:r>
              <a:rPr lang="en-US" altLang="zh-CN" sz="3200" dirty="0"/>
              <a:t>Mutual Information and Maximal Information Coefficient</a:t>
            </a:r>
            <a:endParaRPr lang="zh-CN" altLang="en-US" sz="3200" dirty="0"/>
          </a:p>
        </p:txBody>
      </p:sp>
      <p:pic>
        <p:nvPicPr>
          <p:cNvPr id="7170" name="Picture 2">
            <a:extLst>
              <a:ext uri="{FF2B5EF4-FFF2-40B4-BE49-F238E27FC236}">
                <a16:creationId xmlns:a16="http://schemas.microsoft.com/office/drawing/2014/main" id="{60F4F908-3E0B-4F05-BB49-1993D9DA1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1690688"/>
            <a:ext cx="893445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682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D347E-42A7-F1EB-3EDD-F58C56D5C57A}"/>
              </a:ext>
            </a:extLst>
          </p:cNvPr>
          <p:cNvSpPr>
            <a:spLocks noGrp="1"/>
          </p:cNvSpPr>
          <p:nvPr>
            <p:ph type="title"/>
          </p:nvPr>
        </p:nvSpPr>
        <p:spPr/>
        <p:txBody>
          <a:bodyPr/>
          <a:lstStyle/>
          <a:p>
            <a:r>
              <a:rPr lang="en-US" altLang="zh-CN" dirty="0"/>
              <a:t>Mutual Information</a:t>
            </a:r>
            <a:endParaRPr lang="en-US" dirty="0"/>
          </a:p>
        </p:txBody>
      </p:sp>
      <p:pic>
        <p:nvPicPr>
          <p:cNvPr id="5" name="内容占位符 4">
            <a:extLst>
              <a:ext uri="{FF2B5EF4-FFF2-40B4-BE49-F238E27FC236}">
                <a16:creationId xmlns:a16="http://schemas.microsoft.com/office/drawing/2014/main" id="{D1DEED23-1D65-A9A4-04D7-C06DA27CC8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6641" y="2581790"/>
            <a:ext cx="6917596" cy="2572100"/>
          </a:xfrm>
        </p:spPr>
      </p:pic>
    </p:spTree>
    <p:extLst>
      <p:ext uri="{BB962C8B-B14F-4D97-AF65-F5344CB8AC3E}">
        <p14:creationId xmlns:p14="http://schemas.microsoft.com/office/powerpoint/2010/main" val="896776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B728A-23D8-4FBB-8026-B5F6AEDEE018}"/>
              </a:ext>
            </a:extLst>
          </p:cNvPr>
          <p:cNvSpPr>
            <a:spLocks noGrp="1"/>
          </p:cNvSpPr>
          <p:nvPr>
            <p:ph type="title"/>
          </p:nvPr>
        </p:nvSpPr>
        <p:spPr/>
        <p:txBody>
          <a:bodyPr/>
          <a:lstStyle/>
          <a:p>
            <a:r>
              <a:rPr lang="en-US" altLang="zh-CN" dirty="0"/>
              <a:t>Distance Correlation</a:t>
            </a:r>
            <a:endParaRPr lang="zh-CN" altLang="en-US" dirty="0"/>
          </a:p>
        </p:txBody>
      </p:sp>
      <p:sp>
        <p:nvSpPr>
          <p:cNvPr id="3" name="内容占位符 2">
            <a:extLst>
              <a:ext uri="{FF2B5EF4-FFF2-40B4-BE49-F238E27FC236}">
                <a16:creationId xmlns:a16="http://schemas.microsoft.com/office/drawing/2014/main" id="{D5B6C4EC-0E42-473D-B161-C1E3652A1CEE}"/>
              </a:ext>
            </a:extLst>
          </p:cNvPr>
          <p:cNvSpPr>
            <a:spLocks noGrp="1"/>
          </p:cNvSpPr>
          <p:nvPr>
            <p:ph idx="1"/>
          </p:nvPr>
        </p:nvSpPr>
        <p:spPr/>
        <p:txBody>
          <a:bodyPr/>
          <a:lstStyle/>
          <a:p>
            <a:pPr algn="just"/>
            <a:r>
              <a:rPr lang="en-US" altLang="zh-CN" dirty="0"/>
              <a:t>Distance correlation is a measure of dependence between two paired random vectors of arbitrary dimension. The population distance correlation coefficient is zero if and only if the random vectors are independent. Thus, distance correlation measures both linear and nonlinear association between two random variables or random vectors.</a:t>
            </a:r>
            <a:endParaRPr lang="zh-CN" altLang="en-US" dirty="0"/>
          </a:p>
        </p:txBody>
      </p:sp>
      <p:pic>
        <p:nvPicPr>
          <p:cNvPr id="5" name="图片 4">
            <a:extLst>
              <a:ext uri="{FF2B5EF4-FFF2-40B4-BE49-F238E27FC236}">
                <a16:creationId xmlns:a16="http://schemas.microsoft.com/office/drawing/2014/main" id="{6B2A1F53-42AD-4D0E-9F88-1F5A67380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4846" y="4324334"/>
            <a:ext cx="4542307" cy="1038241"/>
          </a:xfrm>
          <a:prstGeom prst="rect">
            <a:avLst/>
          </a:prstGeom>
        </p:spPr>
      </p:pic>
    </p:spTree>
    <p:extLst>
      <p:ext uri="{BB962C8B-B14F-4D97-AF65-F5344CB8AC3E}">
        <p14:creationId xmlns:p14="http://schemas.microsoft.com/office/powerpoint/2010/main" val="3583447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9BDA96-DF4B-4146-B190-1C396DABD741}"/>
              </a:ext>
            </a:extLst>
          </p:cNvPr>
          <p:cNvSpPr>
            <a:spLocks noGrp="1"/>
          </p:cNvSpPr>
          <p:nvPr>
            <p:ph type="title"/>
          </p:nvPr>
        </p:nvSpPr>
        <p:spPr/>
        <p:txBody>
          <a:bodyPr/>
          <a:lstStyle/>
          <a:p>
            <a:r>
              <a:rPr lang="en-US" altLang="zh-CN" dirty="0"/>
              <a:t>Model Based Ranking</a:t>
            </a:r>
            <a:endParaRPr lang="zh-CN" altLang="en-US" dirty="0"/>
          </a:p>
        </p:txBody>
      </p:sp>
      <p:sp>
        <p:nvSpPr>
          <p:cNvPr id="3" name="内容占位符 2">
            <a:extLst>
              <a:ext uri="{FF2B5EF4-FFF2-40B4-BE49-F238E27FC236}">
                <a16:creationId xmlns:a16="http://schemas.microsoft.com/office/drawing/2014/main" id="{04EAB637-27AF-4220-A6CD-1B147986A4A5}"/>
              </a:ext>
            </a:extLst>
          </p:cNvPr>
          <p:cNvSpPr>
            <a:spLocks noGrp="1"/>
          </p:cNvSpPr>
          <p:nvPr>
            <p:ph idx="1"/>
          </p:nvPr>
        </p:nvSpPr>
        <p:spPr/>
        <p:txBody>
          <a:bodyPr>
            <a:normAutofit lnSpcReduction="10000"/>
          </a:bodyPr>
          <a:lstStyle/>
          <a:p>
            <a:pPr algn="just"/>
            <a:r>
              <a:rPr lang="en-US" altLang="zh-CN" dirty="0"/>
              <a:t>Build prediction model based on each individual feature and its corresponding response variable.</a:t>
            </a:r>
          </a:p>
          <a:p>
            <a:pPr algn="just"/>
            <a:r>
              <a:rPr lang="en-US" altLang="zh-CN" dirty="0"/>
              <a:t>Python </a:t>
            </a:r>
            <a:r>
              <a:rPr lang="en-US" altLang="zh-CN" dirty="0" err="1"/>
              <a:t>sklearn</a:t>
            </a:r>
            <a:r>
              <a:rPr lang="en-US" altLang="zh-CN" dirty="0"/>
              <a:t>:</a:t>
            </a:r>
          </a:p>
          <a:p>
            <a:pPr marL="0" indent="0" algn="just">
              <a:buNone/>
            </a:pPr>
            <a:r>
              <a:rPr lang="en-US" altLang="zh-CN" dirty="0"/>
              <a:t>	</a:t>
            </a:r>
            <a:r>
              <a:rPr lang="en-US" altLang="zh-CN" dirty="0" err="1"/>
              <a:t>RandonForestRegressor</a:t>
            </a:r>
            <a:endParaRPr lang="en-US" altLang="zh-CN" dirty="0"/>
          </a:p>
          <a:p>
            <a:pPr marL="0" indent="0" algn="just">
              <a:buNone/>
            </a:pPr>
            <a:endParaRPr lang="en-US" altLang="zh-CN" dirty="0"/>
          </a:p>
          <a:p>
            <a:pPr marL="0" indent="0" algn="just">
              <a:buNone/>
            </a:pPr>
            <a:r>
              <a:rPr lang="en-US" altLang="zh-CN" dirty="0"/>
              <a:t>Example:</a:t>
            </a:r>
          </a:p>
          <a:p>
            <a:pPr marL="0" indent="0" algn="just">
              <a:buNone/>
            </a:pPr>
            <a:r>
              <a:rPr lang="en-US" altLang="zh-CN" dirty="0"/>
              <a:t>[('0.620', 'LSTAT'), ('0.591', 'RM'), ('0.467', 'NOX'), ('0.342', 'INDUS'), ('0.305', 'TAX'), ('0.240', 'PTRATIO'), ('0.206', 'CRIM'), ('0.187', 'RAD'), ('0.184', 'ZN'), ('0.135', 'B'), ('0.082', 'DIS'), ('0.020', 'CHAS'), ('0.002', 'AGE')]</a:t>
            </a:r>
            <a:endParaRPr lang="zh-CN" altLang="en-US" dirty="0"/>
          </a:p>
        </p:txBody>
      </p:sp>
    </p:spTree>
    <p:extLst>
      <p:ext uri="{BB962C8B-B14F-4D97-AF65-F5344CB8AC3E}">
        <p14:creationId xmlns:p14="http://schemas.microsoft.com/office/powerpoint/2010/main" val="3732388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F12FE-870C-4F61-AB6A-A95FD45B873D}"/>
              </a:ext>
            </a:extLst>
          </p:cNvPr>
          <p:cNvSpPr>
            <a:spLocks noGrp="1"/>
          </p:cNvSpPr>
          <p:nvPr>
            <p:ph type="title"/>
          </p:nvPr>
        </p:nvSpPr>
        <p:spPr/>
        <p:txBody>
          <a:bodyPr/>
          <a:lstStyle/>
          <a:p>
            <a:r>
              <a:rPr lang="en-US" altLang="zh-CN" dirty="0"/>
              <a:t>FEATURE SELECTION METHOD</a:t>
            </a:r>
            <a:endParaRPr lang="zh-CN" altLang="en-US" dirty="0"/>
          </a:p>
        </p:txBody>
      </p:sp>
      <p:sp>
        <p:nvSpPr>
          <p:cNvPr id="3" name="内容占位符 2">
            <a:extLst>
              <a:ext uri="{FF2B5EF4-FFF2-40B4-BE49-F238E27FC236}">
                <a16:creationId xmlns:a16="http://schemas.microsoft.com/office/drawing/2014/main" id="{0EC37568-C482-49DC-9FC4-F8BCB4B9F172}"/>
              </a:ext>
            </a:extLst>
          </p:cNvPr>
          <p:cNvSpPr>
            <a:spLocks noGrp="1"/>
          </p:cNvSpPr>
          <p:nvPr>
            <p:ph idx="1"/>
          </p:nvPr>
        </p:nvSpPr>
        <p:spPr/>
        <p:txBody>
          <a:bodyPr>
            <a:normAutofit fontScale="77500" lnSpcReduction="20000"/>
          </a:bodyPr>
          <a:lstStyle/>
          <a:p>
            <a:r>
              <a:rPr lang="en-US" altLang="zh-CN" dirty="0"/>
              <a:t>Filter</a:t>
            </a:r>
          </a:p>
          <a:p>
            <a:pPr lvl="1"/>
            <a:r>
              <a:rPr lang="en-US" altLang="zh-CN" dirty="0"/>
              <a:t>Removing features with low variance</a:t>
            </a:r>
          </a:p>
          <a:p>
            <a:pPr lvl="1"/>
            <a:r>
              <a:rPr lang="en-US" altLang="zh-CN" dirty="0"/>
              <a:t>Univariate feature selection</a:t>
            </a:r>
          </a:p>
          <a:p>
            <a:pPr lvl="2"/>
            <a:r>
              <a:rPr lang="en-US" altLang="zh-CN" dirty="0"/>
              <a:t>Chi2 (Y Discrete)</a:t>
            </a:r>
          </a:p>
          <a:p>
            <a:pPr lvl="2"/>
            <a:r>
              <a:rPr lang="en-US" altLang="zh-CN" dirty="0"/>
              <a:t>Pearson Correlation (Y Continuous)</a:t>
            </a:r>
          </a:p>
          <a:p>
            <a:pPr lvl="2"/>
            <a:r>
              <a:rPr lang="en-US" altLang="zh-CN" dirty="0"/>
              <a:t>Mutual Information (Y Discrete) and Maximal Information Coefficient (Y Continuous)</a:t>
            </a:r>
          </a:p>
          <a:p>
            <a:pPr lvl="2"/>
            <a:r>
              <a:rPr lang="en-US" altLang="zh-CN" dirty="0"/>
              <a:t>Distance Correlation</a:t>
            </a:r>
          </a:p>
          <a:p>
            <a:pPr lvl="2"/>
            <a:r>
              <a:rPr lang="en-US" altLang="zh-CN" dirty="0"/>
              <a:t>Model Based Ranking</a:t>
            </a:r>
          </a:p>
          <a:p>
            <a:r>
              <a:rPr lang="en-US" altLang="zh-CN" b="1" dirty="0"/>
              <a:t>Wrapper</a:t>
            </a:r>
          </a:p>
          <a:p>
            <a:pPr lvl="1"/>
            <a:r>
              <a:rPr lang="en-US" altLang="zh-CN" b="1" dirty="0"/>
              <a:t>Recursive Feature Elimination</a:t>
            </a:r>
          </a:p>
          <a:p>
            <a:r>
              <a:rPr lang="en-US" altLang="zh-CN" dirty="0"/>
              <a:t>Embedded</a:t>
            </a:r>
          </a:p>
          <a:p>
            <a:pPr lvl="1"/>
            <a:r>
              <a:rPr lang="en-US" altLang="zh-CN" dirty="0"/>
              <a:t>Feature selection using </a:t>
            </a:r>
            <a:r>
              <a:rPr lang="en-US" altLang="zh-CN" dirty="0" err="1"/>
              <a:t>SelectFromModel</a:t>
            </a:r>
            <a:endParaRPr lang="en-US" altLang="zh-CN" dirty="0"/>
          </a:p>
          <a:p>
            <a:pPr lvl="2"/>
            <a:r>
              <a:rPr lang="en-US" altLang="zh-CN" dirty="0"/>
              <a:t>L1-based Feature Selection</a:t>
            </a:r>
          </a:p>
          <a:p>
            <a:pPr lvl="2"/>
            <a:r>
              <a:rPr lang="en-US" altLang="zh-CN" dirty="0"/>
              <a:t>Randomized Sparse Models</a:t>
            </a:r>
          </a:p>
          <a:p>
            <a:pPr lvl="2"/>
            <a:r>
              <a:rPr lang="en-US" altLang="zh-CN" dirty="0"/>
              <a:t>Tree-based Feature Selection</a:t>
            </a:r>
          </a:p>
          <a:p>
            <a:pPr lvl="1"/>
            <a:r>
              <a:rPr lang="en-US" altLang="zh-CN" dirty="0"/>
              <a:t>Feature selection as part of a pipeline</a:t>
            </a:r>
            <a:endParaRPr lang="zh-CN" altLang="en-US" dirty="0"/>
          </a:p>
        </p:txBody>
      </p:sp>
    </p:spTree>
    <p:extLst>
      <p:ext uri="{BB962C8B-B14F-4D97-AF65-F5344CB8AC3E}">
        <p14:creationId xmlns:p14="http://schemas.microsoft.com/office/powerpoint/2010/main" val="453156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A246F-AED8-496A-81FE-99587EB537A9}"/>
              </a:ext>
            </a:extLst>
          </p:cNvPr>
          <p:cNvSpPr>
            <a:spLocks noGrp="1"/>
          </p:cNvSpPr>
          <p:nvPr>
            <p:ph type="title"/>
          </p:nvPr>
        </p:nvSpPr>
        <p:spPr/>
        <p:txBody>
          <a:bodyPr/>
          <a:lstStyle/>
          <a:p>
            <a:r>
              <a:rPr lang="en-US" altLang="zh-CN" dirty="0"/>
              <a:t>Recursive Feature Elimination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7DF78FA-9575-4E88-975B-4119363C0A3A}"/>
                  </a:ext>
                </a:extLst>
              </p:cNvPr>
              <p:cNvSpPr>
                <a:spLocks noGrp="1"/>
              </p:cNvSpPr>
              <p:nvPr>
                <p:ph idx="1"/>
              </p:nvPr>
            </p:nvSpPr>
            <p:spPr/>
            <p:txBody>
              <a:bodyPr>
                <a:normAutofit lnSpcReduction="10000"/>
              </a:bodyPr>
              <a:lstStyle/>
              <a:p>
                <a:pPr algn="just"/>
                <a:r>
                  <a:rPr lang="en-US" altLang="zh-CN" dirty="0"/>
                  <a:t>Recursive feature elimination is a feature selection method that fits a model and removes the weakest feature (or features) until the specified number of features is reached.</a:t>
                </a:r>
              </a:p>
              <a:p>
                <a:pPr algn="just"/>
                <a:r>
                  <a:rPr lang="en-US" altLang="zh-CN" dirty="0"/>
                  <a:t>If the number of features is d, the number of all subsets is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𝑑</m:t>
                        </m:r>
                      </m:sup>
                    </m:sSup>
                    <m:r>
                      <a:rPr lang="en-US" altLang="zh-CN" b="0" i="1" smtClean="0">
                        <a:latin typeface="Cambria Math" panose="02040503050406030204" pitchFamily="18" charset="0"/>
                      </a:rPr>
                      <m:t>−1</m:t>
                    </m:r>
                  </m:oMath>
                </a14:m>
                <a:r>
                  <a:rPr lang="zh-CN" altLang="en-US" dirty="0"/>
                  <a:t> </a:t>
                </a:r>
                <a:r>
                  <a:rPr lang="en-US" altLang="zh-CN" dirty="0"/>
                  <a:t>(including empty set). Use a machine learning method such as SVM to calculate validation error for all subsets. The selected feature is the subset which has the least validation error.</a:t>
                </a:r>
              </a:p>
              <a:p>
                <a:pPr algn="just"/>
                <a:r>
                  <a:rPr lang="en-US" altLang="zh-CN" dirty="0"/>
                  <a:t>Python </a:t>
                </a:r>
                <a:r>
                  <a:rPr lang="en-US" altLang="zh-CN" dirty="0" err="1"/>
                  <a:t>sklearn</a:t>
                </a:r>
                <a:endParaRPr lang="en-US" altLang="zh-CN" dirty="0"/>
              </a:p>
              <a:p>
                <a:pPr marL="0" indent="0" algn="just">
                  <a:buNone/>
                </a:pPr>
                <a:r>
                  <a:rPr lang="en-US" altLang="zh-CN" dirty="0"/>
                  <a:t>	from </a:t>
                </a:r>
                <a:r>
                  <a:rPr lang="en-US" altLang="zh-CN" dirty="0" err="1"/>
                  <a:t>sklearn.feature_selection</a:t>
                </a:r>
                <a:r>
                  <a:rPr lang="en-US" altLang="zh-CN" dirty="0"/>
                  <a:t> import RFECV</a:t>
                </a:r>
              </a:p>
              <a:p>
                <a:pPr marL="0" indent="0" algn="just">
                  <a:buNone/>
                </a:pPr>
                <a:r>
                  <a:rPr lang="en-US" altLang="zh-CN" dirty="0"/>
                  <a:t>	rfecv.estimator_.</a:t>
                </a:r>
                <a:r>
                  <a:rPr lang="en-US" altLang="zh-CN" dirty="0" err="1"/>
                  <a:t>feature_importances</a:t>
                </a:r>
                <a:r>
                  <a:rPr lang="en-US" altLang="zh-CN" dirty="0"/>
                  <a:t>_</a:t>
                </a:r>
                <a:endParaRPr lang="zh-CN" altLang="en-US" dirty="0"/>
              </a:p>
            </p:txBody>
          </p:sp>
        </mc:Choice>
        <mc:Fallback xmlns="">
          <p:sp>
            <p:nvSpPr>
              <p:cNvPr id="3" name="内容占位符 2">
                <a:extLst>
                  <a:ext uri="{FF2B5EF4-FFF2-40B4-BE49-F238E27FC236}">
                    <a16:creationId xmlns:a16="http://schemas.microsoft.com/office/drawing/2014/main" id="{77DF78FA-9575-4E88-975B-4119363C0A3A}"/>
                  </a:ext>
                </a:extLst>
              </p:cNvPr>
              <p:cNvSpPr>
                <a:spLocks noGrp="1" noRot="1" noChangeAspect="1" noMove="1" noResize="1" noEditPoints="1" noAdjustHandles="1" noChangeArrowheads="1" noChangeShapeType="1" noTextEdit="1"/>
              </p:cNvSpPr>
              <p:nvPr>
                <p:ph idx="1"/>
              </p:nvPr>
            </p:nvSpPr>
            <p:spPr>
              <a:blipFill>
                <a:blip r:embed="rId2"/>
                <a:stretch>
                  <a:fillRect l="-1043" t="-322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90639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F12FE-870C-4F61-AB6A-A95FD45B873D}"/>
              </a:ext>
            </a:extLst>
          </p:cNvPr>
          <p:cNvSpPr>
            <a:spLocks noGrp="1"/>
          </p:cNvSpPr>
          <p:nvPr>
            <p:ph type="title"/>
          </p:nvPr>
        </p:nvSpPr>
        <p:spPr/>
        <p:txBody>
          <a:bodyPr/>
          <a:lstStyle/>
          <a:p>
            <a:r>
              <a:rPr lang="en-US" altLang="zh-CN" dirty="0"/>
              <a:t>FEATURE SELECTION METHOD</a:t>
            </a:r>
            <a:endParaRPr lang="zh-CN" altLang="en-US" dirty="0"/>
          </a:p>
        </p:txBody>
      </p:sp>
      <p:sp>
        <p:nvSpPr>
          <p:cNvPr id="3" name="内容占位符 2">
            <a:extLst>
              <a:ext uri="{FF2B5EF4-FFF2-40B4-BE49-F238E27FC236}">
                <a16:creationId xmlns:a16="http://schemas.microsoft.com/office/drawing/2014/main" id="{0EC37568-C482-49DC-9FC4-F8BCB4B9F172}"/>
              </a:ext>
            </a:extLst>
          </p:cNvPr>
          <p:cNvSpPr>
            <a:spLocks noGrp="1"/>
          </p:cNvSpPr>
          <p:nvPr>
            <p:ph idx="1"/>
          </p:nvPr>
        </p:nvSpPr>
        <p:spPr/>
        <p:txBody>
          <a:bodyPr>
            <a:normAutofit fontScale="77500" lnSpcReduction="20000"/>
          </a:bodyPr>
          <a:lstStyle/>
          <a:p>
            <a:r>
              <a:rPr lang="en-US" altLang="zh-CN" dirty="0"/>
              <a:t>Filter</a:t>
            </a:r>
          </a:p>
          <a:p>
            <a:pPr lvl="1"/>
            <a:r>
              <a:rPr lang="en-US" altLang="zh-CN" dirty="0"/>
              <a:t>Removing features with low variance</a:t>
            </a:r>
          </a:p>
          <a:p>
            <a:pPr lvl="1"/>
            <a:r>
              <a:rPr lang="en-US" altLang="zh-CN" dirty="0"/>
              <a:t>Univariate feature selection</a:t>
            </a:r>
          </a:p>
          <a:p>
            <a:pPr lvl="2"/>
            <a:r>
              <a:rPr lang="en-US" altLang="zh-CN" dirty="0"/>
              <a:t>Chi2 (Y Discrete)</a:t>
            </a:r>
          </a:p>
          <a:p>
            <a:pPr lvl="2"/>
            <a:r>
              <a:rPr lang="en-US" altLang="zh-CN" dirty="0"/>
              <a:t>Pearson Correlation (Y Continuous)</a:t>
            </a:r>
          </a:p>
          <a:p>
            <a:pPr lvl="2"/>
            <a:r>
              <a:rPr lang="en-US" altLang="zh-CN" dirty="0"/>
              <a:t>Mutual Information (Y Discrete) and Maximal Information Coefficient (Y Continuous)</a:t>
            </a:r>
          </a:p>
          <a:p>
            <a:pPr lvl="2"/>
            <a:r>
              <a:rPr lang="en-US" altLang="zh-CN" dirty="0"/>
              <a:t>Distance Correlation</a:t>
            </a:r>
          </a:p>
          <a:p>
            <a:pPr lvl="2"/>
            <a:r>
              <a:rPr lang="en-US" altLang="zh-CN" dirty="0"/>
              <a:t>Model Based Ranking</a:t>
            </a:r>
          </a:p>
          <a:p>
            <a:r>
              <a:rPr lang="en-US" altLang="zh-CN" dirty="0"/>
              <a:t>Wrapper</a:t>
            </a:r>
          </a:p>
          <a:p>
            <a:pPr lvl="1"/>
            <a:r>
              <a:rPr lang="en-US" altLang="zh-CN" dirty="0"/>
              <a:t>Recursive Feature Elimination</a:t>
            </a:r>
          </a:p>
          <a:p>
            <a:r>
              <a:rPr lang="en-US" altLang="zh-CN" b="1" dirty="0"/>
              <a:t>Embedded</a:t>
            </a:r>
          </a:p>
          <a:p>
            <a:pPr lvl="1"/>
            <a:r>
              <a:rPr lang="en-US" altLang="zh-CN" b="1" dirty="0"/>
              <a:t>Feature selection using </a:t>
            </a:r>
            <a:r>
              <a:rPr lang="en-US" altLang="zh-CN" b="1" dirty="0" err="1"/>
              <a:t>SelectFromModel</a:t>
            </a:r>
            <a:r>
              <a:rPr lang="en-US" altLang="zh-CN" b="1" dirty="0"/>
              <a:t> (python </a:t>
            </a:r>
            <a:r>
              <a:rPr lang="en-US" altLang="zh-CN" b="1" dirty="0" err="1"/>
              <a:t>sklearn</a:t>
            </a:r>
            <a:r>
              <a:rPr lang="en-US" altLang="zh-CN" b="1" dirty="0"/>
              <a:t>)</a:t>
            </a:r>
          </a:p>
          <a:p>
            <a:pPr lvl="2"/>
            <a:r>
              <a:rPr lang="en-US" altLang="zh-CN" b="1" dirty="0"/>
              <a:t>L1 Regularization</a:t>
            </a:r>
          </a:p>
          <a:p>
            <a:pPr lvl="2"/>
            <a:r>
              <a:rPr lang="en-US" altLang="zh-CN" b="1" dirty="0"/>
              <a:t>Randomized Sparse Models</a:t>
            </a:r>
          </a:p>
          <a:p>
            <a:pPr lvl="2"/>
            <a:r>
              <a:rPr lang="en-US" altLang="zh-CN" b="1" dirty="0"/>
              <a:t>Tree-based Feature Selection</a:t>
            </a:r>
          </a:p>
          <a:p>
            <a:pPr lvl="1"/>
            <a:r>
              <a:rPr lang="en-US" altLang="zh-CN" b="1" dirty="0"/>
              <a:t>Feature selection as part of a pipeline</a:t>
            </a:r>
            <a:endParaRPr lang="zh-CN" altLang="en-US" b="1" dirty="0"/>
          </a:p>
        </p:txBody>
      </p:sp>
    </p:spTree>
    <p:extLst>
      <p:ext uri="{BB962C8B-B14F-4D97-AF65-F5344CB8AC3E}">
        <p14:creationId xmlns:p14="http://schemas.microsoft.com/office/powerpoint/2010/main" val="31149168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3A5B4-A8C9-EE83-418B-E6B05ECE2F45}"/>
              </a:ext>
            </a:extLst>
          </p:cNvPr>
          <p:cNvSpPr>
            <a:spLocks noGrp="1"/>
          </p:cNvSpPr>
          <p:nvPr>
            <p:ph type="title"/>
          </p:nvPr>
        </p:nvSpPr>
        <p:spPr/>
        <p:txBody>
          <a:bodyPr/>
          <a:lstStyle/>
          <a:p>
            <a:r>
              <a:rPr lang="en-US" dirty="0"/>
              <a:t>How to avoid overfitting?</a:t>
            </a:r>
          </a:p>
        </p:txBody>
      </p:sp>
      <p:sp>
        <p:nvSpPr>
          <p:cNvPr id="3" name="内容占位符 2">
            <a:extLst>
              <a:ext uri="{FF2B5EF4-FFF2-40B4-BE49-F238E27FC236}">
                <a16:creationId xmlns:a16="http://schemas.microsoft.com/office/drawing/2014/main" id="{66EE845A-C4C5-99CA-A0A9-90EF02807906}"/>
              </a:ext>
            </a:extLst>
          </p:cNvPr>
          <p:cNvSpPr>
            <a:spLocks noGrp="1"/>
          </p:cNvSpPr>
          <p:nvPr>
            <p:ph idx="1"/>
          </p:nvPr>
        </p:nvSpPr>
        <p:spPr/>
        <p:txBody>
          <a:bodyPr>
            <a:normAutofit fontScale="92500" lnSpcReduction="20000"/>
          </a:bodyPr>
          <a:lstStyle/>
          <a:p>
            <a:r>
              <a:rPr lang="en-US" dirty="0"/>
              <a:t>Input Data</a:t>
            </a:r>
          </a:p>
          <a:p>
            <a:pPr lvl="1"/>
            <a:r>
              <a:rPr lang="en-US" dirty="0"/>
              <a:t>Train with more data (clean data)</a:t>
            </a:r>
          </a:p>
          <a:p>
            <a:pPr lvl="1"/>
            <a:r>
              <a:rPr lang="en-US" dirty="0"/>
              <a:t>Data augmentation</a:t>
            </a:r>
          </a:p>
          <a:p>
            <a:r>
              <a:rPr lang="en-US" altLang="zh-CN" dirty="0"/>
              <a:t>Feature Engineering:</a:t>
            </a:r>
          </a:p>
          <a:p>
            <a:pPr lvl="1"/>
            <a:r>
              <a:rPr lang="en-US" altLang="zh-CN" dirty="0"/>
              <a:t>Feature Extraction (Dimension Reduction)</a:t>
            </a:r>
          </a:p>
          <a:p>
            <a:pPr lvl="1"/>
            <a:r>
              <a:rPr lang="en-US" altLang="zh-CN" dirty="0"/>
              <a:t>Feature Selection</a:t>
            </a:r>
          </a:p>
          <a:p>
            <a:r>
              <a:rPr lang="en-US" altLang="zh-CN" b="1" dirty="0"/>
              <a:t>Model:</a:t>
            </a:r>
          </a:p>
          <a:p>
            <a:pPr lvl="1"/>
            <a:r>
              <a:rPr lang="en-US" altLang="zh-CN" b="1" dirty="0"/>
              <a:t>Regularization</a:t>
            </a:r>
          </a:p>
          <a:p>
            <a:pPr lvl="1"/>
            <a:r>
              <a:rPr lang="en-US" altLang="zh-CN" b="1" dirty="0"/>
              <a:t>Dropout Layers</a:t>
            </a:r>
          </a:p>
          <a:p>
            <a:r>
              <a:rPr lang="en-US" altLang="zh-CN" dirty="0"/>
              <a:t>Training Stage:</a:t>
            </a:r>
          </a:p>
          <a:p>
            <a:pPr lvl="1"/>
            <a:r>
              <a:rPr lang="en-US" altLang="zh-CN" dirty="0"/>
              <a:t>Cross-Validation</a:t>
            </a:r>
          </a:p>
          <a:p>
            <a:pPr lvl="1"/>
            <a:r>
              <a:rPr lang="en-US" altLang="zh-CN" dirty="0"/>
              <a:t>Early Stopping</a:t>
            </a:r>
          </a:p>
        </p:txBody>
      </p:sp>
    </p:spTree>
    <p:extLst>
      <p:ext uri="{BB962C8B-B14F-4D97-AF65-F5344CB8AC3E}">
        <p14:creationId xmlns:p14="http://schemas.microsoft.com/office/powerpoint/2010/main" val="42375848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27E9D-A1D0-C84E-BE27-6401421F1C54}"/>
              </a:ext>
            </a:extLst>
          </p:cNvPr>
          <p:cNvSpPr>
            <a:spLocks noGrp="1"/>
          </p:cNvSpPr>
          <p:nvPr>
            <p:ph type="title"/>
          </p:nvPr>
        </p:nvSpPr>
        <p:spPr/>
        <p:txBody>
          <a:bodyPr/>
          <a:lstStyle/>
          <a:p>
            <a:r>
              <a:rPr lang="en-US" altLang="zh-CN" dirty="0"/>
              <a:t>Regularization</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248BDA0-14F8-3405-D99A-190A02F1E320}"/>
                  </a:ext>
                </a:extLst>
              </p:cNvPr>
              <p:cNvSpPr>
                <a:spLocks noGrp="1"/>
              </p:cNvSpPr>
              <p:nvPr>
                <p:ph idx="1"/>
              </p:nvPr>
            </p:nvSpPr>
            <p:spPr/>
            <p:txBody>
              <a:bodyPr/>
              <a:lstStyle/>
              <a:p>
                <a:r>
                  <a:rPr lang="en-US" dirty="0"/>
                  <a:t>Regularization applies a "penalty" to the input parameters with the larger coefficients, which subsequently limits the model's variance. </a:t>
                </a:r>
              </a:p>
              <a:p>
                <a:r>
                  <a:rPr lang="en-US" altLang="zh-CN" dirty="0"/>
                  <a:t>If there is one attribute </a:t>
                </a:r>
                <a14:m>
                  <m:oMath xmlns:m="http://schemas.openxmlformats.org/officeDocument/2006/math">
                    <m:r>
                      <a:rPr lang="en-US" altLang="zh-CN" b="0" i="1" smtClean="0">
                        <a:latin typeface="Cambria Math" panose="02040503050406030204" pitchFamily="18" charset="0"/>
                      </a:rPr>
                      <m:t>𝑤</m:t>
                    </m:r>
                  </m:oMath>
                </a14:m>
                <a:r>
                  <a:rPr lang="en-US" altLang="zh-CN" dirty="0"/>
                  <a:t>, loss function is </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oMath>
                </a14:m>
                <a:endParaRPr lang="zh-CN" altLang="en-US" dirty="0"/>
              </a:p>
              <a:p>
                <a:pPr marL="0" indent="0">
                  <a:buNone/>
                </a:pPr>
                <a:endParaRPr lang="en-US" dirty="0"/>
              </a:p>
            </p:txBody>
          </p:sp>
        </mc:Choice>
        <mc:Fallback xmlns="">
          <p:sp>
            <p:nvSpPr>
              <p:cNvPr id="3" name="内容占位符 2">
                <a:extLst>
                  <a:ext uri="{FF2B5EF4-FFF2-40B4-BE49-F238E27FC236}">
                    <a16:creationId xmlns:a16="http://schemas.microsoft.com/office/drawing/2014/main" id="{A248BDA0-14F8-3405-D99A-190A02F1E320}"/>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en-US">
                    <a:noFill/>
                  </a:rPr>
                  <a:t> </a:t>
                </a:r>
              </a:p>
            </p:txBody>
          </p:sp>
        </mc:Fallback>
      </mc:AlternateContent>
      <p:pic>
        <p:nvPicPr>
          <p:cNvPr id="4" name="图片 3">
            <a:extLst>
              <a:ext uri="{FF2B5EF4-FFF2-40B4-BE49-F238E27FC236}">
                <a16:creationId xmlns:a16="http://schemas.microsoft.com/office/drawing/2014/main" id="{2D9AB94C-BC90-F118-D8F4-45A0FF8D83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2415" y="3774526"/>
            <a:ext cx="2989197" cy="1224741"/>
          </a:xfrm>
          <a:prstGeom prst="rect">
            <a:avLst/>
          </a:prstGeom>
        </p:spPr>
      </p:pic>
      <p:pic>
        <p:nvPicPr>
          <p:cNvPr id="6" name="图片 5">
            <a:extLst>
              <a:ext uri="{FF2B5EF4-FFF2-40B4-BE49-F238E27FC236}">
                <a16:creationId xmlns:a16="http://schemas.microsoft.com/office/drawing/2014/main" id="{1BE9CC4D-5641-F65A-AEB4-6C87A81CFC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0910" y="3662515"/>
            <a:ext cx="3937824" cy="589445"/>
          </a:xfrm>
          <a:prstGeom prst="rect">
            <a:avLst/>
          </a:prstGeom>
        </p:spPr>
      </p:pic>
      <p:pic>
        <p:nvPicPr>
          <p:cNvPr id="8" name="图片 7">
            <a:extLst>
              <a:ext uri="{FF2B5EF4-FFF2-40B4-BE49-F238E27FC236}">
                <a16:creationId xmlns:a16="http://schemas.microsoft.com/office/drawing/2014/main" id="{2FF08BE1-234D-E61E-772B-893511AF7A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8018" y="4386897"/>
            <a:ext cx="3937824" cy="502193"/>
          </a:xfrm>
          <a:prstGeom prst="rect">
            <a:avLst/>
          </a:prstGeom>
        </p:spPr>
      </p:pic>
      <p:sp>
        <p:nvSpPr>
          <p:cNvPr id="9" name="文本框 8">
            <a:extLst>
              <a:ext uri="{FF2B5EF4-FFF2-40B4-BE49-F238E27FC236}">
                <a16:creationId xmlns:a16="http://schemas.microsoft.com/office/drawing/2014/main" id="{57AD672D-1419-D0E4-0A22-2E3DEB925C13}"/>
              </a:ext>
            </a:extLst>
          </p:cNvPr>
          <p:cNvSpPr txBox="1"/>
          <p:nvPr/>
        </p:nvSpPr>
        <p:spPr>
          <a:xfrm>
            <a:off x="2144829" y="5218783"/>
            <a:ext cx="7902341" cy="369332"/>
          </a:xfrm>
          <a:prstGeom prst="rect">
            <a:avLst/>
          </a:prstGeom>
          <a:noFill/>
        </p:spPr>
        <p:txBody>
          <a:bodyPr wrap="square" rtlCol="0">
            <a:spAutoFit/>
          </a:bodyPr>
          <a:lstStyle/>
          <a:p>
            <a:pPr algn="ctr"/>
            <a:r>
              <a:rPr lang="en-US" b="1" dirty="0">
                <a:solidFill>
                  <a:srgbClr val="FF0000"/>
                </a:solidFill>
              </a:rPr>
              <a:t>Question: Which regularization can do feature selection? L1 or L2? Why?</a:t>
            </a:r>
          </a:p>
        </p:txBody>
      </p:sp>
    </p:spTree>
    <p:extLst>
      <p:ext uri="{BB962C8B-B14F-4D97-AF65-F5344CB8AC3E}">
        <p14:creationId xmlns:p14="http://schemas.microsoft.com/office/powerpoint/2010/main" val="148921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C647B-268D-9E49-4620-F8FBDF261D74}"/>
              </a:ext>
            </a:extLst>
          </p:cNvPr>
          <p:cNvSpPr>
            <a:spLocks noGrp="1"/>
          </p:cNvSpPr>
          <p:nvPr>
            <p:ph type="title"/>
          </p:nvPr>
        </p:nvSpPr>
        <p:spPr/>
        <p:txBody>
          <a:bodyPr/>
          <a:lstStyle/>
          <a:p>
            <a:r>
              <a:rPr lang="en-US" dirty="0"/>
              <a:t>Overfitting vs Underfitting</a:t>
            </a:r>
          </a:p>
        </p:txBody>
      </p:sp>
      <p:pic>
        <p:nvPicPr>
          <p:cNvPr id="5" name="图片 4">
            <a:extLst>
              <a:ext uri="{FF2B5EF4-FFF2-40B4-BE49-F238E27FC236}">
                <a16:creationId xmlns:a16="http://schemas.microsoft.com/office/drawing/2014/main" id="{B71A4B65-0311-70F2-B4FB-D8418B175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504" y="2137962"/>
            <a:ext cx="8810992" cy="3826904"/>
          </a:xfrm>
          <a:prstGeom prst="rect">
            <a:avLst/>
          </a:prstGeom>
        </p:spPr>
      </p:pic>
    </p:spTree>
    <p:extLst>
      <p:ext uri="{BB962C8B-B14F-4D97-AF65-F5344CB8AC3E}">
        <p14:creationId xmlns:p14="http://schemas.microsoft.com/office/powerpoint/2010/main" val="14970488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47F4A-0832-2787-FEFC-7159D80B6FFF}"/>
              </a:ext>
            </a:extLst>
          </p:cNvPr>
          <p:cNvSpPr>
            <a:spLocks noGrp="1"/>
          </p:cNvSpPr>
          <p:nvPr>
            <p:ph type="title"/>
          </p:nvPr>
        </p:nvSpPr>
        <p:spPr/>
        <p:txBody>
          <a:bodyPr/>
          <a:lstStyle/>
          <a:p>
            <a:r>
              <a:rPr lang="en-US" dirty="0"/>
              <a:t>Dropout</a:t>
            </a:r>
          </a:p>
        </p:txBody>
      </p:sp>
      <p:pic>
        <p:nvPicPr>
          <p:cNvPr id="5" name="内容占位符 4">
            <a:extLst>
              <a:ext uri="{FF2B5EF4-FFF2-40B4-BE49-F238E27FC236}">
                <a16:creationId xmlns:a16="http://schemas.microsoft.com/office/drawing/2014/main" id="{D6D23346-ECDC-3FFD-FD00-6CCD7D3A5A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52735" y="1657624"/>
            <a:ext cx="6266974" cy="3337442"/>
          </a:xfrm>
        </p:spPr>
      </p:pic>
      <p:pic>
        <p:nvPicPr>
          <p:cNvPr id="7" name="图片 6">
            <a:extLst>
              <a:ext uri="{FF2B5EF4-FFF2-40B4-BE49-F238E27FC236}">
                <a16:creationId xmlns:a16="http://schemas.microsoft.com/office/drawing/2014/main" id="{618DC6B2-37B6-1730-50BA-224AE87188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0695" y="4995066"/>
            <a:ext cx="6109014" cy="1752690"/>
          </a:xfrm>
          <a:prstGeom prst="rect">
            <a:avLst/>
          </a:prstGeom>
        </p:spPr>
      </p:pic>
      <p:sp>
        <p:nvSpPr>
          <p:cNvPr id="8" name="文本框 7">
            <a:extLst>
              <a:ext uri="{FF2B5EF4-FFF2-40B4-BE49-F238E27FC236}">
                <a16:creationId xmlns:a16="http://schemas.microsoft.com/office/drawing/2014/main" id="{534E368E-E3CD-EA67-A059-44565794D306}"/>
              </a:ext>
            </a:extLst>
          </p:cNvPr>
          <p:cNvSpPr txBox="1"/>
          <p:nvPr/>
        </p:nvSpPr>
        <p:spPr>
          <a:xfrm>
            <a:off x="3676851" y="856648"/>
            <a:ext cx="8819292" cy="646331"/>
          </a:xfrm>
          <a:prstGeom prst="rect">
            <a:avLst/>
          </a:prstGeom>
          <a:noFill/>
        </p:spPr>
        <p:txBody>
          <a:bodyPr wrap="square" rtlCol="0">
            <a:spAutoFit/>
          </a:bodyPr>
          <a:lstStyle/>
          <a:p>
            <a:pPr algn="ctr"/>
            <a:r>
              <a:rPr lang="en-US" dirty="0"/>
              <a:t>Dropout: A Simple Way to Prevent Neural Networks from Overfitting</a:t>
            </a:r>
          </a:p>
          <a:p>
            <a:pPr algn="ctr"/>
            <a:r>
              <a:rPr lang="en-US" dirty="0"/>
              <a:t>Journal of Machine Learning Research 2014</a:t>
            </a:r>
          </a:p>
        </p:txBody>
      </p:sp>
    </p:spTree>
    <p:extLst>
      <p:ext uri="{BB962C8B-B14F-4D97-AF65-F5344CB8AC3E}">
        <p14:creationId xmlns:p14="http://schemas.microsoft.com/office/powerpoint/2010/main" val="36713359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3A5B4-A8C9-EE83-418B-E6B05ECE2F45}"/>
              </a:ext>
            </a:extLst>
          </p:cNvPr>
          <p:cNvSpPr>
            <a:spLocks noGrp="1"/>
          </p:cNvSpPr>
          <p:nvPr>
            <p:ph type="title"/>
          </p:nvPr>
        </p:nvSpPr>
        <p:spPr/>
        <p:txBody>
          <a:bodyPr/>
          <a:lstStyle/>
          <a:p>
            <a:r>
              <a:rPr lang="en-US" dirty="0"/>
              <a:t>How to avoid overfitting?</a:t>
            </a:r>
          </a:p>
        </p:txBody>
      </p:sp>
      <p:sp>
        <p:nvSpPr>
          <p:cNvPr id="3" name="内容占位符 2">
            <a:extLst>
              <a:ext uri="{FF2B5EF4-FFF2-40B4-BE49-F238E27FC236}">
                <a16:creationId xmlns:a16="http://schemas.microsoft.com/office/drawing/2014/main" id="{66EE845A-C4C5-99CA-A0A9-90EF02807906}"/>
              </a:ext>
            </a:extLst>
          </p:cNvPr>
          <p:cNvSpPr>
            <a:spLocks noGrp="1"/>
          </p:cNvSpPr>
          <p:nvPr>
            <p:ph idx="1"/>
          </p:nvPr>
        </p:nvSpPr>
        <p:spPr/>
        <p:txBody>
          <a:bodyPr>
            <a:normAutofit fontScale="92500" lnSpcReduction="20000"/>
          </a:bodyPr>
          <a:lstStyle/>
          <a:p>
            <a:r>
              <a:rPr lang="en-US" dirty="0"/>
              <a:t>Input Data</a:t>
            </a:r>
          </a:p>
          <a:p>
            <a:pPr lvl="1"/>
            <a:r>
              <a:rPr lang="en-US" dirty="0"/>
              <a:t>Train with more data (clean data)</a:t>
            </a:r>
          </a:p>
          <a:p>
            <a:pPr lvl="1"/>
            <a:r>
              <a:rPr lang="en-US" dirty="0"/>
              <a:t>Data augmentation</a:t>
            </a:r>
          </a:p>
          <a:p>
            <a:r>
              <a:rPr lang="en-US" altLang="zh-CN" dirty="0"/>
              <a:t>Feature Engineering:</a:t>
            </a:r>
          </a:p>
          <a:p>
            <a:pPr lvl="1"/>
            <a:r>
              <a:rPr lang="en-US" altLang="zh-CN" dirty="0"/>
              <a:t>Feature Extraction (Dimension Reduction)</a:t>
            </a:r>
          </a:p>
          <a:p>
            <a:pPr lvl="1"/>
            <a:r>
              <a:rPr lang="en-US" altLang="zh-CN" dirty="0"/>
              <a:t>Feature Selection</a:t>
            </a:r>
          </a:p>
          <a:p>
            <a:r>
              <a:rPr lang="en-US" altLang="zh-CN" dirty="0"/>
              <a:t>Model:</a:t>
            </a:r>
          </a:p>
          <a:p>
            <a:pPr lvl="1"/>
            <a:r>
              <a:rPr lang="en-US" altLang="zh-CN" dirty="0"/>
              <a:t>Regularization</a:t>
            </a:r>
          </a:p>
          <a:p>
            <a:pPr lvl="1"/>
            <a:r>
              <a:rPr lang="en-US" altLang="zh-CN" dirty="0"/>
              <a:t>Dropout Layers</a:t>
            </a:r>
          </a:p>
          <a:p>
            <a:r>
              <a:rPr lang="en-US" altLang="zh-CN" b="1" dirty="0"/>
              <a:t>Training Stage:</a:t>
            </a:r>
          </a:p>
          <a:p>
            <a:pPr lvl="1"/>
            <a:r>
              <a:rPr lang="en-US" altLang="zh-CN" b="1" dirty="0"/>
              <a:t>Cross-Validation</a:t>
            </a:r>
          </a:p>
          <a:p>
            <a:pPr lvl="1"/>
            <a:r>
              <a:rPr lang="en-US" altLang="zh-CN" b="1" dirty="0"/>
              <a:t>Early Stopping</a:t>
            </a:r>
          </a:p>
        </p:txBody>
      </p:sp>
    </p:spTree>
    <p:extLst>
      <p:ext uri="{BB962C8B-B14F-4D97-AF65-F5344CB8AC3E}">
        <p14:creationId xmlns:p14="http://schemas.microsoft.com/office/powerpoint/2010/main" val="30011886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set</a:t>
            </a:r>
          </a:p>
        </p:txBody>
      </p:sp>
      <p:sp>
        <p:nvSpPr>
          <p:cNvPr id="3" name="Content Placeholder 2"/>
          <p:cNvSpPr>
            <a:spLocks noGrp="1"/>
          </p:cNvSpPr>
          <p:nvPr>
            <p:ph idx="1"/>
          </p:nvPr>
        </p:nvSpPr>
        <p:spPr>
          <a:xfrm>
            <a:off x="838200" y="1731034"/>
            <a:ext cx="10515600" cy="4445929"/>
          </a:xfrm>
        </p:spPr>
        <p:txBody>
          <a:bodyPr/>
          <a:lstStyle/>
          <a:p>
            <a:r>
              <a:rPr lang="en-US" dirty="0"/>
              <a:t>Splitting training set: A </a:t>
            </a:r>
            <a:r>
              <a:rPr lang="en-US" i="1" dirty="0"/>
              <a:t>fake</a:t>
            </a:r>
            <a:r>
              <a:rPr lang="en-US" dirty="0"/>
              <a:t> test set to tune hyper-parameters</a:t>
            </a:r>
          </a:p>
        </p:txBody>
      </p:sp>
      <p:pic>
        <p:nvPicPr>
          <p:cNvPr id="4" name="Picture 3"/>
          <p:cNvPicPr>
            <a:picLocks noChangeAspect="1"/>
          </p:cNvPicPr>
          <p:nvPr/>
        </p:nvPicPr>
        <p:blipFill>
          <a:blip r:embed="rId2"/>
          <a:stretch>
            <a:fillRect/>
          </a:stretch>
        </p:blipFill>
        <p:spPr>
          <a:xfrm>
            <a:off x="2890231" y="2193601"/>
            <a:ext cx="6408149" cy="4664399"/>
          </a:xfrm>
          <a:prstGeom prst="rect">
            <a:avLst/>
          </a:prstGeom>
        </p:spPr>
      </p:pic>
    </p:spTree>
    <p:extLst>
      <p:ext uri="{BB962C8B-B14F-4D97-AF65-F5344CB8AC3E}">
        <p14:creationId xmlns:p14="http://schemas.microsoft.com/office/powerpoint/2010/main" val="25792903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150DC-9E60-4F6F-8910-FEEB49B39B12}"/>
              </a:ext>
            </a:extLst>
          </p:cNvPr>
          <p:cNvSpPr>
            <a:spLocks noGrp="1"/>
          </p:cNvSpPr>
          <p:nvPr>
            <p:ph type="title"/>
          </p:nvPr>
        </p:nvSpPr>
        <p:spPr/>
        <p:txBody>
          <a:bodyPr/>
          <a:lstStyle/>
          <a:p>
            <a:r>
              <a:rPr lang="en-US" altLang="zh-CN" dirty="0"/>
              <a:t>CROSS-VALIDATION</a:t>
            </a:r>
            <a:endParaRPr lang="zh-CN" altLang="en-US" dirty="0"/>
          </a:p>
        </p:txBody>
      </p:sp>
      <p:sp>
        <p:nvSpPr>
          <p:cNvPr id="3" name="内容占位符 2">
            <a:extLst>
              <a:ext uri="{FF2B5EF4-FFF2-40B4-BE49-F238E27FC236}">
                <a16:creationId xmlns:a16="http://schemas.microsoft.com/office/drawing/2014/main" id="{CE5167E7-7383-4FE7-A512-1F0727BDA488}"/>
              </a:ext>
            </a:extLst>
          </p:cNvPr>
          <p:cNvSpPr>
            <a:spLocks noGrp="1"/>
          </p:cNvSpPr>
          <p:nvPr>
            <p:ph idx="1"/>
          </p:nvPr>
        </p:nvSpPr>
        <p:spPr/>
        <p:txBody>
          <a:bodyPr/>
          <a:lstStyle/>
          <a:p>
            <a:pPr algn="just"/>
            <a:r>
              <a:rPr lang="en-US" altLang="zh-CN" dirty="0"/>
              <a:t>A technique for evaluating ML models by training several ML models on subsets of the available input data and evaluating them on the complementary subset of the data.</a:t>
            </a:r>
            <a:endParaRPr lang="zh-CN" altLang="en-US" dirty="0"/>
          </a:p>
        </p:txBody>
      </p:sp>
    </p:spTree>
    <p:extLst>
      <p:ext uri="{BB962C8B-B14F-4D97-AF65-F5344CB8AC3E}">
        <p14:creationId xmlns:p14="http://schemas.microsoft.com/office/powerpoint/2010/main" val="2466036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a:t>
            </a:r>
          </a:p>
        </p:txBody>
      </p:sp>
      <p:sp>
        <p:nvSpPr>
          <p:cNvPr id="3" name="Content Placeholder 2"/>
          <p:cNvSpPr>
            <a:spLocks noGrp="1"/>
          </p:cNvSpPr>
          <p:nvPr>
            <p:ph idx="1"/>
          </p:nvPr>
        </p:nvSpPr>
        <p:spPr/>
        <p:txBody>
          <a:bodyPr/>
          <a:lstStyle/>
          <a:p>
            <a:r>
              <a:rPr lang="en-US" dirty="0"/>
              <a:t>5-fold cross-validation -&gt; split the training data into 5 equal folds</a:t>
            </a:r>
          </a:p>
          <a:p>
            <a:r>
              <a:rPr lang="en-US" dirty="0"/>
              <a:t>4 of them for training and 1 for validation</a:t>
            </a:r>
          </a:p>
        </p:txBody>
      </p:sp>
      <p:pic>
        <p:nvPicPr>
          <p:cNvPr id="31746" name="Picture 2" descr="http://cs231n.github.io/assets/crossval.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7" y="3732088"/>
            <a:ext cx="11902745" cy="1735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4666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099" y="152362"/>
            <a:ext cx="8172027" cy="848095"/>
          </a:xfrm>
          <a:prstGeom prst="rect">
            <a:avLst/>
          </a:prstGeom>
        </p:spPr>
        <p:txBody>
          <a:bodyPr vert="horz" wrap="square" lIns="0" tIns="16933" rIns="0" bIns="0" rtlCol="0" anchor="ctr">
            <a:spAutoFit/>
          </a:bodyPr>
          <a:lstStyle/>
          <a:p>
            <a:pPr marL="16933">
              <a:lnSpc>
                <a:spcPct val="100000"/>
              </a:lnSpc>
              <a:spcBef>
                <a:spcPts val="133"/>
              </a:spcBef>
            </a:pPr>
            <a:r>
              <a:rPr spc="-13" dirty="0"/>
              <a:t>Early Stopping: Always </a:t>
            </a:r>
            <a:r>
              <a:rPr spc="-7" dirty="0"/>
              <a:t>do</a:t>
            </a:r>
            <a:r>
              <a:rPr spc="-373" dirty="0"/>
              <a:t> </a:t>
            </a:r>
            <a:r>
              <a:rPr spc="-7" dirty="0"/>
              <a:t>this</a:t>
            </a:r>
          </a:p>
        </p:txBody>
      </p:sp>
      <p:sp>
        <p:nvSpPr>
          <p:cNvPr id="3" name="object 3"/>
          <p:cNvSpPr/>
          <p:nvPr/>
        </p:nvSpPr>
        <p:spPr>
          <a:xfrm>
            <a:off x="2133600" y="1887367"/>
            <a:ext cx="0" cy="2070947"/>
          </a:xfrm>
          <a:custGeom>
            <a:avLst/>
            <a:gdLst/>
            <a:ahLst/>
            <a:cxnLst/>
            <a:rect l="l" t="t" r="r" b="b"/>
            <a:pathLst>
              <a:path h="1553210">
                <a:moveTo>
                  <a:pt x="0" y="1552799"/>
                </a:moveTo>
                <a:lnTo>
                  <a:pt x="0" y="0"/>
                </a:lnTo>
              </a:path>
            </a:pathLst>
          </a:custGeom>
          <a:ln w="28574">
            <a:solidFill>
              <a:srgbClr val="666666"/>
            </a:solidFill>
          </a:ln>
        </p:spPr>
        <p:txBody>
          <a:bodyPr wrap="square" lIns="0" tIns="0" rIns="0" bIns="0" rtlCol="0"/>
          <a:lstStyle/>
          <a:p>
            <a:endParaRPr sz="2400"/>
          </a:p>
        </p:txBody>
      </p:sp>
      <p:sp>
        <p:nvSpPr>
          <p:cNvPr id="4" name="object 4"/>
          <p:cNvSpPr/>
          <p:nvPr/>
        </p:nvSpPr>
        <p:spPr>
          <a:xfrm>
            <a:off x="2133401" y="3957767"/>
            <a:ext cx="3033607" cy="0"/>
          </a:xfrm>
          <a:custGeom>
            <a:avLst/>
            <a:gdLst/>
            <a:ahLst/>
            <a:cxnLst/>
            <a:rect l="l" t="t" r="r" b="b"/>
            <a:pathLst>
              <a:path w="2275204">
                <a:moveTo>
                  <a:pt x="2274599" y="0"/>
                </a:moveTo>
                <a:lnTo>
                  <a:pt x="0" y="0"/>
                </a:lnTo>
              </a:path>
            </a:pathLst>
          </a:custGeom>
          <a:ln w="28574">
            <a:solidFill>
              <a:srgbClr val="666666"/>
            </a:solidFill>
          </a:ln>
        </p:spPr>
        <p:txBody>
          <a:bodyPr wrap="square" lIns="0" tIns="0" rIns="0" bIns="0" rtlCol="0"/>
          <a:lstStyle/>
          <a:p>
            <a:endParaRPr sz="2400"/>
          </a:p>
        </p:txBody>
      </p:sp>
      <p:sp>
        <p:nvSpPr>
          <p:cNvPr id="5" name="object 5"/>
          <p:cNvSpPr/>
          <p:nvPr/>
        </p:nvSpPr>
        <p:spPr>
          <a:xfrm>
            <a:off x="2302934" y="1933466"/>
            <a:ext cx="2825327" cy="1924473"/>
          </a:xfrm>
          <a:custGeom>
            <a:avLst/>
            <a:gdLst/>
            <a:ahLst/>
            <a:cxnLst/>
            <a:rect l="l" t="t" r="r" b="b"/>
            <a:pathLst>
              <a:path w="2118995" h="1443355">
                <a:moveTo>
                  <a:pt x="0" y="0"/>
                </a:moveTo>
                <a:lnTo>
                  <a:pt x="18915" y="52053"/>
                </a:lnTo>
                <a:lnTo>
                  <a:pt x="38559" y="119075"/>
                </a:lnTo>
                <a:lnTo>
                  <a:pt x="48806" y="157472"/>
                </a:lnTo>
                <a:lnTo>
                  <a:pt x="59417" y="198737"/>
                </a:lnTo>
                <a:lnTo>
                  <a:pt x="70451" y="242580"/>
                </a:lnTo>
                <a:lnTo>
                  <a:pt x="81970" y="288709"/>
                </a:lnTo>
                <a:lnTo>
                  <a:pt x="94033" y="336833"/>
                </a:lnTo>
                <a:lnTo>
                  <a:pt x="106702" y="386662"/>
                </a:lnTo>
                <a:lnTo>
                  <a:pt x="120035" y="437904"/>
                </a:lnTo>
                <a:lnTo>
                  <a:pt x="134094" y="490267"/>
                </a:lnTo>
                <a:lnTo>
                  <a:pt x="148940" y="543462"/>
                </a:lnTo>
                <a:lnTo>
                  <a:pt x="164631" y="597196"/>
                </a:lnTo>
                <a:lnTo>
                  <a:pt x="181230" y="651179"/>
                </a:lnTo>
                <a:lnTo>
                  <a:pt x="198796" y="705119"/>
                </a:lnTo>
                <a:lnTo>
                  <a:pt x="217389" y="758725"/>
                </a:lnTo>
                <a:lnTo>
                  <a:pt x="237070" y="811707"/>
                </a:lnTo>
                <a:lnTo>
                  <a:pt x="257899" y="863772"/>
                </a:lnTo>
                <a:lnTo>
                  <a:pt x="279937" y="914631"/>
                </a:lnTo>
                <a:lnTo>
                  <a:pt x="303244" y="963991"/>
                </a:lnTo>
                <a:lnTo>
                  <a:pt x="327880" y="1011562"/>
                </a:lnTo>
                <a:lnTo>
                  <a:pt x="353906" y="1057052"/>
                </a:lnTo>
                <a:lnTo>
                  <a:pt x="381382" y="1100171"/>
                </a:lnTo>
                <a:lnTo>
                  <a:pt x="410368" y="1140626"/>
                </a:lnTo>
                <a:lnTo>
                  <a:pt x="440925" y="1178128"/>
                </a:lnTo>
                <a:lnTo>
                  <a:pt x="473113" y="1212385"/>
                </a:lnTo>
                <a:lnTo>
                  <a:pt x="506993" y="1243106"/>
                </a:lnTo>
                <a:lnTo>
                  <a:pt x="542624" y="1269999"/>
                </a:lnTo>
                <a:lnTo>
                  <a:pt x="576361" y="1290951"/>
                </a:lnTo>
                <a:lnTo>
                  <a:pt x="613224" y="1310125"/>
                </a:lnTo>
                <a:lnTo>
                  <a:pt x="652997" y="1327598"/>
                </a:lnTo>
                <a:lnTo>
                  <a:pt x="695461" y="1343446"/>
                </a:lnTo>
                <a:lnTo>
                  <a:pt x="740399" y="1357748"/>
                </a:lnTo>
                <a:lnTo>
                  <a:pt x="787592" y="1370580"/>
                </a:lnTo>
                <a:lnTo>
                  <a:pt x="836824" y="1382019"/>
                </a:lnTo>
                <a:lnTo>
                  <a:pt x="887876" y="1392143"/>
                </a:lnTo>
                <a:lnTo>
                  <a:pt x="940530" y="1401029"/>
                </a:lnTo>
                <a:lnTo>
                  <a:pt x="994569" y="1408752"/>
                </a:lnTo>
                <a:lnTo>
                  <a:pt x="1049774" y="1415392"/>
                </a:lnTo>
                <a:lnTo>
                  <a:pt x="1105929" y="1421025"/>
                </a:lnTo>
                <a:lnTo>
                  <a:pt x="1162814" y="1425727"/>
                </a:lnTo>
                <a:lnTo>
                  <a:pt x="1220213" y="1429577"/>
                </a:lnTo>
                <a:lnTo>
                  <a:pt x="1277907" y="1432650"/>
                </a:lnTo>
                <a:lnTo>
                  <a:pt x="1335679" y="1435025"/>
                </a:lnTo>
                <a:lnTo>
                  <a:pt x="1393311" y="1436778"/>
                </a:lnTo>
                <a:lnTo>
                  <a:pt x="1450584" y="1437987"/>
                </a:lnTo>
                <a:lnTo>
                  <a:pt x="1507282" y="1438728"/>
                </a:lnTo>
                <a:lnTo>
                  <a:pt x="1563186" y="1439079"/>
                </a:lnTo>
                <a:lnTo>
                  <a:pt x="1618078" y="1439117"/>
                </a:lnTo>
                <a:lnTo>
                  <a:pt x="1671741" y="1438918"/>
                </a:lnTo>
                <a:lnTo>
                  <a:pt x="1723957" y="1438560"/>
                </a:lnTo>
                <a:lnTo>
                  <a:pt x="1774508" y="1438121"/>
                </a:lnTo>
                <a:lnTo>
                  <a:pt x="1823176" y="1437677"/>
                </a:lnTo>
                <a:lnTo>
                  <a:pt x="1869743" y="1437304"/>
                </a:lnTo>
                <a:lnTo>
                  <a:pt x="1913992" y="1437082"/>
                </a:lnTo>
                <a:lnTo>
                  <a:pt x="1955705" y="1437085"/>
                </a:lnTo>
                <a:lnTo>
                  <a:pt x="1994663" y="1437393"/>
                </a:lnTo>
                <a:lnTo>
                  <a:pt x="2030650" y="1438081"/>
                </a:lnTo>
                <a:lnTo>
                  <a:pt x="2063447" y="1439226"/>
                </a:lnTo>
                <a:lnTo>
                  <a:pt x="2092836" y="1440907"/>
                </a:lnTo>
                <a:lnTo>
                  <a:pt x="2118599" y="1443199"/>
                </a:lnTo>
              </a:path>
            </a:pathLst>
          </a:custGeom>
          <a:ln w="114299">
            <a:solidFill>
              <a:srgbClr val="0000FF"/>
            </a:solidFill>
          </a:ln>
        </p:spPr>
        <p:txBody>
          <a:bodyPr wrap="square" lIns="0" tIns="0" rIns="0" bIns="0" rtlCol="0"/>
          <a:lstStyle/>
          <a:p>
            <a:endParaRPr sz="2400"/>
          </a:p>
        </p:txBody>
      </p:sp>
      <p:sp>
        <p:nvSpPr>
          <p:cNvPr id="6" name="object 6"/>
          <p:cNvSpPr txBox="1"/>
          <p:nvPr/>
        </p:nvSpPr>
        <p:spPr>
          <a:xfrm>
            <a:off x="3154501" y="4096841"/>
            <a:ext cx="1133687" cy="386430"/>
          </a:xfrm>
          <a:prstGeom prst="rect">
            <a:avLst/>
          </a:prstGeom>
        </p:spPr>
        <p:txBody>
          <a:bodyPr vert="horz" wrap="square" lIns="0" tIns="16933" rIns="0" bIns="0" rtlCol="0">
            <a:spAutoFit/>
          </a:bodyPr>
          <a:lstStyle/>
          <a:p>
            <a:pPr marL="16933">
              <a:spcBef>
                <a:spcPts val="133"/>
              </a:spcBef>
            </a:pPr>
            <a:r>
              <a:rPr sz="2400" spc="-7" dirty="0">
                <a:latin typeface="Arial"/>
                <a:cs typeface="Arial"/>
              </a:rPr>
              <a:t>Iteration</a:t>
            </a:r>
            <a:endParaRPr sz="2400">
              <a:latin typeface="Arial"/>
              <a:cs typeface="Arial"/>
            </a:endParaRPr>
          </a:p>
        </p:txBody>
      </p:sp>
      <p:sp>
        <p:nvSpPr>
          <p:cNvPr id="7" name="object 7"/>
          <p:cNvSpPr txBox="1"/>
          <p:nvPr/>
        </p:nvSpPr>
        <p:spPr>
          <a:xfrm>
            <a:off x="1212433" y="2018641"/>
            <a:ext cx="678179" cy="386430"/>
          </a:xfrm>
          <a:prstGeom prst="rect">
            <a:avLst/>
          </a:prstGeom>
        </p:spPr>
        <p:txBody>
          <a:bodyPr vert="horz" wrap="square" lIns="0" tIns="16933" rIns="0" bIns="0" rtlCol="0">
            <a:spAutoFit/>
          </a:bodyPr>
          <a:lstStyle/>
          <a:p>
            <a:pPr marL="16933">
              <a:spcBef>
                <a:spcPts val="133"/>
              </a:spcBef>
            </a:pPr>
            <a:r>
              <a:rPr sz="2400" spc="-7" dirty="0">
                <a:latin typeface="Arial"/>
                <a:cs typeface="Arial"/>
              </a:rPr>
              <a:t>Loss</a:t>
            </a:r>
            <a:endParaRPr sz="2400">
              <a:latin typeface="Arial"/>
              <a:cs typeface="Arial"/>
            </a:endParaRPr>
          </a:p>
        </p:txBody>
      </p:sp>
      <p:sp>
        <p:nvSpPr>
          <p:cNvPr id="8" name="object 8"/>
          <p:cNvSpPr/>
          <p:nvPr/>
        </p:nvSpPr>
        <p:spPr>
          <a:xfrm>
            <a:off x="7232065" y="1848065"/>
            <a:ext cx="0" cy="2070947"/>
          </a:xfrm>
          <a:custGeom>
            <a:avLst/>
            <a:gdLst/>
            <a:ahLst/>
            <a:cxnLst/>
            <a:rect l="l" t="t" r="r" b="b"/>
            <a:pathLst>
              <a:path h="1553210">
                <a:moveTo>
                  <a:pt x="0" y="1552799"/>
                </a:moveTo>
                <a:lnTo>
                  <a:pt x="0" y="0"/>
                </a:lnTo>
              </a:path>
            </a:pathLst>
          </a:custGeom>
          <a:ln w="28574">
            <a:solidFill>
              <a:srgbClr val="666666"/>
            </a:solidFill>
          </a:ln>
        </p:spPr>
        <p:txBody>
          <a:bodyPr wrap="square" lIns="0" tIns="0" rIns="0" bIns="0" rtlCol="0"/>
          <a:lstStyle/>
          <a:p>
            <a:endParaRPr sz="2400"/>
          </a:p>
        </p:txBody>
      </p:sp>
      <p:sp>
        <p:nvSpPr>
          <p:cNvPr id="9" name="object 9"/>
          <p:cNvSpPr/>
          <p:nvPr/>
        </p:nvSpPr>
        <p:spPr>
          <a:xfrm>
            <a:off x="7231866" y="3918467"/>
            <a:ext cx="3033607" cy="0"/>
          </a:xfrm>
          <a:custGeom>
            <a:avLst/>
            <a:gdLst/>
            <a:ahLst/>
            <a:cxnLst/>
            <a:rect l="l" t="t" r="r" b="b"/>
            <a:pathLst>
              <a:path w="2275204">
                <a:moveTo>
                  <a:pt x="2274599" y="0"/>
                </a:moveTo>
                <a:lnTo>
                  <a:pt x="0" y="0"/>
                </a:lnTo>
              </a:path>
            </a:pathLst>
          </a:custGeom>
          <a:ln w="28574">
            <a:solidFill>
              <a:srgbClr val="666666"/>
            </a:solidFill>
          </a:ln>
        </p:spPr>
        <p:txBody>
          <a:bodyPr wrap="square" lIns="0" tIns="0" rIns="0" bIns="0" rtlCol="0"/>
          <a:lstStyle/>
          <a:p>
            <a:endParaRPr sz="2400"/>
          </a:p>
        </p:txBody>
      </p:sp>
      <p:sp>
        <p:nvSpPr>
          <p:cNvPr id="10" name="object 10"/>
          <p:cNvSpPr txBox="1"/>
          <p:nvPr/>
        </p:nvSpPr>
        <p:spPr>
          <a:xfrm>
            <a:off x="8252966" y="4057541"/>
            <a:ext cx="1133687" cy="386430"/>
          </a:xfrm>
          <a:prstGeom prst="rect">
            <a:avLst/>
          </a:prstGeom>
        </p:spPr>
        <p:txBody>
          <a:bodyPr vert="horz" wrap="square" lIns="0" tIns="16933" rIns="0" bIns="0" rtlCol="0">
            <a:spAutoFit/>
          </a:bodyPr>
          <a:lstStyle/>
          <a:p>
            <a:pPr marL="16933">
              <a:spcBef>
                <a:spcPts val="133"/>
              </a:spcBef>
            </a:pPr>
            <a:r>
              <a:rPr sz="2400" spc="-7" dirty="0">
                <a:latin typeface="Arial"/>
                <a:cs typeface="Arial"/>
              </a:rPr>
              <a:t>Iteration</a:t>
            </a:r>
            <a:endParaRPr sz="2400">
              <a:latin typeface="Arial"/>
              <a:cs typeface="Arial"/>
            </a:endParaRPr>
          </a:p>
        </p:txBody>
      </p:sp>
      <p:sp>
        <p:nvSpPr>
          <p:cNvPr id="11" name="object 11"/>
          <p:cNvSpPr txBox="1"/>
          <p:nvPr/>
        </p:nvSpPr>
        <p:spPr>
          <a:xfrm>
            <a:off x="5631583" y="1979341"/>
            <a:ext cx="1285240" cy="386430"/>
          </a:xfrm>
          <a:prstGeom prst="rect">
            <a:avLst/>
          </a:prstGeom>
        </p:spPr>
        <p:txBody>
          <a:bodyPr vert="horz" wrap="square" lIns="0" tIns="16933" rIns="0" bIns="0" rtlCol="0">
            <a:spAutoFit/>
          </a:bodyPr>
          <a:lstStyle/>
          <a:p>
            <a:pPr marL="16933">
              <a:spcBef>
                <a:spcPts val="133"/>
              </a:spcBef>
            </a:pPr>
            <a:r>
              <a:rPr sz="2400" spc="-7" dirty="0">
                <a:latin typeface="Arial"/>
                <a:cs typeface="Arial"/>
              </a:rPr>
              <a:t>Accuracy</a:t>
            </a:r>
            <a:endParaRPr sz="2400">
              <a:latin typeface="Arial"/>
              <a:cs typeface="Arial"/>
            </a:endParaRPr>
          </a:p>
        </p:txBody>
      </p:sp>
      <p:sp>
        <p:nvSpPr>
          <p:cNvPr id="12" name="object 12"/>
          <p:cNvSpPr/>
          <p:nvPr/>
        </p:nvSpPr>
        <p:spPr>
          <a:xfrm>
            <a:off x="7390600" y="1910366"/>
            <a:ext cx="2778760" cy="1893993"/>
          </a:xfrm>
          <a:custGeom>
            <a:avLst/>
            <a:gdLst/>
            <a:ahLst/>
            <a:cxnLst/>
            <a:rect l="l" t="t" r="r" b="b"/>
            <a:pathLst>
              <a:path w="2084070" h="1420495">
                <a:moveTo>
                  <a:pt x="0" y="1420099"/>
                </a:moveTo>
                <a:lnTo>
                  <a:pt x="26211" y="1371921"/>
                </a:lnTo>
                <a:lnTo>
                  <a:pt x="53940" y="1308988"/>
                </a:lnTo>
                <a:lnTo>
                  <a:pt x="68867" y="1272898"/>
                </a:lnTo>
                <a:lnTo>
                  <a:pt x="84764" y="1234210"/>
                </a:lnTo>
                <a:lnTo>
                  <a:pt x="101829" y="1193288"/>
                </a:lnTo>
                <a:lnTo>
                  <a:pt x="120258" y="1150495"/>
                </a:lnTo>
                <a:lnTo>
                  <a:pt x="140249" y="1106196"/>
                </a:lnTo>
                <a:lnTo>
                  <a:pt x="161998" y="1060754"/>
                </a:lnTo>
                <a:lnTo>
                  <a:pt x="185703" y="1014533"/>
                </a:lnTo>
                <a:lnTo>
                  <a:pt x="211560" y="967896"/>
                </a:lnTo>
                <a:lnTo>
                  <a:pt x="239767" y="921207"/>
                </a:lnTo>
                <a:lnTo>
                  <a:pt x="270520" y="874829"/>
                </a:lnTo>
                <a:lnTo>
                  <a:pt x="304017" y="829127"/>
                </a:lnTo>
                <a:lnTo>
                  <a:pt x="340455" y="784464"/>
                </a:lnTo>
                <a:lnTo>
                  <a:pt x="380030" y="741203"/>
                </a:lnTo>
                <a:lnTo>
                  <a:pt x="422939" y="699709"/>
                </a:lnTo>
                <a:lnTo>
                  <a:pt x="469380" y="660345"/>
                </a:lnTo>
                <a:lnTo>
                  <a:pt x="519549" y="623474"/>
                </a:lnTo>
                <a:lnTo>
                  <a:pt x="552766" y="601837"/>
                </a:lnTo>
                <a:lnTo>
                  <a:pt x="589121" y="579982"/>
                </a:lnTo>
                <a:lnTo>
                  <a:pt x="628395" y="557948"/>
                </a:lnTo>
                <a:lnTo>
                  <a:pt x="670372" y="535773"/>
                </a:lnTo>
                <a:lnTo>
                  <a:pt x="714833" y="513493"/>
                </a:lnTo>
                <a:lnTo>
                  <a:pt x="761560" y="491146"/>
                </a:lnTo>
                <a:lnTo>
                  <a:pt x="810336" y="468771"/>
                </a:lnTo>
                <a:lnTo>
                  <a:pt x="860942" y="446404"/>
                </a:lnTo>
                <a:lnTo>
                  <a:pt x="913162" y="424084"/>
                </a:lnTo>
                <a:lnTo>
                  <a:pt x="966776" y="401847"/>
                </a:lnTo>
                <a:lnTo>
                  <a:pt x="1021568" y="379732"/>
                </a:lnTo>
                <a:lnTo>
                  <a:pt x="1077319" y="357776"/>
                </a:lnTo>
                <a:lnTo>
                  <a:pt x="1133812" y="336016"/>
                </a:lnTo>
                <a:lnTo>
                  <a:pt x="1190829" y="314490"/>
                </a:lnTo>
                <a:lnTo>
                  <a:pt x="1248152" y="293237"/>
                </a:lnTo>
                <a:lnTo>
                  <a:pt x="1305563" y="272292"/>
                </a:lnTo>
                <a:lnTo>
                  <a:pt x="1362845" y="251695"/>
                </a:lnTo>
                <a:lnTo>
                  <a:pt x="1419779" y="231482"/>
                </a:lnTo>
                <a:lnTo>
                  <a:pt x="1476148" y="211691"/>
                </a:lnTo>
                <a:lnTo>
                  <a:pt x="1531733" y="192360"/>
                </a:lnTo>
                <a:lnTo>
                  <a:pt x="1586318" y="173527"/>
                </a:lnTo>
                <a:lnTo>
                  <a:pt x="1639684" y="155228"/>
                </a:lnTo>
                <a:lnTo>
                  <a:pt x="1691613" y="137502"/>
                </a:lnTo>
                <a:lnTo>
                  <a:pt x="1741888" y="120386"/>
                </a:lnTo>
                <a:lnTo>
                  <a:pt x="1790291" y="103918"/>
                </a:lnTo>
                <a:lnTo>
                  <a:pt x="1836604" y="88135"/>
                </a:lnTo>
                <a:lnTo>
                  <a:pt x="1880608" y="73074"/>
                </a:lnTo>
                <a:lnTo>
                  <a:pt x="1922088" y="58775"/>
                </a:lnTo>
                <a:lnTo>
                  <a:pt x="1960823" y="45273"/>
                </a:lnTo>
                <a:lnTo>
                  <a:pt x="2029193" y="20815"/>
                </a:lnTo>
                <a:lnTo>
                  <a:pt x="2058391" y="9933"/>
                </a:lnTo>
                <a:lnTo>
                  <a:pt x="2083974" y="0"/>
                </a:lnTo>
              </a:path>
            </a:pathLst>
          </a:custGeom>
          <a:ln w="76199">
            <a:solidFill>
              <a:srgbClr val="0000FF"/>
            </a:solidFill>
          </a:ln>
        </p:spPr>
        <p:txBody>
          <a:bodyPr wrap="square" lIns="0" tIns="0" rIns="0" bIns="0" rtlCol="0"/>
          <a:lstStyle/>
          <a:p>
            <a:endParaRPr sz="2400"/>
          </a:p>
        </p:txBody>
      </p:sp>
      <p:sp>
        <p:nvSpPr>
          <p:cNvPr id="13" name="object 13"/>
          <p:cNvSpPr/>
          <p:nvPr/>
        </p:nvSpPr>
        <p:spPr>
          <a:xfrm>
            <a:off x="7506065" y="2727331"/>
            <a:ext cx="2987040" cy="1131147"/>
          </a:xfrm>
          <a:custGeom>
            <a:avLst/>
            <a:gdLst/>
            <a:ahLst/>
            <a:cxnLst/>
            <a:rect l="l" t="t" r="r" b="b"/>
            <a:pathLst>
              <a:path w="2240279" h="848360">
                <a:moveTo>
                  <a:pt x="0" y="847764"/>
                </a:moveTo>
                <a:lnTo>
                  <a:pt x="33401" y="795066"/>
                </a:lnTo>
                <a:lnTo>
                  <a:pt x="53318" y="760787"/>
                </a:lnTo>
                <a:lnTo>
                  <a:pt x="75212" y="722151"/>
                </a:lnTo>
                <a:lnTo>
                  <a:pt x="98960" y="679858"/>
                </a:lnTo>
                <a:lnTo>
                  <a:pt x="124436" y="634604"/>
                </a:lnTo>
                <a:lnTo>
                  <a:pt x="151515" y="587087"/>
                </a:lnTo>
                <a:lnTo>
                  <a:pt x="180073" y="538005"/>
                </a:lnTo>
                <a:lnTo>
                  <a:pt x="209985" y="488056"/>
                </a:lnTo>
                <a:lnTo>
                  <a:pt x="241127" y="437938"/>
                </a:lnTo>
                <a:lnTo>
                  <a:pt x="273373" y="388348"/>
                </a:lnTo>
                <a:lnTo>
                  <a:pt x="306600" y="339985"/>
                </a:lnTo>
                <a:lnTo>
                  <a:pt x="340681" y="293546"/>
                </a:lnTo>
                <a:lnTo>
                  <a:pt x="375493" y="249729"/>
                </a:lnTo>
                <a:lnTo>
                  <a:pt x="410910" y="209232"/>
                </a:lnTo>
                <a:lnTo>
                  <a:pt x="446809" y="172753"/>
                </a:lnTo>
                <a:lnTo>
                  <a:pt x="483063" y="140989"/>
                </a:lnTo>
                <a:lnTo>
                  <a:pt x="519549" y="114639"/>
                </a:lnTo>
                <a:lnTo>
                  <a:pt x="558984" y="91540"/>
                </a:lnTo>
                <a:lnTo>
                  <a:pt x="599805" y="71668"/>
                </a:lnTo>
                <a:lnTo>
                  <a:pt x="641921" y="54794"/>
                </a:lnTo>
                <a:lnTo>
                  <a:pt x="685240" y="40687"/>
                </a:lnTo>
                <a:lnTo>
                  <a:pt x="729670" y="29120"/>
                </a:lnTo>
                <a:lnTo>
                  <a:pt x="775120" y="19863"/>
                </a:lnTo>
                <a:lnTo>
                  <a:pt x="821498" y="12687"/>
                </a:lnTo>
                <a:lnTo>
                  <a:pt x="868713" y="7362"/>
                </a:lnTo>
                <a:lnTo>
                  <a:pt x="916673" y="3661"/>
                </a:lnTo>
                <a:lnTo>
                  <a:pt x="965286" y="1352"/>
                </a:lnTo>
                <a:lnTo>
                  <a:pt x="1014461" y="208"/>
                </a:lnTo>
                <a:lnTo>
                  <a:pt x="1064106" y="0"/>
                </a:lnTo>
                <a:lnTo>
                  <a:pt x="1114129" y="497"/>
                </a:lnTo>
                <a:lnTo>
                  <a:pt x="1164439" y="1471"/>
                </a:lnTo>
                <a:lnTo>
                  <a:pt x="1214945" y="2693"/>
                </a:lnTo>
                <a:lnTo>
                  <a:pt x="1265554" y="3934"/>
                </a:lnTo>
                <a:lnTo>
                  <a:pt x="1316174" y="4964"/>
                </a:lnTo>
                <a:lnTo>
                  <a:pt x="1365687" y="6712"/>
                </a:lnTo>
                <a:lnTo>
                  <a:pt x="1418294" y="10221"/>
                </a:lnTo>
                <a:lnTo>
                  <a:pt x="1473456" y="15291"/>
                </a:lnTo>
                <a:lnTo>
                  <a:pt x="1530630" y="21724"/>
                </a:lnTo>
                <a:lnTo>
                  <a:pt x="1589278" y="29322"/>
                </a:lnTo>
                <a:lnTo>
                  <a:pt x="1648858" y="37884"/>
                </a:lnTo>
                <a:lnTo>
                  <a:pt x="1708830" y="47212"/>
                </a:lnTo>
                <a:lnTo>
                  <a:pt x="1768654" y="57108"/>
                </a:lnTo>
                <a:lnTo>
                  <a:pt x="1827789" y="67371"/>
                </a:lnTo>
                <a:lnTo>
                  <a:pt x="1885694" y="77804"/>
                </a:lnTo>
                <a:lnTo>
                  <a:pt x="1941830" y="88208"/>
                </a:lnTo>
                <a:lnTo>
                  <a:pt x="1995655" y="98382"/>
                </a:lnTo>
                <a:lnTo>
                  <a:pt x="2046630" y="108129"/>
                </a:lnTo>
                <a:lnTo>
                  <a:pt x="2094213" y="117250"/>
                </a:lnTo>
                <a:lnTo>
                  <a:pt x="2137865" y="125545"/>
                </a:lnTo>
                <a:lnTo>
                  <a:pt x="2177044" y="132816"/>
                </a:lnTo>
                <a:lnTo>
                  <a:pt x="2211211" y="138863"/>
                </a:lnTo>
                <a:lnTo>
                  <a:pt x="2239824" y="143489"/>
                </a:lnTo>
              </a:path>
            </a:pathLst>
          </a:custGeom>
          <a:ln w="76199">
            <a:solidFill>
              <a:srgbClr val="E69137"/>
            </a:solidFill>
          </a:ln>
        </p:spPr>
        <p:txBody>
          <a:bodyPr wrap="square" lIns="0" tIns="0" rIns="0" bIns="0" rtlCol="0"/>
          <a:lstStyle/>
          <a:p>
            <a:endParaRPr sz="2400"/>
          </a:p>
        </p:txBody>
      </p:sp>
      <p:sp>
        <p:nvSpPr>
          <p:cNvPr id="14" name="object 14"/>
          <p:cNvSpPr txBox="1"/>
          <p:nvPr/>
        </p:nvSpPr>
        <p:spPr>
          <a:xfrm>
            <a:off x="7549600" y="1502942"/>
            <a:ext cx="762000" cy="760635"/>
          </a:xfrm>
          <a:prstGeom prst="rect">
            <a:avLst/>
          </a:prstGeom>
        </p:spPr>
        <p:txBody>
          <a:bodyPr vert="horz" wrap="square" lIns="0" tIns="14393" rIns="0" bIns="0" rtlCol="0">
            <a:spAutoFit/>
          </a:bodyPr>
          <a:lstStyle/>
          <a:p>
            <a:pPr marL="16933" marR="6773">
              <a:lnSpc>
                <a:spcPct val="100699"/>
              </a:lnSpc>
              <a:spcBef>
                <a:spcPts val="113"/>
              </a:spcBef>
            </a:pPr>
            <a:r>
              <a:rPr sz="2400" b="1" spc="-140" dirty="0">
                <a:solidFill>
                  <a:srgbClr val="0000FF"/>
                </a:solidFill>
                <a:latin typeface="Arial"/>
                <a:cs typeface="Arial"/>
              </a:rPr>
              <a:t>T</a:t>
            </a:r>
            <a:r>
              <a:rPr sz="2400" b="1" spc="-7" dirty="0">
                <a:solidFill>
                  <a:srgbClr val="0000FF"/>
                </a:solidFill>
                <a:latin typeface="Arial"/>
                <a:cs typeface="Arial"/>
              </a:rPr>
              <a:t>rain  </a:t>
            </a:r>
            <a:r>
              <a:rPr sz="2400" b="1" spc="-53" dirty="0">
                <a:solidFill>
                  <a:srgbClr val="FF9900"/>
                </a:solidFill>
                <a:latin typeface="Arial"/>
                <a:cs typeface="Arial"/>
              </a:rPr>
              <a:t>Val</a:t>
            </a:r>
            <a:endParaRPr sz="2400">
              <a:latin typeface="Arial"/>
              <a:cs typeface="Arial"/>
            </a:endParaRPr>
          </a:p>
        </p:txBody>
      </p:sp>
      <p:sp>
        <p:nvSpPr>
          <p:cNvPr id="15" name="object 15"/>
          <p:cNvSpPr/>
          <p:nvPr/>
        </p:nvSpPr>
        <p:spPr>
          <a:xfrm>
            <a:off x="9168632" y="2979601"/>
            <a:ext cx="0" cy="408940"/>
          </a:xfrm>
          <a:custGeom>
            <a:avLst/>
            <a:gdLst/>
            <a:ahLst/>
            <a:cxnLst/>
            <a:rect l="l" t="t" r="r" b="b"/>
            <a:pathLst>
              <a:path h="306705">
                <a:moveTo>
                  <a:pt x="0" y="306449"/>
                </a:moveTo>
                <a:lnTo>
                  <a:pt x="0" y="0"/>
                </a:lnTo>
              </a:path>
            </a:pathLst>
          </a:custGeom>
          <a:ln w="9524">
            <a:solidFill>
              <a:srgbClr val="666666"/>
            </a:solidFill>
          </a:ln>
        </p:spPr>
        <p:txBody>
          <a:bodyPr wrap="square" lIns="0" tIns="0" rIns="0" bIns="0" rtlCol="0"/>
          <a:lstStyle/>
          <a:p>
            <a:endParaRPr sz="2400"/>
          </a:p>
        </p:txBody>
      </p:sp>
      <p:sp>
        <p:nvSpPr>
          <p:cNvPr id="16" name="object 16"/>
          <p:cNvSpPr/>
          <p:nvPr/>
        </p:nvSpPr>
        <p:spPr>
          <a:xfrm>
            <a:off x="9147656" y="2921966"/>
            <a:ext cx="42333" cy="58420"/>
          </a:xfrm>
          <a:custGeom>
            <a:avLst/>
            <a:gdLst/>
            <a:ahLst/>
            <a:cxnLst/>
            <a:rect l="l" t="t" r="r" b="b"/>
            <a:pathLst>
              <a:path w="31750" h="43814">
                <a:moveTo>
                  <a:pt x="31464" y="43225"/>
                </a:moveTo>
                <a:lnTo>
                  <a:pt x="0" y="43225"/>
                </a:lnTo>
                <a:lnTo>
                  <a:pt x="15732" y="0"/>
                </a:lnTo>
                <a:lnTo>
                  <a:pt x="31464" y="43225"/>
                </a:lnTo>
                <a:close/>
              </a:path>
            </a:pathLst>
          </a:custGeom>
          <a:solidFill>
            <a:srgbClr val="666666"/>
          </a:solidFill>
        </p:spPr>
        <p:txBody>
          <a:bodyPr wrap="square" lIns="0" tIns="0" rIns="0" bIns="0" rtlCol="0"/>
          <a:lstStyle/>
          <a:p>
            <a:endParaRPr sz="2400"/>
          </a:p>
        </p:txBody>
      </p:sp>
      <p:sp>
        <p:nvSpPr>
          <p:cNvPr id="17" name="object 17"/>
          <p:cNvSpPr/>
          <p:nvPr/>
        </p:nvSpPr>
        <p:spPr>
          <a:xfrm>
            <a:off x="9147656" y="2921966"/>
            <a:ext cx="42333" cy="58420"/>
          </a:xfrm>
          <a:custGeom>
            <a:avLst/>
            <a:gdLst/>
            <a:ahLst/>
            <a:cxnLst/>
            <a:rect l="l" t="t" r="r" b="b"/>
            <a:pathLst>
              <a:path w="31750" h="43814">
                <a:moveTo>
                  <a:pt x="31464" y="43225"/>
                </a:moveTo>
                <a:lnTo>
                  <a:pt x="15732" y="0"/>
                </a:lnTo>
                <a:lnTo>
                  <a:pt x="0" y="43225"/>
                </a:lnTo>
                <a:lnTo>
                  <a:pt x="31464" y="43225"/>
                </a:lnTo>
                <a:close/>
              </a:path>
            </a:pathLst>
          </a:custGeom>
          <a:ln w="9524">
            <a:solidFill>
              <a:srgbClr val="666666"/>
            </a:solidFill>
          </a:ln>
        </p:spPr>
        <p:txBody>
          <a:bodyPr wrap="square" lIns="0" tIns="0" rIns="0" bIns="0" rtlCol="0"/>
          <a:lstStyle/>
          <a:p>
            <a:endParaRPr sz="2400"/>
          </a:p>
        </p:txBody>
      </p:sp>
      <p:sp>
        <p:nvSpPr>
          <p:cNvPr id="18" name="object 18"/>
          <p:cNvSpPr txBox="1"/>
          <p:nvPr/>
        </p:nvSpPr>
        <p:spPr>
          <a:xfrm>
            <a:off x="8303801" y="3490506"/>
            <a:ext cx="1633220" cy="263320"/>
          </a:xfrm>
          <a:prstGeom prst="rect">
            <a:avLst/>
          </a:prstGeom>
        </p:spPr>
        <p:txBody>
          <a:bodyPr vert="horz" wrap="square" lIns="0" tIns="16933" rIns="0" bIns="0" rtlCol="0">
            <a:spAutoFit/>
          </a:bodyPr>
          <a:lstStyle/>
          <a:p>
            <a:pPr marL="16933">
              <a:spcBef>
                <a:spcPts val="133"/>
              </a:spcBef>
            </a:pPr>
            <a:r>
              <a:rPr sz="1600" spc="-7" dirty="0">
                <a:latin typeface="Arial"/>
                <a:cs typeface="Arial"/>
              </a:rPr>
              <a:t>Stop training</a:t>
            </a:r>
            <a:r>
              <a:rPr sz="1600" spc="-107" dirty="0">
                <a:latin typeface="Arial"/>
                <a:cs typeface="Arial"/>
              </a:rPr>
              <a:t> </a:t>
            </a:r>
            <a:r>
              <a:rPr sz="1600" spc="-7" dirty="0">
                <a:latin typeface="Arial"/>
                <a:cs typeface="Arial"/>
              </a:rPr>
              <a:t>here</a:t>
            </a:r>
            <a:endParaRPr sz="1600">
              <a:latin typeface="Arial"/>
              <a:cs typeface="Arial"/>
            </a:endParaRPr>
          </a:p>
        </p:txBody>
      </p:sp>
      <p:sp>
        <p:nvSpPr>
          <p:cNvPr id="20" name="object 20"/>
          <p:cNvSpPr txBox="1"/>
          <p:nvPr/>
        </p:nvSpPr>
        <p:spPr>
          <a:xfrm>
            <a:off x="210567" y="6290133"/>
            <a:ext cx="11833860" cy="359073"/>
          </a:xfrm>
          <a:prstGeom prst="rect">
            <a:avLst/>
          </a:prstGeom>
        </p:spPr>
        <p:txBody>
          <a:bodyPr vert="horz" wrap="square" lIns="0" tIns="0" rIns="0" bIns="0" rtlCol="0">
            <a:spAutoFit/>
          </a:bodyPr>
          <a:lstStyle/>
          <a:p>
            <a:pPr>
              <a:lnSpc>
                <a:spcPts val="2753"/>
              </a:lnSpc>
              <a:tabLst>
                <a:tab pos="7004298" algn="l"/>
                <a:tab pos="9747430" algn="l"/>
              </a:tabLst>
            </a:pPr>
            <a:r>
              <a:rPr sz="2400" spc="-7" dirty="0">
                <a:solidFill>
                  <a:srgbClr val="FFFFFF"/>
                </a:solidFill>
                <a:latin typeface="Arial"/>
                <a:cs typeface="Arial"/>
              </a:rPr>
              <a:t>Fei-Fei Li </a:t>
            </a:r>
            <a:r>
              <a:rPr sz="2400" dirty="0">
                <a:solidFill>
                  <a:srgbClr val="FFFFFF"/>
                </a:solidFill>
                <a:latin typeface="Arial"/>
                <a:cs typeface="Arial"/>
              </a:rPr>
              <a:t>&amp; Justin Johnson &amp;</a:t>
            </a:r>
            <a:r>
              <a:rPr sz="2400" spc="-20" dirty="0">
                <a:solidFill>
                  <a:srgbClr val="FFFFFF"/>
                </a:solidFill>
                <a:latin typeface="Arial"/>
                <a:cs typeface="Arial"/>
              </a:rPr>
              <a:t> </a:t>
            </a:r>
            <a:r>
              <a:rPr sz="2400" spc="-7" dirty="0">
                <a:solidFill>
                  <a:srgbClr val="FFFFFF"/>
                </a:solidFill>
                <a:latin typeface="Arial"/>
                <a:cs typeface="Arial"/>
              </a:rPr>
              <a:t>Serena</a:t>
            </a:r>
            <a:r>
              <a:rPr sz="2400" spc="-47" dirty="0">
                <a:solidFill>
                  <a:srgbClr val="FFFFFF"/>
                </a:solidFill>
                <a:latin typeface="Arial"/>
                <a:cs typeface="Arial"/>
              </a:rPr>
              <a:t> </a:t>
            </a:r>
            <a:r>
              <a:rPr sz="2400" spc="-53" dirty="0">
                <a:solidFill>
                  <a:srgbClr val="FFFFFF"/>
                </a:solidFill>
                <a:latin typeface="Arial"/>
                <a:cs typeface="Arial"/>
              </a:rPr>
              <a:t>Yeung	</a:t>
            </a:r>
            <a:r>
              <a:rPr sz="4000" spc="-9" baseline="-4166" dirty="0">
                <a:solidFill>
                  <a:srgbClr val="FFFFFF"/>
                </a:solidFill>
                <a:latin typeface="Arial"/>
                <a:cs typeface="Arial"/>
              </a:rPr>
              <a:t>Lecture </a:t>
            </a:r>
            <a:r>
              <a:rPr sz="4000" baseline="-4166" dirty="0">
                <a:solidFill>
                  <a:srgbClr val="FFFFFF"/>
                </a:solidFill>
                <a:latin typeface="Arial"/>
                <a:cs typeface="Arial"/>
              </a:rPr>
              <a:t>7</a:t>
            </a:r>
            <a:r>
              <a:rPr sz="4000" spc="-9" baseline="-4166" dirty="0">
                <a:solidFill>
                  <a:srgbClr val="FFFFFF"/>
                </a:solidFill>
                <a:latin typeface="Arial"/>
                <a:cs typeface="Arial"/>
              </a:rPr>
              <a:t> </a:t>
            </a:r>
            <a:r>
              <a:rPr sz="4000" baseline="-4166" dirty="0">
                <a:solidFill>
                  <a:srgbClr val="FFFFFF"/>
                </a:solidFill>
                <a:latin typeface="Arial"/>
                <a:cs typeface="Arial"/>
              </a:rPr>
              <a:t>-	</a:t>
            </a:r>
            <a:r>
              <a:rPr sz="4000" spc="-9" baseline="-4166" dirty="0">
                <a:solidFill>
                  <a:srgbClr val="FFFFFF"/>
                </a:solidFill>
                <a:latin typeface="Arial"/>
                <a:cs typeface="Arial"/>
              </a:rPr>
              <a:t>April 24,</a:t>
            </a:r>
            <a:r>
              <a:rPr sz="4000" spc="-189" baseline="-4166" dirty="0">
                <a:solidFill>
                  <a:srgbClr val="FFFFFF"/>
                </a:solidFill>
                <a:latin typeface="Arial"/>
                <a:cs typeface="Arial"/>
              </a:rPr>
              <a:t> </a:t>
            </a:r>
            <a:r>
              <a:rPr sz="4000" spc="-9" baseline="-4166" dirty="0">
                <a:solidFill>
                  <a:srgbClr val="FFFFFF"/>
                </a:solidFill>
                <a:latin typeface="Arial"/>
                <a:cs typeface="Arial"/>
              </a:rPr>
              <a:t>2018</a:t>
            </a:r>
            <a:endParaRPr sz="4000" baseline="-4166">
              <a:latin typeface="Arial"/>
              <a:cs typeface="Arial"/>
            </a:endParaRPr>
          </a:p>
        </p:txBody>
      </p:sp>
      <p:sp>
        <p:nvSpPr>
          <p:cNvPr id="21" name="object 21"/>
          <p:cNvSpPr txBox="1"/>
          <p:nvPr/>
        </p:nvSpPr>
        <p:spPr>
          <a:xfrm>
            <a:off x="7198834" y="6273201"/>
            <a:ext cx="1651847" cy="397545"/>
          </a:xfrm>
          <a:prstGeom prst="rect">
            <a:avLst/>
          </a:prstGeom>
        </p:spPr>
        <p:txBody>
          <a:bodyPr vert="horz" wrap="square" lIns="0" tIns="0" rIns="0" bIns="0" rtlCol="0">
            <a:spAutoFit/>
          </a:bodyPr>
          <a:lstStyle/>
          <a:p>
            <a:pPr marL="16933">
              <a:lnSpc>
                <a:spcPts val="3080"/>
              </a:lnSpc>
            </a:pPr>
            <a:r>
              <a:rPr sz="2667" spc="-7" dirty="0">
                <a:solidFill>
                  <a:srgbClr val="FFFFFF"/>
                </a:solidFill>
                <a:latin typeface="Arial"/>
                <a:cs typeface="Arial"/>
              </a:rPr>
              <a:t>Lecture </a:t>
            </a:r>
            <a:r>
              <a:rPr sz="2667" dirty="0">
                <a:solidFill>
                  <a:srgbClr val="FFFFFF"/>
                </a:solidFill>
                <a:latin typeface="Arial"/>
                <a:cs typeface="Arial"/>
              </a:rPr>
              <a:t>7</a:t>
            </a:r>
            <a:r>
              <a:rPr sz="2667" spc="-120" dirty="0">
                <a:solidFill>
                  <a:srgbClr val="FFFFFF"/>
                </a:solidFill>
                <a:latin typeface="Arial"/>
                <a:cs typeface="Arial"/>
              </a:rPr>
              <a:t> </a:t>
            </a:r>
            <a:r>
              <a:rPr sz="2667" dirty="0">
                <a:solidFill>
                  <a:srgbClr val="FFFFFF"/>
                </a:solidFill>
                <a:latin typeface="Arial"/>
                <a:cs typeface="Arial"/>
              </a:rPr>
              <a:t>-</a:t>
            </a:r>
            <a:endParaRPr sz="2667">
              <a:latin typeface="Arial"/>
              <a:cs typeface="Arial"/>
            </a:endParaRPr>
          </a:p>
        </p:txBody>
      </p:sp>
      <p:sp>
        <p:nvSpPr>
          <p:cNvPr id="19" name="object 19"/>
          <p:cNvSpPr txBox="1"/>
          <p:nvPr/>
        </p:nvSpPr>
        <p:spPr>
          <a:xfrm>
            <a:off x="1243567" y="4831975"/>
            <a:ext cx="9559712" cy="1133686"/>
          </a:xfrm>
          <a:prstGeom prst="rect">
            <a:avLst/>
          </a:prstGeom>
        </p:spPr>
        <p:txBody>
          <a:bodyPr vert="horz" wrap="square" lIns="0" tIns="14393" rIns="0" bIns="0" rtlCol="0">
            <a:spAutoFit/>
          </a:bodyPr>
          <a:lstStyle/>
          <a:p>
            <a:pPr marL="16933" marR="6773">
              <a:lnSpc>
                <a:spcPct val="100699"/>
              </a:lnSpc>
              <a:spcBef>
                <a:spcPts val="113"/>
              </a:spcBef>
            </a:pPr>
            <a:r>
              <a:rPr sz="2400" spc="-7" dirty="0">
                <a:latin typeface="Arial"/>
                <a:cs typeface="Arial"/>
              </a:rPr>
              <a:t>Stop training the </a:t>
            </a:r>
            <a:r>
              <a:rPr sz="2400" dirty="0">
                <a:latin typeface="Arial"/>
                <a:cs typeface="Arial"/>
              </a:rPr>
              <a:t>model </a:t>
            </a:r>
            <a:r>
              <a:rPr sz="2400" spc="-7" dirty="0">
                <a:latin typeface="Arial"/>
                <a:cs typeface="Arial"/>
              </a:rPr>
              <a:t>when accuracy on the </a:t>
            </a:r>
            <a:r>
              <a:rPr sz="2400" dirty="0">
                <a:latin typeface="Arial"/>
                <a:cs typeface="Arial"/>
              </a:rPr>
              <a:t>validation set </a:t>
            </a:r>
            <a:r>
              <a:rPr sz="2400" spc="-7" dirty="0">
                <a:latin typeface="Arial"/>
                <a:cs typeface="Arial"/>
              </a:rPr>
              <a:t>decreases  Or train for </a:t>
            </a:r>
            <a:r>
              <a:rPr sz="2400" dirty="0">
                <a:latin typeface="Arial"/>
                <a:cs typeface="Arial"/>
              </a:rPr>
              <a:t>a </a:t>
            </a:r>
            <a:r>
              <a:rPr sz="2400" spc="-7" dirty="0">
                <a:latin typeface="Arial"/>
                <a:cs typeface="Arial"/>
              </a:rPr>
              <a:t>long time, but always </a:t>
            </a:r>
            <a:r>
              <a:rPr sz="2400" dirty="0">
                <a:latin typeface="Arial"/>
                <a:cs typeface="Arial"/>
              </a:rPr>
              <a:t>keep </a:t>
            </a:r>
            <a:r>
              <a:rPr sz="2400" spc="-7" dirty="0">
                <a:latin typeface="Arial"/>
                <a:cs typeface="Arial"/>
              </a:rPr>
              <a:t>track of the </a:t>
            </a:r>
            <a:r>
              <a:rPr sz="2400" dirty="0">
                <a:latin typeface="Arial"/>
                <a:cs typeface="Arial"/>
              </a:rPr>
              <a:t>model snapshot  </a:t>
            </a:r>
            <a:r>
              <a:rPr sz="2400" spc="-7" dirty="0">
                <a:latin typeface="Arial"/>
                <a:cs typeface="Arial"/>
              </a:rPr>
              <a:t>that worked best on</a:t>
            </a:r>
            <a:r>
              <a:rPr sz="2400" spc="-13" dirty="0">
                <a:latin typeface="Arial"/>
                <a:cs typeface="Arial"/>
              </a:rPr>
              <a:t> </a:t>
            </a:r>
            <a:r>
              <a:rPr sz="2400" dirty="0">
                <a:latin typeface="Arial"/>
                <a:cs typeface="Arial"/>
              </a:rPr>
              <a:t>val</a:t>
            </a:r>
          </a:p>
        </p:txBody>
      </p:sp>
    </p:spTree>
    <p:extLst>
      <p:ext uri="{BB962C8B-B14F-4D97-AF65-F5344CB8AC3E}">
        <p14:creationId xmlns:p14="http://schemas.microsoft.com/office/powerpoint/2010/main" val="26600813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3A5B4-A8C9-EE83-418B-E6B05ECE2F45}"/>
              </a:ext>
            </a:extLst>
          </p:cNvPr>
          <p:cNvSpPr>
            <a:spLocks noGrp="1"/>
          </p:cNvSpPr>
          <p:nvPr>
            <p:ph type="title"/>
          </p:nvPr>
        </p:nvSpPr>
        <p:spPr/>
        <p:txBody>
          <a:bodyPr/>
          <a:lstStyle/>
          <a:p>
            <a:r>
              <a:rPr lang="en-US" dirty="0"/>
              <a:t>Conclusion</a:t>
            </a:r>
          </a:p>
        </p:txBody>
      </p:sp>
      <p:sp>
        <p:nvSpPr>
          <p:cNvPr id="3" name="内容占位符 2">
            <a:extLst>
              <a:ext uri="{FF2B5EF4-FFF2-40B4-BE49-F238E27FC236}">
                <a16:creationId xmlns:a16="http://schemas.microsoft.com/office/drawing/2014/main" id="{66EE845A-C4C5-99CA-A0A9-90EF02807906}"/>
              </a:ext>
            </a:extLst>
          </p:cNvPr>
          <p:cNvSpPr>
            <a:spLocks noGrp="1"/>
          </p:cNvSpPr>
          <p:nvPr>
            <p:ph idx="1"/>
          </p:nvPr>
        </p:nvSpPr>
        <p:spPr/>
        <p:txBody>
          <a:bodyPr>
            <a:normAutofit fontScale="92500" lnSpcReduction="20000"/>
          </a:bodyPr>
          <a:lstStyle/>
          <a:p>
            <a:r>
              <a:rPr lang="en-US" dirty="0"/>
              <a:t>Input Data</a:t>
            </a:r>
          </a:p>
          <a:p>
            <a:pPr lvl="1"/>
            <a:r>
              <a:rPr lang="en-US" dirty="0"/>
              <a:t>Train with more data (clean data)</a:t>
            </a:r>
          </a:p>
          <a:p>
            <a:pPr lvl="1"/>
            <a:r>
              <a:rPr lang="en-US" dirty="0"/>
              <a:t>Data augmentation</a:t>
            </a:r>
          </a:p>
          <a:p>
            <a:r>
              <a:rPr lang="en-US" altLang="zh-CN" dirty="0"/>
              <a:t>Feature Engineering:</a:t>
            </a:r>
          </a:p>
          <a:p>
            <a:pPr lvl="1"/>
            <a:r>
              <a:rPr lang="en-US" altLang="zh-CN" dirty="0"/>
              <a:t>Feature Extraction (Dimension Reduction)</a:t>
            </a:r>
          </a:p>
          <a:p>
            <a:pPr lvl="1"/>
            <a:r>
              <a:rPr lang="en-US" altLang="zh-CN" dirty="0"/>
              <a:t>Feature Selection</a:t>
            </a:r>
          </a:p>
          <a:p>
            <a:r>
              <a:rPr lang="en-US" altLang="zh-CN" dirty="0"/>
              <a:t>Model:</a:t>
            </a:r>
          </a:p>
          <a:p>
            <a:pPr lvl="1"/>
            <a:r>
              <a:rPr lang="en-US" altLang="zh-CN" dirty="0"/>
              <a:t>Regularization</a:t>
            </a:r>
          </a:p>
          <a:p>
            <a:pPr lvl="1"/>
            <a:r>
              <a:rPr lang="en-US" altLang="zh-CN" dirty="0"/>
              <a:t>Dropout Layers</a:t>
            </a:r>
          </a:p>
          <a:p>
            <a:r>
              <a:rPr lang="en-US" altLang="zh-CN" dirty="0"/>
              <a:t>Training Stage:</a:t>
            </a:r>
          </a:p>
          <a:p>
            <a:pPr lvl="1"/>
            <a:r>
              <a:rPr lang="en-US" altLang="zh-CN" dirty="0"/>
              <a:t>Cross-Validation</a:t>
            </a:r>
          </a:p>
          <a:p>
            <a:pPr lvl="1"/>
            <a:r>
              <a:rPr lang="en-US" altLang="zh-CN" dirty="0"/>
              <a:t>Early Stopping</a:t>
            </a:r>
          </a:p>
        </p:txBody>
      </p:sp>
    </p:spTree>
    <p:extLst>
      <p:ext uri="{BB962C8B-B14F-4D97-AF65-F5344CB8AC3E}">
        <p14:creationId xmlns:p14="http://schemas.microsoft.com/office/powerpoint/2010/main" val="828528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CBCF6-DBE7-4C6B-ACFB-74149CA61B29}"/>
              </a:ext>
            </a:extLst>
          </p:cNvPr>
          <p:cNvSpPr>
            <a:spLocks noGrp="1"/>
          </p:cNvSpPr>
          <p:nvPr>
            <p:ph type="ctrTitle"/>
          </p:nvPr>
        </p:nvSpPr>
        <p:spPr>
          <a:xfrm>
            <a:off x="1524000" y="1776881"/>
            <a:ext cx="9144000" cy="2387600"/>
          </a:xfrm>
        </p:spPr>
        <p:txBody>
          <a:bodyPr>
            <a:normAutofit/>
          </a:bodyPr>
          <a:lstStyle/>
          <a:p>
            <a:r>
              <a:rPr lang="en-US" dirty="0"/>
              <a:t>How to prevent overfitting?</a:t>
            </a:r>
          </a:p>
        </p:txBody>
      </p:sp>
    </p:spTree>
    <p:extLst>
      <p:ext uri="{BB962C8B-B14F-4D97-AF65-F5344CB8AC3E}">
        <p14:creationId xmlns:p14="http://schemas.microsoft.com/office/powerpoint/2010/main" val="1071705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3A5B4-A8C9-EE83-418B-E6B05ECE2F45}"/>
              </a:ext>
            </a:extLst>
          </p:cNvPr>
          <p:cNvSpPr>
            <a:spLocks noGrp="1"/>
          </p:cNvSpPr>
          <p:nvPr>
            <p:ph type="title"/>
          </p:nvPr>
        </p:nvSpPr>
        <p:spPr/>
        <p:txBody>
          <a:bodyPr/>
          <a:lstStyle/>
          <a:p>
            <a:r>
              <a:rPr lang="en-US" dirty="0"/>
              <a:t>How to avoid overfitting?</a:t>
            </a:r>
          </a:p>
        </p:txBody>
      </p:sp>
      <p:sp>
        <p:nvSpPr>
          <p:cNvPr id="3" name="内容占位符 2">
            <a:extLst>
              <a:ext uri="{FF2B5EF4-FFF2-40B4-BE49-F238E27FC236}">
                <a16:creationId xmlns:a16="http://schemas.microsoft.com/office/drawing/2014/main" id="{66EE845A-C4C5-99CA-A0A9-90EF02807906}"/>
              </a:ext>
            </a:extLst>
          </p:cNvPr>
          <p:cNvSpPr>
            <a:spLocks noGrp="1"/>
          </p:cNvSpPr>
          <p:nvPr>
            <p:ph idx="1"/>
          </p:nvPr>
        </p:nvSpPr>
        <p:spPr/>
        <p:txBody>
          <a:bodyPr>
            <a:normAutofit fontScale="92500" lnSpcReduction="20000"/>
          </a:bodyPr>
          <a:lstStyle/>
          <a:p>
            <a:r>
              <a:rPr lang="en-US" dirty="0"/>
              <a:t>Input Data</a:t>
            </a:r>
          </a:p>
          <a:p>
            <a:pPr lvl="1"/>
            <a:r>
              <a:rPr lang="en-US" dirty="0"/>
              <a:t>Train with more data (clean data)</a:t>
            </a:r>
          </a:p>
          <a:p>
            <a:pPr lvl="1"/>
            <a:r>
              <a:rPr lang="en-US" dirty="0"/>
              <a:t>Data augmentation</a:t>
            </a:r>
          </a:p>
          <a:p>
            <a:r>
              <a:rPr lang="en-US" altLang="zh-CN" dirty="0"/>
              <a:t>Feature Engineering – (too many features):</a:t>
            </a:r>
          </a:p>
          <a:p>
            <a:pPr lvl="1"/>
            <a:r>
              <a:rPr lang="en-US" altLang="zh-CN" dirty="0"/>
              <a:t>Feature Extraction (Dimension Reduction)</a:t>
            </a:r>
          </a:p>
          <a:p>
            <a:pPr lvl="1"/>
            <a:r>
              <a:rPr lang="en-US" altLang="zh-CN" dirty="0"/>
              <a:t>Feature Selection</a:t>
            </a:r>
          </a:p>
          <a:p>
            <a:r>
              <a:rPr lang="en-US" altLang="zh-CN" dirty="0"/>
              <a:t>Model – (architectural complexity):</a:t>
            </a:r>
          </a:p>
          <a:p>
            <a:pPr lvl="1"/>
            <a:r>
              <a:rPr lang="en-US" altLang="zh-CN" dirty="0"/>
              <a:t>Regularization</a:t>
            </a:r>
          </a:p>
          <a:p>
            <a:pPr lvl="1"/>
            <a:r>
              <a:rPr lang="en-US" altLang="zh-CN" dirty="0"/>
              <a:t>Dropout Layers</a:t>
            </a:r>
          </a:p>
          <a:p>
            <a:r>
              <a:rPr lang="en-US" altLang="zh-CN" dirty="0"/>
              <a:t>Training Stage – (long training time):</a:t>
            </a:r>
          </a:p>
          <a:p>
            <a:pPr lvl="1"/>
            <a:r>
              <a:rPr lang="en-US" altLang="zh-CN" dirty="0"/>
              <a:t>Cross-Validation</a:t>
            </a:r>
          </a:p>
          <a:p>
            <a:pPr lvl="1"/>
            <a:r>
              <a:rPr lang="en-US" altLang="zh-CN" dirty="0"/>
              <a:t>Early Stopping</a:t>
            </a:r>
          </a:p>
        </p:txBody>
      </p:sp>
    </p:spTree>
    <p:extLst>
      <p:ext uri="{BB962C8B-B14F-4D97-AF65-F5344CB8AC3E}">
        <p14:creationId xmlns:p14="http://schemas.microsoft.com/office/powerpoint/2010/main" val="1083302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3A5B4-A8C9-EE83-418B-E6B05ECE2F45}"/>
              </a:ext>
            </a:extLst>
          </p:cNvPr>
          <p:cNvSpPr>
            <a:spLocks noGrp="1"/>
          </p:cNvSpPr>
          <p:nvPr>
            <p:ph type="title"/>
          </p:nvPr>
        </p:nvSpPr>
        <p:spPr/>
        <p:txBody>
          <a:bodyPr/>
          <a:lstStyle/>
          <a:p>
            <a:r>
              <a:rPr lang="en-US" dirty="0"/>
              <a:t>How to avoid overfitting?</a:t>
            </a:r>
          </a:p>
        </p:txBody>
      </p:sp>
      <p:sp>
        <p:nvSpPr>
          <p:cNvPr id="3" name="内容占位符 2">
            <a:extLst>
              <a:ext uri="{FF2B5EF4-FFF2-40B4-BE49-F238E27FC236}">
                <a16:creationId xmlns:a16="http://schemas.microsoft.com/office/drawing/2014/main" id="{66EE845A-C4C5-99CA-A0A9-90EF02807906}"/>
              </a:ext>
            </a:extLst>
          </p:cNvPr>
          <p:cNvSpPr>
            <a:spLocks noGrp="1"/>
          </p:cNvSpPr>
          <p:nvPr>
            <p:ph idx="1"/>
          </p:nvPr>
        </p:nvSpPr>
        <p:spPr/>
        <p:txBody>
          <a:bodyPr>
            <a:normAutofit fontScale="92500" lnSpcReduction="20000"/>
          </a:bodyPr>
          <a:lstStyle/>
          <a:p>
            <a:r>
              <a:rPr lang="en-US" b="1" dirty="0"/>
              <a:t>Input Data</a:t>
            </a:r>
          </a:p>
          <a:p>
            <a:pPr lvl="1"/>
            <a:r>
              <a:rPr lang="en-US" b="1" dirty="0"/>
              <a:t>Train with more data (clean data)</a:t>
            </a:r>
          </a:p>
          <a:p>
            <a:pPr lvl="1"/>
            <a:r>
              <a:rPr lang="en-US" b="1" dirty="0"/>
              <a:t>Data augmentation</a:t>
            </a:r>
          </a:p>
          <a:p>
            <a:r>
              <a:rPr lang="en-US" altLang="zh-CN" dirty="0"/>
              <a:t>Feature Engineering:</a:t>
            </a:r>
          </a:p>
          <a:p>
            <a:pPr lvl="1"/>
            <a:r>
              <a:rPr lang="en-US" altLang="zh-CN" dirty="0"/>
              <a:t>Feature Extraction (Dimension Reduction)</a:t>
            </a:r>
          </a:p>
          <a:p>
            <a:pPr lvl="1"/>
            <a:r>
              <a:rPr lang="en-US" altLang="zh-CN" dirty="0"/>
              <a:t>Feature Selection</a:t>
            </a:r>
          </a:p>
          <a:p>
            <a:r>
              <a:rPr lang="en-US" altLang="zh-CN" dirty="0"/>
              <a:t>Model:</a:t>
            </a:r>
          </a:p>
          <a:p>
            <a:pPr lvl="1"/>
            <a:r>
              <a:rPr lang="en-US" altLang="zh-CN" dirty="0"/>
              <a:t>Regularization</a:t>
            </a:r>
          </a:p>
          <a:p>
            <a:pPr lvl="1"/>
            <a:r>
              <a:rPr lang="en-US" altLang="zh-CN" dirty="0"/>
              <a:t>Dropout Layers</a:t>
            </a:r>
          </a:p>
          <a:p>
            <a:r>
              <a:rPr lang="en-US" altLang="zh-CN" dirty="0"/>
              <a:t>Training Stage:</a:t>
            </a:r>
          </a:p>
          <a:p>
            <a:pPr lvl="1"/>
            <a:r>
              <a:rPr lang="en-US" altLang="zh-CN" dirty="0"/>
              <a:t>Cross-Validation</a:t>
            </a:r>
          </a:p>
          <a:p>
            <a:pPr lvl="1"/>
            <a:r>
              <a:rPr lang="en-US" altLang="zh-CN" dirty="0"/>
              <a:t>Early Stopping</a:t>
            </a:r>
          </a:p>
        </p:txBody>
      </p:sp>
    </p:spTree>
    <p:extLst>
      <p:ext uri="{BB962C8B-B14F-4D97-AF65-F5344CB8AC3E}">
        <p14:creationId xmlns:p14="http://schemas.microsoft.com/office/powerpoint/2010/main" val="4174446896"/>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8073</TotalTime>
  <Words>2292</Words>
  <Application>Microsoft Macintosh PowerPoint</Application>
  <PresentationFormat>宽屏</PresentationFormat>
  <Paragraphs>423</Paragraphs>
  <Slides>66</Slides>
  <Notes>17</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66</vt:i4>
      </vt:variant>
    </vt:vector>
  </HeadingPairs>
  <TitlesOfParts>
    <vt:vector size="76" baseType="lpstr">
      <vt:lpstr>等线</vt:lpstr>
      <vt:lpstr>Monda</vt:lpstr>
      <vt:lpstr>Arial</vt:lpstr>
      <vt:lpstr>Calibri</vt:lpstr>
      <vt:lpstr>Calibri Light</vt:lpstr>
      <vt:lpstr>Cambria Math</vt:lpstr>
      <vt:lpstr>Georgia</vt:lpstr>
      <vt:lpstr>Wingdings 2</vt:lpstr>
      <vt:lpstr>HDOfficeLightV0</vt:lpstr>
      <vt:lpstr>1_HDOfficeLightV0</vt:lpstr>
      <vt:lpstr>Overfitting</vt:lpstr>
      <vt:lpstr>Objectives</vt:lpstr>
      <vt:lpstr>Overfitting</vt:lpstr>
      <vt:lpstr>Example: Linear regression</vt:lpstr>
      <vt:lpstr>Overfitting vs Underfitting</vt:lpstr>
      <vt:lpstr>Overfitting vs Underfitting</vt:lpstr>
      <vt:lpstr>How to prevent overfitting?</vt:lpstr>
      <vt:lpstr>How to avoid overfitting?</vt:lpstr>
      <vt:lpstr>How to avoid overfitting?</vt:lpstr>
      <vt:lpstr>What are data augmentation techniques?</vt:lpstr>
      <vt:lpstr>Data Augmentation</vt:lpstr>
      <vt:lpstr>Data Augmentation</vt:lpstr>
      <vt:lpstr>Data Augmentation - CV</vt:lpstr>
      <vt:lpstr>Data Augmentation - CV</vt:lpstr>
      <vt:lpstr>Data Augmentation</vt:lpstr>
      <vt:lpstr>Data Augmentation - NLP</vt:lpstr>
      <vt:lpstr>Data Augmentation - NLP</vt:lpstr>
      <vt:lpstr>Data Augmentation - NLP</vt:lpstr>
      <vt:lpstr>Data Augmentation</vt:lpstr>
      <vt:lpstr>Data Augmentation – Time-series</vt:lpstr>
      <vt:lpstr>How to avoid overfitting?</vt:lpstr>
      <vt:lpstr>What are features?</vt:lpstr>
      <vt:lpstr>Curse of Dimensionality</vt:lpstr>
      <vt:lpstr>Curse of Dimensionality</vt:lpstr>
      <vt:lpstr>Curse of Dimensionality</vt:lpstr>
      <vt:lpstr>Curse of Dimensionality</vt:lpstr>
      <vt:lpstr>Curse of Dimensionality</vt:lpstr>
      <vt:lpstr>Dimension Reduction</vt:lpstr>
      <vt:lpstr>Dimension Reduction - PCA</vt:lpstr>
      <vt:lpstr>PowerPoint 演示文稿</vt:lpstr>
      <vt:lpstr>PowerPoint 演示文稿</vt:lpstr>
      <vt:lpstr>PowerPoint 演示文稿</vt:lpstr>
      <vt:lpstr>Understand PCA mathematically</vt:lpstr>
      <vt:lpstr>PCA</vt:lpstr>
      <vt:lpstr>PCA</vt:lpstr>
      <vt:lpstr>PCA</vt:lpstr>
      <vt:lpstr>Exercise for PCA</vt:lpstr>
      <vt:lpstr>Solution</vt:lpstr>
      <vt:lpstr>Solution</vt:lpstr>
      <vt:lpstr>Result</vt:lpstr>
      <vt:lpstr>How to avoid overfitting?</vt:lpstr>
      <vt:lpstr>Feature Selection</vt:lpstr>
      <vt:lpstr>FEATURE SELECTION METHOD</vt:lpstr>
      <vt:lpstr>PowerPoint 演示文稿</vt:lpstr>
      <vt:lpstr>EXAMPLE</vt:lpstr>
      <vt:lpstr>Pearson Correlation</vt:lpstr>
      <vt:lpstr>Pearson Correlation</vt:lpstr>
      <vt:lpstr>Answer:</vt:lpstr>
      <vt:lpstr>Mutual Information and Maximal Information Coefficient</vt:lpstr>
      <vt:lpstr>Mutual Information and Maximal Information Coefficient</vt:lpstr>
      <vt:lpstr>Mutual Information and Maximal Information Coefficient</vt:lpstr>
      <vt:lpstr>Mutual Information</vt:lpstr>
      <vt:lpstr>Distance Correlation</vt:lpstr>
      <vt:lpstr>Model Based Ranking</vt:lpstr>
      <vt:lpstr>FEATURE SELECTION METHOD</vt:lpstr>
      <vt:lpstr>Recursive Feature Elimination</vt:lpstr>
      <vt:lpstr>FEATURE SELECTION METHOD</vt:lpstr>
      <vt:lpstr>How to avoid overfitting?</vt:lpstr>
      <vt:lpstr>Regularization</vt:lpstr>
      <vt:lpstr>Dropout</vt:lpstr>
      <vt:lpstr>How to avoid overfitting?</vt:lpstr>
      <vt:lpstr>Validation set</vt:lpstr>
      <vt:lpstr>CROSS-VALIDATION</vt:lpstr>
      <vt:lpstr>Cross-validation</vt:lpstr>
      <vt:lpstr>Early Stopping: Always do this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MOVEMENT PREDICTION BASED ON FINANCIAL NEWS SENTIMENT</dc:title>
  <dc:creator>Gong Jiaying</dc:creator>
  <cp:lastModifiedBy>Gong, Jiaying</cp:lastModifiedBy>
  <cp:revision>161</cp:revision>
  <dcterms:created xsi:type="dcterms:W3CDTF">2020-01-26T01:06:07Z</dcterms:created>
  <dcterms:modified xsi:type="dcterms:W3CDTF">2023-09-13T17:13:50Z</dcterms:modified>
</cp:coreProperties>
</file>