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60" r:id="rId14"/>
    <p:sldId id="276" r:id="rId15"/>
    <p:sldId id="277" r:id="rId16"/>
    <p:sldId id="278" r:id="rId17"/>
    <p:sldId id="261" r:id="rId18"/>
    <p:sldId id="279" r:id="rId19"/>
    <p:sldId id="280" r:id="rId20"/>
    <p:sldId id="281" r:id="rId21"/>
    <p:sldId id="282" r:id="rId22"/>
    <p:sldId id="283" r:id="rId23"/>
    <p:sldId id="262" r:id="rId24"/>
    <p:sldId id="284" r:id="rId25"/>
    <p:sldId id="285" r:id="rId26"/>
    <p:sldId id="286" r:id="rId27"/>
    <p:sldId id="287" r:id="rId28"/>
    <p:sldId id="288" r:id="rId29"/>
    <p:sldId id="263" r:id="rId30"/>
    <p:sldId id="289" r:id="rId31"/>
    <p:sldId id="290" r:id="rId32"/>
    <p:sldId id="291" r:id="rId33"/>
    <p:sldId id="292" r:id="rId34"/>
    <p:sldId id="293" r:id="rId35"/>
    <p:sldId id="264" r:id="rId36"/>
    <p:sldId id="2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7995-8292-0D4A-BA14-9D8257A8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EF659-3021-A442-A9A3-AE19BEF92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E38A-6061-404B-9373-4D157ED3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FA96-5A60-4D47-8C00-3F55C726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01D7-4B67-FA4A-988F-1137233F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D560-B95D-2C49-84D7-4D359B6F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B58A0-E4FE-BF48-AF26-060D5958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B326-489E-8D40-AB0B-07D169B8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5C2F4-52DC-EB48-B0C9-9CDD8A42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B3CA-2D2E-C444-A698-A9CB4A67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6503B-1D1F-0343-8709-4982623F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611E0-8322-1743-A708-43FA71B9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B6C8-B08D-E946-801D-96D61D6C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8D8D-8E9C-3E4E-9AC5-50248BFC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1623-5E1B-CA4D-81CB-D2BBB56F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09D5-297C-B246-BE6A-DDC2211A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BE2E-28A7-DE40-86BA-DFE35B27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4CFC-6D66-7B4F-AEA4-6ED0BE48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FA93-A132-E543-BE1D-212FE2EE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E8EE-2532-FD41-AB42-67060668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6085-D5D5-2744-8040-36E35D78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209E-3716-7F47-A019-E7F97075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90F0-7417-B44E-A86A-12AFDCC4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E64C-A070-D145-BE07-F7E20386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E19E-A248-0743-BD6A-5ABB317D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0F84-24E2-4D4A-97F7-B8B9FB13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6C20-86B7-4C46-AD10-09398B6A1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C83FF-2E92-4049-A4D8-2C62E3820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5B5D3-D8A0-9748-88A0-C7847BB7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0E7E-CD16-C94C-8649-115CEF3F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992D-6119-154B-8196-433FDAE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1A2E-D0FC-EC44-A6F0-F8E6370E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2E15-29E3-7B4A-9B95-3C87C119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1A879-DB2A-4B4A-B0B8-004B0D5B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23F4D-6138-354C-8F80-BC3EE7289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D3313-F405-2C41-B3CB-9B97D85D4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A305F-099D-5E4D-8923-D404554B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23BF1-762C-B648-B10A-1AA14FE5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0E264-7BA8-4849-97F0-242D224C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60C6-C5D4-0845-8F33-2E4C2C87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207BA-AAA2-FD4B-A563-475BF6E3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68897-CBB7-5B40-9B26-C2502FE5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591D5-C981-AF4C-BE7C-42C6159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87FF8-D453-6345-9887-D80FA384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73A67-1DCC-8447-A11D-F395D045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AB7B4-171E-5E4B-ADCE-76F43BE3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4E68-0741-E84D-9D04-17353765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AAF3-549E-D746-A3E0-3EA3EAA3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DAA9-B460-F94E-BF4B-12B449D99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DFC01-4CFF-9A48-96BE-C9E0E756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321E4-7609-C44A-877B-AED8039D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13295-C734-BD4D-85B1-0289BD6E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B1A9-8A0F-4543-864D-A8ECA593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DF2BD-FBA8-4246-A022-8B669DFD9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759D6-37B2-2D4C-853F-F45C100A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071C-1169-BC45-ACD9-63727F49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A544F-D997-AB41-B982-ADC42D81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4A98E-EBE4-9946-B1B6-044D7252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73A9C-60F3-8940-9414-62C30CF5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1883-4950-F647-AE3B-5A8E491D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7CC7-0336-4E4A-8451-3FCD03D1D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BB3A-A84A-CE4D-A8FD-0BDCE191709C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B3AC-FC51-6949-99E8-4571C80C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2F37D-9A7C-5D48-8A6E-8194B6259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AF3D-C02F-BD4E-AD75-C1F27FA48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8EC2-AD2D-594F-95D0-80F81B509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Mobile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087"/>
            <a:ext cx="9144000" cy="6127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Daniel Bauman</a:t>
            </a:r>
          </a:p>
        </p:txBody>
      </p:sp>
    </p:spTree>
    <p:extLst>
      <p:ext uri="{BB962C8B-B14F-4D97-AF65-F5344CB8AC3E}">
        <p14:creationId xmlns:p14="http://schemas.microsoft.com/office/powerpoint/2010/main" val="334917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Why It’s Important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can achieve more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Ease of use =&gt; Efficiency and time saving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Simple interface =&gt; Quicker learning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Mastering functionality =&gt; Productivity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3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Why It’s Important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more likely to continually use app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More comfortable experience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Less effort required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Playful interface =&gt; easier to spend time on app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6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Why It’s Important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more likely to recommend apps </a:t>
            </a: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Fun experience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Useful tool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Novelty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2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Challenges of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Distracting environments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Small touchscreens</a:t>
            </a: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Limited attention</a:t>
            </a:r>
          </a:p>
        </p:txBody>
      </p:sp>
    </p:spTree>
    <p:extLst>
      <p:ext uri="{BB962C8B-B14F-4D97-AF65-F5344CB8AC3E}">
        <p14:creationId xmlns:p14="http://schemas.microsoft.com/office/powerpoint/2010/main" val="331045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Challenges of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5539474"/>
            <a:ext cx="11479427" cy="87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Distracting environments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122" name="Picture 2" descr="People on Sidewalk Selective Focal Photo">
            <a:extLst>
              <a:ext uri="{FF2B5EF4-FFF2-40B4-BE49-F238E27FC236}">
                <a16:creationId xmlns:a16="http://schemas.microsoft.com/office/drawing/2014/main" id="{E49164E6-C39D-7245-8D82-54A7BBC6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6" y="1380158"/>
            <a:ext cx="2730843" cy="409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alm woman taking selfie on smartphone in car">
            <a:extLst>
              <a:ext uri="{FF2B5EF4-FFF2-40B4-BE49-F238E27FC236}">
                <a16:creationId xmlns:a16="http://schemas.microsoft.com/office/drawing/2014/main" id="{F352E12F-3BA4-EC4A-84E2-E14DDA505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49" y="3237231"/>
            <a:ext cx="4112740" cy="27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oman in Black Long Sleeve Shirt Holding   Her Cellphone">
            <a:extLst>
              <a:ext uri="{FF2B5EF4-FFF2-40B4-BE49-F238E27FC236}">
                <a16:creationId xmlns:a16="http://schemas.microsoft.com/office/drawing/2014/main" id="{5C816329-B4F5-7F4E-B9C9-8E5AA8CE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069" y="1649267"/>
            <a:ext cx="4112740" cy="27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7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Challenges of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5539474"/>
            <a:ext cx="11479427" cy="87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Small touchscreens</a:t>
            </a:r>
          </a:p>
        </p:txBody>
      </p:sp>
      <p:pic>
        <p:nvPicPr>
          <p:cNvPr id="7170" name="Picture 2" descr="Unrecognizable female in sportswear sitting on yoga mat and looking at smart watch on hand">
            <a:extLst>
              <a:ext uri="{FF2B5EF4-FFF2-40B4-BE49-F238E27FC236}">
                <a16:creationId xmlns:a16="http://schemas.microsoft.com/office/drawing/2014/main" id="{B9755189-2524-E74B-8517-D77CACAAB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6" y="1383957"/>
            <a:ext cx="2726724" cy="409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erson Sitting Inside Car With Black Android Smartphone Turned on">
            <a:extLst>
              <a:ext uri="{FF2B5EF4-FFF2-40B4-BE49-F238E27FC236}">
                <a16:creationId xmlns:a16="http://schemas.microsoft.com/office/drawing/2014/main" id="{DF2606C0-4803-8D4D-A7CA-0E9971A4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59" y="3872793"/>
            <a:ext cx="3722816" cy="248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, screenshot, sky&#10;&#10;Description automatically generated">
            <a:extLst>
              <a:ext uri="{FF2B5EF4-FFF2-40B4-BE49-F238E27FC236}">
                <a16:creationId xmlns:a16="http://schemas.microsoft.com/office/drawing/2014/main" id="{C92822C2-78E9-0047-9869-E5C65500F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499" y="1226966"/>
            <a:ext cx="5207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3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Challenges of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5" y="1902940"/>
            <a:ext cx="11479427" cy="4510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Limited attention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often in rush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Mobile devices used while multitasking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Mobile devices used for short lengths of time</a:t>
            </a:r>
          </a:p>
        </p:txBody>
      </p:sp>
    </p:spTree>
    <p:extLst>
      <p:ext uri="{BB962C8B-B14F-4D97-AF65-F5344CB8AC3E}">
        <p14:creationId xmlns:p14="http://schemas.microsoft.com/office/powerpoint/2010/main" val="214139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Principles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Personalization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Predictability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Efficiency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Feedback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Aesthetic</a:t>
            </a:r>
          </a:p>
        </p:txBody>
      </p:sp>
    </p:spTree>
    <p:extLst>
      <p:ext uri="{BB962C8B-B14F-4D97-AF65-F5344CB8AC3E}">
        <p14:creationId xmlns:p14="http://schemas.microsoft.com/office/powerpoint/2010/main" val="4496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Principles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Personalization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Allow users to adjust app to their needs / desires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Different users use app differently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Mobile devices typically not shared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0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Principles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Predictability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Allows quick reflexive usage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Little thought needed for experienced users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Less frustration when knowing what to expect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On the agenda: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Mobile Interface Design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Why it’s important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Challenges in mobile interface design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principles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Rules to follow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Helpful tips</a:t>
            </a:r>
          </a:p>
          <a:p>
            <a:pPr algn="l"/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0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Principles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Efficiency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Allows for quick usage when in rush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Little effort needed when functions are a click away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Experienced users enjoy a better experience</a:t>
            </a:r>
          </a:p>
        </p:txBody>
      </p:sp>
    </p:spTree>
    <p:extLst>
      <p:ext uri="{BB962C8B-B14F-4D97-AF65-F5344CB8AC3E}">
        <p14:creationId xmlns:p14="http://schemas.microsoft.com/office/powerpoint/2010/main" val="195882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Principles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Feedback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Ease of use in distracting environments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Easy to catch missed clicks and mistakes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More confidence in success of actions</a:t>
            </a:r>
          </a:p>
        </p:txBody>
      </p:sp>
    </p:spTree>
    <p:extLst>
      <p:ext uri="{BB962C8B-B14F-4D97-AF65-F5344CB8AC3E}">
        <p14:creationId xmlns:p14="http://schemas.microsoft.com/office/powerpoint/2010/main" val="17175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Design Principles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Aesthetic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Attractive apps are more appealing to use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spend more time on app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More likely to be impressed with and recommend app</a:t>
            </a:r>
          </a:p>
        </p:txBody>
      </p:sp>
    </p:spTree>
    <p:extLst>
      <p:ext uri="{BB962C8B-B14F-4D97-AF65-F5344CB8AC3E}">
        <p14:creationId xmlns:p14="http://schemas.microsoft.com/office/powerpoint/2010/main" val="186377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Rules To Follow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Empty space, buffer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Easy error correction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Large fonts and little text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 images, media, and animations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Accessibility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4449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Rules To Follow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Empty space, buffer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Small screens + no buffer =&gt; mistakes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Easier to read when spaced out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App is more aesthetically pleasing</a:t>
            </a:r>
          </a:p>
        </p:txBody>
      </p:sp>
    </p:spTree>
    <p:extLst>
      <p:ext uri="{BB962C8B-B14F-4D97-AF65-F5344CB8AC3E}">
        <p14:creationId xmlns:p14="http://schemas.microsoft.com/office/powerpoint/2010/main" val="237793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Rules To Follow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Easy error correction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Errors are more likely in mobile devices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Need to account for this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Allow quick fixing and error prevention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Ex: “Are you sure?” prompt, “undo” option</a:t>
            </a:r>
          </a:p>
        </p:txBody>
      </p:sp>
    </p:spTree>
    <p:extLst>
      <p:ext uri="{BB962C8B-B14F-4D97-AF65-F5344CB8AC3E}">
        <p14:creationId xmlns:p14="http://schemas.microsoft.com/office/powerpoint/2010/main" val="143256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Rules To Follow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Large fonts and little text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Small screens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Difficult environments (bright sunlight)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in a rush</a:t>
            </a:r>
          </a:p>
        </p:txBody>
      </p:sp>
    </p:spTree>
    <p:extLst>
      <p:ext uri="{BB962C8B-B14F-4D97-AF65-F5344CB8AC3E}">
        <p14:creationId xmlns:p14="http://schemas.microsoft.com/office/powerpoint/2010/main" val="66904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Rules To Follow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 images, media, and animations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Easier to comprehend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need less effort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More likely to keep using app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Animations add novelty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6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Rules To Follow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Accessibility of functions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in a rush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Make everything a click away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Experienced users can use app while multitasking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86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Helpful Tips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Try using design in progress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Try using all functions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Think of rare scenarios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Make use of unique inputs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Let others try using the design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8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Small displays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Typically touch-screen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Diverse environments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High device variability</a:t>
            </a:r>
          </a:p>
        </p:txBody>
      </p:sp>
    </p:spTree>
    <p:extLst>
      <p:ext uri="{BB962C8B-B14F-4D97-AF65-F5344CB8AC3E}">
        <p14:creationId xmlns:p14="http://schemas.microsoft.com/office/powerpoint/2010/main" val="1245946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Helpful Tips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Try using design in progress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Catch mistakes and difficulties early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Adjust design as you work on it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Try on real mobile device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2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Helpful Tips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Try using all functions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You might miss a difficulty in a function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Your users will NOT miss it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Be thorough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8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Helpful Tips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Think of rare scenarios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will interact with app in many complex situations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 difficulty can arise in a rare situation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Try in different environments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7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Helpful Tips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Make use of unique inputs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Advantage of mobile devices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Can help avoid issues of small screens and difficult environments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Ex: sound, tilt, gestures, etc.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99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Helpful Tips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Let others try using the design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You might miss a flaw in design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You may not be thinking of a certain use scenario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Others can give novel perspectives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66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5" y="1474100"/>
            <a:ext cx="11479427" cy="4543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to remember: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Screens are small – space out buttons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Phones used in daylight and bedside – consider brightness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People have a short attention span – make everything a click away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5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References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396314"/>
            <a:ext cx="11479427" cy="4777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Gong, Jun; et al (2004) Guidelines for handheld mobile device interface design. </a:t>
            </a:r>
          </a:p>
          <a:p>
            <a:pPr marL="457200" indent="-457200" algn="l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Santoso</a:t>
            </a: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 Harry B; et al (2019) Development of Mobile Self-Monitoring Tool Prototype Based on User-Centered Design. </a:t>
            </a:r>
          </a:p>
          <a:p>
            <a:pPr marL="457200" indent="-457200" algn="l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Sang, J.; et al (2013) Interaction Design for Mobile Visual Search.</a:t>
            </a:r>
          </a:p>
          <a:p>
            <a:pPr marL="457200" indent="-457200" algn="l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Ko, </a:t>
            </a:r>
            <a:r>
              <a:rPr lang="en-US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SangMin</a:t>
            </a: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; et al (2013) Usability Principles for Augmented Reality Applications in a Smartphone Environment.</a:t>
            </a:r>
          </a:p>
          <a:p>
            <a:pPr marL="457200" indent="-457200" algn="l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Schneider, Bertrand; et al (2016) Using mobile eye-trackers to unpack the perceptual benefits of a tangible user interface for collaborative learning. </a:t>
            </a:r>
          </a:p>
          <a:p>
            <a:pPr marL="457200" indent="-457200" algn="l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Park, </a:t>
            </a:r>
            <a:r>
              <a:rPr lang="en-US" dirty="0" err="1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Wonkyu</a:t>
            </a:r>
            <a:r>
              <a:rPr lang="en-US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; et al (2011) A factor combination approach to developing style guides for mobile phone user interface. </a:t>
            </a:r>
          </a:p>
        </p:txBody>
      </p:sp>
    </p:spTree>
    <p:extLst>
      <p:ext uri="{BB962C8B-B14F-4D97-AF65-F5344CB8AC3E}">
        <p14:creationId xmlns:p14="http://schemas.microsoft.com/office/powerpoint/2010/main" val="325878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5375188"/>
            <a:ext cx="11479427" cy="926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Small displays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Selective Focus Photography of Person Holding Iphone Displaying White Screen">
            <a:extLst>
              <a:ext uri="{FF2B5EF4-FFF2-40B4-BE49-F238E27FC236}">
                <a16:creationId xmlns:a16="http://schemas.microsoft.com/office/drawing/2014/main" id="{741E98AB-3BA3-6C4C-A7F9-8B8A2846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72" y="1377873"/>
            <a:ext cx="3265241" cy="21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ote On Ipad Screen">
            <a:extLst>
              <a:ext uri="{FF2B5EF4-FFF2-40B4-BE49-F238E27FC236}">
                <a16:creationId xmlns:a16="http://schemas.microsoft.com/office/drawing/2014/main" id="{D28DF738-4B91-D84F-B3BF-76BECDDD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842218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 Wearing White Silicone Strap Black Smart Watch">
            <a:extLst>
              <a:ext uri="{FF2B5EF4-FFF2-40B4-BE49-F238E27FC236}">
                <a16:creationId xmlns:a16="http://schemas.microsoft.com/office/drawing/2014/main" id="{7C2A3096-31FE-D14D-98C0-259DCE21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84" y="3773057"/>
            <a:ext cx="3797129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 Holding Kindle E-book Reader">
            <a:extLst>
              <a:ext uri="{FF2B5EF4-FFF2-40B4-BE49-F238E27FC236}">
                <a16:creationId xmlns:a16="http://schemas.microsoft.com/office/drawing/2014/main" id="{D2C4979F-89A1-7A41-A248-6C92A0B4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6" y="2092684"/>
            <a:ext cx="4012961" cy="26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5375188"/>
            <a:ext cx="11479427" cy="926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Typically touch-screen</a:t>
            </a:r>
          </a:p>
        </p:txBody>
      </p:sp>
      <p:pic>
        <p:nvPicPr>
          <p:cNvPr id="2050" name="Picture 2" descr="Person Holding Black Iphone 5">
            <a:extLst>
              <a:ext uri="{FF2B5EF4-FFF2-40B4-BE49-F238E27FC236}">
                <a16:creationId xmlns:a16="http://schemas.microsoft.com/office/drawing/2014/main" id="{1300B1C4-A56B-E044-9B59-A28AE42E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6" y="1714500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ppy couple of hikers in casual clothes with backpacks hugging and taking selfie on smartphone in nature against mountains in sunny day">
            <a:extLst>
              <a:ext uri="{FF2B5EF4-FFF2-40B4-BE49-F238E27FC236}">
                <a16:creationId xmlns:a16="http://schemas.microsoft.com/office/drawing/2014/main" id="{ED38FB05-2C59-2F43-8469-EC8FB04C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401" y="1268016"/>
            <a:ext cx="2881312" cy="43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son Using Smartphone">
            <a:extLst>
              <a:ext uri="{FF2B5EF4-FFF2-40B4-BE49-F238E27FC236}">
                <a16:creationId xmlns:a16="http://schemas.microsoft.com/office/drawing/2014/main" id="{E09BC002-5147-C745-92F2-6D7878CB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1868991"/>
            <a:ext cx="4684712" cy="312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3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5375188"/>
            <a:ext cx="11479427" cy="926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Diverse environments</a:t>
            </a:r>
          </a:p>
        </p:txBody>
      </p:sp>
      <p:pic>
        <p:nvPicPr>
          <p:cNvPr id="3074" name="Picture 2" descr="Cheerful young couple in casual clothes and backpacks cuddling and smiling while taking selfie on mobile phone during trekking in green forest">
            <a:extLst>
              <a:ext uri="{FF2B5EF4-FFF2-40B4-BE49-F238E27FC236}">
                <a16:creationId xmlns:a16="http://schemas.microsoft.com/office/drawing/2014/main" id="{A8B79A4D-DF3E-BD4F-8952-46F3AB92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6" y="2171700"/>
            <a:ext cx="377567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ople Taking Photo of the Fireworks">
            <a:extLst>
              <a:ext uri="{FF2B5EF4-FFF2-40B4-BE49-F238E27FC236}">
                <a16:creationId xmlns:a16="http://schemas.microsoft.com/office/drawing/2014/main" id="{B7AA98DF-7846-BE46-AEAD-80C66AA8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37" y="1163467"/>
            <a:ext cx="377567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ective Focus Photo of Walking Man in Black Suit Carrying a To Go Cup and Briefcase While Using His Phone">
            <a:extLst>
              <a:ext uri="{FF2B5EF4-FFF2-40B4-BE49-F238E27FC236}">
                <a16:creationId xmlns:a16="http://schemas.microsoft.com/office/drawing/2014/main" id="{2DF59DF4-6B07-A548-9831-BB6D7434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997" y="4117888"/>
            <a:ext cx="356175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n in Blue Shirt Beside Girl in Pink Shirt">
            <a:extLst>
              <a:ext uri="{FF2B5EF4-FFF2-40B4-BE49-F238E27FC236}">
                <a16:creationId xmlns:a16="http://schemas.microsoft.com/office/drawing/2014/main" id="{BC470CFE-4D01-BE4C-8A97-2DC2CE04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9" y="1334917"/>
            <a:ext cx="31242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2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Mobile Interface Design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5375188"/>
            <a:ext cx="11479427" cy="926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High device variability</a:t>
            </a:r>
          </a:p>
        </p:txBody>
      </p:sp>
      <p:pic>
        <p:nvPicPr>
          <p:cNvPr id="4098" name="Picture 2" descr="Assorted Iphone Lot">
            <a:extLst>
              <a:ext uri="{FF2B5EF4-FFF2-40B4-BE49-F238E27FC236}">
                <a16:creationId xmlns:a16="http://schemas.microsoft.com/office/drawing/2014/main" id="{A771D108-B28B-0F49-B4E7-5AF5794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99" y="1897726"/>
            <a:ext cx="4598419" cy="306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ite Tablet Computer by White Iphone 6">
            <a:extLst>
              <a:ext uri="{FF2B5EF4-FFF2-40B4-BE49-F238E27FC236}">
                <a16:creationId xmlns:a16="http://schemas.microsoft.com/office/drawing/2014/main" id="{55DB4A17-B901-A248-B57C-CA2258FB4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452133"/>
            <a:ext cx="3175001" cy="21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ndroid is as secure as the iPhone - Google">
            <a:extLst>
              <a:ext uri="{FF2B5EF4-FFF2-40B4-BE49-F238E27FC236}">
                <a16:creationId xmlns:a16="http://schemas.microsoft.com/office/drawing/2014/main" id="{C2373CDF-F73E-C645-9A13-685E4C4D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499" y="3850933"/>
            <a:ext cx="3819166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7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Why It’s Important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Apps are more usable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can achieve more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more likely to continually use app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more likely to recommend apps</a:t>
            </a:r>
          </a:p>
        </p:txBody>
      </p:sp>
    </p:spTree>
    <p:extLst>
      <p:ext uri="{BB962C8B-B14F-4D97-AF65-F5344CB8AC3E}">
        <p14:creationId xmlns:p14="http://schemas.microsoft.com/office/powerpoint/2010/main" val="107469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86" y="444842"/>
            <a:ext cx="11479427" cy="71669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Why It’s Important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61A6F0-4BBB-C144-91BF-031DFD23D32A}"/>
              </a:ext>
            </a:extLst>
          </p:cNvPr>
          <p:cNvSpPr>
            <a:spLocks noGrp="1"/>
          </p:cNvSpPr>
          <p:nvPr/>
        </p:nvSpPr>
        <p:spPr>
          <a:xfrm>
            <a:off x="356286" y="1869516"/>
            <a:ext cx="11479427" cy="43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Apps are more usable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Users can use apps uninterrupted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Less frustration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More fun to play with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6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821</Words>
  <Application>Microsoft Macintosh PowerPoint</Application>
  <PresentationFormat>Widescreen</PresentationFormat>
  <Paragraphs>172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Microsoft Sans Serif</vt:lpstr>
      <vt:lpstr>Office Theme</vt:lpstr>
      <vt:lpstr>Mobile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Bauman, Daniel</dc:creator>
  <cp:lastModifiedBy>Bauman, Daniel</cp:lastModifiedBy>
  <cp:revision>154</cp:revision>
  <dcterms:created xsi:type="dcterms:W3CDTF">2021-04-06T07:03:57Z</dcterms:created>
  <dcterms:modified xsi:type="dcterms:W3CDTF">2021-04-07T19:32:41Z</dcterms:modified>
</cp:coreProperties>
</file>