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95" r:id="rId3"/>
    <p:sldId id="260" r:id="rId4"/>
    <p:sldId id="301" r:id="rId5"/>
    <p:sldId id="259" r:id="rId6"/>
    <p:sldId id="278" r:id="rId7"/>
    <p:sldId id="279" r:id="rId8"/>
  </p:sldIdLst>
  <p:sldSz cx="9144000" cy="5143500" type="screen16x9"/>
  <p:notesSz cx="6858000" cy="9144000"/>
  <p:embeddedFontLst>
    <p:embeddedFont>
      <p:font typeface="Inria Sans Light" panose="020B0604020202020204" charset="0"/>
      <p:regular r:id="rId10"/>
      <p:bold r:id="rId11"/>
      <p:italic r:id="rId12"/>
      <p:boldItalic r:id="rId13"/>
    </p:embeddedFont>
    <p:embeddedFont>
      <p:font typeface="Saira SemiCondensed Medium" panose="020B0604020202020204" charset="0"/>
      <p:regular r:id="rId14"/>
      <p:bold r:id="rId15"/>
    </p:embeddedFont>
    <p:embeddedFont>
      <p:font typeface="Titillium Web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5B51C-8CD4-41C5-B16D-47832BB83C99}">
  <a:tblStyle styleId="{E9A5B51C-8CD4-41C5-B16D-47832BB83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A4BE30-F409-4A24-8C57-9810821602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81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45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r.wilde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linkedin.com/in/dan-wilde-sandiego-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935468" y="661480"/>
            <a:ext cx="7832171" cy="10311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Data-Driven Investing</a:t>
            </a:r>
            <a:br>
              <a:rPr lang="en-US" sz="4800" dirty="0"/>
            </a:b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Saira SemiCondensed Medium" panose="020B0604020202020204" charset="0"/>
                <a:cs typeface="Saira SemiCondensed Medium" panose="020B0604020202020204" charset="0"/>
              </a:rPr>
              <a:t>Optimizing Investment Returns by Analyzing Historical Stock Data</a:t>
            </a:r>
            <a:endParaRPr sz="2400" dirty="0">
              <a:solidFill>
                <a:schemeClr val="tx1"/>
              </a:solidFill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98;p12">
            <a:extLst>
              <a:ext uri="{FF2B5EF4-FFF2-40B4-BE49-F238E27FC236}">
                <a16:creationId xmlns:a16="http://schemas.microsoft.com/office/drawing/2014/main" id="{8998B380-E275-4A78-AC9F-838900ADC035}"/>
              </a:ext>
            </a:extLst>
          </p:cNvPr>
          <p:cNvSpPr txBox="1">
            <a:spLocks/>
          </p:cNvSpPr>
          <p:nvPr/>
        </p:nvSpPr>
        <p:spPr>
          <a:xfrm>
            <a:off x="1486619" y="3524229"/>
            <a:ext cx="2976675" cy="84774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 sz="1800" dirty="0"/>
              <a:t>Presented by Dan Wilde</a:t>
            </a:r>
          </a:p>
          <a:p>
            <a:r>
              <a:rPr lang="en-US" sz="1800" dirty="0"/>
              <a:t>Nov 2, 2021</a:t>
            </a:r>
          </a:p>
        </p:txBody>
      </p:sp>
      <p:pic>
        <p:nvPicPr>
          <p:cNvPr id="1030" name="Picture 6" descr="Stock graphic of database icon branching into other icons">
            <a:extLst>
              <a:ext uri="{FF2B5EF4-FFF2-40B4-BE49-F238E27FC236}">
                <a16:creationId xmlns:a16="http://schemas.microsoft.com/office/drawing/2014/main" id="{7FA6D676-12AF-4BCF-90AB-1BFA5BD4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31" y="2401873"/>
            <a:ext cx="2976675" cy="21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and Scope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00" y="1383083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Create a data solution whereby investors can test the returns on a theoretical portfolio of stocks over a given timeframe using actual historical stock price and dividend data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The solution will serve as a tool for determining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where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and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when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to invest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Focus mainly on dividend-paying stocks (from S&amp;P 500)</a:t>
            </a: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1 or 2 macroeconomic data sets to further enhance the analysis</a:t>
            </a:r>
            <a:endParaRPr lang="en-US" sz="1800" dirty="0">
              <a:solidFill>
                <a:schemeClr val="tx1"/>
              </a:solidFill>
              <a:latin typeface="Inria Sans Light" panose="020B0604020202020204" charset="0"/>
            </a:endParaRPr>
          </a:p>
          <a:p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Inria Sans Light" panose="020B0604020202020204" charset="0"/>
              </a:rPr>
              <a:t>Financial data from the past 20 to 40 years will be gathered and used</a:t>
            </a:r>
            <a:br>
              <a:rPr lang="en-US" dirty="0"/>
            </a:b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140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2161640" y="1381470"/>
            <a:ext cx="4820719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You can have data without information, but you cannot have information without data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-Daniel Keys Moran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Computer Programmer and Science Fiction Writer</a:t>
            </a:r>
            <a:endParaRPr sz="1600" dirty="0"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968188" y="503802"/>
            <a:ext cx="740933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 Collection Strategy</a:t>
            </a:r>
            <a:endParaRPr sz="3600"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080102" y="995082"/>
            <a:ext cx="7398269" cy="34622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3 TABLES:</a:t>
            </a:r>
          </a:p>
          <a:p>
            <a:pPr lvl="1"/>
            <a:r>
              <a:rPr lang="en-US" dirty="0"/>
              <a:t>Companies</a:t>
            </a:r>
          </a:p>
          <a:p>
            <a:pPr lvl="1"/>
            <a:r>
              <a:rPr lang="en-US" dirty="0"/>
              <a:t>Prices</a:t>
            </a:r>
          </a:p>
          <a:p>
            <a:pPr lvl="1"/>
            <a:r>
              <a:rPr lang="en-US" dirty="0"/>
              <a:t>Dividends</a:t>
            </a:r>
          </a:p>
          <a:p>
            <a:r>
              <a:rPr lang="en-US" dirty="0"/>
              <a:t>1 Python Script:</a:t>
            </a:r>
          </a:p>
          <a:p>
            <a:pPr lvl="1"/>
            <a:r>
              <a:rPr lang="en-US" dirty="0"/>
              <a:t>pipeline.py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10202-CA9F-4A14-BBF7-4AC35035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12" y="155387"/>
            <a:ext cx="2571759" cy="47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5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Designing Database Solutions</a:t>
            </a:r>
            <a:endParaRPr sz="4000"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Considerations, Methodology, and Implementation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463" name="Google Shape;463;p34"/>
          <p:cNvSpPr txBox="1">
            <a:spLocks noGrp="1"/>
          </p:cNvSpPr>
          <p:nvPr>
            <p:ph type="subTitle" idx="4294967295"/>
          </p:nvPr>
        </p:nvSpPr>
        <p:spPr>
          <a:xfrm>
            <a:off x="1207775" y="2185906"/>
            <a:ext cx="4242766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4"/>
                </a:solidFill>
              </a:rPr>
              <a:t>ANY QUESTIONS?</a:t>
            </a:r>
            <a:endParaRPr sz="3200" b="1" dirty="0">
              <a:solidFill>
                <a:schemeClr val="accent4"/>
              </a:solidFill>
            </a:endParaRP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You can reach me at:</a:t>
            </a:r>
            <a:endParaRPr lang="en" dirty="0"/>
          </a:p>
          <a:p>
            <a:pPr marL="114300" lvl="0" indent="0">
              <a:spcBef>
                <a:spcPts val="600"/>
              </a:spcBef>
              <a:buNone/>
            </a:pPr>
            <a:r>
              <a:rPr lang="en-US" sz="1200" b="1" dirty="0"/>
              <a:t>Email</a:t>
            </a:r>
            <a:r>
              <a:rPr lang="en-US" sz="1200" dirty="0"/>
              <a:t>:  </a:t>
            </a:r>
            <a:r>
              <a:rPr lang="en-US" sz="1200" dirty="0">
                <a:hlinkClick r:id="rId3"/>
              </a:rPr>
              <a:t>daniel.r.wilde@gmail.com</a:t>
            </a:r>
            <a:endParaRPr lang="en-US" sz="1200" dirty="0"/>
          </a:p>
          <a:p>
            <a:pPr marL="114300" indent="0">
              <a:spcBef>
                <a:spcPts val="600"/>
              </a:spcBef>
              <a:buNone/>
            </a:pPr>
            <a:r>
              <a:rPr lang="en-US" sz="1200" b="1" dirty="0"/>
              <a:t>LinkedIn</a:t>
            </a:r>
            <a:r>
              <a:rPr lang="en-US" sz="1200" dirty="0"/>
              <a:t>:  </a:t>
            </a:r>
            <a:r>
              <a:rPr lang="en-US" sz="1200" dirty="0">
                <a:hlinkClick r:id="rId4"/>
              </a:rPr>
              <a:t>https://www.linkedin.com/in/dan-wilde-sandiego-/</a:t>
            </a:r>
            <a:endParaRPr lang="en-US" sz="1200" dirty="0"/>
          </a:p>
          <a:p>
            <a:pPr marL="114300" indent="0">
              <a:spcBef>
                <a:spcPts val="600"/>
              </a:spcBef>
              <a:buNone/>
            </a:pPr>
            <a:endParaRPr lang="en-US" sz="1200" dirty="0"/>
          </a:p>
          <a:p>
            <a:pPr marL="114300" lvl="0" indent="0">
              <a:spcBef>
                <a:spcPts val="600"/>
              </a:spcBef>
              <a:buNone/>
            </a:pPr>
            <a:endParaRPr sz="1200" dirty="0"/>
          </a:p>
        </p:txBody>
      </p:sp>
      <p:sp>
        <p:nvSpPr>
          <p:cNvPr id="464" name="Google Shape;464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66" name="Google Shape;466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69" name="Google Shape;46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Special thanks to all the people who made and released these awesome resources for free: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⬥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Unsplash</a:t>
            </a:r>
            <a:endParaRPr sz="2400"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216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Inria Sans Light</vt:lpstr>
      <vt:lpstr>Arial</vt:lpstr>
      <vt:lpstr>Titillium Web</vt:lpstr>
      <vt:lpstr>Saira SemiCondensed Medium</vt:lpstr>
      <vt:lpstr>Gurney template</vt:lpstr>
      <vt:lpstr>Data-Driven Investing Optimizing Investment Returns by Analyzing Historical Stock Data</vt:lpstr>
      <vt:lpstr>Background and Scope</vt:lpstr>
      <vt:lpstr>PowerPoint Presentation</vt:lpstr>
      <vt:lpstr>Data Collection Strategy</vt:lpstr>
      <vt:lpstr>Designing Database Solutions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an  Effective Data Strategy (Valuable Insights and Lessons Learned)</dc:title>
  <dc:creator>Daniel Wilde</dc:creator>
  <cp:lastModifiedBy>Daniel Wilde</cp:lastModifiedBy>
  <cp:revision>136</cp:revision>
  <dcterms:created xsi:type="dcterms:W3CDTF">2021-03-24T04:12:58Z</dcterms:created>
  <dcterms:modified xsi:type="dcterms:W3CDTF">2021-12-05T06:33:44Z</dcterms:modified>
</cp:coreProperties>
</file>