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FED-AF36-8542-95CA-561BD07F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4DA6-5514-114C-ABDB-EE74E699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1344-0BB7-C144-8DD8-0D90CFC6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6273-F52A-904A-9079-09F76073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8516-E04E-BD42-8F34-BD3F7E2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2398-436D-B14A-9271-98093640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A26B5-B19F-E74F-96AB-B6CD6DC21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AC5F-811F-0441-83B1-BEDC88D9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986D-A1C2-EE4B-9819-77352EDF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81F4-A947-B14C-8BBD-CD95B27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68738-5E3C-0B43-BA44-BEDC64A0E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A1817-65A9-A145-AEF3-9C008669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02B0-54A9-4A4A-9CDA-ABB61FFE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8100-4B58-EF47-A3EE-D6A4778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DB33-0A6B-9045-8F77-70D52C41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7353-C830-3A4A-B43E-9828C20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D406-22F0-3944-AD33-B1C59EC2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ED9D-964D-8040-8A24-B3600F1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DDDC-B12F-0046-A9AF-00C2AF7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4B8D-40A8-CB4D-A9F2-46B8EBF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03-4A16-4349-8DBC-0F647FCC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CB3E-3250-174C-97C5-10902442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A595-7203-C745-BEC2-E797632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B009-E0AB-9144-9816-C00DEA6D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41D6-B09B-7149-AAC5-8CB375D4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D04C-2ED3-9E46-B83F-594C00A1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B936-F226-904C-B96C-927ED521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0122-1A06-614A-B36D-48447259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D72B-8E02-7E42-8021-198009D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E789-01DE-8046-AFFA-529214E3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EE2B-599C-F84F-A3E0-052A07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0387-AD2D-374D-B798-04D7404C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B5B6-0E4E-3346-83CD-F0AF722F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B6FF-67E6-D249-9447-55F91210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A30A8-0430-3A4D-A3E8-39184AA7E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F379B-A25C-034B-B95B-F9A2A5B02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9A629-B0B6-3444-87D2-62209801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EA6D-2A14-C14F-A4FB-1E65B3B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1AC17-03C6-484A-AC19-33F12689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4CF0-E4E1-CB44-9309-97753D51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BA5A-DB3D-5743-BAD7-611F35E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84AC3-31DD-634F-9231-52EE391A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C0972-3A0A-234B-AD2D-011E4023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38BA2-7B30-1345-85B5-96C7AB97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F81FD-3F1D-9740-8BF1-CE20F8A5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E6C8-E462-3043-92E3-4586E0F9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3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5EE5-267A-EF4A-A790-B346DC5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FB29-8F48-494E-8B06-1F9D7067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924DD-5DF2-A14E-B8E4-CA0EF7182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595C-4F16-E444-AF10-D71D93A1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6899A-01F9-1848-B84F-B4CBC78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FE2C-04E2-FF41-A8EC-A1D9903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CAE-35D1-364F-9022-85A7405A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4AD94-76B6-B14B-AB65-B4F906159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0083-5D65-0049-A60A-5338453B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6D7A-C691-8B43-A00F-72F262FD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52DB-0F5E-1A49-BC5D-40C289E8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E6BD-814C-714E-9FE5-AD4D8AC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B16D8-7E83-3540-A268-7D8129F8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2BD2-F05C-684B-A16B-C8395E0C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A23B-1443-AC46-8C84-CCBCCDEEB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6BC2-9C1C-4C4C-977F-950FE118EE2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1F7A-DBF0-3E4D-BC26-842CC3D3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4244-6A6E-2D45-AF1A-99BCFDE4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DAA1-5D38-5746-8302-416765C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ross_entropy#Cross-entropy_loss_function_and_logistic_regressi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D25EEC6-AC82-E94D-A549-AB3E2BF7C2F7}"/>
              </a:ext>
            </a:extLst>
          </p:cNvPr>
          <p:cNvGrpSpPr/>
          <p:nvPr/>
        </p:nvGrpSpPr>
        <p:grpSpPr>
          <a:xfrm>
            <a:off x="-111985" y="21557"/>
            <a:ext cx="12385926" cy="6893256"/>
            <a:chOff x="-111985" y="21557"/>
            <a:chExt cx="12385926" cy="68932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05C5EF7-9165-F744-B7C0-55C938D9BCFD}"/>
                </a:ext>
              </a:extLst>
            </p:cNvPr>
            <p:cNvGrpSpPr/>
            <p:nvPr/>
          </p:nvGrpSpPr>
          <p:grpSpPr>
            <a:xfrm>
              <a:off x="3016936" y="21557"/>
              <a:ext cx="1088571" cy="3565145"/>
              <a:chOff x="3106461" y="79929"/>
              <a:chExt cx="1088571" cy="3565145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7E655420-9170-5C4E-B519-33F8DB6F77BC}"/>
                  </a:ext>
                </a:extLst>
              </p:cNvPr>
              <p:cNvSpPr/>
              <p:nvPr/>
            </p:nvSpPr>
            <p:spPr>
              <a:xfrm>
                <a:off x="3106461" y="79929"/>
                <a:ext cx="1088571" cy="356514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1935EC9-B4F9-D245-B714-BFE52560316D}"/>
                  </a:ext>
                </a:extLst>
              </p:cNvPr>
              <p:cNvSpPr/>
              <p:nvPr/>
            </p:nvSpPr>
            <p:spPr>
              <a:xfrm>
                <a:off x="3335061" y="352071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4A7295-991F-D74C-B06A-01E4B34E80DC}"/>
                  </a:ext>
                </a:extLst>
              </p:cNvPr>
              <p:cNvSpPr/>
              <p:nvPr/>
            </p:nvSpPr>
            <p:spPr>
              <a:xfrm>
                <a:off x="3335060" y="127735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010775E-0A5E-C445-9E7A-5B86F9F5BF9B}"/>
                  </a:ext>
                </a:extLst>
              </p:cNvPr>
              <p:cNvSpPr/>
              <p:nvPr/>
            </p:nvSpPr>
            <p:spPr>
              <a:xfrm>
                <a:off x="3335060" y="282029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1B07AB-C86C-6142-95B6-88A5E5A2A2FE}"/>
                  </a:ext>
                </a:extLst>
              </p:cNvPr>
              <p:cNvSpPr txBox="1"/>
              <p:nvPr/>
            </p:nvSpPr>
            <p:spPr>
              <a:xfrm rot="5400000">
                <a:off x="3535283" y="1936518"/>
                <a:ext cx="535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...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635A8B1-C138-E341-8C68-BD9FA44EC199}"/>
                </a:ext>
              </a:extLst>
            </p:cNvPr>
            <p:cNvSpPr/>
            <p:nvPr/>
          </p:nvSpPr>
          <p:spPr>
            <a:xfrm>
              <a:off x="747987" y="79929"/>
              <a:ext cx="1088571" cy="35651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8EB214-BA9F-044F-BE4F-AEFABF0FF4A7}"/>
                </a:ext>
              </a:extLst>
            </p:cNvPr>
            <p:cNvSpPr/>
            <p:nvPr/>
          </p:nvSpPr>
          <p:spPr>
            <a:xfrm>
              <a:off x="954815" y="352071"/>
              <a:ext cx="653143" cy="598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1B3C33-52D5-A248-9E62-9C0D619B972C}"/>
                </a:ext>
              </a:extLst>
            </p:cNvPr>
            <p:cNvSpPr/>
            <p:nvPr/>
          </p:nvSpPr>
          <p:spPr>
            <a:xfrm>
              <a:off x="954814" y="1277357"/>
              <a:ext cx="653143" cy="598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52A3B3-B690-BA45-B0A5-586B222FBDB5}"/>
                </a:ext>
              </a:extLst>
            </p:cNvPr>
            <p:cNvSpPr/>
            <p:nvPr/>
          </p:nvSpPr>
          <p:spPr>
            <a:xfrm>
              <a:off x="954814" y="2820297"/>
              <a:ext cx="653143" cy="598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32243E-F2BD-6840-878D-1CC86B04AA2E}"/>
                </a:ext>
              </a:extLst>
            </p:cNvPr>
            <p:cNvSpPr txBox="1"/>
            <p:nvPr/>
          </p:nvSpPr>
          <p:spPr>
            <a:xfrm rot="5400000">
              <a:off x="1155037" y="1936518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9D2D61-173F-C144-924A-A46BF72B4EE9}"/>
                </a:ext>
              </a:extLst>
            </p:cNvPr>
            <p:cNvGrpSpPr/>
            <p:nvPr/>
          </p:nvGrpSpPr>
          <p:grpSpPr>
            <a:xfrm>
              <a:off x="3106461" y="79929"/>
              <a:ext cx="1088571" cy="3565145"/>
              <a:chOff x="3106461" y="79929"/>
              <a:chExt cx="1088571" cy="3565145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7148784-C87A-5E4C-BA4B-2FCCBC7F8EA0}"/>
                  </a:ext>
                </a:extLst>
              </p:cNvPr>
              <p:cNvSpPr/>
              <p:nvPr/>
            </p:nvSpPr>
            <p:spPr>
              <a:xfrm>
                <a:off x="3106461" y="79929"/>
                <a:ext cx="1088571" cy="356514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897101-0C1F-B34A-AD04-2C601092C4E2}"/>
                  </a:ext>
                </a:extLst>
              </p:cNvPr>
              <p:cNvSpPr/>
              <p:nvPr/>
            </p:nvSpPr>
            <p:spPr>
              <a:xfrm>
                <a:off x="3335061" y="352071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B37514-ECDC-014E-958F-A860B848652E}"/>
                  </a:ext>
                </a:extLst>
              </p:cNvPr>
              <p:cNvSpPr/>
              <p:nvPr/>
            </p:nvSpPr>
            <p:spPr>
              <a:xfrm>
                <a:off x="3335060" y="127735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301438-3303-594C-A692-3D2DD8E1FCF6}"/>
                  </a:ext>
                </a:extLst>
              </p:cNvPr>
              <p:cNvSpPr/>
              <p:nvPr/>
            </p:nvSpPr>
            <p:spPr>
              <a:xfrm>
                <a:off x="3335060" y="282029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B3A6ED-8BC2-1D4F-B143-48926D7EA634}"/>
                  </a:ext>
                </a:extLst>
              </p:cNvPr>
              <p:cNvSpPr txBox="1"/>
              <p:nvPr/>
            </p:nvSpPr>
            <p:spPr>
              <a:xfrm rot="5400000">
                <a:off x="3535283" y="1936518"/>
                <a:ext cx="535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...</a:t>
                </a: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6B512FA-7F26-094B-98B7-D5B6D5A721D2}"/>
                </a:ext>
              </a:extLst>
            </p:cNvPr>
            <p:cNvSpPr/>
            <p:nvPr/>
          </p:nvSpPr>
          <p:spPr>
            <a:xfrm>
              <a:off x="7018159" y="79929"/>
              <a:ext cx="1088571" cy="356514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350DC0F3-95D5-E249-A487-374B7419629A}"/>
                </a:ext>
              </a:extLst>
            </p:cNvPr>
            <p:cNvSpPr/>
            <p:nvPr/>
          </p:nvSpPr>
          <p:spPr>
            <a:xfrm>
              <a:off x="1956674" y="1634648"/>
              <a:ext cx="1059294" cy="5987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ABF7ABD-990E-7648-8B42-CC0E6D5DED8A}"/>
                </a:ext>
              </a:extLst>
            </p:cNvPr>
            <p:cNvSpPr/>
            <p:nvPr/>
          </p:nvSpPr>
          <p:spPr>
            <a:xfrm>
              <a:off x="4543377" y="1634648"/>
              <a:ext cx="2227135" cy="5987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3237F03-85BC-B649-86C1-10AE80EB2C07}"/>
                    </a:ext>
                  </a:extLst>
                </p:cNvPr>
                <p:cNvSpPr txBox="1"/>
                <p:nvPr/>
              </p:nvSpPr>
              <p:spPr>
                <a:xfrm>
                  <a:off x="-111985" y="4168420"/>
                  <a:ext cx="2389415" cy="1776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dirty="0"/>
                    <a:t>the query features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pPr algn="ctr"/>
                  <a:r>
                    <a:rPr lang="en-US" dirty="0"/>
                    <a:t>dense features, </a:t>
                  </a:r>
                  <a:br>
                    <a:rPr lang="en-US" dirty="0"/>
                  </a:br>
                  <a:r>
                    <a:rPr lang="en-US" dirty="0"/>
                    <a:t>sparse features, </a:t>
                  </a:r>
                  <a:br>
                    <a:rPr lang="en-US" dirty="0"/>
                  </a:br>
                  <a:r>
                    <a:rPr lang="en-US" dirty="0"/>
                    <a:t>side features (e.g., age)</a:t>
                  </a:r>
                </a:p>
                <a:p>
                  <a:pPr algn="ctr"/>
                  <a:r>
                    <a:rPr lang="en-US" dirty="0"/>
                    <a:t>(KNOWN#1)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3237F03-85BC-B649-86C1-10AE80EB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1985" y="4168420"/>
                  <a:ext cx="2389415" cy="1776255"/>
                </a:xfrm>
                <a:prstGeom prst="rect">
                  <a:avLst/>
                </a:prstGeom>
                <a:blipFill>
                  <a:blip r:embed="rId2"/>
                  <a:stretch>
                    <a:fillRect l="-1604" r="-107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154EC-5FCB-4848-8B91-6DE17159396D}"/>
                </a:ext>
              </a:extLst>
            </p:cNvPr>
            <p:cNvSpPr txBox="1"/>
            <p:nvPr/>
          </p:nvSpPr>
          <p:spPr>
            <a:xfrm>
              <a:off x="2753039" y="3675209"/>
              <a:ext cx="1849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D42F1-0063-F340-AAE7-FDCCB5FEE3E5}"/>
                </a:ext>
              </a:extLst>
            </p:cNvPr>
            <p:cNvSpPr txBox="1"/>
            <p:nvPr/>
          </p:nvSpPr>
          <p:spPr>
            <a:xfrm>
              <a:off x="6123122" y="3675209"/>
              <a:ext cx="297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softmax readout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A68B98-83BF-8945-B254-1C8F40850B33}"/>
                    </a:ext>
                  </a:extLst>
                </p:cNvPr>
                <p:cNvSpPr/>
                <p:nvPr/>
              </p:nvSpPr>
              <p:spPr>
                <a:xfrm>
                  <a:off x="1961543" y="4168420"/>
                  <a:ext cx="3465499" cy="23938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22222"/>
                      </a:solidFill>
                      <a:effectLst/>
                      <a:ea typeface="Cambria Math" panose="02040503050406030204" pitchFamily="18" charset="0"/>
                      <a:cs typeface="Arial" panose="020B0604020202020204" pitchFamily="34" charset="0"/>
                    </a:rPr>
                    <a:t>output of the last hidden layer: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d>
                          <m:d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𝑞𝑢𝑒𝑟𝑦</m:t>
                                </m:r>
                              </m:sub>
                            </m:sSub>
                          </m:e>
                        </m:d>
                        <m:r>
                          <a:rPr lang="el-GR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l-GR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l-GR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the embedding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𝑞𝑢𝑒𝑟𝑦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  <a:p>
                  <a:pPr algn="ctr"/>
                  <a:endParaRPr lang="en-US" dirty="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The model learns</a:t>
                  </a:r>
                  <a:br>
                    <a:rPr lang="en-US" dirty="0">
                      <a:cs typeface="Arial" panose="020B0604020202020204" pitchFamily="34" charset="0"/>
                    </a:rPr>
                  </a:br>
                  <a:r>
                    <a:rPr lang="en-US" dirty="0">
                      <a:cs typeface="Arial" panose="020B0604020202020204" pitchFamily="34" charset="0"/>
                    </a:rPr>
                    <a:t>a nonlinear function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</m:e>
                      </m:d>
                    </m:oMath>
                  </a14:m>
                  <a:br>
                    <a:rPr 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</a:br>
                  <a:r>
                    <a:rPr 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that maps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𝑞𝑢𝑒𝑟𝑦</m:t>
                          </m:r>
                        </m:sub>
                      </m:sSub>
                    </m:oMath>
                  </a14:m>
                  <a:r>
                    <a:rPr 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 to an embedding</a:t>
                  </a:r>
                  <a:br>
                    <a:rPr 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</a:br>
                  <a:endParaRPr lang="en-US" dirty="0"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A68B98-83BF-8945-B254-1C8F40850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543" y="4168420"/>
                  <a:ext cx="3465499" cy="2393860"/>
                </a:xfrm>
                <a:prstGeom prst="rect">
                  <a:avLst/>
                </a:prstGeom>
                <a:blipFill>
                  <a:blip r:embed="rId3"/>
                  <a:stretch>
                    <a:fillRect l="-1099" t="-1596" r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B2B57B9-33AE-8A4A-B408-47A5DE809713}"/>
                    </a:ext>
                  </a:extLst>
                </p:cNvPr>
                <p:cNvSpPr/>
                <p:nvPr/>
              </p:nvSpPr>
              <p:spPr>
                <a:xfrm>
                  <a:off x="5670157" y="4167009"/>
                  <a:ext cx="3841069" cy="27478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softmax o</a:t>
                  </a:r>
                  <a:r>
                    <a:rPr lang="en-US" dirty="0">
                      <a:solidFill>
                        <a:srgbClr val="222222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utput</a:t>
                  </a:r>
                  <a:r>
                    <a:rPr lang="en-US" dirty="0">
                      <a:solidFill>
                        <a:srgbClr val="222222"/>
                      </a:solidFill>
                      <a:effectLst/>
                      <a:ea typeface="Cambria Math" panose="02040503050406030204" pitchFamily="18" charset="0"/>
                      <a:cs typeface="Arial" panose="020B0604020202020204" pitchFamily="34" charset="0"/>
                    </a:rPr>
                    <a:t>:</a:t>
                  </a:r>
                </a:p>
                <a:p>
                  <a:pPr algn="ctr"/>
                  <a:r>
                    <a:rPr lang="en-US" dirty="0">
                      <a:solidFill>
                        <a:srgbClr val="222222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predicted probability distribution</a:t>
                  </a:r>
                  <a:endParaRPr lang="en-US" dirty="0">
                    <a:solidFill>
                      <a:srgbClr val="222222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dirty="0">
                      <a:cs typeface="Arial" panose="020B0604020202020204" pitchFamily="34" charset="0"/>
                    </a:rPr>
                    <a:t>, the </a:t>
                  </a:r>
                  <a:r>
                    <a:rPr lang="en-US" b="1" dirty="0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softmax</a:t>
                  </a:r>
                  <a:r>
                    <a:rPr lang="en-US" dirty="0">
                      <a:cs typeface="Arial" panose="020B0604020202020204" pitchFamily="34" charset="0"/>
                    </a:rPr>
                    <a:t> function</a:t>
                  </a:r>
                </a:p>
                <a:p>
                  <a:pPr algn="ctr"/>
                  <a:endParaRPr lang="en-US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𝒒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𝑐𝑜𝑛𝑠𝑡𝑎𝑛𝑡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i="1" dirty="0">
                      <a:cs typeface="Arial" panose="020B0604020202020204" pitchFamily="34" charset="0"/>
                    </a:rPr>
                  </a:br>
                  <a:endParaRPr lang="en-US" i="1" dirty="0"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i="1" dirty="0">
                      <a:cs typeface="Arial" panose="020B0604020202020204" pitchFamily="34" charset="0"/>
                    </a:rPr>
                    <a:t> is a similarity measure</a:t>
                  </a:r>
                  <a:br>
                    <a:rPr lang="en-US" i="1" dirty="0">
                      <a:cs typeface="Arial" panose="020B0604020202020204" pitchFamily="34" charset="0"/>
                    </a:rPr>
                  </a:br>
                  <a:r>
                    <a:rPr lang="en-US" i="1" dirty="0">
                      <a:cs typeface="Arial" panose="020B0604020202020204" pitchFamily="34" charset="0"/>
                    </a:rPr>
                    <a:t> in the embedding space</a:t>
                  </a: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B2B57B9-33AE-8A4A-B408-47A5DE809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157" y="4167009"/>
                  <a:ext cx="3841069" cy="2747804"/>
                </a:xfrm>
                <a:prstGeom prst="rect">
                  <a:avLst/>
                </a:prstGeom>
                <a:blipFill>
                  <a:blip r:embed="rId4"/>
                  <a:stretch>
                    <a:fillRect t="-1389" b="-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855493-FE1F-BF41-A0A6-94C48F3B5E4F}"/>
                    </a:ext>
                  </a:extLst>
                </p:cNvPr>
                <p:cNvSpPr txBox="1"/>
                <p:nvPr/>
              </p:nvSpPr>
              <p:spPr>
                <a:xfrm>
                  <a:off x="4483628" y="2180146"/>
                  <a:ext cx="2481641" cy="679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the embedding of item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855493-FE1F-BF41-A0A6-94C48F3B5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628" y="2180146"/>
                  <a:ext cx="2481641" cy="679930"/>
                </a:xfrm>
                <a:prstGeom prst="rect">
                  <a:avLst/>
                </a:prstGeom>
                <a:blipFill>
                  <a:blip r:embed="rId5"/>
                  <a:stretch>
                    <a:fillRect l="-2051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271B8-F29D-4C4D-894B-A9CEF83B0AE1}"/>
                </a:ext>
              </a:extLst>
            </p:cNvPr>
            <p:cNvSpPr txBox="1"/>
            <p:nvPr/>
          </p:nvSpPr>
          <p:spPr>
            <a:xfrm>
              <a:off x="490455" y="3675209"/>
              <a:ext cx="152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layer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ED59E6-CBED-E84C-959D-7B900C0D001D}"/>
                </a:ext>
              </a:extLst>
            </p:cNvPr>
            <p:cNvCxnSpPr>
              <a:cxnSpLocks/>
            </p:cNvCxnSpPr>
            <p:nvPr/>
          </p:nvCxnSpPr>
          <p:spPr>
            <a:xfrm>
              <a:off x="75905" y="4118316"/>
              <a:ext cx="12116095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C616DA1-671F-2F44-8725-DB01EBBA54CD}"/>
                </a:ext>
              </a:extLst>
            </p:cNvPr>
            <p:cNvSpPr/>
            <p:nvPr/>
          </p:nvSpPr>
          <p:spPr>
            <a:xfrm>
              <a:off x="10386532" y="110064"/>
              <a:ext cx="1088571" cy="356514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9EBE04-0C95-0945-8FDC-0FD3A2AAD328}"/>
                </a:ext>
              </a:extLst>
            </p:cNvPr>
            <p:cNvSpPr txBox="1"/>
            <p:nvPr/>
          </p:nvSpPr>
          <p:spPr>
            <a:xfrm rot="5400000">
              <a:off x="10815354" y="1966653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E5D4E2-31C9-194A-A6D6-26590B56A9EF}"/>
                </a:ext>
              </a:extLst>
            </p:cNvPr>
            <p:cNvSpPr txBox="1"/>
            <p:nvPr/>
          </p:nvSpPr>
          <p:spPr>
            <a:xfrm>
              <a:off x="10079004" y="3705344"/>
              <a:ext cx="1784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ground truth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B6BD3A8-DB5B-9D49-AABE-3376BFB9D327}"/>
                    </a:ext>
                  </a:extLst>
                </p:cNvPr>
                <p:cNvSpPr/>
                <p:nvPr/>
              </p:nvSpPr>
              <p:spPr>
                <a:xfrm>
                  <a:off x="9668421" y="4208706"/>
                  <a:ext cx="2605520" cy="2703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222222"/>
                    </a:solidFill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the actual probability</a:t>
                  </a: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to interact with each item</a:t>
                  </a: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(# of items: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a14:m>
                  <a:r>
                    <a:rPr lang="en-US" dirty="0">
                      <a:cs typeface="Arial" panose="020B0604020202020204" pitchFamily="34" charset="0"/>
                    </a:rPr>
                    <a:t>)</a:t>
                  </a: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(KNOWN#2)</a:t>
                  </a:r>
                </a:p>
                <a:p>
                  <a:pPr algn="ctr"/>
                  <a:r>
                    <a:rPr lang="en-US" dirty="0">
                      <a:cs typeface="Arial" panose="020B0604020202020204" pitchFamily="34" charset="0"/>
                    </a:rPr>
                    <a:t>loss function:</a:t>
                  </a:r>
                  <a:br>
                    <a:rPr lang="en-US" dirty="0">
                      <a:cs typeface="Arial" panose="020B0604020202020204" pitchFamily="34" charset="0"/>
                    </a:rPr>
                  </a:br>
                  <a:r>
                    <a:rPr lang="en-US" dirty="0">
                      <a:cs typeface="Arial" panose="020B0604020202020204" pitchFamily="34" charset="0"/>
                      <a:hlinkClick r:id="rId6"/>
                    </a:rPr>
                    <a:t>cross-entropy loss</a:t>
                  </a:r>
                  <a:br>
                    <a:rPr lang="en-US" dirty="0">
                      <a:cs typeface="Arial" panose="020B0604020202020204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B6BD3A8-DB5B-9D49-AABE-3376BFB9D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8421" y="4208706"/>
                  <a:ext cx="2605520" cy="2703561"/>
                </a:xfrm>
                <a:prstGeom prst="rect">
                  <a:avLst/>
                </a:prstGeom>
                <a:blipFill>
                  <a:blip r:embed="rId7"/>
                  <a:stretch>
                    <a:fillRect l="-3415" r="-1463" b="-48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37FA320-0978-E048-8FE8-4D549356460F}"/>
                    </a:ext>
                  </a:extLst>
                </p:cNvPr>
                <p:cNvSpPr/>
                <p:nvPr/>
              </p:nvSpPr>
              <p:spPr>
                <a:xfrm>
                  <a:off x="2634483" y="469515"/>
                  <a:ext cx="6096000" cy="120526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dirty="0"/>
                    <a:t>matrix of weights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dirty="0"/>
                    <a:t>The item embedding matrix</a:t>
                  </a:r>
                </a:p>
                <a:p>
                  <a:pPr algn="ctr"/>
                  <a:r>
                    <a:rPr lang="en-US" dirty="0"/>
                    <a:t>in matrix factorization</a:t>
                  </a: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37FA320-0978-E048-8FE8-4D5493564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483" y="469515"/>
                  <a:ext cx="6096000" cy="1205266"/>
                </a:xfrm>
                <a:prstGeom prst="rect">
                  <a:avLst/>
                </a:prstGeom>
                <a:blipFill>
                  <a:blip r:embed="rId8"/>
                  <a:stretch>
                    <a:fillRect t="-1042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5A4BB0-CDCB-CE4A-9539-A925D0854620}"/>
                </a:ext>
              </a:extLst>
            </p:cNvPr>
            <p:cNvSpPr/>
            <p:nvPr/>
          </p:nvSpPr>
          <p:spPr>
            <a:xfrm>
              <a:off x="10667025" y="330107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2C6704-0050-C745-B739-EC9AB95C7F8A}"/>
                </a:ext>
              </a:extLst>
            </p:cNvPr>
            <p:cNvSpPr/>
            <p:nvPr/>
          </p:nvSpPr>
          <p:spPr>
            <a:xfrm>
              <a:off x="10667025" y="1157706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B97018-1845-6949-8EFB-D7ACBF2FCEB5}"/>
                </a:ext>
              </a:extLst>
            </p:cNvPr>
            <p:cNvSpPr/>
            <p:nvPr/>
          </p:nvSpPr>
          <p:spPr>
            <a:xfrm>
              <a:off x="10679336" y="2825028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C9CF04-7162-904A-9870-717459D72DB2}"/>
                </a:ext>
              </a:extLst>
            </p:cNvPr>
            <p:cNvSpPr txBox="1"/>
            <p:nvPr/>
          </p:nvSpPr>
          <p:spPr>
            <a:xfrm rot="5400000">
              <a:off x="7471797" y="1945571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5A2619-CD0A-E645-9FAD-627AACFA06EB}"/>
                </a:ext>
              </a:extLst>
            </p:cNvPr>
            <p:cNvSpPr/>
            <p:nvPr/>
          </p:nvSpPr>
          <p:spPr>
            <a:xfrm>
              <a:off x="7323468" y="309025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70E00B-E5E7-7147-B2C7-B662DE455985}"/>
                </a:ext>
              </a:extLst>
            </p:cNvPr>
            <p:cNvSpPr/>
            <p:nvPr/>
          </p:nvSpPr>
          <p:spPr>
            <a:xfrm>
              <a:off x="7323468" y="1136624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4944A2-150D-FA45-9E21-9D943351E048}"/>
                </a:ext>
              </a:extLst>
            </p:cNvPr>
            <p:cNvSpPr/>
            <p:nvPr/>
          </p:nvSpPr>
          <p:spPr>
            <a:xfrm>
              <a:off x="7335779" y="2803946"/>
              <a:ext cx="501041" cy="571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AC4FE8-4F85-D34E-98A9-F59D61A09D1E}"/>
                </a:ext>
              </a:extLst>
            </p:cNvPr>
            <p:cNvSpPr txBox="1"/>
            <p:nvPr/>
          </p:nvSpPr>
          <p:spPr>
            <a:xfrm>
              <a:off x="10681451" y="4365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B6F115-DB34-0F48-A8AE-9CE25AE2CECD}"/>
                </a:ext>
              </a:extLst>
            </p:cNvPr>
            <p:cNvSpPr txBox="1"/>
            <p:nvPr/>
          </p:nvSpPr>
          <p:spPr>
            <a:xfrm>
              <a:off x="8106822" y="12466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5B8E25-F8BF-B741-904F-97D0E3A050BD}"/>
                </a:ext>
              </a:extLst>
            </p:cNvPr>
            <p:cNvSpPr txBox="1"/>
            <p:nvPr/>
          </p:nvSpPr>
          <p:spPr>
            <a:xfrm>
              <a:off x="8106822" y="29740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.80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4DDFB4-2E28-A34B-A6F2-E321D3376322}"/>
                </a:ext>
              </a:extLst>
            </p:cNvPr>
            <p:cNvSpPr txBox="1"/>
            <p:nvPr/>
          </p:nvSpPr>
          <p:spPr>
            <a:xfrm>
              <a:off x="8106822" y="4365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.30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5CE1E9-B80F-0D48-8980-E14AC1F0F95D}"/>
                </a:ext>
              </a:extLst>
            </p:cNvPr>
            <p:cNvSpPr txBox="1"/>
            <p:nvPr/>
          </p:nvSpPr>
          <p:spPr>
            <a:xfrm>
              <a:off x="10681451" y="12466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914A6-601E-E24E-BE9B-79217CA51E00}"/>
                </a:ext>
              </a:extLst>
            </p:cNvPr>
            <p:cNvSpPr txBox="1"/>
            <p:nvPr/>
          </p:nvSpPr>
          <p:spPr>
            <a:xfrm>
              <a:off x="10681451" y="29740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.75</a:t>
              </a:r>
            </a:p>
          </p:txBody>
        </p:sp>
        <p:pic>
          <p:nvPicPr>
            <p:cNvPr id="1026" name="Picture 2" descr="Loss Functions — ML Glossary documentation">
              <a:extLst>
                <a:ext uri="{FF2B5EF4-FFF2-40B4-BE49-F238E27FC236}">
                  <a16:creationId xmlns:a16="http://schemas.microsoft.com/office/drawing/2014/main" id="{95825234-7229-204C-BD69-FBC2FE3BB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544" y="1446069"/>
              <a:ext cx="1687973" cy="1205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204B7E-63F9-FE4F-A03B-3C8981CE0775}"/>
                </a:ext>
              </a:extLst>
            </p:cNvPr>
            <p:cNvCxnSpPr/>
            <p:nvPr/>
          </p:nvCxnSpPr>
          <p:spPr>
            <a:xfrm>
              <a:off x="8754927" y="959956"/>
              <a:ext cx="13783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37FB4A-18D7-FB4D-B3A1-6F5636D4C62F}"/>
                </a:ext>
              </a:extLst>
            </p:cNvPr>
            <p:cNvSpPr txBox="1"/>
            <p:nvPr/>
          </p:nvSpPr>
          <p:spPr>
            <a:xfrm>
              <a:off x="8876379" y="309025"/>
              <a:ext cx="1135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minimize</a:t>
              </a:r>
            </a:p>
            <a:p>
              <a:pPr algn="ctr"/>
              <a:r>
                <a:rPr lang="en-US" dirty="0"/>
                <a:t>difference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AE87206-146B-664F-ADCE-3F9699844711}"/>
                </a:ext>
              </a:extLst>
            </p:cNvPr>
            <p:cNvGrpSpPr/>
            <p:nvPr/>
          </p:nvGrpSpPr>
          <p:grpSpPr>
            <a:xfrm>
              <a:off x="3247916" y="165697"/>
              <a:ext cx="1088571" cy="3565145"/>
              <a:chOff x="3106461" y="79929"/>
              <a:chExt cx="1088571" cy="3565145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AA5568A-17EF-874A-81A2-D9D253D6EB4C}"/>
                  </a:ext>
                </a:extLst>
              </p:cNvPr>
              <p:cNvSpPr/>
              <p:nvPr/>
            </p:nvSpPr>
            <p:spPr>
              <a:xfrm>
                <a:off x="3106461" y="79929"/>
                <a:ext cx="1088571" cy="356514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5159757-9607-D04F-A69B-FEA4688818E2}"/>
                  </a:ext>
                </a:extLst>
              </p:cNvPr>
              <p:cNvSpPr/>
              <p:nvPr/>
            </p:nvSpPr>
            <p:spPr>
              <a:xfrm>
                <a:off x="3335061" y="352071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F36CC7B-2CAA-9641-9CCA-EE1F938ADC49}"/>
                  </a:ext>
                </a:extLst>
              </p:cNvPr>
              <p:cNvSpPr/>
              <p:nvPr/>
            </p:nvSpPr>
            <p:spPr>
              <a:xfrm>
                <a:off x="3335060" y="127735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0877771-6B0F-3F42-99AC-A9E0CF49DBCF}"/>
                  </a:ext>
                </a:extLst>
              </p:cNvPr>
              <p:cNvSpPr/>
              <p:nvPr/>
            </p:nvSpPr>
            <p:spPr>
              <a:xfrm>
                <a:off x="3335060" y="2820297"/>
                <a:ext cx="653143" cy="5987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DF0626A-8668-B640-891F-2B4E7EDBCC55}"/>
                  </a:ext>
                </a:extLst>
              </p:cNvPr>
              <p:cNvSpPr txBox="1"/>
              <p:nvPr/>
            </p:nvSpPr>
            <p:spPr>
              <a:xfrm rot="5400000">
                <a:off x="3535283" y="1936518"/>
                <a:ext cx="535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07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175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17</cp:revision>
  <dcterms:created xsi:type="dcterms:W3CDTF">2020-08-24T04:45:23Z</dcterms:created>
  <dcterms:modified xsi:type="dcterms:W3CDTF">2020-08-24T16:21:51Z</dcterms:modified>
</cp:coreProperties>
</file>