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8"/>
  </p:normalViewPr>
  <p:slideViewPr>
    <p:cSldViewPr snapToGrid="0" snapToObjects="1">
      <p:cViewPr varScale="1">
        <p:scale>
          <a:sx n="113" d="100"/>
          <a:sy n="113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638DE-B7EF-E745-9C48-FDA814AC4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150676-1534-5841-A7E2-204AE33EE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DB24E-D9D1-ED4B-9825-C35A96B4C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9D10-35EC-FB4E-9FC4-B9803B41C79A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45809-B669-D641-B80A-936519BFF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975E1-8122-A143-8E4E-8B2207911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5594-3913-4548-8018-7E0B5E230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4F546-4498-9140-ADFA-4557B38A7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5AEC7C-CC0F-504B-85E7-71604615F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6695D-F08B-F24F-9DC5-1732985F4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9D10-35EC-FB4E-9FC4-B9803B41C79A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B7903-86D2-8745-AF5F-AAC76D3F9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9A896-CE52-2949-B6A1-580CB931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5594-3913-4548-8018-7E0B5E230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45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EA519E-A4A8-544B-9D08-9508E3A8BC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731398-3017-884A-AE4C-F12F0696C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3E4D8-22D2-A74A-9A4F-8ABC82A28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9D10-35EC-FB4E-9FC4-B9803B41C79A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C6C82-E936-9F41-AF93-63D081F27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56486-2699-2D4C-BAC9-CBDFF8584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5594-3913-4548-8018-7E0B5E230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6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46D09-4D40-4F49-B80E-0C8C48B6F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77DE2-FF78-6D4B-BD5C-448A93570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53BDD-2BE6-C343-B769-36A98F236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9D10-35EC-FB4E-9FC4-B9803B41C79A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4D828-7031-0D40-8707-770C4C2FF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04D25-12DF-B242-B449-CA682C38D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5594-3913-4548-8018-7E0B5E230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86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37F43-5848-2344-9CC4-9F64CAF16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F07CE-8C3A-004B-BEB0-9169F41CB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E76F5-4674-924B-80E4-63AFEC07B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9D10-35EC-FB4E-9FC4-B9803B41C79A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092DE-563C-EB4F-AA9D-B9E795ACD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2D25A-B81D-D34B-98C5-D066E91CE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5594-3913-4548-8018-7E0B5E230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52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F709C-5307-8A49-9908-9280D807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6D147-57EE-904E-88B2-35E7FCA429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C67E5-42E1-CB47-8C7A-C4B49F6D0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62F85-EA50-2D43-87CF-7078720D6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9D10-35EC-FB4E-9FC4-B9803B41C79A}" type="datetimeFigureOut">
              <a:rPr lang="en-US" smtClean="0"/>
              <a:t>4/27/18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45C87-A3E5-BD40-971F-75271A590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D7B7A-B82A-9049-8622-26551FA1D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5594-3913-4548-8018-7E0B5E230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02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E8979-3C51-AA4D-99A6-4D9BB6CDD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A5F03-5F6C-8844-942C-54B4A02AA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FFB28F-D092-4244-937B-BCA58FB06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C1E7E6-F04B-5647-A00D-62A431690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6CA196-1D27-2E49-A075-45923D3A5B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7F8AA0-9C92-204C-9E4E-FD8C30912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9D10-35EC-FB4E-9FC4-B9803B41C79A}" type="datetimeFigureOut">
              <a:rPr lang="en-US" smtClean="0"/>
              <a:t>4/27/18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3A4A55-0251-2C41-A9AF-761664BBB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B0846C-93CF-734A-94B0-3C1ED187C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5594-3913-4548-8018-7E0B5E230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71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95749-F979-264A-8F6C-B8AD57BAA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0EA5E-BCE3-6A40-A4A8-12F2F4D7F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9D10-35EC-FB4E-9FC4-B9803B41C79A}" type="datetimeFigureOut">
              <a:rPr lang="en-US" smtClean="0"/>
              <a:t>4/27/18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D65BAF-CF26-F342-9070-75EC9CB82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FE7519-D71E-934D-B918-6216E995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5594-3913-4548-8018-7E0B5E230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95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5F04D8-FB75-8D4B-B34C-0A706AC47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9D10-35EC-FB4E-9FC4-B9803B41C79A}" type="datetimeFigureOut">
              <a:rPr lang="en-US" smtClean="0"/>
              <a:t>4/27/18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137287-4649-CF48-87A3-D77A06245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B31CFE-4963-6D4C-9379-36CC33CCF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5594-3913-4548-8018-7E0B5E230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35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C45D2-FE83-BC47-A387-B6E0F784D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6356F-C3E5-3A4B-8A18-8D6D82F1D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58B9D6-877D-9241-9DEB-9559C86F4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5079F-BA88-6E43-8421-EA0C830C9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9D10-35EC-FB4E-9FC4-B9803B41C79A}" type="datetimeFigureOut">
              <a:rPr lang="en-US" smtClean="0"/>
              <a:t>4/27/18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92232F-F9EC-984B-A719-62A6A3533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AC7C2-E11B-F74B-8845-80B046ED6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5594-3913-4548-8018-7E0B5E230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4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F3A85-22A3-FB45-9818-645B3BE5C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A39EA5-596C-184D-B696-407D0945DF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500F8-F920-D149-B98E-28320F938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66C65-FF25-5640-A924-11F85C950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9D10-35EC-FB4E-9FC4-B9803B41C79A}" type="datetimeFigureOut">
              <a:rPr lang="en-US" smtClean="0"/>
              <a:t>4/27/18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0BCE5-1B3C-8747-A80C-A6964216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4360C-6DA4-8D43-89C2-87408B7F7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5594-3913-4548-8018-7E0B5E230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7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810E57-DE34-6142-9BF3-B28FF9786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C3BBE-C5A5-7145-A6CB-22AC9C23B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63844-7E99-6B4E-B886-F139595AC0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19D10-35EC-FB4E-9FC4-B9803B41C79A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190A4-8CA3-454D-9E61-BF6C14DD34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900CF-25AC-4C41-BDFB-926D9D9F82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D5594-3913-4548-8018-7E0B5E230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54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20F3967-9D7C-604D-902F-B3842ECB03C8}"/>
              </a:ext>
            </a:extLst>
          </p:cNvPr>
          <p:cNvGrpSpPr/>
          <p:nvPr/>
        </p:nvGrpSpPr>
        <p:grpSpPr>
          <a:xfrm>
            <a:off x="2063044" y="100894"/>
            <a:ext cx="7162800" cy="6565900"/>
            <a:chOff x="2063044" y="100894"/>
            <a:chExt cx="7162800" cy="65659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F045B9E-D235-8144-B0FF-9D50AFE6ED5B}"/>
                </a:ext>
              </a:extLst>
            </p:cNvPr>
            <p:cNvGrpSpPr/>
            <p:nvPr/>
          </p:nvGrpSpPr>
          <p:grpSpPr>
            <a:xfrm>
              <a:off x="2063044" y="100894"/>
              <a:ext cx="7162800" cy="6565900"/>
              <a:chOff x="2063044" y="100894"/>
              <a:chExt cx="7162800" cy="6565900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BE342819-30E2-FD4D-BA9C-CB734EC86BD2}"/>
                  </a:ext>
                </a:extLst>
              </p:cNvPr>
              <p:cNvGrpSpPr/>
              <p:nvPr/>
            </p:nvGrpSpPr>
            <p:grpSpPr>
              <a:xfrm>
                <a:off x="2063044" y="100894"/>
                <a:ext cx="7162800" cy="6565900"/>
                <a:chOff x="2063044" y="100894"/>
                <a:chExt cx="7162800" cy="6565900"/>
              </a:xfrm>
            </p:grpSpPr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BE9FC9E0-E13A-FF49-901C-FEF919611E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063044" y="100894"/>
                  <a:ext cx="7162800" cy="6565900"/>
                </a:xfrm>
                <a:prstGeom prst="rect">
                  <a:avLst/>
                </a:prstGeom>
              </p:spPr>
            </p:pic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A1361AA-B6F9-EE4F-A7B7-CEDA5FC0A872}"/>
                    </a:ext>
                  </a:extLst>
                </p:cNvPr>
                <p:cNvSpPr txBox="1"/>
                <p:nvPr/>
              </p:nvSpPr>
              <p:spPr>
                <a:xfrm>
                  <a:off x="5565422" y="5147733"/>
                  <a:ext cx="6174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(0,1)</a:t>
                  </a:r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79C4288B-8878-054E-9365-6DCC210F00E9}"/>
                    </a:ext>
                  </a:extLst>
                </p:cNvPr>
                <p:cNvSpPr/>
                <p:nvPr/>
              </p:nvSpPr>
              <p:spPr>
                <a:xfrm>
                  <a:off x="5520908" y="5162481"/>
                  <a:ext cx="79195" cy="85127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C389BA2B-2B88-9B4C-B9E2-BA887906FA82}"/>
                    </a:ext>
                  </a:extLst>
                </p:cNvPr>
                <p:cNvSpPr/>
                <p:nvPr/>
              </p:nvSpPr>
              <p:spPr>
                <a:xfrm>
                  <a:off x="6128553" y="4012752"/>
                  <a:ext cx="79195" cy="85127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1D03FDE-35A1-3C40-9FC2-DF7E24AF6694}"/>
                    </a:ext>
                  </a:extLst>
                </p:cNvPr>
                <p:cNvSpPr txBox="1"/>
                <p:nvPr/>
              </p:nvSpPr>
              <p:spPr>
                <a:xfrm>
                  <a:off x="6181308" y="3828086"/>
                  <a:ext cx="6158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(1,e)</a:t>
                  </a:r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F1CCB32-0EC4-B54A-BEA6-E784BA785874}"/>
                      </a:ext>
                    </a:extLst>
                  </p:cNvPr>
                  <p:cNvSpPr txBox="1"/>
                  <p:nvPr/>
                </p:nvSpPr>
                <p:spPr>
                  <a:xfrm>
                    <a:off x="2511751" y="841409"/>
                    <a:ext cx="2878801" cy="290701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𝑜𝑑𝑑𝑠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oMath>
                    </a14:m>
                    <a:r>
                      <a:rPr lang="en-US" dirty="0"/>
                      <a:t> </a:t>
                    </a:r>
                  </a:p>
                  <a:p>
                    <a:r>
                      <a:rPr lang="en-US" dirty="0"/>
                      <a:t>or 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𝑜𝑑𝑑𝑠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𝑟𝑎𝑡𝑖𝑜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oMath>
                    </a14:m>
                    <a:endParaRPr lang="en-US" dirty="0"/>
                  </a:p>
                  <a:p>
                    <a:endParaRPr lang="en-US" dirty="0"/>
                  </a:p>
                  <a:p>
                    <a:r>
                      <a:rPr lang="en-US" dirty="0"/>
                      <a:t>Let </a:t>
                    </a:r>
                    <a:r>
                      <a:rPr lang="en-US" i="1" dirty="0"/>
                      <a:t>f</a:t>
                    </a:r>
                    <a:r>
                      <a:rPr lang="en-US" dirty="0"/>
                      <a:t>(</a:t>
                    </a:r>
                    <a:r>
                      <a:rPr lang="en-US" i="1" dirty="0"/>
                      <a:t>z</a:t>
                    </a:r>
                    <a:r>
                      <a:rPr lang="en-US" dirty="0"/>
                      <a:t>) = </a:t>
                    </a:r>
                    <a:r>
                      <a:rPr lang="en-US" i="1" dirty="0" err="1"/>
                      <a:t>e</a:t>
                    </a:r>
                    <a:r>
                      <a:rPr lang="en-US" i="1" baseline="30000" dirty="0" err="1"/>
                      <a:t>z</a:t>
                    </a:r>
                    <a:endParaRPr lang="en-US" i="1" baseline="30000" dirty="0"/>
                  </a:p>
                  <a:p>
                    <a:endParaRPr lang="en-US" i="1" baseline="30000" dirty="0"/>
                  </a:p>
                  <a:p>
                    <a:r>
                      <a:rPr lang="en-US" dirty="0"/>
                      <a:t>The derivative:</a:t>
                    </a:r>
                  </a:p>
                  <a:p>
                    <a:r>
                      <a:rPr lang="en-US" i="1" dirty="0"/>
                      <a:t>f’</a:t>
                    </a:r>
                    <a:r>
                      <a:rPr lang="en-US" dirty="0"/>
                      <a:t>(</a:t>
                    </a:r>
                    <a:r>
                      <a:rPr lang="en-US" i="1" dirty="0"/>
                      <a:t>z</a:t>
                    </a:r>
                    <a:r>
                      <a:rPr lang="en-US" dirty="0"/>
                      <a:t>) = </a:t>
                    </a:r>
                    <a:r>
                      <a:rPr lang="en-US" i="1" dirty="0" err="1"/>
                      <a:t>e</a:t>
                    </a:r>
                    <a:r>
                      <a:rPr lang="en-US" i="1" baseline="30000" dirty="0" err="1"/>
                      <a:t>z</a:t>
                    </a:r>
                    <a:endParaRPr lang="en-US" dirty="0"/>
                  </a:p>
                  <a:p>
                    <a:r>
                      <a:rPr lang="en-US" i="1" dirty="0"/>
                      <a:t>f’</a:t>
                    </a:r>
                    <a:r>
                      <a:rPr lang="en-US" dirty="0"/>
                      <a:t>(0) = </a:t>
                    </a:r>
                    <a:r>
                      <a:rPr lang="en-US" i="1" dirty="0"/>
                      <a:t>e</a:t>
                    </a:r>
                    <a:r>
                      <a:rPr lang="en-US" baseline="30000" dirty="0"/>
                      <a:t>0</a:t>
                    </a:r>
                    <a:r>
                      <a:rPr lang="en-US" dirty="0"/>
                      <a:t>=1, the critical slope</a:t>
                    </a:r>
                  </a:p>
                  <a:p>
                    <a:r>
                      <a:rPr lang="en-US" i="1" dirty="0"/>
                      <a:t>f’</a:t>
                    </a:r>
                    <a:r>
                      <a:rPr lang="en-US" dirty="0"/>
                      <a:t>(z&lt;0) &lt; 1</a:t>
                    </a:r>
                  </a:p>
                  <a:p>
                    <a:r>
                      <a:rPr lang="en-US" i="1" dirty="0"/>
                      <a:t>f’</a:t>
                    </a:r>
                    <a:r>
                      <a:rPr lang="en-US" dirty="0"/>
                      <a:t>(z&gt;0) &gt; 1</a:t>
                    </a:r>
                    <a:endParaRPr lang="en-US" i="1" dirty="0"/>
                  </a:p>
                </p:txBody>
              </p:sp>
            </mc:Choice>
            <mc:Fallback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F1CCB32-0EC4-B54A-BEA6-E784BA7858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1751" y="841409"/>
                    <a:ext cx="2878801" cy="290701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762" r="-881"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A434ED9B-C771-844A-A840-BD890EACB132}"/>
                      </a:ext>
                    </a:extLst>
                  </p:cNvPr>
                  <p:cNvSpPr txBox="1"/>
                  <p:nvPr/>
                </p:nvSpPr>
                <p:spPr>
                  <a:xfrm>
                    <a:off x="8044069" y="5900356"/>
                    <a:ext cx="1173078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/>
                  </a:p>
                  <a:p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A434ED9B-C771-844A-A840-BD890EACB1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4069" y="5900356"/>
                    <a:ext cx="1173078" cy="64633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9AD2357-E870-2D42-BF9C-710B8F4D96FB}"/>
                </a:ext>
              </a:extLst>
            </p:cNvPr>
            <p:cNvSpPr/>
            <p:nvPr/>
          </p:nvSpPr>
          <p:spPr>
            <a:xfrm>
              <a:off x="4904958" y="5580605"/>
              <a:ext cx="79195" cy="8512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3B4116E-5B1F-554B-B1D7-5DD276575216}"/>
                </a:ext>
              </a:extLst>
            </p:cNvPr>
            <p:cNvSpPr txBox="1"/>
            <p:nvPr/>
          </p:nvSpPr>
          <p:spPr>
            <a:xfrm>
              <a:off x="4157322" y="5205044"/>
              <a:ext cx="889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(-1,1/e)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8594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2B53B23-D056-664D-8F17-FFE4F151108C}"/>
                  </a:ext>
                </a:extLst>
              </p:cNvPr>
              <p:cNvSpPr txBox="1"/>
              <p:nvPr/>
            </p:nvSpPr>
            <p:spPr>
              <a:xfrm>
                <a:off x="1600006" y="3008209"/>
                <a:ext cx="5652253" cy="1271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+1)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dirty="0"/>
                  <a:t>Let f(x)=e</a:t>
                </a:r>
                <a:r>
                  <a:rPr lang="en-US" baseline="30000" dirty="0"/>
                  <a:t>x</a:t>
                </a:r>
                <a:r>
                  <a:rPr lang="en-US" dirty="0"/>
                  <a:t>, then the derivate of f(x) = f’(x) = e</a:t>
                </a:r>
                <a:r>
                  <a:rPr lang="en-US" baseline="30000" dirty="0"/>
                  <a:t>x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2B53B23-D056-664D-8F17-FFE4F1511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006" y="3008209"/>
                <a:ext cx="5652253" cy="1271054"/>
              </a:xfrm>
              <a:prstGeom prst="rect">
                <a:avLst/>
              </a:prstGeom>
              <a:blipFill>
                <a:blip r:embed="rId2"/>
                <a:stretch>
                  <a:fillRect l="-897" b="-5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4742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9844413-A2E1-5643-A847-D9091DBAF0FD}"/>
              </a:ext>
            </a:extLst>
          </p:cNvPr>
          <p:cNvGrpSpPr/>
          <p:nvPr/>
        </p:nvGrpSpPr>
        <p:grpSpPr>
          <a:xfrm>
            <a:off x="2438400" y="146050"/>
            <a:ext cx="7315200" cy="6565900"/>
            <a:chOff x="2438400" y="146050"/>
            <a:chExt cx="7315200" cy="65659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BAED3C0-4D16-CF42-B611-A1CC1193C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8400" y="146050"/>
              <a:ext cx="7315200" cy="65659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241A94FB-8C32-5B4A-9C4C-0C2C9EC4AA2D}"/>
                    </a:ext>
                  </a:extLst>
                </p:cNvPr>
                <p:cNvSpPr txBox="1"/>
                <p:nvPr/>
              </p:nvSpPr>
              <p:spPr>
                <a:xfrm>
                  <a:off x="6911758" y="5512682"/>
                  <a:ext cx="24314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 = log odds 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241A94FB-8C32-5B4A-9C4C-0C2C9EC4AA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1758" y="5512682"/>
                  <a:ext cx="2431499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554" t="-3333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89793882-E719-0843-854E-E82B8373BC8E}"/>
                    </a:ext>
                  </a:extLst>
                </p:cNvPr>
                <p:cNvSpPr txBox="1"/>
                <p:nvPr/>
              </p:nvSpPr>
              <p:spPr>
                <a:xfrm>
                  <a:off x="2820635" y="454730"/>
                  <a:ext cx="2595646" cy="6173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𝑝𝑟𝑜𝑏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𝑝𝑎𝑠𝑠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89793882-E719-0843-854E-E82B8373BC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0635" y="454730"/>
                  <a:ext cx="2595646" cy="617348"/>
                </a:xfrm>
                <a:prstGeom prst="rect">
                  <a:avLst/>
                </a:prstGeom>
                <a:blipFill>
                  <a:blip r:embed="rId4"/>
                  <a:stretch>
                    <a:fillRect b="-20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6D7CD88-17B9-784B-990D-6E5D3C000798}"/>
                </a:ext>
              </a:extLst>
            </p:cNvPr>
            <p:cNvSpPr/>
            <p:nvPr/>
          </p:nvSpPr>
          <p:spPr>
            <a:xfrm>
              <a:off x="6040358" y="3445044"/>
              <a:ext cx="79195" cy="8512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20B9807-DFB5-9D4A-914D-08307709EFFB}"/>
                </a:ext>
              </a:extLst>
            </p:cNvPr>
            <p:cNvSpPr txBox="1"/>
            <p:nvPr/>
          </p:nvSpPr>
          <p:spPr>
            <a:xfrm>
              <a:off x="6119553" y="3487607"/>
              <a:ext cx="792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(0,0.5)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9348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7782FEE-CCBA-2245-A76B-3608B89FE57A}"/>
              </a:ext>
            </a:extLst>
          </p:cNvPr>
          <p:cNvGrpSpPr/>
          <p:nvPr/>
        </p:nvGrpSpPr>
        <p:grpSpPr>
          <a:xfrm>
            <a:off x="2438400" y="101600"/>
            <a:ext cx="7315200" cy="6654800"/>
            <a:chOff x="2438400" y="101600"/>
            <a:chExt cx="7315200" cy="66548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AF4AA72-7E8F-E044-8EF4-1727C6B5E0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8400" y="101600"/>
              <a:ext cx="7315200" cy="66548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7CEDD31-6806-CB4E-8128-0B3EE31E34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43696" y="1946836"/>
              <a:ext cx="292100" cy="3175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089227E-A3A1-6244-9D1A-5277C579B3F3}"/>
                    </a:ext>
                  </a:extLst>
                </p:cNvPr>
                <p:cNvSpPr txBox="1"/>
                <p:nvPr/>
              </p:nvSpPr>
              <p:spPr>
                <a:xfrm>
                  <a:off x="3265556" y="712434"/>
                  <a:ext cx="4015586" cy="6235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𝑜𝑑𝑑𝑠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089227E-A3A1-6244-9D1A-5277C579B3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5556" y="712434"/>
                  <a:ext cx="4015586" cy="623569"/>
                </a:xfrm>
                <a:prstGeom prst="rect">
                  <a:avLst/>
                </a:prstGeom>
                <a:blipFill>
                  <a:blip r:embed="rId4"/>
                  <a:stretch>
                    <a:fillRect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97811AC-3015-D74D-960B-A7E00EFA7F4C}"/>
                    </a:ext>
                  </a:extLst>
                </p:cNvPr>
                <p:cNvSpPr txBox="1"/>
                <p:nvPr/>
              </p:nvSpPr>
              <p:spPr>
                <a:xfrm>
                  <a:off x="7905623" y="3992563"/>
                  <a:ext cx="1539268" cy="390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𝑝𝑟𝑜𝑏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𝑝𝑎𝑠𝑠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97811AC-3015-D74D-960B-A7E00EFA7F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5623" y="3992563"/>
                  <a:ext cx="1539268" cy="390748"/>
                </a:xfrm>
                <a:prstGeom prst="rect">
                  <a:avLst/>
                </a:prstGeom>
                <a:blipFill>
                  <a:blip r:embed="rId5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AB3ADF5F-D46A-8641-9823-6C59289A6202}"/>
                    </a:ext>
                  </a:extLst>
                </p:cNvPr>
                <p:cNvSpPr txBox="1"/>
                <p:nvPr/>
              </p:nvSpPr>
              <p:spPr>
                <a:xfrm>
                  <a:off x="3265556" y="5555607"/>
                  <a:ext cx="5820387" cy="4265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500" b="0" dirty="0"/>
                    <a:t>Note: </a:t>
                  </a:r>
                  <a14:m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𝑜𝑑𝑑𝑠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a14:m>
                  <a:r>
                    <a:rPr lang="en-US" sz="1500" dirty="0"/>
                    <a:t> thus log odds is simply taking the natural log of the odds</a:t>
                  </a:r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AB3ADF5F-D46A-8641-9823-6C59289A62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5556" y="5555607"/>
                  <a:ext cx="5820387" cy="426592"/>
                </a:xfrm>
                <a:prstGeom prst="rect">
                  <a:avLst/>
                </a:prstGeom>
                <a:blipFill>
                  <a:blip r:embed="rId6"/>
                  <a:stretch>
                    <a:fillRect l="-4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95089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140</Words>
  <Application>Microsoft Macintosh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Yang</dc:creator>
  <cp:lastModifiedBy>Daniel Yang</cp:lastModifiedBy>
  <cp:revision>16</cp:revision>
  <dcterms:created xsi:type="dcterms:W3CDTF">2018-04-15T06:17:26Z</dcterms:created>
  <dcterms:modified xsi:type="dcterms:W3CDTF">2018-04-27T12:25:11Z</dcterms:modified>
</cp:coreProperties>
</file>