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  <p:sldMasterId id="2147483680" r:id="rId2"/>
    <p:sldMasterId id="2147483681" r:id="rId3"/>
  </p:sldMasterIdLst>
  <p:notesMasterIdLst>
    <p:notesMasterId r:id="rId13"/>
  </p:notesMasterIdLst>
  <p:sldIdLst>
    <p:sldId id="256" r:id="rId4"/>
    <p:sldId id="257" r:id="rId5"/>
    <p:sldId id="258" r:id="rId6"/>
    <p:sldId id="274" r:id="rId7"/>
    <p:sldId id="276" r:id="rId8"/>
    <p:sldId id="270" r:id="rId9"/>
    <p:sldId id="268" r:id="rId10"/>
    <p:sldId id="273" r:id="rId11"/>
    <p:sldId id="267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18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6956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b958ddd3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6b958ddd3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b958ddd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6b958ddd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685800" y="213043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2314" y="440691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3"/>
          </p:nvPr>
        </p:nvSpPr>
        <p:spPr>
          <a:xfrm>
            <a:off x="464503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4"/>
          </p:nvPr>
        </p:nvSpPr>
        <p:spPr>
          <a:xfrm>
            <a:off x="464503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1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 rot="5400000">
            <a:off x="5370522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457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3124203" y="635636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6553201" y="63563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0" tIns="45625" rIns="91250" bIns="456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722314" y="4406909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1371600" y="38862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4953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029201" y="1600202"/>
            <a:ext cx="43815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body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3"/>
          </p:nvPr>
        </p:nvSpPr>
        <p:spPr>
          <a:xfrm>
            <a:off x="4645032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4"/>
          </p:nvPr>
        </p:nvSpPr>
        <p:spPr>
          <a:xfrm>
            <a:off x="4645032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57199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body" idx="2"/>
          </p:nvPr>
        </p:nvSpPr>
        <p:spPr>
          <a:xfrm>
            <a:off x="457199" y="1435102"/>
            <a:ext cx="30083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32"/>
          <p:cNvSpPr>
            <a:spLocks noGrp="1"/>
          </p:cNvSpPr>
          <p:nvPr>
            <p:ph type="pic" idx="2"/>
          </p:nvPr>
        </p:nvSpPr>
        <p:spPr>
          <a:xfrm>
            <a:off x="1792289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1792289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7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 rot="5400000">
            <a:off x="5370519" y="2085980"/>
            <a:ext cx="5851525" cy="222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 rot="5400000">
            <a:off x="836613" y="-66670"/>
            <a:ext cx="5851525" cy="6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dt" idx="10"/>
          </p:nvPr>
        </p:nvSpPr>
        <p:spPr>
          <a:xfrm>
            <a:off x="457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ftr" idx="11"/>
          </p:nvPr>
        </p:nvSpPr>
        <p:spPr>
          <a:xfrm>
            <a:off x="3124203" y="635635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ldNum" idx="12"/>
          </p:nvPr>
        </p:nvSpPr>
        <p:spPr>
          <a:xfrm>
            <a:off x="6553201" y="63563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0" tIns="45650" rIns="91300" bIns="456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34" y="1008"/>
            <a:ext cx="9144477" cy="685699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06" y="71414"/>
            <a:ext cx="9001156" cy="67037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/>
        </p:nvSpPr>
        <p:spPr>
          <a:xfrm>
            <a:off x="601337" y="1679571"/>
            <a:ext cx="7368164" cy="3112794"/>
          </a:xfrm>
          <a:prstGeom prst="rect">
            <a:avLst/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80075" tIns="40025" rIns="80075" bIns="400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2020.1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INTRODUÇÃO 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 smtClean="0"/>
              <a:t>ESTRUTURAS DE CONTROLE:</a:t>
            </a:r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Controlam o fluxo de execução do programa</a:t>
            </a:r>
            <a:r>
              <a:rPr lang="pt-BR" sz="2000" dirty="0" smtClean="0"/>
              <a:t>;</a:t>
            </a:r>
            <a:endParaRPr lang="pt-BR" sz="2000" dirty="0"/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000" dirty="0"/>
              <a:t>Três categorias principais:</a:t>
            </a:r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Sequencial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Seleção</a:t>
            </a:r>
            <a:endParaRPr lang="pt-BR" sz="1600" dirty="0"/>
          </a:p>
          <a:p>
            <a:pPr marL="1276350" lvl="2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1600" dirty="0"/>
              <a:t>  </a:t>
            </a:r>
            <a:r>
              <a:rPr lang="pt-BR" sz="1600" dirty="0" smtClean="0"/>
              <a:t>Iteração</a:t>
            </a:r>
          </a:p>
          <a:p>
            <a:pPr marL="819150" lvl="1" indent="-285750" algn="just">
              <a:lnSpc>
                <a:spcPct val="115000"/>
              </a:lnSpc>
              <a:spcBef>
                <a:spcPts val="0"/>
              </a:spcBef>
            </a:pPr>
            <a:r>
              <a:rPr lang="pt-BR" sz="2000" dirty="0" smtClean="0"/>
              <a:t>Estrutura de seleção múltipla;</a:t>
            </a:r>
            <a:endParaRPr lang="pt-BR" sz="20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SWITCH-CASE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Estrutura de seleção múltipla que permite selecionar um entre um conjunto de casos possíveis.</a:t>
            </a:r>
          </a:p>
          <a:p>
            <a:pPr marL="76200" lvl="0" indent="0" algn="just">
              <a:lnSpc>
                <a:spcPct val="115000"/>
              </a:lnSpc>
              <a:spcBef>
                <a:spcPts val="0"/>
              </a:spcBef>
              <a:buSzPts val="2400"/>
              <a:buNone/>
            </a:pPr>
            <a:r>
              <a:rPr lang="pt-BR" sz="2400" dirty="0" smtClean="0"/>
              <a:t>Sintaxe:</a:t>
            </a:r>
            <a:endParaRPr lang="pt-BR" sz="2400" dirty="0"/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switch (</a:t>
            </a:r>
            <a:r>
              <a:rPr lang="pt-BR" sz="1800" dirty="0" smtClean="0"/>
              <a:t>expressão){</a:t>
            </a:r>
            <a:endParaRPr lang="pt-BR" sz="1800" dirty="0"/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case </a:t>
            </a:r>
            <a:r>
              <a:rPr lang="pt-BR" sz="1800" dirty="0" smtClean="0"/>
              <a:t>valor1</a:t>
            </a:r>
            <a:r>
              <a:rPr lang="pt-BR" sz="1800" dirty="0"/>
              <a:t>: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	...</a:t>
            </a:r>
            <a:endParaRPr lang="pt-BR" sz="1800" dirty="0"/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	break</a:t>
            </a:r>
            <a:r>
              <a:rPr lang="pt-BR" sz="1800" dirty="0"/>
              <a:t>;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case </a:t>
            </a:r>
            <a:r>
              <a:rPr lang="pt-BR" sz="1800" dirty="0" smtClean="0"/>
              <a:t>valor2</a:t>
            </a:r>
            <a:r>
              <a:rPr lang="pt-BR" sz="1800" dirty="0"/>
              <a:t>: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	...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</a:t>
            </a:r>
            <a:r>
              <a:rPr lang="pt-BR" sz="1800" dirty="0" smtClean="0"/>
              <a:t>	break</a:t>
            </a:r>
            <a:r>
              <a:rPr lang="pt-BR" sz="1800" dirty="0"/>
              <a:t>;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...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default: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		...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 smtClean="0"/>
              <a:t>	</a:t>
            </a:r>
            <a:r>
              <a:rPr lang="pt-BR" sz="1800" dirty="0"/>
              <a:t>	break;</a:t>
            </a:r>
          </a:p>
          <a:p>
            <a:pPr marL="76200" lvl="0" indent="366713" algn="just">
              <a:lnSpc>
                <a:spcPct val="95000"/>
              </a:lnSpc>
              <a:spcBef>
                <a:spcPts val="0"/>
              </a:spcBef>
              <a:buSzPts val="2400"/>
              <a:buNone/>
            </a:pPr>
            <a:r>
              <a:rPr lang="pt-BR" sz="1800" dirty="0"/>
              <a:t>}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35550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ESTRUTURA SWITCH-CASE</a:t>
            </a:r>
            <a:endParaRPr dirty="0"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 smtClean="0"/>
              <a:t>&lt;valor1&gt;, ... &lt;</a:t>
            </a:r>
            <a:r>
              <a:rPr lang="pt-BR" sz="2400" dirty="0" err="1" smtClean="0"/>
              <a:t>valorn</a:t>
            </a:r>
            <a:r>
              <a:rPr lang="pt-BR" sz="2400" dirty="0" smtClean="0"/>
              <a:t>&gt; devem ser números inteiros </a:t>
            </a:r>
            <a:r>
              <a:rPr lang="pt-BR" sz="2400" dirty="0"/>
              <a:t>ou </a:t>
            </a:r>
            <a:r>
              <a:rPr lang="pt-BR" sz="2400" dirty="0" smtClean="0"/>
              <a:t>um </a:t>
            </a:r>
            <a:r>
              <a:rPr lang="pt-BR" sz="2400" dirty="0"/>
              <a:t>caractere.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Se </a:t>
            </a:r>
            <a:r>
              <a:rPr lang="pt-BR" sz="2400" dirty="0" smtClean="0"/>
              <a:t>expressão </a:t>
            </a:r>
            <a:r>
              <a:rPr lang="pt-BR" sz="2400" dirty="0"/>
              <a:t>resultar em um </a:t>
            </a:r>
            <a:r>
              <a:rPr lang="pt-BR" sz="2400" dirty="0" smtClean="0"/>
              <a:t>dos valores listados, </a:t>
            </a:r>
            <a:r>
              <a:rPr lang="pt-BR" sz="2400" dirty="0"/>
              <a:t>os comandos seguintes ao caso </a:t>
            </a:r>
            <a:r>
              <a:rPr lang="pt-BR" sz="2400" dirty="0" smtClean="0"/>
              <a:t>&lt;</a:t>
            </a:r>
            <a:r>
              <a:rPr lang="pt-BR" sz="2400" dirty="0" err="1" smtClean="0"/>
              <a:t>valor</a:t>
            </a:r>
            <a:r>
              <a:rPr lang="pt-BR" sz="2400" baseline="-25000" dirty="0" err="1" smtClean="0"/>
              <a:t>i</a:t>
            </a:r>
            <a:r>
              <a:rPr lang="pt-BR" sz="2400" dirty="0" smtClean="0"/>
              <a:t>&gt; </a:t>
            </a:r>
            <a:r>
              <a:rPr lang="pt-BR" sz="2400" dirty="0"/>
              <a:t>serão executados até encontrar um break.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Sem uso de break -&gt; todos casos são testados.</a:t>
            </a:r>
          </a:p>
          <a:p>
            <a:pPr marL="419100" indent="-342900" algn="just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pt-BR" sz="2400" dirty="0"/>
              <a:t>Default -&gt; opção para valores de </a:t>
            </a:r>
            <a:r>
              <a:rPr lang="pt-BR" sz="2400" dirty="0" smtClean="0"/>
              <a:t>expressão </a:t>
            </a:r>
            <a:r>
              <a:rPr lang="pt-BR" sz="2400" dirty="0"/>
              <a:t>diferente de todos os casos.</a:t>
            </a:r>
          </a:p>
          <a:p>
            <a:pPr lvl="1" indent="-381000" algn="just">
              <a:lnSpc>
                <a:spcPct val="115000"/>
              </a:lnSpc>
              <a:spcBef>
                <a:spcPts val="0"/>
              </a:spcBef>
              <a:buSzPts val="2400"/>
              <a:buChar char="•"/>
            </a:pPr>
            <a:endParaRPr lang="pt-BR" sz="1600" dirty="0"/>
          </a:p>
          <a:p>
            <a:pPr marL="76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6313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/>
            <a:r>
              <a:rPr lang="pt-BR" dirty="0"/>
              <a:t>ESTRUTURA SWITCH-CASE</a:t>
            </a:r>
            <a:endParaRPr dirty="0"/>
          </a:p>
        </p:txBody>
      </p:sp>
      <p:sp>
        <p:nvSpPr>
          <p:cNvPr id="248" name="Google Shape;248;p40"/>
          <p:cNvSpPr txBox="1">
            <a:spLocks noGrp="1"/>
          </p:cNvSpPr>
          <p:nvPr>
            <p:ph type="body" idx="1"/>
          </p:nvPr>
        </p:nvSpPr>
        <p:spPr>
          <a:xfrm flipH="1">
            <a:off x="457150" y="1569959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254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2400" b="1" u="sng" dirty="0" smtClean="0"/>
              <a:t>Exemplo: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 ( ){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char </a:t>
            </a:r>
            <a:r>
              <a:rPr lang="pt-BR" sz="1600" dirty="0" err="1"/>
              <a:t>ch</a:t>
            </a:r>
            <a:r>
              <a:rPr lang="pt-BR" sz="1600" dirty="0"/>
              <a:t>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</a:t>
            </a:r>
            <a:r>
              <a:rPr lang="pt-BR" sz="1600" dirty="0" err="1"/>
              <a:t>printf</a:t>
            </a:r>
            <a:r>
              <a:rPr lang="pt-BR" sz="1600" dirty="0"/>
              <a:t>("Digite uma letra: 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</a:t>
            </a:r>
            <a:r>
              <a:rPr lang="pt-BR" sz="1600" dirty="0" err="1"/>
              <a:t>scanf</a:t>
            </a:r>
            <a:r>
              <a:rPr lang="pt-BR" sz="1600" dirty="0"/>
              <a:t>("%c",&amp;</a:t>
            </a:r>
            <a:r>
              <a:rPr lang="pt-BR" sz="1600" dirty="0" err="1"/>
              <a:t>ch</a:t>
            </a:r>
            <a:r>
              <a:rPr lang="pt-BR" sz="1600" dirty="0"/>
              <a:t>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switch(</a:t>
            </a:r>
            <a:r>
              <a:rPr lang="pt-BR" sz="1600" dirty="0" err="1"/>
              <a:t>ch</a:t>
            </a:r>
            <a:r>
              <a:rPr lang="pt-BR" sz="1600" dirty="0"/>
              <a:t>){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	case ‘a’:{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		</a:t>
            </a:r>
            <a:r>
              <a:rPr lang="pt-BR" sz="1600" dirty="0" err="1"/>
              <a:t>printf</a:t>
            </a:r>
            <a:r>
              <a:rPr lang="pt-BR" sz="1600" dirty="0"/>
              <a:t>("Você informou a letra a.");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	break;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  }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case ‘b’:{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("Você informou a letra b.");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	break;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}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default:{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("Caractere informado diferente de a e b.");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	break;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	}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  }</a:t>
            </a:r>
          </a:p>
          <a:p>
            <a:pPr marL="2540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pt-BR" sz="16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424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ATIVIDADE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76200" lvl="0" indent="0" algn="just">
              <a:spcBef>
                <a:spcPts val="0"/>
              </a:spcBef>
              <a:buSzPts val="2400"/>
              <a:buNone/>
            </a:pPr>
            <a:r>
              <a:rPr lang="pt-BR" sz="2200" dirty="0"/>
              <a:t>Faça um programa em C que </a:t>
            </a:r>
            <a:r>
              <a:rPr lang="pt-BR" sz="2200" dirty="0" smtClean="0"/>
              <a:t>apresente ao </a:t>
            </a:r>
            <a:r>
              <a:rPr lang="pt-BR" sz="2200" dirty="0"/>
              <a:t>usuário o menu de opções a seguir, leia a opção do usuário e os dados necessários para executar cada operação</a:t>
            </a:r>
            <a:r>
              <a:rPr lang="pt-BR" sz="2200" dirty="0" smtClean="0"/>
              <a:t>.</a:t>
            </a:r>
          </a:p>
          <a:p>
            <a:pPr marL="590550" lvl="0" indent="-514350" algn="just">
              <a:spcBef>
                <a:spcPts val="0"/>
              </a:spcBef>
              <a:buSzPts val="2400"/>
              <a:buFont typeface="+mj-lt"/>
              <a:buAutoNum type="arabicPeriod"/>
            </a:pPr>
            <a:endParaRPr lang="pt-BR" sz="2200" dirty="0"/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r>
              <a:rPr lang="pt-BR" sz="2200" b="1" u="sng" dirty="0"/>
              <a:t>Menu de opções: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r>
              <a:rPr lang="pt-BR" sz="2200" dirty="0"/>
              <a:t>1 Somar dois números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r>
              <a:rPr lang="pt-BR" sz="2200" dirty="0"/>
              <a:t>2 Multiplicar dois números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r>
              <a:rPr lang="pt-BR" sz="2200" dirty="0"/>
              <a:t>3 Subtrair dois números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r>
              <a:rPr lang="pt-BR" sz="2200" dirty="0"/>
              <a:t>4 Dividir dois </a:t>
            </a:r>
            <a:r>
              <a:rPr lang="pt-BR" sz="2200" dirty="0" smtClean="0"/>
              <a:t>números</a:t>
            </a:r>
          </a:p>
          <a:p>
            <a:pPr marL="76200" lvl="0" indent="914400" algn="just">
              <a:spcBef>
                <a:spcPts val="0"/>
              </a:spcBef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pt-BR" sz="2200" dirty="0"/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71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657075" y="683525"/>
            <a:ext cx="73425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/>
          </p:nvPr>
        </p:nvSpPr>
        <p:spPr>
          <a:xfrm>
            <a:off x="457200" y="274650"/>
            <a:ext cx="7439400" cy="11430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CONSIDERAÇÕES</a:t>
            </a:r>
            <a:endParaRPr dirty="0"/>
          </a:p>
        </p:txBody>
      </p:sp>
      <p:sp>
        <p:nvSpPr>
          <p:cNvPr id="284" name="Google Shape;284;p45"/>
          <p:cNvSpPr txBox="1">
            <a:spLocks noGrp="1"/>
          </p:cNvSpPr>
          <p:nvPr>
            <p:ph type="body" idx="1"/>
          </p:nvPr>
        </p:nvSpPr>
        <p:spPr>
          <a:xfrm flipH="1">
            <a:off x="457150" y="1881050"/>
            <a:ext cx="7439400" cy="4099500"/>
          </a:xfrm>
          <a:prstGeom prst="rect">
            <a:avLst/>
          </a:prstGeom>
        </p:spPr>
        <p:txBody>
          <a:bodyPr spcFirstLastPara="1" wrap="square" lIns="91300" tIns="45650" rIns="91300" bIns="45650" anchor="t" anchorCtr="0">
            <a:noAutofit/>
          </a:bodyPr>
          <a:lstStyle/>
          <a:p>
            <a:pPr lvl="0" indent="-381000" algn="just">
              <a:spcBef>
                <a:spcPts val="0"/>
              </a:spcBef>
              <a:buSzPts val="2400"/>
            </a:pPr>
            <a:r>
              <a:rPr lang="pt-BR" sz="2800" dirty="0"/>
              <a:t> O comando switch é frequentemente utilizado para processar uma entrada via teclado, como em uma seleção por menu</a:t>
            </a:r>
            <a:r>
              <a:rPr lang="pt-BR" sz="2800" dirty="0" smtClean="0"/>
              <a:t>.</a:t>
            </a:r>
          </a:p>
          <a:p>
            <a:pPr lvl="0" indent="-381000" algn="just">
              <a:spcBef>
                <a:spcPts val="0"/>
              </a:spcBef>
              <a:buSzPts val="2400"/>
            </a:pPr>
            <a:endParaRPr lang="pt-BR" sz="2800" dirty="0"/>
          </a:p>
          <a:p>
            <a:pPr lvl="0" indent="-381000" algn="just">
              <a:spcBef>
                <a:spcPts val="0"/>
              </a:spcBef>
              <a:buSzPts val="2400"/>
            </a:pPr>
            <a:r>
              <a:rPr lang="pt-BR" sz="2800" dirty="0" smtClean="0"/>
              <a:t>O </a:t>
            </a:r>
            <a:r>
              <a:rPr lang="pt-BR" sz="2800" dirty="0"/>
              <a:t>comando switch difere </a:t>
            </a:r>
            <a:r>
              <a:rPr lang="pt-BR" sz="2800" dirty="0" smtClean="0"/>
              <a:t>da estrutura </a:t>
            </a:r>
            <a:r>
              <a:rPr lang="pt-BR" sz="2800" i="1" dirty="0" err="1" smtClean="0"/>
              <a:t>if</a:t>
            </a:r>
            <a:r>
              <a:rPr lang="pt-BR" sz="2800" i="1" dirty="0" smtClean="0"/>
              <a:t>/</a:t>
            </a:r>
            <a:r>
              <a:rPr lang="pt-BR" sz="2800" i="1" dirty="0" err="1" smtClean="0"/>
              <a:t>else</a:t>
            </a:r>
            <a:r>
              <a:rPr lang="pt-BR" sz="2800" dirty="0" smtClean="0"/>
              <a:t> </a:t>
            </a:r>
            <a:r>
              <a:rPr lang="pt-BR" sz="2800" dirty="0"/>
              <a:t>porque o switch só pode testar igualdade, enquanto </a:t>
            </a:r>
            <a:r>
              <a:rPr lang="pt-BR" sz="2800" dirty="0" smtClean="0"/>
              <a:t>a estrutura </a:t>
            </a:r>
            <a:r>
              <a:rPr lang="pt-BR" sz="2800" i="1" dirty="0" err="1"/>
              <a:t>if</a:t>
            </a:r>
            <a:r>
              <a:rPr lang="pt-BR" sz="2800" dirty="0"/>
              <a:t> pode avaliar uma expressão lógica ou relacional.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 descr="M:\Criação\2018.1\Institucional\PPT Padrão\UniCarioca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9" y="3"/>
            <a:ext cx="9142643" cy="6856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255</Words>
  <Application>Microsoft Office PowerPoint</Application>
  <PresentationFormat>Apresentação na tela (4:3)</PresentationFormat>
  <Paragraphs>72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3_Tema do Office</vt:lpstr>
      <vt:lpstr>1_Tema do Office</vt:lpstr>
      <vt:lpstr>2_Tema do Office</vt:lpstr>
      <vt:lpstr>Apresentação do PowerPoint</vt:lpstr>
      <vt:lpstr>Apresentação do PowerPoint</vt:lpstr>
      <vt:lpstr>INTRODUÇÃO </vt:lpstr>
      <vt:lpstr>ESTRUTURA SWITCH-CASE</vt:lpstr>
      <vt:lpstr>ESTRUTURA SWITCH-CASE</vt:lpstr>
      <vt:lpstr>ESTRUTURA SWITCH-CASE</vt:lpstr>
      <vt:lpstr>ATIVIDADE</vt:lpstr>
      <vt:lpstr>CONSIDERAÇÕES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Priscilla Abreu</cp:lastModifiedBy>
  <cp:revision>31</cp:revision>
  <dcterms:modified xsi:type="dcterms:W3CDTF">2019-12-20T22:41:59Z</dcterms:modified>
</cp:coreProperties>
</file>