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1"/>
  </p:notesMasterIdLst>
  <p:sldIdLst>
    <p:sldId id="317" r:id="rId2"/>
    <p:sldId id="315" r:id="rId3"/>
    <p:sldId id="316" r:id="rId4"/>
    <p:sldId id="310" r:id="rId5"/>
    <p:sldId id="284" r:id="rId6"/>
    <p:sldId id="290" r:id="rId7"/>
    <p:sldId id="318" r:id="rId8"/>
    <p:sldId id="298" r:id="rId9"/>
    <p:sldId id="282" r:id="rId10"/>
    <p:sldId id="305" r:id="rId11"/>
    <p:sldId id="306" r:id="rId12"/>
    <p:sldId id="312" r:id="rId13"/>
    <p:sldId id="319" r:id="rId14"/>
    <p:sldId id="309" r:id="rId15"/>
    <p:sldId id="311" r:id="rId16"/>
    <p:sldId id="307" r:id="rId17"/>
    <p:sldId id="286" r:id="rId18"/>
    <p:sldId id="314" r:id="rId19"/>
    <p:sldId id="30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83805"/>
  </p:normalViewPr>
  <p:slideViewPr>
    <p:cSldViewPr snapToGrid="0" snapToObjects="1">
      <p:cViewPr varScale="1">
        <p:scale>
          <a:sx n="102" d="100"/>
          <a:sy n="102" d="100"/>
        </p:scale>
        <p:origin x="1144" y="176"/>
      </p:cViewPr>
      <p:guideLst/>
    </p:cSldViewPr>
  </p:slideViewPr>
  <p:notesTextViewPr>
    <p:cViewPr>
      <p:scale>
        <a:sx n="1" d="1"/>
        <a:sy n="1" d="1"/>
      </p:scale>
      <p:origin x="0" y="-1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1210F-1A60-8746-9F62-541D414D6AFA}" type="datetimeFigureOut">
              <a:rPr lang="en-US" smtClean="0"/>
              <a:t>8/16/22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D1348-8848-C845-96B9-0AF5A5019A30}" type="slidenum">
              <a:rPr lang="en-US" smtClean="0"/>
              <a:t>‹#›</a:t>
            </a:fld>
            <a:endParaRPr lang="en-US"/>
          </a:p>
        </p:txBody>
      </p:sp>
    </p:spTree>
    <p:extLst>
      <p:ext uri="{BB962C8B-B14F-4D97-AF65-F5344CB8AC3E}">
        <p14:creationId xmlns:p14="http://schemas.microsoft.com/office/powerpoint/2010/main" val="29689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10</a:t>
            </a:fld>
            <a:endParaRPr>
              <a:solidFill>
                <a:srgbClr val="000000"/>
              </a:solidFill>
            </a:endParaRPr>
          </a:p>
        </p:txBody>
      </p:sp>
    </p:spTree>
    <p:extLst>
      <p:ext uri="{BB962C8B-B14F-4D97-AF65-F5344CB8AC3E}">
        <p14:creationId xmlns:p14="http://schemas.microsoft.com/office/powerpoint/2010/main" val="374962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theory, there is an inverse relationship between Unemployment rate and economic output</a:t>
            </a:r>
          </a:p>
          <a:p>
            <a:pPr marL="0" lvl="0" indent="0" algn="l" rtl="0">
              <a:spcBef>
                <a:spcPts val="0"/>
              </a:spcBef>
              <a:spcAft>
                <a:spcPts val="0"/>
              </a:spcAft>
              <a:buNone/>
            </a:pPr>
            <a:r>
              <a:rPr lang="en-US" dirty="0"/>
              <a:t>And we believed that small amount of inflation can help drive economic growth</a:t>
            </a:r>
          </a:p>
          <a:p>
            <a:pPr marL="0" lvl="0" indent="0" algn="l" rtl="0">
              <a:spcBef>
                <a:spcPts val="0"/>
              </a:spcBef>
              <a:spcAft>
                <a:spcPts val="0"/>
              </a:spcAft>
              <a:buNone/>
            </a:pPr>
            <a:r>
              <a:rPr lang="en-US" dirty="0"/>
              <a:t>In the first graph, although Nasdaq 100 index and FNGU have been growing upward until Dec 2021, they dropped dramatically due to the hard landing policy after that</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comparison, there is a </a:t>
            </a:r>
            <a:r>
              <a:rPr lang="en-US" sz="1200" dirty="0"/>
              <a:t>relatively low inflation rate (CPI) and high unemployment rate in </a:t>
            </a:r>
            <a:r>
              <a:rPr lang="en-US" dirty="0"/>
              <a:t>China. There had been a </a:t>
            </a:r>
            <a:r>
              <a:rPr lang="en-US" dirty="0" err="1"/>
              <a:t>nagative</a:t>
            </a:r>
            <a:r>
              <a:rPr lang="en-US" dirty="0"/>
              <a:t> CPI in Nov 2020 implying a deflation environment during the pandemic. But still, the majority of tech companies still show an upward trend. </a:t>
            </a:r>
          </a:p>
          <a:p>
            <a:pPr marL="0" lvl="0" indent="0" algn="l" rtl="0">
              <a:spcBef>
                <a:spcPts val="0"/>
              </a:spcBef>
              <a:spcAft>
                <a:spcPts val="0"/>
              </a:spcAft>
              <a:buNone/>
            </a:pPr>
            <a:r>
              <a:rPr lang="en-US" dirty="0"/>
              <a:t>Therefore, it seems there is a gap between the economic factors and the actual stock price performance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11</a:t>
            </a:fld>
            <a:endParaRPr>
              <a:solidFill>
                <a:srgbClr val="000000"/>
              </a:solidFill>
            </a:endParaRPr>
          </a:p>
        </p:txBody>
      </p:sp>
    </p:spTree>
    <p:extLst>
      <p:ext uri="{BB962C8B-B14F-4D97-AF65-F5344CB8AC3E}">
        <p14:creationId xmlns:p14="http://schemas.microsoft.com/office/powerpoint/2010/main" val="231939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2" name="Google Shape;121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13" name="Google Shape;121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12</a:t>
            </a:fld>
            <a:endParaRPr>
              <a:solidFill>
                <a:srgbClr val="000000"/>
              </a:solidFill>
            </a:endParaRPr>
          </a:p>
        </p:txBody>
      </p:sp>
    </p:spTree>
    <p:extLst>
      <p:ext uri="{BB962C8B-B14F-4D97-AF65-F5344CB8AC3E}">
        <p14:creationId xmlns:p14="http://schemas.microsoft.com/office/powerpoint/2010/main" val="46461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2" name="Google Shape;98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We used a manual approach to find out the optimal </a:t>
            </a:r>
            <a:r>
              <a:rPr lang="en-US" sz="1200" b="0" i="0" u="none" strike="noStrike" cap="none" dirty="0">
                <a:solidFill>
                  <a:schemeClr val="dk1"/>
                </a:solidFill>
                <a:effectLst/>
                <a:latin typeface="+mn-lt"/>
                <a:ea typeface="Calibri"/>
                <a:cs typeface="Calibri"/>
                <a:sym typeface="Calibri"/>
              </a:rPr>
              <a:t>parameters in this project</a:t>
            </a:r>
            <a:endParaRPr lang="en-US" sz="1200" b="0" i="0" u="none" strike="noStrike" cap="none" dirty="0">
              <a:solidFill>
                <a:schemeClr val="dk1"/>
              </a:solidFill>
              <a:effectLst/>
              <a:latin typeface="Calibri"/>
              <a:ea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eriod"/>
              <a:tabLst/>
              <a:defRPr/>
            </a:pPr>
            <a:r>
              <a:rPr lang="en-US" sz="1200" b="0" i="0" u="none" strike="noStrike" cap="none" dirty="0">
                <a:solidFill>
                  <a:schemeClr val="dk1"/>
                </a:solidFill>
                <a:effectLst/>
                <a:latin typeface="Calibri"/>
                <a:ea typeface="Calibri"/>
                <a:cs typeface="Calibri"/>
                <a:sym typeface="Calibri"/>
              </a:rPr>
              <a:t>Visualize the ACF plots to identify the trend and autocorrelation in data so that we can determine the </a:t>
            </a:r>
            <a:r>
              <a:rPr lang="x-none" sz="1200" b="0" i="0" u="none" strike="noStrike" cap="none">
                <a:solidFill>
                  <a:schemeClr val="dk1"/>
                </a:solidFill>
                <a:effectLst/>
                <a:latin typeface="Calibri"/>
                <a:ea typeface="Calibri"/>
                <a:cs typeface="Calibri"/>
                <a:sym typeface="Calibri"/>
              </a:rPr>
              <a:t>degree of differencing </a:t>
            </a:r>
            <a:r>
              <a:rPr lang="en-US" sz="1200" b="0" i="0" u="none" strike="noStrike" cap="none" dirty="0">
                <a:solidFill>
                  <a:schemeClr val="dk1"/>
                </a:solidFill>
                <a:effectLst/>
                <a:latin typeface="Calibri"/>
                <a:ea typeface="Calibri"/>
                <a:cs typeface="Calibri"/>
                <a:sym typeface="Calibri"/>
              </a:rPr>
              <a:t>(</a:t>
            </a:r>
            <a:r>
              <a:rPr lang="x-none" sz="1200" b="0" i="0" u="none" strike="noStrike" cap="none">
                <a:solidFill>
                  <a:schemeClr val="dk1"/>
                </a:solidFill>
                <a:effectLst/>
                <a:latin typeface="Calibri"/>
                <a:ea typeface="Calibri"/>
                <a:cs typeface="Calibri"/>
                <a:sym typeface="Calibri"/>
              </a:rPr>
              <a:t>d</a:t>
            </a:r>
            <a:r>
              <a:rPr lang="en-US" sz="1200" b="0" i="0" u="none" strike="noStrike" cap="none" dirty="0">
                <a:solidFill>
                  <a:schemeClr val="dk1"/>
                </a:solidFill>
                <a:effectLst/>
                <a:latin typeface="Calibri"/>
                <a:ea typeface="Calibri"/>
                <a:cs typeface="Calibri"/>
                <a:sym typeface="Calibri"/>
              </a:rPr>
              <a:t>).</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eriod"/>
              <a:tabLst/>
              <a:defRPr/>
            </a:pPr>
            <a:r>
              <a:rPr lang="en-US" sz="1200" b="0" i="0" u="none" strike="noStrike" cap="none" dirty="0">
                <a:solidFill>
                  <a:schemeClr val="dk1"/>
                </a:solidFill>
                <a:effectLst/>
                <a:latin typeface="Calibri"/>
                <a:ea typeface="Calibri"/>
                <a:cs typeface="Calibri"/>
                <a:sym typeface="Calibri"/>
              </a:rPr>
              <a:t>Determine number of lag (p) and size of moving average window (q) by observe the values in </a:t>
            </a:r>
            <a:r>
              <a:rPr lang="en-US" sz="1200" b="0" i="0" u="none" strike="noStrike" cap="none" dirty="0">
                <a:solidFill>
                  <a:schemeClr val="dk1"/>
                </a:solidFill>
                <a:effectLst/>
                <a:latin typeface="+mn-lt"/>
                <a:ea typeface="Calibri"/>
                <a:cs typeface="Calibri"/>
                <a:sym typeface="Calibri"/>
              </a:rPr>
              <a:t>a statistics summary. </a:t>
            </a:r>
            <a:endParaRPr lang="en-US" sz="1200" b="0" i="0" u="none" strike="noStrike" cap="none" dirty="0">
              <a:solidFill>
                <a:schemeClr val="dk1"/>
              </a:solidFill>
              <a:effectLst/>
              <a:latin typeface="Calibri"/>
              <a:ea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eriod"/>
              <a:tabLst/>
              <a:defRPr/>
            </a:pPr>
            <a:r>
              <a:rPr lang="en-US" sz="1200" b="0" i="0" u="none" strike="noStrike" cap="none" dirty="0">
                <a:solidFill>
                  <a:schemeClr val="dk1"/>
                </a:solidFill>
                <a:effectLst/>
                <a:latin typeface="Calibri"/>
                <a:ea typeface="Calibri"/>
                <a:cs typeface="Calibri"/>
                <a:sym typeface="Calibri"/>
              </a:rPr>
              <a:t>Review residual plot to validate the model performance… (e.g. identify whether there is any abnormal residual error or did it suggest a normal distribution)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Alternative: call the function </a:t>
            </a:r>
            <a:r>
              <a:rPr lang="en-US" sz="1200" b="0" i="0" u="none" strike="noStrike" cap="none" dirty="0" err="1">
                <a:solidFill>
                  <a:schemeClr val="dk1"/>
                </a:solidFill>
                <a:effectLst/>
                <a:latin typeface="Calibri"/>
                <a:ea typeface="Calibri"/>
                <a:cs typeface="Calibri"/>
                <a:sym typeface="Calibri"/>
              </a:rPr>
              <a:t>auto_arima</a:t>
            </a:r>
            <a:r>
              <a:rPr lang="en-US" sz="1200" b="0" i="0" u="none" strike="noStrike" cap="none" dirty="0">
                <a:solidFill>
                  <a:schemeClr val="dk1"/>
                </a:solidFill>
                <a:effectLst/>
                <a:latin typeface="Calibri"/>
                <a:ea typeface="Calibri"/>
                <a:cs typeface="Calibri"/>
                <a:sym typeface="Calibri"/>
              </a:rPr>
              <a:t> to search the best parameter automatically, however this function may have error and bias as it take into account the runtime of each hypermeters </a:t>
            </a:r>
            <a:endParaRPr lang="en-GB"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983" name="Google Shape;983;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13</a:t>
            </a:fld>
            <a:endParaRPr>
              <a:solidFill>
                <a:srgbClr val="000000"/>
              </a:solidFill>
            </a:endParaRPr>
          </a:p>
        </p:txBody>
      </p:sp>
    </p:spTree>
    <p:extLst>
      <p:ext uri="{BB962C8B-B14F-4D97-AF65-F5344CB8AC3E}">
        <p14:creationId xmlns:p14="http://schemas.microsoft.com/office/powerpoint/2010/main" val="4254588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14</a:t>
            </a:fld>
            <a:endParaRPr>
              <a:solidFill>
                <a:srgbClr val="000000"/>
              </a:solidFill>
            </a:endParaRPr>
          </a:p>
        </p:txBody>
      </p:sp>
    </p:spTree>
    <p:extLst>
      <p:ext uri="{BB962C8B-B14F-4D97-AF65-F5344CB8AC3E}">
        <p14:creationId xmlns:p14="http://schemas.microsoft.com/office/powerpoint/2010/main" val="735899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2" name="Google Shape;121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RBF = radial basis function</a:t>
            </a:r>
            <a:r>
              <a:rPr lang="en-GB" dirty="0">
                <a:effectLst/>
              </a:rPr>
              <a:t>, </a:t>
            </a:r>
            <a:r>
              <a:rPr lang="en-US" sz="1200" b="0" i="0" u="none" strike="noStrike" cap="none" dirty="0">
                <a:solidFill>
                  <a:schemeClr val="dk1"/>
                </a:solidFill>
                <a:effectLst/>
                <a:latin typeface="Calibri"/>
                <a:ea typeface="Calibri"/>
                <a:cs typeface="Calibri"/>
                <a:sym typeface="Calibri"/>
              </a:rPr>
              <a:t>default kernel used in SVM classification</a:t>
            </a:r>
            <a:r>
              <a:rPr lang="en-GB" dirty="0">
                <a:effectLst/>
              </a:rPr>
              <a:t> </a:t>
            </a:r>
            <a:endParaRPr dirty="0"/>
          </a:p>
        </p:txBody>
      </p:sp>
      <p:sp>
        <p:nvSpPr>
          <p:cNvPr id="1213" name="Google Shape;121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15</a:t>
            </a:fld>
            <a:endParaRPr>
              <a:solidFill>
                <a:srgbClr val="000000"/>
              </a:solidFill>
            </a:endParaRPr>
          </a:p>
        </p:txBody>
      </p:sp>
    </p:spTree>
    <p:extLst>
      <p:ext uri="{BB962C8B-B14F-4D97-AF65-F5344CB8AC3E}">
        <p14:creationId xmlns:p14="http://schemas.microsoft.com/office/powerpoint/2010/main" val="2960642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16</a:t>
            </a:fld>
            <a:endParaRPr>
              <a:solidFill>
                <a:srgbClr val="000000"/>
              </a:solidFill>
            </a:endParaRPr>
          </a:p>
        </p:txBody>
      </p:sp>
    </p:spTree>
    <p:extLst>
      <p:ext uri="{BB962C8B-B14F-4D97-AF65-F5344CB8AC3E}">
        <p14:creationId xmlns:p14="http://schemas.microsoft.com/office/powerpoint/2010/main" val="389187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7" name="Google Shape;727;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17</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Reviewed s</a:t>
            </a:r>
            <a:r>
              <a:rPr lang="en-US" sz="1200" b="0" i="0" u="none" strike="noStrike" cap="none" dirty="0">
                <a:solidFill>
                  <a:schemeClr val="dk1"/>
                </a:solidFill>
                <a:latin typeface="Calibri"/>
                <a:ea typeface="Calibri"/>
                <a:cs typeface="Calibri"/>
                <a:sym typeface="Calibri"/>
              </a:rPr>
              <a:t>ophisticated relationships behind the stock market particularly in this uncertain environment. </a:t>
            </a: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Real-life </a:t>
            </a:r>
            <a:r>
              <a:rPr lang="en-GB" sz="1200" b="0" i="0" u="none" strike="noStrike" cap="none" dirty="0">
                <a:solidFill>
                  <a:schemeClr val="dk1"/>
                </a:solidFill>
                <a:effectLst/>
                <a:latin typeface="Calibri"/>
                <a:ea typeface="Calibri"/>
                <a:cs typeface="Calibri"/>
                <a:sym typeface="Calibri"/>
              </a:rPr>
              <a:t>financial forecasting is often more complicated than the relationships described in the exploratory analysis section, but these depict a full picture of how the various actors play in the process of economic decision-making. </a:t>
            </a:r>
            <a:endParaRPr lang="en-US" sz="1200" b="0" i="0" u="none" strike="noStrike" cap="none"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alibri"/>
                <a:cs typeface="Calibri"/>
                <a:sym typeface="Calibri"/>
              </a:rPr>
              <a:t>As the key findings, first, we've found that </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eriod"/>
              <a:tabLst/>
              <a:defRPr/>
            </a:pPr>
            <a:r>
              <a:rPr lang="en-US" sz="1200" b="0" i="0" u="none" strike="noStrike" cap="none" dirty="0">
                <a:solidFill>
                  <a:schemeClr val="dk1"/>
                </a:solidFill>
                <a:latin typeface="Calibri"/>
                <a:ea typeface="Calibri"/>
                <a:cs typeface="Calibri"/>
                <a:sym typeface="Calibri"/>
              </a:rPr>
              <a:t>SVR with ‘RBF’ kernel had an outstanding performance among all classical learning models in stock price prediction </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eriod"/>
              <a:tabLst/>
              <a:defRPr/>
            </a:pPr>
            <a:r>
              <a:rPr lang="en-US" sz="1200" b="0" i="0" u="none" strike="noStrike" cap="none" dirty="0">
                <a:solidFill>
                  <a:schemeClr val="dk1"/>
                </a:solidFill>
                <a:latin typeface="Calibri"/>
                <a:ea typeface="Calibri"/>
                <a:cs typeface="Calibri"/>
                <a:sym typeface="Calibri"/>
              </a:rPr>
              <a:t>Stock forecasting performance can be explicitly enhanced by placing macroeconomics factors as predicting attributes in classical learning models (polynomial regression and SVR with the ‘RBF’ kernel</a:t>
            </a:r>
            <a:r>
              <a:rPr lang="en-GB" sz="1200" b="0" i="0" u="none" strike="noStrike" cap="none" dirty="0">
                <a:solidFill>
                  <a:schemeClr val="dk1"/>
                </a:solidFill>
                <a:latin typeface="Calibri"/>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Limitations and Future work: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1. Challenging to predict the future in actual market,</a:t>
            </a:r>
            <a:r>
              <a:rPr lang="en-US" sz="1200" dirty="0"/>
              <a:t> as machine learning model is difficult to predict the psychological factors of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alibri"/>
                <a:cs typeface="Calibri"/>
                <a:sym typeface="Calibri"/>
              </a:rPr>
              <a:t>2. use more advanced models (SARIMAX) or advanced techniques </a:t>
            </a:r>
            <a:endParaRPr lang="en-GB" sz="1200" b="0" i="0" u="none" strike="noStrike" cap="none"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b="0" i="0" u="none" strike="noStrike" cap="none"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18</a:t>
            </a:fld>
            <a:endParaRPr>
              <a:solidFill>
                <a:srgbClr val="000000"/>
              </a:solidFill>
            </a:endParaRPr>
          </a:p>
        </p:txBody>
      </p:sp>
    </p:spTree>
    <p:extLst>
      <p:ext uri="{BB962C8B-B14F-4D97-AF65-F5344CB8AC3E}">
        <p14:creationId xmlns:p14="http://schemas.microsoft.com/office/powerpoint/2010/main" val="1472123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2" name="Google Shape;1362;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3" name="Google Shape;1363;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19</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2</a:t>
            </a:fld>
            <a:endParaRPr>
              <a:solidFill>
                <a:srgbClr val="000000"/>
              </a:solidFill>
            </a:endParaRPr>
          </a:p>
        </p:txBody>
      </p:sp>
    </p:spTree>
    <p:extLst>
      <p:ext uri="{BB962C8B-B14F-4D97-AF65-F5344CB8AC3E}">
        <p14:creationId xmlns:p14="http://schemas.microsoft.com/office/powerpoint/2010/main" val="85262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914400" marR="0" lvl="2" indent="0" algn="l" defTabSz="914400" rtl="0" eaLnBrk="1" fontAlgn="base" latinLnBrk="0" hangingPunct="1">
              <a:lnSpc>
                <a:spcPct val="150000"/>
              </a:lnSpc>
              <a:spcBef>
                <a:spcPts val="0"/>
              </a:spcBef>
              <a:spcAft>
                <a:spcPts val="0"/>
              </a:spcAft>
              <a:buClr>
                <a:srgbClr val="000000"/>
              </a:buClr>
              <a:buSzPts val="1000"/>
              <a:buFont typeface="Wingdings" pitchFamily="2" charset="2"/>
              <a:buNone/>
              <a:tabLst>
                <a:tab pos="342900" algn="l"/>
              </a:tabLst>
              <a:defRPr/>
            </a:pPr>
            <a:r>
              <a:rPr lang="en-US" sz="1600" b="0" i="0" u="none" strike="noStrike" cap="none" dirty="0">
                <a:solidFill>
                  <a:schemeClr val="dk1"/>
                </a:solidFill>
                <a:latin typeface="Calibri"/>
                <a:ea typeface="Calibri"/>
                <a:cs typeface="Calibri"/>
                <a:sym typeface="Calibri"/>
              </a:rPr>
              <a:t>Our project is integrated with 3 parts: Background research, Exploratory Analysis, and Data Modelling</a:t>
            </a:r>
          </a:p>
          <a:p>
            <a:pPr marL="914400" lvl="2" indent="0" algn="l" fontAlgn="base">
              <a:lnSpc>
                <a:spcPct val="150000"/>
              </a:lnSpc>
              <a:buSzPts val="1000"/>
              <a:buFont typeface="Wingdings" pitchFamily="2" charset="2"/>
              <a:buNone/>
              <a:tabLst>
                <a:tab pos="342900" algn="l"/>
              </a:tabLst>
            </a:pPr>
            <a:endParaRPr lang="en-US" sz="1600" b="0" i="0" u="none" strike="noStrike" cap="none" dirty="0">
              <a:solidFill>
                <a:schemeClr val="dk1"/>
              </a:solidFill>
              <a:latin typeface="Calibri"/>
              <a:ea typeface="Calibri"/>
              <a:cs typeface="Calibri"/>
              <a:sym typeface="Calibri"/>
            </a:endParaRPr>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3</a:t>
            </a:fld>
            <a:endParaRPr>
              <a:solidFill>
                <a:srgbClr val="000000"/>
              </a:solidFill>
            </a:endParaRPr>
          </a:p>
        </p:txBody>
      </p:sp>
    </p:spTree>
    <p:extLst>
      <p:ext uri="{BB962C8B-B14F-4D97-AF65-F5344CB8AC3E}">
        <p14:creationId xmlns:p14="http://schemas.microsoft.com/office/powerpoint/2010/main" val="215558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2" name="Google Shape;121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13" name="Google Shape;121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4</a:t>
            </a:fld>
            <a:endParaRPr>
              <a:solidFill>
                <a:srgbClr val="000000"/>
              </a:solidFill>
            </a:endParaRPr>
          </a:p>
        </p:txBody>
      </p:sp>
    </p:spTree>
    <p:extLst>
      <p:ext uri="{BB962C8B-B14F-4D97-AF65-F5344CB8AC3E}">
        <p14:creationId xmlns:p14="http://schemas.microsoft.com/office/powerpoint/2010/main" val="264345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4" name="Google Shape;6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strike="noStrike" dirty="0">
                <a:solidFill>
                  <a:schemeClr val="tx1"/>
                </a:solidFill>
                <a:latin typeface="Arial"/>
                <a:cs typeface="Arial"/>
                <a:sym typeface="Arial"/>
              </a:rPr>
              <a:t>Therefore, while we are exploring the relationship between the covid-19 pandemic and stock market, we might also need to consider the effect of macroeconomic environment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dirty="0">
              <a:solidFill>
                <a:schemeClr val="tx1"/>
              </a:solidFill>
            </a:endParaRPr>
          </a:p>
          <a:p>
            <a:pPr marL="171450" lvl="0" indent="-171450">
              <a:lnSpc>
                <a:spcPct val="150000"/>
              </a:lnSpc>
              <a:buClr>
                <a:srgbClr val="FFFFFF"/>
              </a:buClr>
              <a:buSzPts val="758"/>
              <a:buFont typeface="Wingdings" pitchFamily="2" charset="2"/>
              <a:buChar char="v"/>
            </a:pPr>
            <a:r>
              <a:rPr lang="en-GB" altLang="zh-CN" sz="1200" strike="sngStrike" dirty="0">
                <a:solidFill>
                  <a:srgbClr val="FFFFFF"/>
                </a:solidFill>
              </a:rPr>
              <a:t>4 Primary markets: commodities, bond prices, stocks, and currencies. </a:t>
            </a:r>
          </a:p>
          <a:p>
            <a:pPr marL="171450" lvl="0" indent="-171450">
              <a:lnSpc>
                <a:spcPct val="150000"/>
              </a:lnSpc>
              <a:buClr>
                <a:srgbClr val="FFFFFF"/>
              </a:buClr>
              <a:buSzPts val="758"/>
              <a:buFont typeface="Wingdings" pitchFamily="2" charset="2"/>
              <a:buChar char="v"/>
            </a:pPr>
            <a:r>
              <a:rPr lang="en-GB" altLang="zh-CN" sz="1200" strike="sngStrike" dirty="0">
                <a:solidFill>
                  <a:srgbClr val="FFFFFF"/>
                </a:solidFill>
              </a:rPr>
              <a:t>Inverse relationship between interest rate and bond prices</a:t>
            </a:r>
          </a:p>
          <a:p>
            <a:pPr marL="171450" lvl="0" indent="-171450">
              <a:lnSpc>
                <a:spcPct val="150000"/>
              </a:lnSpc>
              <a:buClr>
                <a:srgbClr val="FFFFFF"/>
              </a:buClr>
              <a:buSzPts val="758"/>
              <a:buFont typeface="Wingdings" pitchFamily="2" charset="2"/>
              <a:buChar char="v"/>
            </a:pPr>
            <a:r>
              <a:rPr lang="en-GB" altLang="zh-CN" sz="1200" strike="sngStrike" dirty="0">
                <a:solidFill>
                  <a:srgbClr val="FFFFFF"/>
                </a:solidFill>
              </a:rPr>
              <a:t>stock head down eventually if bond down</a:t>
            </a:r>
            <a:endParaRPr lang="en-GB" sz="1200" strike="sngStrike" dirty="0">
              <a:solidFill>
                <a:srgbClr val="FFFFFF"/>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strike="sngStrike" dirty="0">
              <a:solidFill>
                <a:schemeClr val="tx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strike="sngStrike" dirty="0">
                <a:solidFill>
                  <a:schemeClr val="tx1"/>
                </a:solidFill>
              </a:rPr>
              <a:t>New Legislations against anti-monopoly / ongoing War between Russia and Ukraine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200" strike="sngStrike" dirty="0">
                <a:solidFill>
                  <a:schemeClr val="tx1"/>
                </a:solidFill>
              </a:rPr>
              <a:t>taper = reducing securities purchases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dirty="0">
              <a:solidFill>
                <a:schemeClr val="tx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dirty="0">
              <a:solidFill>
                <a:schemeClr val="tx1"/>
              </a:solidFill>
              <a:latin typeface="Arial"/>
              <a:ea typeface="Arial"/>
              <a:cs typeface="Arial"/>
              <a:sym typeface="Arial"/>
            </a:endParaRPr>
          </a:p>
          <a:p>
            <a:pPr marL="0" lvl="0" indent="0" algn="l" rtl="0">
              <a:spcBef>
                <a:spcPts val="0"/>
              </a:spcBef>
              <a:spcAft>
                <a:spcPts val="0"/>
              </a:spcAft>
              <a:buNone/>
            </a:pPr>
            <a:endParaRPr dirty="0"/>
          </a:p>
        </p:txBody>
      </p:sp>
      <p:sp>
        <p:nvSpPr>
          <p:cNvPr id="665" name="Google Shape;66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5</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3" name="Google Shape;8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tx1"/>
                </a:solidFill>
              </a:rPr>
              <a:t>1. Solid </a:t>
            </a:r>
            <a:r>
              <a:rPr lang="en-US" sz="1200" b="0" i="0" u="none" strike="noStrike" cap="none" dirty="0">
                <a:solidFill>
                  <a:schemeClr val="dk1"/>
                </a:solidFill>
                <a:effectLst/>
                <a:latin typeface="Calibri"/>
                <a:ea typeface="Calibri"/>
                <a:cs typeface="Calibri"/>
                <a:sym typeface="Calibri"/>
              </a:rPr>
              <a:t>foundational</a:t>
            </a:r>
            <a:r>
              <a:rPr lang="en-GB" sz="1200" dirty="0">
                <a:solidFill>
                  <a:schemeClr val="tx1"/>
                </a:solidFill>
              </a:rPr>
              <a:t> knowledge about the behaviour of individual investor’s decision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tx1"/>
                </a:solidFill>
              </a:rPr>
              <a:t>2. About linear regression model, It inspired us the alternative to use ...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tx1"/>
                </a:solidFill>
              </a:rPr>
              <a:t>3. Included different applications in regression and SVR models, and it highlighted that SVR is the most effective model in stock price prediction. </a:t>
            </a:r>
            <a:r>
              <a:rPr lang="en-US" sz="1200" dirty="0">
                <a:solidFill>
                  <a:schemeClr val="tx1"/>
                </a:solidFill>
              </a:rPr>
              <a:t>Strengthen our confidence to choose SVR for our data modelling.  </a:t>
            </a:r>
            <a:endParaRPr lang="en-GB" sz="1200" dirty="0">
              <a:solidFill>
                <a:schemeClr val="tx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tx1"/>
                </a:solidFill>
              </a:rPr>
              <a:t>4. </a:t>
            </a:r>
            <a:r>
              <a:rPr lang="en-US" sz="1200" b="0" i="0" u="none" strike="noStrike" cap="none" dirty="0">
                <a:solidFill>
                  <a:schemeClr val="dk1"/>
                </a:solidFill>
                <a:effectLst/>
                <a:latin typeface="Calibri"/>
                <a:cs typeface="Calibri"/>
                <a:sym typeface="Calibri"/>
              </a:rPr>
              <a:t>About </a:t>
            </a:r>
            <a:r>
              <a:rPr lang="en-US" sz="1200" b="0" i="0" u="none" strike="noStrike" cap="none" dirty="0">
                <a:solidFill>
                  <a:schemeClr val="dk1"/>
                </a:solidFill>
                <a:effectLst/>
                <a:latin typeface="+mn-lt"/>
                <a:ea typeface="Calibri"/>
                <a:cs typeface="Calibri"/>
                <a:sym typeface="Calibri"/>
              </a:rPr>
              <a:t>ARIMA model (aka Autoregressive </a:t>
            </a:r>
            <a:r>
              <a:rPr lang="en-US" sz="1200" b="0" i="0" u="none" strike="noStrike" cap="none" dirty="0">
                <a:solidFill>
                  <a:schemeClr val="dk1"/>
                </a:solidFill>
                <a:effectLst/>
                <a:latin typeface="Calibri"/>
                <a:ea typeface="Calibri"/>
                <a:cs typeface="Calibri"/>
                <a:sym typeface="Calibri"/>
              </a:rPr>
              <a:t>Integrated Moving Average model). As it is good at short-term prediction, we used it as a baseline model to compare the performance for our classical models</a:t>
            </a:r>
            <a:r>
              <a:rPr lang="en-GB" sz="1200" b="0" i="0" u="none" strike="noStrike" cap="none" dirty="0">
                <a:solidFill>
                  <a:schemeClr val="dk1"/>
                </a:solidFill>
                <a:effectLst/>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b="0" i="0" u="none" strike="noStrike" cap="none" dirty="0">
              <a:solidFill>
                <a:schemeClr val="dk1"/>
              </a:solidFill>
              <a:effectLst/>
              <a:latin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cs typeface="Calibri"/>
                <a:sym typeface="Calibri"/>
              </a:rPr>
              <a:t>In other words, we’re going to explore effectiveness of using classical learning models in stock price prediction and compare results with baseline model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b="0" i="0" u="none" strike="noStrike" cap="none" dirty="0">
              <a:solidFill>
                <a:schemeClr val="dk1"/>
              </a:solidFill>
              <a:effectLst/>
              <a:latin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cs typeface="Calibri"/>
                <a:sym typeface="Calibri"/>
              </a:rPr>
              <a:t>As principle: we have </a:t>
            </a:r>
            <a:r>
              <a:rPr lang="en-GB" sz="1200" b="0" i="0" u="none" strike="noStrike" cap="none">
                <a:solidFill>
                  <a:schemeClr val="dk1"/>
                </a:solidFill>
                <a:effectLst/>
                <a:latin typeface="Calibri"/>
                <a:cs typeface="Calibri"/>
                <a:sym typeface="Calibri"/>
              </a:rPr>
              <a:t>5 predicting </a:t>
            </a:r>
            <a:r>
              <a:rPr lang="en-GB" sz="1200" b="0" i="0" u="none" strike="noStrike" cap="none" dirty="0">
                <a:solidFill>
                  <a:schemeClr val="dk1"/>
                </a:solidFill>
                <a:effectLst/>
                <a:latin typeface="Calibri"/>
                <a:cs typeface="Calibri"/>
                <a:sym typeface="Calibri"/>
              </a:rPr>
              <a:t>attributes in classical models ; whereas ARIMA simply use </a:t>
            </a:r>
            <a:r>
              <a:rPr lang="en-GB" sz="1200" dirty="0">
                <a:solidFill>
                  <a:schemeClr val="tx1"/>
                </a:solidFill>
              </a:rPr>
              <a:t>previous actual value to </a:t>
            </a:r>
            <a:r>
              <a:rPr lang="en-GB" sz="1200" b="0" i="0" u="none" strike="noStrike" cap="none" dirty="0">
                <a:solidFill>
                  <a:schemeClr val="tx1"/>
                </a:solidFill>
                <a:effectLst/>
                <a:latin typeface="Calibri"/>
                <a:cs typeface="Calibri"/>
                <a:sym typeface="Calibri"/>
              </a:rPr>
              <a:t>p</a:t>
            </a:r>
            <a:r>
              <a:rPr lang="en-GB" sz="1200" dirty="0">
                <a:solidFill>
                  <a:schemeClr val="tx1"/>
                </a:solidFill>
              </a:rPr>
              <a:t>redict future value  </a:t>
            </a:r>
          </a:p>
        </p:txBody>
      </p:sp>
      <p:sp>
        <p:nvSpPr>
          <p:cNvPr id="844" name="Google Shape;8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6</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effectLst/>
              </a:rPr>
              <a:t>Chosen 15 and 10 largest tech companies in the US and China for exploratory analysis </a:t>
            </a:r>
          </a:p>
          <a:p>
            <a:pPr marL="0" lvl="0" indent="0" algn="l" rtl="0">
              <a:spcBef>
                <a:spcPts val="0"/>
              </a:spcBef>
              <a:spcAft>
                <a:spcPts val="0"/>
              </a:spcAft>
              <a:buNone/>
            </a:pPr>
            <a:endParaRPr lang="en-US" strike="sngStrike" dirty="0">
              <a:effectLst/>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sngStrike" cap="none" dirty="0">
                <a:solidFill>
                  <a:schemeClr val="dk1"/>
                </a:solidFill>
                <a:effectLst/>
                <a:latin typeface="Calibri"/>
                <a:ea typeface="Calibri"/>
                <a:cs typeface="Calibri"/>
                <a:sym typeface="Calibri"/>
              </a:rPr>
              <a:t>23 indicators, such as travel restrictions, face covering, vaccination policy, etc.</a:t>
            </a:r>
            <a:r>
              <a:rPr lang="en-GB" strike="sngStrike" dirty="0">
                <a:effectLst/>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sngStrike" cap="none" dirty="0">
                <a:solidFill>
                  <a:schemeClr val="dk1"/>
                </a:solidFill>
                <a:effectLst/>
                <a:latin typeface="Calibri"/>
                <a:ea typeface="Calibri"/>
                <a:cs typeface="Calibri"/>
                <a:sym typeface="Calibri"/>
              </a:rPr>
              <a:t>CPI can be deemed equivalent to the inflation rate.</a:t>
            </a:r>
            <a:endParaRPr lang="en-GB" strike="sngStrike" dirty="0">
              <a:effectLst/>
            </a:endParaRPr>
          </a:p>
          <a:p>
            <a:pPr marL="0" lvl="0" indent="0" algn="l" rtl="0">
              <a:spcBef>
                <a:spcPts val="0"/>
              </a:spcBef>
              <a:spcAft>
                <a:spcPts val="0"/>
              </a:spcAft>
              <a:buNone/>
            </a:pPr>
            <a:endParaRPr lang="en-US" dirty="0">
              <a:effectLst/>
            </a:endParaRPr>
          </a:p>
        </p:txBody>
      </p:sp>
      <p:sp>
        <p:nvSpPr>
          <p:cNvPr id="687" name="Google Shape;68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7</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2" name="Google Shape;121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3" name="Google Shape;121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8</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the first two parts of our exploratory analysis, we visualize the difference between the US and China for each macroeconomic factor and stock price in some specific sectors (</a:t>
            </a:r>
            <a:r>
              <a:rPr lang="en-US" sz="1200" dirty="0"/>
              <a:t>e.g., Tesla vs Zoom, Shopify vs PDD, Netflix vs </a:t>
            </a:r>
            <a:r>
              <a:rPr lang="en-US" sz="1200" dirty="0" err="1"/>
              <a:t>Bilibili</a:t>
            </a:r>
            <a:r>
              <a:rPr lang="en-US" sz="1200" dirty="0"/>
              <a:t>)</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an example for the first part, log transformation was taken for the no. of new covid-19 cases. We can see a significant difference between the US and China in different time period. </a:t>
            </a:r>
          </a:p>
          <a:p>
            <a:pPr marL="0" lvl="0" indent="0" algn="l" rtl="0">
              <a:spcBef>
                <a:spcPts val="0"/>
              </a:spcBef>
              <a:spcAft>
                <a:spcPts val="0"/>
              </a:spcAft>
              <a:buNone/>
            </a:pPr>
            <a:r>
              <a:rPr lang="en-US" dirty="0"/>
              <a:t>Imply different country may have different stock prices due to pandemic</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 an example for the second part, </a:t>
            </a:r>
            <a:r>
              <a:rPr lang="en-US" sz="700" dirty="0">
                <a:solidFill>
                  <a:srgbClr val="A5A5A5"/>
                </a:solidFill>
                <a:latin typeface="Arial"/>
                <a:cs typeface="Arial"/>
                <a:sym typeface="Arial"/>
              </a:rPr>
              <a:t>we've c</a:t>
            </a:r>
            <a:r>
              <a:rPr lang="en-US" dirty="0"/>
              <a:t>hosen Shopify and PDD </a:t>
            </a:r>
            <a:r>
              <a:rPr lang="en-US" dirty="0" err="1"/>
              <a:t>bcoz</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648" name="Google Shape;6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solidFill>
                  <a:srgbClr val="000000"/>
                </a:solidFill>
              </a:rPr>
              <a:t>9</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E266171-77A8-0142-8BCA-410F9BEF32E0}"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88126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E266171-77A8-0142-8BCA-410F9BEF32E0}" type="datetimeFigureOut">
              <a:rPr lang="en-US" smtClean="0"/>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188097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DE266171-77A8-0142-8BCA-410F9BEF32E0}"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348251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DE266171-77A8-0142-8BCA-410F9BEF32E0}" type="datetimeFigureOut">
              <a:rPr lang="en-US" smtClean="0"/>
              <a:t>8/16/22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1529057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266171-77A8-0142-8BCA-410F9BEF32E0}"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190956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266171-77A8-0142-8BCA-410F9BEF32E0}"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302149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105"/>
        <p:cNvGrpSpPr/>
        <p:nvPr/>
      </p:nvGrpSpPr>
      <p:grpSpPr>
        <a:xfrm>
          <a:off x="0" y="0"/>
          <a:ext cx="0" cy="0"/>
          <a:chOff x="0" y="0"/>
          <a:chExt cx="0" cy="0"/>
        </a:xfrm>
      </p:grpSpPr>
    </p:spTree>
    <p:extLst>
      <p:ext uri="{BB962C8B-B14F-4D97-AF65-F5344CB8AC3E}">
        <p14:creationId xmlns:p14="http://schemas.microsoft.com/office/powerpoint/2010/main" val="174885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266171-77A8-0142-8BCA-410F9BEF32E0}"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407141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E266171-77A8-0142-8BCA-410F9BEF32E0}"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127392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E266171-77A8-0142-8BCA-410F9BEF32E0}" type="datetimeFigureOut">
              <a:rPr lang="en-US" smtClean="0"/>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3264595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E266171-77A8-0142-8BCA-410F9BEF32E0}" type="datetimeFigureOut">
              <a:rPr lang="en-US" smtClean="0"/>
              <a:t>8/16/22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181774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E266171-77A8-0142-8BCA-410F9BEF32E0}" type="datetimeFigureOut">
              <a:rPr lang="en-US" smtClean="0"/>
              <a:t>8/16/22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338857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6171-77A8-0142-8BCA-410F9BEF32E0}" type="datetimeFigureOut">
              <a:rPr lang="en-US" smtClean="0"/>
              <a:t>8/16/22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11995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E266171-77A8-0142-8BCA-410F9BEF32E0}" type="datetimeFigureOut">
              <a:rPr lang="en-US" smtClean="0"/>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271054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E266171-77A8-0142-8BCA-410F9BEF32E0}" type="datetimeFigureOut">
              <a:rPr lang="en-US" smtClean="0"/>
              <a:t>8/16/22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D003308-9365-114A-B863-7FD95C286019}" type="slidenum">
              <a:rPr lang="en-US" smtClean="0"/>
              <a:t>‹#›</a:t>
            </a:fld>
            <a:endParaRPr lang="en-US"/>
          </a:p>
        </p:txBody>
      </p:sp>
    </p:spTree>
    <p:extLst>
      <p:ext uri="{BB962C8B-B14F-4D97-AF65-F5344CB8AC3E}">
        <p14:creationId xmlns:p14="http://schemas.microsoft.com/office/powerpoint/2010/main" val="314110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E266171-77A8-0142-8BCA-410F9BEF32E0}" type="datetimeFigureOut">
              <a:rPr lang="en-US" smtClean="0"/>
              <a:t>8/16/22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D003308-9365-114A-B863-7FD95C286019}" type="slidenum">
              <a:rPr lang="en-US" smtClean="0"/>
              <a:t>‹#›</a:t>
            </a:fld>
            <a:endParaRPr lang="en-US"/>
          </a:p>
        </p:txBody>
      </p:sp>
    </p:spTree>
    <p:extLst>
      <p:ext uri="{BB962C8B-B14F-4D97-AF65-F5344CB8AC3E}">
        <p14:creationId xmlns:p14="http://schemas.microsoft.com/office/powerpoint/2010/main" val="276301892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794399" y="1091147"/>
            <a:ext cx="8603200" cy="3268000"/>
          </a:xfrm>
          <a:prstGeom prst="rect">
            <a:avLst/>
          </a:prstGeom>
        </p:spPr>
        <p:txBody>
          <a:bodyPr spcFirstLastPara="1" wrap="square" lIns="121900" tIns="121900" rIns="121900" bIns="121900" anchor="ctr" anchorCtr="0">
            <a:noAutofit/>
          </a:bodyPr>
          <a:lstStyle/>
          <a:p>
            <a:pPr lvl="0">
              <a:lnSpc>
                <a:spcPct val="100000"/>
              </a:lnSpc>
              <a:buClr>
                <a:srgbClr val="FFFFFF"/>
              </a:buClr>
              <a:buSzPts val="5120"/>
            </a:pPr>
            <a:r>
              <a:rPr lang="en-US" sz="2800" b="1">
                <a:solidFill>
                  <a:schemeClr val="tx1"/>
                </a:solidFill>
              </a:rPr>
              <a:t>Topic: Comparison of stock market performance among the US and Chinese tech companies, with respect to the Impact of the Covid-19 Pandemic</a:t>
            </a:r>
            <a:endParaRPr lang="en-US" sz="1200" b="1" dirty="0">
              <a:solidFill>
                <a:schemeClr val="tx1"/>
              </a:solidFill>
            </a:endParaRPr>
          </a:p>
        </p:txBody>
      </p:sp>
      <p:sp>
        <p:nvSpPr>
          <p:cNvPr id="7" name="Subtitle 2">
            <a:extLst>
              <a:ext uri="{FF2B5EF4-FFF2-40B4-BE49-F238E27FC236}">
                <a16:creationId xmlns:a16="http://schemas.microsoft.com/office/drawing/2014/main" id="{6AA26784-4ADE-E441-B991-7CA32C7B7576}"/>
              </a:ext>
            </a:extLst>
          </p:cNvPr>
          <p:cNvSpPr txBox="1">
            <a:spLocks/>
          </p:cNvSpPr>
          <p:nvPr/>
        </p:nvSpPr>
        <p:spPr>
          <a:xfrm>
            <a:off x="2800780" y="5057663"/>
            <a:ext cx="10506456" cy="1557528"/>
          </a:xfrm>
          <a:prstGeom prst="rect">
            <a:avLst/>
          </a:prstGeom>
        </p:spPr>
        <p:txBody>
          <a:bodyPr vert="horz" lIns="91440" tIns="45720" rIns="91440" bIns="45720" rtlCol="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dirty="0">
                <a:solidFill>
                  <a:schemeClr val="tx1"/>
                </a:solidFill>
              </a:rPr>
              <a:t>Student Name: Wong </a:t>
            </a:r>
            <a:r>
              <a:rPr lang="en-US" sz="2000" dirty="0" err="1">
                <a:solidFill>
                  <a:schemeClr val="tx1"/>
                </a:solidFill>
              </a:rPr>
              <a:t>Chuen</a:t>
            </a:r>
            <a:r>
              <a:rPr lang="en-US" sz="2000" dirty="0">
                <a:solidFill>
                  <a:schemeClr val="tx1"/>
                </a:solidFill>
              </a:rPr>
              <a:t> </a:t>
            </a:r>
            <a:r>
              <a:rPr lang="en-US" sz="2000" dirty="0" err="1">
                <a:solidFill>
                  <a:schemeClr val="tx1"/>
                </a:solidFill>
              </a:rPr>
              <a:t>Lik</a:t>
            </a:r>
            <a:r>
              <a:rPr lang="en-US" sz="2000" dirty="0">
                <a:solidFill>
                  <a:schemeClr val="tx1"/>
                </a:solidFill>
              </a:rPr>
              <a:t> Daniel</a:t>
            </a:r>
          </a:p>
          <a:p>
            <a:pPr>
              <a:lnSpc>
                <a:spcPct val="150000"/>
              </a:lnSpc>
            </a:pPr>
            <a:r>
              <a:rPr lang="en-US" sz="2000" dirty="0">
                <a:solidFill>
                  <a:schemeClr val="tx1"/>
                </a:solidFill>
              </a:rPr>
              <a:t>Student Number: 210763720</a:t>
            </a:r>
          </a:p>
          <a:p>
            <a:pPr>
              <a:lnSpc>
                <a:spcPct val="150000"/>
              </a:lnSpc>
            </a:pPr>
            <a:r>
              <a:rPr lang="en-US" sz="2000" dirty="0">
                <a:solidFill>
                  <a:schemeClr val="tx1"/>
                </a:solidFill>
              </a:rPr>
              <a:t>Supervisor Name: William Marsh</a:t>
            </a:r>
          </a:p>
          <a:p>
            <a:pPr>
              <a:lnSpc>
                <a:spcPct val="150000"/>
              </a:lnSpc>
            </a:pPr>
            <a:r>
              <a:rPr lang="en-US" sz="2000" dirty="0" err="1">
                <a:solidFill>
                  <a:schemeClr val="tx1"/>
                </a:solidFill>
              </a:rPr>
              <a:t>Programme</a:t>
            </a:r>
            <a:r>
              <a:rPr lang="en-US" sz="2000" dirty="0">
                <a:solidFill>
                  <a:schemeClr val="tx1"/>
                </a:solidFill>
              </a:rPr>
              <a:t> of Study: MSc in Computing and Information System (Conversion)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Google Shape;719;p30">
            <a:extLst>
              <a:ext uri="{FF2B5EF4-FFF2-40B4-BE49-F238E27FC236}">
                <a16:creationId xmlns:a16="http://schemas.microsoft.com/office/drawing/2014/main" id="{F0C13669-14A9-0B40-AB22-2C328CA0CA0A}"/>
              </a:ext>
            </a:extLst>
          </p:cNvPr>
          <p:cNvSpPr txBox="1"/>
          <p:nvPr/>
        </p:nvSpPr>
        <p:spPr>
          <a:xfrm>
            <a:off x="4223809" y="221639"/>
            <a:ext cx="3744384" cy="4669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3034" dirty="0">
                <a:solidFill>
                  <a:schemeClr val="tx1"/>
                </a:solidFill>
                <a:latin typeface="Arial"/>
                <a:ea typeface="Arial"/>
                <a:cs typeface="Arial"/>
                <a:sym typeface="Arial"/>
              </a:rPr>
              <a:t>Exploratory Analysis</a:t>
            </a:r>
            <a:endParaRPr sz="3791" dirty="0">
              <a:solidFill>
                <a:schemeClr val="tx1"/>
              </a:solidFill>
              <a:latin typeface="Arial"/>
              <a:ea typeface="Arial"/>
              <a:cs typeface="Arial"/>
              <a:sym typeface="Arial"/>
            </a:endParaRPr>
          </a:p>
        </p:txBody>
      </p:sp>
      <p:sp>
        <p:nvSpPr>
          <p:cNvPr id="9" name="Google Shape;720;p30">
            <a:extLst>
              <a:ext uri="{FF2B5EF4-FFF2-40B4-BE49-F238E27FC236}">
                <a16:creationId xmlns:a16="http://schemas.microsoft.com/office/drawing/2014/main" id="{D629DA8D-3F6E-A947-986A-61CEF321D5EF}"/>
              </a:ext>
            </a:extLst>
          </p:cNvPr>
          <p:cNvSpPr txBox="1"/>
          <p:nvPr/>
        </p:nvSpPr>
        <p:spPr>
          <a:xfrm>
            <a:off x="4707910" y="731988"/>
            <a:ext cx="2983807" cy="40844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327" dirty="0">
                <a:solidFill>
                  <a:schemeClr val="tx1"/>
                </a:solidFill>
              </a:rPr>
              <a:t>Covid-19 new cases </a:t>
            </a:r>
          </a:p>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Vs</a:t>
            </a:r>
            <a:r>
              <a:rPr lang="en-US" altLang="zh-CN" sz="1327" dirty="0">
                <a:solidFill>
                  <a:schemeClr val="tx1"/>
                </a:solidFill>
              </a:rPr>
              <a:t> S</a:t>
            </a:r>
            <a:r>
              <a:rPr lang="en-US" altLang="zh-CN" sz="1327" dirty="0">
                <a:solidFill>
                  <a:schemeClr val="tx1"/>
                </a:solidFill>
                <a:latin typeface="Arial"/>
                <a:ea typeface="Arial"/>
                <a:cs typeface="Arial"/>
                <a:sym typeface="Arial"/>
              </a:rPr>
              <a:t>tock </a:t>
            </a:r>
            <a:r>
              <a:rPr lang="en-US" altLang="zh-CN" sz="1327" dirty="0">
                <a:solidFill>
                  <a:schemeClr val="tx1"/>
                </a:solidFill>
              </a:rPr>
              <a:t>P</a:t>
            </a:r>
            <a:r>
              <a:rPr lang="en-US" altLang="zh-CN" sz="1327" dirty="0">
                <a:solidFill>
                  <a:schemeClr val="tx1"/>
                </a:solidFill>
                <a:latin typeface="Arial"/>
                <a:ea typeface="Arial"/>
                <a:cs typeface="Arial"/>
                <a:sym typeface="Arial"/>
              </a:rPr>
              <a:t>rices in tech companies</a:t>
            </a:r>
            <a:endParaRPr sz="18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pic>
        <p:nvPicPr>
          <p:cNvPr id="13" name="Picture 12" descr="Chart, line chart&#10;&#10;Description automatically generated">
            <a:extLst>
              <a:ext uri="{FF2B5EF4-FFF2-40B4-BE49-F238E27FC236}">
                <a16:creationId xmlns:a16="http://schemas.microsoft.com/office/drawing/2014/main" id="{1E5D3C58-6F4C-D943-B296-00403BCABA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47" y="1183859"/>
            <a:ext cx="5992698" cy="2896308"/>
          </a:xfrm>
          <a:prstGeom prst="rect">
            <a:avLst/>
          </a:prstGeom>
        </p:spPr>
      </p:pic>
      <p:pic>
        <p:nvPicPr>
          <p:cNvPr id="14" name="Picture 13" descr="Chart, line chart, histogram&#10;&#10;Description automatically generated">
            <a:extLst>
              <a:ext uri="{FF2B5EF4-FFF2-40B4-BE49-F238E27FC236}">
                <a16:creationId xmlns:a16="http://schemas.microsoft.com/office/drawing/2014/main" id="{640CD10A-A0AB-494E-9130-E0B2E2F378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7464" y="3794276"/>
            <a:ext cx="6264536" cy="2931607"/>
          </a:xfrm>
          <a:prstGeom prst="rect">
            <a:avLst/>
          </a:prstGeom>
        </p:spPr>
      </p:pic>
      <p:sp>
        <p:nvSpPr>
          <p:cNvPr id="15" name="TextBox 14">
            <a:extLst>
              <a:ext uri="{FF2B5EF4-FFF2-40B4-BE49-F238E27FC236}">
                <a16:creationId xmlns:a16="http://schemas.microsoft.com/office/drawing/2014/main" id="{77FEC88F-304E-6040-B5F9-51BAD660332C}"/>
              </a:ext>
            </a:extLst>
          </p:cNvPr>
          <p:cNvSpPr txBox="1"/>
          <p:nvPr/>
        </p:nvSpPr>
        <p:spPr>
          <a:xfrm>
            <a:off x="5351462" y="1540151"/>
            <a:ext cx="6451742" cy="1538883"/>
          </a:xfrm>
          <a:prstGeom prst="rect">
            <a:avLst/>
          </a:prstGeom>
          <a:noFill/>
        </p:spPr>
        <p:txBody>
          <a:bodyPr wrap="square">
            <a:spAutoFit/>
          </a:bodyPr>
          <a:lstStyle/>
          <a:p>
            <a:pPr marL="1200150" lvl="2" indent="-285750" algn="just" fontAlgn="base">
              <a:buSzPts val="1000"/>
              <a:buFont typeface="Wingdings" pitchFamily="2" charset="2"/>
              <a:buChar char="Ø"/>
              <a:tabLst>
                <a:tab pos="342900" algn="l"/>
              </a:tabLst>
            </a:pPr>
            <a:r>
              <a:rPr lang="en-US" sz="1400" dirty="0"/>
              <a:t>Most of stocks in the US market started declining in Nov 2021</a:t>
            </a:r>
          </a:p>
          <a:p>
            <a:pPr marL="1200150" lvl="2" indent="-285750" algn="just" fontAlgn="base">
              <a:spcBef>
                <a:spcPts val="600"/>
              </a:spcBef>
              <a:spcAft>
                <a:spcPts val="600"/>
              </a:spcAft>
              <a:buSzPts val="1000"/>
              <a:buFont typeface="Wingdings" pitchFamily="2" charset="2"/>
              <a:buChar char="Ø"/>
              <a:tabLst>
                <a:tab pos="342900" algn="l"/>
              </a:tabLst>
            </a:pPr>
            <a:r>
              <a:rPr lang="en-US" sz="1400" dirty="0"/>
              <a:t>Performance of FNGU (covered the 10 biggest American tech companies) &gt; NDX (Nasdaq 100 Index)</a:t>
            </a:r>
          </a:p>
          <a:p>
            <a:pPr marL="1200150" lvl="2" indent="-285750" algn="just" fontAlgn="base">
              <a:buSzPts val="1000"/>
              <a:buFont typeface="Wingdings" pitchFamily="2" charset="2"/>
              <a:buChar char="Ø"/>
              <a:tabLst>
                <a:tab pos="342900" algn="l"/>
              </a:tabLst>
            </a:pPr>
            <a:r>
              <a:rPr lang="en-GB" sz="1400" dirty="0"/>
              <a:t>Revealed that the COVID-19 pandemic has posed a negative impact on the US stock market </a:t>
            </a:r>
            <a:endParaRPr lang="en-GB" sz="1100" strike="noStrike" dirty="0">
              <a:ln>
                <a:noFill/>
              </a:ln>
              <a:effectLst>
                <a:outerShdw sx="0" sy="0">
                  <a:srgbClr val="000000"/>
                </a:outerShdw>
              </a:effectLst>
              <a:latin typeface="Times New Roman" panose="02020603050405020304" pitchFamily="18" charset="0"/>
            </a:endParaRPr>
          </a:p>
        </p:txBody>
      </p:sp>
      <p:sp>
        <p:nvSpPr>
          <p:cNvPr id="16" name="TextBox 15">
            <a:extLst>
              <a:ext uri="{FF2B5EF4-FFF2-40B4-BE49-F238E27FC236}">
                <a16:creationId xmlns:a16="http://schemas.microsoft.com/office/drawing/2014/main" id="{A4BEF3EA-B4A1-EE48-B50E-027694377150}"/>
              </a:ext>
            </a:extLst>
          </p:cNvPr>
          <p:cNvSpPr txBox="1"/>
          <p:nvPr/>
        </p:nvSpPr>
        <p:spPr>
          <a:xfrm>
            <a:off x="-778567" y="4455264"/>
            <a:ext cx="6560372" cy="2123658"/>
          </a:xfrm>
          <a:prstGeom prst="rect">
            <a:avLst/>
          </a:prstGeom>
          <a:noFill/>
        </p:spPr>
        <p:txBody>
          <a:bodyPr wrap="square">
            <a:spAutoFit/>
          </a:bodyPr>
          <a:lstStyle/>
          <a:p>
            <a:pPr marL="1200150" lvl="2" indent="-285750" algn="just" fontAlgn="base">
              <a:spcBef>
                <a:spcPts val="600"/>
              </a:spcBef>
              <a:spcAft>
                <a:spcPts val="600"/>
              </a:spcAft>
              <a:buSzPts val="1000"/>
              <a:buFont typeface="Wingdings" pitchFamily="2" charset="2"/>
              <a:buChar char="Ø"/>
              <a:tabLst>
                <a:tab pos="342900" algn="l"/>
              </a:tabLst>
            </a:pPr>
            <a:r>
              <a:rPr lang="en-US" sz="1400" dirty="0"/>
              <a:t>A significant diversion occurred in the Chinese tech stock market</a:t>
            </a:r>
          </a:p>
          <a:p>
            <a:pPr marL="1200150" lvl="2" indent="-285750" algn="just" fontAlgn="base">
              <a:spcBef>
                <a:spcPts val="600"/>
              </a:spcBef>
              <a:spcAft>
                <a:spcPts val="600"/>
              </a:spcAft>
              <a:buSzPts val="1000"/>
              <a:buFont typeface="Wingdings" pitchFamily="2" charset="2"/>
              <a:buChar char="Ø"/>
              <a:tabLst>
                <a:tab pos="342900" algn="l"/>
              </a:tabLst>
            </a:pPr>
            <a:r>
              <a:rPr lang="en-US" sz="1400" dirty="0"/>
              <a:t>'</a:t>
            </a:r>
            <a:r>
              <a:rPr lang="en-US" sz="1400" dirty="0" err="1"/>
              <a:t>Trip.com</a:t>
            </a:r>
            <a:r>
              <a:rPr lang="en-US" sz="1400" dirty="0"/>
              <a:t> experienced a slump in the market due to the low demand for travelling</a:t>
            </a:r>
            <a:r>
              <a:rPr lang="en-GB" sz="1400" dirty="0"/>
              <a:t> </a:t>
            </a:r>
          </a:p>
          <a:p>
            <a:pPr marL="1200150" lvl="2" indent="-285750" algn="just" fontAlgn="base">
              <a:spcBef>
                <a:spcPts val="600"/>
              </a:spcBef>
              <a:spcAft>
                <a:spcPts val="600"/>
              </a:spcAft>
              <a:buSzPts val="1000"/>
              <a:buFont typeface="Wingdings" pitchFamily="2" charset="2"/>
              <a:buChar char="Ø"/>
              <a:tabLst>
                <a:tab pos="342900" algn="l"/>
              </a:tabLst>
            </a:pPr>
            <a:r>
              <a:rPr lang="en-US" sz="1400" dirty="0" err="1"/>
              <a:t>Bilibili</a:t>
            </a:r>
            <a:r>
              <a:rPr lang="en-US" sz="1400" dirty="0"/>
              <a:t>, </a:t>
            </a:r>
            <a:r>
              <a:rPr lang="en-US" sz="1400" dirty="0" err="1"/>
              <a:t>Meituan</a:t>
            </a:r>
            <a:r>
              <a:rPr lang="en-US" sz="1400" dirty="0"/>
              <a:t>, and PDD were performing extraordinary (which are the prevailing Chinese video streaming service; Food and grocery delivery; Emerging online shopping platform)</a:t>
            </a:r>
            <a:r>
              <a:rPr lang="en-GB" sz="1400" dirty="0"/>
              <a:t> </a:t>
            </a:r>
            <a:endParaRPr lang="en-GB" sz="1100" strike="noStrike" dirty="0">
              <a:ln>
                <a:noFill/>
              </a:ln>
              <a:effectLst>
                <a:outerShdw sx="0" sy="0">
                  <a:srgbClr val="000000"/>
                </a:outerShdw>
              </a:effectLst>
              <a:latin typeface="Times New Roman" panose="02020603050405020304" pitchFamily="18" charset="0"/>
            </a:endParaRPr>
          </a:p>
        </p:txBody>
      </p:sp>
    </p:spTree>
    <p:extLst>
      <p:ext uri="{BB962C8B-B14F-4D97-AF65-F5344CB8AC3E}">
        <p14:creationId xmlns:p14="http://schemas.microsoft.com/office/powerpoint/2010/main" val="87092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Google Shape;719;p30">
            <a:extLst>
              <a:ext uri="{FF2B5EF4-FFF2-40B4-BE49-F238E27FC236}">
                <a16:creationId xmlns:a16="http://schemas.microsoft.com/office/drawing/2014/main" id="{F0C13669-14A9-0B40-AB22-2C328CA0CA0A}"/>
              </a:ext>
            </a:extLst>
          </p:cNvPr>
          <p:cNvSpPr txBox="1"/>
          <p:nvPr/>
        </p:nvSpPr>
        <p:spPr>
          <a:xfrm>
            <a:off x="4223809" y="221639"/>
            <a:ext cx="3744384" cy="4669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3034" dirty="0">
                <a:solidFill>
                  <a:schemeClr val="tx1"/>
                </a:solidFill>
                <a:latin typeface="Arial"/>
                <a:ea typeface="Arial"/>
                <a:cs typeface="Arial"/>
                <a:sym typeface="Arial"/>
              </a:rPr>
              <a:t>Exploratory Analysis</a:t>
            </a:r>
            <a:endParaRPr sz="3791" dirty="0">
              <a:solidFill>
                <a:schemeClr val="tx1"/>
              </a:solidFill>
              <a:latin typeface="Arial"/>
              <a:ea typeface="Arial"/>
              <a:cs typeface="Arial"/>
              <a:sym typeface="Arial"/>
            </a:endParaRPr>
          </a:p>
        </p:txBody>
      </p:sp>
      <p:sp>
        <p:nvSpPr>
          <p:cNvPr id="9" name="Google Shape;720;p30">
            <a:extLst>
              <a:ext uri="{FF2B5EF4-FFF2-40B4-BE49-F238E27FC236}">
                <a16:creationId xmlns:a16="http://schemas.microsoft.com/office/drawing/2014/main" id="{D629DA8D-3F6E-A947-986A-61CEF321D5EF}"/>
              </a:ext>
            </a:extLst>
          </p:cNvPr>
          <p:cNvSpPr txBox="1"/>
          <p:nvPr/>
        </p:nvSpPr>
        <p:spPr>
          <a:xfrm>
            <a:off x="4707910" y="731988"/>
            <a:ext cx="2871695" cy="408445"/>
          </a:xfrm>
          <a:prstGeom prst="rect">
            <a:avLst/>
          </a:prstGeom>
          <a:noFill/>
          <a:ln>
            <a:noFill/>
          </a:ln>
        </p:spPr>
        <p:txBody>
          <a:bodyPr spcFirstLastPara="1" wrap="square" lIns="0" tIns="0" rIns="0" bIns="0" anchor="ctr" anchorCtr="0">
            <a:spAutoFit/>
          </a:bodyPr>
          <a:lstStyle/>
          <a:p>
            <a:pPr lvl="0" algn="ctr"/>
            <a:r>
              <a:rPr lang="en-US" altLang="zh-CN" sz="1327" dirty="0">
                <a:solidFill>
                  <a:schemeClr val="tx1"/>
                </a:solidFill>
                <a:latin typeface="Arial"/>
                <a:ea typeface="Arial"/>
                <a:cs typeface="Arial"/>
                <a:sym typeface="Arial"/>
              </a:rPr>
              <a:t>CPI &amp; unemployment </a:t>
            </a:r>
            <a:r>
              <a:rPr lang="en-US" altLang="zh-CN" sz="1327" dirty="0">
                <a:solidFill>
                  <a:schemeClr val="tx1"/>
                </a:solidFill>
              </a:rPr>
              <a:t>rate </a:t>
            </a:r>
          </a:p>
          <a:p>
            <a:pPr lvl="0" algn="ctr"/>
            <a:r>
              <a:rPr lang="en-US" altLang="zh-CN" sz="1327" dirty="0">
                <a:solidFill>
                  <a:schemeClr val="tx1"/>
                </a:solidFill>
                <a:latin typeface="Arial"/>
                <a:ea typeface="Arial"/>
                <a:cs typeface="Arial"/>
                <a:sym typeface="Arial"/>
              </a:rPr>
              <a:t>vs Stock P</a:t>
            </a:r>
            <a:r>
              <a:rPr lang="en-US" altLang="zh-CN" sz="1327" dirty="0">
                <a:solidFill>
                  <a:schemeClr val="tx1"/>
                </a:solidFill>
              </a:rPr>
              <a:t>rices in tech companies  </a:t>
            </a:r>
            <a:endParaRPr sz="18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sp>
        <p:nvSpPr>
          <p:cNvPr id="15" name="TextBox 14">
            <a:extLst>
              <a:ext uri="{FF2B5EF4-FFF2-40B4-BE49-F238E27FC236}">
                <a16:creationId xmlns:a16="http://schemas.microsoft.com/office/drawing/2014/main" id="{77FEC88F-304E-6040-B5F9-51BAD660332C}"/>
              </a:ext>
            </a:extLst>
          </p:cNvPr>
          <p:cNvSpPr txBox="1"/>
          <p:nvPr/>
        </p:nvSpPr>
        <p:spPr>
          <a:xfrm>
            <a:off x="4862456" y="1379969"/>
            <a:ext cx="7135906" cy="2492990"/>
          </a:xfrm>
          <a:prstGeom prst="rect">
            <a:avLst/>
          </a:prstGeom>
          <a:noFill/>
        </p:spPr>
        <p:txBody>
          <a:bodyPr wrap="square">
            <a:spAutoFit/>
          </a:bodyPr>
          <a:lstStyle/>
          <a:p>
            <a:pPr marL="1200150" lvl="2" indent="-285750" algn="just" fontAlgn="base">
              <a:spcBef>
                <a:spcPts val="600"/>
              </a:spcBef>
              <a:spcAft>
                <a:spcPts val="600"/>
              </a:spcAft>
              <a:buSzPts val="1000"/>
              <a:buFont typeface="Wingdings" pitchFamily="2" charset="2"/>
              <a:buChar char="Ø"/>
              <a:tabLst>
                <a:tab pos="342900" algn="l"/>
              </a:tabLst>
            </a:pPr>
            <a:r>
              <a:rPr lang="en-US" sz="1400" dirty="0"/>
              <a:t>In theory: Unemployment ⬇️ = Economic output ⬆️  (Okun's law, 1962) </a:t>
            </a:r>
          </a:p>
          <a:p>
            <a:pPr marL="1200150" lvl="2" indent="-285750" algn="just" fontAlgn="base">
              <a:spcBef>
                <a:spcPts val="600"/>
              </a:spcBef>
              <a:spcAft>
                <a:spcPts val="600"/>
              </a:spcAft>
              <a:buSzPts val="1000"/>
              <a:buFont typeface="Wingdings" pitchFamily="2" charset="2"/>
              <a:buChar char="Ø"/>
              <a:tabLst>
                <a:tab pos="342900" algn="l"/>
              </a:tabLst>
            </a:pPr>
            <a:r>
              <a:rPr lang="en-US" sz="1400" dirty="0"/>
              <a:t>In theory: small amount of inflation can help drive economic growth </a:t>
            </a:r>
          </a:p>
          <a:p>
            <a:pPr marL="1200150" lvl="2" indent="-285750" algn="just" fontAlgn="base">
              <a:spcBef>
                <a:spcPts val="600"/>
              </a:spcBef>
              <a:spcAft>
                <a:spcPts val="600"/>
              </a:spcAft>
              <a:buSzPts val="1000"/>
              <a:buFont typeface="Wingdings" pitchFamily="2" charset="2"/>
              <a:buChar char="Ø"/>
              <a:tabLst>
                <a:tab pos="342900" algn="l"/>
              </a:tabLst>
            </a:pPr>
            <a:r>
              <a:rPr lang="en-US" sz="1400" dirty="0"/>
              <a:t>Hence anticipated a growing economy</a:t>
            </a:r>
            <a:r>
              <a:rPr lang="en-GB" sz="1400" dirty="0"/>
              <a:t> in the US </a:t>
            </a:r>
          </a:p>
          <a:p>
            <a:pPr marL="1200150" lvl="2" indent="-285750" algn="just" fontAlgn="base">
              <a:spcBef>
                <a:spcPts val="600"/>
              </a:spcBef>
              <a:spcAft>
                <a:spcPts val="600"/>
              </a:spcAft>
              <a:buSzPts val="1000"/>
              <a:buFont typeface="Wingdings" pitchFamily="2" charset="2"/>
              <a:buChar char="Ø"/>
              <a:tabLst>
                <a:tab pos="342900" algn="l"/>
              </a:tabLst>
            </a:pPr>
            <a:r>
              <a:rPr lang="en-GB" sz="1400" dirty="0"/>
              <a:t>Result: both Nasdaq 100 index and FNGU have been growing upward from Apr 2020 to Dec 2021, and then dropped dramatically due to the current “hard landing” policy (tapering and rising interest rates).</a:t>
            </a:r>
          </a:p>
        </p:txBody>
      </p:sp>
      <p:sp>
        <p:nvSpPr>
          <p:cNvPr id="16" name="TextBox 15">
            <a:extLst>
              <a:ext uri="{FF2B5EF4-FFF2-40B4-BE49-F238E27FC236}">
                <a16:creationId xmlns:a16="http://schemas.microsoft.com/office/drawing/2014/main" id="{A4BEF3EA-B4A1-EE48-B50E-027694377150}"/>
              </a:ext>
            </a:extLst>
          </p:cNvPr>
          <p:cNvSpPr txBox="1"/>
          <p:nvPr/>
        </p:nvSpPr>
        <p:spPr>
          <a:xfrm>
            <a:off x="-707292" y="4294926"/>
            <a:ext cx="6560372" cy="2492990"/>
          </a:xfrm>
          <a:prstGeom prst="rect">
            <a:avLst/>
          </a:prstGeom>
          <a:noFill/>
        </p:spPr>
        <p:txBody>
          <a:bodyPr wrap="square">
            <a:spAutoFit/>
          </a:bodyPr>
          <a:lstStyle/>
          <a:p>
            <a:pPr marL="1200150" lvl="2" indent="-285750" fontAlgn="base">
              <a:spcBef>
                <a:spcPts val="600"/>
              </a:spcBef>
              <a:spcAft>
                <a:spcPts val="600"/>
              </a:spcAft>
              <a:buSzPts val="1000"/>
              <a:buFont typeface="Wingdings" pitchFamily="2" charset="2"/>
              <a:buChar char="Ø"/>
              <a:tabLst>
                <a:tab pos="342900" algn="l"/>
              </a:tabLst>
            </a:pPr>
            <a:r>
              <a:rPr lang="en-US" sz="1400" dirty="0"/>
              <a:t>A relatively low inflation rate (CPI) and high unemployment rate</a:t>
            </a:r>
          </a:p>
          <a:p>
            <a:pPr marL="1200150" lvl="2" indent="-285750" fontAlgn="base">
              <a:spcBef>
                <a:spcPts val="600"/>
              </a:spcBef>
              <a:spcAft>
                <a:spcPts val="600"/>
              </a:spcAft>
              <a:buSzPts val="1000"/>
              <a:buFont typeface="Wingdings" pitchFamily="2" charset="2"/>
              <a:buChar char="Ø"/>
              <a:tabLst>
                <a:tab pos="342900" algn="l"/>
              </a:tabLst>
            </a:pPr>
            <a:r>
              <a:rPr lang="en-US" sz="1400" dirty="0"/>
              <a:t>Negative CPI (-1%) implied a deflation environment for a short period </a:t>
            </a:r>
          </a:p>
          <a:p>
            <a:pPr marL="1200150" lvl="2" indent="-285750" fontAlgn="base">
              <a:spcBef>
                <a:spcPts val="600"/>
              </a:spcBef>
              <a:spcAft>
                <a:spcPts val="600"/>
              </a:spcAft>
              <a:buSzPts val="1000"/>
              <a:buFont typeface="Wingdings" pitchFamily="2" charset="2"/>
              <a:buChar char="Ø"/>
              <a:tabLst>
                <a:tab pos="342900" algn="l"/>
              </a:tabLst>
            </a:pPr>
            <a:r>
              <a:rPr lang="en-US" sz="1400" dirty="0"/>
              <a:t>Result: both FXI and KWEB (mainly composed of China Internet companies), showed upward growing trend until Feb 2021</a:t>
            </a:r>
          </a:p>
          <a:p>
            <a:pPr marL="1200150" lvl="2" indent="-285750" fontAlgn="base">
              <a:spcBef>
                <a:spcPts val="600"/>
              </a:spcBef>
              <a:spcAft>
                <a:spcPts val="600"/>
              </a:spcAft>
              <a:buSzPts val="1000"/>
              <a:buFont typeface="Wingdings" pitchFamily="2" charset="2"/>
              <a:buChar char="Ø"/>
              <a:tabLst>
                <a:tab pos="342900" algn="l"/>
              </a:tabLst>
            </a:pPr>
            <a:r>
              <a:rPr lang="en-US" sz="1400" dirty="0"/>
              <a:t>Implied a gap between the economic theory and actual stock price performance</a:t>
            </a:r>
          </a:p>
        </p:txBody>
      </p:sp>
      <p:pic>
        <p:nvPicPr>
          <p:cNvPr id="17" name="Picture 16" descr="Chart, line chart&#10;&#10;Description automatically generated">
            <a:extLst>
              <a:ext uri="{FF2B5EF4-FFF2-40B4-BE49-F238E27FC236}">
                <a16:creationId xmlns:a16="http://schemas.microsoft.com/office/drawing/2014/main" id="{9158AAA4-6D99-C140-963A-4A6293CC2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36" y="1218903"/>
            <a:ext cx="5689769" cy="3014910"/>
          </a:xfrm>
          <a:prstGeom prst="rect">
            <a:avLst/>
          </a:prstGeom>
        </p:spPr>
      </p:pic>
      <p:pic>
        <p:nvPicPr>
          <p:cNvPr id="18" name="Picture 17" descr="Chart, line chart&#10;&#10;Description automatically generated">
            <a:extLst>
              <a:ext uri="{FF2B5EF4-FFF2-40B4-BE49-F238E27FC236}">
                <a16:creationId xmlns:a16="http://schemas.microsoft.com/office/drawing/2014/main" id="{045B4BBF-0FBF-7749-AA83-0BFB8F804F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6257" y="3890524"/>
            <a:ext cx="6233707" cy="2897392"/>
          </a:xfrm>
          <a:prstGeom prst="rect">
            <a:avLst/>
          </a:prstGeom>
        </p:spPr>
      </p:pic>
    </p:spTree>
    <p:extLst>
      <p:ext uri="{BB962C8B-B14F-4D97-AF65-F5344CB8AC3E}">
        <p14:creationId xmlns:p14="http://schemas.microsoft.com/office/powerpoint/2010/main" val="35713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3"/>
          <p:cNvSpPr/>
          <p:nvPr/>
        </p:nvSpPr>
        <p:spPr>
          <a:xfrm>
            <a:off x="4019160" y="3312314"/>
            <a:ext cx="4153685" cy="919624"/>
          </a:xfrm>
          <a:prstGeom prst="roundRect">
            <a:avLst>
              <a:gd name="adj" fmla="val 50000"/>
            </a:avLst>
          </a:prstGeom>
          <a:solidFill>
            <a:schemeClr val="accent5"/>
          </a:solidFill>
          <a:ln>
            <a:noFill/>
          </a:ln>
        </p:spPr>
        <p:txBody>
          <a:bodyPr spcFirstLastPara="1" wrap="square" lIns="68925" tIns="34450" rIns="68925" bIns="34450" anchor="ctr" anchorCtr="0">
            <a:noAutofit/>
          </a:bodyPr>
          <a:lstStyle/>
          <a:p>
            <a:pPr marL="0" marR="0" lvl="0" indent="0" algn="ctr" rtl="0">
              <a:spcBef>
                <a:spcPts val="0"/>
              </a:spcBef>
              <a:spcAft>
                <a:spcPts val="0"/>
              </a:spcAft>
              <a:buNone/>
            </a:pPr>
            <a:endParaRPr sz="1431">
              <a:solidFill>
                <a:srgbClr val="FFFFFF"/>
              </a:solidFill>
              <a:latin typeface="Arial"/>
              <a:ea typeface="Arial"/>
              <a:cs typeface="Arial"/>
              <a:sym typeface="Arial"/>
            </a:endParaRPr>
          </a:p>
        </p:txBody>
      </p:sp>
      <p:sp>
        <p:nvSpPr>
          <p:cNvPr id="1216" name="Google Shape;1216;p43"/>
          <p:cNvSpPr/>
          <p:nvPr/>
        </p:nvSpPr>
        <p:spPr>
          <a:xfrm>
            <a:off x="5612272" y="2100310"/>
            <a:ext cx="967459" cy="967457"/>
          </a:xfrm>
          <a:prstGeom prst="ellipse">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altLang="zh-CN" sz="3600" dirty="0">
                <a:solidFill>
                  <a:srgbClr val="FFFFFF"/>
                </a:solidFill>
                <a:latin typeface="Arial"/>
                <a:ea typeface="Arial"/>
                <a:cs typeface="Arial"/>
                <a:sym typeface="Arial"/>
              </a:rPr>
              <a:t>3.1</a:t>
            </a:r>
            <a:endParaRPr sz="3600" dirty="0">
              <a:solidFill>
                <a:srgbClr val="FFFFFF"/>
              </a:solidFill>
              <a:latin typeface="Arial"/>
              <a:ea typeface="Arial"/>
              <a:cs typeface="Arial"/>
              <a:sym typeface="Arial"/>
            </a:endParaRPr>
          </a:p>
        </p:txBody>
      </p:sp>
      <p:sp>
        <p:nvSpPr>
          <p:cNvPr id="1217" name="Google Shape;1217;p43"/>
          <p:cNvSpPr/>
          <p:nvPr/>
        </p:nvSpPr>
        <p:spPr>
          <a:xfrm>
            <a:off x="4019160" y="3305077"/>
            <a:ext cx="4153684" cy="93410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035" dirty="0">
                <a:solidFill>
                  <a:srgbClr val="FFFFFF"/>
                </a:solidFill>
              </a:rPr>
              <a:t>Time Series Model (baseline model)</a:t>
            </a:r>
            <a:endParaRPr sz="1328" dirty="0">
              <a:solidFill>
                <a:srgbClr val="FFFFFF"/>
              </a:solidFill>
              <a:latin typeface="Arial"/>
              <a:ea typeface="Arial"/>
              <a:cs typeface="Arial"/>
              <a:sym typeface="Arial"/>
            </a:endParaRPr>
          </a:p>
        </p:txBody>
      </p:sp>
      <p:sp>
        <p:nvSpPr>
          <p:cNvPr id="6" name="Google Shape;659;p28">
            <a:extLst>
              <a:ext uri="{FF2B5EF4-FFF2-40B4-BE49-F238E27FC236}">
                <a16:creationId xmlns:a16="http://schemas.microsoft.com/office/drawing/2014/main" id="{F1BF92A8-5F8B-2342-ABF9-AE54B0E81D07}"/>
              </a:ext>
            </a:extLst>
          </p:cNvPr>
          <p:cNvSpPr txBox="1"/>
          <p:nvPr/>
        </p:nvSpPr>
        <p:spPr>
          <a:xfrm>
            <a:off x="5030993" y="4374308"/>
            <a:ext cx="2130014" cy="369332"/>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altLang="zh-CN" sz="2400" b="0" i="0" u="none" strike="noStrike" cap="none" dirty="0">
                <a:solidFill>
                  <a:schemeClr val="tx1"/>
                </a:solidFill>
                <a:latin typeface="Arial"/>
                <a:ea typeface="Arial"/>
                <a:cs typeface="Arial"/>
                <a:sym typeface="Arial"/>
              </a:rPr>
              <a:t>ARIMA Model</a:t>
            </a:r>
            <a:endParaRPr sz="24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2989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pic>
        <p:nvPicPr>
          <p:cNvPr id="6" name="Picture 5" descr="Graphical user interface, text&#10;&#10;Description automatically generated">
            <a:extLst>
              <a:ext uri="{FF2B5EF4-FFF2-40B4-BE49-F238E27FC236}">
                <a16:creationId xmlns:a16="http://schemas.microsoft.com/office/drawing/2014/main" id="{099E9168-5E0B-2244-A055-40361E15EC0D}"/>
              </a:ext>
            </a:extLst>
          </p:cNvPr>
          <p:cNvPicPr>
            <a:picLocks noChangeAspect="1"/>
          </p:cNvPicPr>
          <p:nvPr/>
        </p:nvPicPr>
        <p:blipFill>
          <a:blip r:embed="rId3"/>
          <a:stretch>
            <a:fillRect/>
          </a:stretch>
        </p:blipFill>
        <p:spPr>
          <a:xfrm>
            <a:off x="4284749" y="3097718"/>
            <a:ext cx="3744385" cy="897777"/>
          </a:xfrm>
          <a:prstGeom prst="rect">
            <a:avLst/>
          </a:prstGeom>
        </p:spPr>
      </p:pic>
      <p:sp>
        <p:nvSpPr>
          <p:cNvPr id="22" name="Google Shape;719;p30">
            <a:extLst>
              <a:ext uri="{FF2B5EF4-FFF2-40B4-BE49-F238E27FC236}">
                <a16:creationId xmlns:a16="http://schemas.microsoft.com/office/drawing/2014/main" id="{9F7F99C9-CFCE-AD40-B9B5-5FEAFE47DC7E}"/>
              </a:ext>
            </a:extLst>
          </p:cNvPr>
          <p:cNvSpPr txBox="1"/>
          <p:nvPr/>
        </p:nvSpPr>
        <p:spPr>
          <a:xfrm>
            <a:off x="4056811" y="186616"/>
            <a:ext cx="3744384" cy="307777"/>
          </a:xfrm>
          <a:prstGeom prst="rect">
            <a:avLst/>
          </a:prstGeom>
          <a:noFill/>
          <a:ln>
            <a:noFill/>
          </a:ln>
        </p:spPr>
        <p:txBody>
          <a:bodyPr spcFirstLastPara="1" wrap="square" lIns="0" tIns="0" rIns="0" bIns="0" anchor="ctr" anchorCtr="0">
            <a:spAutoFit/>
          </a:bodyPr>
          <a:lstStyle/>
          <a:p>
            <a:pPr lvl="0" algn="ctr"/>
            <a:r>
              <a:rPr lang="en-US" sz="2000" dirty="0"/>
              <a:t>Time Series modelling</a:t>
            </a:r>
            <a:endParaRPr sz="4800" dirty="0">
              <a:solidFill>
                <a:schemeClr val="tx1"/>
              </a:solidFill>
              <a:latin typeface="Arial"/>
              <a:ea typeface="Arial"/>
              <a:cs typeface="Arial"/>
              <a:sym typeface="Arial"/>
            </a:endParaRPr>
          </a:p>
        </p:txBody>
      </p:sp>
      <p:sp>
        <p:nvSpPr>
          <p:cNvPr id="23" name="Google Shape;720;p30">
            <a:extLst>
              <a:ext uri="{FF2B5EF4-FFF2-40B4-BE49-F238E27FC236}">
                <a16:creationId xmlns:a16="http://schemas.microsoft.com/office/drawing/2014/main" id="{45DE46DC-7785-B64C-8AB4-ADF317505C0E}"/>
              </a:ext>
            </a:extLst>
          </p:cNvPr>
          <p:cNvSpPr txBox="1"/>
          <p:nvPr/>
        </p:nvSpPr>
        <p:spPr>
          <a:xfrm>
            <a:off x="4445540" y="561111"/>
            <a:ext cx="3132119" cy="215444"/>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400" dirty="0">
                <a:solidFill>
                  <a:schemeClr val="tx1"/>
                </a:solidFill>
                <a:latin typeface="Arial"/>
                <a:ea typeface="Arial"/>
                <a:cs typeface="Arial"/>
                <a:sym typeface="Arial"/>
              </a:rPr>
              <a:t>Set up of parameters (</a:t>
            </a:r>
            <a:r>
              <a:rPr lang="en-US" altLang="zh-CN" sz="1400" dirty="0" err="1">
                <a:solidFill>
                  <a:schemeClr val="tx1"/>
                </a:solidFill>
                <a:latin typeface="Arial"/>
                <a:ea typeface="Arial"/>
                <a:cs typeface="Arial"/>
                <a:sym typeface="Arial"/>
              </a:rPr>
              <a:t>p,d,q</a:t>
            </a:r>
            <a:r>
              <a:rPr lang="en-US" altLang="zh-CN" sz="1400" dirty="0">
                <a:solidFill>
                  <a:schemeClr val="tx1"/>
                </a:solidFill>
                <a:latin typeface="Arial"/>
                <a:ea typeface="Arial"/>
                <a:cs typeface="Arial"/>
                <a:sym typeface="Arial"/>
              </a:rPr>
              <a:t>) in ARIMA</a:t>
            </a:r>
            <a:endParaRPr sz="1600" dirty="0">
              <a:solidFill>
                <a:schemeClr val="tx1"/>
              </a:solidFill>
              <a:latin typeface="Arial"/>
              <a:ea typeface="Arial"/>
              <a:cs typeface="Arial"/>
              <a:sym typeface="Arial"/>
            </a:endParaRPr>
          </a:p>
        </p:txBody>
      </p:sp>
      <p:grpSp>
        <p:nvGrpSpPr>
          <p:cNvPr id="24" name="Google Shape;721;p30">
            <a:extLst>
              <a:ext uri="{FF2B5EF4-FFF2-40B4-BE49-F238E27FC236}">
                <a16:creationId xmlns:a16="http://schemas.microsoft.com/office/drawing/2014/main" id="{2A583B7E-8A16-EC45-9C24-C713D741EFB0}"/>
              </a:ext>
            </a:extLst>
          </p:cNvPr>
          <p:cNvGrpSpPr/>
          <p:nvPr/>
        </p:nvGrpSpPr>
        <p:grpSpPr>
          <a:xfrm>
            <a:off x="840370" y="561481"/>
            <a:ext cx="10511262" cy="0"/>
            <a:chOff x="1028775" y="591989"/>
            <a:chExt cx="11086097" cy="0"/>
          </a:xfrm>
        </p:grpSpPr>
        <p:cxnSp>
          <p:nvCxnSpPr>
            <p:cNvPr id="25" name="Google Shape;722;p30">
              <a:extLst>
                <a:ext uri="{FF2B5EF4-FFF2-40B4-BE49-F238E27FC236}">
                  <a16:creationId xmlns:a16="http://schemas.microsoft.com/office/drawing/2014/main" id="{B8D99D2C-D97E-F54D-B8B3-5BA088DCF974}"/>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26" name="Google Shape;723;p30">
              <a:extLst>
                <a:ext uri="{FF2B5EF4-FFF2-40B4-BE49-F238E27FC236}">
                  <a16:creationId xmlns:a16="http://schemas.microsoft.com/office/drawing/2014/main" id="{64F39170-6257-C24A-99B2-61D29427C4A1}"/>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pic>
        <p:nvPicPr>
          <p:cNvPr id="28" name="Picture 27" descr="Graphical user interface, chart&#10;&#10;Description automatically generated">
            <a:extLst>
              <a:ext uri="{FF2B5EF4-FFF2-40B4-BE49-F238E27FC236}">
                <a16:creationId xmlns:a16="http://schemas.microsoft.com/office/drawing/2014/main" id="{EB8B47FB-3888-8D44-B71A-A8E76F41BE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603" y="1340737"/>
            <a:ext cx="3613539" cy="2593045"/>
          </a:xfrm>
          <a:prstGeom prst="rect">
            <a:avLst/>
          </a:prstGeom>
        </p:spPr>
      </p:pic>
      <p:sp>
        <p:nvSpPr>
          <p:cNvPr id="4" name="Oval 3">
            <a:extLst>
              <a:ext uri="{FF2B5EF4-FFF2-40B4-BE49-F238E27FC236}">
                <a16:creationId xmlns:a16="http://schemas.microsoft.com/office/drawing/2014/main" id="{0A57FB6F-B21F-3A46-A07D-24E095EDCD15}"/>
              </a:ext>
            </a:extLst>
          </p:cNvPr>
          <p:cNvSpPr/>
          <p:nvPr/>
        </p:nvSpPr>
        <p:spPr>
          <a:xfrm>
            <a:off x="6692631" y="3321333"/>
            <a:ext cx="207264" cy="243840"/>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3" name="Oval 32">
            <a:extLst>
              <a:ext uri="{FF2B5EF4-FFF2-40B4-BE49-F238E27FC236}">
                <a16:creationId xmlns:a16="http://schemas.microsoft.com/office/drawing/2014/main" id="{C85C0197-B782-3742-96F6-B3038C55817B}"/>
              </a:ext>
            </a:extLst>
          </p:cNvPr>
          <p:cNvSpPr/>
          <p:nvPr/>
        </p:nvSpPr>
        <p:spPr>
          <a:xfrm>
            <a:off x="6918921" y="3326107"/>
            <a:ext cx="207264" cy="2438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D4702CF-E49B-B745-A16D-20FBEA0DEE68}"/>
              </a:ext>
            </a:extLst>
          </p:cNvPr>
          <p:cNvSpPr/>
          <p:nvPr/>
        </p:nvSpPr>
        <p:spPr>
          <a:xfrm>
            <a:off x="7145211" y="3326107"/>
            <a:ext cx="207264" cy="243840"/>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Google Shape;992;p39">
            <a:extLst>
              <a:ext uri="{FF2B5EF4-FFF2-40B4-BE49-F238E27FC236}">
                <a16:creationId xmlns:a16="http://schemas.microsoft.com/office/drawing/2014/main" id="{259E2E7D-13F6-BB45-814E-4D0AFA9F1F71}"/>
              </a:ext>
            </a:extLst>
          </p:cNvPr>
          <p:cNvSpPr/>
          <p:nvPr/>
        </p:nvSpPr>
        <p:spPr>
          <a:xfrm>
            <a:off x="298603" y="243459"/>
            <a:ext cx="3385601" cy="106182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600"/>
              </a:spcAft>
              <a:buNone/>
            </a:pPr>
            <a:r>
              <a:rPr lang="en-US" altLang="zh-CN" b="1" u="sng" dirty="0">
                <a:solidFill>
                  <a:schemeClr val="tx1">
                    <a:lumMod val="75000"/>
                    <a:lumOff val="25000"/>
                  </a:schemeClr>
                </a:solidFill>
                <a:sym typeface="Arial"/>
              </a:rPr>
              <a:t>1. Differencing</a:t>
            </a:r>
            <a:endParaRPr b="1" u="sng" dirty="0">
              <a:solidFill>
                <a:schemeClr val="tx1">
                  <a:lumMod val="75000"/>
                  <a:lumOff val="25000"/>
                </a:schemeClr>
              </a:solidFill>
            </a:endParaRPr>
          </a:p>
          <a:p>
            <a:pPr marL="171450" lvl="0" indent="-171450">
              <a:spcAft>
                <a:spcPts val="600"/>
              </a:spcAft>
              <a:buFont typeface="Wingdings" pitchFamily="2" charset="2"/>
              <a:buChar char="q"/>
            </a:pPr>
            <a:r>
              <a:rPr lang="en-US" sz="1200" dirty="0">
                <a:solidFill>
                  <a:schemeClr val="tx1">
                    <a:lumMod val="75000"/>
                    <a:lumOff val="25000"/>
                  </a:schemeClr>
                </a:solidFill>
              </a:rPr>
              <a:t>Visualization of Autocorrelation function (ACF) to identify trend and autocorrelation </a:t>
            </a:r>
          </a:p>
          <a:p>
            <a:pPr marL="171450" lvl="0" indent="-171450">
              <a:spcAft>
                <a:spcPts val="600"/>
              </a:spcAft>
              <a:buFont typeface="Wingdings" pitchFamily="2" charset="2"/>
              <a:buChar char="q"/>
            </a:pPr>
            <a:r>
              <a:rPr lang="en-US" sz="1200" dirty="0">
                <a:solidFill>
                  <a:schemeClr val="tx1">
                    <a:lumMod val="75000"/>
                    <a:lumOff val="25000"/>
                  </a:schemeClr>
                </a:solidFill>
              </a:rPr>
              <a:t>Determine the degree of differencing </a:t>
            </a:r>
            <a:r>
              <a:rPr lang="en-US" sz="1200" b="1" dirty="0">
                <a:solidFill>
                  <a:schemeClr val="tx1">
                    <a:lumMod val="75000"/>
                    <a:lumOff val="25000"/>
                  </a:schemeClr>
                </a:solidFill>
              </a:rPr>
              <a:t>(d) </a:t>
            </a:r>
            <a:endParaRPr sz="1200" b="1" dirty="0">
              <a:solidFill>
                <a:schemeClr val="tx1">
                  <a:lumMod val="75000"/>
                  <a:lumOff val="25000"/>
                </a:schemeClr>
              </a:solidFill>
            </a:endParaRPr>
          </a:p>
        </p:txBody>
      </p:sp>
      <p:pic>
        <p:nvPicPr>
          <p:cNvPr id="36" name="Picture 35" descr="Table&#10;&#10;Description automatically generated">
            <a:extLst>
              <a:ext uri="{FF2B5EF4-FFF2-40B4-BE49-F238E27FC236}">
                <a16:creationId xmlns:a16="http://schemas.microsoft.com/office/drawing/2014/main" id="{69EDE4FD-7749-7943-B0E1-77214E4B92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48665" y="740393"/>
            <a:ext cx="3822790" cy="2743200"/>
          </a:xfrm>
          <a:prstGeom prst="rect">
            <a:avLst/>
          </a:prstGeom>
        </p:spPr>
      </p:pic>
      <p:sp>
        <p:nvSpPr>
          <p:cNvPr id="38" name="Google Shape;993;p39">
            <a:extLst>
              <a:ext uri="{FF2B5EF4-FFF2-40B4-BE49-F238E27FC236}">
                <a16:creationId xmlns:a16="http://schemas.microsoft.com/office/drawing/2014/main" id="{B427E806-61BB-E34D-951A-EAD66C021BC8}"/>
              </a:ext>
            </a:extLst>
          </p:cNvPr>
          <p:cNvSpPr/>
          <p:nvPr/>
        </p:nvSpPr>
        <p:spPr>
          <a:xfrm>
            <a:off x="5078450" y="1071968"/>
            <a:ext cx="3132119" cy="1846659"/>
          </a:xfrm>
          <a:prstGeom prst="rect">
            <a:avLst/>
          </a:prstGeom>
          <a:noFill/>
          <a:ln>
            <a:noFill/>
          </a:ln>
        </p:spPr>
        <p:txBody>
          <a:bodyPr spcFirstLastPara="1" wrap="square" lIns="0" tIns="0" rIns="0" bIns="0" anchor="t" anchorCtr="0">
            <a:spAutoFit/>
          </a:bodyPr>
          <a:lstStyle/>
          <a:p>
            <a:pPr marL="0" marR="0" lvl="0" indent="0" rtl="0">
              <a:spcAft>
                <a:spcPts val="600"/>
              </a:spcAft>
              <a:buNone/>
            </a:pPr>
            <a:r>
              <a:rPr lang="en-US" altLang="zh-CN" sz="1400" b="1" u="sng" dirty="0">
                <a:solidFill>
                  <a:schemeClr val="tx1">
                    <a:lumMod val="75000"/>
                    <a:lumOff val="25000"/>
                  </a:schemeClr>
                </a:solidFill>
                <a:sym typeface="Arial"/>
              </a:rPr>
              <a:t>2. Obser</a:t>
            </a:r>
            <a:r>
              <a:rPr lang="en-US" altLang="zh-CN" sz="1400" b="1" u="sng" dirty="0">
                <a:solidFill>
                  <a:schemeClr val="tx1">
                    <a:lumMod val="75000"/>
                    <a:lumOff val="25000"/>
                  </a:schemeClr>
                </a:solidFill>
              </a:rPr>
              <a:t>ve</a:t>
            </a:r>
            <a:r>
              <a:rPr lang="en-US" altLang="zh-CN" sz="1400" b="1" u="sng" dirty="0">
                <a:solidFill>
                  <a:schemeClr val="tx1">
                    <a:lumMod val="75000"/>
                    <a:lumOff val="25000"/>
                  </a:schemeClr>
                </a:solidFill>
                <a:sym typeface="Arial"/>
              </a:rPr>
              <a:t> </a:t>
            </a:r>
            <a:r>
              <a:rPr lang="en-US" altLang="zh-CN" sz="1400" b="1" u="sng" dirty="0">
                <a:solidFill>
                  <a:schemeClr val="tx1">
                    <a:lumMod val="75000"/>
                    <a:lumOff val="25000"/>
                  </a:schemeClr>
                </a:solidFill>
              </a:rPr>
              <a:t>values in </a:t>
            </a:r>
            <a:r>
              <a:rPr lang="en-US" altLang="zh-CN" sz="1400" b="1" u="sng" dirty="0">
                <a:solidFill>
                  <a:schemeClr val="tx1">
                    <a:lumMod val="75000"/>
                    <a:lumOff val="25000"/>
                  </a:schemeClr>
                </a:solidFill>
                <a:sym typeface="Arial"/>
              </a:rPr>
              <a:t>statistical summary </a:t>
            </a:r>
            <a:endParaRPr sz="1400" b="1" u="sng" dirty="0">
              <a:solidFill>
                <a:schemeClr val="tx1">
                  <a:lumMod val="75000"/>
                  <a:lumOff val="25000"/>
                </a:schemeClr>
              </a:solidFill>
            </a:endParaRPr>
          </a:p>
          <a:p>
            <a:pPr marL="171450" lvl="0" indent="-171450" algn="just">
              <a:spcAft>
                <a:spcPts val="600"/>
              </a:spcAft>
              <a:buFont typeface="Wingdings" pitchFamily="2" charset="2"/>
              <a:buChar char="q"/>
            </a:pPr>
            <a:r>
              <a:rPr lang="en-US" sz="1200" dirty="0">
                <a:solidFill>
                  <a:schemeClr val="tx1">
                    <a:lumMod val="75000"/>
                    <a:lumOff val="25000"/>
                  </a:schemeClr>
                </a:solidFill>
              </a:rPr>
              <a:t>Compare the scores in Akaike Information Criteria (AIC) and p-value </a:t>
            </a:r>
          </a:p>
          <a:p>
            <a:pPr marL="171450" lvl="0" indent="-171450" algn="just">
              <a:spcAft>
                <a:spcPts val="600"/>
              </a:spcAft>
              <a:buFont typeface="Wingdings" pitchFamily="2" charset="2"/>
              <a:buChar char="q"/>
            </a:pPr>
            <a:r>
              <a:rPr lang="en-US" sz="1200" dirty="0">
                <a:solidFill>
                  <a:schemeClr val="tx1">
                    <a:lumMod val="75000"/>
                    <a:lumOff val="25000"/>
                  </a:schemeClr>
                </a:solidFill>
              </a:rPr>
              <a:t>p-value&lt;0.05 and a lower AIC is preferred</a:t>
            </a:r>
            <a:r>
              <a:rPr lang="en-GB" sz="700" dirty="0">
                <a:solidFill>
                  <a:schemeClr val="tx1">
                    <a:lumMod val="75000"/>
                    <a:lumOff val="25000"/>
                  </a:schemeClr>
                </a:solidFill>
              </a:rPr>
              <a:t> </a:t>
            </a:r>
          </a:p>
          <a:p>
            <a:pPr marL="171450" indent="-171450" algn="just">
              <a:spcAft>
                <a:spcPts val="600"/>
              </a:spcAft>
              <a:buFont typeface="Wingdings" pitchFamily="2" charset="2"/>
              <a:buChar char="q"/>
            </a:pPr>
            <a:r>
              <a:rPr lang="en-GB" sz="1200" dirty="0">
                <a:solidFill>
                  <a:schemeClr val="tx1">
                    <a:lumMod val="75000"/>
                    <a:lumOff val="25000"/>
                  </a:schemeClr>
                </a:solidFill>
              </a:rPr>
              <a:t>Determine the number of lag </a:t>
            </a:r>
            <a:r>
              <a:rPr lang="en-GB" sz="1200" b="1" dirty="0">
                <a:solidFill>
                  <a:schemeClr val="tx1">
                    <a:lumMod val="75000"/>
                    <a:lumOff val="25000"/>
                  </a:schemeClr>
                </a:solidFill>
              </a:rPr>
              <a:t>(p) </a:t>
            </a:r>
            <a:r>
              <a:rPr lang="en-GB" sz="1200" dirty="0">
                <a:solidFill>
                  <a:schemeClr val="tx1">
                    <a:lumMod val="75000"/>
                    <a:lumOff val="25000"/>
                  </a:schemeClr>
                </a:solidFill>
              </a:rPr>
              <a:t>and the size of moving average window </a:t>
            </a:r>
            <a:r>
              <a:rPr lang="en-GB" sz="1200" b="1" dirty="0">
                <a:solidFill>
                  <a:schemeClr val="tx1">
                    <a:lumMod val="75000"/>
                    <a:lumOff val="25000"/>
                  </a:schemeClr>
                </a:solidFill>
              </a:rPr>
              <a:t>(q) </a:t>
            </a:r>
            <a:endParaRPr sz="1200" b="1" dirty="0">
              <a:solidFill>
                <a:schemeClr val="tx1">
                  <a:lumMod val="75000"/>
                  <a:lumOff val="25000"/>
                </a:schemeClr>
              </a:solidFill>
            </a:endParaRPr>
          </a:p>
        </p:txBody>
      </p:sp>
      <p:pic>
        <p:nvPicPr>
          <p:cNvPr id="39" name="Picture 38" descr="Text&#10;&#10;Description automatically generated">
            <a:extLst>
              <a:ext uri="{FF2B5EF4-FFF2-40B4-BE49-F238E27FC236}">
                <a16:creationId xmlns:a16="http://schemas.microsoft.com/office/drawing/2014/main" id="{FF4A566E-FA4D-CA4E-8EA1-B5F91D30BB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47508" y="4800244"/>
            <a:ext cx="2784371" cy="2020315"/>
          </a:xfrm>
          <a:prstGeom prst="rect">
            <a:avLst/>
          </a:prstGeom>
        </p:spPr>
      </p:pic>
      <p:pic>
        <p:nvPicPr>
          <p:cNvPr id="40" name="Picture 39" descr="Chart, line chart, histogram&#10;&#10;Description automatically generated">
            <a:extLst>
              <a:ext uri="{FF2B5EF4-FFF2-40B4-BE49-F238E27FC236}">
                <a16:creationId xmlns:a16="http://schemas.microsoft.com/office/drawing/2014/main" id="{55D38598-2BF6-C541-AE36-8796C6CE18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7630" y="4477079"/>
            <a:ext cx="3090502" cy="2229946"/>
          </a:xfrm>
          <a:prstGeom prst="rect">
            <a:avLst/>
          </a:prstGeom>
        </p:spPr>
      </p:pic>
      <p:cxnSp>
        <p:nvCxnSpPr>
          <p:cNvPr id="8" name="Straight Arrow Connector 7">
            <a:extLst>
              <a:ext uri="{FF2B5EF4-FFF2-40B4-BE49-F238E27FC236}">
                <a16:creationId xmlns:a16="http://schemas.microsoft.com/office/drawing/2014/main" id="{1ECD3A27-79D9-534B-9514-2228BE4B9130}"/>
              </a:ext>
            </a:extLst>
          </p:cNvPr>
          <p:cNvCxnSpPr>
            <a:cxnSpLocks/>
            <a:stCxn id="33" idx="0"/>
          </p:cNvCxnSpPr>
          <p:nvPr/>
        </p:nvCxnSpPr>
        <p:spPr>
          <a:xfrm flipH="1" flipV="1">
            <a:off x="3527630" y="1258139"/>
            <a:ext cx="3494923" cy="20679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787E03-024D-1149-9926-396620D40DFF}"/>
              </a:ext>
            </a:extLst>
          </p:cNvPr>
          <p:cNvCxnSpPr>
            <a:cxnSpLocks/>
            <a:stCxn id="4" idx="7"/>
          </p:cNvCxnSpPr>
          <p:nvPr/>
        </p:nvCxnSpPr>
        <p:spPr>
          <a:xfrm flipV="1">
            <a:off x="6869542" y="2616134"/>
            <a:ext cx="727215" cy="740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CF2643B-C0A6-7849-A774-ADF48DA0E7BD}"/>
              </a:ext>
            </a:extLst>
          </p:cNvPr>
          <p:cNvCxnSpPr>
            <a:cxnSpLocks/>
            <a:stCxn id="34" idx="0"/>
          </p:cNvCxnSpPr>
          <p:nvPr/>
        </p:nvCxnSpPr>
        <p:spPr>
          <a:xfrm flipV="1">
            <a:off x="7248843" y="2830286"/>
            <a:ext cx="667445" cy="49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Google Shape;991;p39">
            <a:extLst>
              <a:ext uri="{FF2B5EF4-FFF2-40B4-BE49-F238E27FC236}">
                <a16:creationId xmlns:a16="http://schemas.microsoft.com/office/drawing/2014/main" id="{995A52D1-5B3B-1E4E-A005-C3354559CBC6}"/>
              </a:ext>
            </a:extLst>
          </p:cNvPr>
          <p:cNvSpPr/>
          <p:nvPr/>
        </p:nvSpPr>
        <p:spPr>
          <a:xfrm>
            <a:off x="377437" y="4415506"/>
            <a:ext cx="2983807" cy="2446824"/>
          </a:xfrm>
          <a:prstGeom prst="rect">
            <a:avLst/>
          </a:prstGeom>
          <a:noFill/>
          <a:ln>
            <a:noFill/>
          </a:ln>
        </p:spPr>
        <p:txBody>
          <a:bodyPr spcFirstLastPara="1" wrap="square" lIns="0" tIns="0" rIns="0" bIns="0" anchor="t" anchorCtr="0">
            <a:spAutoFit/>
          </a:bodyPr>
          <a:lstStyle/>
          <a:p>
            <a:pPr algn="just">
              <a:lnSpc>
                <a:spcPct val="150000"/>
              </a:lnSpc>
            </a:pPr>
            <a:r>
              <a:rPr lang="en-US" altLang="zh-CN" b="1" u="sng" dirty="0">
                <a:solidFill>
                  <a:schemeClr val="tx1"/>
                </a:solidFill>
              </a:rPr>
              <a:t>3. Review of Residual plots </a:t>
            </a:r>
          </a:p>
          <a:p>
            <a:pPr marL="285750" indent="-285750" algn="just">
              <a:lnSpc>
                <a:spcPct val="150000"/>
              </a:lnSpc>
              <a:buFont typeface="Wingdings" pitchFamily="2" charset="2"/>
              <a:buChar char="q"/>
            </a:pPr>
            <a:r>
              <a:rPr lang="en-US" sz="1100" dirty="0">
                <a:solidFill>
                  <a:schemeClr val="tx1"/>
                </a:solidFill>
              </a:rPr>
              <a:t>Left top: Residual error, should be close to mean 0 </a:t>
            </a:r>
          </a:p>
          <a:p>
            <a:pPr marL="285750" indent="-285750" algn="just">
              <a:lnSpc>
                <a:spcPct val="150000"/>
              </a:lnSpc>
              <a:buFont typeface="Wingdings" pitchFamily="2" charset="2"/>
              <a:buChar char="q"/>
            </a:pPr>
            <a:r>
              <a:rPr lang="en-US" sz="1100" dirty="0">
                <a:solidFill>
                  <a:schemeClr val="tx1"/>
                </a:solidFill>
              </a:rPr>
              <a:t>Right top: suggests normal distribution with mean zero</a:t>
            </a:r>
          </a:p>
          <a:p>
            <a:pPr marL="285750" indent="-285750" algn="just">
              <a:lnSpc>
                <a:spcPct val="150000"/>
              </a:lnSpc>
              <a:buFont typeface="Wingdings" pitchFamily="2" charset="2"/>
              <a:buChar char="q"/>
            </a:pPr>
            <a:r>
              <a:rPr lang="en-US" sz="1100" dirty="0">
                <a:solidFill>
                  <a:schemeClr val="tx1"/>
                </a:solidFill>
              </a:rPr>
              <a:t>Left bottom: all dots should fall in line with the red line</a:t>
            </a:r>
          </a:p>
          <a:p>
            <a:pPr marL="285750" indent="-285750">
              <a:lnSpc>
                <a:spcPct val="150000"/>
              </a:lnSpc>
              <a:buFont typeface="Wingdings" pitchFamily="2" charset="2"/>
              <a:buChar char="q"/>
            </a:pPr>
            <a:r>
              <a:rPr lang="en-US" sz="1100" dirty="0">
                <a:solidFill>
                  <a:schemeClr val="tx1"/>
                </a:solidFill>
              </a:rPr>
              <a:t>Right bottom: ACF plot, shows the residual errors are not autocorrelated </a:t>
            </a:r>
            <a:endParaRPr sz="1100" dirty="0">
              <a:solidFill>
                <a:schemeClr val="tx1"/>
              </a:solidFill>
            </a:endParaRPr>
          </a:p>
        </p:txBody>
      </p:sp>
      <p:sp>
        <p:nvSpPr>
          <p:cNvPr id="49" name="Rectangle 48">
            <a:extLst>
              <a:ext uri="{FF2B5EF4-FFF2-40B4-BE49-F238E27FC236}">
                <a16:creationId xmlns:a16="http://schemas.microsoft.com/office/drawing/2014/main" id="{233ABFFA-1D46-BC43-AFA7-4A94561678B4}"/>
              </a:ext>
            </a:extLst>
          </p:cNvPr>
          <p:cNvSpPr/>
          <p:nvPr/>
        </p:nvSpPr>
        <p:spPr>
          <a:xfrm>
            <a:off x="10072344" y="1197450"/>
            <a:ext cx="360525" cy="15388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E6F4BC3-FBBE-0D41-BA35-D08538B46145}"/>
              </a:ext>
            </a:extLst>
          </p:cNvPr>
          <p:cNvSpPr/>
          <p:nvPr/>
        </p:nvSpPr>
        <p:spPr>
          <a:xfrm>
            <a:off x="10512127" y="1877486"/>
            <a:ext cx="408422" cy="95280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67" name="Google Shape;993;p39">
            <a:extLst>
              <a:ext uri="{FF2B5EF4-FFF2-40B4-BE49-F238E27FC236}">
                <a16:creationId xmlns:a16="http://schemas.microsoft.com/office/drawing/2014/main" id="{BF8F612C-95AB-B54D-B5DD-D62754BF8325}"/>
              </a:ext>
            </a:extLst>
          </p:cNvPr>
          <p:cNvSpPr/>
          <p:nvPr/>
        </p:nvSpPr>
        <p:spPr>
          <a:xfrm>
            <a:off x="8447508" y="4261635"/>
            <a:ext cx="2784371" cy="430887"/>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altLang="zh-CN" sz="1400" b="1" dirty="0">
                <a:solidFill>
                  <a:schemeClr val="tx1">
                    <a:lumMod val="75000"/>
                    <a:lumOff val="25000"/>
                  </a:schemeClr>
                </a:solidFill>
                <a:sym typeface="Arial"/>
              </a:rPr>
              <a:t>Alternative: use </a:t>
            </a:r>
            <a:r>
              <a:rPr lang="en-US" altLang="zh-CN" sz="1400" b="1" dirty="0" err="1">
                <a:solidFill>
                  <a:schemeClr val="tx1">
                    <a:lumMod val="75000"/>
                    <a:lumOff val="25000"/>
                  </a:schemeClr>
                </a:solidFill>
                <a:sym typeface="Arial"/>
              </a:rPr>
              <a:t>auto_arima</a:t>
            </a:r>
            <a:r>
              <a:rPr lang="en-US" altLang="zh-CN" sz="1400" b="1" dirty="0">
                <a:solidFill>
                  <a:schemeClr val="tx1">
                    <a:lumMod val="75000"/>
                    <a:lumOff val="25000"/>
                  </a:schemeClr>
                </a:solidFill>
                <a:sym typeface="Arial"/>
              </a:rPr>
              <a:t>() to search the best parameters </a:t>
            </a:r>
            <a:endParaRPr sz="1400" b="1" dirty="0">
              <a:solidFill>
                <a:schemeClr val="tx1">
                  <a:lumMod val="75000"/>
                  <a:lumOff val="25000"/>
                </a:schemeClr>
              </a:solidFill>
            </a:endParaRPr>
          </a:p>
        </p:txBody>
      </p:sp>
    </p:spTree>
    <p:extLst>
      <p:ext uri="{BB962C8B-B14F-4D97-AF65-F5344CB8AC3E}">
        <p14:creationId xmlns:p14="http://schemas.microsoft.com/office/powerpoint/2010/main" val="334141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Google Shape;719;p30">
            <a:extLst>
              <a:ext uri="{FF2B5EF4-FFF2-40B4-BE49-F238E27FC236}">
                <a16:creationId xmlns:a16="http://schemas.microsoft.com/office/drawing/2014/main" id="{F0C13669-14A9-0B40-AB22-2C328CA0CA0A}"/>
              </a:ext>
            </a:extLst>
          </p:cNvPr>
          <p:cNvSpPr txBox="1"/>
          <p:nvPr/>
        </p:nvSpPr>
        <p:spPr>
          <a:xfrm>
            <a:off x="4162867" y="265074"/>
            <a:ext cx="3744384" cy="307777"/>
          </a:xfrm>
          <a:prstGeom prst="rect">
            <a:avLst/>
          </a:prstGeom>
          <a:noFill/>
          <a:ln>
            <a:noFill/>
          </a:ln>
        </p:spPr>
        <p:txBody>
          <a:bodyPr spcFirstLastPara="1" wrap="square" lIns="0" tIns="0" rIns="0" bIns="0" anchor="ctr" anchorCtr="0">
            <a:spAutoFit/>
          </a:bodyPr>
          <a:lstStyle/>
          <a:p>
            <a:pPr lvl="0" algn="ctr"/>
            <a:r>
              <a:rPr lang="en-US" sz="2000" dirty="0"/>
              <a:t>Time Series modelling</a:t>
            </a:r>
            <a:endParaRPr sz="4800" dirty="0">
              <a:solidFill>
                <a:schemeClr val="tx1"/>
              </a:solidFill>
              <a:latin typeface="Arial"/>
              <a:ea typeface="Arial"/>
              <a:cs typeface="Arial"/>
              <a:sym typeface="Arial"/>
            </a:endParaRPr>
          </a:p>
        </p:txBody>
      </p:sp>
      <p:sp>
        <p:nvSpPr>
          <p:cNvPr id="9" name="Google Shape;720;p30">
            <a:extLst>
              <a:ext uri="{FF2B5EF4-FFF2-40B4-BE49-F238E27FC236}">
                <a16:creationId xmlns:a16="http://schemas.microsoft.com/office/drawing/2014/main" id="{D629DA8D-3F6E-A947-986A-61CEF321D5EF}"/>
              </a:ext>
            </a:extLst>
          </p:cNvPr>
          <p:cNvSpPr txBox="1"/>
          <p:nvPr/>
        </p:nvSpPr>
        <p:spPr>
          <a:xfrm>
            <a:off x="4469605" y="620358"/>
            <a:ext cx="2983807" cy="215444"/>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dirty="0">
                <a:solidFill>
                  <a:schemeClr val="tx1"/>
                </a:solidFill>
              </a:rPr>
              <a:t>Result of baseline model</a:t>
            </a:r>
            <a:endParaRPr sz="16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sp>
        <p:nvSpPr>
          <p:cNvPr id="15" name="TextBox 14">
            <a:extLst>
              <a:ext uri="{FF2B5EF4-FFF2-40B4-BE49-F238E27FC236}">
                <a16:creationId xmlns:a16="http://schemas.microsoft.com/office/drawing/2014/main" id="{77FEC88F-304E-6040-B5F9-51BAD660332C}"/>
              </a:ext>
            </a:extLst>
          </p:cNvPr>
          <p:cNvSpPr txBox="1"/>
          <p:nvPr/>
        </p:nvSpPr>
        <p:spPr>
          <a:xfrm>
            <a:off x="5778514" y="2166763"/>
            <a:ext cx="5573118" cy="1630575"/>
          </a:xfrm>
          <a:prstGeom prst="rect">
            <a:avLst/>
          </a:prstGeom>
          <a:noFill/>
        </p:spPr>
        <p:txBody>
          <a:bodyPr wrap="square">
            <a:spAutoFit/>
          </a:bodyPr>
          <a:lstStyle/>
          <a:p>
            <a:pPr marL="1200150" lvl="2" indent="-285750" algn="just" fontAlgn="base">
              <a:spcBef>
                <a:spcPts val="600"/>
              </a:spcBef>
              <a:spcAft>
                <a:spcPts val="600"/>
              </a:spcAft>
              <a:buSzPts val="1000"/>
              <a:buFont typeface="Wingdings" pitchFamily="2" charset="2"/>
              <a:buChar char="Ø"/>
              <a:tabLst>
                <a:tab pos="342900" algn="l"/>
              </a:tabLst>
            </a:pPr>
            <a:r>
              <a:rPr lang="en-US" sz="1600" dirty="0"/>
              <a:t>Shows an excellent result with a very low RMSE (3.1) and a high correlation coefficient (0.965). </a:t>
            </a:r>
          </a:p>
          <a:p>
            <a:pPr marL="1200150" lvl="2" indent="-285750" algn="just" fontAlgn="base">
              <a:spcBef>
                <a:spcPts val="600"/>
              </a:spcBef>
              <a:spcAft>
                <a:spcPts val="600"/>
              </a:spcAft>
              <a:buSzPts val="1000"/>
              <a:buFont typeface="Wingdings" pitchFamily="2" charset="2"/>
              <a:buChar char="Ø"/>
              <a:tabLst>
                <a:tab pos="342900" algn="l"/>
              </a:tabLst>
            </a:pPr>
            <a:r>
              <a:rPr lang="en-US" sz="1600" dirty="0"/>
              <a:t>BEAT our proposed models </a:t>
            </a:r>
          </a:p>
          <a:p>
            <a:pPr marL="1200150" lvl="2" indent="-285750" algn="just" fontAlgn="base">
              <a:lnSpc>
                <a:spcPct val="150000"/>
              </a:lnSpc>
              <a:buSzPts val="1000"/>
              <a:buFont typeface="Wingdings" pitchFamily="2" charset="2"/>
              <a:buChar char="Ø"/>
              <a:tabLst>
                <a:tab pos="342900" algn="l"/>
              </a:tabLst>
            </a:pPr>
            <a:endParaRPr lang="en-GB" sz="1600" dirty="0"/>
          </a:p>
        </p:txBody>
      </p:sp>
      <p:pic>
        <p:nvPicPr>
          <p:cNvPr id="13" name="Picture 12" descr="Graphical user interface, chart&#10;&#10;Description automatically generated">
            <a:extLst>
              <a:ext uri="{FF2B5EF4-FFF2-40B4-BE49-F238E27FC236}">
                <a16:creationId xmlns:a16="http://schemas.microsoft.com/office/drawing/2014/main" id="{19E3219B-BAD5-F741-A4F7-D4B44DA6C2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367" y="2166763"/>
            <a:ext cx="5969784" cy="3670546"/>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3AF4D33B-8111-FB44-ADD9-3C70ED2D76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686" y="4851699"/>
            <a:ext cx="3216741" cy="488758"/>
          </a:xfrm>
          <a:prstGeom prst="rect">
            <a:avLst/>
          </a:prstGeom>
          <a:ln w="28575">
            <a:solidFill>
              <a:srgbClr val="FF0000"/>
            </a:solidFill>
          </a:ln>
        </p:spPr>
      </p:pic>
      <p:sp>
        <p:nvSpPr>
          <p:cNvPr id="17" name="TextBox 16">
            <a:extLst>
              <a:ext uri="{FF2B5EF4-FFF2-40B4-BE49-F238E27FC236}">
                <a16:creationId xmlns:a16="http://schemas.microsoft.com/office/drawing/2014/main" id="{4C83376A-41F3-8240-BE57-9A3C8A1A0F30}"/>
              </a:ext>
            </a:extLst>
          </p:cNvPr>
          <p:cNvSpPr txBox="1"/>
          <p:nvPr/>
        </p:nvSpPr>
        <p:spPr>
          <a:xfrm>
            <a:off x="657649" y="1411370"/>
            <a:ext cx="6099586" cy="707886"/>
          </a:xfrm>
          <a:prstGeom prst="rect">
            <a:avLst/>
          </a:prstGeom>
          <a:noFill/>
        </p:spPr>
        <p:txBody>
          <a:bodyPr wrap="square">
            <a:spAutoFit/>
          </a:bodyPr>
          <a:lstStyle/>
          <a:p>
            <a:pPr algn="ctr"/>
            <a:r>
              <a:rPr lang="en-US" sz="2000" u="sng" dirty="0">
                <a:effectLst/>
                <a:latin typeface="Times New Roman" panose="02020603050405020304" pitchFamily="18" charset="0"/>
                <a:ea typeface="SimSun" panose="02010600030101010101" pitchFamily="2" charset="-122"/>
              </a:rPr>
              <a:t>An example result of NDX Prices Prediction using ARIMA model  </a:t>
            </a:r>
            <a:endParaRPr lang="en-US" sz="2000" u="sng" dirty="0"/>
          </a:p>
        </p:txBody>
      </p:sp>
    </p:spTree>
    <p:extLst>
      <p:ext uri="{BB962C8B-B14F-4D97-AF65-F5344CB8AC3E}">
        <p14:creationId xmlns:p14="http://schemas.microsoft.com/office/powerpoint/2010/main" val="3850341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3"/>
          <p:cNvSpPr/>
          <p:nvPr/>
        </p:nvSpPr>
        <p:spPr>
          <a:xfrm>
            <a:off x="4019160" y="3312314"/>
            <a:ext cx="4153685" cy="919624"/>
          </a:xfrm>
          <a:prstGeom prst="roundRect">
            <a:avLst>
              <a:gd name="adj" fmla="val 50000"/>
            </a:avLst>
          </a:prstGeom>
          <a:solidFill>
            <a:schemeClr val="accent5"/>
          </a:solidFill>
          <a:ln>
            <a:noFill/>
          </a:ln>
        </p:spPr>
        <p:txBody>
          <a:bodyPr spcFirstLastPara="1" wrap="square" lIns="68925" tIns="34450" rIns="68925" bIns="34450" anchor="ctr" anchorCtr="0">
            <a:noAutofit/>
          </a:bodyPr>
          <a:lstStyle/>
          <a:p>
            <a:pPr marL="0" marR="0" lvl="0" indent="0" algn="ctr" rtl="0">
              <a:spcBef>
                <a:spcPts val="0"/>
              </a:spcBef>
              <a:spcAft>
                <a:spcPts val="0"/>
              </a:spcAft>
              <a:buNone/>
            </a:pPr>
            <a:endParaRPr sz="1431">
              <a:solidFill>
                <a:srgbClr val="FFFFFF"/>
              </a:solidFill>
              <a:latin typeface="Arial"/>
              <a:ea typeface="Arial"/>
              <a:cs typeface="Arial"/>
              <a:sym typeface="Arial"/>
            </a:endParaRPr>
          </a:p>
        </p:txBody>
      </p:sp>
      <p:sp>
        <p:nvSpPr>
          <p:cNvPr id="1216" name="Google Shape;1216;p43"/>
          <p:cNvSpPr/>
          <p:nvPr/>
        </p:nvSpPr>
        <p:spPr>
          <a:xfrm>
            <a:off x="5612272" y="2100310"/>
            <a:ext cx="967459" cy="967457"/>
          </a:xfrm>
          <a:prstGeom prst="ellipse">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600" dirty="0">
                <a:solidFill>
                  <a:srgbClr val="FFFFFF"/>
                </a:solidFill>
              </a:rPr>
              <a:t>3.2</a:t>
            </a:r>
            <a:endParaRPr sz="3600" dirty="0">
              <a:solidFill>
                <a:srgbClr val="FFFFFF"/>
              </a:solidFill>
              <a:latin typeface="Arial"/>
              <a:ea typeface="Arial"/>
              <a:cs typeface="Arial"/>
              <a:sym typeface="Arial"/>
            </a:endParaRPr>
          </a:p>
        </p:txBody>
      </p:sp>
      <p:sp>
        <p:nvSpPr>
          <p:cNvPr id="1217" name="Google Shape;1217;p43"/>
          <p:cNvSpPr/>
          <p:nvPr/>
        </p:nvSpPr>
        <p:spPr>
          <a:xfrm>
            <a:off x="4019160" y="3305077"/>
            <a:ext cx="4153684" cy="93410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035" dirty="0">
                <a:solidFill>
                  <a:srgbClr val="FFFFFF"/>
                </a:solidFill>
              </a:rPr>
              <a:t>Classical Learning Models</a:t>
            </a:r>
            <a:endParaRPr sz="1328" dirty="0">
              <a:solidFill>
                <a:srgbClr val="FFFFFF"/>
              </a:solidFill>
              <a:latin typeface="Arial"/>
              <a:ea typeface="Arial"/>
              <a:cs typeface="Arial"/>
              <a:sym typeface="Arial"/>
            </a:endParaRPr>
          </a:p>
        </p:txBody>
      </p:sp>
      <p:sp>
        <p:nvSpPr>
          <p:cNvPr id="5" name="Google Shape;658;p28">
            <a:extLst>
              <a:ext uri="{FF2B5EF4-FFF2-40B4-BE49-F238E27FC236}">
                <a16:creationId xmlns:a16="http://schemas.microsoft.com/office/drawing/2014/main" id="{20573F5B-EED1-F241-8687-81465AA62C1A}"/>
              </a:ext>
            </a:extLst>
          </p:cNvPr>
          <p:cNvSpPr txBox="1"/>
          <p:nvPr/>
        </p:nvSpPr>
        <p:spPr>
          <a:xfrm>
            <a:off x="6172229" y="4406045"/>
            <a:ext cx="1523495" cy="492443"/>
          </a:xfrm>
          <a:prstGeom prst="rect">
            <a:avLst/>
          </a:prstGeom>
          <a:noFill/>
          <a:ln>
            <a:noFill/>
          </a:ln>
        </p:spPr>
        <p:txBody>
          <a:bodyPr spcFirstLastPara="1" wrap="square" lIns="0" tIns="0" rIns="0" bIns="0" anchor="t" anchorCtr="0">
            <a:spAutoFit/>
          </a:bodyPr>
          <a:lstStyle/>
          <a:p>
            <a:pPr marL="162527" marR="0" lvl="1" indent="-162527" algn="ctr" rtl="0">
              <a:spcBef>
                <a:spcPts val="0"/>
              </a:spcBef>
              <a:spcAft>
                <a:spcPts val="0"/>
              </a:spcAft>
              <a:buClr>
                <a:srgbClr val="A5A5A5"/>
              </a:buClr>
              <a:buSzPts val="1328"/>
              <a:buFont typeface="Arial"/>
              <a:buChar char="•"/>
            </a:pPr>
            <a:r>
              <a:rPr lang="en-US" altLang="zh-CN" sz="1600" b="0" i="0" u="none" strike="noStrike" cap="none" dirty="0">
                <a:solidFill>
                  <a:schemeClr val="tx1"/>
                </a:solidFill>
                <a:latin typeface="Arial"/>
                <a:ea typeface="Arial"/>
                <a:cs typeface="Arial"/>
                <a:sym typeface="Arial"/>
              </a:rPr>
              <a:t>Polynomial Regression</a:t>
            </a:r>
            <a:endParaRPr sz="1600" b="0" i="0" u="none" strike="noStrike" cap="none" dirty="0">
              <a:solidFill>
                <a:schemeClr val="tx1"/>
              </a:solidFill>
              <a:latin typeface="Arial"/>
              <a:ea typeface="Arial"/>
              <a:cs typeface="Arial"/>
              <a:sym typeface="Arial"/>
            </a:endParaRPr>
          </a:p>
        </p:txBody>
      </p:sp>
      <p:sp>
        <p:nvSpPr>
          <p:cNvPr id="6" name="Google Shape;659;p28">
            <a:extLst>
              <a:ext uri="{FF2B5EF4-FFF2-40B4-BE49-F238E27FC236}">
                <a16:creationId xmlns:a16="http://schemas.microsoft.com/office/drawing/2014/main" id="{F1BF92A8-5F8B-2342-ABF9-AE54B0E81D07}"/>
              </a:ext>
            </a:extLst>
          </p:cNvPr>
          <p:cNvSpPr txBox="1"/>
          <p:nvPr/>
        </p:nvSpPr>
        <p:spPr>
          <a:xfrm>
            <a:off x="4572504" y="4406045"/>
            <a:ext cx="1523495" cy="492443"/>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altLang="zh-CN" sz="1600" b="0" i="0" u="none" strike="noStrike" cap="none" dirty="0">
                <a:solidFill>
                  <a:schemeClr val="tx1"/>
                </a:solidFill>
                <a:latin typeface="Arial"/>
                <a:ea typeface="Arial"/>
                <a:cs typeface="Arial"/>
                <a:sym typeface="Arial"/>
              </a:rPr>
              <a:t>Simple Linear Regression</a:t>
            </a:r>
            <a:endParaRPr sz="1600" b="0" i="0" u="none" strike="noStrike" cap="none" dirty="0">
              <a:solidFill>
                <a:schemeClr val="tx1"/>
              </a:solidFill>
              <a:latin typeface="Arial"/>
              <a:ea typeface="Arial"/>
              <a:cs typeface="Arial"/>
              <a:sym typeface="Arial"/>
            </a:endParaRPr>
          </a:p>
        </p:txBody>
      </p:sp>
      <p:sp>
        <p:nvSpPr>
          <p:cNvPr id="8" name="Google Shape;661;p28">
            <a:extLst>
              <a:ext uri="{FF2B5EF4-FFF2-40B4-BE49-F238E27FC236}">
                <a16:creationId xmlns:a16="http://schemas.microsoft.com/office/drawing/2014/main" id="{3858C614-8ECE-CC42-A0AA-AB53AB7F1287}"/>
              </a:ext>
            </a:extLst>
          </p:cNvPr>
          <p:cNvSpPr txBox="1"/>
          <p:nvPr/>
        </p:nvSpPr>
        <p:spPr>
          <a:xfrm>
            <a:off x="4572505" y="4981613"/>
            <a:ext cx="1523495" cy="492443"/>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altLang="zh-CN" sz="1600" b="0" i="0" u="none" strike="noStrike" cap="none" dirty="0">
                <a:solidFill>
                  <a:schemeClr val="tx1"/>
                </a:solidFill>
                <a:latin typeface="Arial"/>
                <a:ea typeface="Arial"/>
                <a:cs typeface="Arial"/>
                <a:sym typeface="Arial"/>
              </a:rPr>
              <a:t>SVR</a:t>
            </a:r>
            <a:r>
              <a:rPr lang="en-US" altLang="zh-CN" sz="1600" dirty="0">
                <a:solidFill>
                  <a:schemeClr val="tx1"/>
                </a:solidFill>
              </a:rPr>
              <a:t> with linear kernel</a:t>
            </a:r>
            <a:r>
              <a:rPr lang="en-US" altLang="zh-CN" sz="1600" b="0" i="0" u="none" strike="noStrike" cap="none" dirty="0">
                <a:solidFill>
                  <a:schemeClr val="tx1"/>
                </a:solidFill>
                <a:latin typeface="Arial"/>
                <a:ea typeface="Arial"/>
                <a:cs typeface="Arial"/>
                <a:sym typeface="Arial"/>
              </a:rPr>
              <a:t> </a:t>
            </a:r>
            <a:endParaRPr sz="1600" b="0" i="0" u="none" strike="noStrike" cap="none" dirty="0">
              <a:solidFill>
                <a:schemeClr val="tx1"/>
              </a:solidFill>
              <a:latin typeface="Arial"/>
              <a:ea typeface="Arial"/>
              <a:cs typeface="Arial"/>
              <a:sym typeface="Arial"/>
            </a:endParaRPr>
          </a:p>
        </p:txBody>
      </p:sp>
      <p:sp>
        <p:nvSpPr>
          <p:cNvPr id="9" name="Google Shape;661;p28">
            <a:extLst>
              <a:ext uri="{FF2B5EF4-FFF2-40B4-BE49-F238E27FC236}">
                <a16:creationId xmlns:a16="http://schemas.microsoft.com/office/drawing/2014/main" id="{97EB0645-285F-7F4C-8D96-2AF9B1CF0513}"/>
              </a:ext>
            </a:extLst>
          </p:cNvPr>
          <p:cNvSpPr txBox="1"/>
          <p:nvPr/>
        </p:nvSpPr>
        <p:spPr>
          <a:xfrm>
            <a:off x="6353726" y="4981613"/>
            <a:ext cx="1523495" cy="492443"/>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altLang="zh-CN" sz="1600" b="0" i="0" u="none" strike="noStrike" cap="none" dirty="0">
                <a:solidFill>
                  <a:schemeClr val="tx1"/>
                </a:solidFill>
                <a:latin typeface="Arial"/>
                <a:ea typeface="Arial"/>
                <a:cs typeface="Arial"/>
                <a:sym typeface="Arial"/>
              </a:rPr>
              <a:t>SVR</a:t>
            </a:r>
            <a:r>
              <a:rPr lang="en-US" altLang="zh-CN" sz="1600" dirty="0">
                <a:solidFill>
                  <a:schemeClr val="tx1"/>
                </a:solidFill>
              </a:rPr>
              <a:t> with ‘RBF’ kernel</a:t>
            </a:r>
            <a:r>
              <a:rPr lang="en-US" altLang="zh-CN" sz="1600" b="0" i="0" u="none" strike="noStrike" cap="none" dirty="0">
                <a:solidFill>
                  <a:schemeClr val="tx1"/>
                </a:solidFill>
                <a:latin typeface="Arial"/>
                <a:ea typeface="Arial"/>
                <a:cs typeface="Arial"/>
                <a:sym typeface="Arial"/>
              </a:rPr>
              <a:t> </a:t>
            </a:r>
            <a:endParaRPr sz="16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81918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Google Shape;719;p30">
            <a:extLst>
              <a:ext uri="{FF2B5EF4-FFF2-40B4-BE49-F238E27FC236}">
                <a16:creationId xmlns:a16="http://schemas.microsoft.com/office/drawing/2014/main" id="{F0C13669-14A9-0B40-AB22-2C328CA0CA0A}"/>
              </a:ext>
            </a:extLst>
          </p:cNvPr>
          <p:cNvSpPr txBox="1"/>
          <p:nvPr/>
        </p:nvSpPr>
        <p:spPr>
          <a:xfrm>
            <a:off x="4223809" y="301212"/>
            <a:ext cx="3744384" cy="307777"/>
          </a:xfrm>
          <a:prstGeom prst="rect">
            <a:avLst/>
          </a:prstGeom>
          <a:noFill/>
          <a:ln>
            <a:noFill/>
          </a:ln>
        </p:spPr>
        <p:txBody>
          <a:bodyPr spcFirstLastPara="1" wrap="square" lIns="0" tIns="0" rIns="0" bIns="0" anchor="ctr" anchorCtr="0">
            <a:spAutoFit/>
          </a:bodyPr>
          <a:lstStyle/>
          <a:p>
            <a:pPr lvl="0" algn="ctr"/>
            <a:r>
              <a:rPr lang="en-US" sz="2000" dirty="0"/>
              <a:t>Classical learning modelling</a:t>
            </a:r>
            <a:endParaRPr sz="4800" dirty="0">
              <a:solidFill>
                <a:schemeClr val="tx1"/>
              </a:solidFill>
              <a:latin typeface="Arial"/>
              <a:ea typeface="Arial"/>
              <a:cs typeface="Arial"/>
              <a:sym typeface="Arial"/>
            </a:endParaRPr>
          </a:p>
        </p:txBody>
      </p:sp>
      <p:sp>
        <p:nvSpPr>
          <p:cNvPr id="9" name="Google Shape;720;p30">
            <a:extLst>
              <a:ext uri="{FF2B5EF4-FFF2-40B4-BE49-F238E27FC236}">
                <a16:creationId xmlns:a16="http://schemas.microsoft.com/office/drawing/2014/main" id="{D629DA8D-3F6E-A947-986A-61CEF321D5EF}"/>
              </a:ext>
            </a:extLst>
          </p:cNvPr>
          <p:cNvSpPr txBox="1"/>
          <p:nvPr/>
        </p:nvSpPr>
        <p:spPr>
          <a:xfrm>
            <a:off x="4449727" y="736110"/>
            <a:ext cx="2983807" cy="2042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Aims and Set up</a:t>
            </a:r>
            <a:endParaRPr sz="18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pic>
        <p:nvPicPr>
          <p:cNvPr id="13" name="Picture 12" descr="Text&#10;&#10;Description automatically generated">
            <a:extLst>
              <a:ext uri="{FF2B5EF4-FFF2-40B4-BE49-F238E27FC236}">
                <a16:creationId xmlns:a16="http://schemas.microsoft.com/office/drawing/2014/main" id="{751CB7E7-A536-E94A-8C2A-B3036A4244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39" y="2212784"/>
            <a:ext cx="6744387" cy="3073737"/>
          </a:xfrm>
          <a:prstGeom prst="rect">
            <a:avLst/>
          </a:prstGeom>
        </p:spPr>
      </p:pic>
      <p:sp>
        <p:nvSpPr>
          <p:cNvPr id="19" name="TextBox 18">
            <a:extLst>
              <a:ext uri="{FF2B5EF4-FFF2-40B4-BE49-F238E27FC236}">
                <a16:creationId xmlns:a16="http://schemas.microsoft.com/office/drawing/2014/main" id="{CC097B69-CDF7-634E-82D6-C25677606487}"/>
              </a:ext>
            </a:extLst>
          </p:cNvPr>
          <p:cNvSpPr txBox="1"/>
          <p:nvPr/>
        </p:nvSpPr>
        <p:spPr>
          <a:xfrm>
            <a:off x="0" y="1032207"/>
            <a:ext cx="11467652" cy="785343"/>
          </a:xfrm>
          <a:prstGeom prst="rect">
            <a:avLst/>
          </a:prstGeom>
          <a:noFill/>
        </p:spPr>
        <p:txBody>
          <a:bodyPr wrap="square">
            <a:spAutoFit/>
          </a:bodyPr>
          <a:lstStyle/>
          <a:p>
            <a:pPr marL="914400" lvl="2" fontAlgn="base">
              <a:lnSpc>
                <a:spcPct val="150000"/>
              </a:lnSpc>
              <a:buSzPts val="1000"/>
              <a:tabLst>
                <a:tab pos="342900" algn="l"/>
              </a:tabLst>
            </a:pPr>
            <a:r>
              <a:rPr lang="en-US" sz="1600" dirty="0">
                <a:latin typeface="Arial" panose="020B0604020202020204" pitchFamily="34" charset="0"/>
                <a:cs typeface="Arial" panose="020B0604020202020204" pitchFamily="34" charset="0"/>
              </a:rPr>
              <a:t>Aims: evaluate the effectiveness of classical models by utilizing the macroeconomic factors as input attributes</a:t>
            </a:r>
            <a:r>
              <a:rPr lang="en-GB" sz="1600" dirty="0">
                <a:latin typeface="Arial" panose="020B0604020202020204" pitchFamily="34" charset="0"/>
                <a:cs typeface="Arial" panose="020B0604020202020204" pitchFamily="34" charset="0"/>
              </a:rPr>
              <a:t>. </a:t>
            </a:r>
          </a:p>
          <a:p>
            <a:pPr marL="914400" lvl="2" fontAlgn="base">
              <a:lnSpc>
                <a:spcPct val="150000"/>
              </a:lnSpc>
              <a:buSzPts val="1000"/>
              <a:tabLst>
                <a:tab pos="342900" algn="l"/>
              </a:tabLst>
            </a:pPr>
            <a:r>
              <a:rPr lang="en-GB" sz="1600" dirty="0">
                <a:latin typeface="Arial" panose="020B0604020202020204" pitchFamily="34" charset="0"/>
                <a:cs typeface="Arial" panose="020B0604020202020204" pitchFamily="34" charset="0"/>
              </a:rPr>
              <a:t>The models include Linear Regression, Polynomial Regression, and Support Vector Regression (SVR). </a:t>
            </a:r>
          </a:p>
        </p:txBody>
      </p:sp>
      <p:sp>
        <p:nvSpPr>
          <p:cNvPr id="2" name="Oval 1">
            <a:extLst>
              <a:ext uri="{FF2B5EF4-FFF2-40B4-BE49-F238E27FC236}">
                <a16:creationId xmlns:a16="http://schemas.microsoft.com/office/drawing/2014/main" id="{3B507846-566F-F647-9E2E-4F4A20E5BED0}"/>
              </a:ext>
            </a:extLst>
          </p:cNvPr>
          <p:cNvSpPr/>
          <p:nvPr/>
        </p:nvSpPr>
        <p:spPr>
          <a:xfrm>
            <a:off x="447261" y="2927061"/>
            <a:ext cx="6698974" cy="2931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2E719D0-EC28-364A-9A1D-96C0C587062A}"/>
              </a:ext>
            </a:extLst>
          </p:cNvPr>
          <p:cNvSpPr/>
          <p:nvPr/>
        </p:nvSpPr>
        <p:spPr>
          <a:xfrm>
            <a:off x="337931" y="3695025"/>
            <a:ext cx="5009322" cy="2931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34F71E-181F-444D-83EF-4FC1508E04B3}"/>
              </a:ext>
            </a:extLst>
          </p:cNvPr>
          <p:cNvSpPr/>
          <p:nvPr/>
        </p:nvSpPr>
        <p:spPr>
          <a:xfrm>
            <a:off x="312402" y="4199512"/>
            <a:ext cx="6980623" cy="3722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8D5507-E4DD-6F40-8C41-4446F54F7FAC}"/>
              </a:ext>
            </a:extLst>
          </p:cNvPr>
          <p:cNvSpPr txBox="1"/>
          <p:nvPr/>
        </p:nvSpPr>
        <p:spPr>
          <a:xfrm>
            <a:off x="7670130" y="2063790"/>
            <a:ext cx="2527417" cy="1569660"/>
          </a:xfrm>
          <a:prstGeom prst="rect">
            <a:avLst/>
          </a:prstGeom>
          <a:noFill/>
        </p:spPr>
        <p:txBody>
          <a:bodyPr wrap="square" rtlCol="0">
            <a:spAutoFit/>
          </a:bodyPr>
          <a:lstStyle/>
          <a:p>
            <a:pPr marL="285750" indent="-285750">
              <a:buFont typeface="Wingdings" pitchFamily="2" charset="2"/>
              <a:buChar char="q"/>
            </a:pPr>
            <a:r>
              <a:rPr lang="en-US" sz="1600" dirty="0"/>
              <a:t>Place exponential moving average (EMA_10) and macroeconomic factors as predicting attributes</a:t>
            </a:r>
          </a:p>
        </p:txBody>
      </p:sp>
      <p:sp>
        <p:nvSpPr>
          <p:cNvPr id="22" name="TextBox 21">
            <a:extLst>
              <a:ext uri="{FF2B5EF4-FFF2-40B4-BE49-F238E27FC236}">
                <a16:creationId xmlns:a16="http://schemas.microsoft.com/office/drawing/2014/main" id="{F6EA65D7-D295-004D-B032-C6E838AA906E}"/>
              </a:ext>
            </a:extLst>
          </p:cNvPr>
          <p:cNvSpPr txBox="1"/>
          <p:nvPr/>
        </p:nvSpPr>
        <p:spPr>
          <a:xfrm>
            <a:off x="8933838" y="3653252"/>
            <a:ext cx="1985210" cy="1077218"/>
          </a:xfrm>
          <a:prstGeom prst="rect">
            <a:avLst/>
          </a:prstGeom>
          <a:noFill/>
        </p:spPr>
        <p:txBody>
          <a:bodyPr wrap="square" rtlCol="0">
            <a:spAutoFit/>
          </a:bodyPr>
          <a:lstStyle/>
          <a:p>
            <a:pPr marL="285750" indent="-285750">
              <a:buFont typeface="Wingdings" pitchFamily="2" charset="2"/>
              <a:buChar char="q"/>
            </a:pPr>
            <a:r>
              <a:rPr lang="en-US" sz="1600" dirty="0"/>
              <a:t>Determined the degree of polynomial features as 2</a:t>
            </a:r>
          </a:p>
        </p:txBody>
      </p:sp>
      <p:sp>
        <p:nvSpPr>
          <p:cNvPr id="5" name="TextBox 4">
            <a:extLst>
              <a:ext uri="{FF2B5EF4-FFF2-40B4-BE49-F238E27FC236}">
                <a16:creationId xmlns:a16="http://schemas.microsoft.com/office/drawing/2014/main" id="{6AFBCF36-745A-5F49-BEFF-60F0C7215F0E}"/>
              </a:ext>
            </a:extLst>
          </p:cNvPr>
          <p:cNvSpPr txBox="1"/>
          <p:nvPr/>
        </p:nvSpPr>
        <p:spPr>
          <a:xfrm>
            <a:off x="9690383" y="5147909"/>
            <a:ext cx="2235868" cy="1077218"/>
          </a:xfrm>
          <a:prstGeom prst="rect">
            <a:avLst/>
          </a:prstGeom>
          <a:noFill/>
        </p:spPr>
        <p:txBody>
          <a:bodyPr wrap="square" rtlCol="0">
            <a:spAutoFit/>
          </a:bodyPr>
          <a:lstStyle/>
          <a:p>
            <a:pPr marL="285750" indent="-285750">
              <a:buFont typeface="Wingdings" pitchFamily="2" charset="2"/>
              <a:buChar char="q"/>
            </a:pPr>
            <a:r>
              <a:rPr lang="en-US" sz="1600" dirty="0"/>
              <a:t>Split into training and test data in a proportion of 8:2</a:t>
            </a:r>
            <a:r>
              <a:rPr lang="en-GB" sz="1600" dirty="0"/>
              <a:t> </a:t>
            </a:r>
          </a:p>
          <a:p>
            <a:pPr marL="285750" indent="-285750">
              <a:buFont typeface="Wingdings" pitchFamily="2" charset="2"/>
              <a:buChar char="q"/>
            </a:pPr>
            <a:endParaRPr lang="en-US" sz="1600" dirty="0"/>
          </a:p>
        </p:txBody>
      </p:sp>
      <p:cxnSp>
        <p:nvCxnSpPr>
          <p:cNvPr id="7" name="Straight Arrow Connector 6">
            <a:extLst>
              <a:ext uri="{FF2B5EF4-FFF2-40B4-BE49-F238E27FC236}">
                <a16:creationId xmlns:a16="http://schemas.microsoft.com/office/drawing/2014/main" id="{81DE07EC-E952-E443-80C9-4532D9C17CE9}"/>
              </a:ext>
            </a:extLst>
          </p:cNvPr>
          <p:cNvCxnSpPr>
            <a:cxnSpLocks/>
          </p:cNvCxnSpPr>
          <p:nvPr/>
        </p:nvCxnSpPr>
        <p:spPr>
          <a:xfrm flipV="1">
            <a:off x="7003657" y="2696987"/>
            <a:ext cx="938837" cy="29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B0707C8-0BB7-9245-A602-F7F68611C0F6}"/>
              </a:ext>
            </a:extLst>
          </p:cNvPr>
          <p:cNvCxnSpPr>
            <a:cxnSpLocks/>
          </p:cNvCxnSpPr>
          <p:nvPr/>
        </p:nvCxnSpPr>
        <p:spPr>
          <a:xfrm>
            <a:off x="5433740" y="3841610"/>
            <a:ext cx="3500098" cy="38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78A913-6A36-3440-80CA-607CF5EE9E6E}"/>
              </a:ext>
            </a:extLst>
          </p:cNvPr>
          <p:cNvCxnSpPr>
            <a:cxnSpLocks/>
          </p:cNvCxnSpPr>
          <p:nvPr/>
        </p:nvCxnSpPr>
        <p:spPr>
          <a:xfrm>
            <a:off x="7146235" y="4512887"/>
            <a:ext cx="2544148" cy="705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15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cxnSp>
        <p:nvCxnSpPr>
          <p:cNvPr id="731" name="Google Shape;731;p31"/>
          <p:cNvCxnSpPr/>
          <p:nvPr/>
        </p:nvCxnSpPr>
        <p:spPr>
          <a:xfrm>
            <a:off x="781122" y="5574453"/>
            <a:ext cx="10653545" cy="0"/>
          </a:xfrm>
          <a:prstGeom prst="straightConnector1">
            <a:avLst/>
          </a:prstGeom>
          <a:noFill/>
          <a:ln w="9525" cap="flat" cmpd="sng">
            <a:solidFill>
              <a:srgbClr val="BFBFBF"/>
            </a:solidFill>
            <a:prstDash val="dash"/>
            <a:miter lim="800000"/>
            <a:headEnd type="oval" w="sm" len="sm"/>
            <a:tailEnd type="oval" w="sm" len="sm"/>
          </a:ln>
        </p:spPr>
      </p:cxnSp>
      <p:sp>
        <p:nvSpPr>
          <p:cNvPr id="732" name="Google Shape;732;p31"/>
          <p:cNvSpPr txBox="1"/>
          <p:nvPr/>
        </p:nvSpPr>
        <p:spPr>
          <a:xfrm>
            <a:off x="278297" y="6386105"/>
            <a:ext cx="11833745" cy="323165"/>
          </a:xfrm>
          <a:prstGeom prst="rect">
            <a:avLst/>
          </a:prstGeom>
          <a:noFill/>
          <a:ln>
            <a:noFill/>
          </a:ln>
        </p:spPr>
        <p:txBody>
          <a:bodyPr spcFirstLastPara="1" wrap="square" lIns="0" tIns="0" rIns="0" bIns="0" anchor="t" anchorCtr="0">
            <a:spAutoFit/>
          </a:bodyPr>
          <a:lstStyle/>
          <a:p>
            <a:pPr lvl="0" algn="just">
              <a:lnSpc>
                <a:spcPct val="150000"/>
              </a:lnSpc>
            </a:pPr>
            <a:r>
              <a:rPr lang="en-US" sz="1400" b="1" u="sng" dirty="0"/>
              <a:t>Insight: the effectiveness of stock price prediction can be improved if we integrated the macroeconomics factors as our input attribute</a:t>
            </a:r>
            <a:r>
              <a:rPr lang="en-GB" sz="1400" b="1" u="sng" dirty="0"/>
              <a:t>s</a:t>
            </a:r>
            <a:endParaRPr sz="1400" b="1" u="sng" dirty="0"/>
          </a:p>
        </p:txBody>
      </p:sp>
      <p:grpSp>
        <p:nvGrpSpPr>
          <p:cNvPr id="742" name="Google Shape;742;p31"/>
          <p:cNvGrpSpPr/>
          <p:nvPr/>
        </p:nvGrpSpPr>
        <p:grpSpPr>
          <a:xfrm>
            <a:off x="840370" y="561481"/>
            <a:ext cx="10511262" cy="0"/>
            <a:chOff x="1028775" y="591989"/>
            <a:chExt cx="11086097" cy="0"/>
          </a:xfrm>
        </p:grpSpPr>
        <p:cxnSp>
          <p:nvCxnSpPr>
            <p:cNvPr id="743" name="Google Shape;743;p31"/>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744" name="Google Shape;744;p31"/>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pic>
        <p:nvPicPr>
          <p:cNvPr id="18" name="Picture 17" descr="Chart&#10;&#10;Description automatically generated">
            <a:extLst>
              <a:ext uri="{FF2B5EF4-FFF2-40B4-BE49-F238E27FC236}">
                <a16:creationId xmlns:a16="http://schemas.microsoft.com/office/drawing/2014/main" id="{C7AC351C-26B7-BE47-8EC3-7696EBC54D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5352" y="747614"/>
            <a:ext cx="3285684" cy="1800000"/>
          </a:xfrm>
          <a:prstGeom prst="rect">
            <a:avLst/>
          </a:prstGeom>
        </p:spPr>
      </p:pic>
      <p:pic>
        <p:nvPicPr>
          <p:cNvPr id="19" name="Picture 18" descr="Text, letter&#10;&#10;Description automatically generated">
            <a:extLst>
              <a:ext uri="{FF2B5EF4-FFF2-40B4-BE49-F238E27FC236}">
                <a16:creationId xmlns:a16="http://schemas.microsoft.com/office/drawing/2014/main" id="{73E2FEDC-0FF5-D34B-B1EA-75BC621A09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3455" y="2547613"/>
            <a:ext cx="3297581" cy="764345"/>
          </a:xfrm>
          <a:prstGeom prst="rect">
            <a:avLst/>
          </a:prstGeom>
        </p:spPr>
      </p:pic>
      <p:pic>
        <p:nvPicPr>
          <p:cNvPr id="20" name="Picture 19" descr="Chart, line chart&#10;&#10;Description automatically generated">
            <a:extLst>
              <a:ext uri="{FF2B5EF4-FFF2-40B4-BE49-F238E27FC236}">
                <a16:creationId xmlns:a16="http://schemas.microsoft.com/office/drawing/2014/main" id="{1DFD4A49-8A5C-1346-9279-9E83DC6D73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5670" y="3492717"/>
            <a:ext cx="3234258" cy="2012012"/>
          </a:xfrm>
          <a:prstGeom prst="rect">
            <a:avLst/>
          </a:prstGeom>
        </p:spPr>
      </p:pic>
      <p:pic>
        <p:nvPicPr>
          <p:cNvPr id="21" name="Picture 20" descr="Chart, line chart, histogram&#10;&#10;Description automatically generated">
            <a:extLst>
              <a:ext uri="{FF2B5EF4-FFF2-40B4-BE49-F238E27FC236}">
                <a16:creationId xmlns:a16="http://schemas.microsoft.com/office/drawing/2014/main" id="{EEA78950-BB06-4C46-B2A7-44C95E0C16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7614" y="3488582"/>
            <a:ext cx="3234258" cy="1975419"/>
          </a:xfrm>
          <a:prstGeom prst="rect">
            <a:avLst/>
          </a:prstGeom>
        </p:spPr>
      </p:pic>
      <p:pic>
        <p:nvPicPr>
          <p:cNvPr id="22" name="Picture 21" descr="Text&#10;&#10;Description automatically generated">
            <a:extLst>
              <a:ext uri="{FF2B5EF4-FFF2-40B4-BE49-F238E27FC236}">
                <a16:creationId xmlns:a16="http://schemas.microsoft.com/office/drawing/2014/main" id="{66A754CC-8AC2-DC4C-9705-E640297E8BB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5670" y="5492515"/>
            <a:ext cx="3234258" cy="814383"/>
          </a:xfrm>
          <a:prstGeom prst="rect">
            <a:avLst/>
          </a:prstGeom>
        </p:spPr>
      </p:pic>
      <p:pic>
        <p:nvPicPr>
          <p:cNvPr id="23" name="Picture 22" descr="Text&#10;&#10;Description automatically generated">
            <a:extLst>
              <a:ext uri="{FF2B5EF4-FFF2-40B4-BE49-F238E27FC236}">
                <a16:creationId xmlns:a16="http://schemas.microsoft.com/office/drawing/2014/main" id="{F9208C1F-22F3-F048-B75E-110D4636E5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85961" y="5465208"/>
            <a:ext cx="3234258" cy="827613"/>
          </a:xfrm>
          <a:prstGeom prst="rect">
            <a:avLst/>
          </a:prstGeom>
        </p:spPr>
      </p:pic>
      <p:sp>
        <p:nvSpPr>
          <p:cNvPr id="24" name="Google Shape;719;p30">
            <a:extLst>
              <a:ext uri="{FF2B5EF4-FFF2-40B4-BE49-F238E27FC236}">
                <a16:creationId xmlns:a16="http://schemas.microsoft.com/office/drawing/2014/main" id="{9DDB55F3-5F22-1A49-BD11-FC84FCCE84A2}"/>
              </a:ext>
            </a:extLst>
          </p:cNvPr>
          <p:cNvSpPr txBox="1"/>
          <p:nvPr/>
        </p:nvSpPr>
        <p:spPr>
          <a:xfrm>
            <a:off x="4218138" y="206664"/>
            <a:ext cx="3744384" cy="307777"/>
          </a:xfrm>
          <a:prstGeom prst="rect">
            <a:avLst/>
          </a:prstGeom>
          <a:noFill/>
          <a:ln>
            <a:noFill/>
          </a:ln>
        </p:spPr>
        <p:txBody>
          <a:bodyPr spcFirstLastPara="1" wrap="square" lIns="0" tIns="0" rIns="0" bIns="0" anchor="ctr" anchorCtr="0">
            <a:spAutoFit/>
          </a:bodyPr>
          <a:lstStyle/>
          <a:p>
            <a:pPr lvl="0" algn="ctr"/>
            <a:r>
              <a:rPr lang="en-US" sz="2000" dirty="0"/>
              <a:t>Classical learning modelling</a:t>
            </a:r>
            <a:endParaRPr sz="4800" dirty="0">
              <a:solidFill>
                <a:schemeClr val="tx1"/>
              </a:solidFill>
              <a:latin typeface="Arial"/>
              <a:ea typeface="Arial"/>
              <a:cs typeface="Arial"/>
              <a:sym typeface="Arial"/>
            </a:endParaRPr>
          </a:p>
        </p:txBody>
      </p:sp>
      <p:sp>
        <p:nvSpPr>
          <p:cNvPr id="25" name="Google Shape;720;p30">
            <a:extLst>
              <a:ext uri="{FF2B5EF4-FFF2-40B4-BE49-F238E27FC236}">
                <a16:creationId xmlns:a16="http://schemas.microsoft.com/office/drawing/2014/main" id="{4F804FA1-BFD5-E146-A691-B07AC8F1FBAD}"/>
              </a:ext>
            </a:extLst>
          </p:cNvPr>
          <p:cNvSpPr txBox="1"/>
          <p:nvPr/>
        </p:nvSpPr>
        <p:spPr>
          <a:xfrm>
            <a:off x="4565991" y="512469"/>
            <a:ext cx="2983807" cy="2042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Results</a:t>
            </a:r>
            <a:endParaRPr sz="1800" dirty="0">
              <a:solidFill>
                <a:schemeClr val="tx1"/>
              </a:solidFill>
              <a:latin typeface="Arial"/>
              <a:ea typeface="Arial"/>
              <a:cs typeface="Arial"/>
              <a:sym typeface="Arial"/>
            </a:endParaRPr>
          </a:p>
        </p:txBody>
      </p:sp>
      <p:sp>
        <p:nvSpPr>
          <p:cNvPr id="26" name="TextBox 25">
            <a:extLst>
              <a:ext uri="{FF2B5EF4-FFF2-40B4-BE49-F238E27FC236}">
                <a16:creationId xmlns:a16="http://schemas.microsoft.com/office/drawing/2014/main" id="{E457E02D-F6BB-AE43-BEFC-DE3F46E7BEAD}"/>
              </a:ext>
            </a:extLst>
          </p:cNvPr>
          <p:cNvSpPr txBox="1"/>
          <p:nvPr/>
        </p:nvSpPr>
        <p:spPr>
          <a:xfrm>
            <a:off x="6249271" y="1479127"/>
            <a:ext cx="2198235" cy="1077218"/>
          </a:xfrm>
          <a:prstGeom prst="rect">
            <a:avLst/>
          </a:prstGeom>
          <a:noFill/>
        </p:spPr>
        <p:txBody>
          <a:bodyPr wrap="square" rtlCol="0">
            <a:spAutoFit/>
          </a:bodyPr>
          <a:lstStyle/>
          <a:p>
            <a:r>
              <a:rPr lang="en-US" sz="1600" dirty="0"/>
              <a:t>2. Polynomial Regression: better but not good enough</a:t>
            </a:r>
          </a:p>
        </p:txBody>
      </p:sp>
      <p:sp>
        <p:nvSpPr>
          <p:cNvPr id="27" name="TextBox 26">
            <a:extLst>
              <a:ext uri="{FF2B5EF4-FFF2-40B4-BE49-F238E27FC236}">
                <a16:creationId xmlns:a16="http://schemas.microsoft.com/office/drawing/2014/main" id="{EEA77627-0DEB-3D40-B733-5A4860D8AE47}"/>
              </a:ext>
            </a:extLst>
          </p:cNvPr>
          <p:cNvSpPr txBox="1"/>
          <p:nvPr/>
        </p:nvSpPr>
        <p:spPr>
          <a:xfrm>
            <a:off x="278297" y="3871969"/>
            <a:ext cx="1921048" cy="830997"/>
          </a:xfrm>
          <a:prstGeom prst="rect">
            <a:avLst/>
          </a:prstGeom>
          <a:noFill/>
        </p:spPr>
        <p:txBody>
          <a:bodyPr wrap="square" rtlCol="0">
            <a:spAutoFit/>
          </a:bodyPr>
          <a:lstStyle/>
          <a:p>
            <a:r>
              <a:rPr lang="en-US" sz="1600" dirty="0"/>
              <a:t>3. SVR (with </a:t>
            </a:r>
            <a:r>
              <a:rPr lang="en-US" sz="1600" dirty="0" err="1"/>
              <a:t>rbf</a:t>
            </a:r>
            <a:r>
              <a:rPr lang="en-US" sz="1600" dirty="0"/>
              <a:t> kernel):</a:t>
            </a:r>
          </a:p>
          <a:p>
            <a:r>
              <a:rPr lang="en-US" sz="1600" b="1" dirty="0"/>
              <a:t>The Best result</a:t>
            </a:r>
          </a:p>
        </p:txBody>
      </p:sp>
      <p:sp>
        <p:nvSpPr>
          <p:cNvPr id="28" name="TextBox 27">
            <a:extLst>
              <a:ext uri="{FF2B5EF4-FFF2-40B4-BE49-F238E27FC236}">
                <a16:creationId xmlns:a16="http://schemas.microsoft.com/office/drawing/2014/main" id="{3F8E79D8-39BC-5141-9547-6426ACA52D87}"/>
              </a:ext>
            </a:extLst>
          </p:cNvPr>
          <p:cNvSpPr txBox="1"/>
          <p:nvPr/>
        </p:nvSpPr>
        <p:spPr>
          <a:xfrm>
            <a:off x="6255221" y="3810300"/>
            <a:ext cx="2198236" cy="1077218"/>
          </a:xfrm>
          <a:prstGeom prst="rect">
            <a:avLst/>
          </a:prstGeom>
          <a:noFill/>
        </p:spPr>
        <p:txBody>
          <a:bodyPr wrap="square" rtlCol="0">
            <a:spAutoFit/>
          </a:bodyPr>
          <a:lstStyle/>
          <a:p>
            <a:r>
              <a:rPr lang="en-US" sz="1600" dirty="0"/>
              <a:t>4. Solely use EMA_10 as input in SVR: even worse than previous one </a:t>
            </a:r>
          </a:p>
        </p:txBody>
      </p:sp>
      <p:sp>
        <p:nvSpPr>
          <p:cNvPr id="30" name="TextBox 29">
            <a:extLst>
              <a:ext uri="{FF2B5EF4-FFF2-40B4-BE49-F238E27FC236}">
                <a16:creationId xmlns:a16="http://schemas.microsoft.com/office/drawing/2014/main" id="{891C6998-598E-244B-86CB-AFE569150ADF}"/>
              </a:ext>
            </a:extLst>
          </p:cNvPr>
          <p:cNvSpPr txBox="1"/>
          <p:nvPr/>
        </p:nvSpPr>
        <p:spPr>
          <a:xfrm>
            <a:off x="278297" y="1595308"/>
            <a:ext cx="1804621" cy="1077218"/>
          </a:xfrm>
          <a:prstGeom prst="rect">
            <a:avLst/>
          </a:prstGeom>
          <a:noFill/>
        </p:spPr>
        <p:txBody>
          <a:bodyPr wrap="square" rtlCol="0">
            <a:spAutoFit/>
          </a:bodyPr>
          <a:lstStyle/>
          <a:p>
            <a:r>
              <a:rPr lang="en-US" sz="1600" dirty="0"/>
              <a:t>1. Simple Linear Regression: </a:t>
            </a:r>
          </a:p>
          <a:p>
            <a:r>
              <a:rPr lang="en-US" sz="1600" dirty="0"/>
              <a:t>the poorest performance</a:t>
            </a:r>
          </a:p>
        </p:txBody>
      </p:sp>
      <p:pic>
        <p:nvPicPr>
          <p:cNvPr id="31" name="Picture 30" descr="Chart, line chart&#10;&#10;Description automatically generated">
            <a:extLst>
              <a:ext uri="{FF2B5EF4-FFF2-40B4-BE49-F238E27FC236}">
                <a16:creationId xmlns:a16="http://schemas.microsoft.com/office/drawing/2014/main" id="{7E040794-4456-9946-BD75-2F30F4B62FC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95670" y="716692"/>
            <a:ext cx="3234259" cy="25968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Google Shape;719;p30">
            <a:extLst>
              <a:ext uri="{FF2B5EF4-FFF2-40B4-BE49-F238E27FC236}">
                <a16:creationId xmlns:a16="http://schemas.microsoft.com/office/drawing/2014/main" id="{F0C13669-14A9-0B40-AB22-2C328CA0CA0A}"/>
              </a:ext>
            </a:extLst>
          </p:cNvPr>
          <p:cNvSpPr txBox="1"/>
          <p:nvPr/>
        </p:nvSpPr>
        <p:spPr>
          <a:xfrm>
            <a:off x="4223809" y="301212"/>
            <a:ext cx="3744384" cy="307777"/>
          </a:xfrm>
          <a:prstGeom prst="rect">
            <a:avLst/>
          </a:prstGeom>
          <a:noFill/>
          <a:ln>
            <a:noFill/>
          </a:ln>
        </p:spPr>
        <p:txBody>
          <a:bodyPr spcFirstLastPara="1" wrap="square" lIns="0" tIns="0" rIns="0" bIns="0" anchor="ctr" anchorCtr="0">
            <a:spAutoFit/>
          </a:bodyPr>
          <a:lstStyle/>
          <a:p>
            <a:pPr lvl="0" algn="ctr"/>
            <a:r>
              <a:rPr lang="en-US" sz="2000" dirty="0"/>
              <a:t>Conclusion </a:t>
            </a:r>
            <a:endParaRPr sz="48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sp>
        <p:nvSpPr>
          <p:cNvPr id="15" name="TextBox 14">
            <a:extLst>
              <a:ext uri="{FF2B5EF4-FFF2-40B4-BE49-F238E27FC236}">
                <a16:creationId xmlns:a16="http://schemas.microsoft.com/office/drawing/2014/main" id="{77FEC88F-304E-6040-B5F9-51BAD660332C}"/>
              </a:ext>
            </a:extLst>
          </p:cNvPr>
          <p:cNvSpPr txBox="1"/>
          <p:nvPr/>
        </p:nvSpPr>
        <p:spPr>
          <a:xfrm>
            <a:off x="447578" y="1069483"/>
            <a:ext cx="10503706" cy="4109330"/>
          </a:xfrm>
          <a:prstGeom prst="rect">
            <a:avLst/>
          </a:prstGeom>
          <a:noFill/>
        </p:spPr>
        <p:txBody>
          <a:bodyPr wrap="square">
            <a:spAutoFit/>
          </a:bodyPr>
          <a:lstStyle/>
          <a:p>
            <a:pPr marL="914400" lvl="2" algn="just" fontAlgn="base">
              <a:lnSpc>
                <a:spcPct val="150000"/>
              </a:lnSpc>
              <a:buSzPts val="1000"/>
              <a:tabLst>
                <a:tab pos="342900" algn="l"/>
              </a:tabLst>
            </a:pPr>
            <a:r>
              <a:rPr lang="en-US" sz="1600" dirty="0">
                <a:latin typeface="+mn-lt"/>
              </a:rPr>
              <a:t>Key Findings:</a:t>
            </a:r>
          </a:p>
          <a:p>
            <a:pPr marL="1257300" lvl="2" indent="-342900" algn="just" fontAlgn="base">
              <a:lnSpc>
                <a:spcPct val="150000"/>
              </a:lnSpc>
              <a:buSzPts val="1000"/>
              <a:buFont typeface="+mj-lt"/>
              <a:buAutoNum type="arabicPeriod"/>
              <a:tabLst>
                <a:tab pos="342900" algn="l"/>
              </a:tabLst>
            </a:pPr>
            <a:r>
              <a:rPr lang="en-US" sz="1600" dirty="0">
                <a:latin typeface="+mn-lt"/>
              </a:rPr>
              <a:t>SVR with ‘RBF’ kernel had an outstanding performance in stock price prediction </a:t>
            </a:r>
          </a:p>
          <a:p>
            <a:pPr marL="1257300" lvl="2" indent="-342900" algn="just" fontAlgn="base">
              <a:lnSpc>
                <a:spcPct val="150000"/>
              </a:lnSpc>
              <a:buSzPts val="1000"/>
              <a:buFont typeface="+mj-lt"/>
              <a:buAutoNum type="arabicPeriod"/>
              <a:tabLst>
                <a:tab pos="342900" algn="l"/>
              </a:tabLst>
            </a:pPr>
            <a:r>
              <a:rPr lang="en-US" sz="1600" dirty="0"/>
              <a:t>Incorporating macroeconomics factors can explicitly enhance </a:t>
            </a:r>
            <a:r>
              <a:rPr lang="en-US" sz="1600" dirty="0">
                <a:latin typeface="+mn-lt"/>
              </a:rPr>
              <a:t>Stock forecasting performance in classical learning models </a:t>
            </a:r>
          </a:p>
          <a:p>
            <a:pPr marL="914400" lvl="2" algn="just" fontAlgn="base">
              <a:lnSpc>
                <a:spcPct val="150000"/>
              </a:lnSpc>
              <a:buSzPts val="1000"/>
              <a:tabLst>
                <a:tab pos="342900" algn="l"/>
              </a:tabLst>
            </a:pPr>
            <a:endParaRPr lang="en-US" sz="1600" dirty="0">
              <a:latin typeface="+mn-lt"/>
            </a:endParaRPr>
          </a:p>
          <a:p>
            <a:pPr marL="914400" lvl="2" algn="just" fontAlgn="base">
              <a:lnSpc>
                <a:spcPct val="150000"/>
              </a:lnSpc>
              <a:buSzPts val="1000"/>
              <a:tabLst>
                <a:tab pos="342900" algn="l"/>
              </a:tabLst>
            </a:pPr>
            <a:r>
              <a:rPr lang="en-US" sz="1600" dirty="0"/>
              <a:t>Limitations and Future work: </a:t>
            </a:r>
          </a:p>
          <a:p>
            <a:pPr marL="1257300" lvl="2" indent="-342900" algn="just" fontAlgn="base">
              <a:lnSpc>
                <a:spcPct val="150000"/>
              </a:lnSpc>
              <a:buSzPts val="1000"/>
              <a:buFont typeface="+mj-lt"/>
              <a:buAutoNum type="arabicPeriod"/>
              <a:tabLst>
                <a:tab pos="342900" algn="l"/>
              </a:tabLst>
            </a:pPr>
            <a:r>
              <a:rPr lang="en-US" sz="1600" dirty="0"/>
              <a:t>Challenging to establish a robust model in actual market (psychological factors)</a:t>
            </a:r>
          </a:p>
          <a:p>
            <a:pPr marL="1257300" lvl="2" indent="-342900" algn="just" fontAlgn="base">
              <a:lnSpc>
                <a:spcPct val="150000"/>
              </a:lnSpc>
              <a:buSzPts val="1000"/>
              <a:buFont typeface="+mj-lt"/>
              <a:buAutoNum type="arabicPeriod"/>
              <a:tabLst>
                <a:tab pos="342900" algn="l"/>
              </a:tabLst>
            </a:pPr>
            <a:r>
              <a:rPr lang="en-US" sz="1600" dirty="0"/>
              <a:t>Power of the ARIMA model could be potentially leveraged by including seasonality and exogenous factors (i.e., SARIMAX model)</a:t>
            </a:r>
            <a:endParaRPr lang="en-GB" sz="1600" dirty="0">
              <a:latin typeface="+mn-lt"/>
            </a:endParaRPr>
          </a:p>
          <a:p>
            <a:pPr marL="1257300" lvl="2" indent="-342900" algn="just" fontAlgn="base">
              <a:lnSpc>
                <a:spcPct val="150000"/>
              </a:lnSpc>
              <a:buSzPts val="1000"/>
              <a:buFont typeface="+mj-lt"/>
              <a:buAutoNum type="arabicPeriod"/>
              <a:tabLst>
                <a:tab pos="342900" algn="l"/>
              </a:tabLst>
            </a:pPr>
            <a:r>
              <a:rPr lang="en-US" sz="1600" dirty="0">
                <a:latin typeface="+mn-lt"/>
              </a:rPr>
              <a:t>More advanced techniques could be adopted (e.g., neural network, deep learning, </a:t>
            </a:r>
            <a:r>
              <a:rPr lang="en-US" sz="1600" dirty="0" err="1">
                <a:latin typeface="+mn-lt"/>
              </a:rPr>
              <a:t>XGBoost</a:t>
            </a:r>
            <a:r>
              <a:rPr lang="en-US" sz="1600" dirty="0">
                <a:latin typeface="+mn-lt"/>
              </a:rPr>
              <a:t>)</a:t>
            </a:r>
            <a:endParaRPr lang="en-GB" sz="1600" dirty="0">
              <a:latin typeface="+mn-lt"/>
            </a:endParaRPr>
          </a:p>
          <a:p>
            <a:pPr marL="1200150" lvl="2" indent="-285750" algn="just" fontAlgn="base">
              <a:lnSpc>
                <a:spcPct val="150000"/>
              </a:lnSpc>
              <a:buSzPts val="1000"/>
              <a:buFont typeface="Wingdings" pitchFamily="2" charset="2"/>
              <a:buChar char="Ø"/>
              <a:tabLst>
                <a:tab pos="342900" algn="l"/>
              </a:tabLst>
            </a:pPr>
            <a:endParaRPr lang="en-GB" sz="1600" dirty="0">
              <a:latin typeface="+mn-lt"/>
            </a:endParaRPr>
          </a:p>
        </p:txBody>
      </p:sp>
    </p:spTree>
    <p:extLst>
      <p:ext uri="{BB962C8B-B14F-4D97-AF65-F5344CB8AC3E}">
        <p14:creationId xmlns:p14="http://schemas.microsoft.com/office/powerpoint/2010/main" val="333509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8" name="Google Shape;1368;p47"/>
          <p:cNvSpPr/>
          <p:nvPr/>
        </p:nvSpPr>
        <p:spPr>
          <a:xfrm>
            <a:off x="3317666" y="1707491"/>
            <a:ext cx="5417543" cy="270843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FFFFFF"/>
              </a:buClr>
              <a:buSzPts val="10903"/>
              <a:buFont typeface="Arial"/>
              <a:buNone/>
            </a:pPr>
            <a:r>
              <a:rPr lang="en-US" sz="8800" dirty="0">
                <a:solidFill>
                  <a:srgbClr val="FFFFFF"/>
                </a:solidFill>
                <a:latin typeface="Impact"/>
                <a:ea typeface="Impact"/>
                <a:cs typeface="Impact"/>
                <a:sym typeface="Impact"/>
              </a:rPr>
              <a:t>It’s the END</a:t>
            </a:r>
          </a:p>
          <a:p>
            <a:pPr marL="0" marR="0" lvl="0" indent="0" algn="ctr" rtl="0">
              <a:spcBef>
                <a:spcPts val="0"/>
              </a:spcBef>
              <a:spcAft>
                <a:spcPts val="0"/>
              </a:spcAft>
              <a:buClr>
                <a:srgbClr val="FFFFFF"/>
              </a:buClr>
              <a:buSzPts val="10903"/>
              <a:buFont typeface="Arial"/>
              <a:buNone/>
            </a:pPr>
            <a:r>
              <a:rPr lang="en-US" sz="8800" dirty="0">
                <a:solidFill>
                  <a:srgbClr val="FFFFFF"/>
                </a:solidFill>
                <a:latin typeface="Impact"/>
                <a:ea typeface="Impact"/>
                <a:cs typeface="Impact"/>
                <a:sym typeface="Impact"/>
              </a:rPr>
              <a:t>Thank you</a:t>
            </a:r>
            <a:endParaRPr sz="7200" dirty="0">
              <a:solidFill>
                <a:srgbClr val="FFFFFF"/>
              </a:solidFill>
              <a:latin typeface="Impact"/>
              <a:ea typeface="Impact"/>
              <a:cs typeface="Impact"/>
              <a:sym typeface="Impact"/>
            </a:endParaRPr>
          </a:p>
        </p:txBody>
      </p:sp>
      <p:sp>
        <p:nvSpPr>
          <p:cNvPr id="7" name="Google Shape;1366;p47">
            <a:extLst>
              <a:ext uri="{FF2B5EF4-FFF2-40B4-BE49-F238E27FC236}">
                <a16:creationId xmlns:a16="http://schemas.microsoft.com/office/drawing/2014/main" id="{BF7E7375-4610-1843-843E-C69484852469}"/>
              </a:ext>
            </a:extLst>
          </p:cNvPr>
          <p:cNvSpPr/>
          <p:nvPr/>
        </p:nvSpPr>
        <p:spPr>
          <a:xfrm>
            <a:off x="233807" y="6125743"/>
            <a:ext cx="11266118" cy="5539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Clr>
                <a:srgbClr val="FFFFFF"/>
              </a:buClr>
              <a:buSzPts val="10903"/>
              <a:buFont typeface="Arial"/>
              <a:buNone/>
            </a:pPr>
            <a:r>
              <a:rPr lang="en-US" altLang="zh-CN" sz="3600" dirty="0">
                <a:solidFill>
                  <a:srgbClr val="FFFFFF"/>
                </a:solidFill>
                <a:latin typeface="Impact"/>
                <a:ea typeface="Impact"/>
                <a:cs typeface="Impact"/>
                <a:sym typeface="Impact"/>
              </a:rPr>
              <a:t>Acknowledgement: Prof William Marsh </a:t>
            </a:r>
            <a:endParaRPr sz="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Google Shape;719;p30">
            <a:extLst>
              <a:ext uri="{FF2B5EF4-FFF2-40B4-BE49-F238E27FC236}">
                <a16:creationId xmlns:a16="http://schemas.microsoft.com/office/drawing/2014/main" id="{F0C13669-14A9-0B40-AB22-2C328CA0CA0A}"/>
              </a:ext>
            </a:extLst>
          </p:cNvPr>
          <p:cNvSpPr txBox="1"/>
          <p:nvPr/>
        </p:nvSpPr>
        <p:spPr>
          <a:xfrm>
            <a:off x="4223809" y="270435"/>
            <a:ext cx="3744384" cy="369332"/>
          </a:xfrm>
          <a:prstGeom prst="rect">
            <a:avLst/>
          </a:prstGeom>
          <a:noFill/>
          <a:ln>
            <a:noFill/>
          </a:ln>
        </p:spPr>
        <p:txBody>
          <a:bodyPr spcFirstLastPara="1" wrap="square" lIns="0" tIns="0" rIns="0" bIns="0" anchor="ctr" anchorCtr="0">
            <a:spAutoFit/>
          </a:bodyPr>
          <a:lstStyle/>
          <a:p>
            <a:pPr lvl="0" algn="ctr"/>
            <a:r>
              <a:rPr lang="en-US" sz="2400" dirty="0"/>
              <a:t>Problem Statement</a:t>
            </a:r>
            <a:endParaRPr sz="24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sp>
        <p:nvSpPr>
          <p:cNvPr id="15" name="TextBox 14">
            <a:extLst>
              <a:ext uri="{FF2B5EF4-FFF2-40B4-BE49-F238E27FC236}">
                <a16:creationId xmlns:a16="http://schemas.microsoft.com/office/drawing/2014/main" id="{77FEC88F-304E-6040-B5F9-51BAD660332C}"/>
              </a:ext>
            </a:extLst>
          </p:cNvPr>
          <p:cNvSpPr txBox="1"/>
          <p:nvPr/>
        </p:nvSpPr>
        <p:spPr>
          <a:xfrm>
            <a:off x="939038" y="1589159"/>
            <a:ext cx="9083267" cy="3592330"/>
          </a:xfrm>
          <a:prstGeom prst="rect">
            <a:avLst/>
          </a:prstGeom>
          <a:noFill/>
        </p:spPr>
        <p:txBody>
          <a:bodyPr wrap="square">
            <a:spAutoFit/>
          </a:bodyPr>
          <a:lstStyle/>
          <a:p>
            <a:pPr marL="1200150" lvl="2" indent="-285750" fontAlgn="base">
              <a:lnSpc>
                <a:spcPct val="150000"/>
              </a:lnSpc>
              <a:spcBef>
                <a:spcPts val="600"/>
              </a:spcBef>
              <a:spcAft>
                <a:spcPts val="600"/>
              </a:spcAft>
              <a:buSzPts val="1000"/>
              <a:buFont typeface="Wingdings" pitchFamily="2" charset="2"/>
              <a:buChar char="Ø"/>
              <a:tabLst>
                <a:tab pos="342900" algn="l"/>
              </a:tabLst>
            </a:pPr>
            <a:r>
              <a:rPr lang="en-US" sz="2400" dirty="0"/>
              <a:t>Analyze the impact of Covid-19 on stock markets in the US and China based on the total number of new cases</a:t>
            </a:r>
            <a:r>
              <a:rPr lang="en-GB" sz="2800" dirty="0"/>
              <a:t> </a:t>
            </a:r>
          </a:p>
          <a:p>
            <a:pPr marL="1200150" lvl="2" indent="-285750" fontAlgn="base">
              <a:lnSpc>
                <a:spcPct val="150000"/>
              </a:lnSpc>
              <a:spcBef>
                <a:spcPts val="600"/>
              </a:spcBef>
              <a:spcAft>
                <a:spcPts val="600"/>
              </a:spcAft>
              <a:buSzPts val="1000"/>
              <a:buFont typeface="Wingdings" pitchFamily="2" charset="2"/>
              <a:buChar char="Ø"/>
              <a:tabLst>
                <a:tab pos="342900" algn="l"/>
              </a:tabLst>
            </a:pPr>
            <a:r>
              <a:rPr lang="en-GB" sz="2400" dirty="0">
                <a:latin typeface="+mn-lt"/>
              </a:rPr>
              <a:t>Evaluate and compare different classical models incorporating macroeconomic factors against the baseline model (ARIMA) </a:t>
            </a:r>
          </a:p>
        </p:txBody>
      </p:sp>
    </p:spTree>
    <p:extLst>
      <p:ext uri="{BB962C8B-B14F-4D97-AF65-F5344CB8AC3E}">
        <p14:creationId xmlns:p14="http://schemas.microsoft.com/office/powerpoint/2010/main" val="340302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Google Shape;719;p30">
            <a:extLst>
              <a:ext uri="{FF2B5EF4-FFF2-40B4-BE49-F238E27FC236}">
                <a16:creationId xmlns:a16="http://schemas.microsoft.com/office/drawing/2014/main" id="{F0C13669-14A9-0B40-AB22-2C328CA0CA0A}"/>
              </a:ext>
            </a:extLst>
          </p:cNvPr>
          <p:cNvSpPr txBox="1"/>
          <p:nvPr/>
        </p:nvSpPr>
        <p:spPr>
          <a:xfrm>
            <a:off x="4223809" y="270435"/>
            <a:ext cx="3744384" cy="369332"/>
          </a:xfrm>
          <a:prstGeom prst="rect">
            <a:avLst/>
          </a:prstGeom>
          <a:noFill/>
          <a:ln>
            <a:noFill/>
          </a:ln>
        </p:spPr>
        <p:txBody>
          <a:bodyPr spcFirstLastPara="1" wrap="square" lIns="0" tIns="0" rIns="0" bIns="0" anchor="ctr" anchorCtr="0">
            <a:spAutoFit/>
          </a:bodyPr>
          <a:lstStyle/>
          <a:p>
            <a:pPr lvl="0" algn="ctr"/>
            <a:r>
              <a:rPr lang="en-US" sz="2400" dirty="0">
                <a:solidFill>
                  <a:schemeClr val="tx1"/>
                </a:solidFill>
                <a:latin typeface="Arial"/>
                <a:ea typeface="Arial"/>
                <a:cs typeface="Arial"/>
                <a:sym typeface="Arial"/>
              </a:rPr>
              <a:t>Outline of content</a:t>
            </a:r>
            <a:endParaRPr sz="54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sp>
        <p:nvSpPr>
          <p:cNvPr id="15" name="TextBox 14">
            <a:extLst>
              <a:ext uri="{FF2B5EF4-FFF2-40B4-BE49-F238E27FC236}">
                <a16:creationId xmlns:a16="http://schemas.microsoft.com/office/drawing/2014/main" id="{77FEC88F-304E-6040-B5F9-51BAD660332C}"/>
              </a:ext>
            </a:extLst>
          </p:cNvPr>
          <p:cNvSpPr txBox="1"/>
          <p:nvPr/>
        </p:nvSpPr>
        <p:spPr>
          <a:xfrm>
            <a:off x="1470846" y="1598871"/>
            <a:ext cx="5248074" cy="3266920"/>
          </a:xfrm>
          <a:prstGeom prst="rect">
            <a:avLst/>
          </a:prstGeom>
          <a:noFill/>
        </p:spPr>
        <p:txBody>
          <a:bodyPr wrap="square">
            <a:spAutoFit/>
          </a:bodyPr>
          <a:lstStyle/>
          <a:p>
            <a:pPr marL="1200150" lvl="2" indent="-285750" algn="just" fontAlgn="base">
              <a:lnSpc>
                <a:spcPct val="150000"/>
              </a:lnSpc>
              <a:buSzPts val="1000"/>
              <a:buFont typeface="Wingdings" pitchFamily="2" charset="2"/>
              <a:buChar char="Ø"/>
              <a:tabLst>
                <a:tab pos="342900" algn="l"/>
              </a:tabLst>
            </a:pPr>
            <a:r>
              <a:rPr lang="en-GB" sz="2000" dirty="0">
                <a:latin typeface="+mn-lt"/>
              </a:rPr>
              <a:t>Background research  </a:t>
            </a:r>
          </a:p>
          <a:p>
            <a:pPr marL="1200150" lvl="2" indent="-285750" algn="just" fontAlgn="base">
              <a:lnSpc>
                <a:spcPct val="150000"/>
              </a:lnSpc>
              <a:buSzPts val="1000"/>
              <a:buFont typeface="Wingdings" pitchFamily="2" charset="2"/>
              <a:buChar char="Ø"/>
              <a:tabLst>
                <a:tab pos="342900" algn="l"/>
              </a:tabLst>
            </a:pPr>
            <a:r>
              <a:rPr lang="en-GB" sz="2000" dirty="0">
                <a:latin typeface="+mn-lt"/>
              </a:rPr>
              <a:t>Literature Review</a:t>
            </a:r>
          </a:p>
          <a:p>
            <a:pPr marL="1200150" lvl="2" indent="-285750" algn="just" fontAlgn="base">
              <a:lnSpc>
                <a:spcPct val="150000"/>
              </a:lnSpc>
              <a:buSzPts val="1000"/>
              <a:buFont typeface="Wingdings" pitchFamily="2" charset="2"/>
              <a:buChar char="Ø"/>
              <a:tabLst>
                <a:tab pos="342900" algn="l"/>
              </a:tabLst>
            </a:pPr>
            <a:r>
              <a:rPr lang="en-GB" sz="2000" dirty="0">
                <a:latin typeface="+mn-lt"/>
              </a:rPr>
              <a:t>Data Source</a:t>
            </a:r>
          </a:p>
          <a:p>
            <a:pPr marL="1200150" lvl="2" indent="-285750" algn="just" fontAlgn="base">
              <a:lnSpc>
                <a:spcPct val="150000"/>
              </a:lnSpc>
              <a:buSzPts val="1000"/>
              <a:buFont typeface="Wingdings" pitchFamily="2" charset="2"/>
              <a:buChar char="Ø"/>
              <a:tabLst>
                <a:tab pos="342900" algn="l"/>
              </a:tabLst>
            </a:pPr>
            <a:r>
              <a:rPr lang="en-GB" sz="2000" dirty="0">
                <a:latin typeface="+mn-lt"/>
              </a:rPr>
              <a:t>Exploratory Analysis </a:t>
            </a:r>
          </a:p>
          <a:p>
            <a:pPr marL="1200150" lvl="2" indent="-285750" algn="just" fontAlgn="base">
              <a:lnSpc>
                <a:spcPct val="150000"/>
              </a:lnSpc>
              <a:buSzPts val="1000"/>
              <a:buFont typeface="Wingdings" pitchFamily="2" charset="2"/>
              <a:buChar char="Ø"/>
              <a:tabLst>
                <a:tab pos="342900" algn="l"/>
              </a:tabLst>
            </a:pPr>
            <a:r>
              <a:rPr lang="en-GB" sz="2000" dirty="0">
                <a:latin typeface="+mn-lt"/>
              </a:rPr>
              <a:t>Time Series Modelling </a:t>
            </a:r>
          </a:p>
          <a:p>
            <a:pPr marL="1200150" lvl="2" indent="-285750" algn="just" fontAlgn="base">
              <a:lnSpc>
                <a:spcPct val="150000"/>
              </a:lnSpc>
              <a:buSzPts val="1000"/>
              <a:buFont typeface="Wingdings" pitchFamily="2" charset="2"/>
              <a:buChar char="Ø"/>
              <a:tabLst>
                <a:tab pos="342900" algn="l"/>
              </a:tabLst>
            </a:pPr>
            <a:r>
              <a:rPr lang="en-GB" sz="2000" dirty="0">
                <a:latin typeface="+mn-lt"/>
              </a:rPr>
              <a:t>Classical Learning Modelling </a:t>
            </a:r>
          </a:p>
          <a:p>
            <a:pPr marL="1200150" lvl="2" indent="-285750" algn="just" fontAlgn="base">
              <a:lnSpc>
                <a:spcPct val="150000"/>
              </a:lnSpc>
              <a:buSzPts val="1000"/>
              <a:buFont typeface="Wingdings" pitchFamily="2" charset="2"/>
              <a:buChar char="Ø"/>
              <a:tabLst>
                <a:tab pos="342900" algn="l"/>
              </a:tabLst>
            </a:pPr>
            <a:r>
              <a:rPr lang="en-GB" sz="2000" dirty="0">
                <a:latin typeface="+mn-lt"/>
              </a:rPr>
              <a:t>Conclusion </a:t>
            </a:r>
          </a:p>
        </p:txBody>
      </p:sp>
      <p:sp>
        <p:nvSpPr>
          <p:cNvPr id="3" name="Right Bracket 2">
            <a:extLst>
              <a:ext uri="{FF2B5EF4-FFF2-40B4-BE49-F238E27FC236}">
                <a16:creationId xmlns:a16="http://schemas.microsoft.com/office/drawing/2014/main" id="{C6C67E23-3D38-824E-A3C5-444C9DFB21BD}"/>
              </a:ext>
            </a:extLst>
          </p:cNvPr>
          <p:cNvSpPr/>
          <p:nvPr/>
        </p:nvSpPr>
        <p:spPr>
          <a:xfrm>
            <a:off x="6236400" y="1793316"/>
            <a:ext cx="212658" cy="1119115"/>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Right Bracket 12">
            <a:extLst>
              <a:ext uri="{FF2B5EF4-FFF2-40B4-BE49-F238E27FC236}">
                <a16:creationId xmlns:a16="http://schemas.microsoft.com/office/drawing/2014/main" id="{F3999F90-F2D9-4E4D-84D1-88747C57314B}"/>
              </a:ext>
            </a:extLst>
          </p:cNvPr>
          <p:cNvSpPr/>
          <p:nvPr/>
        </p:nvSpPr>
        <p:spPr>
          <a:xfrm>
            <a:off x="6251094" y="3106875"/>
            <a:ext cx="197963" cy="324171"/>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Right Bracket 13">
            <a:extLst>
              <a:ext uri="{FF2B5EF4-FFF2-40B4-BE49-F238E27FC236}">
                <a16:creationId xmlns:a16="http://schemas.microsoft.com/office/drawing/2014/main" id="{C68D88B1-E40C-B841-BC25-A9A97C61015A}"/>
              </a:ext>
            </a:extLst>
          </p:cNvPr>
          <p:cNvSpPr/>
          <p:nvPr/>
        </p:nvSpPr>
        <p:spPr>
          <a:xfrm>
            <a:off x="6236400" y="3574225"/>
            <a:ext cx="212658" cy="877137"/>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Rectangle 3">
            <a:extLst>
              <a:ext uri="{FF2B5EF4-FFF2-40B4-BE49-F238E27FC236}">
                <a16:creationId xmlns:a16="http://schemas.microsoft.com/office/drawing/2014/main" id="{000AAE85-B9B0-B847-990A-494B204C95F1}"/>
              </a:ext>
            </a:extLst>
          </p:cNvPr>
          <p:cNvSpPr/>
          <p:nvPr/>
        </p:nvSpPr>
        <p:spPr>
          <a:xfrm>
            <a:off x="7527046" y="2085047"/>
            <a:ext cx="4487123" cy="461665"/>
          </a:xfrm>
          <a:prstGeom prst="rect">
            <a:avLst/>
          </a:prstGeom>
          <a:noFill/>
        </p:spPr>
        <p:txBody>
          <a:bodyPr wrap="square" lIns="91440" tIns="45720" rIns="91440" bIns="45720">
            <a:spAutoFit/>
          </a:bodyPr>
          <a:lstStyle/>
          <a:p>
            <a:r>
              <a:rPr lang="en-GB" sz="2400" dirty="0">
                <a:ln w="0"/>
                <a:solidFill>
                  <a:schemeClr val="tx1">
                    <a:lumMod val="75000"/>
                    <a:lumOff val="25000"/>
                  </a:schemeClr>
                </a:solidFill>
              </a:rPr>
              <a:t>Session 1</a:t>
            </a:r>
          </a:p>
        </p:txBody>
      </p:sp>
      <p:sp>
        <p:nvSpPr>
          <p:cNvPr id="21" name="Rectangle 20">
            <a:extLst>
              <a:ext uri="{FF2B5EF4-FFF2-40B4-BE49-F238E27FC236}">
                <a16:creationId xmlns:a16="http://schemas.microsoft.com/office/drawing/2014/main" id="{62150D2E-CAC7-D44E-A80D-880B8B3E3E71}"/>
              </a:ext>
            </a:extLst>
          </p:cNvPr>
          <p:cNvSpPr/>
          <p:nvPr/>
        </p:nvSpPr>
        <p:spPr>
          <a:xfrm>
            <a:off x="7527045" y="3007350"/>
            <a:ext cx="4487123" cy="461665"/>
          </a:xfrm>
          <a:prstGeom prst="rect">
            <a:avLst/>
          </a:prstGeom>
          <a:noFill/>
        </p:spPr>
        <p:txBody>
          <a:bodyPr wrap="square" lIns="91440" tIns="45720" rIns="91440" bIns="45720">
            <a:spAutoFit/>
          </a:bodyPr>
          <a:lstStyle/>
          <a:p>
            <a:r>
              <a:rPr lang="en-GB" sz="2400" dirty="0">
                <a:ln w="0"/>
                <a:solidFill>
                  <a:schemeClr val="tx1">
                    <a:lumMod val="75000"/>
                    <a:lumOff val="25000"/>
                  </a:schemeClr>
                </a:solidFill>
              </a:rPr>
              <a:t>Session 2</a:t>
            </a:r>
          </a:p>
        </p:txBody>
      </p:sp>
      <p:sp>
        <p:nvSpPr>
          <p:cNvPr id="22" name="Rectangle 21">
            <a:extLst>
              <a:ext uri="{FF2B5EF4-FFF2-40B4-BE49-F238E27FC236}">
                <a16:creationId xmlns:a16="http://schemas.microsoft.com/office/drawing/2014/main" id="{85EE26D9-09CF-EB4E-9A71-1CBB603E4F75}"/>
              </a:ext>
            </a:extLst>
          </p:cNvPr>
          <p:cNvSpPr/>
          <p:nvPr/>
        </p:nvSpPr>
        <p:spPr>
          <a:xfrm>
            <a:off x="7527045" y="3846278"/>
            <a:ext cx="4487123" cy="461665"/>
          </a:xfrm>
          <a:prstGeom prst="rect">
            <a:avLst/>
          </a:prstGeom>
          <a:noFill/>
        </p:spPr>
        <p:txBody>
          <a:bodyPr wrap="square" lIns="91440" tIns="45720" rIns="91440" bIns="45720">
            <a:spAutoFit/>
          </a:bodyPr>
          <a:lstStyle/>
          <a:p>
            <a:r>
              <a:rPr lang="en-GB" sz="2400" dirty="0">
                <a:ln w="0"/>
                <a:solidFill>
                  <a:schemeClr val="tx1">
                    <a:lumMod val="75000"/>
                    <a:lumOff val="25000"/>
                  </a:schemeClr>
                </a:solidFill>
              </a:rPr>
              <a:t>Session 3</a:t>
            </a:r>
          </a:p>
        </p:txBody>
      </p:sp>
    </p:spTree>
    <p:extLst>
      <p:ext uri="{BB962C8B-B14F-4D97-AF65-F5344CB8AC3E}">
        <p14:creationId xmlns:p14="http://schemas.microsoft.com/office/powerpoint/2010/main" val="285857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3"/>
          <p:cNvSpPr/>
          <p:nvPr/>
        </p:nvSpPr>
        <p:spPr>
          <a:xfrm>
            <a:off x="4019160" y="3312314"/>
            <a:ext cx="4153685" cy="919624"/>
          </a:xfrm>
          <a:prstGeom prst="roundRect">
            <a:avLst>
              <a:gd name="adj" fmla="val 50000"/>
            </a:avLst>
          </a:prstGeom>
          <a:solidFill>
            <a:schemeClr val="accent5"/>
          </a:solidFill>
          <a:ln>
            <a:noFill/>
          </a:ln>
        </p:spPr>
        <p:txBody>
          <a:bodyPr spcFirstLastPara="1" wrap="square" lIns="68925" tIns="34450" rIns="68925" bIns="34450" anchor="ctr" anchorCtr="0">
            <a:noAutofit/>
          </a:bodyPr>
          <a:lstStyle/>
          <a:p>
            <a:pPr marL="0" marR="0" lvl="0" indent="0" algn="ctr" rtl="0">
              <a:spcBef>
                <a:spcPts val="0"/>
              </a:spcBef>
              <a:spcAft>
                <a:spcPts val="0"/>
              </a:spcAft>
              <a:buNone/>
            </a:pPr>
            <a:endParaRPr sz="1431">
              <a:solidFill>
                <a:srgbClr val="FFFFFF"/>
              </a:solidFill>
              <a:latin typeface="Arial"/>
              <a:ea typeface="Arial"/>
              <a:cs typeface="Arial"/>
              <a:sym typeface="Arial"/>
            </a:endParaRPr>
          </a:p>
        </p:txBody>
      </p:sp>
      <p:sp>
        <p:nvSpPr>
          <p:cNvPr id="1216" name="Google Shape;1216;p43"/>
          <p:cNvSpPr/>
          <p:nvPr/>
        </p:nvSpPr>
        <p:spPr>
          <a:xfrm>
            <a:off x="5612272" y="2100310"/>
            <a:ext cx="967459" cy="967457"/>
          </a:xfrm>
          <a:prstGeom prst="ellipse">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altLang="zh-CN" sz="4172" dirty="0">
                <a:solidFill>
                  <a:srgbClr val="FFFFFF"/>
                </a:solidFill>
                <a:latin typeface="Arial"/>
                <a:ea typeface="Arial"/>
                <a:cs typeface="Arial"/>
                <a:sym typeface="Arial"/>
              </a:rPr>
              <a:t>1</a:t>
            </a:r>
            <a:endParaRPr sz="4172" dirty="0">
              <a:solidFill>
                <a:srgbClr val="FFFFFF"/>
              </a:solidFill>
              <a:latin typeface="Arial"/>
              <a:ea typeface="Arial"/>
              <a:cs typeface="Arial"/>
              <a:sym typeface="Arial"/>
            </a:endParaRPr>
          </a:p>
        </p:txBody>
      </p:sp>
      <p:sp>
        <p:nvSpPr>
          <p:cNvPr id="1217" name="Google Shape;1217;p43"/>
          <p:cNvSpPr/>
          <p:nvPr/>
        </p:nvSpPr>
        <p:spPr>
          <a:xfrm>
            <a:off x="4196443" y="3359642"/>
            <a:ext cx="3976401" cy="861774"/>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2800" dirty="0">
                <a:solidFill>
                  <a:srgbClr val="FFFFFF"/>
                </a:solidFill>
                <a:latin typeface="Arial"/>
                <a:ea typeface="Arial"/>
                <a:cs typeface="Arial"/>
                <a:sym typeface="Arial"/>
              </a:rPr>
              <a:t>Background research &amp; Literature Review</a:t>
            </a:r>
            <a:endParaRPr sz="1200"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51245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9"/>
          <p:cNvSpPr/>
          <p:nvPr/>
        </p:nvSpPr>
        <p:spPr>
          <a:xfrm>
            <a:off x="9274684" y="1548399"/>
            <a:ext cx="2033475" cy="431458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404">
              <a:solidFill>
                <a:srgbClr val="FFFFFF"/>
              </a:solidFill>
              <a:latin typeface="Arial"/>
              <a:ea typeface="Arial"/>
              <a:cs typeface="Arial"/>
              <a:sym typeface="Arial"/>
            </a:endParaRPr>
          </a:p>
        </p:txBody>
      </p:sp>
      <p:sp>
        <p:nvSpPr>
          <p:cNvPr id="668" name="Google Shape;668;p29"/>
          <p:cNvSpPr/>
          <p:nvPr/>
        </p:nvSpPr>
        <p:spPr>
          <a:xfrm>
            <a:off x="883836" y="1548399"/>
            <a:ext cx="2521101" cy="212767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4000" dirty="0">
                <a:solidFill>
                  <a:srgbClr val="FFFFFF"/>
                </a:solidFill>
                <a:latin typeface="Arial"/>
                <a:ea typeface="Arial"/>
                <a:cs typeface="Arial"/>
                <a:sym typeface="Arial"/>
              </a:rPr>
              <a:t>20</a:t>
            </a:r>
            <a:r>
              <a:rPr lang="en-US" altLang="zh-CN" sz="4000" dirty="0">
                <a:solidFill>
                  <a:srgbClr val="FFFFFF"/>
                </a:solidFill>
                <a:latin typeface="Arial"/>
                <a:ea typeface="Arial"/>
                <a:cs typeface="Arial"/>
                <a:sym typeface="Arial"/>
              </a:rPr>
              <a:t>19 – current</a:t>
            </a:r>
          </a:p>
        </p:txBody>
      </p:sp>
      <p:sp>
        <p:nvSpPr>
          <p:cNvPr id="672" name="Google Shape;672;p29"/>
          <p:cNvSpPr/>
          <p:nvPr/>
        </p:nvSpPr>
        <p:spPr>
          <a:xfrm>
            <a:off x="883837" y="3735316"/>
            <a:ext cx="5212163" cy="212767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5399">
              <a:solidFill>
                <a:srgbClr val="FFFFFF"/>
              </a:solidFill>
              <a:latin typeface="Arial"/>
              <a:ea typeface="Arial"/>
              <a:cs typeface="Arial"/>
              <a:sym typeface="Arial"/>
            </a:endParaRPr>
          </a:p>
        </p:txBody>
      </p:sp>
      <p:sp>
        <p:nvSpPr>
          <p:cNvPr id="674" name="Google Shape;674;p29"/>
          <p:cNvSpPr/>
          <p:nvPr/>
        </p:nvSpPr>
        <p:spPr>
          <a:xfrm>
            <a:off x="7176969" y="1548399"/>
            <a:ext cx="2033475" cy="212767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4172" dirty="0">
                <a:solidFill>
                  <a:srgbClr val="FFFFFF"/>
                </a:solidFill>
                <a:latin typeface="Arial"/>
                <a:ea typeface="Arial"/>
                <a:cs typeface="Arial"/>
                <a:sym typeface="Arial"/>
              </a:rPr>
              <a:t>20</a:t>
            </a:r>
            <a:r>
              <a:rPr lang="en-US" altLang="zh-CN" sz="4172" dirty="0">
                <a:solidFill>
                  <a:srgbClr val="FFFFFF"/>
                </a:solidFill>
                <a:latin typeface="Arial"/>
                <a:ea typeface="Arial"/>
                <a:cs typeface="Arial"/>
                <a:sym typeface="Arial"/>
              </a:rPr>
              <a:t>21-2022</a:t>
            </a:r>
            <a:endParaRPr dirty="0"/>
          </a:p>
        </p:txBody>
      </p:sp>
      <p:sp>
        <p:nvSpPr>
          <p:cNvPr id="677" name="Google Shape;677;p29"/>
          <p:cNvSpPr txBox="1"/>
          <p:nvPr/>
        </p:nvSpPr>
        <p:spPr>
          <a:xfrm>
            <a:off x="1017070" y="3742256"/>
            <a:ext cx="5212162" cy="1877437"/>
          </a:xfrm>
          <a:prstGeom prst="rect">
            <a:avLst/>
          </a:prstGeom>
          <a:noFill/>
          <a:ln>
            <a:noFill/>
          </a:ln>
        </p:spPr>
        <p:txBody>
          <a:bodyPr spcFirstLastPara="1" wrap="square" lIns="0" tIns="0" rIns="0" bIns="0" anchor="t" anchorCtr="0">
            <a:spAutoFit/>
          </a:bodyPr>
          <a:lstStyle/>
          <a:p>
            <a:pPr marR="0" lvl="0" algn="ctr" rtl="0">
              <a:lnSpc>
                <a:spcPct val="150000"/>
              </a:lnSpc>
              <a:spcBef>
                <a:spcPts val="0"/>
              </a:spcBef>
              <a:spcAft>
                <a:spcPts val="0"/>
              </a:spcAft>
              <a:buClr>
                <a:srgbClr val="FFFFFF"/>
              </a:buClr>
              <a:buSzPts val="758"/>
            </a:pPr>
            <a:r>
              <a:rPr lang="en-US" sz="1400" b="1" dirty="0"/>
              <a:t>The Covid-19 Pandemic</a:t>
            </a:r>
          </a:p>
          <a:p>
            <a:pPr marL="171450" indent="-171450">
              <a:lnSpc>
                <a:spcPct val="150000"/>
              </a:lnSpc>
              <a:buClr>
                <a:srgbClr val="FFFFFF"/>
              </a:buClr>
              <a:buSzPts val="758"/>
              <a:buFont typeface="Wingdings" pitchFamily="2" charset="2"/>
              <a:buChar char="v"/>
            </a:pPr>
            <a:r>
              <a:rPr lang="en-US" sz="1400" dirty="0"/>
              <a:t>Different public policies against Covid-19 (US vs China)</a:t>
            </a:r>
          </a:p>
          <a:p>
            <a:pPr marL="171450" marR="0" lvl="0" indent="-171450" algn="l" rtl="0">
              <a:lnSpc>
                <a:spcPct val="150000"/>
              </a:lnSpc>
              <a:spcBef>
                <a:spcPts val="0"/>
              </a:spcBef>
              <a:spcAft>
                <a:spcPts val="0"/>
              </a:spcAft>
              <a:buClr>
                <a:srgbClr val="FFFFFF"/>
              </a:buClr>
              <a:buSzPts val="758"/>
              <a:buFont typeface="Wingdings" pitchFamily="2" charset="2"/>
              <a:buChar char="v"/>
            </a:pPr>
            <a:r>
              <a:rPr lang="en-US" sz="1400" dirty="0"/>
              <a:t>Social Distance -&gt; WFH policy / Shutdown</a:t>
            </a:r>
          </a:p>
          <a:p>
            <a:pPr marL="171450" marR="0" lvl="0" indent="-171450" algn="l" rtl="0">
              <a:spcBef>
                <a:spcPts val="600"/>
              </a:spcBef>
              <a:spcAft>
                <a:spcPts val="600"/>
              </a:spcAft>
              <a:buClr>
                <a:srgbClr val="FFFFFF"/>
              </a:buClr>
              <a:buSzPts val="758"/>
              <a:buFont typeface="Wingdings" pitchFamily="2" charset="2"/>
              <a:buChar char="v"/>
            </a:pPr>
            <a:r>
              <a:rPr lang="en-US" sz="1400" dirty="0"/>
              <a:t>Emerging technology in the pandemic (e.g., “click and Mortar” and “live commerce”)</a:t>
            </a:r>
          </a:p>
          <a:p>
            <a:pPr marL="171450" lvl="0" indent="-171450">
              <a:lnSpc>
                <a:spcPct val="150000"/>
              </a:lnSpc>
              <a:buClr>
                <a:srgbClr val="FFFFFF"/>
              </a:buClr>
              <a:buSzPts val="758"/>
              <a:buFont typeface="Wingdings" pitchFamily="2" charset="2"/>
              <a:buChar char="v"/>
            </a:pPr>
            <a:r>
              <a:rPr lang="en-US" sz="1400" dirty="0"/>
              <a:t>Thrive of Zoom and Netflix </a:t>
            </a:r>
            <a:endParaRPr sz="1400" dirty="0"/>
          </a:p>
        </p:txBody>
      </p:sp>
      <p:sp>
        <p:nvSpPr>
          <p:cNvPr id="678" name="Google Shape;678;p29"/>
          <p:cNvSpPr txBox="1"/>
          <p:nvPr/>
        </p:nvSpPr>
        <p:spPr>
          <a:xfrm>
            <a:off x="9384289" y="1753985"/>
            <a:ext cx="1790641" cy="2246769"/>
          </a:xfrm>
          <a:prstGeom prst="rect">
            <a:avLst/>
          </a:prstGeom>
          <a:noFill/>
          <a:ln>
            <a:noFill/>
          </a:ln>
        </p:spPr>
        <p:txBody>
          <a:bodyPr spcFirstLastPara="1" wrap="square" lIns="0" tIns="0" rIns="0" bIns="0" anchor="t" anchorCtr="0">
            <a:spAutoFit/>
          </a:bodyPr>
          <a:lstStyle/>
          <a:p>
            <a:pPr marR="0" lvl="0" algn="ctr" rtl="0">
              <a:spcBef>
                <a:spcPts val="600"/>
              </a:spcBef>
              <a:spcAft>
                <a:spcPts val="600"/>
              </a:spcAft>
              <a:buClr>
                <a:srgbClr val="FFFFFF"/>
              </a:buClr>
              <a:buSzPts val="758"/>
            </a:pPr>
            <a:r>
              <a:rPr lang="en-US" altLang="zh-CN" sz="1600" b="1" dirty="0">
                <a:solidFill>
                  <a:schemeClr val="tx1"/>
                </a:solidFill>
              </a:rPr>
              <a:t>The inflation Environment</a:t>
            </a:r>
            <a:endParaRPr lang="en-US" altLang="zh-CN" sz="1800" b="1" dirty="0">
              <a:solidFill>
                <a:schemeClr val="tx1"/>
              </a:solidFill>
              <a:latin typeface="Arial"/>
              <a:ea typeface="Arial"/>
              <a:cs typeface="Arial"/>
              <a:sym typeface="Arial"/>
            </a:endParaRPr>
          </a:p>
          <a:p>
            <a:pPr marL="171450" marR="0" lvl="0" indent="-171450" algn="just" rtl="0">
              <a:spcBef>
                <a:spcPts val="600"/>
              </a:spcBef>
              <a:spcAft>
                <a:spcPts val="600"/>
              </a:spcAft>
              <a:buClr>
                <a:srgbClr val="FFFFFF"/>
              </a:buClr>
              <a:buSzPts val="758"/>
              <a:buFont typeface="Wingdings" pitchFamily="2" charset="2"/>
              <a:buChar char="v"/>
            </a:pPr>
            <a:r>
              <a:rPr lang="en-US" sz="1200" dirty="0">
                <a:solidFill>
                  <a:schemeClr val="tx1"/>
                </a:solidFill>
              </a:rPr>
              <a:t>Ongoing increase of CPI in the US </a:t>
            </a:r>
          </a:p>
          <a:p>
            <a:pPr marL="171450" marR="0" lvl="0" indent="-171450" algn="just" rtl="0">
              <a:spcBef>
                <a:spcPts val="600"/>
              </a:spcBef>
              <a:spcAft>
                <a:spcPts val="600"/>
              </a:spcAft>
              <a:buClr>
                <a:srgbClr val="FFFFFF"/>
              </a:buClr>
              <a:buSzPts val="758"/>
              <a:buFont typeface="Wingdings" pitchFamily="2" charset="2"/>
              <a:buChar char="v"/>
            </a:pPr>
            <a:r>
              <a:rPr lang="en-US" altLang="zh-CN" sz="1200" dirty="0">
                <a:solidFill>
                  <a:schemeClr val="tx1"/>
                </a:solidFill>
              </a:rPr>
              <a:t>Tapering and rising interest rate </a:t>
            </a:r>
          </a:p>
          <a:p>
            <a:pPr marL="171450" marR="0" lvl="0" indent="-171450" algn="just" rtl="0">
              <a:lnSpc>
                <a:spcPct val="150000"/>
              </a:lnSpc>
              <a:spcBef>
                <a:spcPts val="0"/>
              </a:spcBef>
              <a:spcAft>
                <a:spcPts val="0"/>
              </a:spcAft>
              <a:buClr>
                <a:srgbClr val="FFFFFF"/>
              </a:buClr>
              <a:buSzPts val="758"/>
              <a:buFont typeface="Arial" panose="020B0604020202020204" pitchFamily="34" charset="0"/>
              <a:buChar char="•"/>
            </a:pPr>
            <a:endParaRPr lang="en-US" sz="1200" dirty="0">
              <a:solidFill>
                <a:schemeClr val="tx1"/>
              </a:solidFill>
            </a:endParaRPr>
          </a:p>
          <a:p>
            <a:pPr marL="171450" marR="0" lvl="0" indent="-171450" algn="just" rtl="0">
              <a:lnSpc>
                <a:spcPct val="150000"/>
              </a:lnSpc>
              <a:spcBef>
                <a:spcPts val="0"/>
              </a:spcBef>
              <a:spcAft>
                <a:spcPts val="0"/>
              </a:spcAft>
              <a:buClr>
                <a:srgbClr val="FFFFFF"/>
              </a:buClr>
              <a:buSzPts val="758"/>
              <a:buFont typeface="Arial" panose="020B0604020202020204" pitchFamily="34" charset="0"/>
              <a:buChar char="•"/>
            </a:pPr>
            <a:endParaRPr lang="en-US" sz="1200" dirty="0">
              <a:solidFill>
                <a:schemeClr val="tx1"/>
              </a:solidFill>
              <a:latin typeface="Arial"/>
              <a:ea typeface="Arial"/>
              <a:cs typeface="Arial"/>
              <a:sym typeface="Arial"/>
            </a:endParaRPr>
          </a:p>
        </p:txBody>
      </p:sp>
      <p:sp>
        <p:nvSpPr>
          <p:cNvPr id="679" name="Google Shape;679;p29"/>
          <p:cNvSpPr txBox="1"/>
          <p:nvPr/>
        </p:nvSpPr>
        <p:spPr>
          <a:xfrm>
            <a:off x="4223809" y="221639"/>
            <a:ext cx="3744384" cy="4669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3034" dirty="0">
                <a:solidFill>
                  <a:schemeClr val="tx1"/>
                </a:solidFill>
                <a:latin typeface="Arial"/>
                <a:ea typeface="Arial"/>
                <a:cs typeface="Arial"/>
                <a:sym typeface="Arial"/>
              </a:rPr>
              <a:t>Background </a:t>
            </a:r>
            <a:endParaRPr sz="3791" dirty="0">
              <a:solidFill>
                <a:schemeClr val="tx1"/>
              </a:solidFill>
              <a:latin typeface="Arial"/>
              <a:ea typeface="Arial"/>
              <a:cs typeface="Arial"/>
              <a:sym typeface="Arial"/>
            </a:endParaRPr>
          </a:p>
        </p:txBody>
      </p:sp>
      <p:sp>
        <p:nvSpPr>
          <p:cNvPr id="680" name="Google Shape;680;p29"/>
          <p:cNvSpPr txBox="1"/>
          <p:nvPr/>
        </p:nvSpPr>
        <p:spPr>
          <a:xfrm>
            <a:off x="4351196" y="688562"/>
            <a:ext cx="3461309" cy="40844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A brief of the current macroeconomic situation across the world</a:t>
            </a:r>
            <a:endParaRPr sz="1800" dirty="0">
              <a:solidFill>
                <a:schemeClr val="tx1"/>
              </a:solidFill>
              <a:latin typeface="Arial"/>
              <a:ea typeface="Arial"/>
              <a:cs typeface="Arial"/>
              <a:sym typeface="Arial"/>
            </a:endParaRPr>
          </a:p>
        </p:txBody>
      </p:sp>
      <p:grpSp>
        <p:nvGrpSpPr>
          <p:cNvPr id="681" name="Google Shape;681;p29"/>
          <p:cNvGrpSpPr/>
          <p:nvPr/>
        </p:nvGrpSpPr>
        <p:grpSpPr>
          <a:xfrm>
            <a:off x="840370" y="561481"/>
            <a:ext cx="10511262" cy="0"/>
            <a:chOff x="1028775" y="591989"/>
            <a:chExt cx="11086097" cy="0"/>
          </a:xfrm>
        </p:grpSpPr>
        <p:cxnSp>
          <p:nvCxnSpPr>
            <p:cNvPr id="682" name="Google Shape;682;p29"/>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683" name="Google Shape;683;p29"/>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pic>
        <p:nvPicPr>
          <p:cNvPr id="2056" name="Picture 8" descr="Coronavirus">
            <a:extLst>
              <a:ext uri="{FF2B5EF4-FFF2-40B4-BE49-F238E27FC236}">
                <a16:creationId xmlns:a16="http://schemas.microsoft.com/office/drawing/2014/main" id="{5614CC2C-4481-2F4D-A805-57350BDBF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177" y="1532336"/>
            <a:ext cx="2612674" cy="213679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nflation's Impact on Stock Returns">
            <a:extLst>
              <a:ext uri="{FF2B5EF4-FFF2-40B4-BE49-F238E27FC236}">
                <a16:creationId xmlns:a16="http://schemas.microsoft.com/office/drawing/2014/main" id="{8F49F065-8DE2-7148-BCD0-58A963D84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069" y="3735316"/>
            <a:ext cx="2033472" cy="2127666"/>
          </a:xfrm>
          <a:prstGeom prst="rect">
            <a:avLst/>
          </a:prstGeom>
          <a:noFill/>
          <a:extLst>
            <a:ext uri="{909E8E84-426E-40DD-AFC4-6F175D3DCCD1}">
              <a14:hiddenFill xmlns:a14="http://schemas.microsoft.com/office/drawing/2010/main">
                <a:solidFill>
                  <a:srgbClr val="FFFFFF"/>
                </a:solidFill>
              </a14:hiddenFill>
            </a:ext>
          </a:extLst>
        </p:spPr>
      </p:pic>
      <p:sp>
        <p:nvSpPr>
          <p:cNvPr id="2" name="Left-right Arrow 1">
            <a:extLst>
              <a:ext uri="{FF2B5EF4-FFF2-40B4-BE49-F238E27FC236}">
                <a16:creationId xmlns:a16="http://schemas.microsoft.com/office/drawing/2014/main" id="{2DDF42A3-F4FA-864F-8A84-E70F931B743D}"/>
              </a:ext>
            </a:extLst>
          </p:cNvPr>
          <p:cNvSpPr/>
          <p:nvPr/>
        </p:nvSpPr>
        <p:spPr>
          <a:xfrm>
            <a:off x="6158051" y="3421186"/>
            <a:ext cx="930918" cy="4958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6" name="Google Shape;846;p35"/>
          <p:cNvGrpSpPr/>
          <p:nvPr/>
        </p:nvGrpSpPr>
        <p:grpSpPr>
          <a:xfrm flipV="1">
            <a:off x="308120" y="1542653"/>
            <a:ext cx="10051537" cy="4398861"/>
            <a:chOff x="1100786" y="1551735"/>
            <a:chExt cx="10052640" cy="4399344"/>
          </a:xfrm>
        </p:grpSpPr>
        <p:sp>
          <p:nvSpPr>
            <p:cNvPr id="847" name="Google Shape;847;p35"/>
            <p:cNvSpPr/>
            <p:nvPr/>
          </p:nvSpPr>
          <p:spPr>
            <a:xfrm rot="19805282">
              <a:off x="1456385" y="1551735"/>
              <a:ext cx="9350488" cy="4399344"/>
            </a:xfrm>
            <a:custGeom>
              <a:avLst/>
              <a:gdLst/>
              <a:ahLst/>
              <a:cxnLst/>
              <a:rect l="l" t="t" r="r" b="b"/>
              <a:pathLst>
                <a:path w="9350488" h="4399344" extrusionOk="0">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dirty="0">
                <a:solidFill>
                  <a:schemeClr val="tx1"/>
                </a:solidFill>
                <a:latin typeface="Arial"/>
                <a:ea typeface="Arial"/>
                <a:cs typeface="Arial"/>
                <a:sym typeface="Arial"/>
              </a:endParaRPr>
            </a:p>
          </p:txBody>
        </p:sp>
        <p:sp>
          <p:nvSpPr>
            <p:cNvPr id="848" name="Google Shape;848;p35"/>
            <p:cNvSpPr/>
            <p:nvPr/>
          </p:nvSpPr>
          <p:spPr>
            <a:xfrm rot="-1794718">
              <a:off x="1100786" y="3962064"/>
              <a:ext cx="634909" cy="634236"/>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a:solidFill>
                  <a:schemeClr val="tx1"/>
                </a:solidFill>
                <a:latin typeface="Arial"/>
                <a:ea typeface="Arial"/>
                <a:cs typeface="Arial"/>
                <a:sym typeface="Arial"/>
              </a:endParaRPr>
            </a:p>
          </p:txBody>
        </p:sp>
        <p:sp>
          <p:nvSpPr>
            <p:cNvPr id="849" name="Google Shape;849;p35"/>
            <p:cNvSpPr/>
            <p:nvPr/>
          </p:nvSpPr>
          <p:spPr>
            <a:xfrm rot="-1794718">
              <a:off x="2976655" y="2907046"/>
              <a:ext cx="634909" cy="634236"/>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dirty="0">
                <a:solidFill>
                  <a:schemeClr val="tx1"/>
                </a:solidFill>
                <a:latin typeface="Arial"/>
                <a:ea typeface="Arial"/>
                <a:cs typeface="Arial"/>
                <a:sym typeface="Arial"/>
              </a:endParaRPr>
            </a:p>
          </p:txBody>
        </p:sp>
        <p:sp>
          <p:nvSpPr>
            <p:cNvPr id="850" name="Google Shape;850;p35"/>
            <p:cNvSpPr/>
            <p:nvPr/>
          </p:nvSpPr>
          <p:spPr>
            <a:xfrm rot="-1794718">
              <a:off x="4856481" y="3966200"/>
              <a:ext cx="634909" cy="634236"/>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a:solidFill>
                  <a:schemeClr val="tx1"/>
                </a:solidFill>
                <a:latin typeface="Arial"/>
                <a:ea typeface="Arial"/>
                <a:cs typeface="Arial"/>
                <a:sym typeface="Arial"/>
              </a:endParaRPr>
            </a:p>
          </p:txBody>
        </p:sp>
        <p:sp>
          <p:nvSpPr>
            <p:cNvPr id="851" name="Google Shape;851;p35"/>
            <p:cNvSpPr/>
            <p:nvPr/>
          </p:nvSpPr>
          <p:spPr>
            <a:xfrm rot="-1794718">
              <a:off x="6750373" y="2907049"/>
              <a:ext cx="634909" cy="63423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a:solidFill>
                  <a:schemeClr val="tx1"/>
                </a:solidFill>
                <a:latin typeface="Arial"/>
                <a:ea typeface="Arial"/>
                <a:cs typeface="Arial"/>
                <a:sym typeface="Arial"/>
              </a:endParaRPr>
            </a:p>
          </p:txBody>
        </p:sp>
        <p:sp>
          <p:nvSpPr>
            <p:cNvPr id="852" name="Google Shape;852;p35"/>
            <p:cNvSpPr/>
            <p:nvPr/>
          </p:nvSpPr>
          <p:spPr>
            <a:xfrm rot="-1794718">
              <a:off x="10518517" y="2907047"/>
              <a:ext cx="634909" cy="634236"/>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a:solidFill>
                  <a:schemeClr val="tx1"/>
                </a:solidFill>
                <a:latin typeface="Arial"/>
                <a:ea typeface="Arial"/>
                <a:cs typeface="Arial"/>
                <a:sym typeface="Arial"/>
              </a:endParaRPr>
            </a:p>
          </p:txBody>
        </p:sp>
        <p:sp>
          <p:nvSpPr>
            <p:cNvPr id="853" name="Google Shape;853;p35"/>
            <p:cNvSpPr/>
            <p:nvPr/>
          </p:nvSpPr>
          <p:spPr>
            <a:xfrm rot="-1794718">
              <a:off x="8614859" y="3962065"/>
              <a:ext cx="634909" cy="634236"/>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a:solidFill>
                  <a:schemeClr val="tx1"/>
                </a:solidFill>
                <a:latin typeface="Arial"/>
                <a:ea typeface="Arial"/>
                <a:cs typeface="Arial"/>
                <a:sym typeface="Arial"/>
              </a:endParaRPr>
            </a:p>
          </p:txBody>
        </p:sp>
      </p:grpSp>
      <p:cxnSp>
        <p:nvCxnSpPr>
          <p:cNvPr id="858" name="Google Shape;858;p35"/>
          <p:cNvCxnSpPr/>
          <p:nvPr/>
        </p:nvCxnSpPr>
        <p:spPr>
          <a:xfrm>
            <a:off x="4384519" y="3733519"/>
            <a:ext cx="0" cy="960851"/>
          </a:xfrm>
          <a:prstGeom prst="straightConnector1">
            <a:avLst/>
          </a:prstGeom>
          <a:noFill/>
          <a:ln w="9525" cap="flat" cmpd="sng">
            <a:solidFill>
              <a:srgbClr val="A5A5A5"/>
            </a:solidFill>
            <a:prstDash val="dash"/>
            <a:miter lim="800000"/>
            <a:headEnd type="none" w="sm" len="sm"/>
            <a:tailEnd type="triangle" w="med" len="med"/>
          </a:ln>
        </p:spPr>
      </p:cxnSp>
      <p:cxnSp>
        <p:nvCxnSpPr>
          <p:cNvPr id="859" name="Google Shape;859;p35"/>
          <p:cNvCxnSpPr/>
          <p:nvPr/>
        </p:nvCxnSpPr>
        <p:spPr>
          <a:xfrm>
            <a:off x="8138788" y="3663084"/>
            <a:ext cx="0" cy="960851"/>
          </a:xfrm>
          <a:prstGeom prst="straightConnector1">
            <a:avLst/>
          </a:prstGeom>
          <a:noFill/>
          <a:ln w="9525" cap="flat" cmpd="sng">
            <a:solidFill>
              <a:srgbClr val="A5A5A5"/>
            </a:solidFill>
            <a:prstDash val="dash"/>
            <a:miter lim="800000"/>
            <a:headEnd type="none" w="sm" len="sm"/>
            <a:tailEnd type="triangle" w="med" len="med"/>
          </a:ln>
        </p:spPr>
      </p:cxnSp>
      <p:cxnSp>
        <p:nvCxnSpPr>
          <p:cNvPr id="860" name="Google Shape;860;p35"/>
          <p:cNvCxnSpPr/>
          <p:nvPr/>
        </p:nvCxnSpPr>
        <p:spPr>
          <a:xfrm rot="10800000">
            <a:off x="6297570" y="2777098"/>
            <a:ext cx="0" cy="960851"/>
          </a:xfrm>
          <a:prstGeom prst="straightConnector1">
            <a:avLst/>
          </a:prstGeom>
          <a:noFill/>
          <a:ln w="9525" cap="flat" cmpd="sng">
            <a:solidFill>
              <a:srgbClr val="A5A5A5"/>
            </a:solidFill>
            <a:prstDash val="dash"/>
            <a:miter lim="800000"/>
            <a:headEnd type="none" w="sm" len="sm"/>
            <a:tailEnd type="triangle" w="med" len="med"/>
          </a:ln>
        </p:spPr>
      </p:cxnSp>
      <p:cxnSp>
        <p:nvCxnSpPr>
          <p:cNvPr id="861" name="Google Shape;861;p35"/>
          <p:cNvCxnSpPr/>
          <p:nvPr/>
        </p:nvCxnSpPr>
        <p:spPr>
          <a:xfrm rot="10800000">
            <a:off x="2501201" y="2777098"/>
            <a:ext cx="0" cy="960851"/>
          </a:xfrm>
          <a:prstGeom prst="straightConnector1">
            <a:avLst/>
          </a:prstGeom>
          <a:noFill/>
          <a:ln w="9525" cap="flat" cmpd="sng">
            <a:solidFill>
              <a:srgbClr val="A5A5A5"/>
            </a:solidFill>
            <a:prstDash val="dash"/>
            <a:miter lim="800000"/>
            <a:headEnd type="none" w="sm" len="sm"/>
            <a:tailEnd type="triangle" w="med" len="med"/>
          </a:ln>
        </p:spPr>
      </p:cxnSp>
      <p:grpSp>
        <p:nvGrpSpPr>
          <p:cNvPr id="862" name="Google Shape;862;p35"/>
          <p:cNvGrpSpPr/>
          <p:nvPr/>
        </p:nvGrpSpPr>
        <p:grpSpPr>
          <a:xfrm>
            <a:off x="910159" y="1013411"/>
            <a:ext cx="3433918" cy="1435750"/>
            <a:chOff x="1394065" y="4462277"/>
            <a:chExt cx="3894914" cy="1435900"/>
          </a:xfrm>
        </p:grpSpPr>
        <p:sp>
          <p:nvSpPr>
            <p:cNvPr id="863" name="Google Shape;863;p35"/>
            <p:cNvSpPr txBox="1"/>
            <p:nvPr/>
          </p:nvSpPr>
          <p:spPr>
            <a:xfrm>
              <a:off x="1520443" y="4462277"/>
              <a:ext cx="3768536" cy="609421"/>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n-US" sz="1400" b="1" u="sng" dirty="0">
                  <a:solidFill>
                    <a:schemeClr val="tx1"/>
                  </a:solidFill>
                </a:rPr>
                <a:t>Stock Returns based on social media content (knowledge-based)</a:t>
              </a:r>
              <a:endParaRPr sz="1400" b="1" u="sng" dirty="0">
                <a:solidFill>
                  <a:schemeClr val="tx1"/>
                </a:solidFill>
                <a:latin typeface="Arial"/>
                <a:ea typeface="Arial"/>
                <a:cs typeface="Arial"/>
                <a:sym typeface="Arial"/>
              </a:endParaRPr>
            </a:p>
          </p:txBody>
        </p:sp>
        <p:sp>
          <p:nvSpPr>
            <p:cNvPr id="864" name="Google Shape;864;p35"/>
            <p:cNvSpPr/>
            <p:nvPr/>
          </p:nvSpPr>
          <p:spPr>
            <a:xfrm>
              <a:off x="1394065" y="5141008"/>
              <a:ext cx="3768534" cy="757169"/>
            </a:xfrm>
            <a:prstGeom prst="rect">
              <a:avLst/>
            </a:prstGeom>
            <a:noFill/>
            <a:ln>
              <a:noFill/>
            </a:ln>
          </p:spPr>
          <p:txBody>
            <a:bodyPr spcFirstLastPara="1" wrap="square" lIns="91425" tIns="45700" rIns="91425" bIns="45700" anchor="t" anchorCtr="0">
              <a:spAutoFit/>
            </a:bodyPr>
            <a:lstStyle/>
            <a:p>
              <a:pPr marL="171450" indent="-171450">
                <a:lnSpc>
                  <a:spcPct val="120000"/>
                </a:lnSpc>
                <a:buFont typeface="Arial" panose="020B0604020202020204" pitchFamily="34" charset="0"/>
                <a:buChar char="•"/>
              </a:pPr>
              <a:r>
                <a:rPr lang="en-US" sz="1200" dirty="0"/>
                <a:t>Highlighted that individual investors tend to rely on stock information (i.e., News) </a:t>
              </a:r>
              <a:endParaRPr lang="en-US" sz="600" dirty="0">
                <a:solidFill>
                  <a:schemeClr val="tx1"/>
                </a:solidFill>
                <a:latin typeface="Arial"/>
                <a:ea typeface="Arial"/>
                <a:cs typeface="Arial"/>
                <a:sym typeface="Arial"/>
              </a:endParaRPr>
            </a:p>
          </p:txBody>
        </p:sp>
      </p:grpSp>
      <p:grpSp>
        <p:nvGrpSpPr>
          <p:cNvPr id="865" name="Google Shape;865;p35"/>
          <p:cNvGrpSpPr/>
          <p:nvPr/>
        </p:nvGrpSpPr>
        <p:grpSpPr>
          <a:xfrm>
            <a:off x="4873132" y="1020933"/>
            <a:ext cx="3168165" cy="1468360"/>
            <a:chOff x="5328996" y="4425965"/>
            <a:chExt cx="3593483" cy="1468517"/>
          </a:xfrm>
        </p:grpSpPr>
        <p:sp>
          <p:nvSpPr>
            <p:cNvPr id="866" name="Google Shape;866;p35"/>
            <p:cNvSpPr txBox="1"/>
            <p:nvPr/>
          </p:nvSpPr>
          <p:spPr>
            <a:xfrm>
              <a:off x="5328996" y="4425965"/>
              <a:ext cx="3294986" cy="609422"/>
            </a:xfrm>
            <a:prstGeom prst="rect">
              <a:avLst/>
            </a:prstGeom>
            <a:noFill/>
            <a:ln>
              <a:noFill/>
            </a:ln>
          </p:spPr>
          <p:txBody>
            <a:bodyPr spcFirstLastPara="1" wrap="square" lIns="91425" tIns="45700" rIns="91425" bIns="45700" anchor="t" anchorCtr="0">
              <a:spAutoFit/>
            </a:bodyPr>
            <a:lstStyle/>
            <a:p>
              <a:pPr lvl="0" algn="ctr">
                <a:lnSpc>
                  <a:spcPct val="120000"/>
                </a:lnSpc>
              </a:pPr>
              <a:r>
                <a:rPr lang="en-US" sz="1400" b="1" u="sng" dirty="0">
                  <a:solidFill>
                    <a:schemeClr val="tx1"/>
                  </a:solidFill>
                </a:rPr>
                <a:t>2</a:t>
              </a:r>
              <a:r>
                <a:rPr lang="en-US" sz="1400" b="1" u="sng" baseline="30000" dirty="0">
                  <a:solidFill>
                    <a:schemeClr val="tx1"/>
                  </a:solidFill>
                </a:rPr>
                <a:t>nd</a:t>
              </a:r>
              <a:r>
                <a:rPr lang="en-US" sz="1400" b="1" u="sng" dirty="0">
                  <a:solidFill>
                    <a:schemeClr val="tx1"/>
                  </a:solidFill>
                </a:rPr>
                <a:t> Classical Learning Model: SVR model</a:t>
              </a:r>
              <a:endParaRPr sz="1400" b="1" u="sng" dirty="0">
                <a:solidFill>
                  <a:schemeClr val="tx1"/>
                </a:solidFill>
                <a:latin typeface="Arial"/>
                <a:ea typeface="Arial"/>
                <a:cs typeface="Arial"/>
                <a:sym typeface="Arial"/>
              </a:endParaRPr>
            </a:p>
          </p:txBody>
        </p:sp>
        <p:sp>
          <p:nvSpPr>
            <p:cNvPr id="867" name="Google Shape;867;p35"/>
            <p:cNvSpPr/>
            <p:nvPr/>
          </p:nvSpPr>
          <p:spPr>
            <a:xfrm>
              <a:off x="5328996" y="5137311"/>
              <a:ext cx="3593483" cy="757171"/>
            </a:xfrm>
            <a:prstGeom prst="rect">
              <a:avLst/>
            </a:prstGeom>
            <a:noFill/>
            <a:ln>
              <a:noFill/>
            </a:ln>
          </p:spPr>
          <p:txBody>
            <a:bodyPr spcFirstLastPara="1" wrap="square" lIns="91425" tIns="45700" rIns="91425" bIns="45700" anchor="t" anchorCtr="0">
              <a:spAutoFit/>
            </a:bodyPr>
            <a:lstStyle/>
            <a:p>
              <a:pPr marL="171450" lvl="0" indent="-171450">
                <a:lnSpc>
                  <a:spcPct val="120000"/>
                </a:lnSpc>
                <a:buFont typeface="Arial" panose="020B0604020202020204" pitchFamily="34" charset="0"/>
                <a:buChar char="•"/>
              </a:pPr>
              <a:r>
                <a:rPr lang="en-US" sz="1200" dirty="0">
                  <a:solidFill>
                    <a:schemeClr val="tx1"/>
                  </a:solidFill>
                </a:rPr>
                <a:t>Highlighted </a:t>
              </a:r>
              <a:r>
                <a:rPr lang="en-GB" sz="1200" dirty="0">
                  <a:solidFill>
                    <a:schemeClr val="tx1"/>
                  </a:solidFill>
                </a:rPr>
                <a:t>Support Vector Regression (SVR) is the most effective model in stock price prediction </a:t>
              </a:r>
              <a:endParaRPr sz="1200" dirty="0">
                <a:solidFill>
                  <a:schemeClr val="tx1"/>
                </a:solidFill>
                <a:latin typeface="Arial"/>
                <a:ea typeface="Arial"/>
                <a:cs typeface="Arial"/>
                <a:sym typeface="Arial"/>
              </a:endParaRPr>
            </a:p>
          </p:txBody>
        </p:sp>
      </p:grpSp>
      <p:grpSp>
        <p:nvGrpSpPr>
          <p:cNvPr id="868" name="Google Shape;868;p35"/>
          <p:cNvGrpSpPr/>
          <p:nvPr/>
        </p:nvGrpSpPr>
        <p:grpSpPr>
          <a:xfrm>
            <a:off x="2796735" y="4760930"/>
            <a:ext cx="3168169" cy="1473668"/>
            <a:chOff x="3830457" y="1120454"/>
            <a:chExt cx="2948514" cy="1473827"/>
          </a:xfrm>
        </p:grpSpPr>
        <p:sp>
          <p:nvSpPr>
            <p:cNvPr id="869" name="Google Shape;869;p35"/>
            <p:cNvSpPr txBox="1"/>
            <p:nvPr/>
          </p:nvSpPr>
          <p:spPr>
            <a:xfrm>
              <a:off x="3830457" y="1120454"/>
              <a:ext cx="2948514" cy="609423"/>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n-US" sz="1400" b="1" u="sng" dirty="0">
                  <a:solidFill>
                    <a:schemeClr val="tx1"/>
                  </a:solidFill>
                  <a:latin typeface="Arial"/>
                  <a:ea typeface="Arial"/>
                  <a:cs typeface="Arial"/>
                  <a:sym typeface="Arial"/>
                </a:rPr>
                <a:t>1</a:t>
              </a:r>
              <a:r>
                <a:rPr lang="en-US" sz="1400" b="1" u="sng" baseline="30000" dirty="0">
                  <a:solidFill>
                    <a:schemeClr val="tx1"/>
                  </a:solidFill>
                  <a:latin typeface="Arial"/>
                  <a:ea typeface="Arial"/>
                  <a:cs typeface="Arial"/>
                  <a:sym typeface="Arial"/>
                </a:rPr>
                <a:t>st</a:t>
              </a:r>
              <a:r>
                <a:rPr lang="en-US" sz="1400" b="1" u="sng" dirty="0">
                  <a:solidFill>
                    <a:schemeClr val="tx1"/>
                  </a:solidFill>
                  <a:latin typeface="Arial"/>
                  <a:ea typeface="Arial"/>
                  <a:cs typeface="Arial"/>
                  <a:sym typeface="Arial"/>
                </a:rPr>
                <a:t> Classical Learning Model: Linear Regression model</a:t>
              </a:r>
              <a:endParaRPr sz="1400" b="1" u="sng" dirty="0">
                <a:solidFill>
                  <a:schemeClr val="tx1"/>
                </a:solidFill>
                <a:latin typeface="Arial"/>
                <a:ea typeface="Arial"/>
                <a:cs typeface="Arial"/>
                <a:sym typeface="Arial"/>
              </a:endParaRPr>
            </a:p>
          </p:txBody>
        </p:sp>
        <p:sp>
          <p:nvSpPr>
            <p:cNvPr id="870" name="Google Shape;870;p35"/>
            <p:cNvSpPr/>
            <p:nvPr/>
          </p:nvSpPr>
          <p:spPr>
            <a:xfrm>
              <a:off x="3958130" y="1763235"/>
              <a:ext cx="2693171" cy="831046"/>
            </a:xfrm>
            <a:prstGeom prst="rect">
              <a:avLst/>
            </a:prstGeom>
            <a:noFill/>
            <a:ln>
              <a:noFill/>
            </a:ln>
          </p:spPr>
          <p:txBody>
            <a:bodyPr spcFirstLastPara="1" wrap="square" lIns="91425" tIns="45700" rIns="91425" bIns="45700" anchor="t" anchorCtr="0">
              <a:spAutoFit/>
            </a:bodyPr>
            <a:lstStyle/>
            <a:p>
              <a:pPr marL="171450" indent="-171450">
                <a:buFont typeface="Arial" panose="020B0604020202020204" pitchFamily="34" charset="0"/>
                <a:buChar char="•"/>
              </a:pPr>
              <a:r>
                <a:rPr lang="en-US" sz="1200" dirty="0"/>
                <a:t>Used one of the popular technical indicators – exponential moving average (EMA) as the input feature </a:t>
              </a:r>
              <a:endParaRPr lang="en-US" sz="700" dirty="0">
                <a:solidFill>
                  <a:schemeClr val="tx1"/>
                </a:solidFill>
                <a:latin typeface="Arial"/>
                <a:ea typeface="Arial"/>
                <a:cs typeface="Arial"/>
                <a:sym typeface="Arial"/>
              </a:endParaRPr>
            </a:p>
          </p:txBody>
        </p:sp>
      </p:grpSp>
      <p:grpSp>
        <p:nvGrpSpPr>
          <p:cNvPr id="871" name="Google Shape;871;p35"/>
          <p:cNvGrpSpPr/>
          <p:nvPr/>
        </p:nvGrpSpPr>
        <p:grpSpPr>
          <a:xfrm>
            <a:off x="6439286" y="4748419"/>
            <a:ext cx="3399003" cy="1755368"/>
            <a:chOff x="7434887" y="1190009"/>
            <a:chExt cx="3163344" cy="1755564"/>
          </a:xfrm>
        </p:grpSpPr>
        <p:sp>
          <p:nvSpPr>
            <p:cNvPr id="872" name="Google Shape;872;p35"/>
            <p:cNvSpPr txBox="1"/>
            <p:nvPr/>
          </p:nvSpPr>
          <p:spPr>
            <a:xfrm>
              <a:off x="7434887" y="1190009"/>
              <a:ext cx="3163344" cy="609425"/>
            </a:xfrm>
            <a:prstGeom prst="rect">
              <a:avLst/>
            </a:prstGeom>
            <a:noFill/>
            <a:ln>
              <a:noFill/>
            </a:ln>
          </p:spPr>
          <p:txBody>
            <a:bodyPr spcFirstLastPara="1" wrap="square" lIns="91425" tIns="45700" rIns="91425" bIns="45700" anchor="t" anchorCtr="0">
              <a:spAutoFit/>
            </a:bodyPr>
            <a:lstStyle/>
            <a:p>
              <a:pPr lvl="0" algn="ctr">
                <a:lnSpc>
                  <a:spcPct val="120000"/>
                </a:lnSpc>
              </a:pPr>
              <a:r>
                <a:rPr lang="en-US" sz="1400" b="1" u="sng" dirty="0">
                  <a:solidFill>
                    <a:schemeClr val="tx1"/>
                  </a:solidFill>
                </a:rPr>
                <a:t>Time Series Model: </a:t>
              </a:r>
            </a:p>
            <a:p>
              <a:pPr lvl="0" algn="ctr">
                <a:lnSpc>
                  <a:spcPct val="120000"/>
                </a:lnSpc>
              </a:pPr>
              <a:r>
                <a:rPr lang="en-US" sz="1400" b="1" u="sng" dirty="0">
                  <a:solidFill>
                    <a:schemeClr val="tx1"/>
                  </a:solidFill>
                </a:rPr>
                <a:t>ARIMA model (baseline model)</a:t>
              </a:r>
              <a:endParaRPr sz="1400" b="1" u="sng" dirty="0">
                <a:solidFill>
                  <a:schemeClr val="tx1"/>
                </a:solidFill>
                <a:latin typeface="Arial"/>
                <a:ea typeface="Arial"/>
                <a:cs typeface="Arial"/>
                <a:sym typeface="Arial"/>
              </a:endParaRPr>
            </a:p>
          </p:txBody>
        </p:sp>
        <p:sp>
          <p:nvSpPr>
            <p:cNvPr id="873" name="Google Shape;873;p35"/>
            <p:cNvSpPr/>
            <p:nvPr/>
          </p:nvSpPr>
          <p:spPr>
            <a:xfrm>
              <a:off x="7684750" y="1806713"/>
              <a:ext cx="2514474" cy="1138860"/>
            </a:xfrm>
            <a:prstGeom prst="rect">
              <a:avLst/>
            </a:prstGeom>
            <a:noFill/>
            <a:ln>
              <a:noFill/>
            </a:ln>
          </p:spPr>
          <p:txBody>
            <a:bodyPr spcFirstLastPara="1" wrap="square" lIns="91425" tIns="45700" rIns="91425" bIns="45700" anchor="t" anchorCtr="0">
              <a:spAutoFit/>
            </a:bodyPr>
            <a:lstStyle/>
            <a:p>
              <a:pPr marL="171450" indent="-171450">
                <a:spcBef>
                  <a:spcPts val="600"/>
                </a:spcBef>
                <a:spcAft>
                  <a:spcPts val="600"/>
                </a:spcAft>
                <a:buFont typeface="Arial" panose="020B0604020202020204" pitchFamily="34" charset="0"/>
                <a:buChar char="•"/>
              </a:pPr>
              <a:r>
                <a:rPr lang="en-GB" sz="1200" dirty="0">
                  <a:solidFill>
                    <a:schemeClr val="tx1"/>
                  </a:solidFill>
                </a:rPr>
                <a:t>Highlighted that ARIMA models are robust and efficient in financial time series forecasting </a:t>
              </a:r>
            </a:p>
            <a:p>
              <a:pPr marL="171450" indent="-171450" algn="just">
                <a:spcBef>
                  <a:spcPts val="600"/>
                </a:spcBef>
                <a:spcAft>
                  <a:spcPts val="600"/>
                </a:spcAft>
                <a:buFont typeface="Arial" panose="020B0604020202020204" pitchFamily="34" charset="0"/>
                <a:buChar char="•"/>
              </a:pPr>
              <a:r>
                <a:rPr lang="en-GB" sz="1200" dirty="0">
                  <a:solidFill>
                    <a:schemeClr val="tx1"/>
                  </a:solidFill>
                </a:rPr>
                <a:t>Good at short-term prediction </a:t>
              </a:r>
              <a:endParaRPr sz="1200" dirty="0">
                <a:solidFill>
                  <a:schemeClr val="tx1"/>
                </a:solidFill>
                <a:latin typeface="Arial"/>
                <a:ea typeface="Arial"/>
                <a:cs typeface="Arial"/>
                <a:sym typeface="Arial"/>
              </a:endParaRPr>
            </a:p>
          </p:txBody>
        </p:sp>
      </p:grpSp>
      <p:sp>
        <p:nvSpPr>
          <p:cNvPr id="35" name="Google Shape;719;p30">
            <a:extLst>
              <a:ext uri="{FF2B5EF4-FFF2-40B4-BE49-F238E27FC236}">
                <a16:creationId xmlns:a16="http://schemas.microsoft.com/office/drawing/2014/main" id="{0D630008-D947-2A40-A067-82DFFC85B139}"/>
              </a:ext>
            </a:extLst>
          </p:cNvPr>
          <p:cNvSpPr txBox="1"/>
          <p:nvPr/>
        </p:nvSpPr>
        <p:spPr>
          <a:xfrm>
            <a:off x="4223809" y="221639"/>
            <a:ext cx="3744384" cy="4669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3034" dirty="0">
                <a:solidFill>
                  <a:schemeClr val="tx1"/>
                </a:solidFill>
                <a:latin typeface="Arial"/>
                <a:ea typeface="Arial"/>
                <a:cs typeface="Arial"/>
                <a:sym typeface="Arial"/>
              </a:rPr>
              <a:t>Literature Review</a:t>
            </a:r>
            <a:endParaRPr sz="3791" dirty="0">
              <a:solidFill>
                <a:schemeClr val="tx1"/>
              </a:solidFill>
              <a:latin typeface="Arial"/>
              <a:ea typeface="Arial"/>
              <a:cs typeface="Arial"/>
              <a:sym typeface="Arial"/>
            </a:endParaRPr>
          </a:p>
        </p:txBody>
      </p:sp>
      <p:sp>
        <p:nvSpPr>
          <p:cNvPr id="36" name="Google Shape;720;p30">
            <a:extLst>
              <a:ext uri="{FF2B5EF4-FFF2-40B4-BE49-F238E27FC236}">
                <a16:creationId xmlns:a16="http://schemas.microsoft.com/office/drawing/2014/main" id="{AB98E597-04FE-9D47-8E76-A2764C6E6BE2}"/>
              </a:ext>
            </a:extLst>
          </p:cNvPr>
          <p:cNvSpPr txBox="1"/>
          <p:nvPr/>
        </p:nvSpPr>
        <p:spPr>
          <a:xfrm>
            <a:off x="4740780" y="698022"/>
            <a:ext cx="2662135" cy="2042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4 Literature Articles</a:t>
            </a:r>
            <a:endParaRPr sz="1800" dirty="0">
              <a:solidFill>
                <a:schemeClr val="tx1"/>
              </a:solidFill>
              <a:latin typeface="Arial"/>
              <a:ea typeface="Arial"/>
              <a:cs typeface="Arial"/>
              <a:sym typeface="Arial"/>
            </a:endParaRPr>
          </a:p>
        </p:txBody>
      </p:sp>
      <p:grpSp>
        <p:nvGrpSpPr>
          <p:cNvPr id="37" name="Google Shape;721;p30">
            <a:extLst>
              <a:ext uri="{FF2B5EF4-FFF2-40B4-BE49-F238E27FC236}">
                <a16:creationId xmlns:a16="http://schemas.microsoft.com/office/drawing/2014/main" id="{7AE72769-9D07-704D-AC60-4316831F89E2}"/>
              </a:ext>
            </a:extLst>
          </p:cNvPr>
          <p:cNvGrpSpPr/>
          <p:nvPr/>
        </p:nvGrpSpPr>
        <p:grpSpPr>
          <a:xfrm>
            <a:off x="840370" y="561481"/>
            <a:ext cx="10511262" cy="0"/>
            <a:chOff x="1028775" y="591989"/>
            <a:chExt cx="11086097" cy="0"/>
          </a:xfrm>
        </p:grpSpPr>
        <p:cxnSp>
          <p:nvCxnSpPr>
            <p:cNvPr id="38" name="Google Shape;722;p30">
              <a:extLst>
                <a:ext uri="{FF2B5EF4-FFF2-40B4-BE49-F238E27FC236}">
                  <a16:creationId xmlns:a16="http://schemas.microsoft.com/office/drawing/2014/main" id="{9F689055-0BF7-EE44-8F7F-1458BC2E9447}"/>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39" name="Google Shape;723;p30">
              <a:extLst>
                <a:ext uri="{FF2B5EF4-FFF2-40B4-BE49-F238E27FC236}">
                  <a16:creationId xmlns:a16="http://schemas.microsoft.com/office/drawing/2014/main" id="{BDDA1A3A-F545-CF42-BDBD-56ACAABAA2E8}"/>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sp>
        <p:nvSpPr>
          <p:cNvPr id="2" name="TextBox 1">
            <a:extLst>
              <a:ext uri="{FF2B5EF4-FFF2-40B4-BE49-F238E27FC236}">
                <a16:creationId xmlns:a16="http://schemas.microsoft.com/office/drawing/2014/main" id="{DBA6592A-EA40-A74E-B831-641B9CAEC53B}"/>
              </a:ext>
            </a:extLst>
          </p:cNvPr>
          <p:cNvSpPr txBox="1"/>
          <p:nvPr/>
        </p:nvSpPr>
        <p:spPr>
          <a:xfrm>
            <a:off x="2345782" y="4143510"/>
            <a:ext cx="340172" cy="369332"/>
          </a:xfrm>
          <a:prstGeom prst="rect">
            <a:avLst/>
          </a:prstGeom>
          <a:noFill/>
        </p:spPr>
        <p:txBody>
          <a:bodyPr wrap="square" rtlCol="0">
            <a:spAutoFit/>
          </a:bodyPr>
          <a:lstStyle/>
          <a:p>
            <a:r>
              <a:rPr lang="en-US" sz="1800" dirty="0">
                <a:solidFill>
                  <a:schemeClr val="bg1"/>
                </a:solidFill>
              </a:rPr>
              <a:t>1</a:t>
            </a:r>
          </a:p>
        </p:txBody>
      </p:sp>
      <p:sp>
        <p:nvSpPr>
          <p:cNvPr id="41" name="TextBox 40">
            <a:extLst>
              <a:ext uri="{FF2B5EF4-FFF2-40B4-BE49-F238E27FC236}">
                <a16:creationId xmlns:a16="http://schemas.microsoft.com/office/drawing/2014/main" id="{B364D3D7-986B-B74C-90F3-5DBFF18A4440}"/>
              </a:ext>
            </a:extLst>
          </p:cNvPr>
          <p:cNvSpPr txBox="1"/>
          <p:nvPr/>
        </p:nvSpPr>
        <p:spPr>
          <a:xfrm>
            <a:off x="4232655" y="3033008"/>
            <a:ext cx="340172" cy="369332"/>
          </a:xfrm>
          <a:prstGeom prst="rect">
            <a:avLst/>
          </a:prstGeom>
          <a:noFill/>
        </p:spPr>
        <p:txBody>
          <a:bodyPr wrap="square" rtlCol="0">
            <a:spAutoFit/>
          </a:bodyPr>
          <a:lstStyle/>
          <a:p>
            <a:r>
              <a:rPr lang="en-US" sz="1800" dirty="0">
                <a:solidFill>
                  <a:schemeClr val="bg1"/>
                </a:solidFill>
              </a:rPr>
              <a:t>2</a:t>
            </a:r>
          </a:p>
        </p:txBody>
      </p:sp>
      <p:sp>
        <p:nvSpPr>
          <p:cNvPr id="42" name="TextBox 41">
            <a:extLst>
              <a:ext uri="{FF2B5EF4-FFF2-40B4-BE49-F238E27FC236}">
                <a16:creationId xmlns:a16="http://schemas.microsoft.com/office/drawing/2014/main" id="{A27DE2EE-B14C-CE45-AF8A-BA2E84FDB051}"/>
              </a:ext>
            </a:extLst>
          </p:cNvPr>
          <p:cNvSpPr txBox="1"/>
          <p:nvPr/>
        </p:nvSpPr>
        <p:spPr>
          <a:xfrm>
            <a:off x="6127484" y="4100348"/>
            <a:ext cx="340172" cy="369332"/>
          </a:xfrm>
          <a:prstGeom prst="rect">
            <a:avLst/>
          </a:prstGeom>
          <a:noFill/>
        </p:spPr>
        <p:txBody>
          <a:bodyPr wrap="square" rtlCol="0">
            <a:spAutoFit/>
          </a:bodyPr>
          <a:lstStyle/>
          <a:p>
            <a:r>
              <a:rPr lang="en-US" sz="1800" dirty="0">
                <a:solidFill>
                  <a:schemeClr val="bg1"/>
                </a:solidFill>
              </a:rPr>
              <a:t>3</a:t>
            </a:r>
          </a:p>
        </p:txBody>
      </p:sp>
      <p:sp>
        <p:nvSpPr>
          <p:cNvPr id="43" name="TextBox 42">
            <a:extLst>
              <a:ext uri="{FF2B5EF4-FFF2-40B4-BE49-F238E27FC236}">
                <a16:creationId xmlns:a16="http://schemas.microsoft.com/office/drawing/2014/main" id="{F7B94992-36FF-1749-9961-07B3B67A14C2}"/>
              </a:ext>
            </a:extLst>
          </p:cNvPr>
          <p:cNvSpPr txBox="1"/>
          <p:nvPr/>
        </p:nvSpPr>
        <p:spPr>
          <a:xfrm>
            <a:off x="7968702" y="3048451"/>
            <a:ext cx="340172" cy="369332"/>
          </a:xfrm>
          <a:prstGeom prst="rect">
            <a:avLst/>
          </a:prstGeom>
          <a:noFill/>
        </p:spPr>
        <p:txBody>
          <a:bodyPr wrap="square" rtlCol="0">
            <a:spAutoFit/>
          </a:bodyPr>
          <a:lstStyle/>
          <a:p>
            <a:r>
              <a:rPr lang="en-US" sz="1800" dirty="0">
                <a:solidFill>
                  <a:schemeClr val="bg1"/>
                </a:solidFill>
              </a:rPr>
              <a:t>4</a:t>
            </a:r>
          </a:p>
        </p:txBody>
      </p:sp>
      <p:sp>
        <p:nvSpPr>
          <p:cNvPr id="5" name="Right Arrow 4">
            <a:extLst>
              <a:ext uri="{FF2B5EF4-FFF2-40B4-BE49-F238E27FC236}">
                <a16:creationId xmlns:a16="http://schemas.microsoft.com/office/drawing/2014/main" id="{7BF20E25-1724-4042-B691-23C4E97B9AD5}"/>
              </a:ext>
            </a:extLst>
          </p:cNvPr>
          <p:cNvSpPr/>
          <p:nvPr/>
        </p:nvSpPr>
        <p:spPr>
          <a:xfrm>
            <a:off x="7905924" y="1236170"/>
            <a:ext cx="1332242" cy="190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Google Shape;873;p35">
            <a:extLst>
              <a:ext uri="{FF2B5EF4-FFF2-40B4-BE49-F238E27FC236}">
                <a16:creationId xmlns:a16="http://schemas.microsoft.com/office/drawing/2014/main" id="{506D2D18-BEB1-A941-91C0-887D916EDC62}"/>
              </a:ext>
            </a:extLst>
          </p:cNvPr>
          <p:cNvSpPr/>
          <p:nvPr/>
        </p:nvSpPr>
        <p:spPr>
          <a:xfrm>
            <a:off x="9630156" y="990197"/>
            <a:ext cx="2369561" cy="2492950"/>
          </a:xfrm>
          <a:prstGeom prst="rect">
            <a:avLst/>
          </a:prstGeom>
          <a:noFill/>
          <a:ln>
            <a:noFill/>
          </a:ln>
        </p:spPr>
        <p:txBody>
          <a:bodyPr spcFirstLastPara="1" wrap="square" lIns="91425" tIns="45700" rIns="91425" bIns="45700" anchor="t" anchorCtr="0">
            <a:spAutoFit/>
          </a:bodyPr>
          <a:lstStyle/>
          <a:p>
            <a:pPr>
              <a:spcAft>
                <a:spcPts val="600"/>
              </a:spcAft>
            </a:pPr>
            <a:r>
              <a:rPr lang="en-GB" sz="1400" dirty="0">
                <a:solidFill>
                  <a:schemeClr val="tx1"/>
                </a:solidFill>
              </a:rPr>
              <a:t>Predicting attributes: </a:t>
            </a:r>
          </a:p>
          <a:p>
            <a:pPr marL="228600" indent="-228600">
              <a:spcAft>
                <a:spcPts val="600"/>
              </a:spcAft>
              <a:buAutoNum type="arabicPeriod"/>
            </a:pPr>
            <a:r>
              <a:rPr lang="en-GB" sz="1400" dirty="0">
                <a:solidFill>
                  <a:schemeClr val="tx1"/>
                </a:solidFill>
              </a:rPr>
              <a:t>Exponential moving average of stock prices (EMA_10)</a:t>
            </a:r>
          </a:p>
          <a:p>
            <a:pPr marL="228600" indent="-228600">
              <a:spcAft>
                <a:spcPts val="600"/>
              </a:spcAft>
              <a:buAutoNum type="arabicPeriod"/>
            </a:pPr>
            <a:r>
              <a:rPr lang="en-GB" sz="1400" dirty="0">
                <a:solidFill>
                  <a:schemeClr val="tx1"/>
                </a:solidFill>
              </a:rPr>
              <a:t>Covid-19 new cases</a:t>
            </a:r>
          </a:p>
          <a:p>
            <a:pPr marL="228600" indent="-228600">
              <a:spcAft>
                <a:spcPts val="600"/>
              </a:spcAft>
              <a:buAutoNum type="arabicPeriod"/>
            </a:pPr>
            <a:r>
              <a:rPr lang="en-GB" sz="1400" dirty="0">
                <a:solidFill>
                  <a:schemeClr val="tx1"/>
                </a:solidFill>
              </a:rPr>
              <a:t>Composite index of government response</a:t>
            </a:r>
          </a:p>
          <a:p>
            <a:pPr marL="228600" indent="-228600">
              <a:spcAft>
                <a:spcPts val="600"/>
              </a:spcAft>
              <a:buAutoNum type="arabicPeriod"/>
            </a:pPr>
            <a:r>
              <a:rPr lang="en-GB" sz="1400" dirty="0">
                <a:solidFill>
                  <a:schemeClr val="tx1"/>
                </a:solidFill>
              </a:rPr>
              <a:t>CPI</a:t>
            </a:r>
          </a:p>
          <a:p>
            <a:pPr marL="228600" indent="-228600">
              <a:spcAft>
                <a:spcPts val="600"/>
              </a:spcAft>
              <a:buAutoNum type="arabicPeriod"/>
            </a:pPr>
            <a:r>
              <a:rPr lang="en-GB" sz="1400" dirty="0">
                <a:solidFill>
                  <a:schemeClr val="tx1"/>
                </a:solidFill>
              </a:rPr>
              <a:t>Unemployment rate</a:t>
            </a:r>
            <a:endParaRPr sz="1400" dirty="0">
              <a:solidFill>
                <a:schemeClr val="tx1"/>
              </a:solidFill>
              <a:latin typeface="Arial"/>
              <a:ea typeface="Arial"/>
              <a:cs typeface="Arial"/>
              <a:sym typeface="Arial"/>
            </a:endParaRPr>
          </a:p>
        </p:txBody>
      </p:sp>
      <p:sp>
        <p:nvSpPr>
          <p:cNvPr id="50" name="Google Shape;873;p35">
            <a:extLst>
              <a:ext uri="{FF2B5EF4-FFF2-40B4-BE49-F238E27FC236}">
                <a16:creationId xmlns:a16="http://schemas.microsoft.com/office/drawing/2014/main" id="{12C7C931-36D1-3E4A-BB28-0CF3B41D8186}"/>
              </a:ext>
            </a:extLst>
          </p:cNvPr>
          <p:cNvSpPr/>
          <p:nvPr/>
        </p:nvSpPr>
        <p:spPr>
          <a:xfrm>
            <a:off x="10299215" y="4850262"/>
            <a:ext cx="1972748" cy="738623"/>
          </a:xfrm>
          <a:prstGeom prst="rect">
            <a:avLst/>
          </a:prstGeom>
          <a:noFill/>
          <a:ln>
            <a:noFill/>
          </a:ln>
        </p:spPr>
        <p:txBody>
          <a:bodyPr spcFirstLastPara="1" wrap="square" lIns="91425" tIns="45700" rIns="91425" bIns="45700" anchor="t" anchorCtr="0">
            <a:spAutoFit/>
          </a:bodyPr>
          <a:lstStyle/>
          <a:p>
            <a:r>
              <a:rPr lang="en-GB" sz="1400" dirty="0">
                <a:solidFill>
                  <a:schemeClr val="tx1"/>
                </a:solidFill>
              </a:rPr>
              <a:t>Univariate input attribute: Actual stock prices </a:t>
            </a:r>
          </a:p>
        </p:txBody>
      </p:sp>
      <p:sp>
        <p:nvSpPr>
          <p:cNvPr id="51" name="Right Arrow 50">
            <a:extLst>
              <a:ext uri="{FF2B5EF4-FFF2-40B4-BE49-F238E27FC236}">
                <a16:creationId xmlns:a16="http://schemas.microsoft.com/office/drawing/2014/main" id="{702B17B5-D897-204C-B8AC-BD051F2A8674}"/>
              </a:ext>
            </a:extLst>
          </p:cNvPr>
          <p:cNvSpPr/>
          <p:nvPr/>
        </p:nvSpPr>
        <p:spPr>
          <a:xfrm>
            <a:off x="9770699" y="5055387"/>
            <a:ext cx="401553" cy="328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0"/>
          <p:cNvSpPr/>
          <p:nvPr/>
        </p:nvSpPr>
        <p:spPr>
          <a:xfrm>
            <a:off x="1271843" y="1243285"/>
            <a:ext cx="464184" cy="5183376"/>
          </a:xfrm>
          <a:prstGeom prst="round2SameRect">
            <a:avLst>
              <a:gd name="adj1" fmla="val 50000"/>
              <a:gd name="adj2" fmla="val 0"/>
            </a:avLst>
          </a:prstGeom>
          <a:solidFill>
            <a:srgbClr val="D8D8D8"/>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a:solidFill>
                <a:srgbClr val="FFFFFF"/>
              </a:solidFill>
              <a:latin typeface="Arial"/>
              <a:ea typeface="Arial"/>
              <a:cs typeface="Arial"/>
              <a:sym typeface="Arial"/>
            </a:endParaRPr>
          </a:p>
        </p:txBody>
      </p:sp>
      <p:grpSp>
        <p:nvGrpSpPr>
          <p:cNvPr id="690" name="Google Shape;690;p30"/>
          <p:cNvGrpSpPr/>
          <p:nvPr/>
        </p:nvGrpSpPr>
        <p:grpSpPr>
          <a:xfrm>
            <a:off x="1271844" y="1825349"/>
            <a:ext cx="3272723" cy="515099"/>
            <a:chOff x="5128064" y="2256183"/>
            <a:chExt cx="3273083" cy="515155"/>
          </a:xfrm>
        </p:grpSpPr>
        <p:sp>
          <p:nvSpPr>
            <p:cNvPr id="691" name="Google Shape;691;p30"/>
            <p:cNvSpPr/>
            <p:nvPr/>
          </p:nvSpPr>
          <p:spPr>
            <a:xfrm>
              <a:off x="5128064" y="2256184"/>
              <a:ext cx="3273083" cy="515154"/>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altLang="zh-CN" sz="1327" dirty="0">
                  <a:solidFill>
                    <a:srgbClr val="FFFFFF"/>
                  </a:solidFill>
                  <a:latin typeface="Arial"/>
                  <a:ea typeface="Arial"/>
                  <a:cs typeface="Arial"/>
                  <a:sym typeface="Arial"/>
                </a:rPr>
                <a:t>Covid-19 New Cases </a:t>
              </a:r>
              <a:endParaRPr sz="1327" dirty="0">
                <a:solidFill>
                  <a:srgbClr val="FFFFFF"/>
                </a:solidFill>
                <a:latin typeface="Arial"/>
                <a:ea typeface="Arial"/>
                <a:cs typeface="Arial"/>
                <a:sym typeface="Arial"/>
              </a:endParaRPr>
            </a:p>
          </p:txBody>
        </p:sp>
        <p:sp>
          <p:nvSpPr>
            <p:cNvPr id="692" name="Google Shape;692;p30"/>
            <p:cNvSpPr/>
            <p:nvPr/>
          </p:nvSpPr>
          <p:spPr>
            <a:xfrm>
              <a:off x="5128064" y="2256183"/>
              <a:ext cx="464234" cy="515155"/>
            </a:xfrm>
            <a:prstGeom prst="rect">
              <a:avLst/>
            </a:prstGeom>
            <a:solidFill>
              <a:srgbClr val="256F66"/>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1327">
                <a:solidFill>
                  <a:srgbClr val="FFFFFF"/>
                </a:solidFill>
                <a:latin typeface="Arial"/>
                <a:ea typeface="Arial"/>
                <a:cs typeface="Arial"/>
                <a:sym typeface="Arial"/>
              </a:endParaRPr>
            </a:p>
          </p:txBody>
        </p:sp>
      </p:grpSp>
      <p:grpSp>
        <p:nvGrpSpPr>
          <p:cNvPr id="693" name="Google Shape;693;p30"/>
          <p:cNvGrpSpPr/>
          <p:nvPr/>
        </p:nvGrpSpPr>
        <p:grpSpPr>
          <a:xfrm>
            <a:off x="1271844" y="2664193"/>
            <a:ext cx="3272723" cy="515099"/>
            <a:chOff x="5128064" y="3095119"/>
            <a:chExt cx="3273083" cy="515155"/>
          </a:xfrm>
        </p:grpSpPr>
        <p:sp>
          <p:nvSpPr>
            <p:cNvPr id="694" name="Google Shape;694;p30"/>
            <p:cNvSpPr/>
            <p:nvPr/>
          </p:nvSpPr>
          <p:spPr>
            <a:xfrm>
              <a:off x="5128064" y="3095119"/>
              <a:ext cx="3273083" cy="515154"/>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1327" dirty="0">
                  <a:solidFill>
                    <a:srgbClr val="FFFFFF"/>
                  </a:solidFill>
                </a:rPr>
                <a:t>Stock Price</a:t>
              </a:r>
              <a:endParaRPr sz="1327" dirty="0">
                <a:solidFill>
                  <a:srgbClr val="FFFFFF"/>
                </a:solidFill>
                <a:latin typeface="Arial"/>
                <a:ea typeface="Arial"/>
                <a:cs typeface="Arial"/>
                <a:sym typeface="Arial"/>
              </a:endParaRPr>
            </a:p>
          </p:txBody>
        </p:sp>
        <p:sp>
          <p:nvSpPr>
            <p:cNvPr id="695" name="Google Shape;695;p30"/>
            <p:cNvSpPr/>
            <p:nvPr/>
          </p:nvSpPr>
          <p:spPr>
            <a:xfrm>
              <a:off x="5128064" y="3095119"/>
              <a:ext cx="464234" cy="515155"/>
            </a:xfrm>
            <a:prstGeom prst="rect">
              <a:avLst/>
            </a:prstGeom>
            <a:solidFill>
              <a:srgbClr val="61CB8B"/>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1327">
                <a:solidFill>
                  <a:srgbClr val="FFFFFF"/>
                </a:solidFill>
                <a:latin typeface="Arial"/>
                <a:ea typeface="Arial"/>
                <a:cs typeface="Arial"/>
                <a:sym typeface="Arial"/>
              </a:endParaRPr>
            </a:p>
          </p:txBody>
        </p:sp>
      </p:grpSp>
      <p:grpSp>
        <p:nvGrpSpPr>
          <p:cNvPr id="696" name="Google Shape;696;p30"/>
          <p:cNvGrpSpPr/>
          <p:nvPr/>
        </p:nvGrpSpPr>
        <p:grpSpPr>
          <a:xfrm>
            <a:off x="1271844" y="3503035"/>
            <a:ext cx="3272723" cy="515099"/>
            <a:chOff x="5128064" y="3934054"/>
            <a:chExt cx="3273083" cy="515155"/>
          </a:xfrm>
        </p:grpSpPr>
        <p:sp>
          <p:nvSpPr>
            <p:cNvPr id="697" name="Google Shape;697;p30"/>
            <p:cNvSpPr/>
            <p:nvPr/>
          </p:nvSpPr>
          <p:spPr>
            <a:xfrm>
              <a:off x="5128064" y="3934054"/>
              <a:ext cx="3273083" cy="515154"/>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27" dirty="0">
                  <a:solidFill>
                    <a:srgbClr val="FFFFFF"/>
                  </a:solidFill>
                </a:rPr>
                <a:t>       </a:t>
              </a:r>
              <a:r>
                <a:rPr lang="en-US" sz="1327" dirty="0">
                  <a:solidFill>
                    <a:srgbClr val="FFFFFF"/>
                  </a:solidFill>
                  <a:latin typeface="Arial"/>
                  <a:ea typeface="Arial"/>
                  <a:cs typeface="Arial"/>
                  <a:sym typeface="Arial"/>
                </a:rPr>
                <a:t>Composite Index of Government       </a:t>
              </a:r>
            </a:p>
            <a:p>
              <a:pPr marL="0" marR="0" lvl="0" indent="0" algn="ctr" rtl="0">
                <a:spcBef>
                  <a:spcPts val="0"/>
                </a:spcBef>
                <a:spcAft>
                  <a:spcPts val="0"/>
                </a:spcAft>
                <a:buNone/>
              </a:pPr>
              <a:r>
                <a:rPr lang="en-US" sz="1327" dirty="0">
                  <a:solidFill>
                    <a:srgbClr val="FFFFFF"/>
                  </a:solidFill>
                  <a:latin typeface="Arial"/>
                  <a:ea typeface="Arial"/>
                  <a:cs typeface="Arial"/>
                  <a:sym typeface="Arial"/>
                </a:rPr>
                <a:t>  Responses </a:t>
              </a:r>
              <a:r>
                <a:rPr lang="en-US" sz="1327" dirty="0">
                  <a:solidFill>
                    <a:srgbClr val="FFFFFF"/>
                  </a:solidFill>
                </a:rPr>
                <a:t>a</a:t>
              </a:r>
              <a:r>
                <a:rPr lang="en-US" sz="1327" dirty="0">
                  <a:solidFill>
                    <a:srgbClr val="FFFFFF"/>
                  </a:solidFill>
                  <a:latin typeface="Arial"/>
                  <a:ea typeface="Arial"/>
                  <a:cs typeface="Arial"/>
                  <a:sym typeface="Arial"/>
                </a:rPr>
                <a:t>gainst Covid-19 </a:t>
              </a:r>
              <a:endParaRPr sz="1327" dirty="0">
                <a:solidFill>
                  <a:srgbClr val="FFFFFF"/>
                </a:solidFill>
                <a:latin typeface="Arial"/>
                <a:ea typeface="Arial"/>
                <a:cs typeface="Arial"/>
                <a:sym typeface="Arial"/>
              </a:endParaRPr>
            </a:p>
          </p:txBody>
        </p:sp>
        <p:sp>
          <p:nvSpPr>
            <p:cNvPr id="698" name="Google Shape;698;p30"/>
            <p:cNvSpPr/>
            <p:nvPr/>
          </p:nvSpPr>
          <p:spPr>
            <a:xfrm>
              <a:off x="5128064" y="3934054"/>
              <a:ext cx="464234" cy="515155"/>
            </a:xfrm>
            <a:prstGeom prst="rect">
              <a:avLst/>
            </a:prstGeom>
            <a:solidFill>
              <a:srgbClr val="256F66"/>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1327">
                <a:solidFill>
                  <a:srgbClr val="FFFFFF"/>
                </a:solidFill>
                <a:latin typeface="Arial"/>
                <a:ea typeface="Arial"/>
                <a:cs typeface="Arial"/>
                <a:sym typeface="Arial"/>
              </a:endParaRPr>
            </a:p>
          </p:txBody>
        </p:sp>
      </p:grpSp>
      <p:grpSp>
        <p:nvGrpSpPr>
          <p:cNvPr id="699" name="Google Shape;699;p30"/>
          <p:cNvGrpSpPr/>
          <p:nvPr/>
        </p:nvGrpSpPr>
        <p:grpSpPr>
          <a:xfrm>
            <a:off x="1271844" y="4341878"/>
            <a:ext cx="3272724" cy="515099"/>
            <a:chOff x="5128064" y="4772988"/>
            <a:chExt cx="3273084" cy="515156"/>
          </a:xfrm>
        </p:grpSpPr>
        <p:sp>
          <p:nvSpPr>
            <p:cNvPr id="700" name="Google Shape;700;p30"/>
            <p:cNvSpPr/>
            <p:nvPr/>
          </p:nvSpPr>
          <p:spPr>
            <a:xfrm>
              <a:off x="5128065" y="4772990"/>
              <a:ext cx="3273083" cy="515154"/>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altLang="zh-CN" sz="1327" dirty="0">
                  <a:solidFill>
                    <a:srgbClr val="FFFFFF"/>
                  </a:solidFill>
                  <a:latin typeface="Arial"/>
                  <a:ea typeface="Arial"/>
                  <a:cs typeface="Arial"/>
                  <a:sym typeface="Arial"/>
                </a:rPr>
                <a:t>Consumer Price Index (CPI)</a:t>
              </a:r>
              <a:endParaRPr sz="1327" dirty="0">
                <a:solidFill>
                  <a:srgbClr val="FFFFFF"/>
                </a:solidFill>
                <a:latin typeface="Arial"/>
                <a:ea typeface="Arial"/>
                <a:cs typeface="Arial"/>
                <a:sym typeface="Arial"/>
              </a:endParaRPr>
            </a:p>
          </p:txBody>
        </p:sp>
        <p:sp>
          <p:nvSpPr>
            <p:cNvPr id="701" name="Google Shape;701;p30"/>
            <p:cNvSpPr/>
            <p:nvPr/>
          </p:nvSpPr>
          <p:spPr>
            <a:xfrm>
              <a:off x="5128064" y="4772988"/>
              <a:ext cx="464234" cy="515155"/>
            </a:xfrm>
            <a:prstGeom prst="rect">
              <a:avLst/>
            </a:prstGeom>
            <a:solidFill>
              <a:srgbClr val="61CB8B"/>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1327">
                <a:solidFill>
                  <a:srgbClr val="FFFFFF"/>
                </a:solidFill>
                <a:latin typeface="Arial"/>
                <a:ea typeface="Arial"/>
                <a:cs typeface="Arial"/>
                <a:sym typeface="Arial"/>
              </a:endParaRPr>
            </a:p>
          </p:txBody>
        </p:sp>
      </p:grpSp>
      <p:grpSp>
        <p:nvGrpSpPr>
          <p:cNvPr id="702" name="Google Shape;702;p30"/>
          <p:cNvGrpSpPr/>
          <p:nvPr/>
        </p:nvGrpSpPr>
        <p:grpSpPr>
          <a:xfrm>
            <a:off x="4773191" y="1690668"/>
            <a:ext cx="2367440" cy="757433"/>
            <a:chOff x="8508022" y="2038418"/>
            <a:chExt cx="3198055" cy="757514"/>
          </a:xfrm>
        </p:grpSpPr>
        <p:sp>
          <p:nvSpPr>
            <p:cNvPr id="703" name="Google Shape;703;p30"/>
            <p:cNvSpPr txBox="1"/>
            <p:nvPr/>
          </p:nvSpPr>
          <p:spPr>
            <a:xfrm>
              <a:off x="8514308" y="2038418"/>
              <a:ext cx="2212135" cy="42473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dirty="0" err="1">
                  <a:solidFill>
                    <a:schemeClr val="tx1"/>
                  </a:solidFill>
                </a:rPr>
                <a:t>New_cases</a:t>
              </a:r>
              <a:r>
                <a:rPr lang="en-US" dirty="0">
                  <a:solidFill>
                    <a:schemeClr val="tx1"/>
                  </a:solidFill>
                </a:rPr>
                <a:t> </a:t>
              </a:r>
              <a:endParaRPr dirty="0">
                <a:solidFill>
                  <a:schemeClr val="tx1"/>
                </a:solidFill>
                <a:latin typeface="Arial"/>
                <a:ea typeface="Arial"/>
                <a:cs typeface="Arial"/>
                <a:sym typeface="Arial"/>
              </a:endParaRPr>
            </a:p>
          </p:txBody>
        </p:sp>
        <p:sp>
          <p:nvSpPr>
            <p:cNvPr id="704" name="Google Shape;704;p30"/>
            <p:cNvSpPr/>
            <p:nvPr/>
          </p:nvSpPr>
          <p:spPr>
            <a:xfrm>
              <a:off x="8508022" y="2365039"/>
              <a:ext cx="3198055" cy="4308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050" dirty="0">
                  <a:solidFill>
                    <a:schemeClr val="tx1"/>
                  </a:solidFill>
                  <a:latin typeface="Arial"/>
                  <a:ea typeface="Arial"/>
                  <a:cs typeface="Arial"/>
                  <a:sym typeface="Arial"/>
                </a:rPr>
                <a:t>Downloaded from World Health Organization (2022) </a:t>
              </a:r>
              <a:endParaRPr sz="1050" dirty="0">
                <a:solidFill>
                  <a:schemeClr val="tx1"/>
                </a:solidFill>
                <a:latin typeface="Arial"/>
                <a:ea typeface="Arial"/>
                <a:cs typeface="Arial"/>
                <a:sym typeface="Arial"/>
              </a:endParaRPr>
            </a:p>
          </p:txBody>
        </p:sp>
      </p:grpSp>
      <p:grpSp>
        <p:nvGrpSpPr>
          <p:cNvPr id="705" name="Google Shape;705;p30"/>
          <p:cNvGrpSpPr/>
          <p:nvPr/>
        </p:nvGrpSpPr>
        <p:grpSpPr>
          <a:xfrm>
            <a:off x="4731355" y="2525781"/>
            <a:ext cx="2815137" cy="616509"/>
            <a:chOff x="8508022" y="2034687"/>
            <a:chExt cx="3802828" cy="616574"/>
          </a:xfrm>
        </p:grpSpPr>
        <p:sp>
          <p:nvSpPr>
            <p:cNvPr id="706" name="Google Shape;706;p30"/>
            <p:cNvSpPr txBox="1"/>
            <p:nvPr/>
          </p:nvSpPr>
          <p:spPr>
            <a:xfrm>
              <a:off x="8514714" y="2034687"/>
              <a:ext cx="3796136" cy="42473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altLang="zh-CN" dirty="0">
                  <a:solidFill>
                    <a:schemeClr val="tx1"/>
                  </a:solidFill>
                  <a:latin typeface="Arial"/>
                  <a:ea typeface="Arial"/>
                  <a:cs typeface="Arial"/>
                  <a:sym typeface="Arial"/>
                </a:rPr>
                <a:t>NDX (US) / FXI (China)</a:t>
              </a:r>
              <a:endParaRPr dirty="0">
                <a:solidFill>
                  <a:schemeClr val="tx1"/>
                </a:solidFill>
                <a:latin typeface="Arial"/>
                <a:ea typeface="Arial"/>
                <a:cs typeface="Arial"/>
                <a:sym typeface="Arial"/>
              </a:endParaRPr>
            </a:p>
          </p:txBody>
        </p:sp>
        <p:sp>
          <p:nvSpPr>
            <p:cNvPr id="707" name="Google Shape;707;p30"/>
            <p:cNvSpPr/>
            <p:nvPr/>
          </p:nvSpPr>
          <p:spPr>
            <a:xfrm>
              <a:off x="8508022" y="2365039"/>
              <a:ext cx="3450109" cy="28622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altLang="zh-CN" sz="1050" dirty="0">
                  <a:solidFill>
                    <a:schemeClr val="tx1"/>
                  </a:solidFill>
                  <a:latin typeface="Arial"/>
                  <a:ea typeface="Arial"/>
                  <a:cs typeface="Arial"/>
                  <a:sym typeface="Arial"/>
                </a:rPr>
                <a:t>Downloaded from Yahoo Finance (2022) </a:t>
              </a:r>
              <a:endParaRPr sz="1050" dirty="0">
                <a:solidFill>
                  <a:schemeClr val="tx1"/>
                </a:solidFill>
                <a:latin typeface="Arial"/>
                <a:ea typeface="Arial"/>
                <a:cs typeface="Arial"/>
                <a:sym typeface="Arial"/>
              </a:endParaRPr>
            </a:p>
          </p:txBody>
        </p:sp>
      </p:grpSp>
      <p:grpSp>
        <p:nvGrpSpPr>
          <p:cNvPr id="708" name="Google Shape;708;p30"/>
          <p:cNvGrpSpPr/>
          <p:nvPr/>
        </p:nvGrpSpPr>
        <p:grpSpPr>
          <a:xfrm>
            <a:off x="4731355" y="4166432"/>
            <a:ext cx="2367439" cy="907357"/>
            <a:chOff x="8508022" y="2034687"/>
            <a:chExt cx="3198054" cy="907456"/>
          </a:xfrm>
        </p:grpSpPr>
        <p:sp>
          <p:nvSpPr>
            <p:cNvPr id="709" name="Google Shape;709;p30"/>
            <p:cNvSpPr txBox="1"/>
            <p:nvPr/>
          </p:nvSpPr>
          <p:spPr>
            <a:xfrm>
              <a:off x="8514343" y="2034687"/>
              <a:ext cx="1856194" cy="42473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dirty="0">
                  <a:solidFill>
                    <a:schemeClr val="tx1"/>
                  </a:solidFill>
                </a:rPr>
                <a:t>CPI</a:t>
              </a:r>
              <a:endParaRPr dirty="0">
                <a:solidFill>
                  <a:schemeClr val="tx1"/>
                </a:solidFill>
                <a:latin typeface="Arial"/>
                <a:ea typeface="Arial"/>
                <a:cs typeface="Arial"/>
                <a:sym typeface="Arial"/>
              </a:endParaRPr>
            </a:p>
          </p:txBody>
        </p:sp>
        <p:sp>
          <p:nvSpPr>
            <p:cNvPr id="710" name="Google Shape;710;p30"/>
            <p:cNvSpPr/>
            <p:nvPr/>
          </p:nvSpPr>
          <p:spPr>
            <a:xfrm>
              <a:off x="8508022" y="2365039"/>
              <a:ext cx="3198054" cy="577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050" dirty="0">
                  <a:solidFill>
                    <a:schemeClr val="tx1"/>
                  </a:solidFill>
                  <a:latin typeface="Arial"/>
                  <a:ea typeface="Arial"/>
                  <a:cs typeface="Arial"/>
                  <a:sym typeface="Arial"/>
                </a:rPr>
                <a:t>Downloaded from Office for National Statistics (2022) and Trading Economics (2022)</a:t>
              </a:r>
              <a:endParaRPr sz="1050" dirty="0">
                <a:solidFill>
                  <a:schemeClr val="tx1"/>
                </a:solidFill>
                <a:latin typeface="Arial"/>
                <a:ea typeface="Arial"/>
                <a:cs typeface="Arial"/>
                <a:sym typeface="Arial"/>
              </a:endParaRPr>
            </a:p>
          </p:txBody>
        </p:sp>
      </p:grpSp>
      <p:grpSp>
        <p:nvGrpSpPr>
          <p:cNvPr id="711" name="Google Shape;711;p30"/>
          <p:cNvGrpSpPr/>
          <p:nvPr/>
        </p:nvGrpSpPr>
        <p:grpSpPr>
          <a:xfrm>
            <a:off x="4731355" y="3364622"/>
            <a:ext cx="2391392" cy="745775"/>
            <a:chOff x="8475665" y="2034687"/>
            <a:chExt cx="3230412" cy="745854"/>
          </a:xfrm>
        </p:grpSpPr>
        <p:sp>
          <p:nvSpPr>
            <p:cNvPr id="712" name="Google Shape;712;p30"/>
            <p:cNvSpPr txBox="1"/>
            <p:nvPr/>
          </p:nvSpPr>
          <p:spPr>
            <a:xfrm>
              <a:off x="8475665" y="2034687"/>
              <a:ext cx="1918993" cy="424736"/>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altLang="zh-CN" dirty="0" err="1">
                  <a:solidFill>
                    <a:schemeClr val="tx1"/>
                  </a:solidFill>
                </a:rPr>
                <a:t>OxCGRT</a:t>
              </a:r>
              <a:r>
                <a:rPr lang="zh-CN" dirty="0">
                  <a:solidFill>
                    <a:schemeClr val="tx1"/>
                  </a:solidFill>
                  <a:latin typeface="Arial"/>
                  <a:ea typeface="Arial"/>
                  <a:cs typeface="Arial"/>
                  <a:sym typeface="Arial"/>
                </a:rPr>
                <a:t> </a:t>
              </a:r>
              <a:endParaRPr dirty="0">
                <a:solidFill>
                  <a:schemeClr val="tx1"/>
                </a:solidFill>
                <a:latin typeface="Arial"/>
                <a:ea typeface="Arial"/>
                <a:cs typeface="Arial"/>
                <a:sym typeface="Arial"/>
              </a:endParaRPr>
            </a:p>
          </p:txBody>
        </p:sp>
        <p:sp>
          <p:nvSpPr>
            <p:cNvPr id="713" name="Google Shape;713;p30"/>
            <p:cNvSpPr/>
            <p:nvPr/>
          </p:nvSpPr>
          <p:spPr>
            <a:xfrm>
              <a:off x="8508022" y="2365039"/>
              <a:ext cx="3198055" cy="4155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050" dirty="0">
                  <a:solidFill>
                    <a:schemeClr val="tx1"/>
                  </a:solidFill>
                  <a:latin typeface="Arial"/>
                  <a:ea typeface="Arial"/>
                  <a:cs typeface="Arial"/>
                  <a:sym typeface="Arial"/>
                </a:rPr>
                <a:t>Downloaded from </a:t>
              </a:r>
              <a:r>
                <a:rPr lang="en-US" altLang="zh-CN" sz="1050" dirty="0" err="1">
                  <a:solidFill>
                    <a:schemeClr val="tx1"/>
                  </a:solidFill>
                  <a:latin typeface="Arial"/>
                  <a:ea typeface="Arial"/>
                  <a:cs typeface="Arial"/>
                  <a:sym typeface="Arial"/>
                </a:rPr>
                <a:t>Blavatnik</a:t>
              </a:r>
              <a:r>
                <a:rPr lang="en-US" altLang="zh-CN" sz="1050" dirty="0">
                  <a:solidFill>
                    <a:schemeClr val="tx1"/>
                  </a:solidFill>
                  <a:latin typeface="Arial"/>
                  <a:ea typeface="Arial"/>
                  <a:cs typeface="Arial"/>
                  <a:sym typeface="Arial"/>
                </a:rPr>
                <a:t> School of Government (2022) </a:t>
              </a:r>
              <a:endParaRPr sz="1050" dirty="0">
                <a:solidFill>
                  <a:schemeClr val="tx1"/>
                </a:solidFill>
                <a:latin typeface="Arial"/>
                <a:ea typeface="Arial"/>
                <a:cs typeface="Arial"/>
                <a:sym typeface="Arial"/>
              </a:endParaRPr>
            </a:p>
          </p:txBody>
        </p:sp>
      </p:grpSp>
      <p:grpSp>
        <p:nvGrpSpPr>
          <p:cNvPr id="714" name="Google Shape;714;p30"/>
          <p:cNvGrpSpPr/>
          <p:nvPr/>
        </p:nvGrpSpPr>
        <p:grpSpPr>
          <a:xfrm>
            <a:off x="8617678" y="2353087"/>
            <a:ext cx="3272723" cy="3225491"/>
            <a:chOff x="689317" y="2256183"/>
            <a:chExt cx="3854548" cy="3031960"/>
          </a:xfrm>
        </p:grpSpPr>
        <p:sp>
          <p:nvSpPr>
            <p:cNvPr id="715" name="Google Shape;715;p30"/>
            <p:cNvSpPr/>
            <p:nvPr/>
          </p:nvSpPr>
          <p:spPr>
            <a:xfrm>
              <a:off x="689317" y="2256183"/>
              <a:ext cx="3854548" cy="3031960"/>
            </a:xfrm>
            <a:prstGeom prst="rect">
              <a:avLst/>
            </a:prstGeom>
            <a:solidFill>
              <a:srgbClr val="F2F2F2"/>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00">
                <a:solidFill>
                  <a:srgbClr val="A5A5A5"/>
                </a:solidFill>
                <a:latin typeface="Arial"/>
                <a:ea typeface="Arial"/>
                <a:cs typeface="Arial"/>
                <a:sym typeface="Arial"/>
              </a:endParaRPr>
            </a:p>
          </p:txBody>
        </p:sp>
        <p:sp>
          <p:nvSpPr>
            <p:cNvPr id="716" name="Google Shape;716;p30"/>
            <p:cNvSpPr txBox="1"/>
            <p:nvPr/>
          </p:nvSpPr>
          <p:spPr>
            <a:xfrm>
              <a:off x="1129139" y="2618119"/>
              <a:ext cx="3250311" cy="1024119"/>
            </a:xfrm>
            <a:prstGeom prst="rect">
              <a:avLst/>
            </a:prstGeom>
            <a:noFill/>
            <a:ln>
              <a:noFill/>
            </a:ln>
          </p:spPr>
          <p:txBody>
            <a:bodyPr spcFirstLastPara="1" wrap="square" lIns="91425" tIns="45700" rIns="91425" bIns="45700" anchor="t" anchorCtr="0">
              <a:spAutoFit/>
            </a:bodyPr>
            <a:lstStyle/>
            <a:p>
              <a:pPr>
                <a:lnSpc>
                  <a:spcPct val="120000"/>
                </a:lnSpc>
              </a:pPr>
              <a:r>
                <a:rPr lang="en-US" b="1" i="1" dirty="0">
                  <a:solidFill>
                    <a:schemeClr val="bg1"/>
                  </a:solidFill>
                  <a:effectLst>
                    <a:outerShdw sx="0" sy="0">
                      <a:srgbClr val="000000"/>
                    </a:outerShdw>
                  </a:effectLst>
                </a:rPr>
                <a:t>Justification of chosen stocks </a:t>
              </a:r>
              <a:endParaRPr lang="en-GB" b="1" i="1" dirty="0">
                <a:solidFill>
                  <a:schemeClr val="bg1"/>
                </a:solidFill>
                <a:effectLst>
                  <a:outerShdw sx="0" sy="0">
                    <a:srgbClr val="000000"/>
                  </a:outerShdw>
                </a:effectLst>
              </a:endParaRPr>
            </a:p>
            <a:p>
              <a:pPr marL="0" marR="0" lvl="0" indent="0" algn="l" rtl="0">
                <a:lnSpc>
                  <a:spcPct val="120000"/>
                </a:lnSpc>
                <a:spcBef>
                  <a:spcPts val="0"/>
                </a:spcBef>
                <a:spcAft>
                  <a:spcPts val="0"/>
                </a:spcAft>
                <a:buNone/>
              </a:pPr>
              <a:r>
                <a:rPr lang="zh-CN" b="1" dirty="0">
                  <a:solidFill>
                    <a:schemeClr val="bg1"/>
                  </a:solidFill>
                  <a:latin typeface="Arial"/>
                  <a:ea typeface="Arial"/>
                  <a:cs typeface="Arial"/>
                  <a:sym typeface="Arial"/>
                </a:rPr>
                <a:t> </a:t>
              </a:r>
              <a:endParaRPr b="1" dirty="0">
                <a:solidFill>
                  <a:schemeClr val="bg1"/>
                </a:solidFill>
                <a:latin typeface="Arial"/>
                <a:ea typeface="Arial"/>
                <a:cs typeface="Arial"/>
                <a:sym typeface="Arial"/>
              </a:endParaRPr>
            </a:p>
          </p:txBody>
        </p:sp>
        <p:sp>
          <p:nvSpPr>
            <p:cNvPr id="717" name="Google Shape;717;p30"/>
            <p:cNvSpPr/>
            <p:nvPr/>
          </p:nvSpPr>
          <p:spPr>
            <a:xfrm>
              <a:off x="1129140" y="3414916"/>
              <a:ext cx="3250311" cy="1336573"/>
            </a:xfrm>
            <a:prstGeom prst="rect">
              <a:avLst/>
            </a:prstGeom>
            <a:noFill/>
            <a:ln>
              <a:noFill/>
            </a:ln>
          </p:spPr>
          <p:txBody>
            <a:bodyPr spcFirstLastPara="1" wrap="square" lIns="91425" tIns="45700" rIns="91425" bIns="45700" anchor="t" anchorCtr="0">
              <a:spAutoFit/>
            </a:bodyPr>
            <a:lstStyle/>
            <a:p>
              <a:pPr lvl="0" algn="just">
                <a:lnSpc>
                  <a:spcPct val="120000"/>
                </a:lnSpc>
              </a:pPr>
              <a:r>
                <a:rPr lang="en-US" sz="1200" dirty="0">
                  <a:solidFill>
                    <a:schemeClr val="bg1"/>
                  </a:solidFill>
                </a:rPr>
                <a:t>NDX = Nasdaq 100 Index</a:t>
              </a:r>
            </a:p>
            <a:p>
              <a:pPr lvl="0" algn="just">
                <a:lnSpc>
                  <a:spcPct val="120000"/>
                </a:lnSpc>
              </a:pPr>
              <a:r>
                <a:rPr lang="en-US" sz="1200" dirty="0">
                  <a:solidFill>
                    <a:schemeClr val="bg1"/>
                  </a:solidFill>
                </a:rPr>
                <a:t>FXI = iShares China Large-Cap ETF </a:t>
              </a:r>
            </a:p>
            <a:p>
              <a:pPr lvl="0" algn="just">
                <a:lnSpc>
                  <a:spcPct val="120000"/>
                </a:lnSpc>
              </a:pPr>
              <a:endParaRPr lang="en-US" sz="1200" dirty="0">
                <a:solidFill>
                  <a:schemeClr val="bg1"/>
                </a:solidFill>
              </a:endParaRPr>
            </a:p>
            <a:p>
              <a:pPr lvl="0" algn="just">
                <a:lnSpc>
                  <a:spcPct val="120000"/>
                </a:lnSpc>
              </a:pPr>
              <a:r>
                <a:rPr lang="en-US" sz="1200" dirty="0">
                  <a:solidFill>
                    <a:schemeClr val="bg1"/>
                  </a:solidFill>
                </a:rPr>
                <a:t>15 and 10 top tech companies in the US and China were chosen according to their market cap</a:t>
              </a:r>
              <a:endParaRPr sz="700" dirty="0">
                <a:solidFill>
                  <a:schemeClr val="bg1"/>
                </a:solidFill>
                <a:latin typeface="Arial"/>
                <a:ea typeface="Arial"/>
                <a:cs typeface="Arial"/>
                <a:sym typeface="Arial"/>
              </a:endParaRPr>
            </a:p>
          </p:txBody>
        </p:sp>
        <p:sp>
          <p:nvSpPr>
            <p:cNvPr id="718" name="Google Shape;718;p30"/>
            <p:cNvSpPr/>
            <p:nvPr/>
          </p:nvSpPr>
          <p:spPr>
            <a:xfrm>
              <a:off x="1129140" y="4123237"/>
              <a:ext cx="3004396" cy="208265"/>
            </a:xfrm>
            <a:prstGeom prst="rect">
              <a:avLst/>
            </a:prstGeom>
            <a:noFill/>
            <a:ln>
              <a:noFill/>
            </a:ln>
          </p:spPr>
          <p:txBody>
            <a:bodyPr spcFirstLastPara="1" wrap="square" lIns="91425" tIns="45700" rIns="91425" bIns="45700" anchor="t" anchorCtr="0">
              <a:spAutoFit/>
            </a:bodyPr>
            <a:lstStyle/>
            <a:p>
              <a:pPr lvl="0">
                <a:lnSpc>
                  <a:spcPct val="120000"/>
                </a:lnSpc>
              </a:pPr>
              <a:endParaRPr sz="700" dirty="0">
                <a:solidFill>
                  <a:srgbClr val="A5A5A5"/>
                </a:solidFill>
                <a:latin typeface="Arial"/>
                <a:ea typeface="Arial"/>
                <a:cs typeface="Arial"/>
                <a:sym typeface="Arial"/>
              </a:endParaRPr>
            </a:p>
          </p:txBody>
        </p:sp>
      </p:grpSp>
      <p:sp>
        <p:nvSpPr>
          <p:cNvPr id="719" name="Google Shape;719;p30"/>
          <p:cNvSpPr txBox="1"/>
          <p:nvPr/>
        </p:nvSpPr>
        <p:spPr>
          <a:xfrm>
            <a:off x="4223809" y="221639"/>
            <a:ext cx="3744384" cy="4669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3034" dirty="0">
                <a:solidFill>
                  <a:schemeClr val="tx1"/>
                </a:solidFill>
                <a:latin typeface="Arial"/>
                <a:ea typeface="Arial"/>
                <a:cs typeface="Arial"/>
                <a:sym typeface="Arial"/>
              </a:rPr>
              <a:t>Data Source</a:t>
            </a:r>
            <a:endParaRPr sz="3791" dirty="0">
              <a:solidFill>
                <a:schemeClr val="tx1"/>
              </a:solidFill>
              <a:latin typeface="Arial"/>
              <a:ea typeface="Arial"/>
              <a:cs typeface="Arial"/>
              <a:sym typeface="Arial"/>
            </a:endParaRPr>
          </a:p>
        </p:txBody>
      </p:sp>
      <p:sp>
        <p:nvSpPr>
          <p:cNvPr id="720" name="Google Shape;720;p30"/>
          <p:cNvSpPr txBox="1"/>
          <p:nvPr/>
        </p:nvSpPr>
        <p:spPr>
          <a:xfrm>
            <a:off x="4764933" y="705187"/>
            <a:ext cx="2662135" cy="2042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5 Data sources </a:t>
            </a:r>
            <a:endParaRPr sz="1800" dirty="0">
              <a:solidFill>
                <a:schemeClr val="tx1"/>
              </a:solidFill>
              <a:latin typeface="Arial"/>
              <a:ea typeface="Arial"/>
              <a:cs typeface="Arial"/>
              <a:sym typeface="Arial"/>
            </a:endParaRPr>
          </a:p>
        </p:txBody>
      </p:sp>
      <p:grpSp>
        <p:nvGrpSpPr>
          <p:cNvPr id="721" name="Google Shape;721;p30"/>
          <p:cNvGrpSpPr/>
          <p:nvPr/>
        </p:nvGrpSpPr>
        <p:grpSpPr>
          <a:xfrm>
            <a:off x="840370" y="561481"/>
            <a:ext cx="10511262" cy="0"/>
            <a:chOff x="1028775" y="591989"/>
            <a:chExt cx="11086097" cy="0"/>
          </a:xfrm>
        </p:grpSpPr>
        <p:cxnSp>
          <p:nvCxnSpPr>
            <p:cNvPr id="722" name="Google Shape;722;p30"/>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723" name="Google Shape;723;p30"/>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grpSp>
        <p:nvGrpSpPr>
          <p:cNvPr id="37" name="Google Shape;690;p30">
            <a:extLst>
              <a:ext uri="{FF2B5EF4-FFF2-40B4-BE49-F238E27FC236}">
                <a16:creationId xmlns:a16="http://schemas.microsoft.com/office/drawing/2014/main" id="{30030C83-FB79-D74B-A8CA-EF197CB03BE4}"/>
              </a:ext>
            </a:extLst>
          </p:cNvPr>
          <p:cNvGrpSpPr/>
          <p:nvPr/>
        </p:nvGrpSpPr>
        <p:grpSpPr>
          <a:xfrm>
            <a:off x="1271844" y="5180718"/>
            <a:ext cx="3272723" cy="515099"/>
            <a:chOff x="5128064" y="2256183"/>
            <a:chExt cx="3273083" cy="515155"/>
          </a:xfrm>
        </p:grpSpPr>
        <p:sp>
          <p:nvSpPr>
            <p:cNvPr id="38" name="Google Shape;691;p30">
              <a:extLst>
                <a:ext uri="{FF2B5EF4-FFF2-40B4-BE49-F238E27FC236}">
                  <a16:creationId xmlns:a16="http://schemas.microsoft.com/office/drawing/2014/main" id="{54A7D4BF-20B3-334D-AF8C-7BE4E0E15A17}"/>
                </a:ext>
              </a:extLst>
            </p:cNvPr>
            <p:cNvSpPr/>
            <p:nvPr/>
          </p:nvSpPr>
          <p:spPr>
            <a:xfrm>
              <a:off x="5128064" y="2256184"/>
              <a:ext cx="3273083" cy="515154"/>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altLang="zh-CN" sz="1327" dirty="0">
                  <a:solidFill>
                    <a:srgbClr val="FFFFFF"/>
                  </a:solidFill>
                  <a:latin typeface="Arial"/>
                  <a:ea typeface="Arial"/>
                  <a:cs typeface="Arial"/>
                  <a:sym typeface="Arial"/>
                </a:rPr>
                <a:t>Unemployment Rate</a:t>
              </a:r>
              <a:endParaRPr sz="1327" dirty="0">
                <a:solidFill>
                  <a:srgbClr val="FFFFFF"/>
                </a:solidFill>
                <a:latin typeface="Arial"/>
                <a:ea typeface="Arial"/>
                <a:cs typeface="Arial"/>
                <a:sym typeface="Arial"/>
              </a:endParaRPr>
            </a:p>
          </p:txBody>
        </p:sp>
        <p:sp>
          <p:nvSpPr>
            <p:cNvPr id="39" name="Google Shape;692;p30">
              <a:extLst>
                <a:ext uri="{FF2B5EF4-FFF2-40B4-BE49-F238E27FC236}">
                  <a16:creationId xmlns:a16="http://schemas.microsoft.com/office/drawing/2014/main" id="{15D61F23-CCB4-9B4E-96D2-07570D9E9C3D}"/>
                </a:ext>
              </a:extLst>
            </p:cNvPr>
            <p:cNvSpPr/>
            <p:nvPr/>
          </p:nvSpPr>
          <p:spPr>
            <a:xfrm>
              <a:off x="5128064" y="2256183"/>
              <a:ext cx="464234" cy="515155"/>
            </a:xfrm>
            <a:prstGeom prst="rect">
              <a:avLst/>
            </a:prstGeom>
            <a:solidFill>
              <a:srgbClr val="256F66"/>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1327">
                <a:solidFill>
                  <a:srgbClr val="FFFFFF"/>
                </a:solidFill>
                <a:latin typeface="Arial"/>
                <a:ea typeface="Arial"/>
                <a:cs typeface="Arial"/>
                <a:sym typeface="Arial"/>
              </a:endParaRPr>
            </a:p>
          </p:txBody>
        </p:sp>
      </p:grpSp>
      <p:grpSp>
        <p:nvGrpSpPr>
          <p:cNvPr id="40" name="Google Shape;708;p30">
            <a:extLst>
              <a:ext uri="{FF2B5EF4-FFF2-40B4-BE49-F238E27FC236}">
                <a16:creationId xmlns:a16="http://schemas.microsoft.com/office/drawing/2014/main" id="{9CE993CC-A576-B64A-A597-E9A14AC408AB}"/>
              </a:ext>
            </a:extLst>
          </p:cNvPr>
          <p:cNvGrpSpPr/>
          <p:nvPr/>
        </p:nvGrpSpPr>
        <p:grpSpPr>
          <a:xfrm>
            <a:off x="4731355" y="5118007"/>
            <a:ext cx="2367440" cy="907357"/>
            <a:chOff x="8508022" y="2034687"/>
            <a:chExt cx="3198055" cy="907456"/>
          </a:xfrm>
        </p:grpSpPr>
        <p:sp>
          <p:nvSpPr>
            <p:cNvPr id="41" name="Google Shape;709;p30">
              <a:extLst>
                <a:ext uri="{FF2B5EF4-FFF2-40B4-BE49-F238E27FC236}">
                  <a16:creationId xmlns:a16="http://schemas.microsoft.com/office/drawing/2014/main" id="{47BAE5E9-E78A-0D4C-8FE0-5B1E4C2CED2F}"/>
                </a:ext>
              </a:extLst>
            </p:cNvPr>
            <p:cNvSpPr txBox="1"/>
            <p:nvPr/>
          </p:nvSpPr>
          <p:spPr>
            <a:xfrm>
              <a:off x="8514343" y="2034687"/>
              <a:ext cx="3072202" cy="42473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dirty="0">
                  <a:solidFill>
                    <a:schemeClr val="tx1"/>
                  </a:solidFill>
                </a:rPr>
                <a:t>Unemployment </a:t>
              </a:r>
              <a:endParaRPr dirty="0">
                <a:solidFill>
                  <a:schemeClr val="tx1"/>
                </a:solidFill>
                <a:latin typeface="Arial"/>
                <a:ea typeface="Arial"/>
                <a:cs typeface="Arial"/>
                <a:sym typeface="Arial"/>
              </a:endParaRPr>
            </a:p>
          </p:txBody>
        </p:sp>
        <p:sp>
          <p:nvSpPr>
            <p:cNvPr id="42" name="Google Shape;710;p30">
              <a:extLst>
                <a:ext uri="{FF2B5EF4-FFF2-40B4-BE49-F238E27FC236}">
                  <a16:creationId xmlns:a16="http://schemas.microsoft.com/office/drawing/2014/main" id="{14B75014-6738-5C44-9C94-F32AEB170804}"/>
                </a:ext>
              </a:extLst>
            </p:cNvPr>
            <p:cNvSpPr/>
            <p:nvPr/>
          </p:nvSpPr>
          <p:spPr>
            <a:xfrm>
              <a:off x="8508022" y="2365039"/>
              <a:ext cx="3198055" cy="577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050" dirty="0">
                  <a:solidFill>
                    <a:schemeClr val="tx1"/>
                  </a:solidFill>
                  <a:latin typeface="Arial"/>
                  <a:ea typeface="Arial"/>
                  <a:cs typeface="Arial"/>
                  <a:sym typeface="Arial"/>
                </a:rPr>
                <a:t>Downloaded from Trading Economics (2022) and Federal Reserve Economic Data (2022)</a:t>
              </a:r>
              <a:endParaRPr sz="1050" dirty="0">
                <a:solidFill>
                  <a:schemeClr val="tx1"/>
                </a:solidFill>
                <a:latin typeface="Arial"/>
                <a:ea typeface="Arial"/>
                <a:cs typeface="Arial"/>
                <a:sym typeface="Arial"/>
              </a:endParaRPr>
            </a:p>
          </p:txBody>
        </p:sp>
      </p:grpSp>
      <p:sp>
        <p:nvSpPr>
          <p:cNvPr id="44" name="TextBox 43">
            <a:extLst>
              <a:ext uri="{FF2B5EF4-FFF2-40B4-BE49-F238E27FC236}">
                <a16:creationId xmlns:a16="http://schemas.microsoft.com/office/drawing/2014/main" id="{A9E0D0E6-CED5-5647-B187-264C6EA814C2}"/>
              </a:ext>
            </a:extLst>
          </p:cNvPr>
          <p:cNvSpPr txBox="1"/>
          <p:nvPr/>
        </p:nvSpPr>
        <p:spPr>
          <a:xfrm>
            <a:off x="3047036" y="3278005"/>
            <a:ext cx="6094070" cy="307777"/>
          </a:xfrm>
          <a:prstGeom prst="rect">
            <a:avLst/>
          </a:prstGeom>
          <a:noFill/>
        </p:spPr>
        <p:txBody>
          <a:bodyPr wrap="square">
            <a:spAutoFit/>
          </a:bodyPr>
          <a:lstStyle/>
          <a:p>
            <a:r>
              <a:rPr lang="en-GB" b="0" dirty="0">
                <a:effectLst/>
              </a:rPr>
              <a:t> </a:t>
            </a:r>
            <a:endParaRPr lang="en-US" dirty="0"/>
          </a:p>
        </p:txBody>
      </p:sp>
      <p:sp>
        <p:nvSpPr>
          <p:cNvPr id="2" name="Right Brace 1">
            <a:extLst>
              <a:ext uri="{FF2B5EF4-FFF2-40B4-BE49-F238E27FC236}">
                <a16:creationId xmlns:a16="http://schemas.microsoft.com/office/drawing/2014/main" id="{A39BE92C-8F26-6E46-8254-6AEAB13A3886}"/>
              </a:ext>
            </a:extLst>
          </p:cNvPr>
          <p:cNvSpPr/>
          <p:nvPr/>
        </p:nvSpPr>
        <p:spPr>
          <a:xfrm>
            <a:off x="7010308" y="1884548"/>
            <a:ext cx="490523" cy="3848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Google Shape;703;p30">
            <a:extLst>
              <a:ext uri="{FF2B5EF4-FFF2-40B4-BE49-F238E27FC236}">
                <a16:creationId xmlns:a16="http://schemas.microsoft.com/office/drawing/2014/main" id="{2C6CFE9A-83E5-784B-AA88-1A8577B02386}"/>
              </a:ext>
            </a:extLst>
          </p:cNvPr>
          <p:cNvSpPr txBox="1"/>
          <p:nvPr/>
        </p:nvSpPr>
        <p:spPr>
          <a:xfrm>
            <a:off x="7546492" y="3402326"/>
            <a:ext cx="952870" cy="75709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1800" b="1" u="sng" dirty="0">
                <a:solidFill>
                  <a:schemeClr val="tx1"/>
                </a:solidFill>
              </a:rPr>
              <a:t>Time Series</a:t>
            </a:r>
            <a:endParaRPr lang="en-US"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3"/>
          <p:cNvSpPr/>
          <p:nvPr/>
        </p:nvSpPr>
        <p:spPr>
          <a:xfrm>
            <a:off x="4019160" y="3312314"/>
            <a:ext cx="4153685" cy="919624"/>
          </a:xfrm>
          <a:prstGeom prst="roundRect">
            <a:avLst>
              <a:gd name="adj" fmla="val 50000"/>
            </a:avLst>
          </a:prstGeom>
          <a:solidFill>
            <a:schemeClr val="accent5"/>
          </a:solidFill>
          <a:ln>
            <a:noFill/>
          </a:ln>
        </p:spPr>
        <p:txBody>
          <a:bodyPr spcFirstLastPara="1" wrap="square" lIns="68925" tIns="34450" rIns="68925" bIns="34450" anchor="ctr" anchorCtr="0">
            <a:noAutofit/>
          </a:bodyPr>
          <a:lstStyle/>
          <a:p>
            <a:pPr marL="0" marR="0" lvl="0" indent="0" algn="ctr" rtl="0">
              <a:spcBef>
                <a:spcPts val="0"/>
              </a:spcBef>
              <a:spcAft>
                <a:spcPts val="0"/>
              </a:spcAft>
              <a:buNone/>
            </a:pPr>
            <a:endParaRPr sz="1431">
              <a:solidFill>
                <a:srgbClr val="FFFFFF"/>
              </a:solidFill>
              <a:latin typeface="Arial"/>
              <a:ea typeface="Arial"/>
              <a:cs typeface="Arial"/>
              <a:sym typeface="Arial"/>
            </a:endParaRPr>
          </a:p>
        </p:txBody>
      </p:sp>
      <p:sp>
        <p:nvSpPr>
          <p:cNvPr id="1216" name="Google Shape;1216;p43"/>
          <p:cNvSpPr/>
          <p:nvPr/>
        </p:nvSpPr>
        <p:spPr>
          <a:xfrm>
            <a:off x="5612272" y="2100310"/>
            <a:ext cx="967459" cy="967457"/>
          </a:xfrm>
          <a:prstGeom prst="ellipse">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altLang="zh-CN" sz="4172" dirty="0">
                <a:solidFill>
                  <a:srgbClr val="FFFFFF"/>
                </a:solidFill>
              </a:rPr>
              <a:t>2</a:t>
            </a:r>
            <a:endParaRPr sz="4172" dirty="0">
              <a:solidFill>
                <a:srgbClr val="FFFFFF"/>
              </a:solidFill>
              <a:latin typeface="Arial"/>
              <a:ea typeface="Arial"/>
              <a:cs typeface="Arial"/>
              <a:sym typeface="Arial"/>
            </a:endParaRPr>
          </a:p>
        </p:txBody>
      </p:sp>
      <p:sp>
        <p:nvSpPr>
          <p:cNvPr id="1217" name="Google Shape;1217;p43"/>
          <p:cNvSpPr/>
          <p:nvPr/>
        </p:nvSpPr>
        <p:spPr>
          <a:xfrm>
            <a:off x="4893906" y="3305077"/>
            <a:ext cx="2404194" cy="93410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3035" dirty="0">
                <a:solidFill>
                  <a:srgbClr val="FFFFFF"/>
                </a:solidFill>
                <a:latin typeface="Arial"/>
                <a:ea typeface="Arial"/>
                <a:cs typeface="Arial"/>
                <a:sym typeface="Arial"/>
              </a:rPr>
              <a:t>Exploratory Analysis</a:t>
            </a:r>
            <a:endParaRPr sz="1328" dirty="0">
              <a:solidFill>
                <a:srgbClr val="FFFFFF"/>
              </a:solidFill>
              <a:latin typeface="Arial"/>
              <a:ea typeface="Arial"/>
              <a:cs typeface="Arial"/>
              <a:sym typeface="Arial"/>
            </a:endParaRPr>
          </a:p>
        </p:txBody>
      </p:sp>
      <p:sp>
        <p:nvSpPr>
          <p:cNvPr id="9" name="Google Shape;658;p28">
            <a:extLst>
              <a:ext uri="{FF2B5EF4-FFF2-40B4-BE49-F238E27FC236}">
                <a16:creationId xmlns:a16="http://schemas.microsoft.com/office/drawing/2014/main" id="{8306604B-B787-B44E-AD9E-333129DE8AB7}"/>
              </a:ext>
            </a:extLst>
          </p:cNvPr>
          <p:cNvSpPr txBox="1"/>
          <p:nvPr/>
        </p:nvSpPr>
        <p:spPr>
          <a:xfrm>
            <a:off x="6432715" y="4398880"/>
            <a:ext cx="2000616" cy="492443"/>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altLang="zh-CN" sz="1600" b="0" i="0" u="none" strike="noStrike" cap="none" dirty="0">
                <a:solidFill>
                  <a:schemeClr val="tx1"/>
                </a:solidFill>
                <a:latin typeface="Arial"/>
                <a:ea typeface="Arial"/>
                <a:cs typeface="Arial"/>
                <a:sym typeface="Arial"/>
              </a:rPr>
              <a:t>Comparison of stocks by groups</a:t>
            </a:r>
            <a:endParaRPr sz="1600" b="0" i="0" u="none" strike="noStrike" cap="none" dirty="0">
              <a:solidFill>
                <a:schemeClr val="tx1"/>
              </a:solidFill>
              <a:latin typeface="Arial"/>
              <a:ea typeface="Arial"/>
              <a:cs typeface="Arial"/>
              <a:sym typeface="Arial"/>
            </a:endParaRPr>
          </a:p>
        </p:txBody>
      </p:sp>
      <p:sp>
        <p:nvSpPr>
          <p:cNvPr id="10" name="Google Shape;659;p28">
            <a:extLst>
              <a:ext uri="{FF2B5EF4-FFF2-40B4-BE49-F238E27FC236}">
                <a16:creationId xmlns:a16="http://schemas.microsoft.com/office/drawing/2014/main" id="{79476EAD-5FB7-E442-BF2A-AC2D4A6767B0}"/>
              </a:ext>
            </a:extLst>
          </p:cNvPr>
          <p:cNvSpPr txBox="1"/>
          <p:nvPr/>
        </p:nvSpPr>
        <p:spPr>
          <a:xfrm>
            <a:off x="4441372" y="4406045"/>
            <a:ext cx="1654628" cy="492443"/>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altLang="zh-CN" sz="1600" b="0" i="0" u="none" strike="noStrike" cap="none" dirty="0">
                <a:solidFill>
                  <a:schemeClr val="tx1"/>
                </a:solidFill>
                <a:latin typeface="Arial"/>
                <a:ea typeface="Arial"/>
                <a:cs typeface="Arial"/>
                <a:sym typeface="Arial"/>
              </a:rPr>
              <a:t>Macroeconomic factors</a:t>
            </a:r>
            <a:endParaRPr sz="1600" b="0" i="0" u="none" strike="noStrike" cap="none" dirty="0">
              <a:solidFill>
                <a:schemeClr val="tx1"/>
              </a:solidFill>
              <a:latin typeface="Arial"/>
              <a:ea typeface="Arial"/>
              <a:cs typeface="Arial"/>
              <a:sym typeface="Arial"/>
            </a:endParaRPr>
          </a:p>
        </p:txBody>
      </p:sp>
      <p:sp>
        <p:nvSpPr>
          <p:cNvPr id="11" name="Google Shape;661;p28">
            <a:extLst>
              <a:ext uri="{FF2B5EF4-FFF2-40B4-BE49-F238E27FC236}">
                <a16:creationId xmlns:a16="http://schemas.microsoft.com/office/drawing/2014/main" id="{FAF6579A-1146-6447-90E4-2C3747D9A42C}"/>
              </a:ext>
            </a:extLst>
          </p:cNvPr>
          <p:cNvSpPr txBox="1"/>
          <p:nvPr/>
        </p:nvSpPr>
        <p:spPr>
          <a:xfrm>
            <a:off x="4441372" y="5058266"/>
            <a:ext cx="1752628" cy="738664"/>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sz="1600" dirty="0">
                <a:solidFill>
                  <a:schemeClr val="tx1"/>
                </a:solidFill>
              </a:rPr>
              <a:t>Covid-19 new cases vs stock prices</a:t>
            </a:r>
            <a:endParaRPr sz="1600" b="0" i="0" u="none" strike="noStrike" cap="none" dirty="0">
              <a:solidFill>
                <a:schemeClr val="tx1"/>
              </a:solidFill>
              <a:latin typeface="Arial"/>
              <a:ea typeface="Arial"/>
              <a:cs typeface="Arial"/>
              <a:sym typeface="Arial"/>
            </a:endParaRPr>
          </a:p>
        </p:txBody>
      </p:sp>
      <p:sp>
        <p:nvSpPr>
          <p:cNvPr id="12" name="Google Shape;661;p28">
            <a:extLst>
              <a:ext uri="{FF2B5EF4-FFF2-40B4-BE49-F238E27FC236}">
                <a16:creationId xmlns:a16="http://schemas.microsoft.com/office/drawing/2014/main" id="{98ABD61E-73DF-9C40-BFF8-9B78525F8E9C}"/>
              </a:ext>
            </a:extLst>
          </p:cNvPr>
          <p:cNvSpPr txBox="1"/>
          <p:nvPr/>
        </p:nvSpPr>
        <p:spPr>
          <a:xfrm>
            <a:off x="6432715" y="5065354"/>
            <a:ext cx="1968730" cy="738664"/>
          </a:xfrm>
          <a:prstGeom prst="rect">
            <a:avLst/>
          </a:prstGeom>
          <a:noFill/>
          <a:ln>
            <a:noFill/>
          </a:ln>
        </p:spPr>
        <p:txBody>
          <a:bodyPr spcFirstLastPara="1" wrap="square" lIns="0" tIns="0" rIns="0" bIns="0" anchor="t" anchorCtr="0">
            <a:spAutoFit/>
          </a:bodyPr>
          <a:lstStyle/>
          <a:p>
            <a:pPr marL="162527" marR="0" lvl="1" indent="-162527" rtl="0">
              <a:spcBef>
                <a:spcPts val="0"/>
              </a:spcBef>
              <a:spcAft>
                <a:spcPts val="0"/>
              </a:spcAft>
              <a:buClr>
                <a:srgbClr val="A5A5A5"/>
              </a:buClr>
              <a:buSzPts val="1328"/>
              <a:buFont typeface="Arial"/>
              <a:buChar char="•"/>
            </a:pPr>
            <a:r>
              <a:rPr lang="en-US" altLang="zh-CN" sz="1600" b="0" i="0" u="none" strike="noStrike" cap="none" dirty="0">
                <a:solidFill>
                  <a:schemeClr val="tx1"/>
                </a:solidFill>
                <a:latin typeface="Arial"/>
                <a:ea typeface="Arial"/>
                <a:cs typeface="Arial"/>
                <a:sym typeface="Arial"/>
              </a:rPr>
              <a:t>CPI &amp; Unemployment rate Vs stock prices</a:t>
            </a:r>
            <a:endParaRPr sz="1600" b="0" i="0" u="none" strike="noStrike" cap="none" dirty="0">
              <a:solidFill>
                <a:schemeClr val="tx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DA9F305-87D0-1543-88FA-1A79C11A97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9422" y="3397667"/>
            <a:ext cx="6398578" cy="3322850"/>
          </a:xfrm>
          <a:prstGeom prst="rect">
            <a:avLst/>
          </a:prstGeom>
        </p:spPr>
      </p:pic>
      <p:pic>
        <p:nvPicPr>
          <p:cNvPr id="2" name="Picture 1" descr="Chart, line chart, histogram&#10;&#10;Description automatically generated">
            <a:extLst>
              <a:ext uri="{FF2B5EF4-FFF2-40B4-BE49-F238E27FC236}">
                <a16:creationId xmlns:a16="http://schemas.microsoft.com/office/drawing/2014/main" id="{780B056B-16F2-2044-A90B-84DA45BE4D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000" y="1267513"/>
            <a:ext cx="5329362" cy="3073400"/>
          </a:xfrm>
          <a:prstGeom prst="rect">
            <a:avLst/>
          </a:prstGeom>
        </p:spPr>
      </p:pic>
      <p:sp>
        <p:nvSpPr>
          <p:cNvPr id="5" name="TextBox 4">
            <a:extLst>
              <a:ext uri="{FF2B5EF4-FFF2-40B4-BE49-F238E27FC236}">
                <a16:creationId xmlns:a16="http://schemas.microsoft.com/office/drawing/2014/main" id="{F23AD651-0AB1-8F4A-B192-E01D6AFD3306}"/>
              </a:ext>
            </a:extLst>
          </p:cNvPr>
          <p:cNvSpPr txBox="1"/>
          <p:nvPr/>
        </p:nvSpPr>
        <p:spPr>
          <a:xfrm>
            <a:off x="541107" y="4682714"/>
            <a:ext cx="6096000" cy="338554"/>
          </a:xfrm>
          <a:prstGeom prst="rect">
            <a:avLst/>
          </a:prstGeom>
          <a:noFill/>
        </p:spPr>
        <p:txBody>
          <a:bodyPr wrap="square">
            <a:spAutoFit/>
          </a:bodyPr>
          <a:lstStyle/>
          <a:p>
            <a:pPr lvl="0" algn="just">
              <a:spcBef>
                <a:spcPts val="400"/>
              </a:spcBef>
              <a:spcAft>
                <a:spcPts val="1000"/>
              </a:spcAft>
              <a:buSzPts val="800"/>
              <a:tabLst>
                <a:tab pos="338455" algn="l"/>
              </a:tabLst>
            </a:pPr>
            <a:r>
              <a:rPr lang="en-GB" sz="1600" b="1" u="sng" dirty="0">
                <a:effectLst/>
                <a:latin typeface="Times New Roman" panose="02020603050405020304" pitchFamily="18" charset="0"/>
                <a:ea typeface="SimSun" panose="02010600030101010101" pitchFamily="2" charset="-122"/>
              </a:rPr>
              <a:t>Comparison of stock price change: Shopify vs PDD</a:t>
            </a:r>
          </a:p>
        </p:txBody>
      </p:sp>
      <p:sp>
        <p:nvSpPr>
          <p:cNvPr id="7" name="TextBox 6">
            <a:extLst>
              <a:ext uri="{FF2B5EF4-FFF2-40B4-BE49-F238E27FC236}">
                <a16:creationId xmlns:a16="http://schemas.microsoft.com/office/drawing/2014/main" id="{7F0781B4-7557-374A-9CEE-01E4EC0264BC}"/>
              </a:ext>
            </a:extLst>
          </p:cNvPr>
          <p:cNvSpPr txBox="1"/>
          <p:nvPr/>
        </p:nvSpPr>
        <p:spPr>
          <a:xfrm>
            <a:off x="5273312" y="1424156"/>
            <a:ext cx="6398579" cy="255839"/>
          </a:xfrm>
          <a:prstGeom prst="rect">
            <a:avLst/>
          </a:prstGeom>
          <a:noFill/>
        </p:spPr>
        <p:txBody>
          <a:bodyPr wrap="square">
            <a:spAutoFit/>
          </a:bodyPr>
          <a:lstStyle/>
          <a:p>
            <a:pPr marL="914400" lvl="2" algn="just" fontAlgn="base">
              <a:lnSpc>
                <a:spcPts val="1200"/>
              </a:lnSpc>
              <a:buSzPts val="1000"/>
              <a:tabLst>
                <a:tab pos="342900" algn="l"/>
              </a:tabLst>
            </a:pPr>
            <a:r>
              <a:rPr lang="en-US" sz="1600" b="1" u="sng" strike="noStrike" dirty="0">
                <a:ln>
                  <a:noFill/>
                </a:ln>
                <a:effectLst>
                  <a:outerShdw sx="0" sy="0">
                    <a:srgbClr val="000000"/>
                  </a:outerShdw>
                </a:effectLst>
                <a:latin typeface="Times New Roman" panose="02020603050405020304" pitchFamily="18" charset="0"/>
              </a:rPr>
              <a:t>New Covid-19 Cases in China and the US from 2020 to 2022</a:t>
            </a:r>
            <a:endParaRPr lang="en-GB" sz="1600" b="1" u="sng" strike="noStrike" dirty="0">
              <a:ln>
                <a:noFill/>
              </a:ln>
              <a:effectLst>
                <a:outerShdw sx="0" sy="0">
                  <a:srgbClr val="000000"/>
                </a:outerShdw>
              </a:effectLst>
              <a:latin typeface="Times New Roman" panose="02020603050405020304" pitchFamily="18" charset="0"/>
            </a:endParaRPr>
          </a:p>
        </p:txBody>
      </p:sp>
      <p:sp>
        <p:nvSpPr>
          <p:cNvPr id="8" name="Google Shape;719;p30">
            <a:extLst>
              <a:ext uri="{FF2B5EF4-FFF2-40B4-BE49-F238E27FC236}">
                <a16:creationId xmlns:a16="http://schemas.microsoft.com/office/drawing/2014/main" id="{F0C13669-14A9-0B40-AB22-2C328CA0CA0A}"/>
              </a:ext>
            </a:extLst>
          </p:cNvPr>
          <p:cNvSpPr txBox="1"/>
          <p:nvPr/>
        </p:nvSpPr>
        <p:spPr>
          <a:xfrm>
            <a:off x="4223809" y="221639"/>
            <a:ext cx="3744384" cy="46692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3034" dirty="0">
                <a:solidFill>
                  <a:schemeClr val="tx1"/>
                </a:solidFill>
                <a:latin typeface="Arial"/>
                <a:ea typeface="Arial"/>
                <a:cs typeface="Arial"/>
                <a:sym typeface="Arial"/>
              </a:rPr>
              <a:t>Exploratory Analysis</a:t>
            </a:r>
            <a:endParaRPr sz="3791" dirty="0">
              <a:solidFill>
                <a:schemeClr val="tx1"/>
              </a:solidFill>
              <a:latin typeface="Arial"/>
              <a:ea typeface="Arial"/>
              <a:cs typeface="Arial"/>
              <a:sym typeface="Arial"/>
            </a:endParaRPr>
          </a:p>
        </p:txBody>
      </p:sp>
      <p:sp>
        <p:nvSpPr>
          <p:cNvPr id="9" name="Google Shape;720;p30">
            <a:extLst>
              <a:ext uri="{FF2B5EF4-FFF2-40B4-BE49-F238E27FC236}">
                <a16:creationId xmlns:a16="http://schemas.microsoft.com/office/drawing/2014/main" id="{D629DA8D-3F6E-A947-986A-61CEF321D5EF}"/>
              </a:ext>
            </a:extLst>
          </p:cNvPr>
          <p:cNvSpPr txBox="1"/>
          <p:nvPr/>
        </p:nvSpPr>
        <p:spPr>
          <a:xfrm>
            <a:off x="4536141" y="731988"/>
            <a:ext cx="3119717" cy="40844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Comparison of macroeconomic factors </a:t>
            </a:r>
          </a:p>
          <a:p>
            <a:pPr marL="0" marR="0" lvl="0" indent="0" algn="ctr" rtl="0">
              <a:spcBef>
                <a:spcPts val="0"/>
              </a:spcBef>
              <a:spcAft>
                <a:spcPts val="0"/>
              </a:spcAft>
              <a:buNone/>
            </a:pPr>
            <a:r>
              <a:rPr lang="en-US" altLang="zh-CN" sz="1327" dirty="0">
                <a:solidFill>
                  <a:schemeClr val="tx1"/>
                </a:solidFill>
                <a:latin typeface="Arial"/>
                <a:ea typeface="Arial"/>
                <a:cs typeface="Arial"/>
                <a:sym typeface="Arial"/>
              </a:rPr>
              <a:t>and specific stock prices by country </a:t>
            </a:r>
            <a:endParaRPr sz="1800" dirty="0">
              <a:solidFill>
                <a:schemeClr val="tx1"/>
              </a:solidFill>
              <a:latin typeface="Arial"/>
              <a:ea typeface="Arial"/>
              <a:cs typeface="Arial"/>
              <a:sym typeface="Arial"/>
            </a:endParaRPr>
          </a:p>
        </p:txBody>
      </p:sp>
      <p:grpSp>
        <p:nvGrpSpPr>
          <p:cNvPr id="10" name="Google Shape;721;p30">
            <a:extLst>
              <a:ext uri="{FF2B5EF4-FFF2-40B4-BE49-F238E27FC236}">
                <a16:creationId xmlns:a16="http://schemas.microsoft.com/office/drawing/2014/main" id="{850E24EF-D75C-D940-9C0C-AC7DB21860AE}"/>
              </a:ext>
            </a:extLst>
          </p:cNvPr>
          <p:cNvGrpSpPr/>
          <p:nvPr/>
        </p:nvGrpSpPr>
        <p:grpSpPr>
          <a:xfrm>
            <a:off x="840370" y="561481"/>
            <a:ext cx="10511262" cy="0"/>
            <a:chOff x="1028775" y="591989"/>
            <a:chExt cx="11086097" cy="0"/>
          </a:xfrm>
        </p:grpSpPr>
        <p:cxnSp>
          <p:nvCxnSpPr>
            <p:cNvPr id="11" name="Google Shape;722;p30">
              <a:extLst>
                <a:ext uri="{FF2B5EF4-FFF2-40B4-BE49-F238E27FC236}">
                  <a16:creationId xmlns:a16="http://schemas.microsoft.com/office/drawing/2014/main" id="{5833F99E-AF81-0340-AB34-18D7FD18AE69}"/>
                </a:ext>
              </a:extLst>
            </p:cNvPr>
            <p:cNvCxnSpPr/>
            <p:nvPr/>
          </p:nvCxnSpPr>
          <p:spPr>
            <a:xfrm>
              <a:off x="1028775" y="591989"/>
              <a:ext cx="3504197" cy="0"/>
            </a:xfrm>
            <a:prstGeom prst="straightConnector1">
              <a:avLst/>
            </a:prstGeom>
            <a:noFill/>
            <a:ln w="9525" cap="flat" cmpd="sng">
              <a:solidFill>
                <a:srgbClr val="A5A5A5"/>
              </a:solidFill>
              <a:prstDash val="solid"/>
              <a:miter lim="800000"/>
              <a:headEnd type="none" w="sm" len="sm"/>
              <a:tailEnd type="none" w="sm" len="sm"/>
            </a:ln>
          </p:spPr>
        </p:cxnSp>
        <p:cxnSp>
          <p:nvCxnSpPr>
            <p:cNvPr id="12" name="Google Shape;723;p30">
              <a:extLst>
                <a:ext uri="{FF2B5EF4-FFF2-40B4-BE49-F238E27FC236}">
                  <a16:creationId xmlns:a16="http://schemas.microsoft.com/office/drawing/2014/main" id="{E27F57BE-1F4B-AF45-A6D4-9488A2F5AE94}"/>
                </a:ext>
              </a:extLst>
            </p:cNvPr>
            <p:cNvCxnSpPr/>
            <p:nvPr/>
          </p:nvCxnSpPr>
          <p:spPr>
            <a:xfrm>
              <a:off x="8610675" y="591989"/>
              <a:ext cx="3504197" cy="0"/>
            </a:xfrm>
            <a:prstGeom prst="straightConnector1">
              <a:avLst/>
            </a:prstGeom>
            <a:noFill/>
            <a:ln w="9525" cap="flat" cmpd="sng">
              <a:solidFill>
                <a:srgbClr val="A5A5A5"/>
              </a:solidFill>
              <a:prstDash val="solid"/>
              <a:miter lim="800000"/>
              <a:headEnd type="none" w="sm" len="sm"/>
              <a:tailEnd type="none" w="sm" len="sm"/>
            </a:ln>
          </p:spPr>
        </p:cxnSp>
      </p:grpSp>
      <p:sp>
        <p:nvSpPr>
          <p:cNvPr id="14" name="TextBox 13">
            <a:extLst>
              <a:ext uri="{FF2B5EF4-FFF2-40B4-BE49-F238E27FC236}">
                <a16:creationId xmlns:a16="http://schemas.microsoft.com/office/drawing/2014/main" id="{89B16C5C-F26F-5F43-A9FB-E57F45E2D791}"/>
              </a:ext>
            </a:extLst>
          </p:cNvPr>
          <p:cNvSpPr txBox="1"/>
          <p:nvPr/>
        </p:nvSpPr>
        <p:spPr>
          <a:xfrm>
            <a:off x="5936272" y="1711999"/>
            <a:ext cx="5735619" cy="909608"/>
          </a:xfrm>
          <a:prstGeom prst="rect">
            <a:avLst/>
          </a:prstGeom>
          <a:noFill/>
        </p:spPr>
        <p:txBody>
          <a:bodyPr wrap="square">
            <a:spAutoFit/>
          </a:bodyPr>
          <a:lstStyle/>
          <a:p>
            <a:pPr marL="285750" indent="-285750">
              <a:buFont typeface="Wingdings" pitchFamily="2" charset="2"/>
              <a:buChar char="Ø"/>
            </a:pPr>
            <a:r>
              <a:rPr lang="en-US" sz="1600" dirty="0">
                <a:effectLst/>
                <a:latin typeface="Times New Roman" panose="02020603050405020304" pitchFamily="18" charset="0"/>
                <a:ea typeface="SimSun" panose="02010600030101010101" pitchFamily="2" charset="-122"/>
              </a:rPr>
              <a:t>China had more Covid-19 new cases than the US before Apr 2020 (aka the first wave),</a:t>
            </a:r>
          </a:p>
          <a:p>
            <a:pPr marL="285750" indent="-285750">
              <a:lnSpc>
                <a:spcPct val="150000"/>
              </a:lnSpc>
              <a:buFont typeface="Wingdings" pitchFamily="2" charset="2"/>
              <a:buChar char="Ø"/>
            </a:pPr>
            <a:r>
              <a:rPr lang="en-US" sz="1600" dirty="0">
                <a:latin typeface="Times New Roman" panose="02020603050405020304" pitchFamily="18" charset="0"/>
                <a:ea typeface="SimSun" panose="02010600030101010101" pitchFamily="2" charset="-122"/>
              </a:rPr>
              <a:t>T</a:t>
            </a:r>
            <a:r>
              <a:rPr lang="en-US" sz="1600" dirty="0">
                <a:effectLst/>
                <a:latin typeface="Times New Roman" panose="02020603050405020304" pitchFamily="18" charset="0"/>
                <a:ea typeface="SimSun" panose="02010600030101010101" pitchFamily="2" charset="-122"/>
              </a:rPr>
              <a:t>he US overtook China after that (aka the second wave). </a:t>
            </a:r>
            <a:endParaRPr lang="en-US" sz="1600" dirty="0"/>
          </a:p>
        </p:txBody>
      </p:sp>
      <p:sp>
        <p:nvSpPr>
          <p:cNvPr id="16" name="TextBox 15">
            <a:extLst>
              <a:ext uri="{FF2B5EF4-FFF2-40B4-BE49-F238E27FC236}">
                <a16:creationId xmlns:a16="http://schemas.microsoft.com/office/drawing/2014/main" id="{B71E868A-FBFF-A44C-9469-BC8724D9C193}"/>
              </a:ext>
            </a:extLst>
          </p:cNvPr>
          <p:cNvSpPr txBox="1"/>
          <p:nvPr/>
        </p:nvSpPr>
        <p:spPr>
          <a:xfrm>
            <a:off x="249027" y="5048794"/>
            <a:ext cx="5614749" cy="1077218"/>
          </a:xfrm>
          <a:prstGeom prst="rect">
            <a:avLst/>
          </a:prstGeom>
          <a:noFill/>
        </p:spPr>
        <p:txBody>
          <a:bodyPr wrap="square">
            <a:spAutoFit/>
          </a:bodyPr>
          <a:lstStyle/>
          <a:p>
            <a:pPr marL="285750" indent="-285750">
              <a:buFont typeface="Wingdings" pitchFamily="2" charset="2"/>
              <a:buChar char="Ø"/>
            </a:pPr>
            <a:r>
              <a:rPr lang="en-US" sz="1600" dirty="0">
                <a:latin typeface="Times New Roman" panose="02020603050405020304" pitchFamily="18" charset="0"/>
                <a:ea typeface="SimSun" panose="02010600030101010101" pitchFamily="2" charset="-122"/>
              </a:rPr>
              <a:t>S</a:t>
            </a:r>
            <a:r>
              <a:rPr lang="en-US" sz="1600" dirty="0">
                <a:effectLst/>
                <a:latin typeface="Times New Roman" panose="02020603050405020304" pitchFamily="18" charset="0"/>
                <a:ea typeface="SimSun" panose="02010600030101010101" pitchFamily="2" charset="-122"/>
              </a:rPr>
              <a:t>olely focus on online shopping platforms</a:t>
            </a:r>
          </a:p>
          <a:p>
            <a:pPr marL="285750" indent="-285750">
              <a:buFont typeface="Wingdings" pitchFamily="2" charset="2"/>
              <a:buChar char="Ø"/>
            </a:pPr>
            <a:r>
              <a:rPr lang="en-US" sz="1600" dirty="0">
                <a:latin typeface="Times New Roman" panose="02020603050405020304" pitchFamily="18" charset="0"/>
                <a:ea typeface="SimSun" panose="02010600030101010101" pitchFamily="2" charset="-122"/>
              </a:rPr>
              <a:t>E</a:t>
            </a:r>
            <a:r>
              <a:rPr lang="en-US" sz="1600" dirty="0">
                <a:effectLst/>
                <a:latin typeface="Times New Roman" panose="02020603050405020304" pitchFamily="18" charset="0"/>
                <a:ea typeface="SimSun" panose="02010600030101010101" pitchFamily="2" charset="-122"/>
              </a:rPr>
              <a:t>xtensively benefited from the Covid-19 pandemic</a:t>
            </a:r>
          </a:p>
          <a:p>
            <a:pPr marL="285750" indent="-285750">
              <a:buFont typeface="Wingdings" pitchFamily="2" charset="2"/>
              <a:buChar char="Ø"/>
            </a:pPr>
            <a:r>
              <a:rPr lang="en-US" sz="1600" dirty="0">
                <a:latin typeface="Times New Roman" panose="02020603050405020304" pitchFamily="18" charset="0"/>
                <a:ea typeface="SimSun" panose="02010600030101010101" pitchFamily="2" charset="-122"/>
              </a:rPr>
              <a:t>R</a:t>
            </a:r>
            <a:r>
              <a:rPr lang="en-US" sz="1600" dirty="0">
                <a:effectLst/>
                <a:latin typeface="Times New Roman" panose="02020603050405020304" pitchFamily="18" charset="0"/>
                <a:ea typeface="SimSun" panose="02010600030101010101" pitchFamily="2" charset="-122"/>
              </a:rPr>
              <a:t>each approximately 450% and 350% growth in Mar 2021 respectively</a:t>
            </a: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Difference Between Cryptocurrency and Stocks by Slidesgo</Template>
  <TotalTime>222</TotalTime>
  <Words>2128</Words>
  <Application>Microsoft Macintosh PowerPoint</Application>
  <PresentationFormat>Widescreen</PresentationFormat>
  <Paragraphs>245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Impact</vt:lpstr>
      <vt:lpstr>Times New Roman</vt:lpstr>
      <vt:lpstr>Wingdings</vt:lpstr>
      <vt:lpstr>Wingdings 2</vt:lpstr>
      <vt:lpstr>Quotable</vt:lpstr>
      <vt:lpstr>Topic: Comparison of stock market performance among the US and Chinese tech companies, with respect to the Impact of the Covid-19 Pandemic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Comparison of stock market performance among the US and Chinese tech companies, with respect to the Impact of the Covid-19 Pandemic</dc:title>
  <dc:creator>Chuen Lik Daniel Wong</dc:creator>
  <cp:lastModifiedBy>Chuen Lik Daniel Wong</cp:lastModifiedBy>
  <cp:revision>1</cp:revision>
  <dcterms:created xsi:type="dcterms:W3CDTF">2022-08-16T18:10:45Z</dcterms:created>
  <dcterms:modified xsi:type="dcterms:W3CDTF">2022-08-16T21:53:43Z</dcterms:modified>
</cp:coreProperties>
</file>