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7" r:id="rId2"/>
    <p:sldId id="268" r:id="rId3"/>
    <p:sldId id="270" r:id="rId4"/>
    <p:sldId id="271" r:id="rId5"/>
    <p:sldId id="277" r:id="rId6"/>
    <p:sldId id="272" r:id="rId7"/>
    <p:sldId id="273" r:id="rId8"/>
    <p:sldId id="274" r:id="rId9"/>
    <p:sldId id="275" r:id="rId10"/>
    <p:sldId id="276" r:id="rId11"/>
    <p:sldId id="278" r:id="rId12"/>
    <p:sldId id="279" r:id="rId13"/>
    <p:sldId id="280" r:id="rId14"/>
    <p:sldId id="281" r:id="rId15"/>
    <p:sldId id="282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5" r:id="rId24"/>
    <p:sldId id="292" r:id="rId25"/>
    <p:sldId id="29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F7961D-D6BA-4FC3-A3E6-69297F7A2762}" v="1066" dt="2021-06-20T07:42:23.974"/>
    <p1510:client id="{2D41CE1D-E0E2-44BE-99CE-EA0251F28A29}" v="1" dt="2021-06-20T05:45:14.8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strictcouncils.gov.hk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A94B24-6824-4904-A14C-F4D6D95489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sz="2800">
                <a:ea typeface="+mj-lt"/>
                <a:cs typeface="+mj-lt"/>
              </a:rPr>
              <a:t>find</a:t>
            </a:r>
            <a:r>
              <a:rPr lang="en-US" altLang="zh-TW" sz="2800">
                <a:ea typeface="+mj-lt"/>
                <a:cs typeface="+mj-lt"/>
              </a:rPr>
              <a:t>ing</a:t>
            </a:r>
            <a:r>
              <a:rPr lang="zh-TW" sz="2800">
                <a:ea typeface="+mj-lt"/>
                <a:cs typeface="+mj-lt"/>
              </a:rPr>
              <a:t> an optimal location of opening an outdoor activities center</a:t>
            </a:r>
            <a:endParaRPr lang="zh-TW" sz="280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4033BCB-C196-46DE-9BFA-FD37A30086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r>
              <a:rPr lang="zh-TW" b="1"/>
              <a:t>Capstone Project - The Battle of the Neighborhoods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48005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A9AEA-9547-4BA4-8E6F-AE0F1505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MET</a:t>
            </a:r>
            <a:r>
              <a:rPr lang="zh-TW" b="1">
                <a:ea typeface="+mj-lt"/>
                <a:cs typeface="+mj-lt"/>
              </a:rPr>
              <a:t>H</a:t>
            </a:r>
            <a:r>
              <a:rPr lang="en-US" b="1">
                <a:ea typeface="+mj-lt"/>
                <a:cs typeface="+mj-lt"/>
              </a:rPr>
              <a:t>ODOLOGY(CONT.)</a:t>
            </a:r>
            <a:endParaRPr lang="zh-TW">
              <a:ea typeface="+mj-lt"/>
              <a:cs typeface="+mj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BD9FCE-9139-4719-B36A-6BFE0E039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f-ZA">
                <a:ea typeface="+mn-lt"/>
                <a:cs typeface="+mn-lt"/>
              </a:rPr>
              <a:t>Analyze each neighborhood in Hong Kong by One-hot</a:t>
            </a:r>
          </a:p>
          <a:p>
            <a:pPr marL="0" indent="0">
              <a:buNone/>
            </a:pPr>
            <a:endParaRPr lang="af-ZA" altLang="zh-TW" dirty="0">
              <a:ea typeface="+mn-lt"/>
              <a:cs typeface="+mn-lt"/>
            </a:endParaRPr>
          </a:p>
        </p:txBody>
      </p:sp>
      <p:pic>
        <p:nvPicPr>
          <p:cNvPr id="4" name="圖片 4" descr="一張含有 桌 的圖片&#10;&#10;自動產生的描述">
            <a:extLst>
              <a:ext uri="{FF2B5EF4-FFF2-40B4-BE49-F238E27FC236}">
                <a16:creationId xmlns:a16="http://schemas.microsoft.com/office/drawing/2014/main" id="{71617771-E06C-4D21-8C48-D612D5E83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377" y="2481125"/>
            <a:ext cx="9601199" cy="273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935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A9AEA-9547-4BA4-8E6F-AE0F1505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MET</a:t>
            </a:r>
            <a:r>
              <a:rPr lang="zh-TW" b="1">
                <a:ea typeface="+mj-lt"/>
                <a:cs typeface="+mj-lt"/>
              </a:rPr>
              <a:t>H</a:t>
            </a:r>
            <a:r>
              <a:rPr lang="en-US" b="1">
                <a:ea typeface="+mj-lt"/>
                <a:cs typeface="+mj-lt"/>
              </a:rPr>
              <a:t>ODOLOGY(CONT.)</a:t>
            </a:r>
            <a:endParaRPr lang="zh-TW">
              <a:ea typeface="+mj-lt"/>
              <a:cs typeface="+mj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BD9FCE-9139-4719-B36A-6BFE0E039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/>
              </a:rPr>
              <a:t>Calculate mean of existence per Venue by </a:t>
            </a:r>
            <a:r>
              <a:rPr lang="en-US">
                <a:ea typeface="+mn-lt"/>
                <a:cs typeface="+mn-lt"/>
              </a:rPr>
              <a:t>Neighborhood</a:t>
            </a:r>
            <a:endParaRPr lang="zh-TW" dirty="0"/>
          </a:p>
          <a:p>
            <a:endParaRPr lang="zh-TW" altLang="en-US" dirty="0">
              <a:ea typeface="新細明體"/>
            </a:endParaRPr>
          </a:p>
        </p:txBody>
      </p:sp>
      <p:pic>
        <p:nvPicPr>
          <p:cNvPr id="4" name="圖片 4" descr="一張含有 桌 的圖片&#10;&#10;自動產生的描述">
            <a:extLst>
              <a:ext uri="{FF2B5EF4-FFF2-40B4-BE49-F238E27FC236}">
                <a16:creationId xmlns:a16="http://schemas.microsoft.com/office/drawing/2014/main" id="{73BEBEFA-6EA3-4273-9EFA-594542AB1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376" y="2469318"/>
            <a:ext cx="5679687" cy="321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35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A9AEA-9547-4BA4-8E6F-AE0F1505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MET</a:t>
            </a:r>
            <a:r>
              <a:rPr lang="zh-TW" b="1">
                <a:ea typeface="+mj-lt"/>
                <a:cs typeface="+mj-lt"/>
              </a:rPr>
              <a:t>H</a:t>
            </a:r>
            <a:r>
              <a:rPr lang="en-US" b="1">
                <a:ea typeface="+mj-lt"/>
                <a:cs typeface="+mj-lt"/>
              </a:rPr>
              <a:t>ODOLOGY(CONT.)</a:t>
            </a:r>
            <a:endParaRPr lang="zh-TW">
              <a:ea typeface="+mj-lt"/>
              <a:cs typeface="+mj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BD9FCE-9139-4719-B36A-6BFE0E039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>
                <a:ea typeface="+mn-lt"/>
                <a:cs typeface="+mn-lt"/>
              </a:rPr>
              <a:t>Count for each venue's frequency and sort for the top 10 most common venues in each neighborhood</a:t>
            </a:r>
            <a:endParaRPr lang="zh-TW" altLang="en-US"/>
          </a:p>
          <a:p>
            <a:endParaRPr lang="zh-TW" dirty="0">
              <a:ea typeface="新細明體"/>
            </a:endParaRPr>
          </a:p>
          <a:p>
            <a:endParaRPr lang="zh-TW" altLang="en-US" dirty="0">
              <a:ea typeface="新細明體"/>
            </a:endParaRPr>
          </a:p>
        </p:txBody>
      </p:sp>
      <p:pic>
        <p:nvPicPr>
          <p:cNvPr id="5" name="圖片 5" descr="一張含有 桌 的圖片&#10;&#10;自動產生的描述">
            <a:extLst>
              <a:ext uri="{FF2B5EF4-FFF2-40B4-BE49-F238E27FC236}">
                <a16:creationId xmlns:a16="http://schemas.microsoft.com/office/drawing/2014/main" id="{5D590A46-A68D-4B98-A4C4-F501D003E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376" y="2920420"/>
            <a:ext cx="8997175" cy="254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4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A9AEA-9547-4BA4-8E6F-AE0F1505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MET</a:t>
            </a:r>
            <a:r>
              <a:rPr lang="zh-TW" b="1">
                <a:ea typeface="+mj-lt"/>
                <a:cs typeface="+mj-lt"/>
              </a:rPr>
              <a:t>H</a:t>
            </a:r>
            <a:r>
              <a:rPr lang="en-US" b="1">
                <a:ea typeface="+mj-lt"/>
                <a:cs typeface="+mj-lt"/>
              </a:rPr>
              <a:t>ODOLOGY(CONT.)</a:t>
            </a:r>
            <a:endParaRPr lang="zh-TW">
              <a:ea typeface="+mj-lt"/>
              <a:cs typeface="+mj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BD9FCE-9139-4719-B36A-6BFE0E039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/>
                <a:cs typeface="+mn-lt"/>
              </a:rPr>
              <a:t>Clustering each </a:t>
            </a:r>
            <a:r>
              <a:rPr lang="en-US" altLang="zh-TW">
                <a:ea typeface="+mn-lt"/>
                <a:cs typeface="+mn-lt"/>
              </a:rPr>
              <a:t>neighborhood </a:t>
            </a:r>
            <a:r>
              <a:rPr lang="en-US" altLang="zh-TW">
                <a:ea typeface="新細明體"/>
                <a:cs typeface="+mn-lt"/>
              </a:rPr>
              <a:t>by 5 clusters</a:t>
            </a:r>
            <a:endParaRPr lang="en-US" altLang="zh-TW" dirty="0">
              <a:ea typeface="新細明體"/>
              <a:cs typeface="+mn-lt"/>
            </a:endParaRPr>
          </a:p>
          <a:p>
            <a:endParaRPr lang="zh-TW" dirty="0"/>
          </a:p>
          <a:p>
            <a:endParaRPr lang="zh-TW" altLang="en-US" dirty="0">
              <a:ea typeface="新細明體"/>
            </a:endParaRPr>
          </a:p>
        </p:txBody>
      </p:sp>
      <p:pic>
        <p:nvPicPr>
          <p:cNvPr id="5" name="圖片 5" descr="一張含有 桌 的圖片&#10;&#10;自動產生的描述">
            <a:extLst>
              <a:ext uri="{FF2B5EF4-FFF2-40B4-BE49-F238E27FC236}">
                <a16:creationId xmlns:a16="http://schemas.microsoft.com/office/drawing/2014/main" id="{CD25D7FB-BE64-4DD0-ABE8-6C5BD6A8E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376" y="2739804"/>
            <a:ext cx="4332249" cy="1935954"/>
          </a:xfrm>
          <a:prstGeom prst="rect">
            <a:avLst/>
          </a:prstGeom>
        </p:spPr>
      </p:pic>
      <p:pic>
        <p:nvPicPr>
          <p:cNvPr id="6" name="圖片 6" descr="一張含有 桌 的圖片&#10;&#10;自動產生的描述">
            <a:extLst>
              <a:ext uri="{FF2B5EF4-FFF2-40B4-BE49-F238E27FC236}">
                <a16:creationId xmlns:a16="http://schemas.microsoft.com/office/drawing/2014/main" id="{3F96ECC9-8257-4EA6-9039-F021B3797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985" y="2735558"/>
            <a:ext cx="5168589" cy="192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66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A9AEA-9547-4BA4-8E6F-AE0F1505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MET</a:t>
            </a:r>
            <a:r>
              <a:rPr lang="zh-TW" b="1">
                <a:ea typeface="+mj-lt"/>
                <a:cs typeface="+mj-lt"/>
              </a:rPr>
              <a:t>H</a:t>
            </a:r>
            <a:r>
              <a:rPr lang="en-US" b="1">
                <a:ea typeface="+mj-lt"/>
                <a:cs typeface="+mj-lt"/>
              </a:rPr>
              <a:t>ODOLOGY(CONT.)</a:t>
            </a:r>
            <a:endParaRPr lang="zh-TW">
              <a:ea typeface="+mj-lt"/>
              <a:cs typeface="+mj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BD9FCE-9139-4719-B36A-6BFE0E039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+mn-lt"/>
                <a:cs typeface="+mn-lt"/>
              </a:rPr>
              <a:t>J</a:t>
            </a:r>
            <a:r>
              <a:rPr lang="zh-TW">
                <a:ea typeface="+mn-lt"/>
                <a:cs typeface="+mn-lt"/>
              </a:rPr>
              <a:t>o</a:t>
            </a:r>
            <a:r>
              <a:rPr lang="en-US" altLang="zh-TW">
                <a:ea typeface="+mn-lt"/>
                <a:cs typeface="+mn-lt"/>
              </a:rPr>
              <a:t>i</a:t>
            </a:r>
            <a:r>
              <a:rPr lang="zh-TW">
                <a:ea typeface="+mn-lt"/>
                <a:cs typeface="+mn-lt"/>
              </a:rPr>
              <a:t>n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zh-TW">
                <a:ea typeface="+mn-lt"/>
                <a:cs typeface="+mn-lt"/>
              </a:rPr>
              <a:t>the</a:t>
            </a:r>
            <a:r>
              <a:rPr lang="zh-TW" altLang="en-US" dirty="0">
                <a:ea typeface="+mn-lt"/>
                <a:cs typeface="+mn-lt"/>
              </a:rPr>
              <a:t> </a:t>
            </a:r>
            <a:r>
              <a:rPr lang="zh-TW">
                <a:ea typeface="+mn-lt"/>
                <a:cs typeface="+mn-lt"/>
              </a:rPr>
              <a:t>top 10 most common venues in each neighborhood t</a:t>
            </a:r>
            <a:r>
              <a:rPr lang="en-US" altLang="zh-TW">
                <a:ea typeface="+mn-lt"/>
                <a:cs typeface="+mn-lt"/>
              </a:rPr>
              <a:t>o</a:t>
            </a:r>
            <a:r>
              <a:rPr lang="zh-TW" altLang="en-US">
                <a:ea typeface="+mn-lt"/>
                <a:cs typeface="+mn-lt"/>
              </a:rPr>
              <a:t> Area and Districts with Latitude and Longitude</a:t>
            </a:r>
            <a:endParaRPr lang="zh-TW" altLang="en-US"/>
          </a:p>
          <a:p>
            <a:endParaRPr lang="zh-TW" altLang="en-US" dirty="0">
              <a:ea typeface="新細明體"/>
            </a:endParaRPr>
          </a:p>
        </p:txBody>
      </p:sp>
      <p:pic>
        <p:nvPicPr>
          <p:cNvPr id="5" name="圖片 5" descr="一張含有 桌 的圖片&#10;&#10;自動產生的描述">
            <a:extLst>
              <a:ext uri="{FF2B5EF4-FFF2-40B4-BE49-F238E27FC236}">
                <a16:creationId xmlns:a16="http://schemas.microsoft.com/office/drawing/2014/main" id="{B7ECD71A-FBE8-4D66-927A-59E84B741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376" y="2928218"/>
            <a:ext cx="4899100" cy="1568417"/>
          </a:xfrm>
          <a:prstGeom prst="rect">
            <a:avLst/>
          </a:prstGeom>
        </p:spPr>
      </p:pic>
      <p:pic>
        <p:nvPicPr>
          <p:cNvPr id="6" name="圖片 6" descr="一張含有 地圖 的圖片&#10;&#10;自動產生的描述">
            <a:extLst>
              <a:ext uri="{FF2B5EF4-FFF2-40B4-BE49-F238E27FC236}">
                <a16:creationId xmlns:a16="http://schemas.microsoft.com/office/drawing/2014/main" id="{738A772A-11DF-4CC7-856D-D7D3D548E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839" y="2931884"/>
            <a:ext cx="4824762" cy="157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34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A9AEA-9547-4BA4-8E6F-AE0F1505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MET</a:t>
            </a:r>
            <a:r>
              <a:rPr lang="zh-TW" b="1">
                <a:ea typeface="+mj-lt"/>
                <a:cs typeface="+mj-lt"/>
              </a:rPr>
              <a:t>H</a:t>
            </a:r>
            <a:r>
              <a:rPr lang="en-US" b="1">
                <a:ea typeface="+mj-lt"/>
                <a:cs typeface="+mj-lt"/>
              </a:rPr>
              <a:t>ODOLOGY(CONT.)</a:t>
            </a:r>
            <a:endParaRPr lang="zh-TW">
              <a:ea typeface="+mj-lt"/>
              <a:cs typeface="+mj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BD9FCE-9139-4719-B36A-6BFE0E039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+mn-lt"/>
                <a:cs typeface="+mn-lt"/>
              </a:rPr>
              <a:t>Examine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Clusters</a:t>
            </a:r>
            <a:endParaRPr lang="zh-TW" altLang="en-US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altLang="zh-TW">
                <a:ea typeface="新細明體"/>
              </a:rPr>
              <a:t>Cluster 0</a:t>
            </a:r>
            <a:endParaRPr lang="en-US" altLang="zh-TW" dirty="0"/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endParaRPr lang="zh-TW" altLang="en-US" dirty="0">
              <a:ea typeface="新細明體"/>
            </a:endParaRPr>
          </a:p>
        </p:txBody>
      </p:sp>
      <p:pic>
        <p:nvPicPr>
          <p:cNvPr id="4" name="圖片 6" descr="一張含有 桌 的圖片&#10;&#10;自動產生的描述">
            <a:extLst>
              <a:ext uri="{FF2B5EF4-FFF2-40B4-BE49-F238E27FC236}">
                <a16:creationId xmlns:a16="http://schemas.microsoft.com/office/drawing/2014/main" id="{567F727A-33A6-4EAC-9A68-EB5821037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375" y="3181845"/>
            <a:ext cx="9607535" cy="227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76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A9AEA-9547-4BA4-8E6F-AE0F1505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MET</a:t>
            </a:r>
            <a:r>
              <a:rPr lang="zh-TW" b="1">
                <a:ea typeface="+mj-lt"/>
                <a:cs typeface="+mj-lt"/>
              </a:rPr>
              <a:t>H</a:t>
            </a:r>
            <a:r>
              <a:rPr lang="en-US" b="1">
                <a:ea typeface="+mj-lt"/>
                <a:cs typeface="+mj-lt"/>
              </a:rPr>
              <a:t>ODOLOGY(CONT.)</a:t>
            </a:r>
            <a:endParaRPr lang="zh-TW">
              <a:ea typeface="+mj-lt"/>
              <a:cs typeface="+mj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BD9FCE-9139-4719-B36A-6BFE0E039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+mn-lt"/>
                <a:cs typeface="+mn-lt"/>
              </a:rPr>
              <a:t>Examine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Clusters</a:t>
            </a:r>
            <a:endParaRPr lang="zh-TW" altLang="en-US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altLang="zh-TW">
                <a:ea typeface="新細明體"/>
              </a:rPr>
              <a:t>Cluster 1</a:t>
            </a:r>
            <a:endParaRPr lang="en-US" altLang="zh-TW" dirty="0"/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endParaRPr lang="zh-TW" altLang="en-US" dirty="0">
              <a:ea typeface="新細明體"/>
            </a:endParaRPr>
          </a:p>
        </p:txBody>
      </p:sp>
      <p:pic>
        <p:nvPicPr>
          <p:cNvPr id="5" name="圖片 5" descr="一張含有 桌 的圖片&#10;&#10;自動產生的描述">
            <a:extLst>
              <a:ext uri="{FF2B5EF4-FFF2-40B4-BE49-F238E27FC236}">
                <a16:creationId xmlns:a16="http://schemas.microsoft.com/office/drawing/2014/main" id="{86CC1D83-6C63-4CE2-BB4C-1B3F4261F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376" y="3189350"/>
            <a:ext cx="9607324" cy="109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451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A9AEA-9547-4BA4-8E6F-AE0F1505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MET</a:t>
            </a:r>
            <a:r>
              <a:rPr lang="zh-TW" b="1">
                <a:ea typeface="+mj-lt"/>
                <a:cs typeface="+mj-lt"/>
              </a:rPr>
              <a:t>H</a:t>
            </a:r>
            <a:r>
              <a:rPr lang="en-US" b="1">
                <a:ea typeface="+mj-lt"/>
                <a:cs typeface="+mj-lt"/>
              </a:rPr>
              <a:t>ODOLOGY(CONT.)</a:t>
            </a:r>
            <a:endParaRPr lang="zh-TW">
              <a:ea typeface="+mj-lt"/>
              <a:cs typeface="+mj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BD9FCE-9139-4719-B36A-6BFE0E039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+mn-lt"/>
                <a:cs typeface="+mn-lt"/>
              </a:rPr>
              <a:t>Examine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Clusters</a:t>
            </a:r>
            <a:endParaRPr lang="zh-TW" altLang="en-US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altLang="zh-TW">
                <a:ea typeface="新細明體"/>
              </a:rPr>
              <a:t>Cluster 2</a:t>
            </a:r>
            <a:endParaRPr lang="en-US" altLang="zh-TW" dirty="0"/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endParaRPr lang="zh-TW" altLang="en-US" dirty="0">
              <a:ea typeface="新細明體"/>
            </a:endParaRPr>
          </a:p>
        </p:txBody>
      </p:sp>
      <p:pic>
        <p:nvPicPr>
          <p:cNvPr id="5" name="圖片 5" descr="一張含有 桌 的圖片&#10;&#10;自動產生的描述">
            <a:extLst>
              <a:ext uri="{FF2B5EF4-FFF2-40B4-BE49-F238E27FC236}">
                <a16:creationId xmlns:a16="http://schemas.microsoft.com/office/drawing/2014/main" id="{8ACAD30A-09DF-4E9B-AFEB-1042E1373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229" y="2042262"/>
            <a:ext cx="6711175" cy="349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64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A9AEA-9547-4BA4-8E6F-AE0F1505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MET</a:t>
            </a:r>
            <a:r>
              <a:rPr lang="zh-TW" b="1">
                <a:ea typeface="+mj-lt"/>
                <a:cs typeface="+mj-lt"/>
              </a:rPr>
              <a:t>H</a:t>
            </a:r>
            <a:r>
              <a:rPr lang="en-US" b="1">
                <a:ea typeface="+mj-lt"/>
                <a:cs typeface="+mj-lt"/>
              </a:rPr>
              <a:t>ODOLOGY(CONT.)</a:t>
            </a:r>
            <a:endParaRPr lang="zh-TW">
              <a:ea typeface="+mj-lt"/>
              <a:cs typeface="+mj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BD9FCE-9139-4719-B36A-6BFE0E039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+mn-lt"/>
                <a:cs typeface="+mn-lt"/>
              </a:rPr>
              <a:t>Examine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Clusters</a:t>
            </a:r>
            <a:endParaRPr lang="zh-TW" altLang="en-US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altLang="zh-TW">
                <a:ea typeface="新細明體"/>
              </a:rPr>
              <a:t>Cluster 3</a:t>
            </a:r>
            <a:endParaRPr lang="en-US" altLang="zh-TW" dirty="0"/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endParaRPr lang="zh-TW" altLang="en-US" dirty="0">
              <a:ea typeface="新細明體"/>
            </a:endParaRPr>
          </a:p>
        </p:txBody>
      </p:sp>
      <p:pic>
        <p:nvPicPr>
          <p:cNvPr id="7" name="圖片 7" descr="一張含有 桌 的圖片&#10;&#10;自動產生的描述">
            <a:extLst>
              <a:ext uri="{FF2B5EF4-FFF2-40B4-BE49-F238E27FC236}">
                <a16:creationId xmlns:a16="http://schemas.microsoft.com/office/drawing/2014/main" id="{6D07C4F5-BC81-4531-8548-D0E76BFE6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376" y="3217217"/>
            <a:ext cx="9601199" cy="10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141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A9AEA-9547-4BA4-8E6F-AE0F1505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MET</a:t>
            </a:r>
            <a:r>
              <a:rPr lang="zh-TW" b="1">
                <a:ea typeface="+mj-lt"/>
                <a:cs typeface="+mj-lt"/>
              </a:rPr>
              <a:t>H</a:t>
            </a:r>
            <a:r>
              <a:rPr lang="en-US" b="1">
                <a:ea typeface="+mj-lt"/>
                <a:cs typeface="+mj-lt"/>
              </a:rPr>
              <a:t>ODOLOGY(CONT.)</a:t>
            </a:r>
            <a:endParaRPr lang="zh-TW">
              <a:ea typeface="+mj-lt"/>
              <a:cs typeface="+mj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BD9FCE-9139-4719-B36A-6BFE0E039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+mn-lt"/>
                <a:cs typeface="+mn-lt"/>
              </a:rPr>
              <a:t>Examine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Clusters</a:t>
            </a:r>
            <a:endParaRPr lang="zh-TW" altLang="en-US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altLang="zh-TW">
                <a:ea typeface="新細明體"/>
              </a:rPr>
              <a:t>Cluster 4</a:t>
            </a:r>
            <a:endParaRPr lang="en-US" altLang="zh-TW" dirty="0"/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endParaRPr lang="zh-TW" altLang="en-US" dirty="0">
              <a:ea typeface="新細明體"/>
            </a:endParaRPr>
          </a:p>
        </p:txBody>
      </p:sp>
      <p:pic>
        <p:nvPicPr>
          <p:cNvPr id="5" name="圖片 5" descr="一張含有 桌 的圖片&#10;&#10;自動產生的描述">
            <a:extLst>
              <a:ext uri="{FF2B5EF4-FFF2-40B4-BE49-F238E27FC236}">
                <a16:creationId xmlns:a16="http://schemas.microsoft.com/office/drawing/2014/main" id="{E0D9926B-B664-4EA3-8B15-F6B2B7BAA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376" y="3222594"/>
            <a:ext cx="9545443" cy="103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179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2E615B-0B82-4D49-BAE6-C834AFD3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b="1">
                <a:ea typeface="新細明體"/>
              </a:rPr>
              <a:t>Introduction: Business Problem</a:t>
            </a:r>
            <a:endParaRPr lang="zh-TW">
              <a:ea typeface="新細明體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C6E3F6-4542-4AE8-B7DA-8168AA9E0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>
                <a:ea typeface="+mn-lt"/>
                <a:cs typeface="+mn-lt"/>
              </a:rPr>
              <a:t>Recently, there has been a steadily increasing trend that HongKongers love doing outdoor activities.</a:t>
            </a:r>
          </a:p>
          <a:p>
            <a:r>
              <a:rPr lang="en-US" altLang="zh-TW">
                <a:ea typeface="+mn-lt"/>
                <a:cs typeface="+mn-lt"/>
              </a:rPr>
              <a:t>In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this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project,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we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will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find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an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optimal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location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of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opening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an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outdoor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activities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center,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by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filtering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out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nature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neighborhoods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amoung</a:t>
            </a:r>
            <a:r>
              <a:rPr lang="zh-TW" altLang="en-US">
                <a:ea typeface="+mn-lt"/>
                <a:cs typeface="+mn-lt"/>
              </a:rPr>
              <a:t> 1</a:t>
            </a:r>
            <a:r>
              <a:rPr lang="en-US" altLang="zh-TW" dirty="0">
                <a:ea typeface="+mn-lt"/>
                <a:cs typeface="+mn-lt"/>
              </a:rPr>
              <a:t>8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districts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in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Hong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Kong.</a:t>
            </a:r>
          </a:p>
          <a:p>
            <a:r>
              <a:rPr lang="en-US">
                <a:ea typeface="+mn-lt"/>
                <a:cs typeface="+mn-lt"/>
              </a:rPr>
              <a:t>Because the more nature elements in neighborhoods will make outdoor activities more accessible and attractive.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74619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A9AEA-9547-4BA4-8E6F-AE0F1505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Analysis</a:t>
            </a:r>
            <a:endParaRPr lang="zh-TW" altLang="en-US" b="1">
              <a:ea typeface="+mj-lt"/>
              <a:cs typeface="+mj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BD9FCE-9139-4719-B36A-6BFE0E039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>
                <a:ea typeface="+mn-lt"/>
                <a:cs typeface="+mn-lt"/>
              </a:rPr>
              <a:t>Cluster 0</a:t>
            </a:r>
            <a:endParaRPr lang="zh-TW" altLang="en-US">
              <a:ea typeface="新細明體" panose="02020500000000000000" pitchFamily="18" charset="-120"/>
              <a:cs typeface="+mn-lt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>
                <a:ea typeface="+mn-lt"/>
                <a:cs typeface="+mn-lt"/>
              </a:rPr>
              <a:t>All of them are many people living inside</a:t>
            </a:r>
            <a:endParaRPr lang="en-US" dirty="0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>
                <a:ea typeface="+mn-lt"/>
                <a:cs typeface="+mn-lt"/>
              </a:rPr>
              <a:t>The most common venues are restaurants for residents' daily needs</a:t>
            </a:r>
            <a:endParaRPr lang="zh-TW" altLang="en-US">
              <a:ea typeface="新細明體"/>
              <a:cs typeface="+mn-lt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>
                <a:ea typeface="+mn-lt"/>
                <a:cs typeface="+mn-lt"/>
              </a:rPr>
              <a:t>There are no nature elements</a:t>
            </a:r>
            <a:endParaRPr lang="zh-TW" altLang="en-US">
              <a:ea typeface="新細明體"/>
              <a:cs typeface="+mn-lt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>
                <a:ea typeface="+mn-lt"/>
                <a:cs typeface="+mn-lt"/>
              </a:rPr>
              <a:t>It is </a:t>
            </a:r>
            <a:r>
              <a:rPr lang="en-US" b="1">
                <a:ea typeface="+mn-lt"/>
                <a:cs typeface="+mn-lt"/>
              </a:rPr>
              <a:t>not suitable</a:t>
            </a:r>
            <a:r>
              <a:rPr lang="en-US">
                <a:ea typeface="+mn-lt"/>
                <a:cs typeface="+mn-lt"/>
              </a:rPr>
              <a:t> for opening an outdoor activities center</a:t>
            </a:r>
            <a:endParaRPr lang="zh-TW" altLang="en-US">
              <a:ea typeface="新細明體"/>
            </a:endParaRPr>
          </a:p>
          <a:p>
            <a:r>
              <a:rPr lang="en-US">
                <a:ea typeface="+mn-lt"/>
                <a:cs typeface="+mn-lt"/>
              </a:rPr>
              <a:t>Cluster 1</a:t>
            </a:r>
            <a:endParaRPr lang="zh-TW" altLang="en-US"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r>
              <a:rPr lang="en-US">
                <a:ea typeface="+mn-lt"/>
                <a:cs typeface="+mn-lt"/>
              </a:rPr>
              <a:t>The first three common venues are River, Waterfall and Playground</a:t>
            </a:r>
          </a:p>
          <a:p>
            <a:pPr>
              <a:buFont typeface="Wingdings,Sans-Serif" panose="020B0604020202020204" pitchFamily="34" charset="0"/>
              <a:buChar char="Ø"/>
            </a:pPr>
            <a:r>
              <a:rPr lang="en-US">
                <a:ea typeface="+mn-lt"/>
                <a:cs typeface="+mn-lt"/>
              </a:rPr>
              <a:t>It is </a:t>
            </a:r>
            <a:r>
              <a:rPr lang="en-US" b="1">
                <a:ea typeface="+mn-lt"/>
                <a:cs typeface="+mn-lt"/>
              </a:rPr>
              <a:t>suitable </a:t>
            </a:r>
            <a:r>
              <a:rPr lang="en-US">
                <a:ea typeface="+mn-lt"/>
                <a:cs typeface="+mn-lt"/>
              </a:rPr>
              <a:t>for opening an outdoor activities center especially for </a:t>
            </a:r>
            <a:r>
              <a:rPr lang="en-US" b="1">
                <a:ea typeface="+mn-lt"/>
                <a:cs typeface="+mn-lt"/>
              </a:rPr>
              <a:t>water activities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endParaRPr lang="zh-TW" altLang="en-US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980228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A9AEA-9547-4BA4-8E6F-AE0F1505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ANALYSIS(CONT.)</a:t>
            </a:r>
            <a:endParaRPr lang="en-US">
              <a:ea typeface="+mj-lt"/>
              <a:cs typeface="+mj-lt"/>
            </a:endParaRPr>
          </a:p>
          <a:p>
            <a:endParaRPr 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BD9FCE-9139-4719-B36A-6BFE0E039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ea typeface="+mn-lt"/>
                <a:cs typeface="+mn-lt"/>
              </a:rPr>
              <a:t>Cluster 2</a:t>
            </a:r>
            <a:endParaRPr lang="zh-TW" altLang="en-US"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r>
              <a:rPr lang="en-US">
                <a:ea typeface="+mn-lt"/>
                <a:cs typeface="+mn-lt"/>
              </a:rPr>
              <a:t>All of them are flourishing and crowded places</a:t>
            </a:r>
          </a:p>
          <a:p>
            <a:pPr>
              <a:buFont typeface="Wingdings,Sans-Serif" panose="020B0604020202020204" pitchFamily="34" charset="0"/>
              <a:buChar char="Ø"/>
            </a:pPr>
            <a:r>
              <a:rPr lang="en-US">
                <a:ea typeface="+mn-lt"/>
                <a:cs typeface="+mn-lt"/>
              </a:rPr>
              <a:t>There are many different kinds of venues, including restaurants, coffee shop, bar, gym and spa</a:t>
            </a:r>
          </a:p>
          <a:p>
            <a:pPr>
              <a:buFont typeface="Wingdings,Sans-Serif" panose="020B0604020202020204" pitchFamily="34" charset="0"/>
              <a:buChar char="Ø"/>
            </a:pPr>
            <a:r>
              <a:rPr lang="en-US">
                <a:ea typeface="+mn-lt"/>
                <a:cs typeface="+mn-lt"/>
              </a:rPr>
              <a:t>There are diverse activities to do, outdoor activities may </a:t>
            </a:r>
            <a:r>
              <a:rPr lang="en-US" b="1">
                <a:ea typeface="+mn-lt"/>
                <a:cs typeface="+mn-lt"/>
              </a:rPr>
              <a:t>not be considered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Cluster 3</a:t>
            </a:r>
            <a:endParaRPr lang="en-US" altLang="zh-TW" dirty="0">
              <a:ea typeface="新細明體" panose="02020500000000000000" pitchFamily="18" charset="-120"/>
              <a:cs typeface="+mn-lt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>
                <a:ea typeface="+mn-lt"/>
                <a:cs typeface="+mn-lt"/>
              </a:rPr>
              <a:t>The 3rd most common venue is Tunnel, which indicate it is an important transportation hub and </a:t>
            </a:r>
            <a:r>
              <a:rPr lang="en-US" b="1">
                <a:ea typeface="+mn-lt"/>
                <a:cs typeface="+mn-lt"/>
              </a:rPr>
              <a:t>no suitable</a:t>
            </a:r>
            <a:r>
              <a:rPr lang="en-US">
                <a:ea typeface="+mn-lt"/>
                <a:cs typeface="+mn-lt"/>
              </a:rPr>
              <a:t> environment for outdoor activities</a:t>
            </a:r>
            <a:endParaRPr lang="en-US" altLang="zh-TW">
              <a:ea typeface="新細明體" panose="02020500000000000000" pitchFamily="18" charset="-120"/>
            </a:endParaRPr>
          </a:p>
          <a:p>
            <a:endParaRPr lang="zh-TW" altLang="en-US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934242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A9AEA-9547-4BA4-8E6F-AE0F1505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ANALYSIS(CONT.)</a:t>
            </a:r>
            <a:endParaRPr lang="en-US" dirty="0">
              <a:ea typeface="+mj-lt"/>
              <a:cs typeface="+mj-lt"/>
            </a:endParaRPr>
          </a:p>
          <a:p>
            <a:endParaRPr lang="en-US" b="1" dirty="0">
              <a:ea typeface="新細明體"/>
              <a:cs typeface="+mj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BD9FCE-9139-4719-B36A-6BFE0E039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n-lt"/>
                <a:cs typeface="+mn-lt"/>
              </a:rPr>
              <a:t>Cluster 4</a:t>
            </a:r>
            <a:endParaRPr lang="zh-TW" altLang="en-US"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r>
              <a:rPr lang="en-US">
                <a:ea typeface="+mn-lt"/>
                <a:cs typeface="+mn-lt"/>
              </a:rPr>
              <a:t>The first three common venues are Rock Climbing Spot, Mountain, Park</a:t>
            </a:r>
            <a:endParaRPr lang="en-US"/>
          </a:p>
          <a:p>
            <a:pPr>
              <a:buFont typeface="Wingdings,Sans-Serif" panose="020B0604020202020204" pitchFamily="34" charset="0"/>
              <a:buChar char="Ø"/>
            </a:pPr>
            <a:r>
              <a:rPr lang="en-US">
                <a:ea typeface="+mn-lt"/>
                <a:cs typeface="+mn-lt"/>
              </a:rPr>
              <a:t>It is </a:t>
            </a:r>
            <a:r>
              <a:rPr lang="en-US" b="1">
                <a:ea typeface="+mn-lt"/>
                <a:cs typeface="+mn-lt"/>
              </a:rPr>
              <a:t>suitable </a:t>
            </a:r>
            <a:r>
              <a:rPr lang="en-US">
                <a:ea typeface="+mn-lt"/>
                <a:cs typeface="+mn-lt"/>
              </a:rPr>
              <a:t>for opening an outdoor activities center especially for </a:t>
            </a:r>
            <a:r>
              <a:rPr lang="en-US" b="1">
                <a:ea typeface="+mn-lt"/>
                <a:cs typeface="+mn-lt"/>
              </a:rPr>
              <a:t>hiking and outing</a:t>
            </a:r>
            <a:r>
              <a:rPr lang="en-US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endParaRPr lang="zh-TW" altLang="en-US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953249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A9AEA-9547-4BA4-8E6F-AE0F1505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Results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BD9FCE-9139-4719-B36A-6BFE0E039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n-lt"/>
                <a:cs typeface="+mn-lt"/>
              </a:rPr>
              <a:t>Our analysis shows that Cluster 1 and Cluster 4 are both </a:t>
            </a:r>
            <a:r>
              <a:rPr lang="en-US" b="1">
                <a:ea typeface="+mn-lt"/>
                <a:cs typeface="+mn-lt"/>
              </a:rPr>
              <a:t>suitable </a:t>
            </a:r>
            <a:r>
              <a:rPr lang="en-US">
                <a:ea typeface="+mn-lt"/>
                <a:cs typeface="+mn-lt"/>
              </a:rPr>
              <a:t>for opening an outdoor activities center as there are a lot of nature elements inside, such as </a:t>
            </a:r>
            <a:r>
              <a:rPr lang="en-US" b="1">
                <a:ea typeface="+mn-lt"/>
                <a:cs typeface="+mn-lt"/>
              </a:rPr>
              <a:t>River, Waterfall, Rock Climbing Spot and Mountain</a:t>
            </a:r>
          </a:p>
          <a:p>
            <a:r>
              <a:rPr lang="en-US">
                <a:ea typeface="+mn-lt"/>
                <a:cs typeface="+mn-lt"/>
              </a:rPr>
              <a:t>Cluster </a:t>
            </a:r>
            <a:r>
              <a:rPr lang="en-US" b="1">
                <a:ea typeface="+mn-lt"/>
                <a:cs typeface="+mn-lt"/>
              </a:rPr>
              <a:t>1</a:t>
            </a:r>
            <a:r>
              <a:rPr lang="en-US">
                <a:ea typeface="+mn-lt"/>
                <a:cs typeface="+mn-lt"/>
              </a:rPr>
              <a:t> is suitable for </a:t>
            </a:r>
            <a:r>
              <a:rPr lang="en-US" b="1">
                <a:ea typeface="+mn-lt"/>
                <a:cs typeface="+mn-lt"/>
              </a:rPr>
              <a:t>water activities</a:t>
            </a:r>
            <a:r>
              <a:rPr lang="en-US">
                <a:ea typeface="+mn-lt"/>
                <a:cs typeface="+mn-lt"/>
              </a:rPr>
              <a:t> while Cluster </a:t>
            </a:r>
            <a:r>
              <a:rPr lang="en-US" b="1">
                <a:ea typeface="+mn-lt"/>
                <a:cs typeface="+mn-lt"/>
              </a:rPr>
              <a:t>4</a:t>
            </a:r>
            <a:r>
              <a:rPr lang="en-US">
                <a:ea typeface="+mn-lt"/>
                <a:cs typeface="+mn-lt"/>
              </a:rPr>
              <a:t> is suitable for </a:t>
            </a:r>
            <a:r>
              <a:rPr lang="en-US" b="1">
                <a:ea typeface="+mn-lt"/>
                <a:cs typeface="+mn-lt"/>
              </a:rPr>
              <a:t>hiking and outing</a:t>
            </a:r>
          </a:p>
          <a:p>
            <a:endParaRPr lang="en-US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5273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A9AEA-9547-4BA4-8E6F-AE0F1505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Discussion</a:t>
            </a:r>
            <a:endParaRPr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BD9FCE-9139-4719-B36A-6BFE0E039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n-lt"/>
                <a:cs typeface="+mn-lt"/>
              </a:rPr>
              <a:t>We should decide the which outdoor activities are more </a:t>
            </a:r>
            <a:r>
              <a:rPr lang="en-US" b="1">
                <a:ea typeface="+mn-lt"/>
                <a:cs typeface="+mn-lt"/>
              </a:rPr>
              <a:t>attractive </a:t>
            </a:r>
            <a:r>
              <a:rPr lang="en-US">
                <a:ea typeface="+mn-lt"/>
                <a:cs typeface="+mn-lt"/>
              </a:rPr>
              <a:t>to target customers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>
                <a:ea typeface="+mn-lt"/>
                <a:cs typeface="+mn-lt"/>
              </a:rPr>
              <a:t>We may find the </a:t>
            </a:r>
            <a:r>
              <a:rPr lang="en-US" b="1">
                <a:ea typeface="+mn-lt"/>
                <a:cs typeface="+mn-lt"/>
              </a:rPr>
              <a:t>number of people joining</a:t>
            </a:r>
            <a:r>
              <a:rPr lang="en-US">
                <a:ea typeface="+mn-lt"/>
                <a:cs typeface="+mn-lt"/>
              </a:rPr>
              <a:t> water activities and hiking/outing per year to determine which of them are more popular and the trend of the activities in the future</a:t>
            </a:r>
          </a:p>
          <a:p>
            <a:r>
              <a:rPr lang="en-US" b="1">
                <a:ea typeface="+mn-lt"/>
                <a:cs typeface="+mn-lt"/>
              </a:rPr>
              <a:t>Economic considerations</a:t>
            </a:r>
            <a:r>
              <a:rPr lang="en-US">
                <a:ea typeface="+mn-lt"/>
                <a:cs typeface="+mn-lt"/>
              </a:rPr>
              <a:t>, for example the rent of Cluster 1 and 4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>
                <a:ea typeface="+mn-lt"/>
                <a:cs typeface="+mn-lt"/>
              </a:rPr>
              <a:t>We may find the </a:t>
            </a:r>
            <a:r>
              <a:rPr lang="en-US" b="1">
                <a:ea typeface="+mn-lt"/>
                <a:cs typeface="+mn-lt"/>
              </a:rPr>
              <a:t>rent data</a:t>
            </a:r>
            <a:r>
              <a:rPr lang="en-US">
                <a:ea typeface="+mn-lt"/>
                <a:cs typeface="+mn-lt"/>
              </a:rPr>
              <a:t> from real estate agent website in recent years</a:t>
            </a:r>
            <a:endParaRPr lang="en-US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039627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A9AEA-9547-4BA4-8E6F-AE0F1505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Conclusion</a:t>
            </a:r>
            <a:endParaRPr lang="zh-TW" altLang="en-US" b="1">
              <a:ea typeface="+mj-lt"/>
              <a:cs typeface="+mj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BD9FCE-9139-4719-B36A-6BFE0E039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>
                <a:ea typeface="+mn-lt"/>
                <a:cs typeface="+mn-lt"/>
              </a:rPr>
              <a:t>Cluster 1 </a:t>
            </a:r>
            <a:r>
              <a:rPr lang="en-US">
                <a:ea typeface="+mn-lt"/>
                <a:cs typeface="+mn-lt"/>
              </a:rPr>
              <a:t>and </a:t>
            </a:r>
            <a:r>
              <a:rPr lang="en-US" b="1">
                <a:ea typeface="+mn-lt"/>
                <a:cs typeface="+mn-lt"/>
              </a:rPr>
              <a:t>cluster 4</a:t>
            </a:r>
            <a:r>
              <a:rPr lang="en-US">
                <a:ea typeface="+mn-lt"/>
                <a:cs typeface="+mn-lt"/>
              </a:rPr>
              <a:t> were found as </a:t>
            </a:r>
            <a:r>
              <a:rPr lang="en-US" b="1">
                <a:ea typeface="+mn-lt"/>
                <a:cs typeface="+mn-lt"/>
              </a:rPr>
              <a:t>suitable </a:t>
            </a:r>
            <a:r>
              <a:rPr lang="en-US">
                <a:ea typeface="+mn-lt"/>
                <a:cs typeface="+mn-lt"/>
              </a:rPr>
              <a:t>for opening an outdoor activities center as there are lots of nature elements</a:t>
            </a:r>
            <a:endParaRPr lang="zh-TW" alt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Final decission on optimal outdoor activities center location will be made by stakeholders based on specific characteristics of neighborhoods and locations in every recommended zone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Taking into consideration additional factors like attractiveness of each location, real estate availability, prices, social and economic dynamics of every neighborhood etc.</a:t>
            </a:r>
            <a:endParaRPr lang="en-US" dirty="0">
              <a:ea typeface="+mn-lt"/>
              <a:cs typeface="+mn-lt"/>
            </a:endParaRPr>
          </a:p>
          <a:p>
            <a:endParaRPr lang="en-US" altLang="zh-TW" dirty="0">
              <a:ea typeface="新細明體"/>
            </a:endParaRPr>
          </a:p>
          <a:p>
            <a:endParaRPr lang="zh-TW" altLang="en-US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3732430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2E615B-0B82-4D49-BAE6-C834AFD3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ea typeface="新細明體"/>
              </a:rPr>
              <a:t>Data</a:t>
            </a:r>
            <a:endParaRPr lang="zh-TW" altLang="en-US" b="1">
              <a:ea typeface="新細明體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C6E3F6-4542-4AE8-B7DA-8168AA9E0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algn="just"/>
            <a:r>
              <a:rPr lang="en-US" altLang="zh-TW" b="1">
                <a:ea typeface="+mn-lt"/>
                <a:cs typeface="+mn-lt"/>
              </a:rPr>
              <a:t>Offi</a:t>
            </a:r>
            <a:r>
              <a:rPr lang="zh-TW" b="1">
                <a:ea typeface="+mn-lt"/>
                <a:cs typeface="+mn-lt"/>
              </a:rPr>
              <a:t>c</a:t>
            </a:r>
            <a:r>
              <a:rPr lang="en-US" altLang="zh-TW" b="1">
                <a:ea typeface="+mn-lt"/>
                <a:cs typeface="+mn-lt"/>
              </a:rPr>
              <a:t>ia</a:t>
            </a:r>
            <a:r>
              <a:rPr lang="zh-TW" b="1">
                <a:ea typeface="+mn-lt"/>
                <a:cs typeface="+mn-lt"/>
              </a:rPr>
              <a:t>l</a:t>
            </a:r>
            <a:r>
              <a:rPr lang="zh-TW" altLang="en-US" b="1" dirty="0">
                <a:ea typeface="+mn-lt"/>
                <a:cs typeface="+mn-lt"/>
              </a:rPr>
              <a:t> </a:t>
            </a:r>
            <a:r>
              <a:rPr lang="en-US" altLang="zh-TW" b="1">
                <a:ea typeface="+mn-lt"/>
                <a:cs typeface="+mn-lt"/>
              </a:rPr>
              <a:t>Dis</a:t>
            </a:r>
            <a:r>
              <a:rPr lang="zh-TW" b="1">
                <a:ea typeface="+mn-lt"/>
                <a:cs typeface="+mn-lt"/>
              </a:rPr>
              <a:t>tr</a:t>
            </a:r>
            <a:r>
              <a:rPr lang="en-US" altLang="zh-TW" b="1">
                <a:ea typeface="+mn-lt"/>
                <a:cs typeface="+mn-lt"/>
              </a:rPr>
              <a:t>ict</a:t>
            </a:r>
            <a:r>
              <a:rPr lang="zh-TW" altLang="en-US" b="1" dirty="0">
                <a:ea typeface="+mn-lt"/>
                <a:cs typeface="+mn-lt"/>
              </a:rPr>
              <a:t> </a:t>
            </a:r>
            <a:r>
              <a:rPr lang="en-US" altLang="zh-TW" b="1">
                <a:ea typeface="+mn-lt"/>
                <a:cs typeface="+mn-lt"/>
              </a:rPr>
              <a:t>Councils</a:t>
            </a:r>
            <a:r>
              <a:rPr lang="zh-TW" altLang="en-US" b="1" dirty="0">
                <a:ea typeface="+mn-lt"/>
                <a:cs typeface="+mn-lt"/>
              </a:rPr>
              <a:t> </a:t>
            </a:r>
            <a:r>
              <a:rPr lang="en-US" altLang="zh-TW" b="1">
                <a:ea typeface="+mn-lt"/>
                <a:cs typeface="+mn-lt"/>
              </a:rPr>
              <a:t>w</a:t>
            </a:r>
            <a:r>
              <a:rPr lang="zh-TW" b="1">
                <a:ea typeface="+mn-lt"/>
                <a:cs typeface="+mn-lt"/>
              </a:rPr>
              <a:t>ebs</a:t>
            </a:r>
            <a:r>
              <a:rPr lang="en-US" altLang="zh-TW" b="1">
                <a:ea typeface="+mn-lt"/>
                <a:cs typeface="+mn-lt"/>
              </a:rPr>
              <a:t>i</a:t>
            </a:r>
            <a:r>
              <a:rPr lang="zh-TW" b="1">
                <a:ea typeface="+mn-lt"/>
                <a:cs typeface="+mn-lt"/>
              </a:rPr>
              <a:t>te</a:t>
            </a:r>
            <a:r>
              <a:rPr lang="zh-TW" altLang="en-US" b="1" dirty="0">
                <a:ea typeface="+mn-lt"/>
                <a:cs typeface="+mn-lt"/>
              </a:rPr>
              <a:t> </a:t>
            </a:r>
            <a:r>
              <a:rPr lang="en-US" altLang="zh-TW" b="1">
                <a:ea typeface="+mn-lt"/>
                <a:cs typeface="+mn-lt"/>
              </a:rPr>
              <a:t>(</a:t>
            </a:r>
            <a:r>
              <a:rPr lang="en-US" altLang="zh-TW" b="1" u="sng" dirty="0">
                <a:ea typeface="+mn-lt"/>
                <a:cs typeface="+mn-lt"/>
                <a:hlinkClick r:id="rId2"/>
              </a:rPr>
              <a:t>https://www.</a:t>
            </a:r>
            <a:r>
              <a:rPr lang="zh-TW" b="1" u="sng" dirty="0">
                <a:ea typeface="+mn-lt"/>
                <a:cs typeface="+mn-lt"/>
                <a:hlinkClick r:id="rId2"/>
              </a:rPr>
              <a:t>di</a:t>
            </a:r>
            <a:r>
              <a:rPr lang="en-US" altLang="zh-TW" b="1" u="sng" dirty="0">
                <a:ea typeface="+mn-lt"/>
                <a:cs typeface="+mn-lt"/>
                <a:hlinkClick r:id="rId2"/>
              </a:rPr>
              <a:t>strictcounci</a:t>
            </a:r>
            <a:r>
              <a:rPr lang="zh-TW" b="1" u="sng" dirty="0">
                <a:ea typeface="+mn-lt"/>
                <a:cs typeface="+mn-lt"/>
                <a:hlinkClick r:id="rId2"/>
              </a:rPr>
              <a:t>l</a:t>
            </a:r>
            <a:r>
              <a:rPr lang="en-US" altLang="zh-TW" b="1" u="sng" dirty="0">
                <a:ea typeface="+mn-lt"/>
                <a:cs typeface="+mn-lt"/>
                <a:hlinkClick r:id="rId2"/>
              </a:rPr>
              <a:t>s.gov.hk/</a:t>
            </a:r>
            <a:r>
              <a:rPr lang="zh-TW" b="1" u="sng" dirty="0">
                <a:ea typeface="+mn-lt"/>
                <a:cs typeface="+mn-lt"/>
                <a:hlinkClick r:id="rId2"/>
              </a:rPr>
              <a:t>in</a:t>
            </a:r>
            <a:r>
              <a:rPr lang="en-US" altLang="zh-TW" b="1" u="sng" dirty="0">
                <a:ea typeface="+mn-lt"/>
                <a:cs typeface="+mn-lt"/>
                <a:hlinkClick r:id="rId2"/>
              </a:rPr>
              <a:t>dex.html</a:t>
            </a:r>
            <a:r>
              <a:rPr lang="en-US" altLang="zh-TW" b="1">
                <a:ea typeface="+mn-lt"/>
                <a:cs typeface="+mn-lt"/>
              </a:rPr>
              <a:t>)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zh-TW">
                <a:ea typeface="+mn-lt"/>
                <a:cs typeface="+mn-lt"/>
              </a:rPr>
              <a:t>c</a:t>
            </a:r>
            <a:r>
              <a:rPr lang="en-US" altLang="zh-TW">
                <a:ea typeface="+mn-lt"/>
                <a:cs typeface="+mn-lt"/>
              </a:rPr>
              <a:t>ontains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all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the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a</a:t>
            </a:r>
            <a:r>
              <a:rPr lang="zh-TW">
                <a:ea typeface="+mn-lt"/>
                <a:cs typeface="+mn-lt"/>
              </a:rPr>
              <a:t>reas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loca</a:t>
            </a:r>
            <a:r>
              <a:rPr lang="zh-TW">
                <a:ea typeface="+mn-lt"/>
                <a:cs typeface="+mn-lt"/>
              </a:rPr>
              <a:t>te</a:t>
            </a:r>
            <a:r>
              <a:rPr lang="en-US" altLang="zh-TW">
                <a:ea typeface="+mn-lt"/>
                <a:cs typeface="+mn-lt"/>
              </a:rPr>
              <a:t>d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i</a:t>
            </a:r>
            <a:r>
              <a:rPr lang="zh-TW">
                <a:ea typeface="+mn-lt"/>
                <a:cs typeface="+mn-lt"/>
              </a:rPr>
              <a:t>n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18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zh-TW">
                <a:ea typeface="+mn-lt"/>
                <a:cs typeface="+mn-lt"/>
              </a:rPr>
              <a:t>d</a:t>
            </a:r>
            <a:r>
              <a:rPr lang="en-US" altLang="zh-TW">
                <a:ea typeface="+mn-lt"/>
                <a:cs typeface="+mn-lt"/>
              </a:rPr>
              <a:t>is</a:t>
            </a:r>
            <a:r>
              <a:rPr lang="zh-TW">
                <a:ea typeface="+mn-lt"/>
                <a:cs typeface="+mn-lt"/>
              </a:rPr>
              <a:t>t</a:t>
            </a:r>
            <a:r>
              <a:rPr lang="en-US" altLang="zh-TW">
                <a:ea typeface="+mn-lt"/>
                <a:cs typeface="+mn-lt"/>
              </a:rPr>
              <a:t>ric</a:t>
            </a:r>
            <a:r>
              <a:rPr lang="zh-TW">
                <a:ea typeface="+mn-lt"/>
                <a:cs typeface="+mn-lt"/>
              </a:rPr>
              <a:t>t</a:t>
            </a:r>
            <a:r>
              <a:rPr lang="en-US" altLang="zh-TW">
                <a:ea typeface="+mn-lt"/>
                <a:cs typeface="+mn-lt"/>
              </a:rPr>
              <a:t>s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in</a:t>
            </a:r>
            <a:r>
              <a:rPr lang="zh-TW">
                <a:ea typeface="+mn-lt"/>
                <a:cs typeface="+mn-lt"/>
              </a:rPr>
              <a:t> Hong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zh-TW">
                <a:ea typeface="+mn-lt"/>
                <a:cs typeface="+mn-lt"/>
              </a:rPr>
              <a:t>Kong</a:t>
            </a:r>
            <a:r>
              <a:rPr lang="en-US" altLang="zh-TW">
                <a:ea typeface="+mn-lt"/>
                <a:cs typeface="+mn-lt"/>
              </a:rPr>
              <a:t>,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with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th</a:t>
            </a:r>
            <a:r>
              <a:rPr lang="zh-TW">
                <a:ea typeface="+mn-lt"/>
                <a:cs typeface="+mn-lt"/>
              </a:rPr>
              <a:t>e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fol</a:t>
            </a:r>
            <a:r>
              <a:rPr lang="zh-TW">
                <a:ea typeface="+mn-lt"/>
                <a:cs typeface="+mn-lt"/>
              </a:rPr>
              <a:t>lo</a:t>
            </a:r>
            <a:r>
              <a:rPr lang="en-US" altLang="zh-TW">
                <a:ea typeface="+mn-lt"/>
                <a:cs typeface="+mn-lt"/>
              </a:rPr>
              <a:t>w</a:t>
            </a:r>
            <a:r>
              <a:rPr lang="zh-TW">
                <a:ea typeface="+mn-lt"/>
                <a:cs typeface="+mn-lt"/>
              </a:rPr>
              <a:t>ing </a:t>
            </a:r>
            <a:r>
              <a:rPr lang="en-US" altLang="zh-TW">
                <a:ea typeface="+mn-lt"/>
                <a:cs typeface="+mn-lt"/>
              </a:rPr>
              <a:t>c</a:t>
            </a:r>
            <a:r>
              <a:rPr lang="zh-TW">
                <a:ea typeface="+mn-lt"/>
                <a:cs typeface="+mn-lt"/>
              </a:rPr>
              <a:t>o</a:t>
            </a:r>
            <a:r>
              <a:rPr lang="en-US" altLang="zh-TW">
                <a:ea typeface="+mn-lt"/>
                <a:cs typeface="+mn-lt"/>
              </a:rPr>
              <a:t>l</a:t>
            </a:r>
            <a:r>
              <a:rPr lang="zh-TW">
                <a:ea typeface="+mn-lt"/>
                <a:cs typeface="+mn-lt"/>
              </a:rPr>
              <a:t>u</a:t>
            </a:r>
            <a:r>
              <a:rPr lang="en-US" altLang="zh-TW">
                <a:ea typeface="+mn-lt"/>
                <a:cs typeface="+mn-lt"/>
              </a:rPr>
              <a:t>mns:</a:t>
            </a:r>
            <a:endParaRPr lang="zh-TW" altLang="en-US"/>
          </a:p>
          <a:p>
            <a:pPr>
              <a:buFont typeface="Wingdings" panose="020B0604020202020204" pitchFamily="34" charset="0"/>
              <a:buChar char="Ø"/>
            </a:pPr>
            <a:r>
              <a:rPr lang="en-US" altLang="zh-TW">
                <a:ea typeface="+mn-lt"/>
                <a:cs typeface="+mn-lt"/>
              </a:rPr>
              <a:t>A</a:t>
            </a:r>
            <a:r>
              <a:rPr lang="zh-TW">
                <a:ea typeface="+mn-lt"/>
                <a:cs typeface="+mn-lt"/>
              </a:rPr>
              <a:t>r</a:t>
            </a:r>
            <a:r>
              <a:rPr lang="en-US" altLang="zh-TW">
                <a:ea typeface="+mn-lt"/>
                <a:cs typeface="+mn-lt"/>
              </a:rPr>
              <a:t>e</a:t>
            </a:r>
            <a:r>
              <a:rPr lang="zh-TW">
                <a:ea typeface="+mn-lt"/>
                <a:cs typeface="+mn-lt"/>
              </a:rPr>
              <a:t>a</a:t>
            </a:r>
            <a:endParaRPr lang="zh-TW" altLang="en-US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altLang="zh-TW">
                <a:ea typeface="+mn-lt"/>
                <a:cs typeface="+mn-lt"/>
              </a:rPr>
              <a:t>D</a:t>
            </a:r>
            <a:r>
              <a:rPr lang="zh-TW">
                <a:ea typeface="+mn-lt"/>
                <a:cs typeface="+mn-lt"/>
              </a:rPr>
              <a:t>i</a:t>
            </a:r>
            <a:r>
              <a:rPr lang="en-US" altLang="zh-TW">
                <a:ea typeface="+mn-lt"/>
                <a:cs typeface="+mn-lt"/>
              </a:rPr>
              <a:t>s</a:t>
            </a:r>
            <a:r>
              <a:rPr lang="zh-TW">
                <a:ea typeface="+mn-lt"/>
                <a:cs typeface="+mn-lt"/>
              </a:rPr>
              <a:t>t</a:t>
            </a:r>
            <a:r>
              <a:rPr lang="en-US" altLang="zh-TW">
                <a:ea typeface="+mn-lt"/>
                <a:cs typeface="+mn-lt"/>
              </a:rPr>
              <a:t>r</a:t>
            </a:r>
            <a:r>
              <a:rPr lang="zh-TW">
                <a:ea typeface="+mn-lt"/>
                <a:cs typeface="+mn-lt"/>
              </a:rPr>
              <a:t>i</a:t>
            </a:r>
            <a:r>
              <a:rPr lang="en-US" altLang="zh-TW">
                <a:ea typeface="+mn-lt"/>
                <a:cs typeface="+mn-lt"/>
              </a:rPr>
              <a:t>ct</a:t>
            </a:r>
            <a:r>
              <a:rPr lang="zh-TW">
                <a:ea typeface="+mn-lt"/>
                <a:cs typeface="+mn-lt"/>
              </a:rPr>
              <a:t>s</a:t>
            </a:r>
            <a:endParaRPr lang="zh-TW" altLang="en-US">
              <a:ea typeface="+mn-lt"/>
              <a:cs typeface="+mn-lt"/>
            </a:endParaRPr>
          </a:p>
          <a:p>
            <a:pPr algn="just"/>
            <a:r>
              <a:rPr lang="en-US">
                <a:ea typeface="+mn-lt"/>
                <a:cs typeface="+mn-lt"/>
              </a:rPr>
              <a:t>Using </a:t>
            </a:r>
            <a:r>
              <a:rPr lang="en-US" altLang="zh-TW" b="1">
                <a:ea typeface="+mn-lt"/>
                <a:cs typeface="+mn-lt"/>
              </a:rPr>
              <a:t>Open</a:t>
            </a:r>
            <a:r>
              <a:rPr lang="en-US" b="1">
                <a:ea typeface="+mn-lt"/>
                <a:cs typeface="+mn-lt"/>
              </a:rPr>
              <a:t> Street Map (OSM)</a:t>
            </a:r>
            <a:r>
              <a:rPr lang="en-US">
                <a:ea typeface="+mn-lt"/>
                <a:cs typeface="+mn-lt"/>
              </a:rPr>
              <a:t> - Nominatim to retrieve</a:t>
            </a:r>
            <a:r>
              <a:rPr lang="en-US" altLang="zh-TW" dirty="0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a specific location's latitude &amp; longitude,</a:t>
            </a:r>
            <a:r>
              <a:rPr lang="en-US" altLang="zh-TW" dirty="0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with</a:t>
            </a:r>
            <a:r>
              <a:rPr lang="en-US" altLang="zh-TW" dirty="0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the following columns: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>
                <a:ea typeface="+mn-lt"/>
                <a:cs typeface="+mn-lt"/>
              </a:rPr>
              <a:t>Districts (neighborhood)</a:t>
            </a:r>
            <a:endParaRPr lang="en-US"/>
          </a:p>
          <a:p>
            <a:pPr>
              <a:buFont typeface="Wingdings" panose="020B0604020202020204" pitchFamily="34" charset="0"/>
              <a:buChar char="Ø"/>
            </a:pPr>
            <a:r>
              <a:rPr lang="en-US">
                <a:ea typeface="+mn-lt"/>
                <a:cs typeface="+mn-lt"/>
              </a:rPr>
              <a:t>latitude</a:t>
            </a:r>
            <a:endParaRPr lang="en-US"/>
          </a:p>
          <a:p>
            <a:pPr>
              <a:buFont typeface="Wingdings" panose="020B0604020202020204" pitchFamily="34" charset="0"/>
              <a:buChar char="Ø"/>
            </a:pPr>
            <a:r>
              <a:rPr lang="en-US">
                <a:ea typeface="+mn-lt"/>
                <a:cs typeface="+mn-lt"/>
              </a:rPr>
              <a:t>longitude</a:t>
            </a:r>
            <a:endParaRPr lang="en-US"/>
          </a:p>
          <a:p>
            <a:pPr algn="just"/>
            <a:r>
              <a:rPr lang="en-US">
                <a:ea typeface="+mn-lt"/>
                <a:cs typeface="+mn-lt"/>
              </a:rPr>
              <a:t>Using </a:t>
            </a:r>
            <a:r>
              <a:rPr lang="en-US" b="1">
                <a:ea typeface="+mn-lt"/>
                <a:cs typeface="+mn-lt"/>
              </a:rPr>
              <a:t>FourSquare </a:t>
            </a:r>
            <a:r>
              <a:rPr lang="en-US">
                <a:ea typeface="+mn-lt"/>
                <a:cs typeface="+mn-lt"/>
              </a:rPr>
              <a:t>to retrieve a specific location's nearby venues, with the following columns:</a:t>
            </a:r>
            <a:endParaRPr lang="en-US" altLang="zh-TW" dirty="0"/>
          </a:p>
          <a:p>
            <a:pPr>
              <a:buFont typeface="Wingdings" panose="020B0604020202020204" pitchFamily="34" charset="0"/>
              <a:buChar char="Ø"/>
            </a:pPr>
            <a:r>
              <a:rPr lang="en-US">
                <a:ea typeface="+mn-lt"/>
                <a:cs typeface="+mn-lt"/>
              </a:rPr>
              <a:t>Neighborhood</a:t>
            </a:r>
            <a:endParaRPr lang="en-US"/>
          </a:p>
          <a:p>
            <a:pPr>
              <a:buFont typeface="Wingdings" panose="020B0604020202020204" pitchFamily="34" charset="0"/>
              <a:buChar char="Ø"/>
            </a:pPr>
            <a:r>
              <a:rPr lang="en-US">
                <a:ea typeface="+mn-lt"/>
                <a:cs typeface="+mn-lt"/>
              </a:rPr>
              <a:t>Venue's latitude</a:t>
            </a:r>
            <a:endParaRPr lang="en-US"/>
          </a:p>
          <a:p>
            <a:pPr>
              <a:buFont typeface="Wingdings" panose="020B0604020202020204" pitchFamily="34" charset="0"/>
              <a:buChar char="Ø"/>
            </a:pPr>
            <a:r>
              <a:rPr lang="en-US">
                <a:ea typeface="+mn-lt"/>
                <a:cs typeface="+mn-lt"/>
              </a:rPr>
              <a:t>Venue's longitude</a:t>
            </a:r>
            <a:endParaRPr lang="en-US"/>
          </a:p>
          <a:p>
            <a:pPr>
              <a:buFont typeface="Wingdings" panose="020B0604020202020204" pitchFamily="34" charset="0"/>
              <a:buChar char="Ø"/>
            </a:pPr>
            <a:r>
              <a:rPr lang="en-US">
                <a:ea typeface="+mn-lt"/>
                <a:cs typeface="+mn-lt"/>
              </a:rPr>
              <a:t>Venue's category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0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A9AEA-9547-4BA4-8E6F-AE0F1505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b="1">
                <a:ea typeface="新細明體"/>
              </a:rPr>
              <a:t>Methodology</a:t>
            </a:r>
            <a:endParaRPr lang="zh-TW">
              <a:ea typeface="新細明體" panose="02020500000000000000" pitchFamily="18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BD9FCE-9139-4719-B36A-6BFE0E039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>
                <a:ea typeface="+mn-lt"/>
                <a:cs typeface="+mn-lt"/>
              </a:rPr>
              <a:t>Retrieve data from website</a:t>
            </a:r>
            <a:endParaRPr lang="zh-TW" altLang="en-US">
              <a:ea typeface="新細明體" panose="02020500000000000000" pitchFamily="18" charset="-120"/>
            </a:endParaRPr>
          </a:p>
        </p:txBody>
      </p:sp>
      <p:pic>
        <p:nvPicPr>
          <p:cNvPr id="4" name="圖片 4" descr="一張含有 桌 的圖片&#10;&#10;自動產生的描述">
            <a:extLst>
              <a:ext uri="{FF2B5EF4-FFF2-40B4-BE49-F238E27FC236}">
                <a16:creationId xmlns:a16="http://schemas.microsoft.com/office/drawing/2014/main" id="{D475B647-FD5F-45E9-948C-AB582A4FD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643" y="2426395"/>
            <a:ext cx="5366904" cy="2621061"/>
          </a:xfrm>
          <a:prstGeom prst="rect">
            <a:avLst/>
          </a:prstGeom>
        </p:spPr>
      </p:pic>
      <p:pic>
        <p:nvPicPr>
          <p:cNvPr id="5" name="圖片 5" descr="一張含有 桌 的圖片&#10;&#10;自動產生的描述">
            <a:extLst>
              <a:ext uri="{FF2B5EF4-FFF2-40B4-BE49-F238E27FC236}">
                <a16:creationId xmlns:a16="http://schemas.microsoft.com/office/drawing/2014/main" id="{21A55370-C819-4A86-8744-43BD6D2E3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643" y="2012373"/>
            <a:ext cx="1661987" cy="3439392"/>
          </a:xfrm>
          <a:prstGeom prst="rect">
            <a:avLst/>
          </a:prstGeom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6B1701C5-905C-45A7-8F84-8975E4574766}"/>
              </a:ext>
            </a:extLst>
          </p:cNvPr>
          <p:cNvSpPr/>
          <p:nvPr/>
        </p:nvSpPr>
        <p:spPr>
          <a:xfrm>
            <a:off x="7278000" y="3186683"/>
            <a:ext cx="978477" cy="484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897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A9AEA-9547-4BA4-8E6F-AE0F1505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b="1">
                <a:ea typeface="+mj-lt"/>
                <a:cs typeface="+mj-lt"/>
              </a:rPr>
              <a:t>Methodology(C</a:t>
            </a:r>
            <a:r>
              <a:rPr lang="en-US" altLang="zh-TW" b="1">
                <a:ea typeface="+mj-lt"/>
                <a:cs typeface="+mj-lt"/>
              </a:rPr>
              <a:t>ONT.)</a:t>
            </a:r>
            <a:endParaRPr lang="zh-TW">
              <a:ea typeface="+mj-lt"/>
              <a:cs typeface="+mj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BD9FCE-9139-4719-B36A-6BFE0E039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>
                <a:ea typeface="+mn-lt"/>
                <a:cs typeface="+mn-lt"/>
              </a:rPr>
              <a:t>Retrieve data from </a:t>
            </a:r>
            <a:r>
              <a:rPr lang="en-US" altLang="zh-TW">
                <a:ea typeface="+mn-lt"/>
                <a:cs typeface="+mn-lt"/>
              </a:rPr>
              <a:t>OSM</a:t>
            </a:r>
            <a:endParaRPr lang="zh-TW" altLang="en-US">
              <a:ea typeface="+mn-lt"/>
              <a:cs typeface="+mn-lt"/>
            </a:endParaRPr>
          </a:p>
        </p:txBody>
      </p:sp>
      <p:pic>
        <p:nvPicPr>
          <p:cNvPr id="4" name="圖片 4" descr="一張含有 桌 的圖片&#10;&#10;自動產生的描述">
            <a:extLst>
              <a:ext uri="{FF2B5EF4-FFF2-40B4-BE49-F238E27FC236}">
                <a16:creationId xmlns:a16="http://schemas.microsoft.com/office/drawing/2014/main" id="{18E0E5C2-8EE9-46A1-A3C8-7E14D30A1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74" y="2524239"/>
            <a:ext cx="2329466" cy="2980824"/>
          </a:xfrm>
          <a:prstGeom prst="rect">
            <a:avLst/>
          </a:prstGeom>
        </p:spPr>
      </p:pic>
      <p:pic>
        <p:nvPicPr>
          <p:cNvPr id="5" name="圖片 5" descr="一張含有 地圖 的圖片&#10;&#10;自動產生的描述">
            <a:extLst>
              <a:ext uri="{FF2B5EF4-FFF2-40B4-BE49-F238E27FC236}">
                <a16:creationId xmlns:a16="http://schemas.microsoft.com/office/drawing/2014/main" id="{67ECA31D-6F5B-4946-98C5-97E78A2B7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376" y="2522130"/>
            <a:ext cx="4936273" cy="2966033"/>
          </a:xfrm>
          <a:prstGeom prst="rect">
            <a:avLst/>
          </a:prstGeom>
        </p:spPr>
      </p:pic>
      <p:sp>
        <p:nvSpPr>
          <p:cNvPr id="7" name="箭號: 向右 6">
            <a:extLst>
              <a:ext uri="{FF2B5EF4-FFF2-40B4-BE49-F238E27FC236}">
                <a16:creationId xmlns:a16="http://schemas.microsoft.com/office/drawing/2014/main" id="{375D7D98-D9D1-4F49-B9CE-C0047528063D}"/>
              </a:ext>
            </a:extLst>
          </p:cNvPr>
          <p:cNvSpPr/>
          <p:nvPr/>
        </p:nvSpPr>
        <p:spPr>
          <a:xfrm>
            <a:off x="4463795" y="3772122"/>
            <a:ext cx="975731" cy="483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865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A9AEA-9547-4BA4-8E6F-AE0F1505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b="1">
                <a:ea typeface="+mj-lt"/>
                <a:cs typeface="+mj-lt"/>
              </a:rPr>
              <a:t>Methodology(C</a:t>
            </a:r>
            <a:r>
              <a:rPr lang="en-US" altLang="zh-TW" b="1">
                <a:ea typeface="+mj-lt"/>
                <a:cs typeface="+mj-lt"/>
              </a:rPr>
              <a:t>ONT.)</a:t>
            </a:r>
            <a:endParaRPr lang="zh-TW">
              <a:ea typeface="+mj-lt"/>
              <a:cs typeface="+mj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BD9FCE-9139-4719-B36A-6BFE0E039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>
                <a:ea typeface="+mn-lt"/>
                <a:cs typeface="+mn-lt"/>
              </a:rPr>
              <a:t>Retrieve data from </a:t>
            </a:r>
            <a:r>
              <a:rPr lang="en-US" altLang="zh-TW">
                <a:ea typeface="+mn-lt"/>
                <a:cs typeface="+mn-lt"/>
              </a:rPr>
              <a:t>FourSquare</a:t>
            </a:r>
          </a:p>
          <a:p>
            <a:endParaRPr lang="en-US" altLang="zh-TW" dirty="0">
              <a:ea typeface="+mn-lt"/>
              <a:cs typeface="+mn-lt"/>
            </a:endParaRPr>
          </a:p>
        </p:txBody>
      </p:sp>
      <p:pic>
        <p:nvPicPr>
          <p:cNvPr id="5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282C84E0-BB8E-45C8-8A8E-76FDBC5B8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376" y="2503648"/>
            <a:ext cx="3746809" cy="2408267"/>
          </a:xfrm>
          <a:prstGeom prst="rect">
            <a:avLst/>
          </a:prstGeom>
        </p:spPr>
      </p:pic>
      <p:pic>
        <p:nvPicPr>
          <p:cNvPr id="6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2E4F8773-2160-4D7B-AD68-E3E27DB91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546" y="2771450"/>
            <a:ext cx="4657492" cy="1761149"/>
          </a:xfrm>
          <a:prstGeom prst="rect">
            <a:avLst/>
          </a:prstGeom>
        </p:spPr>
      </p:pic>
      <p:sp>
        <p:nvSpPr>
          <p:cNvPr id="7" name="箭號: 向右 6">
            <a:extLst>
              <a:ext uri="{FF2B5EF4-FFF2-40B4-BE49-F238E27FC236}">
                <a16:creationId xmlns:a16="http://schemas.microsoft.com/office/drawing/2014/main" id="{473C8FA7-93C2-4288-9F32-8C4CE8B6C2DC}"/>
              </a:ext>
            </a:extLst>
          </p:cNvPr>
          <p:cNvSpPr/>
          <p:nvPr/>
        </p:nvSpPr>
        <p:spPr>
          <a:xfrm>
            <a:off x="5337308" y="3409707"/>
            <a:ext cx="975731" cy="483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6389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A9AEA-9547-4BA4-8E6F-AE0F1505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ea typeface="+mj-lt"/>
                <a:cs typeface="+mj-lt"/>
              </a:rPr>
              <a:t>MET</a:t>
            </a:r>
            <a:r>
              <a:rPr lang="zh-TW" b="1">
                <a:ea typeface="+mj-lt"/>
                <a:cs typeface="+mj-lt"/>
              </a:rPr>
              <a:t>H</a:t>
            </a:r>
            <a:r>
              <a:rPr lang="en-US" altLang="zh-TW" b="1">
                <a:ea typeface="+mj-lt"/>
                <a:cs typeface="+mj-lt"/>
              </a:rPr>
              <a:t>ODOLOGY(C</a:t>
            </a:r>
            <a:r>
              <a:rPr lang="en-US" b="1">
                <a:ea typeface="+mj-lt"/>
                <a:cs typeface="+mj-lt"/>
              </a:rPr>
              <a:t>ONT.)</a:t>
            </a:r>
            <a:endParaRPr lang="en-US">
              <a:ea typeface="+mj-lt"/>
              <a:cs typeface="+mj-lt"/>
            </a:endParaRPr>
          </a:p>
          <a:p>
            <a:pPr marL="457200" indent="-457200">
              <a:buFont typeface="Arial"/>
              <a:buChar char="•"/>
            </a:pPr>
            <a:endParaRPr lang="en-US" altLang="zh-TW" b="1" dirty="0">
              <a:ea typeface="+mj-lt"/>
              <a:cs typeface="+mj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BD9FCE-9139-4719-B36A-6BFE0E039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>
                <a:ea typeface="+mn-lt"/>
                <a:cs typeface="+mn-lt"/>
              </a:rPr>
              <a:t>Handle with incorrect latitude &amp; longitude data</a:t>
            </a:r>
            <a:endParaRPr lang="zh-TW" altLang="en-US">
              <a:ea typeface="+mn-lt"/>
              <a:cs typeface="+mn-lt"/>
            </a:endParaRPr>
          </a:p>
          <a:p>
            <a:endParaRPr lang="zh-TW" altLang="en-US" dirty="0">
              <a:ea typeface="新細明體"/>
            </a:endParaRPr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7B24722E-41DF-4644-A00D-A3289477A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376" y="2770637"/>
            <a:ext cx="6014224" cy="852092"/>
          </a:xfrm>
          <a:prstGeom prst="rect">
            <a:avLst/>
          </a:prstGeom>
        </p:spPr>
      </p:pic>
      <p:pic>
        <p:nvPicPr>
          <p:cNvPr id="5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9DE830B5-7328-41C4-B8DD-C8CCFD2B1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376" y="3860439"/>
            <a:ext cx="9612351" cy="64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27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A9AEA-9547-4BA4-8E6F-AE0F1505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MET</a:t>
            </a:r>
            <a:r>
              <a:rPr lang="zh-TW" b="1">
                <a:ea typeface="+mj-lt"/>
                <a:cs typeface="+mj-lt"/>
              </a:rPr>
              <a:t>H</a:t>
            </a:r>
            <a:r>
              <a:rPr lang="en-US" b="1">
                <a:ea typeface="+mj-lt"/>
                <a:cs typeface="+mj-lt"/>
              </a:rPr>
              <a:t>ODOLOGY(CONT.)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BD9FCE-9139-4719-B36A-6BFE0E039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>
                <a:ea typeface="+mn-lt"/>
                <a:cs typeface="+mn-lt"/>
              </a:rPr>
              <a:t>Join different sources of data together, by using common joining key - Districts (neighborhood)</a:t>
            </a:r>
            <a:endParaRPr lang="zh-TW" altLang="en-US"/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00145419-444E-498B-94FF-8AEF11349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376" y="2928006"/>
            <a:ext cx="7593979" cy="200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22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A9AEA-9547-4BA4-8E6F-AE0F1505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MET</a:t>
            </a:r>
            <a:r>
              <a:rPr lang="zh-TW" b="1">
                <a:ea typeface="+mj-lt"/>
                <a:cs typeface="+mj-lt"/>
              </a:rPr>
              <a:t>H</a:t>
            </a:r>
            <a:r>
              <a:rPr lang="en-US" b="1">
                <a:ea typeface="+mj-lt"/>
                <a:cs typeface="+mj-lt"/>
              </a:rPr>
              <a:t>ODOLOGY(CONT.)</a:t>
            </a:r>
            <a:endParaRPr lang="zh-TW">
              <a:ea typeface="+mj-lt"/>
              <a:cs typeface="+mj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BD9FCE-9139-4719-B36A-6BFE0E039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+mn-lt"/>
                <a:cs typeface="+mn-lt"/>
              </a:rPr>
              <a:t>Count number of </a:t>
            </a:r>
            <a:r>
              <a:rPr lang="en-US">
                <a:ea typeface="+mn-lt"/>
                <a:cs typeface="+mn-lt"/>
              </a:rPr>
              <a:t>Venue </a:t>
            </a:r>
            <a:r>
              <a:rPr lang="en-US" altLang="zh-TW">
                <a:ea typeface="+mn-lt"/>
                <a:cs typeface="+mn-lt"/>
              </a:rPr>
              <a:t>Group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by Neighborhood</a:t>
            </a:r>
          </a:p>
          <a:p>
            <a:pPr marL="0" indent="0">
              <a:buNone/>
            </a:pPr>
            <a:endParaRPr lang="en-US" altLang="zh-TW" dirty="0">
              <a:ea typeface="+mn-lt"/>
              <a:cs typeface="+mn-lt"/>
            </a:endParaRPr>
          </a:p>
        </p:txBody>
      </p:sp>
      <p:pic>
        <p:nvPicPr>
          <p:cNvPr id="5" name="圖片 5" descr="一張含有 桌 的圖片&#10;&#10;自動產生的描述">
            <a:extLst>
              <a:ext uri="{FF2B5EF4-FFF2-40B4-BE49-F238E27FC236}">
                <a16:creationId xmlns:a16="http://schemas.microsoft.com/office/drawing/2014/main" id="{B8AD14C2-55FF-44FB-B946-8666678E2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376" y="2450135"/>
            <a:ext cx="4638908" cy="301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6290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0</Words>
  <Application>Microsoft Office PowerPoint</Application>
  <PresentationFormat>寬螢幕</PresentationFormat>
  <Paragraphs>0</Paragraphs>
  <Slides>25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6" baseType="lpstr">
      <vt:lpstr>Gallery</vt:lpstr>
      <vt:lpstr>finding an optimal location of opening an outdoor activities center</vt:lpstr>
      <vt:lpstr>Introduction: Business Problem</vt:lpstr>
      <vt:lpstr>Data</vt:lpstr>
      <vt:lpstr>Methodology</vt:lpstr>
      <vt:lpstr>Methodology(CONT.)</vt:lpstr>
      <vt:lpstr>Methodology(CONT.)</vt:lpstr>
      <vt:lpstr>METHODOLOGY(CONT.) </vt:lpstr>
      <vt:lpstr>METHODOLOGY(CONT.)</vt:lpstr>
      <vt:lpstr>METHODOLOGY(CONT.)</vt:lpstr>
      <vt:lpstr>METHODOLOGY(CONT.)</vt:lpstr>
      <vt:lpstr>METHODOLOGY(CONT.)</vt:lpstr>
      <vt:lpstr>METHODOLOGY(CONT.)</vt:lpstr>
      <vt:lpstr>METHODOLOGY(CONT.)</vt:lpstr>
      <vt:lpstr>METHODOLOGY(CONT.)</vt:lpstr>
      <vt:lpstr>METHODOLOGY(CONT.)</vt:lpstr>
      <vt:lpstr>METHODOLOGY(CONT.)</vt:lpstr>
      <vt:lpstr>METHODOLOGY(CONT.)</vt:lpstr>
      <vt:lpstr>METHODOLOGY(CONT.)</vt:lpstr>
      <vt:lpstr>METHODOLOGY(CONT.)</vt:lpstr>
      <vt:lpstr>Analysis</vt:lpstr>
      <vt:lpstr>ANALYSIS(CONT.) </vt:lpstr>
      <vt:lpstr>ANALYSIS(CONT.) </vt:lpstr>
      <vt:lpstr>Results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/>
  <cp:revision>306</cp:revision>
  <dcterms:created xsi:type="dcterms:W3CDTF">2021-06-20T05:44:56Z</dcterms:created>
  <dcterms:modified xsi:type="dcterms:W3CDTF">2021-06-20T07:42:58Z</dcterms:modified>
</cp:coreProperties>
</file>