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firstSlideNum="0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b726562ab_1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b726562ab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7b726562ab_1_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b726562ab_1_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b726562ab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7b726562ab_1_1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b726562ab_1_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b726562ab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7b726562ab_1_1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b726562ab_1_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b726562ab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7b726562ab_1_1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b726562a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7b726562ab_1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b726562ab_1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b726562a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7b726562ab_1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b726562ab_1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b726562a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7b726562ab_1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726562ab_1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b726562a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7b726562ab_1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b726562ab_1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b726562ab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7b726562ab_1_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b726562ab_1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b726562ab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7b726562ab_1_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b726562ab_1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b726562a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7b726562ab_1_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2"/>
          <p:cNvSpPr txBox="1"/>
          <p:nvPr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Page">
  <p:cSld name="Separator P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0" y="2056080"/>
            <a:ext cx="9144000" cy="2738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type="ctrTitle"/>
          </p:nvPr>
        </p:nvSpPr>
        <p:spPr>
          <a:xfrm>
            <a:off x="2070550" y="2128800"/>
            <a:ext cx="65766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lang="en-US" sz="3000">
                <a:solidFill>
                  <a:srgbClr val="000000"/>
                </a:solidFill>
              </a:rPr>
            </a:br>
            <a:r>
              <a:rPr b="1" lang="en-US" sz="3000">
                <a:solidFill>
                  <a:srgbClr val="000000"/>
                </a:solidFill>
              </a:rPr>
              <a:t>MSiA 400</a:t>
            </a:r>
            <a:br>
              <a:rPr b="1" lang="en-US" sz="3000">
                <a:solidFill>
                  <a:srgbClr val="000000"/>
                </a:solidFill>
              </a:rPr>
            </a:br>
            <a:r>
              <a:rPr b="1" lang="en-US" sz="3000">
                <a:solidFill>
                  <a:srgbClr val="000000"/>
                </a:solidFill>
              </a:rPr>
              <a:t>Build Change Project Report</a:t>
            </a:r>
            <a:br>
              <a:rPr lang="en-US" sz="2400">
                <a:solidFill>
                  <a:srgbClr val="000000"/>
                </a:solidFill>
              </a:rPr>
            </a:b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4823800" y="4070425"/>
            <a:ext cx="35889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Team Grand Teton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Bhavya Kaushik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Jing Ren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Jue Wang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Zach Zhu</a:t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ctrTitle"/>
          </p:nvPr>
        </p:nvSpPr>
        <p:spPr>
          <a:xfrm>
            <a:off x="324625" y="500500"/>
            <a:ext cx="7405800" cy="108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Other Derived Attributes:</a:t>
            </a:r>
            <a:endParaRPr sz="3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/>
              <a:t>Fractional Width and Height of the Openings </a:t>
            </a:r>
            <a:endParaRPr i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214800" y="1292625"/>
            <a:ext cx="8714400" cy="17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lang="en-US" sz="1600">
                <a:solidFill>
                  <a:schemeClr val="dk1"/>
                </a:solidFill>
              </a:rPr>
              <a:t>fraction_width: </a:t>
            </a:r>
            <a:r>
              <a:rPr lang="en-US" sz="1600">
                <a:solidFill>
                  <a:schemeClr val="dk1"/>
                </a:solidFill>
              </a:rPr>
              <a:t>fractional width of the openings compared to </a:t>
            </a:r>
            <a:r>
              <a:rPr lang="en-US" sz="1600">
                <a:solidFill>
                  <a:schemeClr val="dk1"/>
                </a:solidFill>
              </a:rPr>
              <a:t>the width of the house.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lang="en-US" sz="1600">
                <a:solidFill>
                  <a:schemeClr val="dk1"/>
                </a:solidFill>
              </a:rPr>
              <a:t>fraction_height</a:t>
            </a:r>
            <a:r>
              <a:rPr lang="en-US" sz="1600">
                <a:solidFill>
                  <a:schemeClr val="dk1"/>
                </a:solidFill>
              </a:rPr>
              <a:t>: fractional height of the openings compared to the height of the house.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lang="en-US" sz="1600">
                <a:solidFill>
                  <a:schemeClr val="dk1"/>
                </a:solidFill>
              </a:rPr>
              <a:t>avg_fraction_width &amp; aggregate_fraction_height: </a:t>
            </a:r>
            <a:r>
              <a:rPr lang="en-US" sz="1600">
                <a:solidFill>
                  <a:schemeClr val="dk1"/>
                </a:solidFill>
              </a:rPr>
              <a:t>sum of all windows widths (heights) (divided by the number of floors), and derive the ratio of that sum to the overall width (height) of the building.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-US" sz="1600">
                <a:solidFill>
                  <a:schemeClr val="dk1"/>
                </a:solidFill>
              </a:rPr>
              <a:t>fraction of the total area of the openings of the house to the entire area of the image.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4834" l="0" r="0" t="0"/>
          <a:stretch/>
        </p:blipFill>
        <p:spPr>
          <a:xfrm>
            <a:off x="720500" y="3114750"/>
            <a:ext cx="3448505" cy="314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000" y="2959500"/>
            <a:ext cx="4559100" cy="32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ctrTitle"/>
          </p:nvPr>
        </p:nvSpPr>
        <p:spPr>
          <a:xfrm>
            <a:off x="345150" y="379375"/>
            <a:ext cx="6080100" cy="75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/>
              <a:t>Model Fitting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716925" y="1008538"/>
            <a:ext cx="7480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Evaluation of two models show XGBoost is better than logistic.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350" y="1357150"/>
            <a:ext cx="8078258" cy="14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3276600"/>
            <a:ext cx="6610875" cy="30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 txBox="1"/>
          <p:nvPr/>
        </p:nvSpPr>
        <p:spPr>
          <a:xfrm>
            <a:off x="716925" y="2816625"/>
            <a:ext cx="7997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Determine which features are </a:t>
            </a:r>
            <a:r>
              <a:rPr lang="en-US" sz="1600">
                <a:solidFill>
                  <a:schemeClr val="dk1"/>
                </a:solidFill>
              </a:rPr>
              <a:t>most useful in constructing the boosted decision trees, by taking a look at</a:t>
            </a:r>
            <a:r>
              <a:rPr lang="en-US" sz="1600">
                <a:solidFill>
                  <a:schemeClr val="dk1"/>
                </a:solidFill>
              </a:rPr>
              <a:t> the feature importance plot from XGBoost model.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ctrTitle"/>
          </p:nvPr>
        </p:nvSpPr>
        <p:spPr>
          <a:xfrm>
            <a:off x="331600" y="514625"/>
            <a:ext cx="8704200" cy="75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Real Images Classification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419375" y="920075"/>
            <a:ext cx="8044800" cy="3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-US" sz="1600">
                <a:solidFill>
                  <a:schemeClr val="dk1"/>
                </a:solidFill>
              </a:rPr>
              <a:t>Comparing the manually set labels (based on the rules set out in the excel sheet) and the predicted labels given by XGBoost model: </a:t>
            </a:r>
            <a:endParaRPr sz="16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accuracy = 0.45 precision = 0.5, recall = 0.15, F1-score = 0.24</a:t>
            </a:r>
            <a:endParaRPr sz="16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-US" sz="1600">
                <a:solidFill>
                  <a:schemeClr val="dk1"/>
                </a:solidFill>
              </a:rPr>
              <a:t>More concerned with precision over recall, since the cost of False Negatives is of the primal concern (falsely classifying a building to not suitable for retrofitting).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-US" sz="1600">
                <a:solidFill>
                  <a:schemeClr val="dk1"/>
                </a:solidFill>
              </a:rPr>
              <a:t>Need more consultation from Build Change to quantify the cost of False Positives and False Negatives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75" y="4163050"/>
            <a:ext cx="3261093" cy="20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250" y="4169047"/>
            <a:ext cx="3203926" cy="2097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ctrTitle"/>
          </p:nvPr>
        </p:nvSpPr>
        <p:spPr>
          <a:xfrm>
            <a:off x="554625" y="196125"/>
            <a:ext cx="6080100" cy="108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Conclusions</a:t>
            </a:r>
            <a:endParaRPr sz="3400"/>
          </a:p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26"/>
          <p:cNvSpPr txBox="1"/>
          <p:nvPr/>
        </p:nvSpPr>
        <p:spPr>
          <a:xfrm>
            <a:off x="410750" y="1322400"/>
            <a:ext cx="8197200" cy="49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US" sz="1800">
                <a:solidFill>
                  <a:schemeClr val="dk1"/>
                </a:solidFill>
              </a:rPr>
              <a:t>Our XGBoost model (with 9 features) yielded a great performance on generated image dataset (82.43% precision), and also worked fine on the real image (50% precision)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US" sz="1800">
                <a:solidFill>
                  <a:schemeClr val="dk1"/>
                </a:solidFill>
              </a:rPr>
              <a:t>With more granular search and identification of the features of the houses we might be able to capture more information and provide a more predictive model.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US" sz="1800">
                <a:solidFill>
                  <a:schemeClr val="dk1"/>
                </a:solidFill>
              </a:rPr>
              <a:t>In the future, we will also try Neural Style Transfer to transform the styles of the training images (colors, lines, etc. ) onto the real images, so that the feature extraction methods we implement on the training images can be more conveniently reused on the real images.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-415550" y="440451"/>
            <a:ext cx="5460900" cy="11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000"/>
              <a:t>Background</a:t>
            </a:r>
            <a:endParaRPr b="1" sz="4000"/>
          </a:p>
        </p:txBody>
      </p:sp>
      <p:sp>
        <p:nvSpPr>
          <p:cNvPr id="101" name="Google Shape;101;p15"/>
          <p:cNvSpPr txBox="1"/>
          <p:nvPr/>
        </p:nvSpPr>
        <p:spPr>
          <a:xfrm>
            <a:off x="1608125" y="1719550"/>
            <a:ext cx="6517500" cy="4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After natural disasters, retrofitting becomes a cost-effective and rapid solution for preserving damaged houses and making them structurally sound; however, due limited availability of professionals, sending engineers on-site for structural evaluation is costly and inefficient.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In order to fix this problem, Build Change </a:t>
            </a:r>
            <a:r>
              <a:rPr lang="en-US" sz="1800">
                <a:solidFill>
                  <a:schemeClr val="lt1"/>
                </a:solidFill>
              </a:rPr>
              <a:t>is considering building an app that will implement machine learning model, coupled with Computer Vision techniques, to allow users in a country to assess whether their house is a good candidate for retrofitting via </a:t>
            </a:r>
            <a:r>
              <a:rPr lang="en-US" sz="1800">
                <a:solidFill>
                  <a:srgbClr val="FFFFFF"/>
                </a:solidFill>
              </a:rPr>
              <a:t>photo recognition.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ctrTitle"/>
          </p:nvPr>
        </p:nvSpPr>
        <p:spPr>
          <a:xfrm>
            <a:off x="-626225" y="248775"/>
            <a:ext cx="44406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3400"/>
              <a:t>Dataset</a:t>
            </a:r>
            <a:endParaRPr sz="3400"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050" y="1596575"/>
            <a:ext cx="17526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8925" y="1643925"/>
            <a:ext cx="166687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732650" y="1149275"/>
            <a:ext cx="49869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  <a:r>
              <a:rPr i="1" lang="en-US" sz="1800"/>
              <a:t>Example of generated images</a:t>
            </a:r>
            <a:endParaRPr i="1" sz="1800"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5">
            <a:alphaModFix/>
          </a:blip>
          <a:srcRect b="0" l="0" r="23541" t="0"/>
          <a:stretch/>
        </p:blipFill>
        <p:spPr>
          <a:xfrm>
            <a:off x="885050" y="3810000"/>
            <a:ext cx="4617374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808850" y="3325900"/>
            <a:ext cx="79755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</a:rPr>
              <a:t>Example of real images: Variations of Mud and Stone houses in Nepal</a:t>
            </a:r>
            <a:endParaRPr i="1" sz="1800">
              <a:solidFill>
                <a:schemeClr val="dk1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4763275" y="1211325"/>
            <a:ext cx="3992700" cy="1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US" sz="1800">
                <a:solidFill>
                  <a:schemeClr val="dk1"/>
                </a:solidFill>
              </a:rPr>
              <a:t>Generated images: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TestGo (3370 images)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TestNoGo (5001 images)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5520875" y="4559200"/>
            <a:ext cx="36435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US" sz="1800">
                <a:solidFill>
                  <a:schemeClr val="dk1"/>
                </a:solidFill>
              </a:rPr>
              <a:t>R</a:t>
            </a:r>
            <a:r>
              <a:rPr lang="en-US" sz="1800">
                <a:solidFill>
                  <a:schemeClr val="dk1"/>
                </a:solidFill>
              </a:rPr>
              <a:t>eal images: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</a:t>
            </a:r>
            <a:r>
              <a:rPr lang="en-US" sz="18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Real_Images (192 images)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ctrTitle"/>
          </p:nvPr>
        </p:nvSpPr>
        <p:spPr>
          <a:xfrm>
            <a:off x="-324675" y="446375"/>
            <a:ext cx="3692700" cy="108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Tasks</a:t>
            </a:r>
            <a:endParaRPr sz="3400"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933350" y="1711950"/>
            <a:ext cx="7087800" cy="45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US" sz="1800">
                <a:solidFill>
                  <a:schemeClr val="dk1"/>
                </a:solidFill>
              </a:rPr>
              <a:t>Create a feature vector based on syntactic images by using modules including OpenCV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US" sz="1800">
                <a:solidFill>
                  <a:schemeClr val="dk1"/>
                </a:solidFill>
              </a:rPr>
              <a:t>Create a classification model for syntactic images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US" sz="1800">
                <a:solidFill>
                  <a:schemeClr val="dk1"/>
                </a:solidFill>
              </a:rPr>
              <a:t>Evaluate the model on real world images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US" sz="1800">
                <a:solidFill>
                  <a:schemeClr val="dk1"/>
                </a:solidFill>
              </a:rPr>
              <a:t>Improve feature engineering to hopefully improve the performance on real world images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ctrTitle"/>
          </p:nvPr>
        </p:nvSpPr>
        <p:spPr>
          <a:xfrm>
            <a:off x="135250" y="392275"/>
            <a:ext cx="3692700" cy="108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Our Approach</a:t>
            </a:r>
            <a:endParaRPr sz="3400"/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703350" y="1475275"/>
            <a:ext cx="7047300" cy="45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-US" sz="1600">
                <a:solidFill>
                  <a:schemeClr val="dk1"/>
                </a:solidFill>
              </a:rPr>
              <a:t>Build classification model using logistic regression and XGBoost </a:t>
            </a:r>
            <a:r>
              <a:rPr lang="en-US" sz="1600">
                <a:solidFill>
                  <a:schemeClr val="dk1"/>
                </a:solidFill>
              </a:rPr>
              <a:t>based on training images.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-US" sz="1600">
                <a:solidFill>
                  <a:schemeClr val="dk1"/>
                </a:solidFill>
              </a:rPr>
              <a:t>Use package OpenCV in python to extract feature vectors (# openings, # levels, house sizes, etc.) from the real-world images, and feed these feature vectors into the classification model to get final result.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-US" sz="1600">
                <a:solidFill>
                  <a:schemeClr val="dk1"/>
                </a:solidFill>
              </a:rPr>
              <a:t>Without the labelling of these real-life images, i.e., suited for retrofitting or not, manually assess a sample of these images based on the rules provided in the excel sheet, </a:t>
            </a:r>
            <a:endParaRPr sz="16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Retrofit_Module_Inputs_Table_Questionnaire.xlsx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then evaluate the model based on several metrics including F1-score and Recall.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622225" y="1130275"/>
            <a:ext cx="7480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Turn images into grayscale to avoid dealing with different colors within images.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-US" sz="1600">
                <a:solidFill>
                  <a:schemeClr val="dk1"/>
                </a:solidFill>
              </a:rPr>
              <a:t>Syntactic images: Binary thresholding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38" y="1817325"/>
            <a:ext cx="8034368" cy="447118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>
            <p:ph type="ctrTitle"/>
          </p:nvPr>
        </p:nvSpPr>
        <p:spPr>
          <a:xfrm>
            <a:off x="-351700" y="182550"/>
            <a:ext cx="6080100" cy="108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Image Pre-processing</a:t>
            </a:r>
            <a:endParaRPr sz="3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ctrTitle"/>
          </p:nvPr>
        </p:nvSpPr>
        <p:spPr>
          <a:xfrm>
            <a:off x="-284050" y="223150"/>
            <a:ext cx="6080100" cy="108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Image Pre-processing</a:t>
            </a:r>
            <a:endParaRPr sz="3400"/>
          </a:p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627413" y="1086600"/>
            <a:ext cx="74802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Turn images into grayscale to avoid dealing with different colors within images.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-US" sz="1600">
                <a:solidFill>
                  <a:schemeClr val="dk1"/>
                </a:solidFill>
              </a:rPr>
              <a:t>Real images: 1. Gaussian adaptive thresholding;</a:t>
            </a:r>
            <a:endParaRPr sz="1600">
              <a:solidFill>
                <a:schemeClr val="dk1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      2. Bilateral filtering for smoothing and reducing noise.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52718" l="0" r="0" t="0"/>
          <a:stretch/>
        </p:blipFill>
        <p:spPr>
          <a:xfrm>
            <a:off x="395863" y="2040975"/>
            <a:ext cx="7943325" cy="4315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ctrTitle"/>
          </p:nvPr>
        </p:nvSpPr>
        <p:spPr>
          <a:xfrm>
            <a:off x="311850" y="143925"/>
            <a:ext cx="8520300" cy="108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Level Detection: </a:t>
            </a:r>
            <a:r>
              <a:rPr i="1" lang="en-US" sz="3400"/>
              <a:t>Number of Floors</a:t>
            </a:r>
            <a:endParaRPr i="1" sz="3400"/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588450" y="969900"/>
            <a:ext cx="79671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-US" sz="1600">
                <a:solidFill>
                  <a:schemeClr val="dk1"/>
                </a:solidFill>
              </a:rPr>
              <a:t>Syntact</a:t>
            </a:r>
            <a:r>
              <a:rPr lang="en-US" sz="1600">
                <a:solidFill>
                  <a:schemeClr val="dk1"/>
                </a:solidFill>
              </a:rPr>
              <a:t>i</a:t>
            </a:r>
            <a:r>
              <a:rPr lang="en-US" sz="1600">
                <a:solidFill>
                  <a:schemeClr val="dk1"/>
                </a:solidFill>
              </a:rPr>
              <a:t>c images: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-US" sz="1600">
                <a:solidFill>
                  <a:schemeClr val="dk1"/>
                </a:solidFill>
              </a:rPr>
              <a:t>OpenCV’s canny edge detection 	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-US" sz="1600">
                <a:solidFill>
                  <a:schemeClr val="dk1"/>
                </a:solidFill>
              </a:rPr>
              <a:t>Hough Line Transform to detect the horizontal straight lines that exceeds 80% of the total width of the images.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-US" sz="1600">
                <a:solidFill>
                  <a:schemeClr val="dk1"/>
                </a:solidFill>
              </a:rPr>
              <a:t>Delete repeated lines and line detected from the roof (only need floor lines to count the number of floors).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US" sz="1600">
                <a:solidFill>
                  <a:schemeClr val="dk1"/>
                </a:solidFill>
              </a:rPr>
              <a:t>Real images: Detect lines based on contours. </a:t>
            </a:r>
            <a:r>
              <a:rPr lang="en-US" sz="1600">
                <a:solidFill>
                  <a:srgbClr val="FF0000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75" y="3132301"/>
            <a:ext cx="4097190" cy="31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400" y="3085063"/>
            <a:ext cx="4575100" cy="32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ctrTitle"/>
          </p:nvPr>
        </p:nvSpPr>
        <p:spPr>
          <a:xfrm>
            <a:off x="399025" y="114925"/>
            <a:ext cx="8819400" cy="158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Opening Detection: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/>
              <a:t>Doors, Windows, Openings Caused by Natural Disasters</a:t>
            </a:r>
            <a:r>
              <a:rPr lang="en-US" sz="2400"/>
              <a:t> </a:t>
            </a:r>
            <a:endParaRPr sz="2400"/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622225" y="1379725"/>
            <a:ext cx="83730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-US" sz="1600">
                <a:solidFill>
                  <a:schemeClr val="dk1"/>
                </a:solidFill>
              </a:rPr>
              <a:t>Extract the contours in the image with OpenCV method findContours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-US" sz="1600">
                <a:solidFill>
                  <a:schemeClr val="dk1"/>
                </a:solidFill>
              </a:rPr>
              <a:t>C</a:t>
            </a:r>
            <a:r>
              <a:rPr lang="en-US" sz="1600">
                <a:solidFill>
                  <a:schemeClr val="dk1"/>
                </a:solidFill>
              </a:rPr>
              <a:t>lassify the contours based on the number of their sides with </a:t>
            </a:r>
            <a:r>
              <a:rPr lang="en-US" sz="1600">
                <a:solidFill>
                  <a:schemeClr val="dk1"/>
                </a:solidFill>
              </a:rPr>
              <a:t>UseapproxPolyDP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-US" sz="1600">
                <a:solidFill>
                  <a:schemeClr val="dk1"/>
                </a:solidFill>
              </a:rPr>
              <a:t>Return the number of all quadrilateral contours</a:t>
            </a:r>
            <a:endParaRPr sz="1600"/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 b="0" l="0" r="0" t="54113"/>
          <a:stretch/>
        </p:blipFill>
        <p:spPr>
          <a:xfrm>
            <a:off x="220025" y="2220525"/>
            <a:ext cx="8230438" cy="41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